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tags/tag1.xml" ContentType="application/vnd.openxmlformats-officedocument.presentationml.tags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6" r:id="rId2"/>
    <p:sldMasterId id="2147483719" r:id="rId3"/>
    <p:sldMasterId id="2147483797" r:id="rId4"/>
  </p:sldMasterIdLst>
  <p:notesMasterIdLst>
    <p:notesMasterId r:id="rId42"/>
  </p:notesMasterIdLst>
  <p:sldIdLst>
    <p:sldId id="2145707598" r:id="rId5"/>
    <p:sldId id="2145707804" r:id="rId6"/>
    <p:sldId id="2145707842" r:id="rId7"/>
    <p:sldId id="2145707806" r:id="rId8"/>
    <p:sldId id="2145707840" r:id="rId9"/>
    <p:sldId id="2145707834" r:id="rId10"/>
    <p:sldId id="2145707816" r:id="rId11"/>
    <p:sldId id="2145707817" r:id="rId12"/>
    <p:sldId id="2145707818" r:id="rId13"/>
    <p:sldId id="2145707830" r:id="rId14"/>
    <p:sldId id="2145707836" r:id="rId15"/>
    <p:sldId id="2145707839" r:id="rId16"/>
    <p:sldId id="2145707819" r:id="rId17"/>
    <p:sldId id="2145707820" r:id="rId18"/>
    <p:sldId id="2145707821" r:id="rId19"/>
    <p:sldId id="2145707841" r:id="rId20"/>
    <p:sldId id="2145707829" r:id="rId21"/>
    <p:sldId id="2145707831" r:id="rId22"/>
    <p:sldId id="2145707832" r:id="rId23"/>
    <p:sldId id="2145707833" r:id="rId24"/>
    <p:sldId id="2145707822" r:id="rId25"/>
    <p:sldId id="2145707823" r:id="rId26"/>
    <p:sldId id="2145707824" r:id="rId27"/>
    <p:sldId id="2145707825" r:id="rId28"/>
    <p:sldId id="2145707826" r:id="rId29"/>
    <p:sldId id="2145707827" r:id="rId30"/>
    <p:sldId id="2145707794" r:id="rId31"/>
    <p:sldId id="2145707800" r:id="rId32"/>
    <p:sldId id="2145707802" r:id="rId33"/>
    <p:sldId id="2145707798" r:id="rId34"/>
    <p:sldId id="2145707788" r:id="rId35"/>
    <p:sldId id="2145707815" r:id="rId36"/>
    <p:sldId id="2145707814" r:id="rId37"/>
    <p:sldId id="2145707813" r:id="rId38"/>
    <p:sldId id="2145707812" r:id="rId39"/>
    <p:sldId id="2145707811" r:id="rId40"/>
    <p:sldId id="2145707810" r:id="rId41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061"/>
    <a:srgbClr val="314A6A"/>
    <a:srgbClr val="DADADA"/>
    <a:srgbClr val="DEEBF7"/>
    <a:srgbClr val="5B9BD5"/>
    <a:srgbClr val="86B5E0"/>
    <a:srgbClr val="FFFFFF"/>
    <a:srgbClr val="576B85"/>
    <a:srgbClr val="4F6582"/>
    <a:srgbClr val="EAF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4" autoAdjust="0"/>
    <p:restoredTop sz="92343" autoAdjust="0"/>
  </p:normalViewPr>
  <p:slideViewPr>
    <p:cSldViewPr snapToGrid="0">
      <p:cViewPr>
        <p:scale>
          <a:sx n="75" d="100"/>
          <a:sy n="75" d="100"/>
        </p:scale>
        <p:origin x="1584" y="8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3923876587015325E-2"/>
          <c:y val="8.2502693758092827E-2"/>
          <c:w val="0.98607618020414711"/>
          <c:h val="0.718703441830437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Лист1!$D$5:$D$6</c:f>
              <c:strCache>
                <c:ptCount val="2"/>
                <c:pt idx="0">
                  <c:v>Қолданыстағы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rgbClr val="FFFFFF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Лист1!$C$7:$C$11</c:f>
              <c:strCache>
                <c:ptCount val="5"/>
                <c:pt idx="0">
                  <c:v>Көлемі, Б.</c:v>
                </c:pt>
                <c:pt idx="1">
                  <c:v>Бөлімдер</c:v>
                </c:pt>
                <c:pt idx="2">
                  <c:v>Тараулар</c:v>
                </c:pt>
                <c:pt idx="3">
                  <c:v>Баптар</c:v>
                </c:pt>
                <c:pt idx="4">
                  <c:v>Сілтеме нормалар</c:v>
                </c:pt>
              </c:strCache>
            </c:strRef>
          </c:cat>
          <c:val>
            <c:numRef>
              <c:f>Лист1!$D$7:$D$11</c:f>
              <c:numCache>
                <c:formatCode>#,##0</c:formatCode>
                <c:ptCount val="5"/>
                <c:pt idx="0">
                  <c:v>323</c:v>
                </c:pt>
                <c:pt idx="1">
                  <c:v>13</c:v>
                </c:pt>
                <c:pt idx="2">
                  <c:v>49</c:v>
                </c:pt>
                <c:pt idx="3">
                  <c:v>245</c:v>
                </c:pt>
                <c:pt idx="4">
                  <c:v>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22-4164-A7E5-5F6B5A89EBCB}"/>
            </c:ext>
          </c:extLst>
        </c:ser>
        <c:ser>
          <c:idx val="1"/>
          <c:order val="1"/>
          <c:tx>
            <c:strRef>
              <c:f>Лист1!$E$5:$E$6</c:f>
              <c:strCache>
                <c:ptCount val="2"/>
                <c:pt idx="0">
                  <c:v>Жаңа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252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6AF-48C7-8D84-9F47FC8BCDD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56-44D2-938B-C50C894FC4A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33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6AF-48C7-8D84-9F47FC8BCDD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174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6AF-48C7-8D84-9F47FC8BCD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Лист1!$C$7:$C$11</c:f>
              <c:strCache>
                <c:ptCount val="5"/>
                <c:pt idx="0">
                  <c:v>Көлемі, Б.</c:v>
                </c:pt>
                <c:pt idx="1">
                  <c:v>Бөлімдер</c:v>
                </c:pt>
                <c:pt idx="2">
                  <c:v>Тараулар</c:v>
                </c:pt>
                <c:pt idx="3">
                  <c:v>Баптар</c:v>
                </c:pt>
                <c:pt idx="4">
                  <c:v>Сілтеме нормалар</c:v>
                </c:pt>
              </c:strCache>
            </c:strRef>
          </c:cat>
          <c:val>
            <c:numRef>
              <c:f>Лист1!$E$7:$E$11</c:f>
              <c:numCache>
                <c:formatCode>#,##0</c:formatCode>
                <c:ptCount val="5"/>
                <c:pt idx="0">
                  <c:v>203</c:v>
                </c:pt>
                <c:pt idx="1">
                  <c:v>9</c:v>
                </c:pt>
                <c:pt idx="2">
                  <c:v>31</c:v>
                </c:pt>
                <c:pt idx="3">
                  <c:v>167</c:v>
                </c:pt>
                <c:pt idx="4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22-4164-A7E5-5F6B5A89EB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57752048"/>
        <c:axId val="-257754224"/>
      </c:barChart>
      <c:catAx>
        <c:axId val="-257752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-257754224"/>
        <c:crosses val="autoZero"/>
        <c:auto val="1"/>
        <c:lblAlgn val="ctr"/>
        <c:lblOffset val="100"/>
        <c:noMultiLvlLbl val="0"/>
      </c:catAx>
      <c:valAx>
        <c:axId val="-257754224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-257752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9522885491964286"/>
          <c:y val="6.1274395389338742E-3"/>
          <c:w val="0.46420757217472652"/>
          <c:h val="0.153142180009695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0.1597</cdr:x>
      <cdr:y>0.07798</cdr:y>
    </cdr:from>
    <cdr:to>
      <cdr:x>0.20407</cdr:x>
      <cdr:y>0.44124</cdr:y>
    </cdr:to>
    <cdr:sp macro="" textlink="">
      <cdr:nvSpPr>
        <cdr:cNvPr id="2" name="Правая фигурная скобка 1"/>
        <cdr:cNvSpPr/>
      </cdr:nvSpPr>
      <cdr:spPr>
        <a:xfrm xmlns:a="http://schemas.openxmlformats.org/drawingml/2006/main">
          <a:off x="628960" y="132919"/>
          <a:ext cx="174736" cy="619241"/>
        </a:xfrm>
        <a:prstGeom xmlns:a="http://schemas.openxmlformats.org/drawingml/2006/main" prst="rightBrace">
          <a:avLst/>
        </a:prstGeom>
        <a:ln xmlns:a="http://schemas.openxmlformats.org/drawingml/2006/main" w="9525">
          <a:solidFill>
            <a:schemeClr val="accent1"/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 rtlCol="0" anchor="t" anchorCtr="0"/>
        <a:lstStyle xmlns:a="http://schemas.openxmlformats.org/drawingml/2006/main"/>
        <a:p xmlns:a="http://schemas.openxmlformats.org/drawingml/2006/main">
          <a:endParaRPr lang="ru-RU" dirty="0">
            <a:solidFill>
              <a:srgbClr val="C000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0.23396</cdr:x>
      <cdr:y>0.10852</cdr:y>
    </cdr:from>
    <cdr:to>
      <cdr:x>0.4398</cdr:x>
      <cdr:y>0.31435</cdr:y>
    </cdr:to>
    <cdr:sp macro="" textlink="">
      <cdr:nvSpPr>
        <cdr:cNvPr id="3" name="TextBox 18"/>
        <cdr:cNvSpPr txBox="1"/>
      </cdr:nvSpPr>
      <cdr:spPr>
        <a:xfrm xmlns:a="http://schemas.openxmlformats.org/drawingml/2006/main">
          <a:off x="1228529" y="246649"/>
          <a:ext cx="1080896" cy="4678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lIns="0" tIns="48768" rIns="0" bIns="0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defTabSz="1219170">
            <a:lnSpc>
              <a:spcPct val="85000"/>
            </a:lnSpc>
            <a:spcAft>
              <a:spcPts val="800"/>
            </a:spcAft>
            <a:buClr>
              <a:srgbClr val="ED7D31"/>
            </a:buClr>
            <a:buSzPct val="70000"/>
            <a:defRPr/>
          </a:pPr>
          <a:r>
            <a:rPr lang="ru-RU" sz="3200" b="1" kern="0" dirty="0">
              <a:solidFill>
                <a:srgbClr val="70AD47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rPr>
            <a:t>-28%</a:t>
          </a:r>
        </a:p>
      </cdr:txBody>
    </cdr:sp>
  </cdr:relSizeAnchor>
</c:userShape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15T12:18:54.99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3-03T10:23:51.4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15T12:18: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51E850-1524-452C-91F0-51FB20E67EAE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EC1A29-4C55-4570-BE89-A2896C147B6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5162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228600" y="806450"/>
            <a:ext cx="7167563" cy="40322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pPr marL="0" marR="0" lvl="0" indent="0" algn="l" defTabSz="9192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  <a:sym typeface="Calibri"/>
              </a:rPr>
              <a:t>подходы по проекту Бюджетного кодекса в новой редакции</a:t>
            </a:r>
          </a:p>
        </p:txBody>
      </p:sp>
    </p:spTree>
    <p:extLst>
      <p:ext uri="{BB962C8B-B14F-4D97-AF65-F5344CB8AC3E}">
        <p14:creationId xmlns:p14="http://schemas.microsoft.com/office/powerpoint/2010/main" val="3744128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ru-RU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3</a:t>
            </a:fld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4406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891" indent="0" algn="ctr">
              <a:buNone/>
              <a:defRPr sz="2000"/>
            </a:lvl2pPr>
            <a:lvl3pPr marL="913810" indent="0" algn="ctr">
              <a:buNone/>
              <a:defRPr sz="1867"/>
            </a:lvl3pPr>
            <a:lvl4pPr marL="1370716" indent="0" algn="ctr">
              <a:buNone/>
              <a:defRPr sz="1600"/>
            </a:lvl4pPr>
            <a:lvl5pPr marL="1827621" indent="0" algn="ctr">
              <a:buNone/>
              <a:defRPr sz="1600"/>
            </a:lvl5pPr>
            <a:lvl6pPr marL="2284542" indent="0" algn="ctr">
              <a:buNone/>
              <a:defRPr sz="1600"/>
            </a:lvl6pPr>
            <a:lvl7pPr marL="2741430" indent="0" algn="ctr">
              <a:buNone/>
              <a:defRPr sz="1600"/>
            </a:lvl7pPr>
            <a:lvl8pPr marL="3198320" indent="0" algn="ctr">
              <a:buNone/>
              <a:defRPr sz="1600"/>
            </a:lvl8pPr>
            <a:lvl9pPr marL="3655211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7" name="Slide Number">
            <a:extLst>
              <a:ext uri="{FF2B5EF4-FFF2-40B4-BE49-F238E27FC236}">
                <a16:creationId xmlns:a16="http://schemas.microsoft.com/office/drawing/2014/main" id="{E2371E9A-81FA-4C6D-89EC-6E783D0A1D15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1961509" y="6621172"/>
            <a:ext cx="165110" cy="164212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ru-RU"/>
            </a:defPPr>
            <a:lvl1pPr>
              <a:defRPr sz="1000" baseline="0">
                <a:latin typeface="+mn-lt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42C328C1-A84F-4A39-A664-DBA00541A8C6}" type="slidenum">
              <a:rPr kumimoji="0" lang="ru-RU" sz="1067" b="0" i="0" u="none" strike="noStrike" kern="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lang="ru-RU" sz="1067" b="0" i="0" u="none" strike="noStrike" kern="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741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196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41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41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7150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лайд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11820189" y="6651831"/>
            <a:ext cx="495099" cy="215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53" tIns="60927" rIns="121853" bIns="60927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201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6A93956F-647A-44B9-8163-DDB447652883}" type="slidenum">
              <a:rPr kumimoji="0" lang="ru-RU" altLang="ru-RU" sz="1067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pPr marL="0" marR="0" lvl="0" indent="0" algn="ctr" defTabSz="92011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lang="ru-RU" altLang="ru-RU" sz="1067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5755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Форма_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7142E4C4-475D-72D6-E178-893EC687B851}"/>
              </a:ext>
            </a:extLst>
          </p:cNvPr>
          <p:cNvCxnSpPr>
            <a:cxnSpLocks/>
          </p:cNvCxnSpPr>
          <p:nvPr userDrawn="1"/>
        </p:nvCxnSpPr>
        <p:spPr>
          <a:xfrm>
            <a:off x="789207" y="824137"/>
            <a:ext cx="10560000" cy="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 userDrawn="1"/>
        </p:nvSpPr>
        <p:spPr>
          <a:xfrm>
            <a:off x="11696285" y="6444344"/>
            <a:ext cx="492931" cy="4002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583" tIns="60791" rIns="121583" bIns="60791" anchor="ctr"/>
          <a:lstStyle/>
          <a:p>
            <a:pPr marL="0" marR="0" lvl="0" indent="0" algn="ctr" defTabSz="9195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64C8AB-A359-4283-8B1E-EBE022F7DEE2}" type="slidenum">
              <a:rPr kumimoji="0" lang="ru-RU" altLang="ru-RU" sz="1333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ctr" defTabSz="9195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067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683883" y="294217"/>
            <a:ext cx="10115549" cy="4148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3pPr marL="915388" indent="0">
              <a:buNone/>
              <a:defRPr/>
            </a:lvl3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527988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9_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2">
            <a:extLst>
              <a:ext uri="{FF2B5EF4-FFF2-40B4-BE49-F238E27FC236}">
                <a16:creationId xmlns:a16="http://schemas.microsoft.com/office/drawing/2014/main" id="{20D62EEF-71F8-4F55-8521-893C5C7B6645}"/>
              </a:ext>
            </a:extLst>
          </p:cNvPr>
          <p:cNvCxnSpPr>
            <a:cxnSpLocks/>
          </p:cNvCxnSpPr>
          <p:nvPr userDrawn="1"/>
        </p:nvCxnSpPr>
        <p:spPr>
          <a:xfrm>
            <a:off x="670528" y="890092"/>
            <a:ext cx="10845057" cy="0"/>
          </a:xfrm>
          <a:prstGeom prst="line">
            <a:avLst/>
          </a:prstGeom>
          <a:ln w="63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C5DBA184-2616-4FD7-B3C8-B2B7CCC53D5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77032" y="350248"/>
            <a:ext cx="10841557" cy="42196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272"/>
              </a:spcAft>
              <a:buFontTx/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Rectangle 116">
            <a:extLst>
              <a:ext uri="{FF2B5EF4-FFF2-40B4-BE49-F238E27FC236}">
                <a16:creationId xmlns:a16="http://schemas.microsoft.com/office/drawing/2014/main" id="{9D1D5787-3E91-4FEA-AB0C-57078295F086}"/>
              </a:ext>
            </a:extLst>
          </p:cNvPr>
          <p:cNvSpPr/>
          <p:nvPr userDrawn="1"/>
        </p:nvSpPr>
        <p:spPr>
          <a:xfrm>
            <a:off x="11626400" y="6363669"/>
            <a:ext cx="289888" cy="28732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marL="0" marR="0" lvl="0" indent="0" algn="r" defTabSz="9448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09CE21-7FC1-49DC-910A-F2C968E54205}" type="slidenum">
              <a:rPr kumimoji="0" lang="en-US" sz="1867" b="0" i="0" u="none" strike="noStrike" kern="1200" cap="none" spc="-9" normalizeH="0" baseline="0" noProof="0" smtClean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4489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67" b="0" i="0" u="none" strike="noStrike" kern="1200" cap="none" spc="-9" normalizeH="0" baseline="0" noProof="0" dirty="0">
              <a:ln>
                <a:noFill/>
              </a:ln>
              <a:solidFill>
                <a:srgbClr val="2E2E3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4533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Слайд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11820189" y="6651831"/>
            <a:ext cx="495099" cy="215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53" tIns="60927" rIns="121853" bIns="60927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defTabSz="920116">
              <a:defRPr/>
            </a:pPr>
            <a:fld id="{6A93956F-647A-44B9-8163-DDB447652883}" type="slidenum">
              <a:rPr lang="ru-RU" altLang="ru-RU" sz="1067" smtClean="0">
                <a:solidFill>
                  <a:schemeClr val="tx1"/>
                </a:solidFill>
                <a:latin typeface="Arial" panose="020B0604020202020204" pitchFamily="34" charset="0"/>
              </a:rPr>
              <a:pPr algn="ctr" defTabSz="920116">
                <a:defRPr/>
              </a:pPr>
              <a:t>‹#›</a:t>
            </a:fld>
            <a:endParaRPr lang="ru-RU" altLang="ru-RU" sz="1067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71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Слайд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11820189" y="6651831"/>
            <a:ext cx="495099" cy="215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53" tIns="60927" rIns="121853" bIns="60927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defTabSz="920116">
              <a:defRPr/>
            </a:pPr>
            <a:fld id="{6A93956F-647A-44B9-8163-DDB447652883}" type="slidenum">
              <a:rPr lang="ru-RU" altLang="ru-RU" sz="1067" smtClean="0">
                <a:solidFill>
                  <a:schemeClr val="tx1"/>
                </a:solidFill>
                <a:latin typeface="Arial" panose="020B0604020202020204" pitchFamily="34" charset="0"/>
              </a:rPr>
              <a:pPr algn="ctr" defTabSz="920116">
                <a:defRPr/>
              </a:pPr>
              <a:t>‹#›</a:t>
            </a:fld>
            <a:endParaRPr lang="ru-RU" altLang="ru-RU" sz="1067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0403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Слайд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11820189" y="6651831"/>
            <a:ext cx="495099" cy="215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53" tIns="60927" rIns="121853" bIns="60927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201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6A93956F-647A-44B9-8163-DDB447652883}" type="slidenum">
              <a:rPr kumimoji="0" lang="ru-RU" altLang="ru-RU" sz="1067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pPr marL="0" marR="0" lvl="0" indent="0" algn="ctr" defTabSz="92011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lang="ru-RU" altLang="ru-RU" sz="1067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395296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11961284" y="6621378"/>
            <a:ext cx="165110" cy="16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fld id="{B01663ED-B2C8-431E-94A9-CDD75644DEEB}" type="slidenum">
              <a:rPr kumimoji="0" lang="ru-RU" altLang="ru-RU" sz="1067" b="0" i="0" u="none" strike="noStrike" kern="1200" cap="none" spc="0" normalizeH="0" baseline="0" noProof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pPr marL="0" marR="0" lvl="0" indent="0" algn="l" defTabSz="121917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t>‹#›</a:t>
            </a:fld>
            <a:endParaRPr kumimoji="0" lang="ru-RU" altLang="ru-RU" sz="1067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891" indent="0" algn="ctr">
              <a:buNone/>
              <a:defRPr sz="2000"/>
            </a:lvl2pPr>
            <a:lvl3pPr marL="913810" indent="0" algn="ctr">
              <a:buNone/>
              <a:defRPr sz="1867"/>
            </a:lvl3pPr>
            <a:lvl4pPr marL="1370716" indent="0" algn="ctr">
              <a:buNone/>
              <a:defRPr sz="1600"/>
            </a:lvl4pPr>
            <a:lvl5pPr marL="1827621" indent="0" algn="ctr">
              <a:buNone/>
              <a:defRPr sz="1600"/>
            </a:lvl5pPr>
            <a:lvl6pPr marL="2284542" indent="0" algn="ctr">
              <a:buNone/>
              <a:defRPr sz="1600"/>
            </a:lvl6pPr>
            <a:lvl7pPr marL="2741430" indent="0" algn="ctr">
              <a:buNone/>
              <a:defRPr sz="1600"/>
            </a:lvl7pPr>
            <a:lvl8pPr marL="3198320" indent="0" algn="ctr">
              <a:buNone/>
              <a:defRPr sz="1600"/>
            </a:lvl8pPr>
            <a:lvl9pPr marL="3655211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290AEF6F-7A2E-4656-989A-76135093403D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57EC7FD8-6CAF-4767-9EA4-36084CBA558C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344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11961284" y="6621378"/>
            <a:ext cx="165110" cy="16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fld id="{80D330DA-17AC-45F4-9A4F-E851D2233A03}" type="slidenum">
              <a:rPr kumimoji="0" lang="ru-RU" altLang="ru-RU" sz="1067" b="0" i="0" u="none" strike="noStrike" kern="1200" cap="none" spc="0" normalizeH="0" baseline="0" noProof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pPr marL="0" marR="0" lvl="0" indent="0" algn="l" defTabSz="121917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t>‹#›</a:t>
            </a:fld>
            <a:endParaRPr kumimoji="0" lang="ru-RU" altLang="ru-RU" sz="1067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cxnSp>
        <p:nvCxnSpPr>
          <p:cNvPr id="5" name="Straight Connector 88">
            <a:extLst>
              <a:ext uri="{FF2B5EF4-FFF2-40B4-BE49-F238E27FC236}">
                <a16:creationId xmlns:a16="http://schemas.microsoft.com/office/drawing/2014/main" id="{AB28AACD-86D7-456C-A08A-A3A9B1F1CAD4}"/>
              </a:ext>
            </a:extLst>
          </p:cNvPr>
          <p:cNvCxnSpPr>
            <a:cxnSpLocks/>
          </p:cNvCxnSpPr>
          <p:nvPr userDrawn="1"/>
        </p:nvCxnSpPr>
        <p:spPr>
          <a:xfrm>
            <a:off x="0" y="698500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6E692951-F7BD-4685-B59F-9F2354950BB0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772861D7-92B7-4F47-8871-A46707F8E34E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26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7" name="Slide Number">
            <a:extLst>
              <a:ext uri="{FF2B5EF4-FFF2-40B4-BE49-F238E27FC236}">
                <a16:creationId xmlns:a16="http://schemas.microsoft.com/office/drawing/2014/main" id="{F5B89787-795C-4D11-886A-D82CDCFA9ACE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1961509" y="6621172"/>
            <a:ext cx="165110" cy="164212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ru-RU"/>
            </a:defPPr>
            <a:lvl1pPr>
              <a:defRPr sz="1000" baseline="0">
                <a:latin typeface="+mn-lt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42C328C1-A84F-4A39-A664-DBA00541A8C6}" type="slidenum">
              <a:rPr kumimoji="0" lang="ru-RU" sz="1067" b="0" i="0" u="none" strike="noStrike" kern="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lang="ru-RU" sz="1067" b="0" i="0" u="none" strike="noStrike" kern="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cxnSp>
        <p:nvCxnSpPr>
          <p:cNvPr id="8" name="Straight Connector 88">
            <a:extLst>
              <a:ext uri="{FF2B5EF4-FFF2-40B4-BE49-F238E27FC236}">
                <a16:creationId xmlns:a16="http://schemas.microsoft.com/office/drawing/2014/main" id="{AB28AACD-86D7-456C-A08A-A3A9B1F1CAD4}"/>
              </a:ext>
            </a:extLst>
          </p:cNvPr>
          <p:cNvCxnSpPr>
            <a:cxnSpLocks/>
          </p:cNvCxnSpPr>
          <p:nvPr userDrawn="1"/>
        </p:nvCxnSpPr>
        <p:spPr>
          <a:xfrm>
            <a:off x="0" y="697624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0514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89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810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3pPr>
            <a:lvl4pPr marL="13707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76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454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14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8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52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0186C45C-0BF6-44E9-A959-D21007D80353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B35605D9-F4F9-4746-B273-C66CBAFEEDEF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535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5266F6D7-5BFF-4720-9C48-7524C4787302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20D7A66D-E98D-4938-881A-7648C92A6E15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6937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91" indent="0">
              <a:buNone/>
              <a:defRPr sz="2000" b="1"/>
            </a:lvl2pPr>
            <a:lvl3pPr marL="913810" indent="0">
              <a:buNone/>
              <a:defRPr sz="1867" b="1"/>
            </a:lvl3pPr>
            <a:lvl4pPr marL="1370716" indent="0">
              <a:buNone/>
              <a:defRPr sz="1600" b="1"/>
            </a:lvl4pPr>
            <a:lvl5pPr marL="1827621" indent="0">
              <a:buNone/>
              <a:defRPr sz="1600" b="1"/>
            </a:lvl5pPr>
            <a:lvl6pPr marL="2284542" indent="0">
              <a:buNone/>
              <a:defRPr sz="1600" b="1"/>
            </a:lvl6pPr>
            <a:lvl7pPr marL="2741430" indent="0">
              <a:buNone/>
              <a:defRPr sz="1600" b="1"/>
            </a:lvl7pPr>
            <a:lvl8pPr marL="3198320" indent="0">
              <a:buNone/>
              <a:defRPr sz="1600" b="1"/>
            </a:lvl8pPr>
            <a:lvl9pPr marL="365521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91" indent="0">
              <a:buNone/>
              <a:defRPr sz="2000" b="1"/>
            </a:lvl2pPr>
            <a:lvl3pPr marL="913810" indent="0">
              <a:buNone/>
              <a:defRPr sz="1867" b="1"/>
            </a:lvl3pPr>
            <a:lvl4pPr marL="1370716" indent="0">
              <a:buNone/>
              <a:defRPr sz="1600" b="1"/>
            </a:lvl4pPr>
            <a:lvl5pPr marL="1827621" indent="0">
              <a:buNone/>
              <a:defRPr sz="1600" b="1"/>
            </a:lvl5pPr>
            <a:lvl6pPr marL="2284542" indent="0">
              <a:buNone/>
              <a:defRPr sz="1600" b="1"/>
            </a:lvl6pPr>
            <a:lvl7pPr marL="2741430" indent="0">
              <a:buNone/>
              <a:defRPr sz="1600" b="1"/>
            </a:lvl7pPr>
            <a:lvl8pPr marL="3198320" indent="0">
              <a:buNone/>
              <a:defRPr sz="1600" b="1"/>
            </a:lvl8pPr>
            <a:lvl9pPr marL="365521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244E5977-B759-42D8-98D5-07518F19FC26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3CCC5569-BCF3-42FF-8398-81F0024BA6C7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2577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AC83262A-28DB-4707-8EB4-A3EF44F00074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2EF492CB-CCD9-410E-B3CA-F3C3887C50BB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9368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8EB11D33-45C5-4AD3-B6C0-6DA10460313A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30426879-A41A-46EB-B8B8-D346CFC82CB3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0693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91" indent="0">
              <a:buNone/>
              <a:defRPr sz="1467"/>
            </a:lvl2pPr>
            <a:lvl3pPr marL="913810" indent="0">
              <a:buNone/>
              <a:defRPr sz="1200"/>
            </a:lvl3pPr>
            <a:lvl4pPr marL="1370716" indent="0">
              <a:buNone/>
              <a:defRPr sz="1067"/>
            </a:lvl4pPr>
            <a:lvl5pPr marL="1827621" indent="0">
              <a:buNone/>
              <a:defRPr sz="1067"/>
            </a:lvl5pPr>
            <a:lvl6pPr marL="2284542" indent="0">
              <a:buNone/>
              <a:defRPr sz="1067"/>
            </a:lvl6pPr>
            <a:lvl7pPr marL="2741430" indent="0">
              <a:buNone/>
              <a:defRPr sz="1067"/>
            </a:lvl7pPr>
            <a:lvl8pPr marL="3198320" indent="0">
              <a:buNone/>
              <a:defRPr sz="1067"/>
            </a:lvl8pPr>
            <a:lvl9pPr marL="3655211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ACDF99E1-82F5-4E7D-ADA5-37BCEF488E40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EE2E342A-3C67-4678-8417-12D6D4761881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9771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891" indent="0">
              <a:buNone/>
              <a:defRPr sz="2800"/>
            </a:lvl2pPr>
            <a:lvl3pPr marL="913810" indent="0">
              <a:buNone/>
              <a:defRPr sz="2400"/>
            </a:lvl3pPr>
            <a:lvl4pPr marL="1370716" indent="0">
              <a:buNone/>
              <a:defRPr sz="2000"/>
            </a:lvl4pPr>
            <a:lvl5pPr marL="1827621" indent="0">
              <a:buNone/>
              <a:defRPr sz="2000"/>
            </a:lvl5pPr>
            <a:lvl6pPr marL="2284542" indent="0">
              <a:buNone/>
              <a:defRPr sz="2000"/>
            </a:lvl6pPr>
            <a:lvl7pPr marL="2741430" indent="0">
              <a:buNone/>
              <a:defRPr sz="2000"/>
            </a:lvl7pPr>
            <a:lvl8pPr marL="3198320" indent="0">
              <a:buNone/>
              <a:defRPr sz="2000"/>
            </a:lvl8pPr>
            <a:lvl9pPr marL="3655211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91" indent="0">
              <a:buNone/>
              <a:defRPr sz="1467"/>
            </a:lvl2pPr>
            <a:lvl3pPr marL="913810" indent="0">
              <a:buNone/>
              <a:defRPr sz="1200"/>
            </a:lvl3pPr>
            <a:lvl4pPr marL="1370716" indent="0">
              <a:buNone/>
              <a:defRPr sz="1067"/>
            </a:lvl4pPr>
            <a:lvl5pPr marL="1827621" indent="0">
              <a:buNone/>
              <a:defRPr sz="1067"/>
            </a:lvl5pPr>
            <a:lvl6pPr marL="2284542" indent="0">
              <a:buNone/>
              <a:defRPr sz="1067"/>
            </a:lvl6pPr>
            <a:lvl7pPr marL="2741430" indent="0">
              <a:buNone/>
              <a:defRPr sz="1067"/>
            </a:lvl7pPr>
            <a:lvl8pPr marL="3198320" indent="0">
              <a:buNone/>
              <a:defRPr sz="1067"/>
            </a:lvl8pPr>
            <a:lvl9pPr marL="3655211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17F36768-7E03-4D59-8866-5074153CE668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5EAAC11D-C216-469A-B88F-7C73D8A5B6C6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7555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70DD5B11-D644-45C5-B230-68C4FA061AD0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2A730923-491A-45B0-9BA8-75C0991069DE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3176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41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41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8393C6DD-F195-42B0-92C3-E51E2D76A872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940B8244-934B-42F9-B06F-239BBCAC5D33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932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лайд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11819467" y="6652685"/>
            <a:ext cx="495300" cy="215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53" tIns="60927" rIns="121853" bIns="60927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201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C935F4A0-B3F5-458D-B760-8FF9E7B2EC01}" type="slidenum">
              <a:rPr kumimoji="0" lang="ru-RU" altLang="ru-RU" sz="1067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pPr marL="0" marR="0" lvl="0" indent="0" algn="ctr" defTabSz="92011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lang="ru-RU" altLang="ru-RU" sz="1067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72189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89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810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3pPr>
            <a:lvl4pPr marL="13707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76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454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14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8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52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748540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11961284" y="6621378"/>
            <a:ext cx="165110" cy="16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fld id="{B01663ED-B2C8-431E-94A9-CDD75644DEEB}" type="slidenum">
              <a:rPr kumimoji="0" lang="ru-RU" altLang="ru-RU" sz="1067" b="0" i="0" u="none" strike="noStrike" kern="1200" cap="none" spc="0" normalizeH="0" baseline="0" noProof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pPr marL="0" marR="0" lvl="0" indent="0" algn="l" defTabSz="121917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t>‹#›</a:t>
            </a:fld>
            <a:endParaRPr kumimoji="0" lang="ru-RU" altLang="ru-RU" sz="1067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891" indent="0" algn="ctr">
              <a:buNone/>
              <a:defRPr sz="2000"/>
            </a:lvl2pPr>
            <a:lvl3pPr marL="913810" indent="0" algn="ctr">
              <a:buNone/>
              <a:defRPr sz="1867"/>
            </a:lvl3pPr>
            <a:lvl4pPr marL="1370716" indent="0" algn="ctr">
              <a:buNone/>
              <a:defRPr sz="1600"/>
            </a:lvl4pPr>
            <a:lvl5pPr marL="1827621" indent="0" algn="ctr">
              <a:buNone/>
              <a:defRPr sz="1600"/>
            </a:lvl5pPr>
            <a:lvl6pPr marL="2284542" indent="0" algn="ctr">
              <a:buNone/>
              <a:defRPr sz="1600"/>
            </a:lvl6pPr>
            <a:lvl7pPr marL="2741430" indent="0" algn="ctr">
              <a:buNone/>
              <a:defRPr sz="1600"/>
            </a:lvl7pPr>
            <a:lvl8pPr marL="3198320" indent="0" algn="ctr">
              <a:buNone/>
              <a:defRPr sz="1600"/>
            </a:lvl8pPr>
            <a:lvl9pPr marL="3655211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290AEF6F-7A2E-4656-989A-76135093403D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57EC7FD8-6CAF-4767-9EA4-36084CBA558C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0455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/>
          <p:cNvSpPr txBox="1">
            <a:spLocks/>
          </p:cNvSpPr>
          <p:nvPr userDrawn="1"/>
        </p:nvSpPr>
        <p:spPr bwMode="auto">
          <a:xfrm>
            <a:off x="11961284" y="6621378"/>
            <a:ext cx="165110" cy="16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marR="0" lvl="0" indent="0" algn="l" defTabSz="12191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fld id="{80D330DA-17AC-45F4-9A4F-E851D2233A03}" type="slidenum">
              <a:rPr kumimoji="0" lang="ru-RU" altLang="ru-RU" sz="1067" b="0" i="0" u="none" strike="noStrike" kern="1200" cap="none" spc="0" normalizeH="0" baseline="0" noProof="0" smtClean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 panose="020B0604020202020204" pitchFamily="34" charset="0"/>
              </a:rPr>
              <a:pPr marL="0" marR="0" lvl="0" indent="0" algn="l" defTabSz="121917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t>‹#›</a:t>
            </a:fld>
            <a:endParaRPr kumimoji="0" lang="ru-RU" altLang="ru-RU" sz="1067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cxnSp>
        <p:nvCxnSpPr>
          <p:cNvPr id="5" name="Straight Connector 88">
            <a:extLst>
              <a:ext uri="{FF2B5EF4-FFF2-40B4-BE49-F238E27FC236}">
                <a16:creationId xmlns:a16="http://schemas.microsoft.com/office/drawing/2014/main" id="{AB28AACD-86D7-456C-A08A-A3A9B1F1CAD4}"/>
              </a:ext>
            </a:extLst>
          </p:cNvPr>
          <p:cNvCxnSpPr>
            <a:cxnSpLocks/>
          </p:cNvCxnSpPr>
          <p:nvPr userDrawn="1"/>
        </p:nvCxnSpPr>
        <p:spPr>
          <a:xfrm>
            <a:off x="0" y="698500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6E692951-F7BD-4685-B59F-9F2354950BB0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772861D7-92B7-4F47-8871-A46707F8E34E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6022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89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810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3pPr>
            <a:lvl4pPr marL="13707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76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454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14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8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52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0186C45C-0BF6-44E9-A959-D21007D80353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B35605D9-F4F9-4746-B273-C66CBAFEEDEF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8024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5266F6D7-5BFF-4720-9C48-7524C4787302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20D7A66D-E98D-4938-881A-7648C92A6E15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7458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91" indent="0">
              <a:buNone/>
              <a:defRPr sz="2000" b="1"/>
            </a:lvl2pPr>
            <a:lvl3pPr marL="913810" indent="0">
              <a:buNone/>
              <a:defRPr sz="1867" b="1"/>
            </a:lvl3pPr>
            <a:lvl4pPr marL="1370716" indent="0">
              <a:buNone/>
              <a:defRPr sz="1600" b="1"/>
            </a:lvl4pPr>
            <a:lvl5pPr marL="1827621" indent="0">
              <a:buNone/>
              <a:defRPr sz="1600" b="1"/>
            </a:lvl5pPr>
            <a:lvl6pPr marL="2284542" indent="0">
              <a:buNone/>
              <a:defRPr sz="1600" b="1"/>
            </a:lvl6pPr>
            <a:lvl7pPr marL="2741430" indent="0">
              <a:buNone/>
              <a:defRPr sz="1600" b="1"/>
            </a:lvl7pPr>
            <a:lvl8pPr marL="3198320" indent="0">
              <a:buNone/>
              <a:defRPr sz="1600" b="1"/>
            </a:lvl8pPr>
            <a:lvl9pPr marL="365521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91" indent="0">
              <a:buNone/>
              <a:defRPr sz="2000" b="1"/>
            </a:lvl2pPr>
            <a:lvl3pPr marL="913810" indent="0">
              <a:buNone/>
              <a:defRPr sz="1867" b="1"/>
            </a:lvl3pPr>
            <a:lvl4pPr marL="1370716" indent="0">
              <a:buNone/>
              <a:defRPr sz="1600" b="1"/>
            </a:lvl4pPr>
            <a:lvl5pPr marL="1827621" indent="0">
              <a:buNone/>
              <a:defRPr sz="1600" b="1"/>
            </a:lvl5pPr>
            <a:lvl6pPr marL="2284542" indent="0">
              <a:buNone/>
              <a:defRPr sz="1600" b="1"/>
            </a:lvl6pPr>
            <a:lvl7pPr marL="2741430" indent="0">
              <a:buNone/>
              <a:defRPr sz="1600" b="1"/>
            </a:lvl7pPr>
            <a:lvl8pPr marL="3198320" indent="0">
              <a:buNone/>
              <a:defRPr sz="1600" b="1"/>
            </a:lvl8pPr>
            <a:lvl9pPr marL="365521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244E5977-B759-42D8-98D5-07518F19FC26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3CCC5569-BCF3-42FF-8398-81F0024BA6C7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4918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AC83262A-28DB-4707-8EB4-A3EF44F00074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2EF492CB-CCD9-410E-B3CA-F3C3887C50BB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4879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8EB11D33-45C5-4AD3-B6C0-6DA10460313A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30426879-A41A-46EB-B8B8-D346CFC82CB3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8437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91" indent="0">
              <a:buNone/>
              <a:defRPr sz="1467"/>
            </a:lvl2pPr>
            <a:lvl3pPr marL="913810" indent="0">
              <a:buNone/>
              <a:defRPr sz="1200"/>
            </a:lvl3pPr>
            <a:lvl4pPr marL="1370716" indent="0">
              <a:buNone/>
              <a:defRPr sz="1067"/>
            </a:lvl4pPr>
            <a:lvl5pPr marL="1827621" indent="0">
              <a:buNone/>
              <a:defRPr sz="1067"/>
            </a:lvl5pPr>
            <a:lvl6pPr marL="2284542" indent="0">
              <a:buNone/>
              <a:defRPr sz="1067"/>
            </a:lvl6pPr>
            <a:lvl7pPr marL="2741430" indent="0">
              <a:buNone/>
              <a:defRPr sz="1067"/>
            </a:lvl7pPr>
            <a:lvl8pPr marL="3198320" indent="0">
              <a:buNone/>
              <a:defRPr sz="1067"/>
            </a:lvl8pPr>
            <a:lvl9pPr marL="3655211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ACDF99E1-82F5-4E7D-ADA5-37BCEF488E40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EE2E342A-3C67-4678-8417-12D6D4761881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8836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891" indent="0">
              <a:buNone/>
              <a:defRPr sz="2800"/>
            </a:lvl2pPr>
            <a:lvl3pPr marL="913810" indent="0">
              <a:buNone/>
              <a:defRPr sz="2400"/>
            </a:lvl3pPr>
            <a:lvl4pPr marL="1370716" indent="0">
              <a:buNone/>
              <a:defRPr sz="2000"/>
            </a:lvl4pPr>
            <a:lvl5pPr marL="1827621" indent="0">
              <a:buNone/>
              <a:defRPr sz="2000"/>
            </a:lvl5pPr>
            <a:lvl6pPr marL="2284542" indent="0">
              <a:buNone/>
              <a:defRPr sz="2000"/>
            </a:lvl6pPr>
            <a:lvl7pPr marL="2741430" indent="0">
              <a:buNone/>
              <a:defRPr sz="2000"/>
            </a:lvl7pPr>
            <a:lvl8pPr marL="3198320" indent="0">
              <a:buNone/>
              <a:defRPr sz="2000"/>
            </a:lvl8pPr>
            <a:lvl9pPr marL="3655211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91" indent="0">
              <a:buNone/>
              <a:defRPr sz="1467"/>
            </a:lvl2pPr>
            <a:lvl3pPr marL="913810" indent="0">
              <a:buNone/>
              <a:defRPr sz="1200"/>
            </a:lvl3pPr>
            <a:lvl4pPr marL="1370716" indent="0">
              <a:buNone/>
              <a:defRPr sz="1067"/>
            </a:lvl4pPr>
            <a:lvl5pPr marL="1827621" indent="0">
              <a:buNone/>
              <a:defRPr sz="1067"/>
            </a:lvl5pPr>
            <a:lvl6pPr marL="2284542" indent="0">
              <a:buNone/>
              <a:defRPr sz="1067"/>
            </a:lvl6pPr>
            <a:lvl7pPr marL="2741430" indent="0">
              <a:buNone/>
              <a:defRPr sz="1067"/>
            </a:lvl7pPr>
            <a:lvl8pPr marL="3198320" indent="0">
              <a:buNone/>
              <a:defRPr sz="1067"/>
            </a:lvl8pPr>
            <a:lvl9pPr marL="3655211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17F36768-7E03-4D59-8866-5074153CE668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5EAAC11D-C216-469A-B88F-7C73D8A5B6C6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64429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70DD5B11-D644-45C5-B230-68C4FA061AD0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2A730923-491A-45B0-9BA8-75C0991069DE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367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472522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41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41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8393C6DD-F195-42B0-92C3-E51E2D76A872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940B8244-934B-42F9-B06F-239BBCAC5D33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3074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лайд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11819467" y="6652685"/>
            <a:ext cx="495300" cy="215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53" tIns="60927" rIns="121853" bIns="60927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201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C935F4A0-B3F5-458D-B760-8FF9E7B2EC01}" type="slidenum">
              <a:rPr kumimoji="0" lang="ru-RU" altLang="ru-RU" sz="1067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pPr marL="0" marR="0" lvl="0" indent="0" algn="ctr" defTabSz="92011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lang="ru-RU" altLang="ru-RU" sz="1067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63534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891" indent="0" algn="ctr">
              <a:buNone/>
              <a:defRPr sz="2000"/>
            </a:lvl2pPr>
            <a:lvl3pPr marL="913810" indent="0" algn="ctr">
              <a:buNone/>
              <a:defRPr sz="1867"/>
            </a:lvl3pPr>
            <a:lvl4pPr marL="1370716" indent="0" algn="ctr">
              <a:buNone/>
              <a:defRPr sz="1600"/>
            </a:lvl4pPr>
            <a:lvl5pPr marL="1827621" indent="0" algn="ctr">
              <a:buNone/>
              <a:defRPr sz="1600"/>
            </a:lvl5pPr>
            <a:lvl6pPr marL="2284542" indent="0" algn="ctr">
              <a:buNone/>
              <a:defRPr sz="1600"/>
            </a:lvl6pPr>
            <a:lvl7pPr marL="2741430" indent="0" algn="ctr">
              <a:buNone/>
              <a:defRPr sz="1600"/>
            </a:lvl7pPr>
            <a:lvl8pPr marL="3198320" indent="0" algn="ctr">
              <a:buNone/>
              <a:defRPr sz="1600"/>
            </a:lvl8pPr>
            <a:lvl9pPr marL="3655211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068DBDB7-AA23-4B72-A7FB-D7DF747DAFD6}" type="datetimeFigureOut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10/4/2023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7" name="Slide Number">
            <a:extLst>
              <a:ext uri="{FF2B5EF4-FFF2-40B4-BE49-F238E27FC236}">
                <a16:creationId xmlns:a16="http://schemas.microsoft.com/office/drawing/2014/main" id="{E2371E9A-81FA-4C6D-89EC-6E783D0A1D15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1961509" y="6621172"/>
            <a:ext cx="165110" cy="164212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ru-RU"/>
            </a:defPPr>
            <a:lvl1pPr>
              <a:defRPr sz="1000" baseline="0">
                <a:latin typeface="+mn-lt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42C328C1-A84F-4A39-A664-DBA00541A8C6}" type="slidenum">
              <a:rPr kumimoji="0" lang="ru-RU" sz="1067" b="0" i="0" u="none" strike="noStrike" kern="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lang="ru-RU" sz="1067" b="0" i="0" u="none" strike="noStrike" kern="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40755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068DBDB7-AA23-4B72-A7FB-D7DF747DAFD6}" type="datetimeFigureOut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10/4/2023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7" name="Slide Number">
            <a:extLst>
              <a:ext uri="{FF2B5EF4-FFF2-40B4-BE49-F238E27FC236}">
                <a16:creationId xmlns:a16="http://schemas.microsoft.com/office/drawing/2014/main" id="{F5B89787-795C-4D11-886A-D82CDCFA9ACE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1961509" y="6621172"/>
            <a:ext cx="165110" cy="164212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ru-RU"/>
            </a:defPPr>
            <a:lvl1pPr>
              <a:defRPr sz="1000" baseline="0">
                <a:latin typeface="+mn-lt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42C328C1-A84F-4A39-A664-DBA00541A8C6}" type="slidenum">
              <a:rPr kumimoji="0" lang="ru-RU" sz="1067" b="0" i="0" u="none" strike="noStrike" kern="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lang="ru-RU" sz="1067" b="0" i="0" u="none" strike="noStrike" kern="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cxnSp>
        <p:nvCxnSpPr>
          <p:cNvPr id="8" name="Straight Connector 88">
            <a:extLst>
              <a:ext uri="{FF2B5EF4-FFF2-40B4-BE49-F238E27FC236}">
                <a16:creationId xmlns:a16="http://schemas.microsoft.com/office/drawing/2014/main" id="{AB28AACD-86D7-456C-A08A-A3A9B1F1CAD4}"/>
              </a:ext>
            </a:extLst>
          </p:cNvPr>
          <p:cNvCxnSpPr>
            <a:cxnSpLocks/>
          </p:cNvCxnSpPr>
          <p:nvPr userDrawn="1"/>
        </p:nvCxnSpPr>
        <p:spPr>
          <a:xfrm>
            <a:off x="0" y="697624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535096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89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810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3pPr>
            <a:lvl4pPr marL="13707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76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454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14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8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52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068DBDB7-AA23-4B72-A7FB-D7DF747DAFD6}" type="datetimeFigureOut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10/4/2023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552505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068DBDB7-AA23-4B72-A7FB-D7DF747DAFD6}" type="datetimeFigureOut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10/4/2023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7384846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91" indent="0">
              <a:buNone/>
              <a:defRPr sz="2000" b="1"/>
            </a:lvl2pPr>
            <a:lvl3pPr marL="913810" indent="0">
              <a:buNone/>
              <a:defRPr sz="1867" b="1"/>
            </a:lvl3pPr>
            <a:lvl4pPr marL="1370716" indent="0">
              <a:buNone/>
              <a:defRPr sz="1600" b="1"/>
            </a:lvl4pPr>
            <a:lvl5pPr marL="1827621" indent="0">
              <a:buNone/>
              <a:defRPr sz="1600" b="1"/>
            </a:lvl5pPr>
            <a:lvl6pPr marL="2284542" indent="0">
              <a:buNone/>
              <a:defRPr sz="1600" b="1"/>
            </a:lvl6pPr>
            <a:lvl7pPr marL="2741430" indent="0">
              <a:buNone/>
              <a:defRPr sz="1600" b="1"/>
            </a:lvl7pPr>
            <a:lvl8pPr marL="3198320" indent="0">
              <a:buNone/>
              <a:defRPr sz="1600" b="1"/>
            </a:lvl8pPr>
            <a:lvl9pPr marL="365521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91" indent="0">
              <a:buNone/>
              <a:defRPr sz="2000" b="1"/>
            </a:lvl2pPr>
            <a:lvl3pPr marL="913810" indent="0">
              <a:buNone/>
              <a:defRPr sz="1867" b="1"/>
            </a:lvl3pPr>
            <a:lvl4pPr marL="1370716" indent="0">
              <a:buNone/>
              <a:defRPr sz="1600" b="1"/>
            </a:lvl4pPr>
            <a:lvl5pPr marL="1827621" indent="0">
              <a:buNone/>
              <a:defRPr sz="1600" b="1"/>
            </a:lvl5pPr>
            <a:lvl6pPr marL="2284542" indent="0">
              <a:buNone/>
              <a:defRPr sz="1600" b="1"/>
            </a:lvl6pPr>
            <a:lvl7pPr marL="2741430" indent="0">
              <a:buNone/>
              <a:defRPr sz="1600" b="1"/>
            </a:lvl7pPr>
            <a:lvl8pPr marL="3198320" indent="0">
              <a:buNone/>
              <a:defRPr sz="1600" b="1"/>
            </a:lvl8pPr>
            <a:lvl9pPr marL="365521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068DBDB7-AA23-4B72-A7FB-D7DF747DAFD6}" type="datetimeFigureOut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10/4/2023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395469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068DBDB7-AA23-4B72-A7FB-D7DF747DAFD6}" type="datetimeFigureOut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10/4/2023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8420535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068DBDB7-AA23-4B72-A7FB-D7DF747DAFD6}" type="datetimeFigureOut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10/4/2023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52985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91" indent="0">
              <a:buNone/>
              <a:defRPr sz="1467"/>
            </a:lvl2pPr>
            <a:lvl3pPr marL="913810" indent="0">
              <a:buNone/>
              <a:defRPr sz="1200"/>
            </a:lvl3pPr>
            <a:lvl4pPr marL="1370716" indent="0">
              <a:buNone/>
              <a:defRPr sz="1067"/>
            </a:lvl4pPr>
            <a:lvl5pPr marL="1827621" indent="0">
              <a:buNone/>
              <a:defRPr sz="1067"/>
            </a:lvl5pPr>
            <a:lvl6pPr marL="2284542" indent="0">
              <a:buNone/>
              <a:defRPr sz="1067"/>
            </a:lvl6pPr>
            <a:lvl7pPr marL="2741430" indent="0">
              <a:buNone/>
              <a:defRPr sz="1067"/>
            </a:lvl7pPr>
            <a:lvl8pPr marL="3198320" indent="0">
              <a:buNone/>
              <a:defRPr sz="1067"/>
            </a:lvl8pPr>
            <a:lvl9pPr marL="3655211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068DBDB7-AA23-4B72-A7FB-D7DF747DAFD6}" type="datetimeFigureOut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10/4/2023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9193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91" indent="0">
              <a:buNone/>
              <a:defRPr sz="2000" b="1"/>
            </a:lvl2pPr>
            <a:lvl3pPr marL="913810" indent="0">
              <a:buNone/>
              <a:defRPr sz="1867" b="1"/>
            </a:lvl3pPr>
            <a:lvl4pPr marL="1370716" indent="0">
              <a:buNone/>
              <a:defRPr sz="1600" b="1"/>
            </a:lvl4pPr>
            <a:lvl5pPr marL="1827621" indent="0">
              <a:buNone/>
              <a:defRPr sz="1600" b="1"/>
            </a:lvl5pPr>
            <a:lvl6pPr marL="2284542" indent="0">
              <a:buNone/>
              <a:defRPr sz="1600" b="1"/>
            </a:lvl6pPr>
            <a:lvl7pPr marL="2741430" indent="0">
              <a:buNone/>
              <a:defRPr sz="1600" b="1"/>
            </a:lvl7pPr>
            <a:lvl8pPr marL="3198320" indent="0">
              <a:buNone/>
              <a:defRPr sz="1600" b="1"/>
            </a:lvl8pPr>
            <a:lvl9pPr marL="365521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91" indent="0">
              <a:buNone/>
              <a:defRPr sz="2000" b="1"/>
            </a:lvl2pPr>
            <a:lvl3pPr marL="913810" indent="0">
              <a:buNone/>
              <a:defRPr sz="1867" b="1"/>
            </a:lvl3pPr>
            <a:lvl4pPr marL="1370716" indent="0">
              <a:buNone/>
              <a:defRPr sz="1600" b="1"/>
            </a:lvl4pPr>
            <a:lvl5pPr marL="1827621" indent="0">
              <a:buNone/>
              <a:defRPr sz="1600" b="1"/>
            </a:lvl5pPr>
            <a:lvl6pPr marL="2284542" indent="0">
              <a:buNone/>
              <a:defRPr sz="1600" b="1"/>
            </a:lvl6pPr>
            <a:lvl7pPr marL="2741430" indent="0">
              <a:buNone/>
              <a:defRPr sz="1600" b="1"/>
            </a:lvl7pPr>
            <a:lvl8pPr marL="3198320" indent="0">
              <a:buNone/>
              <a:defRPr sz="1600" b="1"/>
            </a:lvl8pPr>
            <a:lvl9pPr marL="365521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48637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891" indent="0">
              <a:buNone/>
              <a:defRPr sz="2800"/>
            </a:lvl2pPr>
            <a:lvl3pPr marL="913810" indent="0">
              <a:buNone/>
              <a:defRPr sz="2400"/>
            </a:lvl3pPr>
            <a:lvl4pPr marL="1370716" indent="0">
              <a:buNone/>
              <a:defRPr sz="2000"/>
            </a:lvl4pPr>
            <a:lvl5pPr marL="1827621" indent="0">
              <a:buNone/>
              <a:defRPr sz="2000"/>
            </a:lvl5pPr>
            <a:lvl6pPr marL="2284542" indent="0">
              <a:buNone/>
              <a:defRPr sz="2000"/>
            </a:lvl6pPr>
            <a:lvl7pPr marL="2741430" indent="0">
              <a:buNone/>
              <a:defRPr sz="2000"/>
            </a:lvl7pPr>
            <a:lvl8pPr marL="3198320" indent="0">
              <a:buNone/>
              <a:defRPr sz="2000"/>
            </a:lvl8pPr>
            <a:lvl9pPr marL="3655211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91" indent="0">
              <a:buNone/>
              <a:defRPr sz="1467"/>
            </a:lvl2pPr>
            <a:lvl3pPr marL="913810" indent="0">
              <a:buNone/>
              <a:defRPr sz="1200"/>
            </a:lvl3pPr>
            <a:lvl4pPr marL="1370716" indent="0">
              <a:buNone/>
              <a:defRPr sz="1067"/>
            </a:lvl4pPr>
            <a:lvl5pPr marL="1827621" indent="0">
              <a:buNone/>
              <a:defRPr sz="1067"/>
            </a:lvl5pPr>
            <a:lvl6pPr marL="2284542" indent="0">
              <a:buNone/>
              <a:defRPr sz="1067"/>
            </a:lvl6pPr>
            <a:lvl7pPr marL="2741430" indent="0">
              <a:buNone/>
              <a:defRPr sz="1067"/>
            </a:lvl7pPr>
            <a:lvl8pPr marL="3198320" indent="0">
              <a:buNone/>
              <a:defRPr sz="1067"/>
            </a:lvl8pPr>
            <a:lvl9pPr marL="3655211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068DBDB7-AA23-4B72-A7FB-D7DF747DAFD6}" type="datetimeFigureOut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10/4/2023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401678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068DBDB7-AA23-4B72-A7FB-D7DF747DAFD6}" type="datetimeFigureOut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10/4/2023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5691853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41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41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068DBDB7-AA23-4B72-A7FB-D7DF747DAFD6}" type="datetimeFigureOut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10/4/2023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4002176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лайд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11820189" y="6651831"/>
            <a:ext cx="495099" cy="215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53" tIns="60927" rIns="121853" bIns="60927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2011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6A93956F-647A-44B9-8163-DDB447652883}" type="slidenum">
              <a:rPr kumimoji="0" lang="ru-RU" altLang="ru-RU" sz="1067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pPr marL="0" marR="0" lvl="0" indent="0" algn="ctr" defTabSz="92011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lang="ru-RU" altLang="ru-RU" sz="1067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0029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6373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6914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91" indent="0">
              <a:buNone/>
              <a:defRPr sz="1467"/>
            </a:lvl2pPr>
            <a:lvl3pPr marL="913810" indent="0">
              <a:buNone/>
              <a:defRPr sz="1200"/>
            </a:lvl3pPr>
            <a:lvl4pPr marL="1370716" indent="0">
              <a:buNone/>
              <a:defRPr sz="1067"/>
            </a:lvl4pPr>
            <a:lvl5pPr marL="1827621" indent="0">
              <a:buNone/>
              <a:defRPr sz="1067"/>
            </a:lvl5pPr>
            <a:lvl6pPr marL="2284542" indent="0">
              <a:buNone/>
              <a:defRPr sz="1067"/>
            </a:lvl6pPr>
            <a:lvl7pPr marL="2741430" indent="0">
              <a:buNone/>
              <a:defRPr sz="1067"/>
            </a:lvl7pPr>
            <a:lvl8pPr marL="3198320" indent="0">
              <a:buNone/>
              <a:defRPr sz="1067"/>
            </a:lvl8pPr>
            <a:lvl9pPr marL="3655211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6496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891" indent="0">
              <a:buNone/>
              <a:defRPr sz="2800"/>
            </a:lvl2pPr>
            <a:lvl3pPr marL="913810" indent="0">
              <a:buNone/>
              <a:defRPr sz="2400"/>
            </a:lvl3pPr>
            <a:lvl4pPr marL="1370716" indent="0">
              <a:buNone/>
              <a:defRPr sz="2000"/>
            </a:lvl4pPr>
            <a:lvl5pPr marL="1827621" indent="0">
              <a:buNone/>
              <a:defRPr sz="2000"/>
            </a:lvl5pPr>
            <a:lvl6pPr marL="2284542" indent="0">
              <a:buNone/>
              <a:defRPr sz="2000"/>
            </a:lvl6pPr>
            <a:lvl7pPr marL="2741430" indent="0">
              <a:buNone/>
              <a:defRPr sz="2000"/>
            </a:lvl7pPr>
            <a:lvl8pPr marL="3198320" indent="0">
              <a:buNone/>
              <a:defRPr sz="2000"/>
            </a:lvl8pPr>
            <a:lvl9pPr marL="3655211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91" indent="0">
              <a:buNone/>
              <a:defRPr sz="1467"/>
            </a:lvl2pPr>
            <a:lvl3pPr marL="913810" indent="0">
              <a:buNone/>
              <a:defRPr sz="1200"/>
            </a:lvl3pPr>
            <a:lvl4pPr marL="1370716" indent="0">
              <a:buNone/>
              <a:defRPr sz="1067"/>
            </a:lvl4pPr>
            <a:lvl5pPr marL="1827621" indent="0">
              <a:buNone/>
              <a:defRPr sz="1067"/>
            </a:lvl5pPr>
            <a:lvl6pPr marL="2284542" indent="0">
              <a:buNone/>
              <a:defRPr sz="1067"/>
            </a:lvl6pPr>
            <a:lvl7pPr marL="2741430" indent="0">
              <a:buNone/>
              <a:defRPr sz="1067"/>
            </a:lvl7pPr>
            <a:lvl8pPr marL="3198320" indent="0">
              <a:buNone/>
              <a:defRPr sz="1067"/>
            </a:lvl8pPr>
            <a:lvl9pPr marL="3655211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96428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53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90" tIns="45695" rIns="91390" bIns="45695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90" tIns="45695" rIns="91390" bIns="4569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90" tIns="45695" rIns="91390" bIns="4569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90" tIns="45695" rIns="91390" bIns="4569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90" tIns="45695" rIns="91390" bIns="4569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3482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l" defTabSz="91381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61" indent="-228461" algn="l" defTabSz="91381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382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270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160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2056051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512971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969876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426781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883702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6891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13810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370716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27621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284542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741430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198320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655211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6185"/>
            <a:ext cx="10515600" cy="1325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90" tIns="45695" rIns="91390" bIns="456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6684"/>
            <a:ext cx="10515600" cy="4349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90" tIns="45695" rIns="91390" bIns="456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2"/>
            <a:r>
              <a:rPr lang="en-US" altLang="ru-RU"/>
              <a:t>Third level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1"/>
            <a:ext cx="2743200" cy="36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90" tIns="45695" rIns="91390" bIns="45695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9371E28C-C109-48AE-BBC9-DC55D36C8CC1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1"/>
            <a:ext cx="4114800" cy="36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90" tIns="45695" rIns="91390" bIns="45695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000000"/>
              </a:buClr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1"/>
            <a:ext cx="2743200" cy="36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90" tIns="45695" rIns="91390" bIns="45695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DE1C6911-8A55-495E-9AFF-D88E246C2F29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39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</p:sldLayoutIdLst>
  <p:txStyles>
    <p:titleStyle>
      <a:lvl1pPr algn="l" defTabSz="912261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12261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defTabSz="912261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defTabSz="912261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defTabSz="912261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609585" algn="l" defTabSz="912261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1219170" algn="l" defTabSz="912261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828754" algn="l" defTabSz="912261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2438339" algn="l" defTabSz="912261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6478" indent="-226478" algn="l" defTabSz="912261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3667" indent="-226478" algn="l" defTabSz="912261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0855" indent="-226478" algn="l" defTabSz="912261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044" indent="-226478" algn="l" defTabSz="912261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2055233" indent="-226478" algn="l" defTabSz="912261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512971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969876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426781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883702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6891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13810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370716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27621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284542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741430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198320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655211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6185"/>
            <a:ext cx="10515600" cy="1325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90" tIns="45695" rIns="91390" bIns="456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6684"/>
            <a:ext cx="10515600" cy="4349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90" tIns="45695" rIns="91390" bIns="456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2"/>
            <a:r>
              <a:rPr lang="en-US" altLang="ru-RU"/>
              <a:t>Third level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1"/>
            <a:ext cx="2743200" cy="36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90" tIns="45695" rIns="91390" bIns="45695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9371E28C-C109-48AE-BBC9-DC55D36C8CC1}" type="datetimeFigureOut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10/4/2023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1"/>
            <a:ext cx="4114800" cy="36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90" tIns="45695" rIns="91390" bIns="45695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Clr>
                <a:srgbClr val="000000"/>
              </a:buClr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1"/>
            <a:ext cx="2743200" cy="36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90" tIns="45695" rIns="91390" bIns="45695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fld id="{DE1C6911-8A55-495E-9AFF-D88E246C2F29}" type="slidenum">
              <a:rPr lang="en-US" altLang="ru-RU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121917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619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</p:sldLayoutIdLst>
  <p:txStyles>
    <p:titleStyle>
      <a:lvl1pPr algn="l" defTabSz="912261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12261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defTabSz="912261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defTabSz="912261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defTabSz="912261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609585" algn="l" defTabSz="912261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1219170" algn="l" defTabSz="912261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828754" algn="l" defTabSz="912261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2438339" algn="l" defTabSz="912261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6478" indent="-226478" algn="l" defTabSz="912261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3667" indent="-226478" algn="l" defTabSz="912261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0855" indent="-226478" algn="l" defTabSz="912261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044" indent="-226478" algn="l" defTabSz="912261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2055233" indent="-226478" algn="l" defTabSz="912261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512971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969876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426781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883702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6891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13810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370716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27621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284542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741430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198320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655211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90" tIns="45695" rIns="91390" bIns="45695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90" tIns="45695" rIns="91390" bIns="4569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90" tIns="45695" rIns="91390" bIns="4569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>
              <a:buClr>
                <a:srgbClr val="000000"/>
              </a:buClr>
              <a:defRPr/>
            </a:pPr>
            <a:fld id="{068DBDB7-AA23-4B72-A7FB-D7DF747DAFD6}" type="datetimeFigureOut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10/4/2023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90" tIns="45695" rIns="91390" bIns="4569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>
              <a:buClr>
                <a:srgbClr val="000000"/>
              </a:buClr>
              <a:defRPr/>
            </a:pPr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90" tIns="45695" rIns="91390" bIns="4569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>
              <a:buClr>
                <a:srgbClr val="000000"/>
              </a:buClr>
              <a:defRPr/>
            </a:pPr>
            <a:fld id="{79890F56-36D6-466F-9DCB-06CEA1FD312E}" type="slidenum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</a:rPr>
              <a:pPr defTabSz="1219170">
                <a:buClr>
                  <a:srgbClr val="000000"/>
                </a:buClr>
                <a:defRPr/>
              </a:pPr>
              <a:t>‹#›</a:t>
            </a:fld>
            <a:endParaRPr lang="en-US" kern="0" dirty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4462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</p:sldLayoutIdLst>
  <p:txStyles>
    <p:titleStyle>
      <a:lvl1pPr algn="l" defTabSz="91381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61" indent="-228461" algn="l" defTabSz="91381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382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270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160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2056051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512971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969876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426781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883702" indent="-228461" algn="l" defTabSz="9138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6891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13810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370716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27621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284542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741430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198320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655211" algn="l" defTabSz="913810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emf"/><Relationship Id="rId3" Type="http://schemas.openxmlformats.org/officeDocument/2006/relationships/customXml" Target="../ink/ink1.xml"/><Relationship Id="rId12" Type="http://schemas.openxmlformats.org/officeDocument/2006/relationships/customXml" Target="../ink/ink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11" Type="http://schemas.openxmlformats.org/officeDocument/2006/relationships/customXml" Target="../ink/ink2.xml"/><Relationship Id="rId10" Type="http://schemas.openxmlformats.org/officeDocument/2006/relationships/image" Target="../media/image5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279654" y="2430487"/>
            <a:ext cx="10126133" cy="1130300"/>
          </a:xfrm>
        </p:spPr>
        <p:txBody>
          <a:bodyPr>
            <a:noAutofit/>
          </a:bodyPr>
          <a:lstStyle/>
          <a:p>
            <a:pPr algn="ctr" defTabSz="1103119">
              <a:defRPr sz="1800"/>
            </a:pPr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Жаңа БЮДЖЕТ КОДЕКСІНІҢ</a:t>
            </a:r>
            <a:br>
              <a:rPr lang="ru-RU" sz="3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негізгі ережелері</a:t>
            </a:r>
          </a:p>
        </p:txBody>
      </p:sp>
      <p:sp>
        <p:nvSpPr>
          <p:cNvPr id="6" name="Subtitle 3"/>
          <p:cNvSpPr>
            <a:spLocks noGrp="1"/>
          </p:cNvSpPr>
          <p:nvPr>
            <p:ph type="subTitle" idx="4294967295"/>
          </p:nvPr>
        </p:nvSpPr>
        <p:spPr>
          <a:xfrm>
            <a:off x="0" y="6502148"/>
            <a:ext cx="12200467" cy="355852"/>
          </a:xfrm>
          <a:solidFill>
            <a:schemeClr val="accent5">
              <a:lumMod val="20000"/>
              <a:lumOff val="80000"/>
            </a:schemeClr>
          </a:solidFill>
        </p:spPr>
        <p:txBody>
          <a:bodyPr vert="horz" wrap="square" lIns="119732" tIns="0" rIns="119732" bIns="59865" rtlCol="0" anchor="ctr">
            <a:spAutoFit/>
          </a:bodyPr>
          <a:lstStyle/>
          <a:p>
            <a:pPr marL="0" indent="0" algn="ctr">
              <a:buNone/>
            </a:pPr>
            <a:r>
              <a:rPr lang="kk-KZ" sz="2133" b="1" dirty="0">
                <a:latin typeface="Arial" panose="020B0604020202020204" pitchFamily="34" charset="0"/>
                <a:cs typeface="Arial" panose="020B0604020202020204" pitchFamily="34" charset="0"/>
              </a:rPr>
              <a:t>2023 жыл, </a:t>
            </a:r>
            <a:r>
              <a:rPr lang="kk-KZ" sz="2133" b="1" dirty="0" smtClean="0">
                <a:latin typeface="Arial" panose="020B0604020202020204" pitchFamily="34" charset="0"/>
                <a:cs typeface="Arial" panose="020B0604020202020204" pitchFamily="34" charset="0"/>
              </a:rPr>
              <a:t>қазан </a:t>
            </a:r>
            <a:endParaRPr lang="en-US" sz="2133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06" y="2"/>
            <a:ext cx="12200549" cy="38868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119732" tIns="0" rIns="119732" bIns="59865">
            <a:spAutoFit/>
          </a:bodyPr>
          <a:lstStyle/>
          <a:p>
            <a:pPr algn="ctr" defTabSz="1199033">
              <a:defRPr/>
            </a:pPr>
            <a:r>
              <a:rPr lang="ru-RU" sz="2133" b="1" dirty="0">
                <a:solidFill>
                  <a:srgbClr val="1F497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Қазақстан Республикасы Ұлттық экономика министрлігі</a:t>
            </a:r>
          </a:p>
        </p:txBody>
      </p:sp>
    </p:spTree>
    <p:extLst>
      <p:ext uri="{BB962C8B-B14F-4D97-AF65-F5344CB8AC3E}">
        <p14:creationId xmlns:p14="http://schemas.microsoft.com/office/powerpoint/2010/main" val="210742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9187FD27-27DF-9647-9B2E-EB147BFD9363}"/>
              </a:ext>
            </a:extLst>
          </p:cNvPr>
          <p:cNvSpPr txBox="1"/>
          <p:nvPr/>
        </p:nvSpPr>
        <p:spPr>
          <a:xfrm>
            <a:off x="105655" y="21638"/>
            <a:ext cx="12192000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8420" eaLnBrk="0" fontAlgn="base" hangingPunct="0">
              <a:lnSpc>
                <a:spcPct val="90000"/>
              </a:lnSpc>
              <a:spcAft>
                <a:spcPts val="272"/>
              </a:spcAft>
              <a:defRPr/>
            </a:pPr>
            <a:r>
              <a:rPr lang="kk-KZ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Стратегиялық және бюджеттік жоспарлаудың сапасын АРТТЫРУ</a:t>
            </a:r>
            <a:endParaRPr lang="ru-RU" sz="2400" b="1" dirty="0">
              <a:solidFill>
                <a:srgbClr val="4F81BD">
                  <a:lumMod val="50000"/>
                </a:srgbClr>
              </a:solidFill>
              <a:latin typeface="Arial" pitchFamily="34" charset="0"/>
              <a:ea typeface="Arial"/>
              <a:cs typeface="Arial" pitchFamily="34" charset="0"/>
              <a:sym typeface="Arial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141515" y="483166"/>
            <a:ext cx="11713320" cy="6161174"/>
            <a:chOff x="236495" y="595765"/>
            <a:chExt cx="11713320" cy="6161174"/>
          </a:xfrm>
        </p:grpSpPr>
        <p:sp>
          <p:nvSpPr>
            <p:cNvPr id="20" name="TextBox 19"/>
            <p:cNvSpPr txBox="1"/>
            <p:nvPr/>
          </p:nvSpPr>
          <p:spPr>
            <a:xfrm>
              <a:off x="4043711" y="1525311"/>
              <a:ext cx="3957503" cy="38954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  <a:prstDash val="dash"/>
            </a:ln>
          </p:spPr>
          <p:txBody>
            <a:bodyPr wrap="square" lIns="121681" tIns="60840" rIns="121681" bIns="60840" rtlCol="0">
              <a:spAutoFit/>
            </a:bodyPr>
            <a:lstStyle>
              <a:defPPr>
                <a:defRPr lang="ru-RU"/>
              </a:defPPr>
              <a:lvl1pPr lvl="0" algn="ctr" defTabSz="919716" fontAlgn="base">
                <a:spcBef>
                  <a:spcPct val="0"/>
                </a:spcBef>
                <a:spcAft>
                  <a:spcPct val="0"/>
                </a:spcAft>
                <a:defRPr sz="1733" b="1">
                  <a:solidFill>
                    <a:srgbClr val="5B9BD5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ru-RU" dirty="0">
                  <a:sym typeface="Arial"/>
                </a:rPr>
                <a:t>СТРАТЕГИЯЛЫҚ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332353" y="1547923"/>
              <a:ext cx="3586133" cy="38954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  <a:prstDash val="dash"/>
            </a:ln>
          </p:spPr>
          <p:txBody>
            <a:bodyPr wrap="square" lIns="121681" tIns="60840" rIns="121681" bIns="60840" rtlCol="0">
              <a:spAutoFit/>
            </a:bodyPr>
            <a:lstStyle>
              <a:defPPr>
                <a:defRPr lang="ru-RU"/>
              </a:defPPr>
              <a:lvl1pPr lvl="0" algn="ctr" defTabSz="919716" fontAlgn="base">
                <a:spcBef>
                  <a:spcPct val="0"/>
                </a:spcBef>
                <a:spcAft>
                  <a:spcPct val="0"/>
                </a:spcAft>
                <a:defRPr sz="1733" b="1">
                  <a:solidFill>
                    <a:srgbClr val="5B9BD5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ru-RU" dirty="0">
                  <a:sym typeface="Arial"/>
                </a:rPr>
                <a:t>ИНВЕСТИЦИЯЛЫҚ</a:t>
              </a:r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4046397" y="2465946"/>
              <a:ext cx="3954817" cy="276998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spcAft>
                  <a:spcPts val="6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МЖЖ құжаттарының шынайылығы, орындылығы, өзектілігі</a:t>
              </a:r>
            </a:p>
            <a:p>
              <a:pPr marL="285750" indent="-285750">
                <a:spcAft>
                  <a:spcPts val="6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мақсаттар мен міндеттердің үйлесімділігі</a:t>
              </a:r>
            </a:p>
            <a:p>
              <a:pPr marL="285750" indent="-285750">
                <a:spcAft>
                  <a:spcPts val="6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қайталанудың, фрагменттіліктің, қиылысудың және қайшылықтардың болуы (болмауы) </a:t>
              </a:r>
            </a:p>
            <a:p>
              <a:pPr marL="285750" indent="-285750">
                <a:spcAft>
                  <a:spcPts val="6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жүргізіліп отырған мемлекеттік саясатқа сәйкестігі</a:t>
              </a:r>
            </a:p>
            <a:p>
              <a:pPr marL="285750" indent="-285750">
                <a:spcAft>
                  <a:spcPts val="6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мақсаттардың және (немесе) нысаналы индикаторлардың басымдығы мен шынайылығын айқындау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256637" y="2427315"/>
              <a:ext cx="3489741" cy="28315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spcAft>
                  <a:spcPts val="600"/>
                </a:spcAft>
                <a:buClr>
                  <a:schemeClr val="tx1">
                    <a:lumMod val="85000"/>
                    <a:lumOff val="1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бюджет шығыстарының тиімділігі, негізділігі, нәтижелілігі және орындылығы</a:t>
              </a:r>
            </a:p>
            <a:p>
              <a:pPr marL="285750" indent="-285750">
                <a:spcAft>
                  <a:spcPts val="600"/>
                </a:spcAft>
                <a:buClr>
                  <a:schemeClr val="tx1">
                    <a:lumMod val="85000"/>
                    <a:lumOff val="1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шығы</a:t>
              </a:r>
              <a:r>
                <a:rPr lang="kk-KZ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ст</a:t>
              </a: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арды ықтимал оңтайландыру немесе қайта бөлу</a:t>
              </a:r>
            </a:p>
            <a:p>
              <a:pPr marL="285750" indent="-285750">
                <a:spcAft>
                  <a:spcPts val="600"/>
                </a:spcAft>
                <a:buClr>
                  <a:schemeClr val="tx1">
                    <a:lumMod val="85000"/>
                    <a:lumOff val="1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даму жоспарының нысаналы индикаторларына қол жеткізу үшін бюджет қаражатының жеткіліксіздігімен байланысты сомалардың жинақталған айырмасын одан әрі жоспарлаудың қажеттілігі мен орындылығы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8332353" y="2427315"/>
              <a:ext cx="3617462" cy="1969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spcAft>
                  <a:spcPts val="6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kk-KZ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қымбаттау</a:t>
              </a: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толық қаржыландырмау, МИЖ аяқталмауы себептерін анықтау және талдау</a:t>
              </a:r>
            </a:p>
            <a:p>
              <a:pPr marL="285750" indent="-285750">
                <a:spcAft>
                  <a:spcPts val="6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МИЖ нысаналы индикаторлармен  байланыстыру </a:t>
              </a:r>
            </a:p>
            <a:p>
              <a:pPr marL="285750" indent="-285750">
                <a:spcAft>
                  <a:spcPts val="6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ru-RU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МИЖ жоспарлау кезінде мониторинг және нәтижелерді бағалау қорытындыларын қолдану</a:t>
              </a:r>
            </a:p>
          </p:txBody>
        </p:sp>
        <p:sp>
          <p:nvSpPr>
            <p:cNvPr id="33" name="Прямоугольник 19"/>
            <p:cNvSpPr>
              <a:spLocks noChangeArrowheads="1"/>
            </p:cNvSpPr>
            <p:nvPr/>
          </p:nvSpPr>
          <p:spPr bwMode="auto">
            <a:xfrm>
              <a:off x="236495" y="2022476"/>
              <a:ext cx="11649005" cy="33855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 cap="flat" cmpd="sng" algn="ctr">
              <a:noFill/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1200254"/>
              <a:r>
                <a:rPr lang="ru-RU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мынадай мәндерге қатысты жасалады 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272702" y="5531988"/>
              <a:ext cx="11664669" cy="1224951"/>
            </a:xfrm>
            <a:prstGeom prst="rect">
              <a:avLst/>
            </a:prstGeom>
            <a:solidFill>
              <a:schemeClr val="bg1"/>
            </a:solidFill>
            <a:ln>
              <a:noFill/>
              <a:prstDash val="sysDash"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ru-RU" sz="1600" b="1" dirty="0">
                  <a:solidFill>
                    <a:srgbClr val="385723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ШЫҒЫСТАРҒА ШОЛУ, ОНЫ ЖҮРГІЗУ ҚОРЫТЫНДЫЛАРЫ БОЙЫНША ТҰЖЫРЫМДАР МЕН ҰСЫНЫМДАР:</a:t>
              </a:r>
            </a:p>
            <a:p>
              <a:pPr marL="285750" indent="-285750">
                <a:lnSpc>
                  <a:spcPct val="115000"/>
                </a:lnSpc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ru-RU" sz="1600" b="1" dirty="0">
                  <a:solidFill>
                    <a:srgbClr val="385723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әкімшілік және басқару шешімдерін қабылдау үшін қолданылады</a:t>
              </a:r>
            </a:p>
            <a:p>
              <a:pPr marL="285750" indent="-285750">
                <a:lnSpc>
                  <a:spcPct val="115000"/>
                </a:lnSpc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ru-RU" sz="1600" b="1" dirty="0">
                  <a:solidFill>
                    <a:srgbClr val="385723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бюджет процесінде қолданылады</a:t>
              </a:r>
            </a:p>
            <a:p>
              <a:pPr marL="285750" indent="-285750">
                <a:lnSpc>
                  <a:spcPct val="115000"/>
                </a:lnSpc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ru-RU" sz="1600" b="1" dirty="0">
                  <a:solidFill>
                    <a:srgbClr val="385723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интернет ресурстарда жарияланады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396657" y="6217660"/>
              <a:ext cx="45218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k-KZ" sz="1200" b="1" i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МЖЖ – мемлекеттік жоспарлау жүйесі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kk-KZ" sz="1200" b="1" i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МИЖ – мемлекеттік инвестициялық жобалар</a:t>
              </a:r>
              <a:endParaRPr lang="ru-RU" sz="1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69482" y="595765"/>
              <a:ext cx="11649004" cy="789654"/>
            </a:xfrm>
            <a:prstGeom prst="rect">
              <a:avLst/>
            </a:prstGeom>
            <a:solidFill>
              <a:sysClr val="window" lastClr="FFFFFF"/>
            </a:solidFill>
            <a:ln>
              <a:noFill/>
              <a:prstDash val="dash"/>
            </a:ln>
          </p:spPr>
          <p:txBody>
            <a:bodyPr wrap="square" lIns="121681" tIns="60840" rIns="121681" bIns="60840" rtlCol="0">
              <a:spAutoFit/>
            </a:bodyPr>
            <a:lstStyle/>
            <a:p>
              <a:pPr lvl="0" algn="ctr" defTabSz="919716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733" b="1" dirty="0">
                  <a:solidFill>
                    <a:srgbClr val="5B9BD5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ШЫҒЫСТАРҒА ШОЛУ</a:t>
              </a:r>
              <a:endParaRPr kumimoji="0" lang="ru-RU" sz="1733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  <a:p>
              <a:pPr lvl="0" algn="ctr" defTabSz="919716" fontAlgn="base">
                <a:spcBef>
                  <a:spcPct val="0"/>
                </a:spcBef>
                <a:spcAft>
                  <a:spcPts val="600"/>
                </a:spcAft>
                <a:defRPr/>
              </a:pPr>
              <a:r>
                <a:rPr lang="ru-RU" sz="13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бұл МЖЖ құжаттарында және бюджетте жоспарланған немесе көзделген шығыстарды, сондай-ақ бюджет қаражатының жұмсалуын </a:t>
              </a:r>
              <a:r>
                <a:rPr lang="ru-RU" sz="13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бақылауды</a:t>
              </a:r>
              <a:r>
                <a:rPr lang="ru-RU" sz="13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қамтамасыз ету және олардың </a:t>
              </a:r>
              <a:r>
                <a:rPr lang="ru-RU" sz="13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басымдылығының</a:t>
              </a:r>
              <a:r>
                <a:rPr lang="ru-RU" sz="13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сапасын арттыру мақсатында мемлекеттік органның салалық саясатын талдау</a:t>
              </a:r>
              <a:endPara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36495" y="1528016"/>
              <a:ext cx="3503961" cy="38954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  <a:prstDash val="dash"/>
            </a:ln>
          </p:spPr>
          <p:txBody>
            <a:bodyPr wrap="square" lIns="121681" tIns="60840" rIns="121681" bIns="60840" rtlCol="0">
              <a:spAutoFit/>
            </a:bodyPr>
            <a:lstStyle>
              <a:defPPr>
                <a:defRPr lang="ru-RU"/>
              </a:defPPr>
              <a:lvl1pPr>
                <a:defRPr sz="1400" b="1">
                  <a:latin typeface="Arial" panose="020B0604020202020204" pitchFamily="34" charset="0"/>
                </a:defRPr>
              </a:lvl1pPr>
            </a:lstStyle>
            <a:p>
              <a:pPr lvl="0" algn="ctr" defTabSz="919716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733" dirty="0">
                  <a:solidFill>
                    <a:srgbClr val="5B9BD5">
                      <a:lumMod val="50000"/>
                    </a:srgbClr>
                  </a:solidFill>
                  <a:cs typeface="Arial" panose="020B0604020202020204" pitchFamily="34" charset="0"/>
                  <a:sym typeface="Arial"/>
                </a:rPr>
                <a:t>БЮДЖЕТТІК</a:t>
              </a:r>
              <a:endParaRPr kumimoji="0" lang="ru-RU" sz="1733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</p:grpSp>
      <p:cxnSp>
        <p:nvCxnSpPr>
          <p:cNvPr id="24" name="Straight Connector 88">
            <a:extLst>
              <a:ext uri="{FF2B5EF4-FFF2-40B4-BE49-F238E27FC236}">
                <a16:creationId xmlns:a16="http://schemas.microsoft.com/office/drawing/2014/main" id="{12A6974E-5DBE-4450-9812-96DD8E777489}"/>
              </a:ext>
            </a:extLst>
          </p:cNvPr>
          <p:cNvCxnSpPr>
            <a:cxnSpLocks/>
          </p:cNvCxnSpPr>
          <p:nvPr/>
        </p:nvCxnSpPr>
        <p:spPr>
          <a:xfrm>
            <a:off x="0" y="465304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877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599778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9187FD27-27DF-9647-9B2E-EB147BFD9363}"/>
              </a:ext>
            </a:extLst>
          </p:cNvPr>
          <p:cNvSpPr txBox="1"/>
          <p:nvPr/>
        </p:nvSpPr>
        <p:spPr>
          <a:xfrm>
            <a:off x="85596" y="117166"/>
            <a:ext cx="12192000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218420" eaLnBrk="0" fontAlgn="base" hangingPunct="0">
              <a:lnSpc>
                <a:spcPct val="90000"/>
              </a:lnSpc>
              <a:spcAft>
                <a:spcPts val="272"/>
              </a:spcAft>
              <a:defRPr/>
            </a:pP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ДЕРБЕСТІК ЖӘНЕ ИКЕМДІЛІК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190119" y="656173"/>
            <a:ext cx="11905065" cy="6055740"/>
            <a:chOff x="190119" y="656173"/>
            <a:chExt cx="11905065" cy="6055740"/>
          </a:xfrm>
        </p:grpSpPr>
        <p:sp>
          <p:nvSpPr>
            <p:cNvPr id="4" name="TextBox 3"/>
            <p:cNvSpPr txBox="1"/>
            <p:nvPr/>
          </p:nvSpPr>
          <p:spPr>
            <a:xfrm>
              <a:off x="190119" y="1035347"/>
              <a:ext cx="11659360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Бюджетті түзету/нақтылау тетіктерін ҚОЛДАНУ</a:t>
              </a:r>
            </a:p>
          </p:txBody>
        </p:sp>
        <p:sp>
          <p:nvSpPr>
            <p:cNvPr id="6" name="Текст 2"/>
            <p:cNvSpPr txBox="1">
              <a:spLocks/>
            </p:cNvSpPr>
            <p:nvPr/>
          </p:nvSpPr>
          <p:spPr>
            <a:xfrm>
              <a:off x="327921" y="656173"/>
              <a:ext cx="4077397" cy="384475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600" b="0" i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Ағымдағы жағдай</a:t>
              </a:r>
              <a:endParaRPr lang="en-US" sz="1600" b="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0119" y="1659857"/>
              <a:ext cx="3632430" cy="3383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РЕСПУБЛИКАЛЫҚ деңгейде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90119" y="2967875"/>
              <a:ext cx="30011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ЖЕРГІЛІКТІ деңгейде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976379" y="1687284"/>
              <a:ext cx="38731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бюджеттік бағдарлама шығыстарының 10% - ынан 15% - ына дейін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29968" y="2104329"/>
              <a:ext cx="578553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түзетулер </a:t>
              </a:r>
              <a:r>
                <a:rPr lang="ru-RU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жылына орта есеппен 8 рет 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(шығындардың 10% дейін)</a:t>
              </a:r>
            </a:p>
            <a:p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Үкіметтің бастамасы бойынша </a:t>
              </a:r>
              <a:r>
                <a:rPr lang="ru-RU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жылына 1 рет </a:t>
              </a:r>
              <a:r>
                <a:rPr lang="ru-RU" sz="16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нақтылау</a:t>
              </a:r>
              <a:endPara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Текст 2"/>
            <p:cNvSpPr txBox="1">
              <a:spLocks/>
            </p:cNvSpPr>
            <p:nvPr/>
          </p:nvSpPr>
          <p:spPr>
            <a:xfrm>
              <a:off x="7162908" y="656174"/>
              <a:ext cx="4077397" cy="384475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b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600" b="0" i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Ұсынылады</a:t>
              </a:r>
              <a:endParaRPr lang="en-US" sz="1600" b="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29968" y="3366801"/>
              <a:ext cx="5785533" cy="8305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түзетулер </a:t>
              </a:r>
              <a:r>
                <a:rPr lang="ru-RU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жылына орта есеппен 6-7 рет</a:t>
              </a:r>
            </a:p>
            <a:p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жергілікті атқарушы органдар мен өкілді органдардың бастамасы бойынша </a:t>
              </a:r>
              <a:r>
                <a:rPr lang="ru-RU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тоқсанына 1 рет </a:t>
              </a:r>
              <a:r>
                <a:rPr lang="ru-RU" sz="16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нақтылау</a:t>
              </a:r>
              <a:endPara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0087537" y="2539663"/>
              <a:ext cx="1955697" cy="4205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133" b="1" dirty="0">
                  <a:solidFill>
                    <a:srgbClr val="2DB757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ҰЛҒАЙТУ 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79889" y="3278635"/>
              <a:ext cx="40152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жартыжылдықта нақтылау санын «1» ретке 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0154913" y="3743396"/>
              <a:ext cx="1820944" cy="42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>
                <a:defRPr sz="2133" b="1">
                  <a:solidFill>
                    <a:srgbClr val="2DB757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ru-RU" dirty="0"/>
                <a:t>ШЕКТЕУ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90119" y="4301167"/>
              <a:ext cx="11659360" cy="40011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 algn="ctr">
                <a:defRPr b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ru-RU" sz="2000" dirty="0"/>
                <a:t>Бюджетті түзету арқылы бюджет қаражатының ҚАЛДЫҚТАРЫН ауыстыру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93752" y="4896031"/>
              <a:ext cx="5277228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Бюджет қаражаты бойынша </a:t>
              </a:r>
              <a:r>
                <a:rPr lang="ru-RU" sz="1600" i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Үкіметтің шешімімен </a:t>
              </a:r>
            </a:p>
            <a:p>
              <a:r>
                <a:rPr lang="ru-RU" sz="1600" i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 наурызға дейін</a:t>
              </a:r>
            </a:p>
            <a:p>
              <a:endPara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ru-RU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Квазимемлекеттік сектор субъектілерінің қаражаты бойынша қолма-қол ақшаны бақылау шотында (ҚБШ) пайдаланылмаған бөлікті қайтару тетігі қарастырылмаған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031813" y="4805500"/>
              <a:ext cx="4944044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›"/>
              </a:pPr>
              <a:r>
                <a:rPr lang="ru-RU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 желтоқсанға дейін биылғы жылы орындалмайтын шығыстар пулын мемлекеттік органдардың ұсыныстары бойынша айқындау</a:t>
              </a:r>
            </a:p>
            <a:p>
              <a:pPr marL="285750" indent="-285750">
                <a:buFont typeface="Arial" panose="020B0604020202020204" pitchFamily="34" charset="0"/>
                <a:buChar char="›"/>
              </a:pPr>
              <a:endPara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›"/>
              </a:pPr>
              <a:r>
                <a:rPr lang="ru-RU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Шығыстар пулы желтоқсан айында Республикалық бюджет туралы заңды іске асыру туралы Үкіметтің шешімімен бекітіледі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8178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435836"/>
            <a:ext cx="12290320" cy="5656"/>
          </a:xfrm>
          <a:prstGeom prst="line">
            <a:avLst/>
          </a:prstGeom>
          <a:noFill/>
          <a:ln w="28575" cap="flat" cmpd="sng" algn="ctr">
            <a:solidFill>
              <a:sysClr val="window" lastClr="FFFFFF">
                <a:lumMod val="50000"/>
              </a:sysClr>
            </a:solidFill>
            <a:prstDash val="solid"/>
            <a:miter lim="800000"/>
          </a:ln>
          <a:effectLst/>
        </p:spPr>
      </p:cxnSp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12069076" cy="32934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381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</a:rPr>
              <a:t>ЖАҢА бюджет процесі: 1-кезең, 3 ай /күнтізбелік 90 күн</a:t>
            </a:r>
            <a:endParaRPr lang="ru-RU" sz="2000" b="1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0" y="825533"/>
            <a:ext cx="12115288" cy="5786864"/>
            <a:chOff x="0" y="822773"/>
            <a:chExt cx="12115288" cy="5786864"/>
          </a:xfrm>
        </p:grpSpPr>
        <p:sp>
          <p:nvSpPr>
            <p:cNvPr id="7" name="Chevron 13"/>
            <p:cNvSpPr/>
            <p:nvPr/>
          </p:nvSpPr>
          <p:spPr>
            <a:xfrm>
              <a:off x="3805168" y="3135932"/>
              <a:ext cx="1406363" cy="321601"/>
            </a:xfrm>
            <a:prstGeom prst="chevron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217">
                <a:defRPr/>
              </a:pPr>
              <a:r>
                <a:rPr lang="ru-RU" sz="1100" b="1" kern="0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5 шілдеден кешіктірмей</a:t>
              </a:r>
              <a:endParaRPr lang="ru-RU" sz="1200" b="1" kern="0" dirty="0">
                <a:solidFill>
                  <a:prstClr val="white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Chevron 11"/>
            <p:cNvSpPr/>
            <p:nvPr/>
          </p:nvSpPr>
          <p:spPr>
            <a:xfrm>
              <a:off x="10919896" y="3127328"/>
              <a:ext cx="1195392" cy="327578"/>
            </a:xfrm>
            <a:prstGeom prst="chevron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217">
                <a:defRPr/>
              </a:pPr>
              <a:r>
                <a:rPr lang="ru-RU" sz="1200" b="1" kern="0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sz="1100" b="1" kern="0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қаңтар</a:t>
              </a:r>
            </a:p>
          </p:txBody>
        </p:sp>
        <p:sp>
          <p:nvSpPr>
            <p:cNvPr id="9" name="Chevron 15"/>
            <p:cNvSpPr/>
            <p:nvPr/>
          </p:nvSpPr>
          <p:spPr>
            <a:xfrm>
              <a:off x="8766362" y="3138084"/>
              <a:ext cx="1265499" cy="314970"/>
            </a:xfrm>
            <a:prstGeom prst="chevron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217">
                <a:defRPr/>
              </a:pPr>
              <a:r>
                <a:rPr lang="ru-RU" sz="1000" b="1" kern="0" dirty="0">
                  <a:solidFill>
                    <a:sysClr val="window" lastClr="FFFFFF"/>
                  </a:solidFill>
                  <a:latin typeface="Arial" pitchFamily="34" charset="0"/>
                  <a:cs typeface="Arial" pitchFamily="34" charset="0"/>
                </a:rPr>
                <a:t>1 желтоқсан</a:t>
              </a:r>
            </a:p>
          </p:txBody>
        </p:sp>
        <p:sp>
          <p:nvSpPr>
            <p:cNvPr id="10" name="Pentagon 8"/>
            <p:cNvSpPr/>
            <p:nvPr/>
          </p:nvSpPr>
          <p:spPr>
            <a:xfrm>
              <a:off x="72683" y="3137188"/>
              <a:ext cx="1309170" cy="317718"/>
            </a:xfrm>
            <a:prstGeom prst="homePlate">
              <a:avLst/>
            </a:prstGeom>
            <a:solidFill>
              <a:srgbClr val="27687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217"/>
              <a:r>
                <a:rPr lang="ru-RU" sz="1400" b="1" kern="0" dirty="0">
                  <a:solidFill>
                    <a:sysClr val="window" lastClr="FFFFFF"/>
                  </a:solidFill>
                  <a:latin typeface="Arial" pitchFamily="34" charset="0"/>
                  <a:cs typeface="Arial" pitchFamily="34" charset="0"/>
                </a:rPr>
                <a:t>1 маусым</a:t>
              </a:r>
            </a:p>
          </p:txBody>
        </p:sp>
        <p:sp>
          <p:nvSpPr>
            <p:cNvPr id="11" name="Chevron 9"/>
            <p:cNvSpPr/>
            <p:nvPr/>
          </p:nvSpPr>
          <p:spPr>
            <a:xfrm>
              <a:off x="1325308" y="3144884"/>
              <a:ext cx="1296426" cy="317717"/>
            </a:xfrm>
            <a:prstGeom prst="chevron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217">
                <a:defRPr/>
              </a:pPr>
              <a:r>
                <a:rPr lang="ru-RU" sz="1100" b="1" kern="0" dirty="0">
                  <a:solidFill>
                    <a:sysClr val="window" lastClr="FFFFFF"/>
                  </a:solidFill>
                  <a:latin typeface="Arial" pitchFamily="34" charset="0"/>
                  <a:cs typeface="Arial" pitchFamily="34" charset="0"/>
                </a:rPr>
                <a:t>7  маусым</a:t>
              </a:r>
            </a:p>
          </p:txBody>
        </p:sp>
        <p:sp>
          <p:nvSpPr>
            <p:cNvPr id="12" name="Chevron 10"/>
            <p:cNvSpPr/>
            <p:nvPr/>
          </p:nvSpPr>
          <p:spPr>
            <a:xfrm>
              <a:off x="2586249" y="3140309"/>
              <a:ext cx="1272032" cy="317717"/>
            </a:xfrm>
            <a:prstGeom prst="chevron">
              <a:avLst/>
            </a:prstGeom>
            <a:solidFill>
              <a:srgbClr val="27687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217"/>
              <a:r>
                <a:rPr lang="ru-RU" sz="900" b="1" kern="0" dirty="0">
                  <a:solidFill>
                    <a:sysClr val="window" lastClr="FFFFFF"/>
                  </a:solidFill>
                  <a:latin typeface="Arial" pitchFamily="34" charset="0"/>
                  <a:cs typeface="Arial" pitchFamily="34" charset="0"/>
                </a:rPr>
                <a:t>10 жұмыс күні</a:t>
              </a:r>
            </a:p>
          </p:txBody>
        </p:sp>
        <p:sp>
          <p:nvSpPr>
            <p:cNvPr id="13" name="Chevron 12"/>
            <p:cNvSpPr/>
            <p:nvPr/>
          </p:nvSpPr>
          <p:spPr>
            <a:xfrm>
              <a:off x="5120897" y="3158887"/>
              <a:ext cx="1224952" cy="312713"/>
            </a:xfrm>
            <a:prstGeom prst="chevron">
              <a:avLst/>
            </a:prstGeom>
            <a:solidFill>
              <a:srgbClr val="27687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217"/>
              <a:r>
                <a:rPr lang="ru-RU" sz="1400" b="1" kern="0" dirty="0">
                  <a:solidFill>
                    <a:sysClr val="window" lastClr="FFFFFF"/>
                  </a:solidFill>
                  <a:latin typeface="Arial" pitchFamily="34" charset="0"/>
                  <a:cs typeface="Arial" pitchFamily="34" charset="0"/>
                </a:rPr>
                <a:t>1 тамыз</a:t>
              </a:r>
            </a:p>
          </p:txBody>
        </p:sp>
        <p:sp>
          <p:nvSpPr>
            <p:cNvPr id="14" name="Chevron 13"/>
            <p:cNvSpPr/>
            <p:nvPr/>
          </p:nvSpPr>
          <p:spPr>
            <a:xfrm>
              <a:off x="6263864" y="3141710"/>
              <a:ext cx="1296136" cy="320892"/>
            </a:xfrm>
            <a:prstGeom prst="chevron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217">
                <a:defRPr/>
              </a:pPr>
              <a:r>
                <a:rPr lang="ru-RU" sz="1200" b="1" kern="0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rPr>
                <a:t>15 тамыз</a:t>
              </a:r>
            </a:p>
          </p:txBody>
        </p:sp>
        <p:sp>
          <p:nvSpPr>
            <p:cNvPr id="15" name="Chevron 14"/>
            <p:cNvSpPr/>
            <p:nvPr/>
          </p:nvSpPr>
          <p:spPr>
            <a:xfrm>
              <a:off x="7468260" y="3137187"/>
              <a:ext cx="1359204" cy="334412"/>
            </a:xfrm>
            <a:prstGeom prst="chevron">
              <a:avLst/>
            </a:prstGeom>
            <a:solidFill>
              <a:srgbClr val="27687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217"/>
              <a:r>
                <a:rPr lang="ru-RU" sz="1200" b="1" kern="0" dirty="0">
                  <a:solidFill>
                    <a:sysClr val="window" lastClr="FFFFFF"/>
                  </a:solidFill>
                  <a:latin typeface="Arial" pitchFamily="34" charset="0"/>
                  <a:cs typeface="Arial" pitchFamily="34" charset="0"/>
                </a:rPr>
                <a:t>1 қыркүйек</a:t>
              </a:r>
            </a:p>
          </p:txBody>
        </p:sp>
        <p:sp>
          <p:nvSpPr>
            <p:cNvPr id="16" name="Chevron 14"/>
            <p:cNvSpPr/>
            <p:nvPr/>
          </p:nvSpPr>
          <p:spPr>
            <a:xfrm>
              <a:off x="10031860" y="3125815"/>
              <a:ext cx="964765" cy="329092"/>
            </a:xfrm>
            <a:prstGeom prst="chevron">
              <a:avLst/>
            </a:prstGeom>
            <a:solidFill>
              <a:srgbClr val="27687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217"/>
              <a:r>
                <a:rPr lang="ru-RU" sz="1400" b="1" kern="0" dirty="0">
                  <a:solidFill>
                    <a:sysClr val="window" lastClr="FFFFFF"/>
                  </a:solidFill>
                  <a:latin typeface="Arial" pitchFamily="34" charset="0"/>
                  <a:cs typeface="Arial" pitchFamily="34" charset="0"/>
                </a:rPr>
                <a:t>7 к.к.</a:t>
              </a:r>
            </a:p>
          </p:txBody>
        </p:sp>
        <p:grpSp>
          <p:nvGrpSpPr>
            <p:cNvPr id="17" name="Группа 16"/>
            <p:cNvGrpSpPr/>
            <p:nvPr/>
          </p:nvGrpSpPr>
          <p:grpSpPr>
            <a:xfrm>
              <a:off x="1328752" y="3492739"/>
              <a:ext cx="1219693" cy="1119781"/>
              <a:chOff x="1451566" y="3511923"/>
              <a:chExt cx="1296726" cy="927889"/>
            </a:xfrm>
          </p:grpSpPr>
          <p:sp>
            <p:nvSpPr>
              <p:cNvPr id="65" name="Rectangle 5"/>
              <p:cNvSpPr/>
              <p:nvPr/>
            </p:nvSpPr>
            <p:spPr>
              <a:xfrm>
                <a:off x="1451566" y="3913007"/>
                <a:ext cx="1296726" cy="526805"/>
              </a:xfrm>
              <a:prstGeom prst="rect">
                <a:avLst/>
              </a:prstGeom>
              <a:ln w="6350">
                <a:solidFill>
                  <a:schemeClr val="accent5">
                    <a:lumMod val="50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algn="ctr" defTabSz="914217">
                  <a:lnSpc>
                    <a:spcPct val="107000"/>
                  </a:lnSpc>
                  <a:spcAft>
                    <a:spcPts val="1800"/>
                  </a:spcAft>
                  <a:buClr>
                    <a:srgbClr val="2868A4"/>
                  </a:buClr>
                  <a:defRPr/>
                </a:pPr>
                <a:r>
                  <a:rPr lang="ru-RU" sz="1100" b="1" kern="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" pitchFamily="34" charset="0"/>
                    <a:ea typeface="Calibri" panose="020F0502020204030204" pitchFamily="34" charset="0"/>
                    <a:cs typeface="Arial" pitchFamily="34" charset="0"/>
                  </a:rPr>
                  <a:t>ББӘ лимиттерді жеткізу</a:t>
                </a:r>
              </a:p>
            </p:txBody>
          </p:sp>
          <p:cxnSp>
            <p:nvCxnSpPr>
              <p:cNvPr id="66" name="Прямая со стрелкой 65"/>
              <p:cNvCxnSpPr/>
              <p:nvPr/>
            </p:nvCxnSpPr>
            <p:spPr>
              <a:xfrm flipV="1">
                <a:off x="1451566" y="3511923"/>
                <a:ext cx="23502" cy="555441"/>
              </a:xfrm>
              <a:prstGeom prst="straightConnector1">
                <a:avLst/>
              </a:prstGeom>
              <a:ln w="9525">
                <a:solidFill>
                  <a:schemeClr val="tx2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Группа 17"/>
            <p:cNvGrpSpPr/>
            <p:nvPr/>
          </p:nvGrpSpPr>
          <p:grpSpPr>
            <a:xfrm>
              <a:off x="4957273" y="3490217"/>
              <a:ext cx="2407105" cy="2754442"/>
              <a:chOff x="4957273" y="3490217"/>
              <a:chExt cx="2407105" cy="2754442"/>
            </a:xfrm>
          </p:grpSpPr>
          <p:sp>
            <p:nvSpPr>
              <p:cNvPr id="62" name="Rectangle 18"/>
              <p:cNvSpPr/>
              <p:nvPr/>
            </p:nvSpPr>
            <p:spPr>
              <a:xfrm>
                <a:off x="4957273" y="3978526"/>
                <a:ext cx="2407105" cy="2266133"/>
              </a:xfrm>
              <a:prstGeom prst="rect">
                <a:avLst/>
              </a:prstGeom>
              <a:ln>
                <a:solidFill>
                  <a:schemeClr val="accent5">
                    <a:lumMod val="50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marL="171416" indent="-171416" algn="ctr" defTabSz="914217">
                  <a:lnSpc>
                    <a:spcPct val="107000"/>
                  </a:lnSpc>
                  <a:buClr>
                    <a:srgbClr val="2868A4"/>
                  </a:buClr>
                  <a:buFont typeface="Arial" panose="020B0604020202020204" pitchFamily="34" charset="0"/>
                  <a:buChar char="•"/>
                  <a:defRPr/>
                </a:pPr>
                <a:r>
                  <a:rPr lang="ru-RU" sz="1200" b="1" kern="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" pitchFamily="34" charset="0"/>
                    <a:ea typeface="Calibri" panose="020F0502020204030204" pitchFamily="34" charset="0"/>
                    <a:cs typeface="Arial" pitchFamily="34" charset="0"/>
                  </a:rPr>
                  <a:t>РБ жобасын ЖАП-қа енгізу </a:t>
                </a:r>
                <a:r>
                  <a:rPr lang="ru-RU" sz="1200" i="1" kern="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" pitchFamily="34" charset="0"/>
                    <a:ea typeface="Calibri" panose="020F0502020204030204" pitchFamily="34" charset="0"/>
                    <a:cs typeface="Arial" pitchFamily="34" charset="0"/>
                  </a:rPr>
                  <a:t>(</a:t>
                </a:r>
                <a:r>
                  <a:rPr lang="ru-RU" sz="1200" b="1" i="1" kern="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" pitchFamily="34" charset="0"/>
                    <a:ea typeface="Calibri" panose="020F0502020204030204" pitchFamily="34" charset="0"/>
                    <a:cs typeface="Arial" pitchFamily="34" charset="0"/>
                  </a:rPr>
                  <a:t>бюджет қаражатын оңтайландыру </a:t>
                </a:r>
                <a:r>
                  <a:rPr lang="ru-RU" sz="1200" i="1" kern="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" pitchFamily="34" charset="0"/>
                    <a:ea typeface="Calibri" panose="020F0502020204030204" pitchFamily="34" charset="0"/>
                    <a:cs typeface="Arial" pitchFamily="34" charset="0"/>
                  </a:rPr>
                  <a:t>бөлігінде РБ шығыстарының негізгі бағыттары бойынша оның жобасын бағалау жөніндегі ЖАП қорытындысын пысықтау. Әдіснамалық бөлік орта мерзімді жол картасын жасау жолымен іске асырылатын болады</a:t>
                </a:r>
                <a:r>
                  <a:rPr lang="ru-RU" sz="1200" i="1" kern="0" dirty="0">
                    <a:solidFill>
                      <a:prstClr val="black"/>
                    </a:solidFill>
                    <a:latin typeface="Arial" pitchFamily="34" charset="0"/>
                    <a:ea typeface="Calibri" panose="020F0502020204030204" pitchFamily="34" charset="0"/>
                    <a:cs typeface="Arial" pitchFamily="34" charset="0"/>
                  </a:rPr>
                  <a:t>)</a:t>
                </a:r>
              </a:p>
            </p:txBody>
          </p:sp>
          <p:sp>
            <p:nvSpPr>
              <p:cNvPr id="63" name="Прямоугольник 62"/>
              <p:cNvSpPr/>
              <p:nvPr/>
            </p:nvSpPr>
            <p:spPr>
              <a:xfrm>
                <a:off x="5475224" y="3612423"/>
                <a:ext cx="1845255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defTabSz="1200254">
                  <a:defRPr/>
                </a:pPr>
                <a:r>
                  <a:rPr lang="ru-RU" sz="14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Қ</a:t>
                </a:r>
                <a:r>
                  <a:rPr lang="kk-KZ" sz="14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аржымині</a:t>
                </a:r>
                <a:r>
                  <a:rPr lang="ru-RU" sz="14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/ЖАП</a:t>
                </a:r>
              </a:p>
            </p:txBody>
          </p:sp>
          <p:cxnSp>
            <p:nvCxnSpPr>
              <p:cNvPr id="64" name="Прямая со стрелкой 63"/>
              <p:cNvCxnSpPr/>
              <p:nvPr/>
            </p:nvCxnSpPr>
            <p:spPr>
              <a:xfrm flipV="1">
                <a:off x="5497860" y="3490217"/>
                <a:ext cx="1" cy="469691"/>
              </a:xfrm>
              <a:prstGeom prst="straightConnector1">
                <a:avLst/>
              </a:prstGeom>
              <a:ln w="9525">
                <a:solidFill>
                  <a:schemeClr val="tx2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Группа 18"/>
            <p:cNvGrpSpPr/>
            <p:nvPr/>
          </p:nvGrpSpPr>
          <p:grpSpPr>
            <a:xfrm>
              <a:off x="7525218" y="3453055"/>
              <a:ext cx="1813013" cy="1198379"/>
              <a:chOff x="7525218" y="3453055"/>
              <a:chExt cx="1813013" cy="1198379"/>
            </a:xfrm>
          </p:grpSpPr>
          <p:sp>
            <p:nvSpPr>
              <p:cNvPr id="59" name="Прямоугольник 58"/>
              <p:cNvSpPr/>
              <p:nvPr/>
            </p:nvSpPr>
            <p:spPr>
              <a:xfrm>
                <a:off x="7525218" y="3966405"/>
                <a:ext cx="1813013" cy="685029"/>
              </a:xfrm>
              <a:prstGeom prst="rect">
                <a:avLst/>
              </a:prstGeom>
              <a:ln>
                <a:solidFill>
                  <a:schemeClr val="accent5">
                    <a:lumMod val="50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algn="ctr" defTabSz="914217">
                  <a:lnSpc>
                    <a:spcPct val="107000"/>
                  </a:lnSpc>
                  <a:buClr>
                    <a:srgbClr val="2868A4"/>
                  </a:buClr>
                  <a:defRPr/>
                </a:pPr>
                <a:r>
                  <a:rPr lang="ru-RU" sz="1200" kern="0" dirty="0">
                    <a:solidFill>
                      <a:prstClr val="black"/>
                    </a:solidFill>
                    <a:latin typeface="Arial" pitchFamily="34" charset="0"/>
                    <a:ea typeface="Calibri" panose="020F0502020204030204" pitchFamily="34" charset="0"/>
                    <a:cs typeface="Arial" pitchFamily="34" charset="0"/>
                  </a:rPr>
                  <a:t>РБ туралы ҚРЗ жобасын Парламентке енгізу</a:t>
                </a:r>
              </a:p>
            </p:txBody>
          </p:sp>
          <p:sp>
            <p:nvSpPr>
              <p:cNvPr id="60" name="Прямоугольник 59"/>
              <p:cNvSpPr/>
              <p:nvPr/>
            </p:nvSpPr>
            <p:spPr>
              <a:xfrm>
                <a:off x="7525218" y="3587126"/>
                <a:ext cx="1758369" cy="3384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defTabSz="1200254">
                  <a:defRPr/>
                </a:pPr>
                <a:r>
                  <a:rPr lang="ru-RU" sz="16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Үкімет</a:t>
                </a:r>
              </a:p>
            </p:txBody>
          </p:sp>
          <p:cxnSp>
            <p:nvCxnSpPr>
              <p:cNvPr id="61" name="Прямая со стрелкой 60"/>
              <p:cNvCxnSpPr/>
              <p:nvPr/>
            </p:nvCxnSpPr>
            <p:spPr>
              <a:xfrm flipH="1" flipV="1">
                <a:off x="7525218" y="3453055"/>
                <a:ext cx="1991" cy="509346"/>
              </a:xfrm>
              <a:prstGeom prst="straightConnector1">
                <a:avLst/>
              </a:prstGeom>
              <a:ln w="9525">
                <a:solidFill>
                  <a:schemeClr val="tx2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Группа 19"/>
            <p:cNvGrpSpPr/>
            <p:nvPr/>
          </p:nvGrpSpPr>
          <p:grpSpPr>
            <a:xfrm>
              <a:off x="9499071" y="3471600"/>
              <a:ext cx="2616217" cy="1338849"/>
              <a:chOff x="9499071" y="3471600"/>
              <a:chExt cx="2616217" cy="1338849"/>
            </a:xfrm>
          </p:grpSpPr>
          <p:sp>
            <p:nvSpPr>
              <p:cNvPr id="57" name="Rectangle 18"/>
              <p:cNvSpPr/>
              <p:nvPr/>
            </p:nvSpPr>
            <p:spPr>
              <a:xfrm>
                <a:off x="9499071" y="3927643"/>
                <a:ext cx="2616217" cy="882806"/>
              </a:xfrm>
              <a:prstGeom prst="rect">
                <a:avLst/>
              </a:prstGeom>
              <a:ln>
                <a:solidFill>
                  <a:schemeClr val="accent5">
                    <a:lumMod val="50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defTabSz="914217">
                  <a:lnSpc>
                    <a:spcPct val="107000"/>
                  </a:lnSpc>
                  <a:buClr>
                    <a:srgbClr val="2868A4"/>
                  </a:buClr>
                  <a:defRPr/>
                </a:pPr>
                <a:r>
                  <a:rPr lang="ru-RU" sz="1200" b="1" kern="0" dirty="0">
                    <a:solidFill>
                      <a:prstClr val="black"/>
                    </a:solidFill>
                    <a:latin typeface="Arial" pitchFamily="34" charset="0"/>
                    <a:ea typeface="Calibri" panose="020F0502020204030204" pitchFamily="34" charset="0"/>
                    <a:cs typeface="Arial" pitchFamily="34" charset="0"/>
                  </a:rPr>
                  <a:t>Қабылдау:</a:t>
                </a:r>
              </a:p>
              <a:p>
                <a:pPr marL="171416" indent="-171416" defTabSz="914217">
                  <a:lnSpc>
                    <a:spcPct val="107000"/>
                  </a:lnSpc>
                  <a:buClr>
                    <a:srgbClr val="2868A4"/>
                  </a:buClr>
                  <a:buFont typeface="Arial" panose="020B0604020202020204" pitchFamily="34" charset="0"/>
                  <a:buChar char="•"/>
                  <a:defRPr/>
                </a:pPr>
                <a:r>
                  <a:rPr lang="ru-RU" sz="1200" kern="0" dirty="0">
                    <a:solidFill>
                      <a:prstClr val="black"/>
                    </a:solidFill>
                    <a:latin typeface="Arial" pitchFamily="34" charset="0"/>
                    <a:ea typeface="Calibri" panose="020F0502020204030204" pitchFamily="34" charset="0"/>
                    <a:cs typeface="Arial" pitchFamily="34" charset="0"/>
                  </a:rPr>
                  <a:t>РБ қаржыландыру жоспарлары</a:t>
                </a:r>
              </a:p>
              <a:p>
                <a:pPr marL="171416" indent="-171416" defTabSz="914217">
                  <a:lnSpc>
                    <a:spcPct val="107000"/>
                  </a:lnSpc>
                  <a:buClr>
                    <a:srgbClr val="2868A4"/>
                  </a:buClr>
                  <a:buFont typeface="Arial" panose="020B0604020202020204" pitchFamily="34" charset="0"/>
                  <a:buChar char="•"/>
                  <a:defRPr/>
                </a:pPr>
                <a:r>
                  <a:rPr lang="ru-RU" sz="1200" kern="0" dirty="0">
                    <a:solidFill>
                      <a:prstClr val="black"/>
                    </a:solidFill>
                    <a:latin typeface="Arial" pitchFamily="34" charset="0"/>
                    <a:ea typeface="Calibri" panose="020F0502020204030204" pitchFamily="34" charset="0"/>
                    <a:cs typeface="Arial" pitchFamily="34" charset="0"/>
                  </a:rPr>
                  <a:t>МО мемлекеттік сатып алу жоспары</a:t>
                </a:r>
              </a:p>
            </p:txBody>
          </p:sp>
          <p:cxnSp>
            <p:nvCxnSpPr>
              <p:cNvPr id="58" name="Прямая со стрелкой 57"/>
              <p:cNvCxnSpPr/>
              <p:nvPr/>
            </p:nvCxnSpPr>
            <p:spPr>
              <a:xfrm flipH="1" flipV="1">
                <a:off x="11538320" y="3471600"/>
                <a:ext cx="0" cy="442697"/>
              </a:xfrm>
              <a:prstGeom prst="straightConnector1">
                <a:avLst/>
              </a:prstGeom>
              <a:ln w="9525">
                <a:solidFill>
                  <a:schemeClr val="tx2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Группа 20"/>
            <p:cNvGrpSpPr/>
            <p:nvPr/>
          </p:nvGrpSpPr>
          <p:grpSpPr>
            <a:xfrm>
              <a:off x="2624343" y="3509475"/>
              <a:ext cx="2168959" cy="3100162"/>
              <a:chOff x="1451566" y="2515138"/>
              <a:chExt cx="1011060" cy="8447400"/>
            </a:xfrm>
          </p:grpSpPr>
          <p:sp>
            <p:nvSpPr>
              <p:cNvPr id="55" name="Rectangle 5"/>
              <p:cNvSpPr/>
              <p:nvPr/>
            </p:nvSpPr>
            <p:spPr>
              <a:xfrm>
                <a:off x="1451568" y="3836741"/>
                <a:ext cx="1011058" cy="7125797"/>
              </a:xfrm>
              <a:prstGeom prst="rect">
                <a:avLst/>
              </a:prstGeom>
              <a:ln w="6350">
                <a:solidFill>
                  <a:schemeClr val="accent5">
                    <a:lumMod val="50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algn="ctr" defTabSz="914217">
                  <a:lnSpc>
                    <a:spcPct val="107000"/>
                  </a:lnSpc>
                  <a:spcAft>
                    <a:spcPts val="1800"/>
                  </a:spcAft>
                  <a:buClr>
                    <a:srgbClr val="2868A4"/>
                  </a:buClr>
                  <a:defRPr/>
                </a:pPr>
                <a:r>
                  <a:rPr lang="kk-KZ" sz="1100" b="1" kern="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" pitchFamily="34" charset="0"/>
                    <a:ea typeface="Calibri" panose="020F0502020204030204" pitchFamily="34" charset="0"/>
                    <a:cs typeface="Arial" pitchFamily="34" charset="0"/>
                  </a:rPr>
                  <a:t>БЮДЖЕТТІК БАҒДАРЛАМАНЫҢ ПАСПОРТЫН </a:t>
                </a:r>
                <a:r>
                  <a:rPr lang="kk-KZ" sz="1100" kern="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" pitchFamily="34" charset="0"/>
                    <a:ea typeface="Calibri" panose="020F0502020204030204" pitchFamily="34" charset="0"/>
                    <a:cs typeface="Arial" pitchFamily="34" charset="0"/>
                  </a:rPr>
                  <a:t>ҰЭМ-ге </a:t>
                </a:r>
                <a:r>
                  <a:rPr lang="kk-KZ" sz="1100" b="1" kern="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" pitchFamily="34" charset="0"/>
                    <a:ea typeface="Calibri" panose="020F0502020204030204" pitchFamily="34" charset="0"/>
                    <a:cs typeface="Arial" pitchFamily="34" charset="0"/>
                  </a:rPr>
                  <a:t>түпкілікті нәтижелерді дұрыс таңдау және олардың мемлекеттік органның даму жоспарының нысаналы индикаторларымен өзара байланыстылығы </a:t>
                </a:r>
                <a:r>
                  <a:rPr lang="kk-KZ" sz="1100" kern="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" pitchFamily="34" charset="0"/>
                    <a:ea typeface="Calibri" panose="020F0502020204030204" pitchFamily="34" charset="0"/>
                    <a:cs typeface="Arial" pitchFamily="34" charset="0"/>
                  </a:rPr>
                  <a:t>тұрғысынан қарау қорытындысы бойынша </a:t>
                </a:r>
                <a:r>
                  <a:rPr lang="kk-KZ" sz="1100" b="1" u="sng" kern="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" pitchFamily="34" charset="0"/>
                    <a:ea typeface="Calibri" panose="020F0502020204030204" pitchFamily="34" charset="0"/>
                    <a:cs typeface="Arial" pitchFamily="34" charset="0"/>
                  </a:rPr>
                  <a:t>қорытынды қалыптастыру </a:t>
                </a:r>
                <a:r>
                  <a:rPr lang="kk-KZ" sz="1100" kern="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Arial" pitchFamily="34" charset="0"/>
                    <a:ea typeface="Calibri" panose="020F0502020204030204" pitchFamily="34" charset="0"/>
                    <a:cs typeface="Arial" pitchFamily="34" charset="0"/>
                  </a:rPr>
                  <a:t>үшін ұсыну</a:t>
                </a:r>
              </a:p>
            </p:txBody>
          </p:sp>
          <p:cxnSp>
            <p:nvCxnSpPr>
              <p:cNvPr id="56" name="Прямая со стрелкой 55"/>
              <p:cNvCxnSpPr/>
              <p:nvPr/>
            </p:nvCxnSpPr>
            <p:spPr>
              <a:xfrm flipV="1">
                <a:off x="1451566" y="2515138"/>
                <a:ext cx="3369" cy="1552234"/>
              </a:xfrm>
              <a:prstGeom prst="straightConnector1">
                <a:avLst/>
              </a:prstGeom>
              <a:ln w="9525">
                <a:solidFill>
                  <a:schemeClr val="tx2">
                    <a:lumMod val="7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Прямоугольник 21"/>
            <p:cNvSpPr/>
            <p:nvPr/>
          </p:nvSpPr>
          <p:spPr>
            <a:xfrm>
              <a:off x="2695275" y="3640988"/>
              <a:ext cx="1430456" cy="3692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1200254">
                <a:defRPr/>
              </a:pPr>
              <a:r>
                <a:rPr lang="ru-RU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ББӘ/ҰӘМ</a:t>
              </a:r>
              <a:endParaRPr lang="ru-RU" b="1" dirty="0">
                <a:solidFill>
                  <a:prstClr val="black"/>
                </a:solidFill>
                <a:latin typeface="Calibri"/>
              </a:endParaRPr>
            </a:p>
          </p:txBody>
        </p:sp>
        <p:grpSp>
          <p:nvGrpSpPr>
            <p:cNvPr id="23" name="Группа 22"/>
            <p:cNvGrpSpPr/>
            <p:nvPr/>
          </p:nvGrpSpPr>
          <p:grpSpPr>
            <a:xfrm>
              <a:off x="0" y="822773"/>
              <a:ext cx="11755372" cy="2332557"/>
              <a:chOff x="0" y="822773"/>
              <a:chExt cx="11755372" cy="2332557"/>
            </a:xfrm>
          </p:grpSpPr>
          <p:grpSp>
            <p:nvGrpSpPr>
              <p:cNvPr id="24" name="Группа 23"/>
              <p:cNvGrpSpPr/>
              <p:nvPr/>
            </p:nvGrpSpPr>
            <p:grpSpPr>
              <a:xfrm>
                <a:off x="0" y="823459"/>
                <a:ext cx="2202363" cy="2253574"/>
                <a:chOff x="0" y="823459"/>
                <a:chExt cx="2202363" cy="2253574"/>
              </a:xfrm>
            </p:grpSpPr>
            <p:sp>
              <p:nvSpPr>
                <p:cNvPr id="51" name="Прямоугольник 50"/>
                <p:cNvSpPr/>
                <p:nvPr/>
              </p:nvSpPr>
              <p:spPr>
                <a:xfrm>
                  <a:off x="0" y="823459"/>
                  <a:ext cx="2202363" cy="70788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defTabSz="1200254">
                    <a:defRPr/>
                  </a:pPr>
                  <a:r>
                    <a:rPr lang="ru-RU" sz="1400" b="1" dirty="0">
                      <a:solidFill>
                        <a:prstClr val="black"/>
                      </a:solidFill>
                      <a:latin typeface="Arial" pitchFamily="34" charset="0"/>
                      <a:cs typeface="Arial" pitchFamily="34" charset="0"/>
                    </a:rPr>
                    <a:t>ЭСК/ҰЭМ</a:t>
                  </a:r>
                </a:p>
                <a:p>
                  <a:pPr defTabSz="1200254">
                    <a:defRPr/>
                  </a:pPr>
                  <a:r>
                    <a:rPr lang="ru-RU" sz="800" b="1" dirty="0">
                      <a:solidFill>
                        <a:prstClr val="black"/>
                      </a:solidFill>
                      <a:latin typeface="Arial" pitchFamily="34" charset="0"/>
                      <a:cs typeface="Arial" pitchFamily="34" charset="0"/>
                    </a:rPr>
                    <a:t>(Экономикалық саясат жөніндегі кеңес)</a:t>
                  </a:r>
                </a:p>
                <a:p>
                  <a:pPr defTabSz="1200254">
                    <a:defRPr/>
                  </a:pPr>
                  <a:endParaRPr lang="ru-RU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52" name="Группа 51"/>
                <p:cNvGrpSpPr/>
                <p:nvPr/>
              </p:nvGrpSpPr>
              <p:grpSpPr>
                <a:xfrm>
                  <a:off x="68758" y="1371385"/>
                  <a:ext cx="1656822" cy="1705648"/>
                  <a:chOff x="256406" y="1570725"/>
                  <a:chExt cx="1657206" cy="1706043"/>
                </a:xfrm>
              </p:grpSpPr>
              <p:sp>
                <p:nvSpPr>
                  <p:cNvPr id="53" name="Rectangle 17"/>
                  <p:cNvSpPr/>
                  <p:nvPr/>
                </p:nvSpPr>
                <p:spPr>
                  <a:xfrm>
                    <a:off x="256406" y="1570725"/>
                    <a:ext cx="1657206" cy="635898"/>
                  </a:xfrm>
                  <a:prstGeom prst="rect">
                    <a:avLst/>
                  </a:prstGeom>
                  <a:ln w="3175">
                    <a:solidFill>
                      <a:schemeClr val="accent5">
                        <a:lumMod val="50000"/>
                      </a:schemeClr>
                    </a:solidFill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 defTabSz="914217">
                      <a:lnSpc>
                        <a:spcPct val="107000"/>
                      </a:lnSpc>
                      <a:spcAft>
                        <a:spcPts val="1800"/>
                      </a:spcAft>
                      <a:buClr>
                        <a:srgbClr val="2868A4"/>
                      </a:buClr>
                      <a:defRPr/>
                    </a:pPr>
                    <a:r>
                      <a:rPr lang="ru-RU" sz="1100" kern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rPr>
                      <a:t>Сценарийлік болжам және бюджеттік параметрлер (ЭСК)</a:t>
                    </a:r>
                  </a:p>
                </p:txBody>
              </p:sp>
              <p:cxnSp>
                <p:nvCxnSpPr>
                  <p:cNvPr id="54" name="Прямая со стрелкой 53"/>
                  <p:cNvCxnSpPr/>
                  <p:nvPr/>
                </p:nvCxnSpPr>
                <p:spPr>
                  <a:xfrm>
                    <a:off x="994546" y="2211791"/>
                    <a:ext cx="0" cy="1064977"/>
                  </a:xfrm>
                  <a:prstGeom prst="straightConnector1">
                    <a:avLst/>
                  </a:prstGeom>
                  <a:ln w="9525">
                    <a:solidFill>
                      <a:schemeClr val="tx2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5" name="Группа 24"/>
              <p:cNvGrpSpPr/>
              <p:nvPr/>
            </p:nvGrpSpPr>
            <p:grpSpPr>
              <a:xfrm>
                <a:off x="2283398" y="822773"/>
                <a:ext cx="9471974" cy="2332557"/>
                <a:chOff x="2283398" y="822773"/>
                <a:chExt cx="9471974" cy="2332557"/>
              </a:xfrm>
            </p:grpSpPr>
            <p:sp>
              <p:nvSpPr>
                <p:cNvPr id="26" name="Прямоугольник 25"/>
                <p:cNvSpPr/>
                <p:nvPr/>
              </p:nvSpPr>
              <p:spPr>
                <a:xfrm>
                  <a:off x="6688771" y="1979569"/>
                  <a:ext cx="731930" cy="30777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defTabSz="1200254">
                    <a:defRPr/>
                  </a:pPr>
                  <a:r>
                    <a:rPr lang="ru-RU" sz="1400" b="1" dirty="0">
                      <a:solidFill>
                        <a:prstClr val="black"/>
                      </a:solidFill>
                      <a:latin typeface="Arial" pitchFamily="34" charset="0"/>
                      <a:cs typeface="Arial" pitchFamily="34" charset="0"/>
                    </a:rPr>
                    <a:t>ҰЭМ</a:t>
                  </a:r>
                </a:p>
              </p:txBody>
            </p:sp>
            <p:sp>
              <p:nvSpPr>
                <p:cNvPr id="27" name="Прямоугольник 26"/>
                <p:cNvSpPr/>
                <p:nvPr/>
              </p:nvSpPr>
              <p:spPr>
                <a:xfrm>
                  <a:off x="6345849" y="846111"/>
                  <a:ext cx="1176043" cy="4308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defTabSz="1200254">
                    <a:defRPr/>
                  </a:pPr>
                  <a:r>
                    <a:rPr lang="ru-RU" sz="1400" b="1" dirty="0">
                      <a:solidFill>
                        <a:prstClr val="black"/>
                      </a:solidFill>
                      <a:latin typeface="Arial" pitchFamily="34" charset="0"/>
                      <a:cs typeface="Arial" pitchFamily="34" charset="0"/>
                    </a:rPr>
                    <a:t>Қ</a:t>
                  </a:r>
                  <a:r>
                    <a:rPr lang="kk-KZ" sz="1400" b="1" dirty="0">
                      <a:solidFill>
                        <a:prstClr val="black"/>
                      </a:solidFill>
                      <a:latin typeface="Arial" pitchFamily="34" charset="0"/>
                      <a:cs typeface="Arial" pitchFamily="34" charset="0"/>
                    </a:rPr>
                    <a:t>аржымині</a:t>
                  </a:r>
                  <a:endParaRPr lang="ru-RU" sz="2000" b="1" dirty="0">
                    <a:solidFill>
                      <a:prstClr val="black"/>
                    </a:solidFill>
                  </a:endParaRPr>
                </a:p>
                <a:p>
                  <a:pPr defTabSz="1200254">
                    <a:defRPr/>
                  </a:pPr>
                  <a:endParaRPr lang="ru-RU" sz="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8" name="Прямоугольник 27"/>
                <p:cNvSpPr/>
                <p:nvPr/>
              </p:nvSpPr>
              <p:spPr>
                <a:xfrm>
                  <a:off x="8431724" y="848698"/>
                  <a:ext cx="1430213" cy="30777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defTabSz="1200254">
                    <a:defRPr/>
                  </a:pPr>
                  <a:r>
                    <a:rPr lang="ru-RU" sz="1400" b="1" dirty="0">
                      <a:solidFill>
                        <a:prstClr val="black"/>
                      </a:solidFill>
                      <a:latin typeface="Arial" pitchFamily="34" charset="0"/>
                      <a:cs typeface="Arial" pitchFamily="34" charset="0"/>
                    </a:rPr>
                    <a:t>Парламент</a:t>
                  </a:r>
                  <a:endParaRPr lang="ru-RU" sz="14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9" name="Прямоугольник 28"/>
                <p:cNvSpPr/>
                <p:nvPr/>
              </p:nvSpPr>
              <p:spPr>
                <a:xfrm>
                  <a:off x="10074692" y="857669"/>
                  <a:ext cx="1680680" cy="76944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 defTabSz="1200254">
                    <a:defRPr/>
                  </a:pPr>
                  <a:r>
                    <a:rPr lang="ru-RU" sz="1400" b="1" dirty="0">
                      <a:solidFill>
                        <a:prstClr val="black"/>
                      </a:solidFill>
                      <a:latin typeface="Arial" pitchFamily="34" charset="0"/>
                      <a:cs typeface="Arial" pitchFamily="34" charset="0"/>
                    </a:rPr>
                    <a:t>Қ</a:t>
                  </a:r>
                  <a:r>
                    <a:rPr lang="kk-KZ" sz="1400" b="1" dirty="0" smtClean="0">
                      <a:solidFill>
                        <a:prstClr val="black"/>
                      </a:solidFill>
                      <a:latin typeface="Arial" pitchFamily="34" charset="0"/>
                      <a:cs typeface="Arial" pitchFamily="34" charset="0"/>
                    </a:rPr>
                    <a:t>аржымині</a:t>
                  </a:r>
                  <a:r>
                    <a:rPr lang="ru-RU" sz="1400" b="1" dirty="0">
                      <a:solidFill>
                        <a:prstClr val="black"/>
                      </a:solidFill>
                      <a:latin typeface="Arial" pitchFamily="34" charset="0"/>
                      <a:cs typeface="Arial" pitchFamily="34" charset="0"/>
                    </a:rPr>
                    <a:t>/ББӘ</a:t>
                  </a:r>
                </a:p>
                <a:p>
                  <a:pPr algn="ctr" defTabSz="1200254">
                    <a:defRPr/>
                  </a:pPr>
                  <a:endParaRPr lang="ru-RU" sz="14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endParaRPr>
                </a:p>
                <a:p>
                  <a:pPr defTabSz="1200254">
                    <a:defRPr/>
                  </a:pPr>
                  <a:endParaRPr lang="ru-RU" sz="800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endParaRPr>
                </a:p>
                <a:p>
                  <a:pPr defTabSz="1200254">
                    <a:defRPr/>
                  </a:pPr>
                  <a:endParaRPr lang="ru-RU" sz="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grpSp>
              <p:nvGrpSpPr>
                <p:cNvPr id="30" name="Группа 29"/>
                <p:cNvGrpSpPr/>
                <p:nvPr/>
              </p:nvGrpSpPr>
              <p:grpSpPr>
                <a:xfrm>
                  <a:off x="6754199" y="2248078"/>
                  <a:ext cx="1594742" cy="900391"/>
                  <a:chOff x="6754199" y="2248078"/>
                  <a:chExt cx="1594742" cy="900391"/>
                </a:xfrm>
              </p:grpSpPr>
              <p:sp>
                <p:nvSpPr>
                  <p:cNvPr id="49" name="Rectangle 17"/>
                  <p:cNvSpPr/>
                  <p:nvPr/>
                </p:nvSpPr>
                <p:spPr>
                  <a:xfrm>
                    <a:off x="6754199" y="2248078"/>
                    <a:ext cx="1594742" cy="584775"/>
                  </a:xfrm>
                  <a:prstGeom prst="rect">
                    <a:avLst/>
                  </a:prstGeom>
                  <a:ln w="3175">
                    <a:solidFill>
                      <a:schemeClr val="accent5">
                        <a:lumMod val="50000"/>
                      </a:schemeClr>
                    </a:solidFill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 defTabSz="914217">
                      <a:spcAft>
                        <a:spcPts val="1800"/>
                      </a:spcAft>
                      <a:buClr>
                        <a:srgbClr val="2868A4"/>
                      </a:buClr>
                      <a:defRPr/>
                    </a:pPr>
                    <a:r>
                      <a:rPr lang="kk-KZ" sz="1200" kern="0" dirty="0">
                        <a:solidFill>
                          <a:prstClr val="black"/>
                        </a:solidFill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rPr>
                      <a:t>ӘЭДБ </a:t>
                    </a:r>
                    <a:r>
                      <a:rPr lang="kk-KZ" sz="800" kern="0" dirty="0">
                        <a:solidFill>
                          <a:prstClr val="black"/>
                        </a:solidFill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rPr>
                      <a:t>(әлеуметтік-экономикалық даму болжамы) </a:t>
                    </a:r>
                    <a:r>
                      <a:rPr lang="ru-RU" sz="1200" kern="0" dirty="0">
                        <a:solidFill>
                          <a:prstClr val="black"/>
                        </a:solidFill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rPr>
                      <a:t>мақұлдауы</a:t>
                    </a:r>
                  </a:p>
                </p:txBody>
              </p:sp>
              <p:cxnSp>
                <p:nvCxnSpPr>
                  <p:cNvPr id="50" name="Прямая со стрелкой 49"/>
                  <p:cNvCxnSpPr/>
                  <p:nvPr/>
                </p:nvCxnSpPr>
                <p:spPr>
                  <a:xfrm>
                    <a:off x="6754199" y="2841507"/>
                    <a:ext cx="0" cy="306962"/>
                  </a:xfrm>
                  <a:prstGeom prst="straightConnector1">
                    <a:avLst/>
                  </a:prstGeom>
                  <a:ln w="9525">
                    <a:solidFill>
                      <a:schemeClr val="tx2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" name="Группа 30"/>
                <p:cNvGrpSpPr/>
                <p:nvPr/>
              </p:nvGrpSpPr>
              <p:grpSpPr>
                <a:xfrm>
                  <a:off x="6355897" y="1322051"/>
                  <a:ext cx="1768059" cy="1823899"/>
                  <a:chOff x="6355897" y="1322051"/>
                  <a:chExt cx="1768059" cy="1823899"/>
                </a:xfrm>
              </p:grpSpPr>
              <p:sp>
                <p:nvSpPr>
                  <p:cNvPr id="47" name="Rectangle 19"/>
                  <p:cNvSpPr/>
                  <p:nvPr/>
                </p:nvSpPr>
                <p:spPr>
                  <a:xfrm>
                    <a:off x="6355897" y="1322051"/>
                    <a:ext cx="1768059" cy="685029"/>
                  </a:xfrm>
                  <a:prstGeom prst="rect">
                    <a:avLst/>
                  </a:prstGeom>
                  <a:ln w="3175">
                    <a:solidFill>
                      <a:schemeClr val="accent5">
                        <a:lumMod val="50000"/>
                      </a:schemeClr>
                    </a:solidFill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 defTabSz="914217">
                      <a:lnSpc>
                        <a:spcPct val="107000"/>
                      </a:lnSpc>
                      <a:spcAft>
                        <a:spcPts val="1800"/>
                      </a:spcAft>
                      <a:buClr>
                        <a:srgbClr val="2868A4"/>
                      </a:buClr>
                      <a:defRPr/>
                    </a:pPr>
                    <a:r>
                      <a:rPr lang="ru-RU" sz="1200" kern="0" dirty="0">
                        <a:solidFill>
                          <a:prstClr val="black"/>
                        </a:solidFill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rPr>
                      <a:t>РБ туралы ҚРЗ жобасын Үкіметке енгізу</a:t>
                    </a:r>
                  </a:p>
                </p:txBody>
              </p:sp>
              <p:cxnSp>
                <p:nvCxnSpPr>
                  <p:cNvPr id="48" name="Прямая со стрелкой 47"/>
                  <p:cNvCxnSpPr/>
                  <p:nvPr/>
                </p:nvCxnSpPr>
                <p:spPr>
                  <a:xfrm>
                    <a:off x="6355897" y="1992784"/>
                    <a:ext cx="1934" cy="1153166"/>
                  </a:xfrm>
                  <a:prstGeom prst="straightConnector1">
                    <a:avLst/>
                  </a:prstGeom>
                  <a:ln w="9525">
                    <a:solidFill>
                      <a:schemeClr val="tx2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2" name="Группа 31"/>
                <p:cNvGrpSpPr/>
                <p:nvPr/>
              </p:nvGrpSpPr>
              <p:grpSpPr>
                <a:xfrm>
                  <a:off x="8566004" y="1325069"/>
                  <a:ext cx="1544454" cy="1812119"/>
                  <a:chOff x="8566004" y="1325069"/>
                  <a:chExt cx="1544454" cy="1812119"/>
                </a:xfrm>
              </p:grpSpPr>
              <p:sp>
                <p:nvSpPr>
                  <p:cNvPr id="45" name="Rectangle 19"/>
                  <p:cNvSpPr/>
                  <p:nvPr/>
                </p:nvSpPr>
                <p:spPr>
                  <a:xfrm>
                    <a:off x="8566004" y="1325069"/>
                    <a:ext cx="1544454" cy="275653"/>
                  </a:xfrm>
                  <a:prstGeom prst="rect">
                    <a:avLst/>
                  </a:prstGeom>
                  <a:ln w="3175">
                    <a:solidFill>
                      <a:schemeClr val="accent5">
                        <a:lumMod val="50000"/>
                      </a:schemeClr>
                    </a:solidFill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 defTabSz="914217">
                      <a:lnSpc>
                        <a:spcPct val="107000"/>
                      </a:lnSpc>
                      <a:spcAft>
                        <a:spcPts val="1800"/>
                      </a:spcAft>
                      <a:buClr>
                        <a:srgbClr val="2868A4"/>
                      </a:buClr>
                      <a:defRPr/>
                    </a:pPr>
                    <a:r>
                      <a:rPr lang="ru-RU" sz="1200" kern="0" dirty="0">
                        <a:solidFill>
                          <a:prstClr val="black"/>
                        </a:solidFill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rPr>
                      <a:t>РБ жобасын бекіту</a:t>
                    </a:r>
                  </a:p>
                </p:txBody>
              </p:sp>
              <p:cxnSp>
                <p:nvCxnSpPr>
                  <p:cNvPr id="46" name="Прямая со стрелкой 45"/>
                  <p:cNvCxnSpPr/>
                  <p:nvPr/>
                </p:nvCxnSpPr>
                <p:spPr>
                  <a:xfrm flipH="1">
                    <a:off x="9421821" y="1600722"/>
                    <a:ext cx="37549" cy="1536466"/>
                  </a:xfrm>
                  <a:prstGeom prst="straightConnector1">
                    <a:avLst/>
                  </a:prstGeom>
                  <a:ln w="9525">
                    <a:solidFill>
                      <a:schemeClr val="tx2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" name="Группа 32"/>
                <p:cNvGrpSpPr/>
                <p:nvPr/>
              </p:nvGrpSpPr>
              <p:grpSpPr>
                <a:xfrm>
                  <a:off x="10209625" y="1343793"/>
                  <a:ext cx="1410815" cy="1793395"/>
                  <a:chOff x="10209625" y="1343793"/>
                  <a:chExt cx="1410815" cy="1793395"/>
                </a:xfrm>
              </p:grpSpPr>
              <p:sp>
                <p:nvSpPr>
                  <p:cNvPr id="43" name="Rectangle 19"/>
                  <p:cNvSpPr/>
                  <p:nvPr/>
                </p:nvSpPr>
                <p:spPr>
                  <a:xfrm>
                    <a:off x="10209625" y="1343793"/>
                    <a:ext cx="1410815" cy="685029"/>
                  </a:xfrm>
                  <a:prstGeom prst="rect">
                    <a:avLst/>
                  </a:prstGeom>
                  <a:ln w="3175">
                    <a:solidFill>
                      <a:schemeClr val="accent5">
                        <a:lumMod val="50000"/>
                      </a:schemeClr>
                    </a:solidFill>
                  </a:ln>
                </p:spPr>
                <p:txBody>
                  <a:bodyPr wrap="square">
                    <a:spAutoFit/>
                  </a:bodyPr>
                  <a:lstStyle/>
                  <a:p>
                    <a:pPr algn="ctr" defTabSz="914217">
                      <a:lnSpc>
                        <a:spcPct val="107000"/>
                      </a:lnSpc>
                      <a:spcAft>
                        <a:spcPts val="1800"/>
                      </a:spcAft>
                      <a:buClr>
                        <a:srgbClr val="2868A4"/>
                      </a:buClr>
                      <a:defRPr/>
                    </a:pPr>
                    <a:r>
                      <a:rPr lang="ru-RU" sz="1200" kern="0" dirty="0">
                        <a:solidFill>
                          <a:prstClr val="black"/>
                        </a:solidFill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rPr>
                      <a:t>РБ туралы ҚРЗ іске асыру туралы қаулы</a:t>
                    </a:r>
                  </a:p>
                </p:txBody>
              </p:sp>
              <p:cxnSp>
                <p:nvCxnSpPr>
                  <p:cNvPr id="44" name="Прямая со стрелкой 43"/>
                  <p:cNvCxnSpPr/>
                  <p:nvPr/>
                </p:nvCxnSpPr>
                <p:spPr>
                  <a:xfrm>
                    <a:off x="10215842" y="2057438"/>
                    <a:ext cx="0" cy="1079750"/>
                  </a:xfrm>
                  <a:prstGeom prst="straightConnector1">
                    <a:avLst/>
                  </a:prstGeom>
                  <a:ln w="9525">
                    <a:solidFill>
                      <a:schemeClr val="tx2">
                        <a:lumMod val="75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4" name="Группа 33"/>
                <p:cNvGrpSpPr/>
                <p:nvPr/>
              </p:nvGrpSpPr>
              <p:grpSpPr>
                <a:xfrm>
                  <a:off x="2283398" y="822773"/>
                  <a:ext cx="3389575" cy="2332557"/>
                  <a:chOff x="2283398" y="822773"/>
                  <a:chExt cx="3389575" cy="2332557"/>
                </a:xfrm>
              </p:grpSpPr>
              <p:sp>
                <p:nvSpPr>
                  <p:cNvPr id="35" name="Прямоугольник 34"/>
                  <p:cNvSpPr/>
                  <p:nvPr/>
                </p:nvSpPr>
                <p:spPr>
                  <a:xfrm>
                    <a:off x="2283398" y="822773"/>
                    <a:ext cx="1837826" cy="307777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 algn="ctr" defTabSz="1200254">
                      <a:defRPr/>
                    </a:pPr>
                    <a:r>
                      <a:rPr lang="ru-RU" sz="1400" b="1" dirty="0">
                        <a:solidFill>
                          <a:prstClr val="black"/>
                        </a:solidFill>
                        <a:latin typeface="Arial" pitchFamily="34" charset="0"/>
                        <a:cs typeface="Arial" pitchFamily="34" charset="0"/>
                      </a:rPr>
                      <a:t>ББӘ/Қ</a:t>
                    </a:r>
                    <a:r>
                      <a:rPr lang="kk-KZ" sz="1400" b="1" dirty="0" smtClean="0">
                        <a:solidFill>
                          <a:prstClr val="black"/>
                        </a:solidFill>
                        <a:latin typeface="Arial" pitchFamily="34" charset="0"/>
                        <a:cs typeface="Arial" pitchFamily="34" charset="0"/>
                      </a:rPr>
                      <a:t>аржымині</a:t>
                    </a:r>
                    <a:endParaRPr lang="ru-RU" sz="1400" b="1" dirty="0">
                      <a:solidFill>
                        <a:prstClr val="black"/>
                      </a:solidFill>
                      <a:latin typeface="Calibri"/>
                    </a:endParaRPr>
                  </a:p>
                </p:txBody>
              </p:sp>
              <p:grpSp>
                <p:nvGrpSpPr>
                  <p:cNvPr id="36" name="Группа 35"/>
                  <p:cNvGrpSpPr/>
                  <p:nvPr/>
                </p:nvGrpSpPr>
                <p:grpSpPr>
                  <a:xfrm>
                    <a:off x="2611590" y="1310491"/>
                    <a:ext cx="1325072" cy="1837907"/>
                    <a:chOff x="2697753" y="1446365"/>
                    <a:chExt cx="1977933" cy="1838333"/>
                  </a:xfrm>
                </p:grpSpPr>
                <p:sp>
                  <p:nvSpPr>
                    <p:cNvPr id="41" name="Rectangle 3"/>
                    <p:cNvSpPr/>
                    <p:nvPr/>
                  </p:nvSpPr>
                  <p:spPr>
                    <a:xfrm>
                      <a:off x="2697754" y="1446365"/>
                      <a:ext cx="1977932" cy="1722587"/>
                    </a:xfrm>
                    <a:prstGeom prst="rect">
                      <a:avLst/>
                    </a:prstGeom>
                    <a:ln w="3175">
                      <a:solidFill>
                        <a:schemeClr val="accent5">
                          <a:lumMod val="50000"/>
                        </a:schemeClr>
                      </a:solidFill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 defTabSz="914217">
                        <a:lnSpc>
                          <a:spcPct val="107000"/>
                        </a:lnSpc>
                        <a:spcAft>
                          <a:spcPts val="1800"/>
                        </a:spcAft>
                        <a:buClr>
                          <a:srgbClr val="2868A4"/>
                        </a:buClr>
                        <a:defRPr/>
                      </a:pPr>
                      <a:r>
                        <a:rPr lang="ru-RU" sz="110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РБК (74 бап) ескере отырып, </a:t>
                      </a:r>
                      <a:r>
                        <a:rPr lang="ru-RU" sz="11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бюджеттік сұрау </a:t>
                      </a:r>
                      <a:r>
                        <a:rPr lang="ru-RU" sz="110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салуды дайындау, ВБК-ға мақұлдау және Қаржыминіне ұсыну</a:t>
                      </a:r>
                    </a:p>
                  </p:txBody>
                </p:sp>
                <p:cxnSp>
                  <p:nvCxnSpPr>
                    <p:cNvPr id="42" name="Прямая со стрелкой 41"/>
                    <p:cNvCxnSpPr/>
                    <p:nvPr/>
                  </p:nvCxnSpPr>
                  <p:spPr>
                    <a:xfrm flipH="1">
                      <a:off x="2697753" y="2733485"/>
                      <a:ext cx="1" cy="551213"/>
                    </a:xfrm>
                    <a:prstGeom prst="straightConnector1">
                      <a:avLst/>
                    </a:prstGeom>
                    <a:ln w="9525">
                      <a:solidFill>
                        <a:schemeClr val="tx2">
                          <a:lumMod val="75000"/>
                        </a:schemeClr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7" name="Группа 36"/>
                  <p:cNvGrpSpPr/>
                  <p:nvPr/>
                </p:nvGrpSpPr>
                <p:grpSpPr>
                  <a:xfrm>
                    <a:off x="4018832" y="1311768"/>
                    <a:ext cx="1479028" cy="1843562"/>
                    <a:chOff x="2697754" y="1462377"/>
                    <a:chExt cx="1782260" cy="1822321"/>
                  </a:xfrm>
                </p:grpSpPr>
                <p:sp>
                  <p:nvSpPr>
                    <p:cNvPr id="39" name="Rectangle 3"/>
                    <p:cNvSpPr/>
                    <p:nvPr/>
                  </p:nvSpPr>
                  <p:spPr>
                    <a:xfrm>
                      <a:off x="2697754" y="1462377"/>
                      <a:ext cx="1782260" cy="1165583"/>
                    </a:xfrm>
                    <a:prstGeom prst="rect">
                      <a:avLst/>
                    </a:prstGeom>
                    <a:ln w="3175">
                      <a:solidFill>
                        <a:schemeClr val="accent5">
                          <a:lumMod val="50000"/>
                        </a:schemeClr>
                      </a:solidFill>
                    </a:ln>
                  </p:spPr>
                  <p:txBody>
                    <a:bodyPr wrap="square">
                      <a:spAutoFit/>
                    </a:bodyPr>
                    <a:lstStyle/>
                    <a:p>
                      <a:pPr algn="ctr" defTabSz="914217">
                        <a:lnSpc>
                          <a:spcPct val="107000"/>
                        </a:lnSpc>
                        <a:spcAft>
                          <a:spcPts val="1800"/>
                        </a:spcAft>
                        <a:buClr>
                          <a:srgbClr val="2868A4"/>
                        </a:buClr>
                        <a:defRPr/>
                      </a:pPr>
                      <a:r>
                        <a:rPr lang="kk-KZ" sz="110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Қаржыминіне </a:t>
                      </a:r>
                      <a:r>
                        <a:rPr lang="kk-KZ" sz="1100" b="1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бюджеттік бағдарламалардың паспорттарына </a:t>
                      </a:r>
                      <a:r>
                        <a:rPr lang="kk-KZ" sz="1100" kern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ҰЭМ қорытынды енгізу</a:t>
                      </a:r>
                    </a:p>
                  </p:txBody>
                </p:sp>
                <p:cxnSp>
                  <p:nvCxnSpPr>
                    <p:cNvPr id="40" name="Прямая со стрелкой 39"/>
                    <p:cNvCxnSpPr/>
                    <p:nvPr/>
                  </p:nvCxnSpPr>
                  <p:spPr>
                    <a:xfrm>
                      <a:off x="2697754" y="2439607"/>
                      <a:ext cx="0" cy="845091"/>
                    </a:xfrm>
                    <a:prstGeom prst="straightConnector1">
                      <a:avLst/>
                    </a:prstGeom>
                    <a:ln w="9525">
                      <a:solidFill>
                        <a:schemeClr val="tx2">
                          <a:lumMod val="75000"/>
                        </a:schemeClr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8" name="Прямоугольник 37"/>
                  <p:cNvSpPr/>
                  <p:nvPr/>
                </p:nvSpPr>
                <p:spPr>
                  <a:xfrm>
                    <a:off x="3936662" y="837940"/>
                    <a:ext cx="1736311" cy="430887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 algn="ctr" defTabSz="1200254">
                      <a:defRPr/>
                    </a:pPr>
                    <a:r>
                      <a:rPr lang="ru-RU" sz="1400" b="1" dirty="0">
                        <a:solidFill>
                          <a:prstClr val="black"/>
                        </a:solidFill>
                        <a:latin typeface="Arial" pitchFamily="34" charset="0"/>
                        <a:cs typeface="Arial" pitchFamily="34" charset="0"/>
                      </a:rPr>
                      <a:t>ҰЭМ/Қ</a:t>
                    </a:r>
                    <a:r>
                      <a:rPr lang="kk-KZ" sz="1400" b="1" dirty="0" smtClean="0">
                        <a:solidFill>
                          <a:prstClr val="black"/>
                        </a:solidFill>
                        <a:latin typeface="Arial" pitchFamily="34" charset="0"/>
                        <a:cs typeface="Arial" pitchFamily="34" charset="0"/>
                      </a:rPr>
                      <a:t>аржымині</a:t>
                    </a:r>
                    <a:r>
                      <a:rPr lang="kk-KZ" sz="1400" b="1" dirty="0">
                        <a:solidFill>
                          <a:prstClr val="black"/>
                        </a:solidFill>
                        <a:latin typeface="Arial" pitchFamily="34" charset="0"/>
                        <a:cs typeface="Arial" pitchFamily="34" charset="0"/>
                      </a:rPr>
                      <a:t>)</a:t>
                    </a:r>
                    <a:endParaRPr lang="ru-RU" sz="1400" b="1" dirty="0">
                      <a:solidFill>
                        <a:prstClr val="black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  <a:p>
                    <a:pPr algn="ctr" defTabSz="1200254">
                      <a:defRPr/>
                    </a:pPr>
                    <a:endParaRPr lang="ru-RU" sz="800" b="1" dirty="0">
                      <a:solidFill>
                        <a:prstClr val="black"/>
                      </a:solidFill>
                      <a:latin typeface="Calibri"/>
                    </a:endParaRPr>
                  </a:p>
                </p:txBody>
              </p:sp>
            </p:grpSp>
          </p:grpSp>
        </p:grpSp>
      </p:grpSp>
      <p:sp>
        <p:nvSpPr>
          <p:cNvPr id="67" name="Прямоугольник 66"/>
          <p:cNvSpPr/>
          <p:nvPr/>
        </p:nvSpPr>
        <p:spPr>
          <a:xfrm>
            <a:off x="1356413" y="3619380"/>
            <a:ext cx="1124979" cy="369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00254">
              <a:defRPr/>
            </a:pPr>
            <a:r>
              <a:rPr lang="ru-RU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ҚМ/РБК</a:t>
            </a:r>
          </a:p>
        </p:txBody>
      </p:sp>
    </p:spTree>
    <p:extLst>
      <p:ext uri="{BB962C8B-B14F-4D97-AF65-F5344CB8AC3E}">
        <p14:creationId xmlns:p14="http://schemas.microsoft.com/office/powerpoint/2010/main" val="275473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527051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Заголовок 1"/>
          <p:cNvSpPr txBox="1">
            <a:spLocks/>
          </p:cNvSpPr>
          <p:nvPr/>
        </p:nvSpPr>
        <p:spPr>
          <a:xfrm>
            <a:off x="139344" y="21934"/>
            <a:ext cx="10941258" cy="46944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381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591"/>
              </a:spcAft>
            </a:pPr>
            <a:r>
              <a:rPr lang="ru-RU" sz="24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 органдар шығыстарының лимиттерін белгілеу ПРОЦЕСІ</a:t>
            </a:r>
            <a:endParaRPr lang="en-US" sz="2400" b="1" dirty="0">
              <a:solidFill>
                <a:srgbClr val="4F81BD">
                  <a:lumMod val="50000"/>
                </a:srgbClr>
              </a:solidFill>
              <a:latin typeface="Arial" pitchFamily="34" charset="0"/>
              <a:ea typeface="Arial"/>
              <a:cs typeface="Arial" pitchFamily="34" charset="0"/>
            </a:endParaRPr>
          </a:p>
        </p:txBody>
      </p:sp>
      <p:grpSp>
        <p:nvGrpSpPr>
          <p:cNvPr id="48" name="Группа 47"/>
          <p:cNvGrpSpPr/>
          <p:nvPr/>
        </p:nvGrpSpPr>
        <p:grpSpPr>
          <a:xfrm>
            <a:off x="139345" y="654613"/>
            <a:ext cx="11892878" cy="5758240"/>
            <a:chOff x="71663" y="801840"/>
            <a:chExt cx="11892878" cy="5758240"/>
          </a:xfrm>
        </p:grpSpPr>
        <p:grpSp>
          <p:nvGrpSpPr>
            <p:cNvPr id="49" name="Группа 48"/>
            <p:cNvGrpSpPr/>
            <p:nvPr/>
          </p:nvGrpSpPr>
          <p:grpSpPr>
            <a:xfrm>
              <a:off x="71663" y="801840"/>
              <a:ext cx="11892878" cy="1846659"/>
              <a:chOff x="66979" y="2919204"/>
              <a:chExt cx="11895631" cy="1281285"/>
            </a:xfrm>
          </p:grpSpPr>
          <p:sp>
            <p:nvSpPr>
              <p:cNvPr id="63" name="TextBox 62"/>
              <p:cNvSpPr txBox="1"/>
              <p:nvPr/>
            </p:nvSpPr>
            <p:spPr>
              <a:xfrm>
                <a:off x="66979" y="2919204"/>
                <a:ext cx="4931735" cy="128128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  <a:prstDash val="dash"/>
              </a:ln>
            </p:spPr>
            <p:txBody>
              <a:bodyPr wrap="square" rtlCol="0">
                <a:spAutoFit/>
              </a:bodyPr>
              <a:lstStyle/>
              <a:p>
                <a:pPr marL="342900" indent="-342900" defTabSz="1200254">
                  <a:buAutoNum type="arabicPeriod"/>
                  <a:defRPr/>
                </a:pPr>
                <a:r>
                  <a:rPr lang="ru-RU" b="1" dirty="0">
                    <a:solidFill>
                      <a:schemeClr val="accent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ШАРТСЫЗ базалық шығыстар:</a:t>
                </a:r>
                <a:endParaRPr lang="ru-RU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742950" lvl="1" indent="-285750" defTabSz="1200254">
                  <a:buFont typeface="Arial" panose="020B0604020202020204" pitchFamily="34" charset="0"/>
                  <a:buChar char="•"/>
                  <a:defRPr/>
                </a:pPr>
                <a:r>
                  <a:rPr lang="ru-RU" sz="16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әлеуметтік төлемдерді қамтамасыз ету</a:t>
                </a:r>
              </a:p>
              <a:p>
                <a:pPr marL="742950" lvl="1" indent="-285750" defTabSz="1200254">
                  <a:buFont typeface="Arial" panose="020B0604020202020204" pitchFamily="34" charset="0"/>
                  <a:buChar char="•"/>
                  <a:defRPr/>
                </a:pPr>
                <a:r>
                  <a:rPr lang="ru-RU" sz="16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жалпы сипаттағы мемлекеттік  функцияларды орындау</a:t>
                </a:r>
              </a:p>
              <a:p>
                <a:pPr marL="742950" lvl="1" indent="-285750" defTabSz="1200254">
                  <a:buFont typeface="Arial" panose="020B0604020202020204" pitchFamily="34" charset="0"/>
                  <a:buChar char="•"/>
                  <a:defRPr/>
                </a:pPr>
                <a:r>
                  <a:rPr lang="ru-RU" sz="16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трансферттер мен бюджеттік субсидиялар беру</a:t>
                </a:r>
              </a:p>
              <a:p>
                <a:pPr marL="742950" lvl="1" indent="-285750" defTabSz="1200254">
                  <a:buFont typeface="Arial" panose="020B0604020202020204" pitchFamily="34" charset="0"/>
                  <a:buChar char="•"/>
                  <a:defRPr/>
                </a:pPr>
                <a:r>
                  <a:rPr lang="ru-RU" sz="1600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міндеттемелерді орындау және т. б.</a:t>
                </a: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9174031" y="2919204"/>
                <a:ext cx="2788579" cy="102502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  <a:prstDash val="dash"/>
              </a:ln>
            </p:spPr>
            <p:txBody>
              <a:bodyPr wrap="square" rtlCol="0">
                <a:spAutoFit/>
              </a:bodyPr>
              <a:lstStyle>
                <a:defPPr>
                  <a:defRPr lang="ru-RU"/>
                </a:defPPr>
                <a:lvl1pPr defTabSz="1200254">
                  <a:defRPr sz="1400" b="1">
                    <a:solidFill>
                      <a:schemeClr val="tx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</a:lstStyle>
              <a:p>
                <a:r>
                  <a:rPr lang="ru-RU" sz="1800" dirty="0">
                    <a:solidFill>
                      <a:schemeClr val="accent1">
                        <a:lumMod val="50000"/>
                      </a:schemeClr>
                    </a:solidFill>
                  </a:rPr>
                  <a:t>4. Мемлекет басшысының бастамаларына арналған, </a:t>
                </a:r>
                <a:r>
                  <a:rPr lang="ru-RU" sz="1800" dirty="0" err="1">
                    <a:solidFill>
                      <a:schemeClr val="accent1">
                        <a:lumMod val="50000"/>
                      </a:schemeClr>
                    </a:solidFill>
                  </a:rPr>
                  <a:t>Үкіметі</a:t>
                </a:r>
                <a:r>
                  <a:rPr lang="ru-RU" sz="1800" dirty="0">
                    <a:solidFill>
                      <a:schemeClr val="accent1">
                        <a:lumMod val="50000"/>
                      </a:schemeClr>
                    </a:solidFill>
                  </a:rPr>
                  <a:t> және ЖАО-ның РЕЗЕРВІ</a:t>
                </a:r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5119220" y="2919204"/>
                <a:ext cx="1731104" cy="44845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  <a:prstDash val="dash"/>
              </a:ln>
            </p:spPr>
            <p:txBody>
              <a:bodyPr wrap="square" rtlCol="0">
                <a:spAutoFit/>
              </a:bodyPr>
              <a:lstStyle>
                <a:defPPr>
                  <a:defRPr lang="ru-RU"/>
                </a:defPPr>
                <a:lvl1pPr defTabSz="1200254">
                  <a:defRPr sz="1400" b="1">
                    <a:solidFill>
                      <a:schemeClr val="tx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</a:lstStyle>
              <a:p>
                <a:r>
                  <a:rPr lang="ru-RU" sz="1800" dirty="0">
                    <a:solidFill>
                      <a:schemeClr val="accent1">
                        <a:lumMod val="50000"/>
                      </a:schemeClr>
                    </a:solidFill>
                  </a:rPr>
                  <a:t>2. ЖАҢА бастамалар</a:t>
                </a:r>
                <a:endParaRPr lang="ru-RU" sz="1800" dirty="0"/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6970831" y="2931604"/>
                <a:ext cx="2041160" cy="83283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  <a:prstDash val="dash"/>
              </a:ln>
            </p:spPr>
            <p:txBody>
              <a:bodyPr wrap="square" rtlCol="0">
                <a:spAutoFit/>
              </a:bodyPr>
              <a:lstStyle>
                <a:defPPr>
                  <a:defRPr lang="ru-RU"/>
                </a:defPPr>
                <a:lvl1pPr defTabSz="1200254">
                  <a:defRPr sz="1400" b="1">
                    <a:solidFill>
                      <a:schemeClr val="tx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</a:lstStyle>
              <a:p>
                <a:r>
                  <a:rPr lang="ru-RU" sz="1800" dirty="0">
                    <a:solidFill>
                      <a:schemeClr val="accent1">
                        <a:lumMod val="50000"/>
                      </a:schemeClr>
                    </a:solidFill>
                  </a:rPr>
                  <a:t>3. Шартсыз базалық шығыстарды ҰЛҒАЙТУ</a:t>
                </a: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5002257" y="4523029"/>
              <a:ext cx="6923973" cy="8232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 cap="flat" cmpd="sng" algn="ctr">
              <a:noFill/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>
              <a:defPPr>
                <a:defRPr lang="ru-RU"/>
              </a:defPPr>
              <a:lvl1pPr algn="ctr"/>
            </a:lstStyle>
            <a:p>
              <a:pPr marL="285750" indent="-285750" algn="l" defTabSz="1200254">
                <a:spcAft>
                  <a:spcPts val="600"/>
                </a:spcAft>
                <a:buFont typeface="Arial" panose="020B0604020202020204" pitchFamily="34" charset="0"/>
                <a:buChar char="›"/>
                <a:defRPr/>
              </a:pPr>
              <a:r>
                <a:rPr lang="ru-RU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Республикалық бюджет комиссиясының ұсынысын ескере отырып</a:t>
              </a:r>
            </a:p>
            <a:p>
              <a:pPr marL="285750" indent="-285750" algn="l" defTabSz="1200254">
                <a:spcAft>
                  <a:spcPts val="600"/>
                </a:spcAft>
                <a:buFont typeface="Arial" panose="020B0604020202020204" pitchFamily="34" charset="0"/>
                <a:buChar char="›"/>
                <a:defRPr/>
              </a:pPr>
              <a:r>
                <a:rPr lang="ru-RU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Контрциклдік бюджет қағидалары бойынша шығыстардың өсу қарқыны негізінде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53757" y="4465796"/>
              <a:ext cx="4741259" cy="8232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 cap="flat" cmpd="sng" algn="ctr">
              <a:noFill/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>
              <a:defPPr>
                <a:defRPr lang="ru-RU"/>
              </a:defPPr>
              <a:lvl1pPr algn="ctr"/>
            </a:lstStyle>
            <a:p>
              <a:pPr algn="l" defTabSz="1200254">
                <a:defRPr/>
              </a:pPr>
              <a:endPara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 algn="l" defTabSz="1200254">
                <a:spcAft>
                  <a:spcPts val="600"/>
                </a:spcAft>
                <a:buFont typeface="Arial" panose="020B0604020202020204" pitchFamily="34" charset="0"/>
                <a:buChar char="›"/>
                <a:defRPr/>
              </a:pPr>
              <a:r>
                <a:rPr lang="ru-RU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Шығыстарға шолу жасалады</a:t>
              </a:r>
            </a:p>
            <a:p>
              <a:pPr marL="285750" indent="-285750" algn="l" defTabSz="1200254">
                <a:spcAft>
                  <a:spcPts val="600"/>
                </a:spcAft>
                <a:buFont typeface="Arial" panose="020B0604020202020204" pitchFamily="34" charset="0"/>
                <a:buChar char="›"/>
                <a:defRPr/>
              </a:pPr>
              <a:r>
                <a:rPr lang="ru-RU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Индекстеу ескеріледі</a:t>
              </a:r>
            </a:p>
            <a:p>
              <a:pPr marL="285750" indent="-285750" algn="l" defTabSz="1200254">
                <a:spcAft>
                  <a:spcPts val="600"/>
                </a:spcAft>
                <a:buFont typeface="Arial" panose="020B0604020202020204" pitchFamily="34" charset="0"/>
                <a:buChar char="›"/>
                <a:defRPr/>
              </a:pPr>
              <a:r>
                <a:rPr lang="ru-RU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Мемлекеттік органдардың ұсыныстары негізінде</a:t>
              </a:r>
              <a:endParaRPr lang="ru-RU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2" name="Группа 51"/>
            <p:cNvGrpSpPr/>
            <p:nvPr/>
          </p:nvGrpSpPr>
          <p:grpSpPr>
            <a:xfrm>
              <a:off x="115446" y="2754177"/>
              <a:ext cx="4522283" cy="607619"/>
              <a:chOff x="147293" y="1799843"/>
              <a:chExt cx="4522283" cy="607619"/>
            </a:xfrm>
          </p:grpSpPr>
          <p:sp>
            <p:nvSpPr>
              <p:cNvPr id="60" name="Прямоугольник 59"/>
              <p:cNvSpPr/>
              <p:nvPr/>
            </p:nvSpPr>
            <p:spPr>
              <a:xfrm>
                <a:off x="147293" y="1853592"/>
                <a:ext cx="1988855" cy="5538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defTabSz="1200254"/>
                <a:r>
                  <a:rPr lang="ru-RU" sz="15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соңғы 3 есепті жыл</a:t>
                </a: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2314062" y="1799843"/>
                <a:ext cx="381342" cy="5845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00254"/>
                <a:r>
                  <a:rPr lang="ru-RU" sz="3199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+</a:t>
                </a:r>
              </a:p>
            </p:txBody>
          </p:sp>
          <p:sp>
            <p:nvSpPr>
              <p:cNvPr id="62" name="Прямоугольник 61"/>
              <p:cNvSpPr/>
              <p:nvPr/>
            </p:nvSpPr>
            <p:spPr>
              <a:xfrm>
                <a:off x="2808054" y="1930460"/>
                <a:ext cx="1861522" cy="32309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defTabSz="1200254"/>
                <a:r>
                  <a:rPr lang="ru-RU" sz="15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жоспарлы 3 жыл</a:t>
                </a:r>
              </a:p>
            </p:txBody>
          </p:sp>
        </p:grpSp>
        <p:sp>
          <p:nvSpPr>
            <p:cNvPr id="53" name="TextBox 52"/>
            <p:cNvSpPr txBox="1"/>
            <p:nvPr/>
          </p:nvSpPr>
          <p:spPr>
            <a:xfrm>
              <a:off x="275757" y="3897240"/>
              <a:ext cx="4289789" cy="3230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00254"/>
              <a:r>
                <a:rPr lang="ru-RU" sz="1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Орташа мәні = жалпы көлемнің % </a:t>
              </a:r>
            </a:p>
          </p:txBody>
        </p:sp>
        <p:sp>
          <p:nvSpPr>
            <p:cNvPr id="54" name="Правая фигурная скобка 53"/>
            <p:cNvSpPr/>
            <p:nvPr/>
          </p:nvSpPr>
          <p:spPr>
            <a:xfrm rot="5400000">
              <a:off x="2395826" y="1391861"/>
              <a:ext cx="304158" cy="4403518"/>
            </a:xfrm>
            <a:prstGeom prst="rightBrace">
              <a:avLst/>
            </a:prstGeom>
            <a:ln w="15875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1200254"/>
              <a:endParaRPr lang="ru-RU" sz="24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040568" y="5483054"/>
              <a:ext cx="6834602" cy="1077026"/>
            </a:xfrm>
            <a:prstGeom prst="rect">
              <a:avLst/>
            </a:prstGeom>
            <a:noFill/>
            <a:ln w="25400">
              <a:solidFill>
                <a:schemeClr val="bg1">
                  <a:lumMod val="85000"/>
                </a:schemeClr>
              </a:solidFill>
              <a:prstDash val="lgDash"/>
            </a:ln>
          </p:spPr>
          <p:txBody>
            <a:bodyPr wrap="square" rtlCol="0">
              <a:spAutoFit/>
            </a:bodyPr>
            <a:lstStyle>
              <a:defPPr>
                <a:defRPr lang="ru-RU"/>
              </a:defPPr>
              <a:lvl1pPr algn="ctr" defTabSz="1200254">
                <a:defRPr sz="2133" b="1">
                  <a:solidFill>
                    <a:srgbClr val="2DB757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endParaRPr lang="ru-RU" dirty="0"/>
            </a:p>
            <a:p>
              <a:r>
                <a:rPr lang="ru-RU" dirty="0"/>
                <a:t>Жыл сайын барлық есептеулермен</a:t>
              </a:r>
            </a:p>
            <a:p>
              <a:endParaRPr lang="ru-RU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75757" y="5483054"/>
              <a:ext cx="4361972" cy="1077026"/>
            </a:xfrm>
            <a:prstGeom prst="rect">
              <a:avLst/>
            </a:prstGeom>
            <a:noFill/>
            <a:ln w="25400">
              <a:solidFill>
                <a:schemeClr val="bg1">
                  <a:lumMod val="85000"/>
                </a:schemeClr>
              </a:solidFill>
              <a:prstDash val="lgDash"/>
            </a:ln>
          </p:spPr>
          <p:txBody>
            <a:bodyPr wrap="square" rtlCol="0">
              <a:spAutoFit/>
            </a:bodyPr>
            <a:lstStyle/>
            <a:p>
              <a:pPr algn="ctr" defTabSz="1200254"/>
              <a:r>
                <a:rPr lang="ru-RU" sz="2133" b="1" dirty="0">
                  <a:solidFill>
                    <a:srgbClr val="2DB757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 жылда 1 рет айқындалады, жыл сайын есептеулер жасалмайды</a:t>
              </a:r>
            </a:p>
          </p:txBody>
        </p:sp>
        <p:sp>
          <p:nvSpPr>
            <p:cNvPr id="57" name="Прямоугольник 56"/>
            <p:cNvSpPr/>
            <p:nvPr/>
          </p:nvSpPr>
          <p:spPr bwMode="auto">
            <a:xfrm>
              <a:off x="9138296" y="2807926"/>
              <a:ext cx="2787934" cy="148619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 cap="flat" cmpd="sng" algn="ctr">
              <a:noFill/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285750" indent="-285750" defTabSz="1200254">
                <a:lnSpc>
                  <a:spcPct val="112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ru-RU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Мемлекет басшысының тапсырмаларын                       </a:t>
              </a:r>
              <a:r>
                <a:rPr lang="ru-RU" alt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(РБ ШЫҒЫСТАРЫНЫҢ 2 %-ы) </a:t>
              </a:r>
              <a:r>
                <a:rPr lang="ru-RU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және күтпеген міндеттерді орындаудағы </a:t>
              </a:r>
              <a:r>
                <a:rPr lang="ru-RU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ЖЕДЕЛДІК</a:t>
              </a:r>
            </a:p>
          </p:txBody>
        </p:sp>
        <p:sp>
          <p:nvSpPr>
            <p:cNvPr id="58" name="Прямоугольник 57"/>
            <p:cNvSpPr/>
            <p:nvPr/>
          </p:nvSpPr>
          <p:spPr bwMode="auto">
            <a:xfrm>
              <a:off x="5002257" y="2815020"/>
              <a:ext cx="3943319" cy="14861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 cap="flat" cmpd="sng" algn="ctr">
              <a:noFill/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285750" indent="-285750" defTabSz="1200254">
                <a:lnSpc>
                  <a:spcPct val="112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ru-RU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Ұлттық басымдықтар мен басқа да өлшемшарттарға сәйкес мемлекеттік органдардың ұсыныстары негізінде </a:t>
              </a:r>
              <a:r>
                <a:rPr lang="ru-RU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ЖАҢА БАСТАМАЛАР ПУЛЫН ЖҮЙЕЛЕУ ЖӘНЕ БАСЫМДЫҚ БЕРУ</a:t>
              </a:r>
            </a:p>
          </p:txBody>
        </p:sp>
        <p:sp>
          <p:nvSpPr>
            <p:cNvPr id="59" name="Стрелка вниз 29"/>
            <p:cNvSpPr>
              <a:spLocks noChangeArrowheads="1"/>
            </p:cNvSpPr>
            <p:nvPr/>
          </p:nvSpPr>
          <p:spPr bwMode="auto">
            <a:xfrm>
              <a:off x="7994261" y="4340198"/>
              <a:ext cx="825683" cy="13675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D9D9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1641" tIns="60820" rIns="121641" bIns="60820" anchor="ctr"/>
            <a:lstStyle>
              <a:lvl1pPr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</a:pPr>
              <a:endParaRPr lang="ru-RU" altLang="en-US" sz="2400" dirty="0">
                <a:solidFill>
                  <a:srgbClr val="FFFFFF"/>
                </a:solidFill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1132813" y="202991"/>
            <a:ext cx="8994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жалғасы</a:t>
            </a:r>
          </a:p>
        </p:txBody>
      </p:sp>
    </p:spTree>
    <p:extLst>
      <p:ext uri="{BB962C8B-B14F-4D97-AF65-F5344CB8AC3E}">
        <p14:creationId xmlns:p14="http://schemas.microsoft.com/office/powerpoint/2010/main" val="427026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1"/>
          <p:cNvSpPr txBox="1">
            <a:spLocks/>
          </p:cNvSpPr>
          <p:nvPr/>
        </p:nvSpPr>
        <p:spPr>
          <a:xfrm>
            <a:off x="0" y="18254"/>
            <a:ext cx="12192000" cy="646707"/>
          </a:xfrm>
          <a:prstGeom prst="rect">
            <a:avLst/>
          </a:prstGeom>
        </p:spPr>
        <p:txBody>
          <a:bodyPr vert="horz" lIns="159663" tIns="79837" rIns="159663" bIns="79837" rtlCol="0">
            <a:noAutofit/>
          </a:bodyPr>
          <a:lstStyle>
            <a:lvl1pPr marL="0" indent="0" algn="l" defTabSz="899860" rtl="0" eaLnBrk="1" latinLnBrk="0" hangingPunct="1">
              <a:spcBef>
                <a:spcPts val="0"/>
              </a:spcBef>
              <a:spcAft>
                <a:spcPts val="204"/>
              </a:spcAft>
              <a:buFontTx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140" indent="-281208" algn="l" defTabSz="89986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24828" indent="-224960" algn="l" defTabSz="89986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74761" indent="-224960" algn="l" defTabSz="89986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24684" indent="-224960" algn="l" defTabSz="89986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4619" indent="-224960" algn="l" defTabSz="89986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24550" indent="-224960" algn="l" defTabSz="89986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74483" indent="-224960" algn="l" defTabSz="89986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24408" indent="-224960" algn="l" defTabSz="89986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1199033">
              <a:spcAft>
                <a:spcPts val="272"/>
              </a:spcAft>
              <a:defRPr/>
            </a:pP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Жоспарлау құжаттарын ОҢТАЙЛАНДЫРУ</a:t>
            </a:r>
            <a:r>
              <a:rPr lang="ru-RU" sz="2400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–</a:t>
            </a: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«БЮДЖЕТТІК СҰРАУ САЛУ»</a:t>
            </a:r>
          </a:p>
        </p:txBody>
      </p:sp>
      <p:grpSp>
        <p:nvGrpSpPr>
          <p:cNvPr id="15" name="Группа 14"/>
          <p:cNvGrpSpPr/>
          <p:nvPr/>
        </p:nvGrpSpPr>
        <p:grpSpPr>
          <a:xfrm>
            <a:off x="-1" y="529839"/>
            <a:ext cx="12215275" cy="6296019"/>
            <a:chOff x="-17456" y="620650"/>
            <a:chExt cx="9161456" cy="4722015"/>
          </a:xfrm>
        </p:grpSpPr>
        <p:cxnSp>
          <p:nvCxnSpPr>
            <p:cNvPr id="2" name="Straight Connector 88">
              <a:extLst>
                <a:ext uri="{FF2B5EF4-FFF2-40B4-BE49-F238E27FC236}">
                  <a16:creationId xmlns:a16="http://schemas.microsoft.com/office/drawing/2014/main" id="{C53A6420-60A9-4666-961F-FECA774BA234}"/>
                </a:ext>
              </a:extLst>
            </p:cNvPr>
            <p:cNvCxnSpPr>
              <a:cxnSpLocks/>
            </p:cNvCxnSpPr>
            <p:nvPr/>
          </p:nvCxnSpPr>
          <p:spPr>
            <a:xfrm>
              <a:off x="-17456" y="620650"/>
              <a:ext cx="9161456" cy="3033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181081" y="4511718"/>
              <a:ext cx="8719681" cy="830947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marL="285750" lvl="0" indent="-285750" defTabSz="919716" fontAlgn="base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ru-RU" sz="1600" b="1" dirty="0">
                  <a:solidFill>
                    <a:srgbClr val="9BBB59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Бюджеттік сұрау салуға мемлекеттік органның бірінші басшысы қол қояды </a:t>
              </a:r>
              <a:r>
                <a:rPr lang="ru-RU" sz="1600" dirty="0">
                  <a:solidFill>
                    <a:srgbClr val="9BBB59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(</a:t>
              </a:r>
              <a:r>
                <a:rPr lang="ru-RU" sz="1600" i="1" dirty="0">
                  <a:solidFill>
                    <a:srgbClr val="9BBB59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бұйрықпен бекітілмей</a:t>
              </a:r>
              <a:r>
                <a:rPr lang="ru-RU" sz="1600" dirty="0">
                  <a:solidFill>
                    <a:srgbClr val="9BBB59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)</a:t>
              </a:r>
            </a:p>
            <a:p>
              <a:pPr marL="285750" lvl="0" indent="-285750" defTabSz="919716" fontAlgn="base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ru-RU" sz="1600" b="1" dirty="0">
                  <a:solidFill>
                    <a:srgbClr val="9BBB59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Бюджеттік бағдарламаның паспортына бюджеттік бағдарламаның басшысы қол қояды</a:t>
              </a:r>
            </a:p>
            <a:p>
              <a:pPr marL="285750" lvl="0" indent="-285750" defTabSz="919716" fontAlgn="base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ru-RU" sz="1600" b="1" dirty="0">
                  <a:solidFill>
                    <a:srgbClr val="9BBB59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Мемлекеттік органның интернет-ресурсында және «ашық бюджеттер» порталында орналастырылады </a:t>
              </a:r>
              <a:r>
                <a:rPr lang="ru-RU" sz="1600" i="1" dirty="0">
                  <a:solidFill>
                    <a:srgbClr val="9BBB59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(есептеулерсіз)</a:t>
              </a:r>
              <a:endParaRPr kumimoji="0" lang="ru-RU" sz="1400" i="1" u="none" strike="noStrike" kern="1200" cap="none" spc="0" normalizeH="0" baseline="0" noProof="0" dirty="0">
                <a:ln>
                  <a:noFill/>
                </a:ln>
                <a:solidFill>
                  <a:srgbClr val="9BBB59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403925" y="686639"/>
              <a:ext cx="2296089" cy="300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defTabSz="919716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000" b="1" dirty="0">
                  <a:solidFill>
                    <a:srgbClr val="1F497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Ерекшеліктері</a:t>
              </a:r>
              <a:endPara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304064" y="1104219"/>
              <a:ext cx="2712427" cy="34855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71342" lvl="0" indent="-171342" defTabSz="1199685" hangingPunct="0">
                <a:spcAft>
                  <a:spcPts val="60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Бюджеттік құжаттаманы бір топтамаға </a:t>
              </a:r>
              <a:r>
                <a:rPr lang="ru-RU" sz="1400" b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БІРІКТІРУ</a:t>
              </a:r>
              <a:endPara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Arial"/>
              </a:endParaRPr>
            </a:p>
            <a:p>
              <a:pPr marL="171342" lvl="0" indent="-171342" defTabSz="1199685" hangingPunct="0">
                <a:spcAft>
                  <a:spcPts val="60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Салаға қосқан үлесін сипаттай отырып, мемлекеттік органның қызметі туралы </a:t>
              </a:r>
              <a:r>
                <a:rPr lang="ru-RU" sz="1400" b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талдамалық ақпаратты ҚОСУ</a:t>
              </a:r>
              <a:endPara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Arial"/>
              </a:endParaRPr>
            </a:p>
            <a:p>
              <a:pPr marL="171342" lvl="0" indent="-171342" defTabSz="1199685" hangingPunct="0">
                <a:spcAft>
                  <a:spcPts val="60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Барлық бюджеттік бағдарламалар </a:t>
              </a:r>
              <a:r>
                <a:rPr lang="ru-RU" sz="1400" b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туралы жиынтық ақпараттың ПАЙДА БОЛУЫ</a:t>
              </a:r>
              <a:endPara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  <a:p>
              <a:pPr marL="171342" lvl="0" indent="-171342" defTabSz="1199685" hangingPunct="0">
                <a:spcAft>
                  <a:spcPts val="60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400" b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Инвестициялық жобалар </a:t>
              </a:r>
              <a:r>
                <a:rPr lang="ru-RU" sz="1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тізбесінің </a:t>
              </a:r>
              <a:r>
                <a:rPr lang="ru-RU" sz="1400" b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ПАЙДА БОЛУЫ</a:t>
              </a:r>
              <a:endPara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  <a:p>
              <a:pPr marL="171342" lvl="0" indent="-171342" defTabSz="1199685" hangingPunct="0">
                <a:spcAft>
                  <a:spcPts val="60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Шығыстар лимиттерінің блоктарын </a:t>
              </a:r>
              <a:r>
                <a:rPr lang="ru-RU" sz="1400" b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БЕЛГІЛЕУ</a:t>
              </a:r>
              <a:r>
                <a: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  <a:sym typeface="Arial"/>
                </a:rPr>
                <a:t>                  </a:t>
              </a:r>
            </a:p>
            <a:p>
              <a:pPr marL="171342" lvl="0" indent="-171342" algn="just" defTabSz="1199685" hangingPunct="0">
                <a:spcAft>
                  <a:spcPts val="60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400" b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Даму жоспарының</a:t>
              </a:r>
              <a:r>
                <a:rPr lang="ru-RU" sz="1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нысаналы индикаторларын (НИ) бюджеттік бағдарламаның паспортына </a:t>
              </a:r>
              <a:r>
                <a:rPr lang="ru-RU" sz="1400" b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КӨШІРУ</a:t>
              </a:r>
              <a:endPara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Arial"/>
              </a:endParaRPr>
            </a:p>
            <a:p>
              <a:pPr marL="171342" lvl="0" indent="-171342" algn="just" defTabSz="1199685" hangingPunct="0">
                <a:spcAft>
                  <a:spcPts val="600"/>
                </a:spcAft>
                <a:buFont typeface="Arial" panose="020B0604020202020204" pitchFamily="34" charset="0"/>
                <a:buChar char="•"/>
                <a:defRPr/>
              </a:pPr>
              <a:r>
                <a:rPr lang="ru-RU" sz="1400" b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НИ-мен </a:t>
              </a:r>
              <a:r>
                <a:rPr lang="ru-RU" sz="14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өзара байланыстыра отырып, жоспарланған бюджет қаражатының көлеміне қарай түпкілікті нәтижені </a:t>
              </a:r>
              <a:r>
                <a:rPr lang="ru-RU" sz="1400" b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АЙҚЫНДАУ</a:t>
              </a:r>
              <a:endPara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7EEBD49-EFC0-1CCB-DB0D-7D4CDC9385CB}"/>
                </a:ext>
              </a:extLst>
            </p:cNvPr>
            <p:cNvSpPr txBox="1"/>
            <p:nvPr/>
          </p:nvSpPr>
          <p:spPr>
            <a:xfrm>
              <a:off x="181081" y="704584"/>
              <a:ext cx="3205226" cy="300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defTabSz="919716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2000" b="1" dirty="0">
                  <a:solidFill>
                    <a:srgbClr val="1F497D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Алғышарттар</a:t>
              </a:r>
              <a:endPara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27EEBD49-EFC0-1CCB-DB0D-7D4CDC9385CB}"/>
              </a:ext>
            </a:extLst>
          </p:cNvPr>
          <p:cNvSpPr txBox="1"/>
          <p:nvPr/>
        </p:nvSpPr>
        <p:spPr>
          <a:xfrm>
            <a:off x="4392694" y="652991"/>
            <a:ext cx="32354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971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Құрылымы</a:t>
            </a:r>
            <a:endParaRPr kumimoji="0" lang="ru-RU" sz="200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98320F5-38B4-75F1-9251-4BAB45C5C07C}"/>
              </a:ext>
            </a:extLst>
          </p:cNvPr>
          <p:cNvSpPr txBox="1"/>
          <p:nvPr/>
        </p:nvSpPr>
        <p:spPr>
          <a:xfrm>
            <a:off x="4326839" y="1111861"/>
            <a:ext cx="4037013" cy="4555026"/>
          </a:xfrm>
          <a:prstGeom prst="rect">
            <a:avLst/>
          </a:prstGeom>
          <a:noFill/>
        </p:spPr>
        <p:txBody>
          <a:bodyPr wrap="square" lIns="121853" tIns="60927" rIns="121853" bIns="60927" rtlCol="0">
            <a:spAutoFit/>
          </a:bodyPr>
          <a:lstStyle/>
          <a:p>
            <a:pPr marL="304792" lvl="0" indent="-304792" defTabSz="919716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ru-RU" sz="1600" b="1" dirty="0">
                <a:solidFill>
                  <a:srgbClr val="4F81B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Бюджеттік бағдарлама әкімшісінің паспорты (ББӘ)</a:t>
            </a:r>
          </a:p>
          <a:p>
            <a:pPr marL="304792" lvl="0" indent="-304792" defTabSz="919716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304792" lvl="0" indent="-304792" defTabSz="919716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ru-RU" sz="1600" b="1" dirty="0">
                <a:solidFill>
                  <a:srgbClr val="4F81B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Бюджеттік бағдарлама туралы жиынтық ақпарат</a:t>
            </a:r>
          </a:p>
          <a:p>
            <a:pPr marL="304792" lvl="0" indent="-304792" defTabSz="919716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304792" lvl="0" indent="-304792" algn="just" defTabSz="919716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ru-RU" sz="1600" b="1" dirty="0">
                <a:solidFill>
                  <a:srgbClr val="4F81B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Мемлекеттік органның бекітілген даму жоспары</a:t>
            </a:r>
          </a:p>
          <a:p>
            <a:pPr marL="304792" lvl="0" indent="-304792" algn="just" defTabSz="919716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304792" lvl="0" indent="-304792" algn="just" defTabSz="919716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ru-RU" sz="1600" b="1" dirty="0">
                <a:solidFill>
                  <a:srgbClr val="4F81B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Бюджеттік бағдарламалардың паспорттары</a:t>
            </a:r>
          </a:p>
          <a:p>
            <a:pPr marL="304792" lvl="0" indent="-304792" algn="just" defTabSz="919716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304792" lvl="0" indent="-304792" defTabSz="919716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ru-RU" sz="1600" b="1" dirty="0">
                <a:solidFill>
                  <a:srgbClr val="4F81B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Мемлекеттік инвестициялық жобалардың жиынтық тізбесі</a:t>
            </a:r>
          </a:p>
          <a:p>
            <a:pPr marL="304792" lvl="0" indent="-304792" defTabSz="919716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304792" lvl="0" indent="-304792" defTabSz="919716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ru-RU" sz="1600" b="1" dirty="0">
                <a:solidFill>
                  <a:srgbClr val="4F81BD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Есептеулер (бюджеттік бағдарламаның паспортына қосымша)</a:t>
            </a:r>
            <a:endParaRPr kumimoji="0" lang="ru-RU" sz="1600" b="0" i="1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73DEA938-07B6-464B-BF09-1CF37BE94DF6}"/>
              </a:ext>
            </a:extLst>
          </p:cNvPr>
          <p:cNvCxnSpPr>
            <a:cxnSpLocks/>
          </p:cNvCxnSpPr>
          <p:nvPr/>
        </p:nvCxnSpPr>
        <p:spPr>
          <a:xfrm>
            <a:off x="4189927" y="1111861"/>
            <a:ext cx="10993" cy="4555026"/>
          </a:xfrm>
          <a:prstGeom prst="line">
            <a:avLst/>
          </a:prstGeom>
          <a:noFill/>
          <a:ln w="19050" cap="flat" cmpd="sng" algn="ctr">
            <a:solidFill>
              <a:sysClr val="window" lastClr="FFFFFF">
                <a:lumMod val="85000"/>
              </a:sysClr>
            </a:solidFill>
            <a:prstDash val="dash"/>
            <a:miter lim="800000"/>
          </a:ln>
          <a:effectLst/>
        </p:spPr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73DEA938-07B6-464B-BF09-1CF37BE94DF6}"/>
              </a:ext>
            </a:extLst>
          </p:cNvPr>
          <p:cNvCxnSpPr>
            <a:cxnSpLocks/>
          </p:cNvCxnSpPr>
          <p:nvPr/>
        </p:nvCxnSpPr>
        <p:spPr>
          <a:xfrm>
            <a:off x="8412638" y="1111861"/>
            <a:ext cx="27416" cy="4488839"/>
          </a:xfrm>
          <a:prstGeom prst="line">
            <a:avLst/>
          </a:prstGeom>
          <a:noFill/>
          <a:ln w="19050" cap="flat" cmpd="sng" algn="ctr">
            <a:solidFill>
              <a:sysClr val="window" lastClr="FFFFFF">
                <a:lumMod val="85000"/>
              </a:sysClr>
            </a:solidFill>
            <a:prstDash val="dash"/>
            <a:miter lim="800000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E98320F5-38B4-75F1-9251-4BAB45C5C07C}"/>
              </a:ext>
            </a:extLst>
          </p:cNvPr>
          <p:cNvSpPr txBox="1"/>
          <p:nvPr/>
        </p:nvSpPr>
        <p:spPr>
          <a:xfrm>
            <a:off x="141605" y="961666"/>
            <a:ext cx="4059315" cy="4447305"/>
          </a:xfrm>
          <a:prstGeom prst="rect">
            <a:avLst/>
          </a:prstGeom>
          <a:noFill/>
        </p:spPr>
        <p:txBody>
          <a:bodyPr wrap="square" lIns="121853" tIns="60927" rIns="121853" bIns="60927" rtlCol="0">
            <a:spAutoFit/>
          </a:bodyPr>
          <a:lstStyle/>
          <a:p>
            <a:pPr marL="228461" lvl="0" indent="-228461" defTabSz="919716"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Бюджеттік құжаттардың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БЫТЫРАҢҚЫЛЫҒЫ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633413" lvl="1" defTabSz="919716" fontAlgn="base">
              <a:spcBef>
                <a:spcPct val="0"/>
              </a:spcBef>
              <a:spcAft>
                <a:spcPts val="600"/>
              </a:spcAft>
              <a:defRPr/>
            </a:pPr>
            <a:r>
              <a:rPr lang="ru-RU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бюджеттік өтінім бюджеттік бағдарламадан бөлек әзірленіп, қаралады</a:t>
            </a:r>
            <a:endParaRPr kumimoji="0" lang="ru-RU" sz="1400" b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228461" lvl="0" indent="-228461" defTabSz="919716"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Есептеулер мен негіздемелердің</a:t>
            </a:r>
            <a:r>
              <a: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ҮЛКЕН КӨЛЕМІ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228461" lvl="0" indent="-228461" defTabSz="919716"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Бюджеттік және стратегиялық жоспарлауды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ӨЗАРА БАЙЛАНЫСТЫРУДЫҢ БОЛМАУЫ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228461" indent="-228461" defTabSz="919716"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Шығыстарды жоспарлау процесінің шамадан тыс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БЮРОКРАТИЯЛАНУЫ</a:t>
            </a:r>
          </a:p>
          <a:p>
            <a:pPr marL="228461" indent="-228461" defTabSz="919716"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Қаражат бөлінетін мемлекеттік органның қызметі туралы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ТОЛЫҚ КӨРІНІСТІҢ БОЛМАУЫ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, </a:t>
            </a:r>
            <a: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әсіресе даму жоспарын әзірлемейтін мемлекеттік органдар үшін өзекті</a:t>
            </a:r>
            <a:endParaRPr kumimoji="0" lang="ru-RU" sz="1400" i="1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087284" y="187718"/>
            <a:ext cx="11163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жалғасы</a:t>
            </a:r>
          </a:p>
        </p:txBody>
      </p:sp>
    </p:spTree>
    <p:extLst>
      <p:ext uri="{BB962C8B-B14F-4D97-AF65-F5344CB8AC3E}">
        <p14:creationId xmlns:p14="http://schemas.microsoft.com/office/powerpoint/2010/main" val="226876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-15652" y="385234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227" name="Прямоугольник 2"/>
          <p:cNvSpPr>
            <a:spLocks noChangeArrowheads="1"/>
          </p:cNvSpPr>
          <p:nvPr/>
        </p:nvSpPr>
        <p:spPr bwMode="auto">
          <a:xfrm>
            <a:off x="-40917" y="-42077"/>
            <a:ext cx="12801600" cy="46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9" tIns="45719" rIns="91399" bIns="45719">
            <a:spAutoFit/>
          </a:bodyPr>
          <a:lstStyle>
            <a:lvl1pPr defTabSz="684213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4213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4213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4213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4213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912261" fontAlgn="base">
              <a:spcBef>
                <a:spcPct val="0"/>
              </a:spcBef>
              <a:spcAft>
                <a:spcPct val="0"/>
              </a:spcAft>
            </a:pPr>
            <a:r>
              <a:rPr lang="ru-RU" altLang="en-US" sz="2400" dirty="0">
                <a:solidFill>
                  <a:srgbClr val="4F81BD">
                    <a:lumMod val="50000"/>
                  </a:srgbClr>
                </a:solidFill>
                <a:ea typeface="Arial"/>
              </a:rPr>
              <a:t>Жоспарлау құжаттарын </a:t>
            </a:r>
            <a:r>
              <a:rPr lang="ru-RU" altLang="en-US" sz="2400" b="1" dirty="0">
                <a:solidFill>
                  <a:srgbClr val="4F81BD">
                    <a:lumMod val="50000"/>
                  </a:srgbClr>
                </a:solidFill>
                <a:ea typeface="Arial"/>
              </a:rPr>
              <a:t>ОҢТАЙЛАНДЫРУ</a:t>
            </a:r>
          </a:p>
        </p:txBody>
      </p:sp>
      <p:sp>
        <p:nvSpPr>
          <p:cNvPr id="180228" name="TextBox 40"/>
          <p:cNvSpPr txBox="1">
            <a:spLocks noChangeArrowheads="1"/>
          </p:cNvSpPr>
          <p:nvPr/>
        </p:nvSpPr>
        <p:spPr bwMode="auto">
          <a:xfrm>
            <a:off x="9568392" y="1361387"/>
            <a:ext cx="2540000" cy="1077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9" tIns="45719" rIns="91399" bIns="45719">
            <a:spAutoFit/>
          </a:bodyPr>
          <a:lstStyle>
            <a:lvl1pPr defTabSz="684213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4213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4213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4213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4213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912261" fontAlgn="base">
              <a:spcBef>
                <a:spcPct val="0"/>
              </a:spcBef>
              <a:spcAft>
                <a:spcPct val="0"/>
              </a:spcAft>
            </a:pPr>
            <a:r>
              <a:rPr lang="ru-RU" altLang="en-US" sz="1600" dirty="0">
                <a:solidFill>
                  <a:srgbClr val="C00000"/>
                </a:solidFill>
              </a:rPr>
              <a:t>(толық қаржыландырмау және басқа себептер, </a:t>
            </a:r>
            <a:r>
              <a:rPr lang="ru-RU" altLang="en-US" sz="1600" b="1" dirty="0">
                <a:solidFill>
                  <a:srgbClr val="C00000"/>
                </a:solidFill>
              </a:rPr>
              <a:t>шығыстар пулы айқындалады</a:t>
            </a:r>
            <a:r>
              <a:rPr lang="ru-RU" altLang="en-US" sz="1600" dirty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180229" name="TextBox 51"/>
          <p:cNvSpPr txBox="1">
            <a:spLocks noChangeArrowheads="1"/>
          </p:cNvSpPr>
          <p:nvPr/>
        </p:nvSpPr>
        <p:spPr bwMode="auto">
          <a:xfrm>
            <a:off x="9646496" y="2611258"/>
            <a:ext cx="2453216" cy="393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9" tIns="45719" rIns="91399" bIns="45719">
            <a:spAutoFit/>
          </a:bodyPr>
          <a:lstStyle>
            <a:lvl1pPr marL="212725" indent="-212725" defTabSz="684213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4213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4213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4213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4213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283626" indent="-283626" defTabSz="912261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altLang="en-US" sz="1467" dirty="0">
                <a:solidFill>
                  <a:schemeClr val="accent5">
                    <a:lumMod val="75000"/>
                  </a:schemeClr>
                </a:solidFill>
              </a:rPr>
              <a:t>Бюджетті </a:t>
            </a:r>
            <a:r>
              <a:rPr lang="ru-RU" altLang="en-US" sz="1467" b="1" dirty="0">
                <a:solidFill>
                  <a:srgbClr val="385723"/>
                </a:solidFill>
              </a:rPr>
              <a:t>нақтылау, </a:t>
            </a:r>
            <a:r>
              <a:rPr lang="ru-RU" altLang="en-US" sz="1467" dirty="0">
                <a:solidFill>
                  <a:schemeClr val="accent5">
                    <a:lumMod val="75000"/>
                  </a:schemeClr>
                </a:solidFill>
              </a:rPr>
              <a:t>түзету/қайта бөлу және келесі қалыптастыру нысанасы</a:t>
            </a:r>
          </a:p>
          <a:p>
            <a:pPr marL="283626" indent="-283626" defTabSz="912261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ru-RU" altLang="en-US" sz="1467" dirty="0">
              <a:solidFill>
                <a:schemeClr val="accent5">
                  <a:lumMod val="75000"/>
                </a:schemeClr>
              </a:solidFill>
            </a:endParaRPr>
          </a:p>
          <a:p>
            <a:pPr marL="283626" indent="-283626" defTabSz="912261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altLang="en-US" sz="1467" dirty="0">
                <a:solidFill>
                  <a:schemeClr val="accent5">
                    <a:lumMod val="75000"/>
                  </a:schemeClr>
                </a:solidFill>
              </a:rPr>
              <a:t>Нысаналы индикатор мен түпкілікті нәтиже арасындағы </a:t>
            </a:r>
            <a:r>
              <a:rPr lang="ru-RU" altLang="en-US" sz="1467" b="1" dirty="0">
                <a:solidFill>
                  <a:srgbClr val="385723"/>
                </a:solidFill>
              </a:rPr>
              <a:t>айырмашылық </a:t>
            </a:r>
            <a:r>
              <a:rPr lang="ru-RU" altLang="en-US" sz="1467" b="1" dirty="0">
                <a:solidFill>
                  <a:schemeClr val="accent5">
                    <a:lumMod val="75000"/>
                  </a:schemeClr>
                </a:solidFill>
              </a:rPr>
              <a:t>бюджет заңнамасын бұзу </a:t>
            </a:r>
            <a:r>
              <a:rPr lang="ru-RU" altLang="en-US" sz="1467" b="1" u="sng" dirty="0">
                <a:solidFill>
                  <a:schemeClr val="accent5">
                    <a:lumMod val="75000"/>
                  </a:schemeClr>
                </a:solidFill>
              </a:rPr>
              <a:t>болып табылмайды</a:t>
            </a:r>
          </a:p>
          <a:p>
            <a:pPr marL="283626" indent="-283626" defTabSz="912261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ru-RU" altLang="en-US" sz="1467" b="1" u="sng" dirty="0">
              <a:solidFill>
                <a:schemeClr val="accent5">
                  <a:lumMod val="75000"/>
                </a:schemeClr>
              </a:solidFill>
            </a:endParaRPr>
          </a:p>
          <a:p>
            <a:pPr marL="283626" indent="-283626" defTabSz="912261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altLang="en-US" sz="1467" dirty="0">
                <a:solidFill>
                  <a:srgbClr val="1F4E79"/>
                </a:solidFill>
              </a:rPr>
              <a:t>Бюджет шешімдерінің дәйектілігін </a:t>
            </a:r>
            <a:r>
              <a:rPr lang="ru-RU" altLang="en-US" sz="1467" b="1" dirty="0">
                <a:solidFill>
                  <a:srgbClr val="1F4E79"/>
                </a:solidFill>
              </a:rPr>
              <a:t>қамтамасыз ету</a:t>
            </a:r>
          </a:p>
        </p:txBody>
      </p:sp>
      <p:sp>
        <p:nvSpPr>
          <p:cNvPr id="51" name="Правая фигурная скобка 50"/>
          <p:cNvSpPr/>
          <p:nvPr/>
        </p:nvSpPr>
        <p:spPr>
          <a:xfrm>
            <a:off x="9385399" y="1108494"/>
            <a:ext cx="310864" cy="5673525"/>
          </a:xfrm>
          <a:prstGeom prst="rightBrace">
            <a:avLst/>
          </a:prstGeom>
          <a:ln w="2222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defTabSz="913901">
              <a:defRPr/>
            </a:pPr>
            <a:endParaRPr lang="ru-RU" sz="1867" dirty="0">
              <a:solidFill>
                <a:prstClr val="black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180246" name="Прямоугольник 53"/>
          <p:cNvSpPr>
            <a:spLocks noChangeArrowheads="1"/>
          </p:cNvSpPr>
          <p:nvPr/>
        </p:nvSpPr>
        <p:spPr bwMode="auto">
          <a:xfrm>
            <a:off x="0" y="421217"/>
            <a:ext cx="6546851" cy="379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918610" fontAlgn="base">
              <a:spcBef>
                <a:spcPct val="0"/>
              </a:spcBef>
              <a:spcAft>
                <a:spcPct val="0"/>
              </a:spcAft>
            </a:pPr>
            <a:endParaRPr lang="ru-RU" altLang="en-US" sz="1867" b="1" dirty="0">
              <a:solidFill>
                <a:srgbClr val="44546A"/>
              </a:solidFill>
            </a:endParaRPr>
          </a:p>
        </p:txBody>
      </p:sp>
      <p:sp>
        <p:nvSpPr>
          <p:cNvPr id="180250" name="Прямоугольник 77"/>
          <p:cNvSpPr>
            <a:spLocks noChangeArrowheads="1"/>
          </p:cNvSpPr>
          <p:nvPr/>
        </p:nvSpPr>
        <p:spPr bwMode="auto">
          <a:xfrm>
            <a:off x="9941128" y="671448"/>
            <a:ext cx="1822852" cy="933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99" tIns="45719" rIns="91399" bIns="45719">
            <a:spAutoFit/>
          </a:bodyPr>
          <a:lstStyle>
            <a:lvl1pPr defTabSz="684213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4213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4213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4213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4213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912261" fontAlgn="base">
              <a:spcBef>
                <a:spcPct val="0"/>
              </a:spcBef>
              <a:spcAft>
                <a:spcPct val="0"/>
              </a:spcAft>
            </a:pPr>
            <a:r>
              <a:rPr lang="ru-RU" altLang="en-US" sz="5467" b="1" dirty="0">
                <a:solidFill>
                  <a:srgbClr val="C00000"/>
                </a:solidFill>
              </a:rPr>
              <a:t>- 2% </a:t>
            </a:r>
            <a:endParaRPr lang="ru-RU" altLang="en-US" sz="5467" dirty="0">
              <a:latin typeface="Calibri" panose="020F050202020403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774603" y="91713"/>
            <a:ext cx="17221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жалғасы</a:t>
            </a:r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2E9AA6E5-B172-4B64-9B82-A3F88FE8D6D3}"/>
              </a:ext>
            </a:extLst>
          </p:cNvPr>
          <p:cNvGrpSpPr/>
          <p:nvPr/>
        </p:nvGrpSpPr>
        <p:grpSpPr>
          <a:xfrm>
            <a:off x="100980" y="1309015"/>
            <a:ext cx="9468800" cy="5423367"/>
            <a:chOff x="74085" y="1147645"/>
            <a:chExt cx="9468800" cy="5423367"/>
          </a:xfrm>
        </p:grpSpPr>
        <p:sp>
          <p:nvSpPr>
            <p:cNvPr id="180231" name="TextBox 7"/>
            <p:cNvSpPr txBox="1">
              <a:spLocks noChangeArrowheads="1"/>
            </p:cNvSpPr>
            <p:nvPr/>
          </p:nvSpPr>
          <p:spPr bwMode="auto">
            <a:xfrm>
              <a:off x="3273425" y="1147645"/>
              <a:ext cx="1255184" cy="3796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defTabSz="91861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867" b="1" dirty="0">
                  <a:solidFill>
                    <a:srgbClr val="5B9BD5"/>
                  </a:solidFill>
                </a:rPr>
                <a:t>Мақсаты</a:t>
              </a:r>
            </a:p>
          </p:txBody>
        </p:sp>
        <p:sp>
          <p:nvSpPr>
            <p:cNvPr id="180232" name="TextBox 8"/>
            <p:cNvSpPr txBox="1">
              <a:spLocks noChangeArrowheads="1"/>
            </p:cNvSpPr>
            <p:nvPr/>
          </p:nvSpPr>
          <p:spPr bwMode="auto">
            <a:xfrm>
              <a:off x="5448132" y="1165439"/>
              <a:ext cx="3547533" cy="3796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defTabSz="91861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867" b="1" dirty="0">
                  <a:solidFill>
                    <a:srgbClr val="5B9BD5"/>
                  </a:solidFill>
                </a:rPr>
                <a:t>Нысаналы индикатор</a:t>
              </a:r>
            </a:p>
          </p:txBody>
        </p:sp>
        <p:sp>
          <p:nvSpPr>
            <p:cNvPr id="180233" name="TextBox 5"/>
            <p:cNvSpPr txBox="1">
              <a:spLocks noChangeArrowheads="1"/>
            </p:cNvSpPr>
            <p:nvPr/>
          </p:nvSpPr>
          <p:spPr bwMode="auto">
            <a:xfrm>
              <a:off x="131233" y="1211797"/>
              <a:ext cx="2683933" cy="861532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9525">
              <a:noFill/>
              <a:prstDash val="dash"/>
              <a:miter lim="800000"/>
              <a:headEnd/>
              <a:tailEnd/>
            </a:ln>
          </p:spPr>
          <p:txBody>
            <a:bodyPr lIns="121681" tIns="60840" rIns="121681" bIns="60840">
              <a:spAutoFit/>
            </a:bodyPr>
            <a:lstStyle>
              <a:lvl1pPr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defTabSz="91861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600" b="1" dirty="0">
                  <a:solidFill>
                    <a:srgbClr val="44546A"/>
                  </a:solidFill>
                </a:rPr>
                <a:t>Мемлекеттік органдардың даму жоспарлары</a:t>
              </a:r>
            </a:p>
          </p:txBody>
        </p:sp>
        <p:sp>
          <p:nvSpPr>
            <p:cNvPr id="180234" name="TextBox 9"/>
            <p:cNvSpPr txBox="1">
              <a:spLocks noChangeArrowheads="1"/>
            </p:cNvSpPr>
            <p:nvPr/>
          </p:nvSpPr>
          <p:spPr bwMode="auto">
            <a:xfrm>
              <a:off x="111586" y="3193772"/>
              <a:ext cx="2683933" cy="861532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9525">
              <a:noFill/>
              <a:prstDash val="dash"/>
              <a:miter lim="800000"/>
              <a:headEnd/>
              <a:tailEnd/>
            </a:ln>
          </p:spPr>
          <p:txBody>
            <a:bodyPr lIns="121681" tIns="60840" rIns="121681" bIns="60840">
              <a:spAutoFit/>
            </a:bodyPr>
            <a:lstStyle>
              <a:lvl1pPr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defTabSz="91861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600" b="1" dirty="0">
                  <a:solidFill>
                    <a:srgbClr val="44546A"/>
                  </a:solidFill>
                </a:rPr>
                <a:t>Бюджеттік бағдарламаның ПАСПОРТЫ</a:t>
              </a:r>
            </a:p>
          </p:txBody>
        </p:sp>
        <p:sp>
          <p:nvSpPr>
            <p:cNvPr id="180236" name="TextBox 15"/>
            <p:cNvSpPr txBox="1">
              <a:spLocks noChangeArrowheads="1"/>
            </p:cNvSpPr>
            <p:nvPr/>
          </p:nvSpPr>
          <p:spPr bwMode="auto">
            <a:xfrm>
              <a:off x="139700" y="4813995"/>
              <a:ext cx="4895448" cy="41019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A6A6A6"/>
              </a:solidFill>
              <a:prstDash val="dash"/>
              <a:miter lim="800000"/>
              <a:headEnd/>
              <a:tailEnd/>
            </a:ln>
          </p:spPr>
          <p:txBody>
            <a:bodyPr wrap="square" lIns="121681" tIns="60840" rIns="121681" bIns="60840">
              <a:spAutoFit/>
            </a:bodyPr>
            <a:lstStyle>
              <a:lvl1pPr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defTabSz="91861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867" b="1" dirty="0">
                  <a:solidFill>
                    <a:srgbClr val="5B9BD5"/>
                  </a:solidFill>
                </a:rPr>
                <a:t>Тікелей нәтиже және іс-шара</a:t>
              </a:r>
              <a:endParaRPr lang="ru-RU" altLang="en-US" sz="1867" dirty="0">
                <a:solidFill>
                  <a:srgbClr val="C00000"/>
                </a:solidFill>
              </a:endParaRPr>
            </a:p>
          </p:txBody>
        </p:sp>
        <p:sp>
          <p:nvSpPr>
            <p:cNvPr id="180237" name="TextBox 16"/>
            <p:cNvSpPr txBox="1">
              <a:spLocks noChangeArrowheads="1"/>
            </p:cNvSpPr>
            <p:nvPr/>
          </p:nvSpPr>
          <p:spPr bwMode="auto">
            <a:xfrm>
              <a:off x="6080348" y="5440160"/>
              <a:ext cx="2076449" cy="1077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defTabSz="91861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600" b="1" dirty="0">
                  <a:solidFill>
                    <a:srgbClr val="5B9BD5"/>
                  </a:solidFill>
                </a:rPr>
                <a:t>іс-шара …1</a:t>
              </a:r>
            </a:p>
            <a:p>
              <a:pPr defTabSz="91861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600" b="1" dirty="0">
                  <a:solidFill>
                    <a:srgbClr val="5B9BD5"/>
                  </a:solidFill>
                </a:rPr>
                <a:t>іс-шара …2</a:t>
              </a:r>
            </a:p>
            <a:p>
              <a:pPr defTabSz="91861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600" b="1" dirty="0">
                  <a:solidFill>
                    <a:srgbClr val="5B9BD5"/>
                  </a:solidFill>
                </a:rPr>
                <a:t>іс-шара …3</a:t>
              </a:r>
            </a:p>
            <a:p>
              <a:pPr defTabSz="91861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600" b="1" dirty="0">
                  <a:solidFill>
                    <a:srgbClr val="5B9BD5"/>
                  </a:solidFill>
                </a:rPr>
                <a:t>іс-шара …4</a:t>
              </a:r>
            </a:p>
          </p:txBody>
        </p:sp>
        <p:sp>
          <p:nvSpPr>
            <p:cNvPr id="180238" name="Прямоугольник 24"/>
            <p:cNvSpPr>
              <a:spLocks noChangeArrowheads="1"/>
            </p:cNvSpPr>
            <p:nvPr/>
          </p:nvSpPr>
          <p:spPr bwMode="auto">
            <a:xfrm>
              <a:off x="5484727" y="3919637"/>
              <a:ext cx="3276887" cy="1508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defTabSz="684213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 defTabSz="684213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 defTabSz="684213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 defTabSz="684213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 defTabSz="684213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defTabSz="912261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467" b="1" dirty="0"/>
                <a:t>Нормативтік жағдайдағы  облыстық және аудандық маңызы бар автомобиль жолдарының үлесі: </a:t>
              </a:r>
            </a:p>
            <a:p>
              <a:pPr defTabSz="912261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467" b="1" dirty="0"/>
                <a:t>           2024 жылы </a:t>
              </a:r>
              <a:r>
                <a:rPr lang="ru-RU" altLang="en-US" sz="1600" b="1" dirty="0"/>
                <a:t>– </a:t>
              </a:r>
              <a:r>
                <a:rPr lang="ru-RU" altLang="en-US" sz="3200" b="1" dirty="0">
                  <a:solidFill>
                    <a:srgbClr val="C00000"/>
                  </a:solidFill>
                </a:rPr>
                <a:t>85%</a:t>
              </a:r>
            </a:p>
          </p:txBody>
        </p:sp>
        <p:sp>
          <p:nvSpPr>
            <p:cNvPr id="180239" name="Прямоугольник 39"/>
            <p:cNvSpPr>
              <a:spLocks noChangeArrowheads="1"/>
            </p:cNvSpPr>
            <p:nvPr/>
          </p:nvSpPr>
          <p:spPr bwMode="auto">
            <a:xfrm>
              <a:off x="3197030" y="3281238"/>
              <a:ext cx="4901352" cy="69751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A6A6A6"/>
              </a:solidFill>
              <a:prstDash val="dash"/>
              <a:miter lim="800000"/>
              <a:headEnd/>
              <a:tailEnd/>
            </a:ln>
          </p:spPr>
          <p:txBody>
            <a:bodyPr wrap="square" lIns="121681" tIns="60840" rIns="121681" bIns="60840">
              <a:spAutoFit/>
            </a:bodyPr>
            <a:lstStyle>
              <a:lvl1pPr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lvl="0" defTabSz="912261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867" dirty="0">
                  <a:solidFill>
                    <a:prstClr val="black"/>
                  </a:solidFill>
                  <a:latin typeface="Calibri"/>
                  <a:cs typeface="+mn-cs"/>
                </a:rPr>
                <a:t>мақсат пен нысаналы индикаторлар </a:t>
              </a:r>
              <a:r>
                <a:rPr lang="ru-RU" altLang="en-US" sz="1867" b="1" dirty="0">
                  <a:solidFill>
                    <a:prstClr val="black"/>
                  </a:solidFill>
                  <a:latin typeface="Calibri"/>
                  <a:cs typeface="+mn-cs"/>
                </a:rPr>
                <a:t>қайталанады</a:t>
              </a:r>
              <a:endParaRPr lang="ru-RU" altLang="en-US" sz="1867" dirty="0">
                <a:solidFill>
                  <a:prstClr val="black"/>
                </a:solidFill>
                <a:latin typeface="Calibri"/>
                <a:cs typeface="+mn-cs"/>
              </a:endParaRPr>
            </a:p>
          </p:txBody>
        </p:sp>
        <p:sp>
          <p:nvSpPr>
            <p:cNvPr id="180242" name="Прямоугольник 45"/>
            <p:cNvSpPr>
              <a:spLocks noChangeArrowheads="1"/>
            </p:cNvSpPr>
            <p:nvPr/>
          </p:nvSpPr>
          <p:spPr bwMode="auto">
            <a:xfrm>
              <a:off x="2886459" y="1606911"/>
              <a:ext cx="2360082" cy="769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defTabSz="684213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 defTabSz="684213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 defTabSz="684213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 defTabSz="684213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 defTabSz="684213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defTabSz="912261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467" dirty="0"/>
                <a:t>2.1-мақсат «Көлік инфрақұрылымын дамыту»</a:t>
              </a:r>
            </a:p>
          </p:txBody>
        </p:sp>
        <p:sp>
          <p:nvSpPr>
            <p:cNvPr id="180243" name="Прямоугольник 46"/>
            <p:cNvSpPr>
              <a:spLocks noChangeArrowheads="1"/>
            </p:cNvSpPr>
            <p:nvPr/>
          </p:nvSpPr>
          <p:spPr bwMode="auto">
            <a:xfrm>
              <a:off x="4992826" y="1508684"/>
              <a:ext cx="4408806" cy="15082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defTabSz="684213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 defTabSz="684213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 defTabSz="684213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 defTabSz="684213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 defTabSz="684213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684213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defTabSz="912261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467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Нормативтік жағдайдағы облыстық және аудандық маңызы бар автомобиль жолдарының үлесі</a:t>
              </a:r>
            </a:p>
            <a:p>
              <a:pPr defTabSz="912261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600" dirty="0"/>
                <a:t>2023 жыл – 85 %, 2024 жылы – </a:t>
              </a:r>
              <a:r>
                <a:rPr lang="ru-RU" altLang="en-US" sz="3200" b="1" dirty="0">
                  <a:solidFill>
                    <a:schemeClr val="accent6">
                      <a:lumMod val="50000"/>
                    </a:schemeClr>
                  </a:solidFill>
                </a:rPr>
                <a:t>87%</a:t>
              </a:r>
              <a:r>
                <a:rPr lang="ru-RU" altLang="en-US" sz="2400" dirty="0"/>
                <a:t>,</a:t>
              </a:r>
            </a:p>
            <a:p>
              <a:pPr defTabSz="912261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600" dirty="0"/>
                <a:t>2025 жылы – 90 %</a:t>
              </a:r>
            </a:p>
          </p:txBody>
        </p:sp>
        <p:sp>
          <p:nvSpPr>
            <p:cNvPr id="55" name="Прямоугольник 54"/>
            <p:cNvSpPr/>
            <p:nvPr/>
          </p:nvSpPr>
          <p:spPr>
            <a:xfrm>
              <a:off x="131234" y="5165563"/>
              <a:ext cx="5308600" cy="14054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28600" indent="-228600" defTabSz="1219170">
                <a:buClr>
                  <a:srgbClr val="000000"/>
                </a:buClr>
                <a:buAutoNum type="arabicPeriod"/>
                <a:defRPr/>
              </a:pPr>
              <a:r>
                <a:rPr lang="ru-RU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Салынған және реконструкцияланған облыстық және аудандық маңызы бар  жолдардың ұзындығы </a:t>
              </a:r>
            </a:p>
            <a:p>
              <a:pPr lvl="1" defTabSz="1219170">
                <a:buClr>
                  <a:srgbClr val="000000"/>
                </a:buClr>
                <a:defRPr/>
              </a:pPr>
              <a:r>
                <a:rPr lang="ru-RU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2023 жылы – </a:t>
              </a:r>
              <a:r>
                <a:rPr lang="ru-RU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7,3 км, 2024 жылы – 27,3 км, 2025 жылы – 4,9 км.</a:t>
              </a:r>
            </a:p>
            <a:p>
              <a:pPr defTabSz="1219170">
                <a:buClr>
                  <a:srgbClr val="000000"/>
                </a:buClr>
                <a:defRPr/>
              </a:pPr>
              <a:r>
                <a:rPr lang="kk-KZ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2. Жобалар саны, оның ішінде: </a:t>
              </a:r>
            </a:p>
            <a:p>
              <a:pPr lvl="5" defTabSz="1219170">
                <a:buClr>
                  <a:srgbClr val="000000"/>
                </a:buClr>
                <a:defRPr/>
              </a:pPr>
              <a:r>
                <a:rPr lang="kk-KZ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Атырау:</a:t>
              </a:r>
              <a:r>
                <a:rPr lang="kk-KZ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жоқ</a:t>
              </a:r>
            </a:p>
            <a:p>
              <a:pPr lvl="5" defTabSz="1219170">
                <a:buClr>
                  <a:srgbClr val="000000"/>
                </a:buClr>
                <a:defRPr/>
              </a:pPr>
              <a:r>
                <a:rPr lang="kk-KZ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Түркістан: </a:t>
              </a:r>
              <a:r>
                <a:rPr lang="kk-KZ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2023 жылы – 1, </a:t>
              </a:r>
            </a:p>
            <a:p>
              <a:pPr lvl="5" defTabSz="1219170">
                <a:buClr>
                  <a:srgbClr val="000000"/>
                </a:buClr>
                <a:defRPr/>
              </a:pPr>
              <a:r>
                <a:rPr lang="kk-KZ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                  2025 жылы – 1;</a:t>
              </a:r>
              <a:endPara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56" name="Стрелка вправо 55"/>
            <p:cNvSpPr/>
            <p:nvPr/>
          </p:nvSpPr>
          <p:spPr>
            <a:xfrm>
              <a:off x="5532966" y="5606284"/>
              <a:ext cx="451274" cy="577849"/>
            </a:xfrm>
            <a:prstGeom prst="rightArrow">
              <a:avLst/>
            </a:prstGeom>
            <a:solidFill>
              <a:sysClr val="window" lastClr="FFFFFF">
                <a:lumMod val="7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lIns="119844" tIns="59921" rIns="119844" bIns="59921" anchor="ctr"/>
            <a:lstStyle/>
            <a:p>
              <a:pPr algn="ctr" defTabSz="1199505">
                <a:defRPr/>
              </a:pPr>
              <a:endParaRPr lang="en-US" sz="2400" kern="0" dirty="0">
                <a:solidFill>
                  <a:prstClr val="white"/>
                </a:solidFill>
                <a:latin typeface="Calibri"/>
                <a:cs typeface="Arial" panose="020B0604020202020204" pitchFamily="34" charset="0"/>
                <a:sym typeface="Arial"/>
              </a:endParaRP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 flipH="1">
              <a:off x="8254451" y="2789294"/>
              <a:ext cx="26901" cy="2454588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8281352" y="2931675"/>
              <a:ext cx="1261533" cy="124162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defTabSz="1219170">
                <a:buClr>
                  <a:srgbClr val="000000"/>
                </a:buClr>
                <a:defRPr/>
              </a:pPr>
              <a:r>
                <a:rPr lang="ru-RU" sz="1867" b="1" kern="0" dirty="0">
                  <a:solidFill>
                    <a:srgbClr val="4472C4"/>
                  </a:solidFill>
                  <a:latin typeface="Arial"/>
                  <a:cs typeface="Arial"/>
                  <a:sym typeface="Arial"/>
                </a:rPr>
                <a:t>Қазір мәндер</a:t>
              </a:r>
            </a:p>
            <a:p>
              <a:pPr algn="ctr" defTabSz="1219170">
                <a:buClr>
                  <a:srgbClr val="000000"/>
                </a:buClr>
                <a:defRPr/>
              </a:pPr>
              <a:r>
                <a:rPr lang="ru-RU" sz="1867" b="1" kern="0" dirty="0">
                  <a:solidFill>
                    <a:srgbClr val="4472C4"/>
                  </a:solidFill>
                  <a:latin typeface="Arial"/>
                  <a:cs typeface="Arial"/>
                  <a:sym typeface="Arial"/>
                </a:rPr>
                <a:t>«=»</a:t>
              </a:r>
            </a:p>
            <a:p>
              <a:pPr algn="ctr" defTabSz="1219170">
                <a:buClr>
                  <a:srgbClr val="000000"/>
                </a:buClr>
                <a:defRPr/>
              </a:pPr>
              <a:endParaRPr lang="ru-RU" sz="1867" b="1" kern="0" dirty="0">
                <a:solidFill>
                  <a:srgbClr val="4472C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74085" y="2204326"/>
              <a:ext cx="2711449" cy="74917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just" defTabSz="1219170">
                <a:buClr>
                  <a:srgbClr val="000000"/>
                </a:buClr>
                <a:defRPr/>
              </a:pPr>
              <a:r>
                <a:rPr lang="ru-RU" sz="1067" b="1" kern="0" dirty="0">
                  <a:solidFill>
                    <a:srgbClr val="70AD47">
                      <a:lumMod val="50000"/>
                    </a:srgbClr>
                  </a:solidFill>
                  <a:latin typeface="Arial"/>
                  <a:cs typeface="Arial"/>
                  <a:sym typeface="Arial"/>
                </a:rPr>
                <a:t>даму жоспарларының нысаналы индикаторлар мәндерін бөлінген бюджетке келтіру мүмкіндігін болдырмау есебінен</a:t>
              </a:r>
            </a:p>
          </p:txBody>
        </p:sp>
        <p:sp>
          <p:nvSpPr>
            <p:cNvPr id="34" name="Прямоугольник 39"/>
            <p:cNvSpPr>
              <a:spLocks noChangeArrowheads="1"/>
            </p:cNvSpPr>
            <p:nvPr/>
          </p:nvSpPr>
          <p:spPr bwMode="auto">
            <a:xfrm>
              <a:off x="131233" y="4209422"/>
              <a:ext cx="4901352" cy="41019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A6A6A6"/>
              </a:solidFill>
              <a:prstDash val="dash"/>
              <a:miter lim="800000"/>
              <a:headEnd/>
              <a:tailEnd/>
            </a:ln>
          </p:spPr>
          <p:txBody>
            <a:bodyPr wrap="square" lIns="121681" tIns="60840" rIns="121681" bIns="60840">
              <a:spAutoFit/>
            </a:bodyPr>
            <a:lstStyle>
              <a:lvl1pPr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defTabSz="91861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867" b="1" dirty="0">
                  <a:solidFill>
                    <a:srgbClr val="5B9BD5"/>
                  </a:solidFill>
                </a:rPr>
                <a:t>Түпкілікті нәтиже көрсеткіші</a:t>
              </a:r>
            </a:p>
          </p:txBody>
        </p:sp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085642" y="3016982"/>
              <a:ext cx="384250" cy="285591"/>
            </a:xfrm>
            <a:prstGeom prst="rect">
              <a:avLst/>
            </a:prstGeom>
          </p:spPr>
        </p:pic>
        <p:pic>
          <p:nvPicPr>
            <p:cNvPr id="4" name="Рисунок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847678" y="2987560"/>
              <a:ext cx="364577" cy="274681"/>
            </a:xfrm>
            <a:prstGeom prst="rect">
              <a:avLst/>
            </a:prstGeom>
          </p:spPr>
        </p:pic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876911" y="3384348"/>
              <a:ext cx="219475" cy="463336"/>
            </a:xfrm>
            <a:prstGeom prst="rect">
              <a:avLst/>
            </a:prstGeom>
          </p:spPr>
        </p:pic>
        <p:sp>
          <p:nvSpPr>
            <p:cNvPr id="35" name="Стрелка вправо 34"/>
            <p:cNvSpPr/>
            <p:nvPr/>
          </p:nvSpPr>
          <p:spPr>
            <a:xfrm>
              <a:off x="5063322" y="4225677"/>
              <a:ext cx="309223" cy="425450"/>
            </a:xfrm>
            <a:prstGeom prst="rightArrow">
              <a:avLst/>
            </a:prstGeom>
            <a:solidFill>
              <a:sysClr val="window" lastClr="FFFFFF">
                <a:lumMod val="7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lIns="119844" tIns="59921" rIns="119844" bIns="59921" anchor="ctr"/>
            <a:lstStyle/>
            <a:p>
              <a:pPr algn="ctr" defTabSz="1199505">
                <a:defRPr/>
              </a:pPr>
              <a:endParaRPr lang="en-US" sz="2400" kern="0" dirty="0">
                <a:solidFill>
                  <a:prstClr val="white"/>
                </a:solidFill>
                <a:latin typeface="Calibri"/>
                <a:cs typeface="Arial" panose="020B0604020202020204" pitchFamily="34" charset="0"/>
                <a:sym typeface="Arial"/>
              </a:endParaRPr>
            </a:p>
          </p:txBody>
        </p:sp>
      </p:grpSp>
      <p:sp>
        <p:nvSpPr>
          <p:cNvPr id="37" name="Прямоугольник 53"/>
          <p:cNvSpPr>
            <a:spLocks noChangeArrowheads="1"/>
          </p:cNvSpPr>
          <p:nvPr/>
        </p:nvSpPr>
        <p:spPr bwMode="auto">
          <a:xfrm>
            <a:off x="139700" y="410627"/>
            <a:ext cx="834414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918610" fontAlgn="base">
              <a:spcBef>
                <a:spcPct val="0"/>
              </a:spcBef>
              <a:spcAft>
                <a:spcPct val="0"/>
              </a:spcAft>
            </a:pPr>
            <a:r>
              <a:rPr lang="ru-RU" altLang="en-US" sz="1600" b="1" dirty="0">
                <a:solidFill>
                  <a:srgbClr val="44546A"/>
                </a:solidFill>
              </a:rPr>
              <a:t>Мемлекеттік органның даму жоспарының тұрақтылығы есебінен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B9BDBE-0C9D-4B02-B394-54D4805FF6C4}"/>
              </a:ext>
            </a:extLst>
          </p:cNvPr>
          <p:cNvSpPr txBox="1"/>
          <p:nvPr/>
        </p:nvSpPr>
        <p:spPr>
          <a:xfrm>
            <a:off x="138481" y="663394"/>
            <a:ext cx="98014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altLang="en-US" sz="2000" b="1" dirty="0">
                <a:solidFill>
                  <a:srgbClr val="2DB757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стратегиялық және бюджеттік жоспарлаудың ӨЗАРА БАЙЛАНЫСЫН ҚАМТАМАСЫЗ ЕТУ</a:t>
            </a:r>
          </a:p>
        </p:txBody>
      </p:sp>
    </p:spTree>
    <p:extLst>
      <p:ext uri="{BB962C8B-B14F-4D97-AF65-F5344CB8AC3E}">
        <p14:creationId xmlns:p14="http://schemas.microsoft.com/office/powerpoint/2010/main" val="414489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526047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1" name="Ink 11">
                <a:extLst>
                  <a:ext uri="{FF2B5EF4-FFF2-40B4-BE49-F238E27FC236}">
                    <a16:creationId xmlns:a16="http://schemas.microsoft.com/office/drawing/2014/main" id="{94774D7E-7C79-4687-AEEA-C1A388F4CADE}"/>
                  </a:ext>
                </a:extLst>
              </p14:cNvPr>
              <p14:cNvContentPartPr/>
              <p14:nvPr/>
            </p14:nvContentPartPr>
            <p14:xfrm>
              <a:off x="610271" y="2245725"/>
              <a:ext cx="620" cy="329"/>
            </p14:xfrm>
          </p:contentPart>
        </mc:Choice>
        <mc:Fallback xmlns="">
          <p:pic>
            <p:nvPicPr>
              <p:cNvPr id="11" name="Ink 11">
                <a:extLst>
                  <a:ext uri="{FF2B5EF4-FFF2-40B4-BE49-F238E27FC236}">
                    <a16:creationId xmlns:a16="http://schemas.microsoft.com/office/drawing/2014/main" id="{94774D7E-7C79-4687-AEEA-C1A388F4CADE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06551" y="2243751"/>
                <a:ext cx="8060" cy="4277"/>
              </a:xfrm>
              <a:prstGeom prst="rect">
                <a:avLst/>
              </a:prstGeom>
            </p:spPr>
          </p:pic>
        </mc:Fallback>
      </mc:AlternateContent>
      <p:sp>
        <p:nvSpPr>
          <p:cNvPr id="17" name="Прямоугольник 16"/>
          <p:cNvSpPr/>
          <p:nvPr/>
        </p:nvSpPr>
        <p:spPr>
          <a:xfrm>
            <a:off x="8871292" y="5786983"/>
            <a:ext cx="1752909" cy="430821"/>
          </a:xfrm>
          <a:prstGeom prst="rect">
            <a:avLst/>
          </a:prstGeom>
        </p:spPr>
        <p:txBody>
          <a:bodyPr wrap="none" lIns="121853" tIns="60927" rIns="121853" bIns="60927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kk-KZ" sz="2000" b="1" i="0" u="none" strike="noStrike" kern="0" cap="none" spc="0" normalizeH="0" baseline="0" noProof="0" dirty="0">
                <a:ln>
                  <a:noFill/>
                </a:ln>
                <a:solidFill>
                  <a:srgbClr val="A5A5A5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/>
                <a:sym typeface="Arial"/>
              </a:rPr>
              <a:t>3 ай / 90 күн</a:t>
            </a: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rgbClr val="A5A5A5">
                  <a:lumMod val="50000"/>
                </a:srgbClr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917174F5-6FE9-4B07-9D7C-E9EBBDA86F8E}"/>
              </a:ext>
            </a:extLst>
          </p:cNvPr>
          <p:cNvGrpSpPr/>
          <p:nvPr/>
        </p:nvGrpSpPr>
        <p:grpSpPr>
          <a:xfrm>
            <a:off x="7176744" y="1169389"/>
            <a:ext cx="4814045" cy="4432059"/>
            <a:chOff x="7176744" y="929249"/>
            <a:chExt cx="4814045" cy="4432059"/>
          </a:xfrm>
        </p:grpSpPr>
        <p:grpSp>
          <p:nvGrpSpPr>
            <p:cNvPr id="7" name="Группа 6"/>
            <p:cNvGrpSpPr/>
            <p:nvPr/>
          </p:nvGrpSpPr>
          <p:grpSpPr>
            <a:xfrm>
              <a:off x="7176744" y="977336"/>
              <a:ext cx="4814045" cy="4383972"/>
              <a:chOff x="2094577" y="3968805"/>
              <a:chExt cx="1792404" cy="960722"/>
            </a:xfrm>
          </p:grpSpPr>
          <p:cxnSp>
            <p:nvCxnSpPr>
              <p:cNvPr id="26" name="Прямая соединительная линия 25">
                <a:extLst>
                  <a:ext uri="{FF2B5EF4-FFF2-40B4-BE49-F238E27FC236}">
                    <a16:creationId xmlns:a16="http://schemas.microsoft.com/office/drawing/2014/main" id="{B202BD12-27FC-45BD-A340-7A31BBFA4CD7}"/>
                  </a:ext>
                </a:extLst>
              </p:cNvPr>
              <p:cNvCxnSpPr/>
              <p:nvPr/>
            </p:nvCxnSpPr>
            <p:spPr>
              <a:xfrm>
                <a:off x="3850818" y="4057481"/>
                <a:ext cx="0" cy="717446"/>
              </a:xfrm>
              <a:prstGeom prst="line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Rectangle 286">
                <a:extLst>
                  <a:ext uri="{FF2B5EF4-FFF2-40B4-BE49-F238E27FC236}">
                    <a16:creationId xmlns:a16="http://schemas.microsoft.com/office/drawing/2014/main" id="{7CCFB9E1-F2B7-4888-8CA2-D42A5BA9EB34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"/>
                </p:custDataLst>
              </p:nvPr>
            </p:nvSpPr>
            <p:spPr bwMode="gray">
              <a:xfrm>
                <a:off x="2094577" y="3968805"/>
                <a:ext cx="1792404" cy="960722"/>
              </a:xfrm>
              <a:prstGeom prst="roundRect">
                <a:avLst>
                  <a:gd name="adj" fmla="val 0"/>
                </a:avLst>
              </a:prstGeom>
              <a:pattFill prst="ltDnDiag">
                <a:fgClr>
                  <a:schemeClr val="bg1">
                    <a:lumMod val="95000"/>
                  </a:schemeClr>
                </a:fgClr>
                <a:bgClr>
                  <a:schemeClr val="bg1">
                    <a:lumMod val="95000"/>
                  </a:schemeClr>
                </a:bgClr>
              </a:patt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>
                <a:noAutofit/>
              </a:bodyPr>
              <a:lstStyle>
                <a:defPPr>
                  <a:defRPr lang="en-US"/>
                </a:defPPr>
                <a:lvl1pPr algn="ctr">
                  <a:defRPr sz="1100">
                    <a:latin typeface="+mn-lt"/>
                  </a:defRPr>
                </a:lvl1pPr>
                <a:lvl2pPr>
                  <a:defRPr>
                    <a:solidFill>
                      <a:schemeClr val="lt1"/>
                    </a:solidFill>
                    <a:latin typeface="+mn-lt"/>
                  </a:defRPr>
                </a:lvl2pPr>
                <a:lvl3pPr>
                  <a:defRPr>
                    <a:solidFill>
                      <a:schemeClr val="lt1"/>
                    </a:solidFill>
                    <a:latin typeface="+mn-lt"/>
                  </a:defRPr>
                </a:lvl3pPr>
                <a:lvl4pPr>
                  <a:defRPr>
                    <a:solidFill>
                      <a:schemeClr val="lt1"/>
                    </a:solidFill>
                    <a:latin typeface="+mn-lt"/>
                  </a:defRPr>
                </a:lvl4pPr>
                <a:lvl5pPr>
                  <a:defRPr>
                    <a:solidFill>
                      <a:schemeClr val="lt1"/>
                    </a:solidFill>
                    <a:latin typeface="+mn-lt"/>
                  </a:defRPr>
                </a:lvl5pPr>
                <a:lvl6pPr>
                  <a:defRPr>
                    <a:solidFill>
                      <a:schemeClr val="lt1"/>
                    </a:solidFill>
                    <a:latin typeface="+mn-lt"/>
                  </a:defRPr>
                </a:lvl6pPr>
                <a:lvl7pPr>
                  <a:defRPr>
                    <a:solidFill>
                      <a:schemeClr val="lt1"/>
                    </a:solidFill>
                    <a:latin typeface="+mn-lt"/>
                  </a:defRPr>
                </a:lvl7pPr>
                <a:lvl8pPr>
                  <a:defRPr>
                    <a:solidFill>
                      <a:schemeClr val="lt1"/>
                    </a:solidFill>
                    <a:latin typeface="+mn-lt"/>
                  </a:defRPr>
                </a:lvl8pPr>
                <a:lvl9pPr>
                  <a:defRPr>
                    <a:solidFill>
                      <a:schemeClr val="lt1"/>
                    </a:solidFill>
                    <a:latin typeface="+mn-lt"/>
                  </a:defRPr>
                </a:lvl9pPr>
              </a:lstStyle>
              <a:p>
                <a:pPr marL="456611" marR="0" lvl="1" indent="0" algn="l" defTabSz="91327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467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/>
                  <a:cs typeface="Arial"/>
                  <a:sym typeface="Arial"/>
                </a:endParaRPr>
              </a:p>
            </p:txBody>
          </p:sp>
        </p:grpSp>
        <p:grpSp>
          <p:nvGrpSpPr>
            <p:cNvPr id="38" name="Группа 37"/>
            <p:cNvGrpSpPr/>
            <p:nvPr/>
          </p:nvGrpSpPr>
          <p:grpSpPr>
            <a:xfrm>
              <a:off x="7268840" y="929249"/>
              <a:ext cx="4659171" cy="1408319"/>
              <a:chOff x="5498479" y="946828"/>
              <a:chExt cx="3481562" cy="997606"/>
            </a:xfrm>
          </p:grpSpPr>
          <p:sp>
            <p:nvSpPr>
              <p:cNvPr id="8" name="Rectangle 104">
                <a:extLst>
                  <a:ext uri="{FF2B5EF4-FFF2-40B4-BE49-F238E27FC236}">
                    <a16:creationId xmlns:a16="http://schemas.microsoft.com/office/drawing/2014/main" id="{DC382889-BEBB-482E-9BDD-302E0EBF5AC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498479" y="946828"/>
                <a:ext cx="3481562" cy="50141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lIns="121853" tIns="60927" rIns="121853" bIns="60927" rtlCol="0" anchor="ctr">
                <a:noAutofit/>
              </a:bodyPr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ru-RU" sz="1067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ＭＳ Ｐゴシック"/>
                  <a:cs typeface="Arial"/>
                  <a:sym typeface="Arial"/>
                </a:endParaRPr>
              </a:p>
            </p:txBody>
          </p:sp>
          <p:sp>
            <p:nvSpPr>
              <p:cNvPr id="10" name="Rectangle 104">
                <a:extLst>
                  <a:ext uri="{FF2B5EF4-FFF2-40B4-BE49-F238E27FC236}">
                    <a16:creationId xmlns:a16="http://schemas.microsoft.com/office/drawing/2014/main" id="{DC382889-BEBB-482E-9BDD-302E0EBF5AC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532630" y="1894293"/>
                <a:ext cx="3391352" cy="50141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lIns="121853" tIns="60927" rIns="121853" bIns="60927" rtlCol="0" anchor="ctr">
                <a:noAutofit/>
              </a:bodyPr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ru-RU" sz="1067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ＭＳ Ｐゴシック"/>
                  <a:cs typeface="Arial"/>
                  <a:sym typeface="Arial"/>
                </a:endParaRPr>
              </a:p>
            </p:txBody>
          </p:sp>
          <p:sp>
            <p:nvSpPr>
              <p:cNvPr id="14" name="Oval 223">
                <a:extLst>
                  <a:ext uri="{FF2B5EF4-FFF2-40B4-BE49-F238E27FC236}">
                    <a16:creationId xmlns:a16="http://schemas.microsoft.com/office/drawing/2014/main" id="{6812F1C0-FF38-4FCD-B9C5-C25AEEFC5F1A}"/>
                  </a:ext>
                </a:extLst>
              </p:cNvPr>
              <p:cNvSpPr/>
              <p:nvPr/>
            </p:nvSpPr>
            <p:spPr bwMode="gray">
              <a:xfrm>
                <a:off x="6476560" y="1200274"/>
                <a:ext cx="1748561" cy="65003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 w="66675" cap="flat" cmpd="sng" algn="ctr">
                <a:solidFill>
                  <a:schemeClr val="bg1"/>
                </a:solidFill>
                <a:prstDash val="solid"/>
              </a:ln>
              <a:effectLst/>
            </p:spPr>
            <p:txBody>
              <a:bodyPr rot="0" spcFirstLastPara="0" vertOverflow="overflow" horzOverflow="overflow" vert="horz" wrap="square" lIns="67163" tIns="33595" rIns="67163" bIns="3359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329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0" cap="none" spc="0" normalizeH="0" baseline="0" noProof="0" dirty="0">
                  <a:ln>
                    <a:solidFill>
                      <a:srgbClr val="FFC000"/>
                    </a:solidFill>
                  </a:ln>
                  <a:solidFill>
                    <a:prstClr val="white"/>
                  </a:solidFill>
                  <a:effectLst/>
                  <a:uLnTx/>
                  <a:uFillTx/>
                  <a:latin typeface="Lato Heavy"/>
                  <a:ea typeface="ＭＳ Ｐゴシック"/>
                  <a:cs typeface="Arial"/>
                  <a:sym typeface="Arial"/>
                </a:endParaRPr>
              </a:p>
            </p:txBody>
          </p:sp>
          <p:sp>
            <p:nvSpPr>
              <p:cNvPr id="15" name="Oval 223">
                <a:extLst>
                  <a:ext uri="{FF2B5EF4-FFF2-40B4-BE49-F238E27FC236}">
                    <a16:creationId xmlns:a16="http://schemas.microsoft.com/office/drawing/2014/main" id="{FCAD31C4-AC6E-4EA2-9A3F-19E0B73CA6F9}"/>
                  </a:ext>
                </a:extLst>
              </p:cNvPr>
              <p:cNvSpPr/>
              <p:nvPr/>
            </p:nvSpPr>
            <p:spPr bwMode="gray">
              <a:xfrm>
                <a:off x="6586473" y="1282997"/>
                <a:ext cx="1528736" cy="446217"/>
              </a:xfrm>
              <a:prstGeom prst="ellipse">
                <a:avLst/>
              </a:prstGeom>
              <a:solidFill>
                <a:schemeClr val="bg1"/>
              </a:solidFill>
              <a:ln w="28575" cap="flat" cmpd="sng" algn="ctr">
                <a:noFill/>
                <a:prstDash val="solid"/>
              </a:ln>
              <a:effectLst/>
            </p:spPr>
            <p:txBody>
              <a:bodyPr rot="0" spcFirstLastPara="0" vertOverflow="overflow" horzOverflow="overflow" vert="horz" wrap="square" lIns="67163" tIns="33595" rIns="67163" bIns="3359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329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ru-RU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44546A">
                        <a:lumMod val="75000"/>
                      </a:srgbClr>
                    </a:solidFill>
                    <a:effectLst/>
                    <a:uLnTx/>
                    <a:uFillTx/>
                    <a:latin typeface="Lato Heavy"/>
                    <a:ea typeface="ＭＳ Ｐゴシック"/>
                    <a:cs typeface="Arial"/>
                    <a:sym typeface="Arial"/>
                  </a:rPr>
                  <a:t>бір кезең</a:t>
                </a:r>
                <a:endPara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44546A">
                      <a:lumMod val="75000"/>
                    </a:srgbClr>
                  </a:solidFill>
                  <a:effectLst/>
                  <a:uLnTx/>
                  <a:uFillTx/>
                  <a:latin typeface="Lato Heavy"/>
                  <a:ea typeface="ＭＳ Ｐゴシック"/>
                  <a:cs typeface="Arial"/>
                  <a:sym typeface="Arial"/>
                </a:endParaRPr>
              </a:p>
            </p:txBody>
          </p:sp>
        </p:grpSp>
        <p:sp>
          <p:nvSpPr>
            <p:cNvPr id="18" name="Прямоугольник 17"/>
            <p:cNvSpPr/>
            <p:nvPr/>
          </p:nvSpPr>
          <p:spPr>
            <a:xfrm>
              <a:off x="7356726" y="2700118"/>
              <a:ext cx="4378871" cy="2257411"/>
            </a:xfrm>
            <a:prstGeom prst="rect">
              <a:avLst/>
            </a:prstGeom>
          </p:spPr>
          <p:txBody>
            <a:bodyPr wrap="square" lIns="121853" tIns="60927" rIns="121853" bIns="60927">
              <a:spAutoFit/>
            </a:bodyPr>
            <a:lstStyle/>
            <a:p>
              <a:pPr marL="285420" marR="0" lvl="0" indent="-28542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4546A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467" b="0" i="1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/>
                  <a:sym typeface="Arial"/>
                </a:rPr>
                <a:t>ӘЭДБ</a:t>
              </a:r>
              <a:r>
                <a:rPr kumimoji="0" lang="kk-KZ" sz="1467" b="0" i="1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/>
                  <a:sym typeface="Arial"/>
                </a:rPr>
                <a:t>;</a:t>
              </a:r>
            </a:p>
            <a:p>
              <a:pPr marL="285420" marR="0" lvl="0" indent="-28542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4546A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467" b="0" i="1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/>
                  <a:sym typeface="Arial"/>
                </a:rPr>
                <a:t>шығыстар блоктары бойынша лимиттер</a:t>
              </a:r>
              <a:endParaRPr kumimoji="0" lang="kk-KZ" sz="1467" b="0" i="1" u="none" strike="noStrike" kern="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itchFamily="34" charset="0"/>
                <a:ea typeface="+mn-ea"/>
                <a:cs typeface="Arial"/>
                <a:sym typeface="Arial"/>
              </a:endParaRPr>
            </a:p>
            <a:p>
              <a:pPr marL="285420" marR="0" lvl="0" indent="-28542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4546A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467" b="0" i="1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/>
                  <a:sym typeface="Arial"/>
                </a:rPr>
                <a:t>бюджеттік сұрау  бюджеттік жоспарлаудың </a:t>
              </a:r>
              <a:r>
                <a:rPr kumimoji="0" lang="ru-RU" sz="1467" b="1" i="1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/>
                  <a:sym typeface="Arial"/>
                </a:rPr>
                <a:t>бірыңғай құжаты </a:t>
              </a:r>
              <a:r>
                <a:rPr kumimoji="0" lang="ru-RU" sz="1467" b="0" i="1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/>
                  <a:sym typeface="Arial"/>
                </a:rPr>
                <a:t>ретінде</a:t>
              </a:r>
            </a:p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kk-KZ" sz="2133" b="1" i="0" u="none" strike="noStrike" kern="0" cap="none" spc="0" normalizeH="0" baseline="0" noProof="0" dirty="0">
                  <a:ln>
                    <a:noFill/>
                  </a:ln>
                  <a:solidFill>
                    <a:srgbClr val="A5A5A5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/>
                  <a:sym typeface="Arial"/>
                </a:rPr>
                <a:t>Желтоқсанда +7 күн</a:t>
              </a:r>
            </a:p>
            <a:p>
              <a:pPr marL="228594" marR="0" lvl="0" indent="-228594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44546A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kk-KZ" sz="1467" b="0" i="1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/>
                  <a:sym typeface="Arial"/>
                </a:rPr>
                <a:t>жеңілдетілген түрде РБ туралы Заңды іске асыру туралы қаулы (ағымдағы және нысаналы </a:t>
              </a:r>
              <a:r>
                <a:rPr kumimoji="0" lang="kk-KZ" sz="1467" b="0" i="1" u="none" strike="noStrike" kern="0" cap="none" spc="0" normalizeH="0" baseline="0" noProof="0" dirty="0" smtClean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/>
                  <a:sym typeface="Arial"/>
                </a:rPr>
                <a:t>даму трансферттер </a:t>
              </a:r>
              <a:r>
                <a:rPr kumimoji="0" lang="kk-KZ" sz="1467" b="0" i="1" u="none" strike="noStrike" kern="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/>
                  <a:sym typeface="Arial"/>
                </a:rPr>
                <a:t>жергілікті бюджет  базасына берілетін болады)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202602" y="2261011"/>
              <a:ext cx="4668970" cy="430821"/>
            </a:xfrm>
            <a:prstGeom prst="rect">
              <a:avLst/>
            </a:prstGeom>
            <a:noFill/>
          </p:spPr>
          <p:txBody>
            <a:bodyPr wrap="square" lIns="121853" tIns="60927" rIns="121853" bIns="60927" rtlCol="0">
              <a:sp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ru-RU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A5A5A5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/>
                  <a:sym typeface="Arial"/>
                </a:rPr>
                <a:t>1 маусымнан 1 қыркүйекке дейін</a:t>
              </a:r>
            </a:p>
          </p:txBody>
        </p:sp>
      </p:grpSp>
      <p:sp>
        <p:nvSpPr>
          <p:cNvPr id="22" name="Стрелка вниз 21"/>
          <p:cNvSpPr/>
          <p:nvPr/>
        </p:nvSpPr>
        <p:spPr>
          <a:xfrm>
            <a:off x="9217661" y="5602941"/>
            <a:ext cx="705323" cy="330480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15" tIns="60907" rIns="121815" bIns="60907"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ru-RU" sz="1867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  <a:sym typeface="Aria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027361" y="835013"/>
            <a:ext cx="2812281" cy="369023"/>
          </a:xfrm>
          <a:prstGeom prst="rect">
            <a:avLst/>
          </a:prstGeom>
          <a:noFill/>
        </p:spPr>
        <p:txBody>
          <a:bodyPr wrap="square" lIns="121615" tIns="60807" rIns="121615" bIns="60807" rtlCol="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rPr>
              <a:t>Ұсынылады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54897" y="6047497"/>
            <a:ext cx="41015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даму жоспарлары мен бюджеттік бағдарламаларды қайта жүктеу есебінен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34" name="Ink 11">
                <a:extLst>
                  <a:ext uri="{FF2B5EF4-FFF2-40B4-BE49-F238E27FC236}">
                    <a16:creationId xmlns:a16="http://schemas.microsoft.com/office/drawing/2014/main" id="{94774D7E-7C79-4687-AEEA-C1A388F4CADE}"/>
                  </a:ext>
                </a:extLst>
              </p14:cNvPr>
              <p14:cNvContentPartPr/>
              <p14:nvPr/>
            </p14:nvContentPartPr>
            <p14:xfrm>
              <a:off x="700372" y="4877524"/>
              <a:ext cx="617" cy="267"/>
            </p14:xfrm>
          </p:contentPart>
        </mc:Choice>
        <mc:Fallback xmlns="">
          <p:pic>
            <p:nvPicPr>
              <p:cNvPr id="34" name="Ink 11">
                <a:extLst>
                  <a:ext uri="{FF2B5EF4-FFF2-40B4-BE49-F238E27FC236}">
                    <a16:creationId xmlns:a16="http://schemas.microsoft.com/office/drawing/2014/main" id="{94774D7E-7C79-4687-AEEA-C1A388F4CADE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96670" y="4875922"/>
                <a:ext cx="8021" cy="3471"/>
              </a:xfrm>
              <a:prstGeom prst="rect">
                <a:avLst/>
              </a:prstGeom>
            </p:spPr>
          </p:pic>
        </mc:Fallback>
      </mc:AlternateContent>
      <p:sp>
        <p:nvSpPr>
          <p:cNvPr id="35" name="Стрелка: пятиугольник 7">
            <a:extLst>
              <a:ext uri="{FF2B5EF4-FFF2-40B4-BE49-F238E27FC236}">
                <a16:creationId xmlns:a16="http://schemas.microsoft.com/office/drawing/2014/main" id="{04D67ABB-12DA-4834-A86C-F4EC5C75F4F2}"/>
              </a:ext>
            </a:extLst>
          </p:cNvPr>
          <p:cNvSpPr/>
          <p:nvPr/>
        </p:nvSpPr>
        <p:spPr>
          <a:xfrm>
            <a:off x="1443932" y="4030254"/>
            <a:ext cx="5403104" cy="1780199"/>
          </a:xfrm>
          <a:prstGeom prst="homePlate">
            <a:avLst>
              <a:gd name="adj" fmla="val 37397"/>
            </a:avLst>
          </a:prstGeom>
          <a:pattFill prst="ltDnDiag">
            <a:fgClr>
              <a:schemeClr val="bg1">
                <a:lumMod val="95000"/>
              </a:schemeClr>
            </a:fgClr>
            <a:bgClr>
              <a:schemeClr val="bg1">
                <a:lumMod val="95000"/>
              </a:schemeClr>
            </a:bgClr>
          </a:pattFill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x-none" sz="10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Heavy"/>
              <a:ea typeface="+mn-ea"/>
              <a:cs typeface="Arial"/>
              <a:sym typeface="Arial"/>
            </a:endParaRPr>
          </a:p>
        </p:txBody>
      </p:sp>
      <p:grpSp>
        <p:nvGrpSpPr>
          <p:cNvPr id="28" name="Группа 27">
            <a:extLst>
              <a:ext uri="{FF2B5EF4-FFF2-40B4-BE49-F238E27FC236}">
                <a16:creationId xmlns:a16="http://schemas.microsoft.com/office/drawing/2014/main" id="{68AA6BDD-3295-4491-8604-F3195986922C}"/>
              </a:ext>
            </a:extLst>
          </p:cNvPr>
          <p:cNvGrpSpPr/>
          <p:nvPr/>
        </p:nvGrpSpPr>
        <p:grpSpPr>
          <a:xfrm>
            <a:off x="120952" y="842548"/>
            <a:ext cx="6730026" cy="5739916"/>
            <a:chOff x="120952" y="657828"/>
            <a:chExt cx="6730026" cy="5739916"/>
          </a:xfrm>
        </p:grpSpPr>
        <p:sp>
          <p:nvSpPr>
            <p:cNvPr id="37" name="Oval 223">
              <a:extLst>
                <a:ext uri="{FF2B5EF4-FFF2-40B4-BE49-F238E27FC236}">
                  <a16:creationId xmlns:a16="http://schemas.microsoft.com/office/drawing/2014/main" id="{FCAD31C4-AC6E-4EA2-9A3F-19E0B73CA6F9}"/>
                </a:ext>
              </a:extLst>
            </p:cNvPr>
            <p:cNvSpPr/>
            <p:nvPr/>
          </p:nvSpPr>
          <p:spPr bwMode="gray">
            <a:xfrm>
              <a:off x="120953" y="4405389"/>
              <a:ext cx="1518535" cy="610249"/>
            </a:xfrm>
            <a:prstGeom prst="ellipse">
              <a:avLst/>
            </a:prstGeom>
            <a:solidFill>
              <a:schemeClr val="bg1"/>
            </a:solidFill>
            <a:ln w="28575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67163" tIns="33595" rIns="67163" bIns="3359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329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ru-RU" sz="1867" b="1" i="0" u="none" strike="noStrike" kern="0" cap="none" spc="0" normalizeH="0" baseline="0" noProof="0" dirty="0">
                  <a:ln>
                    <a:noFill/>
                  </a:ln>
                  <a:solidFill>
                    <a:srgbClr val="44546A">
                      <a:lumMod val="75000"/>
                    </a:srgbClr>
                  </a:solidFill>
                  <a:effectLst/>
                  <a:uLnTx/>
                  <a:uFillTx/>
                  <a:latin typeface="Lato Heavy"/>
                  <a:ea typeface="ＭＳ Ｐゴシック"/>
                  <a:cs typeface="Arial"/>
                  <a:sym typeface="Arial"/>
                </a:rPr>
                <a:t>үшінші кезең</a:t>
              </a:r>
              <a:endParaRPr kumimoji="0" lang="en-GB" sz="1867" b="1" i="0" u="none" strike="noStrike" kern="0" cap="none" spc="0" normalizeH="0" baseline="0" noProof="0" dirty="0">
                <a:ln>
                  <a:noFill/>
                </a:ln>
                <a:solidFill>
                  <a:srgbClr val="44546A">
                    <a:lumMod val="75000"/>
                  </a:srgbClr>
                </a:solidFill>
                <a:effectLst/>
                <a:uLnTx/>
                <a:uFillTx/>
                <a:latin typeface="Lato Heavy"/>
                <a:ea typeface="ＭＳ Ｐゴシック"/>
                <a:cs typeface="Arial"/>
                <a:sym typeface="Arial"/>
              </a:endParaRPr>
            </a:p>
          </p:txBody>
        </p:sp>
        <p:sp>
          <p:nvSpPr>
            <p:cNvPr id="16" name="Oval 223">
              <a:extLst>
                <a:ext uri="{FF2B5EF4-FFF2-40B4-BE49-F238E27FC236}">
                  <a16:creationId xmlns:a16="http://schemas.microsoft.com/office/drawing/2014/main" id="{FCAD31C4-AC6E-4EA2-9A3F-19E0B73CA6F9}"/>
                </a:ext>
              </a:extLst>
            </p:cNvPr>
            <p:cNvSpPr/>
            <p:nvPr/>
          </p:nvSpPr>
          <p:spPr bwMode="gray">
            <a:xfrm>
              <a:off x="191087" y="3048124"/>
              <a:ext cx="1518535" cy="610249"/>
            </a:xfrm>
            <a:prstGeom prst="ellipse">
              <a:avLst/>
            </a:prstGeom>
            <a:solidFill>
              <a:schemeClr val="bg1"/>
            </a:solidFill>
            <a:ln w="28575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67163" tIns="33595" rIns="67163" bIns="3359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329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ru-RU" sz="1867" b="1" i="0" u="none" strike="noStrike" kern="0" cap="none" spc="0" normalizeH="0" baseline="0" noProof="0" dirty="0">
                  <a:ln>
                    <a:noFill/>
                  </a:ln>
                  <a:solidFill>
                    <a:srgbClr val="44546A">
                      <a:lumMod val="75000"/>
                    </a:srgbClr>
                  </a:solidFill>
                  <a:effectLst/>
                  <a:uLnTx/>
                  <a:uFillTx/>
                  <a:latin typeface="Lato Heavy"/>
                  <a:ea typeface="ＭＳ Ｐゴシック"/>
                  <a:cs typeface="Arial"/>
                  <a:sym typeface="Arial"/>
                </a:rPr>
                <a:t>екінші кезең</a:t>
              </a:r>
              <a:endParaRPr kumimoji="0" lang="en-GB" sz="1867" b="1" i="0" u="none" strike="noStrike" kern="0" cap="none" spc="0" normalizeH="0" baseline="0" noProof="0" dirty="0">
                <a:ln>
                  <a:noFill/>
                </a:ln>
                <a:solidFill>
                  <a:srgbClr val="44546A">
                    <a:lumMod val="75000"/>
                  </a:srgbClr>
                </a:solidFill>
                <a:effectLst/>
                <a:uLnTx/>
                <a:uFillTx/>
                <a:latin typeface="Lato Heavy"/>
                <a:ea typeface="ＭＳ Ｐゴシック"/>
                <a:cs typeface="Arial"/>
                <a:sym typeface="Arial"/>
              </a:endParaRPr>
            </a:p>
          </p:txBody>
        </p:sp>
        <p:sp>
          <p:nvSpPr>
            <p:cNvPr id="6" name="Oval 223">
              <a:extLst>
                <a:ext uri="{FF2B5EF4-FFF2-40B4-BE49-F238E27FC236}">
                  <a16:creationId xmlns:a16="http://schemas.microsoft.com/office/drawing/2014/main" id="{FCAD31C4-AC6E-4EA2-9A3F-19E0B73CA6F9}"/>
                </a:ext>
              </a:extLst>
            </p:cNvPr>
            <p:cNvSpPr/>
            <p:nvPr/>
          </p:nvSpPr>
          <p:spPr bwMode="gray">
            <a:xfrm>
              <a:off x="120952" y="1339285"/>
              <a:ext cx="1658805" cy="621291"/>
            </a:xfrm>
            <a:prstGeom prst="ellipse">
              <a:avLst/>
            </a:prstGeom>
            <a:solidFill>
              <a:schemeClr val="bg1"/>
            </a:solidFill>
            <a:ln w="28575" cap="flat" cmpd="sng" algn="ctr">
              <a:noFill/>
              <a:prstDash val="solid"/>
            </a:ln>
            <a:effectLst/>
          </p:spPr>
          <p:txBody>
            <a:bodyPr rot="0" spcFirstLastPara="0" vertOverflow="overflow" horzOverflow="overflow" vert="horz" wrap="square" lIns="67163" tIns="33595" rIns="67163" bIns="3359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329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ru-RU" sz="1867" b="1" i="0" u="none" strike="noStrike" kern="0" cap="none" spc="0" normalizeH="0" baseline="0" noProof="0" dirty="0">
                  <a:ln>
                    <a:noFill/>
                  </a:ln>
                  <a:solidFill>
                    <a:srgbClr val="44546A">
                      <a:lumMod val="75000"/>
                    </a:srgbClr>
                  </a:solidFill>
                  <a:effectLst/>
                  <a:uLnTx/>
                  <a:uFillTx/>
                  <a:latin typeface="Lato Heavy"/>
                  <a:ea typeface="ＭＳ Ｐゴシック"/>
                  <a:cs typeface="Arial"/>
                  <a:sym typeface="Arial"/>
                </a:rPr>
                <a:t>бірінші кезең</a:t>
              </a:r>
              <a:endParaRPr kumimoji="0" lang="en-GB" sz="1867" b="1" i="0" u="none" strike="noStrike" kern="0" cap="none" spc="0" normalizeH="0" baseline="0" noProof="0" dirty="0">
                <a:ln>
                  <a:noFill/>
                </a:ln>
                <a:solidFill>
                  <a:srgbClr val="44546A">
                    <a:lumMod val="75000"/>
                  </a:srgbClr>
                </a:solidFill>
                <a:effectLst/>
                <a:uLnTx/>
                <a:uFillTx/>
                <a:latin typeface="Lato Heavy"/>
                <a:ea typeface="ＭＳ Ｐゴシック"/>
                <a:cs typeface="Arial"/>
                <a:sym typeface="Arial"/>
              </a:endParaRPr>
            </a:p>
          </p:txBody>
        </p:sp>
        <p:grpSp>
          <p:nvGrpSpPr>
            <p:cNvPr id="9" name="Группа 8"/>
            <p:cNvGrpSpPr/>
            <p:nvPr/>
          </p:nvGrpSpPr>
          <p:grpSpPr>
            <a:xfrm>
              <a:off x="700371" y="2571048"/>
              <a:ext cx="6150607" cy="1382890"/>
              <a:chOff x="138694" y="1011439"/>
              <a:chExt cx="5895698" cy="1453231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12">
                <p14:nvContentPartPr>
                  <p14:cNvPr id="23" name="Ink 11">
                    <a:extLst>
                      <a:ext uri="{FF2B5EF4-FFF2-40B4-BE49-F238E27FC236}">
                        <a16:creationId xmlns:a16="http://schemas.microsoft.com/office/drawing/2014/main" id="{94774D7E-7C79-4687-AEEA-C1A388F4CADE}"/>
                      </a:ext>
                    </a:extLst>
                  </p14:cNvPr>
                  <p14:cNvContentPartPr/>
                  <p14:nvPr/>
                </p14:nvContentPartPr>
                <p14:xfrm>
                  <a:off x="138694" y="1954480"/>
                  <a:ext cx="595" cy="294"/>
                </p14:xfrm>
              </p:contentPart>
            </mc:Choice>
            <mc:Fallback xmlns="">
              <p:pic>
                <p:nvPicPr>
                  <p:cNvPr id="79" name="Ink 11">
                    <a:extLst>
                      <a:ext uri="{FF2B5EF4-FFF2-40B4-BE49-F238E27FC236}">
                        <a16:creationId xmlns:a16="http://schemas.microsoft.com/office/drawing/2014/main" xmlns:p14="http://schemas.microsoft.com/office/powerpoint/2010/main" xmlns="" id="{94774D7E-7C79-4687-AEEA-C1A388F4CADE}"/>
                      </a:ext>
                    </a:extLst>
                  </p:cNvPr>
                  <p:cNvPicPr/>
                  <p:nvPr/>
                </p:nvPicPr>
                <p:blipFill>
                  <a:blip r:embed="rId8"/>
                  <a:stretch>
                    <a:fillRect/>
                  </a:stretch>
                </p:blipFill>
                <p:spPr>
                  <a:xfrm>
                    <a:off x="135124" y="1952716"/>
                    <a:ext cx="7735" cy="3822"/>
                  </a:xfrm>
                  <a:prstGeom prst="rect">
                    <a:avLst/>
                  </a:prstGeom>
                </p:spPr>
              </p:pic>
            </mc:Fallback>
          </mc:AlternateContent>
          <p:sp>
            <p:nvSpPr>
              <p:cNvPr id="24" name="Стрелка: пятиугольник 7">
                <a:extLst>
                  <a:ext uri="{FF2B5EF4-FFF2-40B4-BE49-F238E27FC236}">
                    <a16:creationId xmlns:a16="http://schemas.microsoft.com/office/drawing/2014/main" id="{04D67ABB-12DA-4834-A86C-F4EC5C75F4F2}"/>
                  </a:ext>
                </a:extLst>
              </p:cNvPr>
              <p:cNvSpPr/>
              <p:nvPr/>
            </p:nvSpPr>
            <p:spPr>
              <a:xfrm>
                <a:off x="858693" y="1011439"/>
                <a:ext cx="5175699" cy="1405423"/>
              </a:xfrm>
              <a:prstGeom prst="homePlate">
                <a:avLst>
                  <a:gd name="adj" fmla="val 37397"/>
                </a:avLst>
              </a:prstGeom>
              <a:pattFill prst="ltDnDiag">
                <a:fgClr>
                  <a:schemeClr val="bg1">
                    <a:lumMod val="95000"/>
                  </a:schemeClr>
                </a:fgClr>
                <a:bgClr>
                  <a:schemeClr val="bg1">
                    <a:lumMod val="95000"/>
                  </a:schemeClr>
                </a:bgClr>
              </a:patt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>
                <a:noAutofit/>
              </a:bodyPr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x-none" sz="10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Lato Heavy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25" name="Прямоугольник 24">
                <a:extLst>
                  <a:ext uri="{FF2B5EF4-FFF2-40B4-BE49-F238E27FC236}">
                    <a16:creationId xmlns:a16="http://schemas.microsoft.com/office/drawing/2014/main" id="{4E9C43F6-23BC-4D64-B0A9-D9B6F202C5C0}"/>
                  </a:ext>
                </a:extLst>
              </p:cNvPr>
              <p:cNvSpPr/>
              <p:nvPr/>
            </p:nvSpPr>
            <p:spPr>
              <a:xfrm>
                <a:off x="943421" y="1073914"/>
                <a:ext cx="4600678" cy="13907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ED7D31">
                        <a:lumMod val="50000"/>
                      </a:srgb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/>
                    <a:sym typeface="Arial"/>
                  </a:rPr>
                  <a:t>15 мамырдан 1 қыркүйекке дейін</a:t>
                </a:r>
              </a:p>
              <a:p>
                <a:pPr marL="285420" marR="0" lvl="0" indent="-28542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Char char="-"/>
                  <a:tabLst/>
                  <a:defRPr/>
                </a:pPr>
                <a:r>
                  <a:rPr kumimoji="0" lang="ru-RU" sz="1600" b="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/>
                    <a:sym typeface="Arial"/>
                  </a:rPr>
                  <a:t>бюджеттік өтінімдер мен бюджеттік бағдарламаларды қарау</a:t>
                </a:r>
              </a:p>
              <a:p>
                <a:pPr marL="285420" marR="0" lvl="0" indent="-28542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Char char="-"/>
                  <a:tabLst/>
                  <a:defRPr/>
                </a:pPr>
                <a:r>
                  <a:rPr kumimoji="0" lang="ru-RU" sz="1600" b="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/>
                    <a:sym typeface="Arial"/>
                  </a:rPr>
                  <a:t>РБК-мен бюджет жобасын қарауы</a:t>
                </a:r>
              </a:p>
              <a:p>
                <a:pPr marL="285420" marR="0" lvl="0" indent="-28542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Char char="-"/>
                  <a:tabLst/>
                  <a:defRPr/>
                </a:pPr>
                <a:r>
                  <a:rPr kumimoji="0" lang="ru-RU" sz="1600" b="0" i="1" u="none" strike="noStrike" kern="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Arial"/>
                    <a:sym typeface="Arial"/>
                  </a:rPr>
                  <a:t>ӘЭДБ әзірлеудің екінші кезеңі</a:t>
                </a:r>
              </a:p>
            </p:txBody>
          </p:sp>
        </p:grpSp>
        <p:sp>
          <p:nvSpPr>
            <p:cNvPr id="12" name="Стрелка: пятиугольник 7">
              <a:extLst>
                <a:ext uri="{FF2B5EF4-FFF2-40B4-BE49-F238E27FC236}">
                  <a16:creationId xmlns:a16="http://schemas.microsoft.com/office/drawing/2014/main" id="{04D67ABB-12DA-4834-A86C-F4EC5C75F4F2}"/>
                </a:ext>
              </a:extLst>
            </p:cNvPr>
            <p:cNvSpPr/>
            <p:nvPr/>
          </p:nvSpPr>
          <p:spPr>
            <a:xfrm>
              <a:off x="1482775" y="982690"/>
              <a:ext cx="5364261" cy="1455884"/>
            </a:xfrm>
            <a:prstGeom prst="homePlate">
              <a:avLst>
                <a:gd name="adj" fmla="val 37397"/>
              </a:avLst>
            </a:prstGeom>
            <a:pattFill prst="ltDnDiag">
              <a:fgClr>
                <a:schemeClr val="bg1">
                  <a:lumMod val="85000"/>
                </a:schemeClr>
              </a:fgClr>
              <a:bgClr>
                <a:schemeClr val="bg1">
                  <a:lumMod val="95000"/>
                </a:schemeClr>
              </a:bgClr>
            </a:pattFill>
            <a:ln w="9525" cap="flat" cmpd="sng" algn="ctr">
              <a:noFill/>
              <a:prstDash val="solid"/>
            </a:ln>
            <a:effectLst/>
          </p:spPr>
          <p:txBody>
            <a:bodyPr lIns="121853" tIns="60927" rIns="121853" bIns="60927" rtlCol="0" anchor="ctr">
              <a:no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x-none" sz="10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Heavy"/>
                <a:ea typeface="+mn-ea"/>
                <a:cs typeface="Arial"/>
                <a:sym typeface="Arial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4E9C43F6-23BC-4D64-B0A9-D9B6F202C5C0}"/>
                </a:ext>
              </a:extLst>
            </p:cNvPr>
            <p:cNvSpPr/>
            <p:nvPr/>
          </p:nvSpPr>
          <p:spPr>
            <a:xfrm>
              <a:off x="1643540" y="1066425"/>
              <a:ext cx="4797555" cy="1354150"/>
            </a:xfrm>
            <a:prstGeom prst="rect">
              <a:avLst/>
            </a:prstGeom>
          </p:spPr>
          <p:txBody>
            <a:bodyPr wrap="square" lIns="121853" tIns="60927" rIns="121853" bIns="60927">
              <a:sp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ED7D31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/>
                  <a:sym typeface="Arial"/>
                </a:rPr>
                <a:t>15 наурыздан 15 мамырға дейін</a:t>
              </a:r>
            </a:p>
            <a:p>
              <a:pPr marL="285420" marR="0" lvl="0" indent="-28542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Char char="-"/>
                <a:tabLst/>
                <a:defRPr/>
              </a:pPr>
              <a:r>
                <a:rPr kumimoji="0" lang="ru-RU" sz="1600" b="0" i="1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/>
                  <a:sym typeface="Arial"/>
                </a:rPr>
                <a:t>даму жоспарлары мен бюджеттік бағдарламаларын қарау</a:t>
              </a:r>
            </a:p>
            <a:p>
              <a:pPr marL="285420" marR="0" lvl="0" indent="-28542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Char char="-"/>
                <a:tabLst/>
                <a:defRPr/>
              </a:pPr>
              <a:r>
                <a:rPr kumimoji="0" lang="kk-KZ" sz="1600" b="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/>
                  <a:sym typeface="Arial"/>
                </a:rPr>
                <a:t>Әлеуметтік экономикалық даму болжамы </a:t>
              </a:r>
              <a:r>
                <a:rPr kumimoji="0" lang="ru-RU" sz="1600" b="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/>
                  <a:sym typeface="Arial"/>
                </a:rPr>
                <a:t>(</a:t>
              </a:r>
              <a:r>
                <a:rPr kumimoji="0" lang="kk-KZ" sz="1600" b="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/>
                  <a:sym typeface="Arial"/>
                </a:rPr>
                <a:t>ӘЭДБ)</a:t>
              </a:r>
              <a:r>
                <a:rPr kumimoji="0" lang="en-US" sz="1600" b="0" i="1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/>
                  <a:sym typeface="Arial"/>
                </a:rPr>
                <a:t> </a:t>
              </a:r>
              <a:r>
                <a:rPr kumimoji="0" lang="ru-RU" sz="1600" b="0" i="1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/>
                  <a:sym typeface="Arial"/>
                </a:rPr>
                <a:t>әзірлеудің бірінші кезеңі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2247667" y="5966923"/>
              <a:ext cx="1895576" cy="430821"/>
            </a:xfrm>
            <a:prstGeom prst="rect">
              <a:avLst/>
            </a:prstGeom>
          </p:spPr>
          <p:txBody>
            <a:bodyPr wrap="none" lIns="121853" tIns="60927" rIns="121853" bIns="60927">
              <a:sp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kk-KZ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/>
                  <a:sym typeface="Arial"/>
                </a:rPr>
                <a:t>7 ай / 220 күн</a:t>
              </a:r>
              <a:endPara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1" name="Стрелка вниз 20"/>
            <p:cNvSpPr/>
            <p:nvPr/>
          </p:nvSpPr>
          <p:spPr>
            <a:xfrm>
              <a:off x="3199173" y="5815585"/>
              <a:ext cx="712577" cy="270736"/>
            </a:xfrm>
            <a:prstGeom prst="downArrow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815" tIns="60907" rIns="121815" bIns="60907"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ru-RU" sz="1867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Arial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39488" y="657828"/>
              <a:ext cx="3918596" cy="369023"/>
            </a:xfrm>
            <a:prstGeom prst="rect">
              <a:avLst/>
            </a:prstGeom>
            <a:noFill/>
          </p:spPr>
          <p:txBody>
            <a:bodyPr wrap="square" lIns="121615" tIns="60807" rIns="121615" bIns="60807" rtlCol="0">
              <a:sp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/>
                  <a:sym typeface="Arial"/>
                </a:rPr>
                <a:t>Қолданыстағы жүйе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36" name="Прямоугольник 35">
              <a:extLst>
                <a:ext uri="{FF2B5EF4-FFF2-40B4-BE49-F238E27FC236}">
                  <a16:creationId xmlns:a16="http://schemas.microsoft.com/office/drawing/2014/main" id="{4E9C43F6-23BC-4D64-B0A9-D9B6F202C5C0}"/>
                </a:ext>
              </a:extLst>
            </p:cNvPr>
            <p:cNvSpPr/>
            <p:nvPr/>
          </p:nvSpPr>
          <p:spPr>
            <a:xfrm>
              <a:off x="1525005" y="4058580"/>
              <a:ext cx="4803648" cy="16931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ED7D31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/>
                  <a:sym typeface="Arial"/>
                </a:rPr>
                <a:t>1 желтоқсаннан бастап (40 күн ішінде)</a:t>
              </a:r>
            </a:p>
            <a:p>
              <a:pPr marL="285420" marR="0" lvl="0" indent="-28542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Char char="-"/>
                <a:tabLst/>
                <a:defRPr/>
              </a:pPr>
              <a:r>
                <a:rPr kumimoji="0" lang="ru-RU" sz="1467" b="0" i="1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/>
                  <a:sym typeface="Arial"/>
                </a:rPr>
                <a:t>РБ туралы Заңды іске асыру туралы қаулыны қабылдау (7 күн)</a:t>
              </a:r>
            </a:p>
            <a:p>
              <a:pPr marL="285420" marR="0" lvl="0" indent="-28542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Char char="-"/>
                <a:tabLst/>
                <a:defRPr/>
              </a:pPr>
              <a:r>
                <a:rPr kumimoji="0" lang="ru-RU" sz="1467" b="0" i="1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/>
                  <a:sym typeface="Arial"/>
                </a:rPr>
                <a:t>даму жоспарларын және бюджеттік бағдарламаларды бекіту (ББӘ, ҰЭМ, Қаржымині) (30 күн)</a:t>
              </a:r>
            </a:p>
            <a:p>
              <a:pPr marL="285420" marR="0" lvl="0" indent="-28542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Char char="-"/>
                <a:tabLst/>
                <a:defRPr/>
              </a:pPr>
              <a:r>
                <a:rPr kumimoji="0" lang="ru-RU" sz="1467" b="0" i="1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/>
                  <a:sym typeface="Arial"/>
                </a:rPr>
                <a:t>операциялық жоспарларды бекіту (ББӘ) (10 күн)</a:t>
              </a:r>
            </a:p>
          </p:txBody>
        </p:sp>
        <p:sp>
          <p:nvSpPr>
            <p:cNvPr id="41" name="Умножение 40"/>
            <p:cNvSpPr/>
            <p:nvPr/>
          </p:nvSpPr>
          <p:spPr>
            <a:xfrm>
              <a:off x="6197561" y="4832185"/>
              <a:ext cx="465277" cy="399819"/>
            </a:xfrm>
            <a:prstGeom prst="mathMultiply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ru-RU" sz="1867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Arial"/>
              </a:endParaRPr>
            </a:p>
          </p:txBody>
        </p:sp>
        <p:sp>
          <p:nvSpPr>
            <p:cNvPr id="42" name="Умножение 41"/>
            <p:cNvSpPr/>
            <p:nvPr/>
          </p:nvSpPr>
          <p:spPr>
            <a:xfrm>
              <a:off x="6197561" y="5394229"/>
              <a:ext cx="470464" cy="386865"/>
            </a:xfrm>
            <a:prstGeom prst="mathMultiply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ru-RU" sz="1867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Arial"/>
              </a:endParaRP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9187FD27-27DF-9647-9B2E-EB147BFD9363}"/>
              </a:ext>
            </a:extLst>
          </p:cNvPr>
          <p:cNvSpPr txBox="1"/>
          <p:nvPr/>
        </p:nvSpPr>
        <p:spPr>
          <a:xfrm>
            <a:off x="0" y="48586"/>
            <a:ext cx="11622280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218420" rtl="0" eaLnBrk="0" fontAlgn="base" latinLnBrk="0" hangingPunct="0">
              <a:lnSpc>
                <a:spcPct val="90000"/>
              </a:lnSpc>
              <a:spcBef>
                <a:spcPts val="0"/>
              </a:spcBef>
              <a:spcAft>
                <a:spcPts val="272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Arial"/>
                <a:cs typeface="Arial" pitchFamily="34" charset="0"/>
                <a:sym typeface="Arial"/>
              </a:rPr>
              <a:t>1. Бюджет процесін </a:t>
            </a:r>
            <a:r>
              <a:rPr kumimoji="0" lang="kk-KZ" sz="24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Arial"/>
                <a:cs typeface="Arial" pitchFamily="34" charset="0"/>
                <a:sym typeface="Arial"/>
              </a:rPr>
              <a:t>ЖЕҢІЛДЕТУ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0017" y="6549747"/>
            <a:ext cx="7158644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-228594" algn="l" defTabSz="16006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kk-KZ" sz="1067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itchFamily="34" charset="0"/>
                <a:ea typeface="+mn-ea"/>
                <a:cs typeface="Arial"/>
                <a:sym typeface="Arial"/>
              </a:rPr>
              <a:t>ҚР Парламентінде РБ жобасын қарау және бекіту кезеңі өзгермейді</a:t>
            </a:r>
            <a:endParaRPr kumimoji="0" lang="ru-RU" sz="1067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 pitchFamily="34" charset="0"/>
              <a:ea typeface="+mn-ea"/>
              <a:cs typeface="Arial"/>
              <a:sym typeface="Arial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2311D8A-1C2E-4192-81D8-B5B2D5D534B1}"/>
              </a:ext>
            </a:extLst>
          </p:cNvPr>
          <p:cNvSpPr txBox="1"/>
          <p:nvPr/>
        </p:nvSpPr>
        <p:spPr>
          <a:xfrm>
            <a:off x="0" y="476220"/>
            <a:ext cx="11622280" cy="411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20291" lvl="0" indent="-285750" defTabSz="515653" fontAlgn="base">
              <a:lnSpc>
                <a:spcPct val="113000"/>
              </a:lnSpc>
              <a:spcAft>
                <a:spcPts val="300"/>
              </a:spcAft>
              <a:buFont typeface="Wingdings" panose="05000000000000000000" pitchFamily="2" charset="2"/>
              <a:buChar char="§"/>
              <a:tabLst>
                <a:tab pos="200025" algn="l"/>
              </a:tabLst>
              <a:defRPr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Бюджеттік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процестің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мерзімдер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мен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кезеңдердің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екі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есеге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қысқаруымен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16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b="1" dirty="0">
                <a:solidFill>
                  <a:srgbClr val="2DB757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РЕИНЖИНИРИНГІ 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357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 flipV="1">
            <a:off x="0" y="488951"/>
            <a:ext cx="12192000" cy="2116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169275" y="5384825"/>
            <a:ext cx="5852396" cy="116955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ts val="600"/>
              </a:spcAft>
            </a:pPr>
            <a:r>
              <a:rPr lang="ru-RU" altLang="ru-RU" sz="1600" b="1" dirty="0">
                <a:solidFill>
                  <a:srgbClr val="C00000"/>
                </a:solidFill>
              </a:rPr>
              <a:t>МЖЖ ТЫС Мелекет басшысының/Премьер-Министрдің тапсырмаларынан шұғыл іс-шаралар/жобалар:  </a:t>
            </a:r>
          </a:p>
          <a:p>
            <a:pPr defTabSz="1219170" fontAlgn="base">
              <a:spcBef>
                <a:spcPct val="0"/>
              </a:spcBef>
              <a:spcAft>
                <a:spcPts val="60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rgbClr val="404040"/>
                </a:solidFill>
              </a:rPr>
              <a:t> Арнаулы мемлекеттік қор</a:t>
            </a:r>
          </a:p>
          <a:p>
            <a:pPr defTabSz="1219170" fontAlgn="base">
              <a:spcBef>
                <a:spcPct val="0"/>
              </a:spcBef>
              <a:spcAft>
                <a:spcPts val="60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rgbClr val="404040"/>
                </a:solidFill>
              </a:rPr>
              <a:t> Президент/Үкімет резерві арқылы қаржыландырылады </a:t>
            </a:r>
          </a:p>
        </p:txBody>
      </p:sp>
      <p:sp>
        <p:nvSpPr>
          <p:cNvPr id="135172" name="TextBox 2"/>
          <p:cNvSpPr txBox="1">
            <a:spLocks noChangeArrowheads="1"/>
          </p:cNvSpPr>
          <p:nvPr/>
        </p:nvSpPr>
        <p:spPr bwMode="auto">
          <a:xfrm>
            <a:off x="723899" y="2368551"/>
            <a:ext cx="3886201" cy="1138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67" b="1" dirty="0">
                <a:solidFill>
                  <a:srgbClr val="203864"/>
                </a:solidFill>
              </a:rPr>
              <a:t>МО/өңірлерді/КМСС даму жоспарлары</a:t>
            </a:r>
          </a:p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Мемлекеттік жоспарлау жөніндегі уәкілетті органның </a:t>
            </a:r>
            <a:r>
              <a:rPr lang="ru-RU" altLang="ru-RU" sz="13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мемлекетт</a:t>
            </a:r>
            <a:r>
              <a:rPr lang="kk-KZ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ік жоспарлау жүйесінің (</a:t>
            </a: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МЖЖ) талаптарына сәйкестігіне қорытындысы (ҰЭМ)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627034" y="2372784"/>
            <a:ext cx="3934884" cy="1138581"/>
          </a:xfrm>
          <a:prstGeom prst="rect">
            <a:avLst/>
          </a:prstGeom>
          <a:noFill/>
          <a:ln>
            <a:solidFill>
              <a:schemeClr val="bg1"/>
            </a:solidFill>
            <a:prstDash val="dash"/>
          </a:ln>
        </p:spPr>
        <p:txBody>
          <a:bodyPr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67" b="1" dirty="0">
                <a:solidFill>
                  <a:srgbClr val="203864"/>
                </a:solidFill>
              </a:rPr>
              <a:t>Бюджеттік бағдарламалар (ББӘ)</a:t>
            </a:r>
          </a:p>
          <a:p>
            <a:pPr defTabSz="121917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altLang="ru-RU" sz="1333" dirty="0"/>
              <a:t> тұрақты шартсыз лимиттер-қосымша қажеттілік = </a:t>
            </a:r>
            <a:r>
              <a:rPr lang="ru-RU" altLang="ru-RU" sz="1333" b="1" dirty="0">
                <a:solidFill>
                  <a:srgbClr val="C00000"/>
                </a:solidFill>
              </a:rPr>
              <a:t>лимиттен ауытқу</a:t>
            </a:r>
          </a:p>
          <a:p>
            <a:pPr defTabSz="121917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altLang="ru-RU" sz="1333" dirty="0"/>
              <a:t> нысаналы индикатор-түпкілікті нәтиже </a:t>
            </a:r>
          </a:p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333" dirty="0"/>
              <a:t>= толық </a:t>
            </a:r>
            <a:r>
              <a:rPr lang="ru-RU" altLang="ru-RU" sz="1333" b="1" dirty="0">
                <a:solidFill>
                  <a:srgbClr val="C00000"/>
                </a:solidFill>
              </a:rPr>
              <a:t>қаржыландырылмаған бөлік</a:t>
            </a:r>
          </a:p>
        </p:txBody>
      </p:sp>
      <p:sp>
        <p:nvSpPr>
          <p:cNvPr id="135174" name="TextBox 45"/>
          <p:cNvSpPr txBox="1">
            <a:spLocks noChangeArrowheads="1"/>
          </p:cNvSpPr>
          <p:nvPr/>
        </p:nvSpPr>
        <p:spPr bwMode="auto">
          <a:xfrm>
            <a:off x="8693152" y="2368551"/>
            <a:ext cx="2823633" cy="769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67" b="1" dirty="0">
                <a:solidFill>
                  <a:srgbClr val="203864"/>
                </a:solidFill>
              </a:rPr>
              <a:t>Басымдық (Қаржымині, МО)</a:t>
            </a:r>
          </a:p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67" dirty="0"/>
              <a:t>даму жоспарынан, НҚА</a:t>
            </a:r>
            <a:endParaRPr lang="ru-RU" altLang="ru-RU" sz="1467" b="1" dirty="0"/>
          </a:p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67" dirty="0"/>
              <a:t>жаңа бастамалар пулы  </a:t>
            </a:r>
            <a:endParaRPr lang="ru-RU" altLang="ru-RU" sz="1467" b="1" dirty="0"/>
          </a:p>
        </p:txBody>
      </p:sp>
      <p:cxnSp>
        <p:nvCxnSpPr>
          <p:cNvPr id="26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 flipH="1">
            <a:off x="615951" y="1441451"/>
            <a:ext cx="10919883" cy="6349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Минус 47"/>
          <p:cNvSpPr/>
          <p:nvPr/>
        </p:nvSpPr>
        <p:spPr>
          <a:xfrm>
            <a:off x="3625851" y="694267"/>
            <a:ext cx="711200" cy="567267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19170">
              <a:buClr>
                <a:srgbClr val="000000"/>
              </a:buClr>
              <a:defRPr/>
            </a:pPr>
            <a:endParaRPr lang="ru-RU" sz="1867" kern="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50" name="Равно 49"/>
          <p:cNvSpPr/>
          <p:nvPr/>
        </p:nvSpPr>
        <p:spPr>
          <a:xfrm>
            <a:off x="7564967" y="690034"/>
            <a:ext cx="797984" cy="57361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19170">
              <a:buClr>
                <a:srgbClr val="000000"/>
              </a:buClr>
              <a:defRPr/>
            </a:pPr>
            <a:endParaRPr lang="ru-RU" sz="1867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56535" y="5318662"/>
            <a:ext cx="5517526" cy="132343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i="1" dirty="0">
                <a:solidFill>
                  <a:srgbClr val="385723"/>
                </a:solidFill>
              </a:rPr>
              <a:t>Әсері:</a:t>
            </a:r>
          </a:p>
          <a:p>
            <a:pPr marL="285750" indent="-285750" defTabSz="1219170" fontAlgn="base">
              <a:spcBef>
                <a:spcPct val="0"/>
              </a:spcBef>
              <a:spcAft>
                <a:spcPct val="0"/>
              </a:spcAft>
              <a:buClr>
                <a:srgbClr val="385723"/>
              </a:buClr>
              <a:buFont typeface="Wingdings" panose="05000000000000000000" pitchFamily="2" charset="2"/>
              <a:buChar char="§"/>
            </a:pPr>
            <a:r>
              <a:rPr lang="ru-RU" altLang="ru-RU" sz="1600" b="1" dirty="0">
                <a:solidFill>
                  <a:srgbClr val="385723"/>
                </a:solidFill>
              </a:rPr>
              <a:t>стратегиялық және бюджеттік жоспарлауды байланыстыру</a:t>
            </a:r>
          </a:p>
          <a:p>
            <a:pPr marL="285750" indent="-285750" defTabSz="1219170" fontAlgn="base">
              <a:spcBef>
                <a:spcPct val="0"/>
              </a:spcBef>
              <a:spcAft>
                <a:spcPct val="0"/>
              </a:spcAft>
              <a:buClr>
                <a:srgbClr val="385723"/>
              </a:buClr>
              <a:buFont typeface="Wingdings" panose="05000000000000000000" pitchFamily="2" charset="2"/>
              <a:buChar char="§"/>
            </a:pPr>
            <a:r>
              <a:rPr lang="ru-RU" altLang="ru-RU" sz="1600" b="1" dirty="0">
                <a:solidFill>
                  <a:srgbClr val="385723"/>
                </a:solidFill>
              </a:rPr>
              <a:t>негізделген басымдық беру</a:t>
            </a:r>
          </a:p>
          <a:p>
            <a:pPr marL="285750" indent="-285750" defTabSz="1219170" fontAlgn="base">
              <a:spcBef>
                <a:spcPct val="0"/>
              </a:spcBef>
              <a:spcAft>
                <a:spcPct val="0"/>
              </a:spcAft>
              <a:buClr>
                <a:srgbClr val="385723"/>
              </a:buClr>
              <a:buFont typeface="Wingdings" panose="05000000000000000000" pitchFamily="2" charset="2"/>
              <a:buChar char="§"/>
            </a:pPr>
            <a:r>
              <a:rPr lang="ru-RU" altLang="ru-RU" sz="1600" b="1" dirty="0">
                <a:solidFill>
                  <a:srgbClr val="385723"/>
                </a:solidFill>
              </a:rPr>
              <a:t>ашық тетік</a:t>
            </a:r>
          </a:p>
        </p:txBody>
      </p:sp>
      <p:sp>
        <p:nvSpPr>
          <p:cNvPr id="36" name="Правая фигурная скобка 35"/>
          <p:cNvSpPr/>
          <p:nvPr/>
        </p:nvSpPr>
        <p:spPr>
          <a:xfrm rot="5400000">
            <a:off x="5854639" y="-532342"/>
            <a:ext cx="410633" cy="1134745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defTabSz="1219170">
              <a:buClr>
                <a:srgbClr val="000000"/>
              </a:buClr>
              <a:defRPr/>
            </a:pPr>
            <a:endParaRPr lang="ru-RU" sz="1867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35180" name="TextBox 43"/>
          <p:cNvSpPr txBox="1">
            <a:spLocks noChangeArrowheads="1"/>
          </p:cNvSpPr>
          <p:nvPr/>
        </p:nvSpPr>
        <p:spPr bwMode="auto">
          <a:xfrm>
            <a:off x="8676217" y="3615267"/>
            <a:ext cx="285961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C00000"/>
                </a:solidFill>
              </a:rPr>
              <a:t>Толық қаржыландырылмаған бөлік – </a:t>
            </a:r>
            <a:r>
              <a:rPr lang="ru-RU" altLang="ru-RU" dirty="0">
                <a:solidFill>
                  <a:schemeClr val="tx1"/>
                </a:solidFill>
              </a:rPr>
              <a:t>бюджетті түзетулерде / нақтылауларда қарау мәні</a:t>
            </a:r>
          </a:p>
        </p:txBody>
      </p:sp>
      <p:sp>
        <p:nvSpPr>
          <p:cNvPr id="135181" name="TextBox 18"/>
          <p:cNvSpPr txBox="1">
            <a:spLocks noChangeArrowheads="1"/>
          </p:cNvSpPr>
          <p:nvPr/>
        </p:nvSpPr>
        <p:spPr bwMode="auto">
          <a:xfrm>
            <a:off x="641351" y="533400"/>
            <a:ext cx="244898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5B9BD5"/>
                </a:solidFill>
              </a:rPr>
              <a:t>Стратегиялық және экономикалық жоспарлау</a:t>
            </a:r>
          </a:p>
        </p:txBody>
      </p:sp>
      <p:sp>
        <p:nvSpPr>
          <p:cNvPr id="135182" name="TextBox 21"/>
          <p:cNvSpPr txBox="1">
            <a:spLocks noChangeArrowheads="1"/>
          </p:cNvSpPr>
          <p:nvPr/>
        </p:nvSpPr>
        <p:spPr bwMode="auto">
          <a:xfrm>
            <a:off x="4559300" y="630767"/>
            <a:ext cx="2125133" cy="584775"/>
          </a:xfrm>
          <a:prstGeom prst="rect">
            <a:avLst/>
          </a:prstGeom>
          <a:noFill/>
          <a:ln w="9525">
            <a:solidFill>
              <a:schemeClr val="bg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5B9BD5"/>
                </a:solidFill>
              </a:rPr>
              <a:t>Бюджеттік жоспарлау</a:t>
            </a:r>
          </a:p>
        </p:txBody>
      </p:sp>
      <p:sp>
        <p:nvSpPr>
          <p:cNvPr id="135183" name="TextBox 22"/>
          <p:cNvSpPr txBox="1">
            <a:spLocks noChangeArrowheads="1"/>
          </p:cNvSpPr>
          <p:nvPr/>
        </p:nvSpPr>
        <p:spPr bwMode="auto">
          <a:xfrm>
            <a:off x="4660900" y="1562101"/>
            <a:ext cx="2829984" cy="769634"/>
          </a:xfrm>
          <a:prstGeom prst="rect">
            <a:avLst/>
          </a:prstGeom>
          <a:noFill/>
          <a:ln w="9525">
            <a:solidFill>
              <a:schemeClr val="bg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67" b="1" dirty="0">
                <a:solidFill>
                  <a:srgbClr val="203864"/>
                </a:solidFill>
              </a:rPr>
              <a:t>Жоспарлы кезеңге арналған жыл сайынғы ӘЭДБ (ҰЭМ) </a:t>
            </a:r>
            <a:r>
              <a:rPr lang="ru-RU" altLang="ru-RU" sz="1467" i="1" dirty="0">
                <a:solidFill>
                  <a:srgbClr val="203864"/>
                </a:solidFill>
              </a:rPr>
              <a:t>(оңайлатылған)</a:t>
            </a:r>
            <a:endParaRPr lang="ru-RU" altLang="ru-RU" sz="1067" i="1" dirty="0"/>
          </a:p>
        </p:txBody>
      </p:sp>
      <p:sp>
        <p:nvSpPr>
          <p:cNvPr id="135184" name="Прямоугольник 10"/>
          <p:cNvSpPr>
            <a:spLocks noChangeArrowheads="1"/>
          </p:cNvSpPr>
          <p:nvPr/>
        </p:nvSpPr>
        <p:spPr bwMode="auto">
          <a:xfrm>
            <a:off x="723900" y="3659718"/>
            <a:ext cx="3835400" cy="1426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67" b="1" dirty="0">
                <a:solidFill>
                  <a:srgbClr val="203864"/>
                </a:solidFill>
              </a:rPr>
              <a:t>Бюджет жобасы (РБК)</a:t>
            </a:r>
          </a:p>
          <a:p>
            <a:pPr defTabSz="121917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altLang="ru-RU" sz="1200" b="1" dirty="0"/>
              <a:t>  </a:t>
            </a:r>
            <a:r>
              <a:rPr lang="ru-RU" altLang="ru-RU" sz="1200" dirty="0"/>
              <a:t>Шартсыз базалық шығыстар бойынша лимитке сәйкестігіне </a:t>
            </a:r>
            <a:r>
              <a:rPr lang="ru-RU" altLang="ru-RU" sz="1200" b="1" dirty="0"/>
              <a:t>тексеру</a:t>
            </a:r>
          </a:p>
          <a:p>
            <a:pPr defTabSz="121917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altLang="ru-RU" sz="1200" b="1" dirty="0"/>
              <a:t> Лимитті:</a:t>
            </a:r>
          </a:p>
          <a:p>
            <a:pPr marL="171450" indent="-171450" defTabSz="121917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›"/>
            </a:pPr>
            <a:r>
              <a:rPr lang="ru-RU" altLang="ru-RU" sz="1200" dirty="0"/>
              <a:t>жаңа бастамалар</a:t>
            </a:r>
            <a:r>
              <a:rPr lang="ru-RU" altLang="ru-RU" sz="1067" i="1" dirty="0"/>
              <a:t>(РБК қаралған НҚА)</a:t>
            </a:r>
          </a:p>
          <a:p>
            <a:pPr marL="171450" indent="-171450" defTabSz="121917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›"/>
            </a:pPr>
            <a:r>
              <a:rPr lang="ru-RU" altLang="ru-RU" sz="1200" dirty="0"/>
              <a:t>ұлттық жобалар</a:t>
            </a:r>
          </a:p>
          <a:p>
            <a:pPr marL="171450" indent="-171450" defTabSz="121917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›"/>
            </a:pPr>
            <a:r>
              <a:rPr lang="ru-RU" altLang="ru-RU" sz="1200" dirty="0"/>
              <a:t>резервтер және т.б. бойынша айқындау</a:t>
            </a:r>
          </a:p>
        </p:txBody>
      </p:sp>
      <p:sp>
        <p:nvSpPr>
          <p:cNvPr id="135185" name="TextBox 26"/>
          <p:cNvSpPr txBox="1">
            <a:spLocks noChangeArrowheads="1"/>
          </p:cNvSpPr>
          <p:nvPr/>
        </p:nvSpPr>
        <p:spPr bwMode="auto">
          <a:xfrm>
            <a:off x="8687916" y="627305"/>
            <a:ext cx="26818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C00000"/>
                </a:solidFill>
              </a:rPr>
              <a:t>Стратегиялық жоспарлаудан ауытқу</a:t>
            </a:r>
          </a:p>
        </p:txBody>
      </p:sp>
      <p:sp>
        <p:nvSpPr>
          <p:cNvPr id="135186" name="TextBox 27"/>
          <p:cNvSpPr txBox="1">
            <a:spLocks noChangeArrowheads="1"/>
          </p:cNvSpPr>
          <p:nvPr/>
        </p:nvSpPr>
        <p:spPr bwMode="auto">
          <a:xfrm>
            <a:off x="8676218" y="1559985"/>
            <a:ext cx="3079749" cy="728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67" b="1" dirty="0">
                <a:solidFill>
                  <a:srgbClr val="203864"/>
                </a:solidFill>
              </a:rPr>
              <a:t>Болжамды параметрлердегі ауытқу (ҰЭМ) </a:t>
            </a:r>
            <a:r>
              <a:rPr lang="ru-RU" altLang="ru-RU" sz="1200" b="1" i="1" dirty="0">
                <a:solidFill>
                  <a:srgbClr val="C00000"/>
                </a:solidFill>
              </a:rPr>
              <a:t>(себебі </a:t>
            </a:r>
            <a:r>
              <a:rPr lang="kk-KZ" altLang="ru-RU" sz="1200" b="1" i="1" dirty="0">
                <a:solidFill>
                  <a:srgbClr val="C00000"/>
                </a:solidFill>
              </a:rPr>
              <a:t>ӘЭДБ</a:t>
            </a:r>
            <a:r>
              <a:rPr lang="en-US" altLang="ru-RU" sz="1200" b="1" i="1" dirty="0">
                <a:solidFill>
                  <a:srgbClr val="C00000"/>
                </a:solidFill>
              </a:rPr>
              <a:t>-</a:t>
            </a:r>
            <a:r>
              <a:rPr lang="ru-RU" altLang="ru-RU" sz="1200" b="1" i="1" dirty="0">
                <a:solidFill>
                  <a:srgbClr val="C00000"/>
                </a:solidFill>
              </a:rPr>
              <a:t>де сипатталған)</a:t>
            </a:r>
          </a:p>
        </p:txBody>
      </p:sp>
      <p:sp>
        <p:nvSpPr>
          <p:cNvPr id="135187" name="Прямоугольник 11"/>
          <p:cNvSpPr>
            <a:spLocks noChangeArrowheads="1"/>
          </p:cNvSpPr>
          <p:nvPr/>
        </p:nvSpPr>
        <p:spPr bwMode="auto">
          <a:xfrm>
            <a:off x="4690534" y="3674533"/>
            <a:ext cx="2859617" cy="1221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67" b="1" dirty="0">
                <a:solidFill>
                  <a:srgbClr val="203864"/>
                </a:solidFill>
              </a:rPr>
              <a:t>Ауытқу сомасына (Қаржымині) қолдау көрсетілмеген шығыстардың қорытындысы және тізбесі</a:t>
            </a:r>
          </a:p>
        </p:txBody>
      </p:sp>
      <p:cxnSp>
        <p:nvCxnSpPr>
          <p:cNvPr id="29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 flipH="1">
            <a:off x="632884" y="2347384"/>
            <a:ext cx="10919883" cy="6349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 flipH="1">
            <a:off x="632884" y="3634318"/>
            <a:ext cx="10919883" cy="6349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190" name="TextBox 14"/>
          <p:cNvSpPr txBox="1">
            <a:spLocks noChangeArrowheads="1"/>
          </p:cNvSpPr>
          <p:nvPr/>
        </p:nvSpPr>
        <p:spPr bwMode="auto">
          <a:xfrm>
            <a:off x="243417" y="1437218"/>
            <a:ext cx="48048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A6A6A6"/>
                </a:solidFill>
              </a:rPr>
              <a:t>1</a:t>
            </a:r>
          </a:p>
        </p:txBody>
      </p:sp>
      <p:sp>
        <p:nvSpPr>
          <p:cNvPr id="135191" name="TextBox 33"/>
          <p:cNvSpPr txBox="1">
            <a:spLocks noChangeArrowheads="1"/>
          </p:cNvSpPr>
          <p:nvPr/>
        </p:nvSpPr>
        <p:spPr bwMode="auto">
          <a:xfrm>
            <a:off x="232834" y="2546351"/>
            <a:ext cx="48048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A6A6A6"/>
                </a:solidFill>
              </a:rPr>
              <a:t>2</a:t>
            </a:r>
          </a:p>
        </p:txBody>
      </p:sp>
      <p:sp>
        <p:nvSpPr>
          <p:cNvPr id="135192" name="TextBox 34"/>
          <p:cNvSpPr txBox="1">
            <a:spLocks noChangeArrowheads="1"/>
          </p:cNvSpPr>
          <p:nvPr/>
        </p:nvSpPr>
        <p:spPr bwMode="auto">
          <a:xfrm>
            <a:off x="243417" y="3710518"/>
            <a:ext cx="48048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dirty="0">
                <a:solidFill>
                  <a:srgbClr val="A6A6A6"/>
                </a:solidFill>
              </a:rPr>
              <a:t>3</a:t>
            </a:r>
          </a:p>
        </p:txBody>
      </p:sp>
      <p:sp>
        <p:nvSpPr>
          <p:cNvPr id="135193" name="TextBox 3"/>
          <p:cNvSpPr txBox="1">
            <a:spLocks noChangeArrowheads="1"/>
          </p:cNvSpPr>
          <p:nvPr/>
        </p:nvSpPr>
        <p:spPr bwMode="auto">
          <a:xfrm>
            <a:off x="713318" y="1532467"/>
            <a:ext cx="2912533" cy="769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67" b="1" dirty="0">
                <a:solidFill>
                  <a:srgbClr val="203864"/>
                </a:solidFill>
              </a:rPr>
              <a:t>ҚР дамуының 10 жылға арналған ұзақ мерзімді болжамы (ҰЭМ)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1" y="23284"/>
            <a:ext cx="11953701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kk-KZ" altLang="ru-RU" sz="2400" b="1" dirty="0">
                <a:solidFill>
                  <a:srgbClr val="4F81BD">
                    <a:lumMod val="50000"/>
                  </a:srgbClr>
                </a:solidFill>
                <a:ea typeface="Arial"/>
              </a:rPr>
              <a:t>Ұсынылған тәсілдер ескерілген ЖОСПАРЛАУ СХЕМАСЫ - </a:t>
            </a:r>
            <a:r>
              <a:rPr lang="kk-KZ" altLang="ru-RU" sz="2400" dirty="0">
                <a:solidFill>
                  <a:srgbClr val="4F81BD">
                    <a:lumMod val="50000"/>
                  </a:srgbClr>
                </a:solidFill>
                <a:ea typeface="Arial"/>
              </a:rPr>
              <a:t>түйіндеме</a:t>
            </a:r>
            <a:endParaRPr lang="ru-RU" altLang="ru-RU" sz="2400" dirty="0">
              <a:solidFill>
                <a:srgbClr val="4F81BD">
                  <a:lumMod val="50000"/>
                </a:srgbClr>
              </a:solidFill>
              <a:ea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514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526047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A680DD2-CE17-9E9A-B5C1-1F2EF1A76925}"/>
              </a:ext>
            </a:extLst>
          </p:cNvPr>
          <p:cNvSpPr/>
          <p:nvPr/>
        </p:nvSpPr>
        <p:spPr>
          <a:xfrm>
            <a:off x="135367" y="632009"/>
            <a:ext cx="11921265" cy="451100"/>
          </a:xfrm>
          <a:prstGeom prst="rect">
            <a:avLst/>
          </a:prstGeom>
        </p:spPr>
        <p:txBody>
          <a:bodyPr wrap="square" lIns="121681" tIns="60840" rIns="121681" bIns="60840">
            <a:spAutoFit/>
          </a:bodyPr>
          <a:lstStyle/>
          <a:p>
            <a:pPr algn="ctr" defTabSz="1199033">
              <a:defRPr/>
            </a:pPr>
            <a:r>
              <a:rPr lang="ru-RU" sz="2133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ЕСЕПТІЛІКТІ жүзеге асырады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E2F600E-D383-ABDD-D1FC-7A6BC7E12326}"/>
              </a:ext>
            </a:extLst>
          </p:cNvPr>
          <p:cNvSpPr/>
          <p:nvPr/>
        </p:nvSpPr>
        <p:spPr>
          <a:xfrm>
            <a:off x="596904" y="1279825"/>
            <a:ext cx="4787896" cy="9952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algn="ctr" defTabSz="1199243"/>
            <a:endParaRPr lang="ru-RU" sz="1867" b="1" dirty="0">
              <a:solidFill>
                <a:srgbClr val="5B9BD5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algn="ctr" defTabSz="1199243">
              <a:defRPr/>
            </a:pPr>
            <a:r>
              <a:rPr lang="ru-RU" sz="2133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Уәкілетті органдар</a:t>
            </a:r>
          </a:p>
          <a:p>
            <a:pPr algn="ctr" defTabSz="1199243"/>
            <a:r>
              <a:rPr lang="ru-RU" sz="1867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529A3F5-C068-EC37-8B7D-5FE5E8E7156A}"/>
              </a:ext>
            </a:extLst>
          </p:cNvPr>
          <p:cNvSpPr/>
          <p:nvPr/>
        </p:nvSpPr>
        <p:spPr>
          <a:xfrm>
            <a:off x="6662918" y="1279825"/>
            <a:ext cx="5184487" cy="9952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algn="ctr" defTabSz="1199243">
              <a:defRPr/>
            </a:pPr>
            <a:endParaRPr lang="ru-RU" sz="1867" b="1" dirty="0">
              <a:solidFill>
                <a:srgbClr val="5B9BD5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algn="ctr" defTabSz="1199243">
              <a:defRPr/>
            </a:pPr>
            <a:r>
              <a:rPr lang="ru-RU" sz="2133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 процесіне қатысушылар</a:t>
            </a:r>
          </a:p>
          <a:p>
            <a:pPr algn="ctr" defTabSz="1199243">
              <a:defRPr/>
            </a:pPr>
            <a:endParaRPr lang="ru-RU" sz="1867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14F22AA1-2309-B3E4-7898-82058730B1F2}"/>
              </a:ext>
            </a:extLst>
          </p:cNvPr>
          <p:cNvCxnSpPr>
            <a:cxnSpLocks/>
            <a:endCxn id="23" idx="1"/>
          </p:cNvCxnSpPr>
          <p:nvPr/>
        </p:nvCxnSpPr>
        <p:spPr>
          <a:xfrm>
            <a:off x="1074875" y="3328392"/>
            <a:ext cx="772368" cy="0"/>
          </a:xfrm>
          <a:prstGeom prst="straightConnector1">
            <a:avLst/>
          </a:prstGeom>
          <a:ln cmpd="thickThin">
            <a:solidFill>
              <a:srgbClr val="5B9BD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0620D80C-11DF-1CB8-09C0-47FFD9883358}"/>
              </a:ext>
            </a:extLst>
          </p:cNvPr>
          <p:cNvSpPr txBox="1"/>
          <p:nvPr/>
        </p:nvSpPr>
        <p:spPr>
          <a:xfrm>
            <a:off x="1847243" y="3020736"/>
            <a:ext cx="3571032" cy="615311"/>
          </a:xfrm>
          <a:prstGeom prst="rect">
            <a:avLst/>
          </a:prstGeom>
          <a:solidFill>
            <a:schemeClr val="bg2"/>
          </a:solidFill>
          <a:ln>
            <a:noFill/>
            <a:prstDash val="dash"/>
          </a:ln>
        </p:spPr>
        <p:txBody>
          <a:bodyPr wrap="square" lIns="121681" tIns="60840" rIns="121681" bIns="60840" rtlCol="0">
            <a:spAutoFit/>
          </a:bodyPr>
          <a:lstStyle>
            <a:defPPr>
              <a:defRPr lang="ru-RU"/>
            </a:defPPr>
            <a:lvl1pPr algn="ctr" defTabSz="919716" fontAlgn="base">
              <a:spcBef>
                <a:spcPct val="0"/>
              </a:spcBef>
              <a:spcAft>
                <a:spcPct val="0"/>
              </a:spcAft>
              <a:defRPr sz="1600" b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sym typeface="Arial"/>
              </a:rPr>
              <a:t>азаматтық бюджетті </a:t>
            </a:r>
          </a:p>
          <a:p>
            <a:r>
              <a:rPr lang="ru-RU" dirty="0">
                <a:sym typeface="Arial"/>
              </a:rPr>
              <a:t>әзірлеу және жариялау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9AF0DD2-27A2-2FE4-D5F1-B14E14F0078A}"/>
              </a:ext>
            </a:extLst>
          </p:cNvPr>
          <p:cNvSpPr txBox="1"/>
          <p:nvPr/>
        </p:nvSpPr>
        <p:spPr>
          <a:xfrm>
            <a:off x="8276372" y="2755874"/>
            <a:ext cx="3571032" cy="1107753"/>
          </a:xfrm>
          <a:prstGeom prst="rect">
            <a:avLst/>
          </a:prstGeom>
          <a:solidFill>
            <a:schemeClr val="bg2"/>
          </a:solidFill>
          <a:ln>
            <a:noFill/>
            <a:prstDash val="dash"/>
          </a:ln>
        </p:spPr>
        <p:txBody>
          <a:bodyPr wrap="square" lIns="121681" tIns="60840" rIns="121681" bIns="60840" rtlCol="0">
            <a:spAutoFit/>
          </a:bodyPr>
          <a:lstStyle>
            <a:defPPr>
              <a:defRPr lang="ru-RU"/>
            </a:defPPr>
            <a:lvl1pPr algn="ctr" defTabSz="919716" fontAlgn="base">
              <a:spcBef>
                <a:spcPct val="0"/>
              </a:spcBef>
              <a:spcAft>
                <a:spcPct val="0"/>
              </a:spcAft>
              <a:defRPr sz="1600" b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>
                <a:sym typeface="Arial"/>
              </a:rPr>
              <a:t>РБ жобасын және оның орындалуы туралы есепті қорғау кезінде өкілді органдарда мемлекеттік органдарды </a:t>
            </a: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sym typeface="Arial"/>
              </a:rPr>
              <a:t>тыңдау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B0B4696-6178-634A-F6F1-1BD2D3DFD1A0}"/>
              </a:ext>
            </a:extLst>
          </p:cNvPr>
          <p:cNvSpPr txBox="1"/>
          <p:nvPr/>
        </p:nvSpPr>
        <p:spPr>
          <a:xfrm>
            <a:off x="8276372" y="5716644"/>
            <a:ext cx="3571032" cy="615311"/>
          </a:xfrm>
          <a:prstGeom prst="rect">
            <a:avLst/>
          </a:prstGeom>
          <a:solidFill>
            <a:schemeClr val="bg2"/>
          </a:solidFill>
          <a:ln>
            <a:noFill/>
            <a:prstDash val="dash"/>
          </a:ln>
        </p:spPr>
        <p:txBody>
          <a:bodyPr wrap="square" lIns="121681" tIns="60840" rIns="121681" bIns="60840" rtlCol="0">
            <a:spAutoFit/>
          </a:bodyPr>
          <a:lstStyle>
            <a:defPPr>
              <a:defRPr lang="ru-RU"/>
            </a:defPPr>
            <a:lvl1pPr algn="ctr" defTabSz="919716" fontAlgn="base">
              <a:spcBef>
                <a:spcPct val="0"/>
              </a:spcBef>
              <a:spcAft>
                <a:spcPct val="0"/>
              </a:spcAft>
              <a:defRPr sz="1600" b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>
                <a:sym typeface="Arial"/>
              </a:rPr>
              <a:t>бюджет заңнамасын бұзғаны үшін </a:t>
            </a: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sym typeface="Arial"/>
              </a:rPr>
              <a:t>жауапкершілік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80DA5F0-5FCF-97C5-A29E-A502D8895207}"/>
              </a:ext>
            </a:extLst>
          </p:cNvPr>
          <p:cNvSpPr txBox="1"/>
          <p:nvPr/>
        </p:nvSpPr>
        <p:spPr>
          <a:xfrm>
            <a:off x="8276372" y="4586965"/>
            <a:ext cx="3571032" cy="615311"/>
          </a:xfrm>
          <a:prstGeom prst="rect">
            <a:avLst/>
          </a:prstGeom>
          <a:solidFill>
            <a:schemeClr val="bg2"/>
          </a:solidFill>
          <a:ln>
            <a:noFill/>
            <a:prstDash val="dash"/>
          </a:ln>
        </p:spPr>
        <p:txBody>
          <a:bodyPr wrap="square" lIns="121681" tIns="60840" rIns="121681" bIns="60840" rtlCol="0">
            <a:spAutoFit/>
          </a:bodyPr>
          <a:lstStyle>
            <a:defPPr>
              <a:defRPr lang="ru-RU"/>
            </a:defPPr>
            <a:lvl1pPr algn="ctr" defTabSz="919716" fontAlgn="base">
              <a:spcBef>
                <a:spcPct val="0"/>
              </a:spcBef>
              <a:spcAft>
                <a:spcPct val="0"/>
              </a:spcAft>
              <a:defRPr sz="1600" b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>
                <a:sym typeface="Arial"/>
              </a:rPr>
              <a:t>бюджеттік құжаттарды </a:t>
            </a:r>
          </a:p>
          <a:p>
            <a:r>
              <a:rPr lang="ru-RU" dirty="0">
                <a:sym typeface="Arial"/>
              </a:rPr>
              <a:t>жариялау және талқылау</a:t>
            </a:r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E4B6D9E7-6F6F-6E34-DCF4-3D011A15F99C}"/>
              </a:ext>
            </a:extLst>
          </p:cNvPr>
          <p:cNvCxnSpPr>
            <a:cxnSpLocks/>
          </p:cNvCxnSpPr>
          <p:nvPr/>
        </p:nvCxnSpPr>
        <p:spPr>
          <a:xfrm>
            <a:off x="1074875" y="2297648"/>
            <a:ext cx="0" cy="10307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75EA09FF-9B04-B3DC-B8C5-0075BBEAFF60}"/>
              </a:ext>
            </a:extLst>
          </p:cNvPr>
          <p:cNvCxnSpPr>
            <a:cxnSpLocks/>
          </p:cNvCxnSpPr>
          <p:nvPr/>
        </p:nvCxnSpPr>
        <p:spPr>
          <a:xfrm>
            <a:off x="7496743" y="2275034"/>
            <a:ext cx="1757" cy="3790318"/>
          </a:xfrm>
          <a:prstGeom prst="line">
            <a:avLst/>
          </a:prstGeom>
          <a:ln>
            <a:solidFill>
              <a:srgbClr val="5B9BD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>
            <a:extLst>
              <a:ext uri="{FF2B5EF4-FFF2-40B4-BE49-F238E27FC236}">
                <a16:creationId xmlns:a16="http://schemas.microsoft.com/office/drawing/2014/main" id="{5AF15D79-5E07-701F-DA11-9D61526C8DD6}"/>
              </a:ext>
            </a:extLst>
          </p:cNvPr>
          <p:cNvCxnSpPr>
            <a:cxnSpLocks/>
          </p:cNvCxnSpPr>
          <p:nvPr/>
        </p:nvCxnSpPr>
        <p:spPr>
          <a:xfrm>
            <a:off x="7498500" y="3366898"/>
            <a:ext cx="772368" cy="1"/>
          </a:xfrm>
          <a:prstGeom prst="straightConnector1">
            <a:avLst/>
          </a:prstGeom>
          <a:ln cmpd="thickThin">
            <a:solidFill>
              <a:srgbClr val="5B9BD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 стрелкой 32">
            <a:extLst>
              <a:ext uri="{FF2B5EF4-FFF2-40B4-BE49-F238E27FC236}">
                <a16:creationId xmlns:a16="http://schemas.microsoft.com/office/drawing/2014/main" id="{A1ABD095-5577-585D-8923-B9F5E5CFB61F}"/>
              </a:ext>
            </a:extLst>
          </p:cNvPr>
          <p:cNvCxnSpPr>
            <a:cxnSpLocks/>
          </p:cNvCxnSpPr>
          <p:nvPr/>
        </p:nvCxnSpPr>
        <p:spPr>
          <a:xfrm>
            <a:off x="7498500" y="4831522"/>
            <a:ext cx="772368" cy="1"/>
          </a:xfrm>
          <a:prstGeom prst="straightConnector1">
            <a:avLst/>
          </a:prstGeom>
          <a:ln cmpd="thickThin">
            <a:solidFill>
              <a:srgbClr val="5B9BD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>
            <a:extLst>
              <a:ext uri="{FF2B5EF4-FFF2-40B4-BE49-F238E27FC236}">
                <a16:creationId xmlns:a16="http://schemas.microsoft.com/office/drawing/2014/main" id="{254E3D6E-E2B1-7E5E-4CCA-14BFDF30823E}"/>
              </a:ext>
            </a:extLst>
          </p:cNvPr>
          <p:cNvCxnSpPr>
            <a:cxnSpLocks/>
          </p:cNvCxnSpPr>
          <p:nvPr/>
        </p:nvCxnSpPr>
        <p:spPr>
          <a:xfrm>
            <a:off x="7498500" y="6065352"/>
            <a:ext cx="772368" cy="1"/>
          </a:xfrm>
          <a:prstGeom prst="straightConnector1">
            <a:avLst/>
          </a:prstGeom>
          <a:ln cmpd="thickThin">
            <a:solidFill>
              <a:srgbClr val="5B9BD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28E2E223-4ED0-5E1B-48B9-8DF9AC040D9A}"/>
              </a:ext>
            </a:extLst>
          </p:cNvPr>
          <p:cNvSpPr txBox="1"/>
          <p:nvPr/>
        </p:nvSpPr>
        <p:spPr>
          <a:xfrm>
            <a:off x="260291" y="3962719"/>
            <a:ext cx="6402627" cy="2645290"/>
          </a:xfrm>
          <a:prstGeom prst="rect">
            <a:avLst/>
          </a:prstGeom>
          <a:noFill/>
        </p:spPr>
        <p:txBody>
          <a:bodyPr wrap="square" lIns="121681" tIns="60840" rIns="121681" bIns="60840" rtlCol="0">
            <a:spAutoFit/>
          </a:bodyPr>
          <a:lstStyle/>
          <a:p>
            <a:pPr algn="ctr" defTabSz="91971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867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БАҚ, интернет-ресурстарда және «ашық бюджеттер» порталында жариялануға тиіс:</a:t>
            </a:r>
          </a:p>
          <a:p>
            <a:pPr defTabSz="919716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867" b="1" dirty="0">
              <a:solidFill>
                <a:srgbClr val="5B9BD5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228594" indent="-228594" algn="just" defTabSz="919716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уәкілетті органдардың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құжаттары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- </a:t>
            </a:r>
            <a:r>
              <a:rPr lang="ru-RU" sz="133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ӘЭДБ, талдамалық есептер, шығыстарға шолу, бюджет жобасы, бюджеттің </a:t>
            </a:r>
            <a:r>
              <a:rPr lang="ru-RU" sz="140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атқарылуы туралы есеп, мониторинг нәтижелері, әртүрлі есептер</a:t>
            </a:r>
          </a:p>
          <a:p>
            <a:pPr marL="228594" indent="-228594" algn="just" defTabSz="919716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ru-RU" sz="12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228594" indent="-228594" algn="just" defTabSz="919716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мемлекеттік органдардың құжаттары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– </a:t>
            </a:r>
            <a:r>
              <a:rPr lang="ru-RU" sz="1330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даму жоспарлары, есептілік, оларды іске асыру және бағалау бойынша мониторинг нәтижелері, бюджеттік бағдарламалар және олардың орындалуы туралы есептер, әртүрлі есептіліктер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187FD27-27DF-9647-9B2E-EB147BFD9363}"/>
              </a:ext>
            </a:extLst>
          </p:cNvPr>
          <p:cNvSpPr txBox="1"/>
          <p:nvPr/>
        </p:nvSpPr>
        <p:spPr>
          <a:xfrm>
            <a:off x="0" y="48746"/>
            <a:ext cx="12192000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218420" eaLnBrk="0" fontAlgn="base" hangingPunct="0">
              <a:lnSpc>
                <a:spcPct val="90000"/>
              </a:lnSpc>
              <a:spcAft>
                <a:spcPts val="272"/>
              </a:spcAft>
              <a:defRPr/>
            </a:pP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2. БЮДЖЕТ САЯСАТЫНЫҢ НЕГІЗДЕРІ – </a:t>
            </a:r>
            <a:r>
              <a:rPr lang="ru-RU" sz="2400" b="1" dirty="0" err="1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ашықтық</a:t>
            </a: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және есептілік</a:t>
            </a:r>
          </a:p>
        </p:txBody>
      </p:sp>
    </p:spTree>
    <p:extLst>
      <p:ext uri="{BB962C8B-B14F-4D97-AF65-F5344CB8AC3E}">
        <p14:creationId xmlns:p14="http://schemas.microsoft.com/office/powerpoint/2010/main" val="31599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527051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216709" y="1267884"/>
            <a:ext cx="11975291" cy="5170145"/>
          </a:xfrm>
          <a:prstGeom prst="rect">
            <a:avLst/>
          </a:prstGeom>
        </p:spPr>
        <p:txBody>
          <a:bodyPr wrap="square" lIns="121615" tIns="60807" rIns="121615" bIns="60807">
            <a:spAutoFit/>
          </a:bodyPr>
          <a:lstStyle>
            <a:lvl1pPr marL="169863" indent="-169863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514350" indent="-169863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860425" indent="-169863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indent="0" algn="just" defTabSz="91861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600" b="1" dirty="0">
                <a:solidFill>
                  <a:srgbClr val="1F4E79"/>
                </a:solidFill>
              </a:rPr>
              <a:t>ҰСЫНЫЛАДЫ:</a:t>
            </a:r>
          </a:p>
          <a:p>
            <a:pPr marL="0" indent="0" algn="just" defTabSz="918610" fontAlgn="base">
              <a:spcBef>
                <a:spcPct val="0"/>
              </a:spcBef>
              <a:spcAft>
                <a:spcPct val="0"/>
              </a:spcAft>
              <a:buClrTx/>
            </a:pPr>
            <a:endParaRPr lang="ru-RU" altLang="ru-RU" sz="1600" b="1" dirty="0">
              <a:solidFill>
                <a:srgbClr val="1F4E79"/>
              </a:solidFill>
            </a:endParaRPr>
          </a:p>
          <a:p>
            <a:pPr marL="226478" indent="-226478" algn="just" defTabSz="918610" fontAlgn="base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</a:pPr>
            <a:r>
              <a:rPr lang="ru-RU" altLang="ru-RU" sz="1600" b="1" dirty="0">
                <a:solidFill>
                  <a:srgbClr val="1F4E79"/>
                </a:solidFill>
              </a:rPr>
              <a:t>Бюджет қаражатын қалыптастыруға және жұмсауға байланысты ІС-ШАРАЛАР КЕШЕНІ, оның ішінде:</a:t>
            </a:r>
          </a:p>
          <a:p>
            <a:pPr marL="226478" indent="-226478" algn="just" defTabSz="918610" fontAlgn="base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</a:pPr>
            <a:endParaRPr lang="ru-RU" altLang="ru-RU" sz="1333" b="1" dirty="0">
              <a:solidFill>
                <a:srgbClr val="1F4E79"/>
              </a:solidFill>
            </a:endParaRPr>
          </a:p>
          <a:p>
            <a:pPr marL="685783" lvl="1" indent="-226478" algn="just" defTabSz="918610" fontAlgn="base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467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бюджеттік ережелер жүйесін қоса алғанда</a:t>
            </a:r>
            <a:r>
              <a:rPr lang="ru-RU" altLang="ru-RU" sz="1467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бюджет саясатының бағыттарын айқындау</a:t>
            </a:r>
          </a:p>
          <a:p>
            <a:pPr marL="685783" lvl="1" indent="-226478" algn="just" defTabSz="918610" fontAlgn="base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467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мемлекеттік басқару секторының борыштық міндеттемелері </a:t>
            </a:r>
            <a:r>
              <a:rPr lang="ru-RU" altLang="ru-RU" sz="1467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бойынша шоғырландырылған ақпаратты қалыптастыру</a:t>
            </a:r>
          </a:p>
          <a:p>
            <a:pPr marL="685783" lvl="1" indent="-226478" algn="just" defTabSz="918610" fontAlgn="base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467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бюджет жүйесін </a:t>
            </a:r>
            <a:r>
              <a:rPr lang="ru-RU" altLang="ru-RU" sz="1467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дамыту</a:t>
            </a:r>
          </a:p>
          <a:p>
            <a:pPr marL="685783" lvl="1" indent="-226478" algn="just" defTabSz="918610" fontAlgn="base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467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Ұлттық қорды </a:t>
            </a:r>
            <a:r>
              <a:rPr lang="ru-RU" altLang="ru-RU" sz="1467" dirty="0">
                <a:solidFill>
                  <a:schemeClr val="tx1">
                    <a:lumMod val="85000"/>
                    <a:lumOff val="15000"/>
                  </a:schemeClr>
                </a:solidFill>
              </a:rPr>
              <a:t>қалыптастыру және пайдалану</a:t>
            </a:r>
          </a:p>
          <a:p>
            <a:pPr marL="685783" lvl="1" indent="-226478" algn="just" defTabSz="918610" fontAlgn="base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467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бюджеттен тыс қорларды </a:t>
            </a:r>
            <a:r>
              <a:rPr lang="ru-RU" altLang="ru-RU" sz="1467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шоғырландыру</a:t>
            </a:r>
          </a:p>
          <a:p>
            <a:pPr marL="685783" lvl="1" indent="-226478" algn="just" defTabSz="918610" fontAlgn="base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467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мемлекеттік қаржының макроэкономикалық тұрақтылығын және орнықтылығын </a:t>
            </a:r>
            <a:r>
              <a:rPr lang="ru-RU" altLang="ru-RU" sz="1467" dirty="0">
                <a:solidFill>
                  <a:schemeClr val="tx1">
                    <a:lumMod val="85000"/>
                    <a:lumOff val="15000"/>
                  </a:schemeClr>
                </a:solidFill>
              </a:rPr>
              <a:t>қолдау</a:t>
            </a:r>
            <a:endParaRPr lang="ru-RU" altLang="ru-RU" sz="1333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85783" lvl="1" indent="-226478" algn="just" defTabSz="918610" fontAlgn="base">
              <a:spcBef>
                <a:spcPct val="0"/>
              </a:spcBef>
              <a:spcAft>
                <a:spcPct val="0"/>
              </a:spcAft>
              <a:buClrTx/>
            </a:pPr>
            <a:endParaRPr lang="ru-RU" altLang="ru-RU" sz="1333" dirty="0"/>
          </a:p>
          <a:p>
            <a:pPr marL="226478" indent="-226478" algn="just" defTabSz="918610" fontAlgn="base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</a:pPr>
            <a:r>
              <a:rPr lang="ru-RU" altLang="ru-RU" sz="1600" b="1" dirty="0">
                <a:solidFill>
                  <a:srgbClr val="1F4E79"/>
                </a:solidFill>
              </a:rPr>
              <a:t>Мемлекеттік қаржыны басқарудағы уәкілетті органдардың қызметін бөлу:</a:t>
            </a:r>
          </a:p>
          <a:p>
            <a:pPr marL="685783" lvl="1" indent="-226478" algn="just" defTabSz="918610" fontAlgn="base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endParaRPr lang="ru-RU" altLang="ru-RU" sz="1333" dirty="0"/>
          </a:p>
          <a:p>
            <a:pPr marL="685783" lvl="1" indent="-226478" algn="just" defTabSz="918610" fontAlgn="base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ü"/>
            </a:pP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ҰЭМ:</a:t>
            </a:r>
          </a:p>
          <a:p>
            <a:pPr marL="1147205" lvl="2" indent="-226478" algn="just" defTabSz="918610" fontAlgn="base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333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мемлекеттік органдардың </a:t>
            </a: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мемлекеттік</a:t>
            </a:r>
            <a:r>
              <a:rPr lang="ru-RU" altLang="ru-RU" sz="1333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қаржыны басқару жөніндегі </a:t>
            </a:r>
            <a:r>
              <a:rPr lang="ru-RU" altLang="ru-RU" sz="1333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қызметін үйлестіру</a:t>
            </a:r>
            <a:endParaRPr lang="ru-RU" altLang="ru-RU" sz="1333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1147205" lvl="2" indent="-226478" algn="just" defTabSz="918610" fontAlgn="base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ҚР дамуының ұзақ мерзімді болжамын қалыптастыру және бюджет қағидалары бойынша </a:t>
            </a:r>
            <a:r>
              <a:rPr lang="ru-RU" altLang="ru-RU" sz="1333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шектерді </a:t>
            </a: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белгілеу, жағдайын бағалау, бюджет қағидаларының сақталуын бақылау</a:t>
            </a:r>
          </a:p>
          <a:p>
            <a:pPr marL="1147205" lvl="2" indent="-226478" algn="just" defTabSz="918610" fontAlgn="base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endParaRPr lang="ru-RU" altLang="ru-RU" sz="1333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85783" lvl="1" indent="-226478" algn="just" defTabSz="918610" fontAlgn="base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ü"/>
            </a:pP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Қаржымині мемлекеттік органдармен және Ұлттық банкпен бірлесіп:</a:t>
            </a:r>
            <a:endParaRPr lang="ru-RU" altLang="ru-RU" sz="1333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1147205" lvl="2" indent="-226478" algn="just" defTabSz="918610" fontAlgn="base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мемлекеттік қаржы жағдайының </a:t>
            </a:r>
            <a:r>
              <a:rPr lang="ru-RU" altLang="ru-RU" sz="1333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мониторингі</a:t>
            </a:r>
            <a:endParaRPr lang="ru-RU" altLang="ru-RU" sz="1333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1147205" lvl="2" indent="-226478" algn="just" defTabSz="918610" fontAlgn="base"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статистикалық деректер нысанында мемлекеттік қаржының жай-күйі туралы мәліметтерді </a:t>
            </a:r>
            <a:r>
              <a:rPr lang="ru-RU" altLang="ru-RU" sz="1333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жариялау</a:t>
            </a:r>
            <a:endParaRPr lang="ru-RU" altLang="ru-RU" sz="1333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685783" lvl="1" indent="-226478" algn="just" defTabSz="918610" fontAlgn="base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ü"/>
            </a:pPr>
            <a:r>
              <a:rPr lang="ru-RU" altLang="ru-RU" sz="1467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Мемлекеттік басқару органдары мен Ұлттық қор</a:t>
            </a:r>
            <a:r>
              <a:rPr lang="ru-RU" altLang="ru-RU" sz="1467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бюджеттен тыс қорлар және квазимемлекеттік сектор субъектілері арасындағы қатынастарды мемлекеттік қаржы құрамында көрсету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87FD27-27DF-9647-9B2E-EB147BFD9363}"/>
              </a:ext>
            </a:extLst>
          </p:cNvPr>
          <p:cNvSpPr txBox="1"/>
          <p:nvPr/>
        </p:nvSpPr>
        <p:spPr>
          <a:xfrm>
            <a:off x="0" y="48746"/>
            <a:ext cx="12192000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218420" eaLnBrk="0" fontAlgn="base" hangingPunct="0">
              <a:lnSpc>
                <a:spcPct val="90000"/>
              </a:lnSpc>
              <a:spcAft>
                <a:spcPts val="272"/>
              </a:spcAft>
              <a:defRPr/>
            </a:pPr>
            <a:r>
              <a:rPr lang="ru-RU" sz="2400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2. БЮДЖЕТ САЯСАТЫНЫ</a:t>
            </a:r>
            <a:r>
              <a:rPr lang="kk-KZ" sz="2400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Ң</a:t>
            </a:r>
            <a:r>
              <a:rPr lang="ru-RU" sz="2400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ru-RU" sz="2400" dirty="0" smtClean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НЕГІЗДЕРІ</a:t>
            </a: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–</a:t>
            </a:r>
            <a:r>
              <a:rPr lang="ru-RU" sz="2400" dirty="0" smtClean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мемлекеттік қаржыны басқару   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E2F600E-D383-ABDD-D1FC-7A6BC7E12326}"/>
              </a:ext>
            </a:extLst>
          </p:cNvPr>
          <p:cNvSpPr/>
          <p:nvPr/>
        </p:nvSpPr>
        <p:spPr>
          <a:xfrm>
            <a:off x="226271" y="677967"/>
            <a:ext cx="11739457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algn="ctr" defTabSz="1199243">
              <a:defRPr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Мемлекеттік қаржының жай-күйі туралы толыққанды ақпаратпен ҚАМТАМАСЫЗ ЕТУ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42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526047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369961F-786C-C266-8591-AF67468C02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2" y="665859"/>
            <a:ext cx="3397734" cy="2658456"/>
          </a:xfrm>
          <a:prstGeom prst="rect">
            <a:avLst/>
          </a:prstGeom>
        </p:spPr>
      </p:pic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457F9205-0827-CD84-AB6F-D6D9FD05A68A}"/>
              </a:ext>
            </a:extLst>
          </p:cNvPr>
          <p:cNvSpPr/>
          <p:nvPr/>
        </p:nvSpPr>
        <p:spPr>
          <a:xfrm>
            <a:off x="6379824" y="2336756"/>
            <a:ext cx="18473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170">
              <a:defRPr/>
            </a:pPr>
            <a:endParaRPr lang="ru-RU" sz="1600" kern="0" dirty="0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FC9864F-46CB-A700-1A01-9B1BD0D26A34}"/>
              </a:ext>
            </a:extLst>
          </p:cNvPr>
          <p:cNvSpPr txBox="1"/>
          <p:nvPr/>
        </p:nvSpPr>
        <p:spPr>
          <a:xfrm>
            <a:off x="44518" y="21294"/>
            <a:ext cx="10359322" cy="502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40" fontAlgn="base">
              <a:spcBef>
                <a:spcPct val="20000"/>
              </a:spcBef>
              <a:defRPr/>
            </a:pPr>
            <a:r>
              <a:rPr lang="ru-RU" sz="2667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Мемлекет басшысының Қазақстан халқына ЖОЛДАУЛАРЫ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396705" y="-228305"/>
            <a:ext cx="8219440" cy="2974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333" i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".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3552574" y="572424"/>
            <a:ext cx="8424266" cy="6067731"/>
            <a:chOff x="3774764" y="645304"/>
            <a:chExt cx="8424266" cy="6067731"/>
          </a:xfrm>
        </p:grpSpPr>
        <p:sp>
          <p:nvSpPr>
            <p:cNvPr id="35" name="Прямоугольник 34">
              <a:extLst>
                <a:ext uri="{FF2B5EF4-FFF2-40B4-BE49-F238E27FC236}">
                  <a16:creationId xmlns:a16="http://schemas.microsoft.com/office/drawing/2014/main" id="{753F0E6F-8FB8-438D-7187-D30CF17CAA2B}"/>
                </a:ext>
              </a:extLst>
            </p:cNvPr>
            <p:cNvSpPr/>
            <p:nvPr/>
          </p:nvSpPr>
          <p:spPr>
            <a:xfrm>
              <a:off x="3774764" y="2217264"/>
              <a:ext cx="8297594" cy="7076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1219140" fontAlgn="base">
                <a:defRPr/>
              </a:pPr>
              <a:r>
                <a:rPr lang="ru-RU" sz="1300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«Біз үнемді әрі жауапты </a:t>
              </a:r>
              <a:r>
                <a:rPr lang="ru-RU" sz="1300" b="1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жаңа бюджет саясатын </a:t>
              </a:r>
              <a:r>
                <a:rPr lang="ru-RU" sz="1300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әзірлеуіміз керек. Б</a:t>
              </a:r>
              <a:r>
                <a:rPr lang="ru-RU" sz="1300" b="1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асым бағыттар мен жобаларға ғана</a:t>
              </a:r>
              <a:r>
                <a:rPr lang="ru-RU" sz="1300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 қаржы бөлген жөн. Негізгі бюджеттік коэффициенттер мен ережелердің жинағын әзірлеу қажет.»</a:t>
              </a:r>
            </a:p>
          </p:txBody>
        </p:sp>
        <p:sp>
          <p:nvSpPr>
            <p:cNvPr id="36" name="Прямоугольник 35">
              <a:extLst>
                <a:ext uri="{FF2B5EF4-FFF2-40B4-BE49-F238E27FC236}">
                  <a16:creationId xmlns:a16="http://schemas.microsoft.com/office/drawing/2014/main" id="{A4EE51DB-EE26-6DA5-1501-3DD2076F2251}"/>
                </a:ext>
              </a:extLst>
            </p:cNvPr>
            <p:cNvSpPr/>
            <p:nvPr/>
          </p:nvSpPr>
          <p:spPr>
            <a:xfrm>
              <a:off x="3781796" y="2987013"/>
              <a:ext cx="8297594" cy="18928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1219170" fontAlgn="base">
                <a:defRPr/>
              </a:pPr>
              <a:r>
                <a:rPr lang="ru-RU" sz="1300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«Ұлттық қордың активтерін қалпына келтіру үшін </a:t>
              </a:r>
              <a:r>
                <a:rPr lang="ru-RU" sz="1300" b="1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бюджет ережесін енгізуді тездеткен жөн</a:t>
              </a:r>
              <a:r>
                <a:rPr lang="ru-RU" sz="1300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. Бұған қажетті заңнамалық өзгерістер осы жылдың соңына дейін қабылдануға тиіс.</a:t>
              </a:r>
            </a:p>
            <a:p>
              <a:pPr algn="just" defTabSz="1219170" fontAlgn="base">
                <a:defRPr/>
              </a:pPr>
              <a:endParaRPr lang="ru-RU" sz="1300" i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  <a:sym typeface="Arial"/>
              </a:endParaRPr>
            </a:p>
            <a:p>
              <a:pPr algn="just" defTabSz="1219170" fontAlgn="base">
                <a:defRPr/>
              </a:pPr>
              <a:r>
                <a:rPr lang="ru-RU" sz="1300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 Жалпы, елімізге </a:t>
              </a:r>
              <a:r>
                <a:rPr lang="ru-RU" sz="1300" b="1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мемлекет қаржысын, атап айтқанда, мемлекеттік қарызды, бюджет саясатын және Ұлттық қорды басқарудың ережелер жинағы қажет. </a:t>
              </a:r>
              <a:r>
                <a:rPr lang="ru-RU" sz="1300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Үкімет пен Ұлттық Банктен жыл соңына дейін </a:t>
              </a:r>
              <a:r>
                <a:rPr lang="ru-RU" sz="1300" b="1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Мемлекет қаржысын басқару тұжырымдамасын</a:t>
              </a:r>
              <a:r>
                <a:rPr lang="ru-RU" sz="1300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 әзірлеуді сұраймын.»</a:t>
              </a:r>
            </a:p>
            <a:p>
              <a:pPr algn="just" defTabSz="1219170" fontAlgn="base">
                <a:defRPr/>
              </a:pPr>
              <a:endParaRPr lang="ru-RU" sz="1300" i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  <a:sym typeface="Arial"/>
              </a:endParaRPr>
            </a:p>
            <a:p>
              <a:pPr algn="just" defTabSz="1219170" fontAlgn="base">
                <a:defRPr/>
              </a:pPr>
              <a:r>
                <a:rPr lang="ru-RU" sz="1300" b="1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«Бюджет үдерістерін жеңілдетіп</a:t>
              </a:r>
              <a:r>
                <a:rPr lang="ru-RU" sz="1300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, бюрократияны барынша азайтқан жөн, бюджетті жоспарлау мен орындау кезінде цифрлық тәсілдерді қолдануды кеңейту керек.»</a:t>
              </a:r>
            </a:p>
          </p:txBody>
        </p:sp>
        <p:sp>
          <p:nvSpPr>
            <p:cNvPr id="37" name="Прямоугольник 36">
              <a:extLst>
                <a:ext uri="{FF2B5EF4-FFF2-40B4-BE49-F238E27FC236}">
                  <a16:creationId xmlns:a16="http://schemas.microsoft.com/office/drawing/2014/main" id="{FB6EEF3F-5AD6-22D0-15AD-4C909A9FC102}"/>
                </a:ext>
              </a:extLst>
            </p:cNvPr>
            <p:cNvSpPr/>
            <p:nvPr/>
          </p:nvSpPr>
          <p:spPr>
            <a:xfrm>
              <a:off x="7354954" y="645304"/>
              <a:ext cx="90922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1219170">
                <a:defRPr/>
              </a:pPr>
              <a:r>
                <a:rPr lang="ru-RU" sz="1200" b="1" i="1" kern="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2019 жыл</a:t>
              </a:r>
              <a:endParaRPr lang="ru-RU" sz="12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Прямоугольник 38">
              <a:extLst>
                <a:ext uri="{FF2B5EF4-FFF2-40B4-BE49-F238E27FC236}">
                  <a16:creationId xmlns:a16="http://schemas.microsoft.com/office/drawing/2014/main" id="{997EDAD9-B820-9084-8CC8-96D8C651489C}"/>
                </a:ext>
              </a:extLst>
            </p:cNvPr>
            <p:cNvSpPr/>
            <p:nvPr/>
          </p:nvSpPr>
          <p:spPr>
            <a:xfrm>
              <a:off x="3819282" y="5089416"/>
              <a:ext cx="8297594" cy="7076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1219170" fontAlgn="base">
                <a:defRPr/>
              </a:pPr>
              <a:r>
                <a:rPr lang="ru-RU" sz="1300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«Бюджет саясатының моделі </a:t>
              </a:r>
              <a:r>
                <a:rPr lang="ru-RU" sz="1300" b="1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«бюджетті басқарудан» «нәтижені басқару» тәсіліне </a:t>
              </a:r>
              <a:r>
                <a:rPr lang="ru-RU" sz="1300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көшу  арқылы реформаланатын болады.»</a:t>
              </a:r>
            </a:p>
            <a:p>
              <a:pPr algn="just" defTabSz="1219170" fontAlgn="base">
                <a:defRPr/>
              </a:pPr>
              <a:r>
                <a:rPr lang="ru-RU" sz="1300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«Осы айтылған мәселелерді тиімді жүзеге асыру үшін </a:t>
              </a:r>
              <a:r>
                <a:rPr lang="ru-RU" sz="1300" b="1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жаңа Бюджет кодексін </a:t>
              </a:r>
              <a:r>
                <a:rPr lang="ru-RU" sz="1300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қабылдау қажет.»</a:t>
              </a:r>
            </a:p>
          </p:txBody>
        </p:sp>
        <p:sp>
          <p:nvSpPr>
            <p:cNvPr id="40" name="Прямоугольник 39">
              <a:extLst>
                <a:ext uri="{FF2B5EF4-FFF2-40B4-BE49-F238E27FC236}">
                  <a16:creationId xmlns:a16="http://schemas.microsoft.com/office/drawing/2014/main" id="{7081542D-19E9-52EC-5AC0-1C3ACAEB9D08}"/>
                </a:ext>
              </a:extLst>
            </p:cNvPr>
            <p:cNvSpPr/>
            <p:nvPr/>
          </p:nvSpPr>
          <p:spPr>
            <a:xfrm>
              <a:off x="7354954" y="4812417"/>
              <a:ext cx="90922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1219170">
                <a:defRPr/>
              </a:pPr>
              <a:r>
                <a:rPr lang="ru-RU" sz="1200" b="1" i="1" kern="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2022 жыл</a:t>
              </a:r>
              <a:endParaRPr lang="ru-RU" sz="12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FB6EEF3F-5AD6-22D0-15AD-4C909A9FC102}"/>
                </a:ext>
              </a:extLst>
            </p:cNvPr>
            <p:cNvSpPr/>
            <p:nvPr/>
          </p:nvSpPr>
          <p:spPr>
            <a:xfrm>
              <a:off x="7347922" y="1955580"/>
              <a:ext cx="90922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1219170">
                <a:defRPr/>
              </a:pPr>
              <a:r>
                <a:rPr lang="ru-RU" sz="1200" b="1" i="1" kern="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2020 жыл</a:t>
              </a:r>
              <a:endParaRPr lang="ru-RU" sz="12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" name="Прямоугольник 16">
              <a:extLst>
                <a:ext uri="{FF2B5EF4-FFF2-40B4-BE49-F238E27FC236}">
                  <a16:creationId xmlns:a16="http://schemas.microsoft.com/office/drawing/2014/main" id="{753F0E6F-8FB8-438D-7187-D30CF17CAA2B}"/>
                </a:ext>
              </a:extLst>
            </p:cNvPr>
            <p:cNvSpPr/>
            <p:nvPr/>
          </p:nvSpPr>
          <p:spPr>
            <a:xfrm>
              <a:off x="3819284" y="902228"/>
              <a:ext cx="8297592" cy="111793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1219140" fontAlgn="base">
                <a:defRPr/>
              </a:pPr>
              <a:r>
                <a:rPr lang="ru-RU" sz="1300" b="1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«Күшті Президент – ықпалды Парламент – есеп беретін Үкімет» </a:t>
              </a:r>
            </a:p>
            <a:p>
              <a:pPr algn="just" defTabSz="1219140" fontAlgn="base">
                <a:defRPr/>
              </a:pPr>
              <a:r>
                <a:rPr lang="ru-RU" sz="1300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Азаматтардың барлық сындарлы өтініш-тілектерін жедел әрі тиімді қарастыратын</a:t>
              </a:r>
              <a:r>
                <a:rPr lang="ru-RU" sz="1300" b="1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 «Халық үніне құлақ асатын мемлекет» </a:t>
              </a:r>
              <a:r>
                <a:rPr lang="ru-RU" sz="1300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тұжырымдамасын іске асыру – біздің ортақ міндетіміз . Билік пен қоғам арасында тұрақты диалог орнату арқылы ғана қазіргі геосаяси ахуалға бейімделген үйлесімді мемлекет </a:t>
              </a:r>
              <a:r>
                <a:rPr lang="ru-RU" sz="1300" i="1" kern="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қалыптастыруға</a:t>
              </a:r>
              <a:r>
                <a:rPr lang="ru-RU" sz="1300" i="1" kern="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 </a:t>
              </a:r>
              <a:r>
                <a:rPr lang="ru-RU" sz="1300" i="1" kern="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болады</a:t>
              </a:r>
              <a:r>
                <a:rPr lang="ru-RU" sz="1300" i="1" kern="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  <a:sym typeface="Arial"/>
                </a:rPr>
                <a:t>.»</a:t>
              </a:r>
              <a:endParaRPr lang="ru-RU" sz="1300" i="1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  <a:sym typeface="Arial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7370182" y="2755245"/>
              <a:ext cx="90922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1219170">
                <a:defRPr/>
              </a:pPr>
              <a:r>
                <a:rPr lang="ru-RU" sz="1200" b="1" i="1" kern="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  <a:sym typeface="Arial"/>
                </a:rPr>
                <a:t>2021 жыл</a:t>
              </a:r>
              <a:endParaRPr lang="ru-RU" sz="1200" kern="0" dirty="0">
                <a:solidFill>
                  <a:prstClr val="black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7347921" y="5754909"/>
              <a:ext cx="90922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1219170">
                <a:defRPr/>
              </a:pPr>
              <a:r>
                <a:rPr lang="ru-RU" sz="1200" b="1" i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2023 жыл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901437" y="6006688"/>
              <a:ext cx="8297593" cy="7063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defTabSz="1219170" fontAlgn="base">
                <a:defRPr/>
              </a:pPr>
              <a:r>
                <a:rPr lang="ru-RU" sz="1300" b="1" i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«Бюджет үдерісінің ашықтығы, оған </a:t>
              </a:r>
              <a:r>
                <a:rPr lang="ru-RU" sz="1300" i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қатысушылардың </a:t>
              </a:r>
              <a:r>
                <a:rPr lang="ru-RU" sz="1300" b="1" i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жауапкершілігі мен дербестігі арта түседі. Сонымен бірге </a:t>
              </a:r>
              <a:r>
                <a:rPr lang="ru-RU" sz="1300" i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бюджет саясатының </a:t>
              </a:r>
              <a:r>
                <a:rPr lang="ru-RU" sz="1300" b="1" i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тиімділігін</a:t>
              </a:r>
              <a:r>
                <a:rPr lang="ru-RU" sz="1300" i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арттыру үшін әрдайым </a:t>
              </a:r>
              <a:r>
                <a:rPr lang="ru-RU" sz="1300" b="1" i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жаңа  мүмкіндіктер мен  тәсілдерді пайдалану</a:t>
              </a:r>
              <a:r>
                <a:rPr lang="ru-RU" sz="1300" i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қажет.»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2656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473478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 bwMode="auto">
          <a:xfrm>
            <a:off x="190001" y="1202450"/>
            <a:ext cx="2444635" cy="502573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" lastClr="FFFFFF">
                <a:lumMod val="65000"/>
              </a:sysClr>
            </a:solidFill>
            <a:prstDash val="dash"/>
          </a:ln>
        </p:spPr>
        <p:txBody>
          <a:bodyPr wrap="square">
            <a:spAutoFit/>
          </a:bodyPr>
          <a:lstStyle>
            <a:lvl1pPr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91861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333" b="1" dirty="0">
                <a:solidFill>
                  <a:srgbClr val="5B9BD5"/>
                </a:solidFill>
              </a:rPr>
              <a:t>Бюджеттік қағидалар жүйесі</a:t>
            </a: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850767" y="1192680"/>
            <a:ext cx="2502015" cy="707694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" lastClr="FFFFFF">
                <a:lumMod val="65000"/>
              </a:sysClr>
            </a:solidFill>
            <a:prstDash val="dash"/>
          </a:ln>
        </p:spPr>
        <p:txBody>
          <a:bodyPr wrap="square">
            <a:spAutoFit/>
          </a:bodyPr>
          <a:lstStyle>
            <a:lvl1pPr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91861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333" b="1" dirty="0">
                <a:solidFill>
                  <a:srgbClr val="5B9BD5"/>
                </a:solidFill>
              </a:rPr>
              <a:t>Мемлекеттік сектордың борыштық міндеттемелерін басқару</a:t>
            </a: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7901133" y="1207261"/>
            <a:ext cx="2059515" cy="707694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" lastClr="FFFFFF">
                <a:lumMod val="65000"/>
              </a:sysClr>
            </a:solidFill>
            <a:prstDash val="dash"/>
          </a:ln>
        </p:spPr>
        <p:txBody>
          <a:bodyPr>
            <a:spAutoFit/>
          </a:bodyPr>
          <a:lstStyle>
            <a:lvl1pPr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91861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333" b="1" dirty="0">
                <a:solidFill>
                  <a:srgbClr val="5B9BD5"/>
                </a:solidFill>
              </a:rPr>
              <a:t>Бюджеттік тәуекелдер туралы талдамалық есеп </a:t>
            </a: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0064368" y="1207261"/>
            <a:ext cx="1936634" cy="707694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" lastClr="FFFFFF">
                <a:lumMod val="65000"/>
              </a:sysClr>
            </a:solidFill>
            <a:prstDash val="dash"/>
          </a:ln>
        </p:spPr>
        <p:txBody>
          <a:bodyPr wrap="square">
            <a:spAutoFit/>
          </a:bodyPr>
          <a:lstStyle>
            <a:lvl1pPr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91861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333" b="1" dirty="0">
                <a:solidFill>
                  <a:srgbClr val="5B9BD5"/>
                </a:solidFill>
              </a:rPr>
              <a:t>Салық шығыстары туралы талдамалық есеп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2850766" y="2010801"/>
            <a:ext cx="2502015" cy="255377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918610" fontAlgn="base">
              <a:spcBef>
                <a:spcPct val="0"/>
              </a:spcBef>
              <a:spcAft>
                <a:spcPct val="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ru-RU" altLang="ru-RU" sz="1333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sz="1333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бюджетке</a:t>
            </a:r>
            <a:r>
              <a:rPr lang="ru-RU" altLang="ru-RU" sz="1333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борыштық жүктеменің </a:t>
            </a:r>
            <a:r>
              <a:rPr lang="ru-RU" altLang="ru-RU" sz="1333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өсуін </a:t>
            </a: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шектеу</a:t>
            </a:r>
          </a:p>
          <a:p>
            <a:pPr defTabSz="918610" fontAlgn="base">
              <a:spcBef>
                <a:spcPct val="0"/>
              </a:spcBef>
              <a:spcAft>
                <a:spcPct val="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endParaRPr lang="ru-RU" altLang="ru-RU" sz="1333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defTabSz="918610" fontAlgn="base">
              <a:spcBef>
                <a:spcPct val="0"/>
              </a:spcBef>
              <a:spcAft>
                <a:spcPct val="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ru-RU" altLang="ru-RU" sz="1333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sz="1333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дефолттарға</a:t>
            </a:r>
            <a:r>
              <a:rPr lang="ru-RU" altLang="ru-RU" sz="1333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жол бермеу</a:t>
            </a:r>
          </a:p>
          <a:p>
            <a:pPr defTabSz="918610" fontAlgn="base">
              <a:spcBef>
                <a:spcPct val="0"/>
              </a:spcBef>
              <a:spcAft>
                <a:spcPct val="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endParaRPr lang="ru-RU" altLang="ru-RU" sz="1333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defTabSz="918610" fontAlgn="base">
              <a:spcBef>
                <a:spcPct val="0"/>
              </a:spcBef>
              <a:spcAft>
                <a:spcPct val="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ru-RU" altLang="ru-RU" sz="1333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sz="1333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валюталық</a:t>
            </a:r>
            <a:r>
              <a:rPr lang="ru-RU" altLang="ru-RU" sz="1333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sz="1333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тәуекелдерді </a:t>
            </a: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төмендету</a:t>
            </a:r>
          </a:p>
          <a:p>
            <a:pPr defTabSz="918610" fontAlgn="base">
              <a:spcBef>
                <a:spcPct val="0"/>
              </a:spcBef>
              <a:spcAft>
                <a:spcPct val="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endParaRPr lang="ru-RU" altLang="ru-RU" sz="1333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defTabSz="918610" fontAlgn="base">
              <a:spcBef>
                <a:spcPct val="0"/>
              </a:spcBef>
              <a:spcAft>
                <a:spcPct val="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ru-RU" altLang="ru-RU" sz="1333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sz="1333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сыртқы</a:t>
            </a:r>
            <a:r>
              <a:rPr lang="ru-RU" altLang="ru-RU" sz="1333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және ішкі қарыздарды пайдаланудың </a:t>
            </a:r>
            <a:r>
              <a:rPr lang="ru-RU" altLang="ru-RU" sz="1333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тиімділігі мен тәртібін </a:t>
            </a: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арттыру</a:t>
            </a: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190000" y="1964510"/>
            <a:ext cx="2444635" cy="316913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918610" fontAlgn="base">
              <a:spcBef>
                <a:spcPct val="0"/>
              </a:spcBef>
              <a:spcAft>
                <a:spcPct val="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кепілді трансферт көлемін және республикалық бюджет шығыстарының өсу қарқынын шектеу жөніндегі </a:t>
            </a:r>
            <a:r>
              <a:rPr lang="ru-RU" altLang="ru-RU" sz="1333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бюджеттік қағидалар </a:t>
            </a: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шеңберінде бюджетті жоспарлау</a:t>
            </a:r>
          </a:p>
          <a:p>
            <a:pPr defTabSz="918610" fontAlgn="base">
              <a:spcBef>
                <a:spcPct val="0"/>
              </a:spcBef>
              <a:spcAft>
                <a:spcPct val="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endParaRPr lang="ru-RU" altLang="ru-RU" sz="1333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defTabSz="918610" fontAlgn="base">
              <a:spcBef>
                <a:spcPct val="0"/>
              </a:spcBef>
              <a:spcAft>
                <a:spcPct val="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ru-RU" altLang="ru-RU" sz="1333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sz="1333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дағдарыс</a:t>
            </a:r>
            <a:r>
              <a:rPr lang="ru-RU" altLang="ru-RU" sz="1333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ТЖ </a:t>
            </a:r>
            <a:r>
              <a:rPr lang="ru-RU" altLang="ru-RU" sz="1333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және</a:t>
            </a:r>
            <a:r>
              <a:rPr lang="ru-RU" altLang="ru-RU" sz="1333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Президенттің тапсырмасы бойынша Ұлттық қордан нысаналы трансфертті </a:t>
            </a:r>
            <a:r>
              <a:rPr lang="ru-RU" altLang="ru-RU" sz="1333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тарту</a:t>
            </a: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  <a:r>
              <a:rPr lang="ru-RU" altLang="ru-RU" sz="1333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жағдайларында</a:t>
            </a: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sz="1333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қағидалардан</a:t>
            </a:r>
            <a:r>
              <a:rPr lang="ru-RU" altLang="ru-RU" sz="1333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sz="1333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ауытқу</a:t>
            </a:r>
            <a:r>
              <a:rPr lang="ru-RU" altLang="ru-RU" sz="1333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ru-RU" altLang="ru-RU" sz="1333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defTabSz="918610" fontAlgn="base">
              <a:spcBef>
                <a:spcPct val="0"/>
              </a:spcBef>
              <a:spcAft>
                <a:spcPct val="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endParaRPr lang="ru-RU" altLang="ru-RU" sz="1333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7860916" y="2007397"/>
            <a:ext cx="2241550" cy="316913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169863" indent="-169863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226478" indent="-226478" defTabSz="918610" fontAlgn="base">
              <a:spcBef>
                <a:spcPct val="0"/>
              </a:spcBef>
              <a:spcAft>
                <a:spcPct val="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бюджетке әсер ететін бюджеттік тәуекелдерді </a:t>
            </a:r>
            <a:r>
              <a:rPr lang="ru-RU" altLang="ru-RU" sz="1333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талдау</a:t>
            </a: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макроэкономикалық, квазифискалдық тәуекелдерді, қаржы секторының тәуекелдерін, мемлекеттік басқару секторының борыштық міндеттемелерімен байланысты тәуекелдерді және басқа да ерекше тәуекелдерді </a:t>
            </a:r>
            <a:r>
              <a:rPr lang="ru-RU" altLang="ru-RU" sz="1333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қамтиды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10064367" y="2044069"/>
            <a:ext cx="2038733" cy="245124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169863" indent="-169863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226478" indent="-226478" defTabSz="1219170" fontAlgn="base">
              <a:spcBef>
                <a:spcPct val="0"/>
              </a:spcBef>
              <a:spcAft>
                <a:spcPts val="80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салықтық жеңілдіктер мен босатулардан </a:t>
            </a:r>
            <a:r>
              <a:rPr lang="ru-RU" altLang="ru-RU" sz="1333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түспеген кірістер </a:t>
            </a: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туралы ақпаратты ашу</a:t>
            </a:r>
          </a:p>
          <a:p>
            <a:pPr marL="226478" indent="-226478" defTabSz="1219170" fontAlgn="base">
              <a:spcBef>
                <a:spcPct val="0"/>
              </a:spcBef>
              <a:spcAft>
                <a:spcPts val="80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салық жеңілдіктерінің </a:t>
            </a:r>
            <a:r>
              <a:rPr lang="ru-RU" altLang="ru-RU" sz="1333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тиімділігі мен орындылығын </a:t>
            </a: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талдау</a:t>
            </a:r>
          </a:p>
        </p:txBody>
      </p:sp>
      <p:sp>
        <p:nvSpPr>
          <p:cNvPr id="12" name="Левая фигурная скобка 11"/>
          <p:cNvSpPr/>
          <p:nvPr/>
        </p:nvSpPr>
        <p:spPr bwMode="auto">
          <a:xfrm rot="16200000">
            <a:off x="2653916" y="2873778"/>
            <a:ext cx="397933" cy="5130801"/>
          </a:xfrm>
          <a:prstGeom prst="leftBrace">
            <a:avLst/>
          </a:prstGeom>
          <a:noFill/>
          <a:ln w="6350" cap="flat" cmpd="sng" algn="ctr">
            <a:solidFill>
              <a:sysClr val="window" lastClr="FFFFFF">
                <a:lumMod val="65000"/>
              </a:sys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defTabSz="919716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3" name="Левая фигурная скобка 12"/>
          <p:cNvSpPr/>
          <p:nvPr/>
        </p:nvSpPr>
        <p:spPr bwMode="auto">
          <a:xfrm rot="16200000">
            <a:off x="9897149" y="3359420"/>
            <a:ext cx="313267" cy="3835400"/>
          </a:xfrm>
          <a:prstGeom prst="leftBrace">
            <a:avLst/>
          </a:prstGeom>
          <a:noFill/>
          <a:ln w="6350" cap="flat" cmpd="sng" algn="ctr">
            <a:solidFill>
              <a:sysClr val="window" lastClr="FFFFFF">
                <a:lumMod val="65000"/>
              </a:sys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defTabSz="919716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8136083" y="5542886"/>
            <a:ext cx="3835400" cy="502573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" lastClr="FFFFFF">
                <a:lumMod val="65000"/>
              </a:sysClr>
            </a:solidFill>
            <a:prstDash val="dash"/>
          </a:ln>
        </p:spPr>
        <p:txBody>
          <a:bodyPr wrap="square">
            <a:spAutoFit/>
          </a:bodyPr>
          <a:lstStyle>
            <a:lvl1pPr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91861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333" b="1" dirty="0">
                <a:solidFill>
                  <a:srgbClr val="5B9BD5"/>
                </a:solidFill>
              </a:rPr>
              <a:t>РБ жобасына материалдар құрамында Парламентке ұсыну</a:t>
            </a:r>
          </a:p>
        </p:txBody>
      </p:sp>
      <p:sp>
        <p:nvSpPr>
          <p:cNvPr id="15" name="Прямоугольник 14"/>
          <p:cNvSpPr/>
          <p:nvPr/>
        </p:nvSpPr>
        <p:spPr bwMode="auto">
          <a:xfrm>
            <a:off x="5526232" y="1196679"/>
            <a:ext cx="2241550" cy="707694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" lastClr="FFFFFF">
                <a:lumMod val="65000"/>
              </a:sysClr>
            </a:solidFill>
            <a:prstDash val="dash"/>
          </a:ln>
        </p:spPr>
        <p:txBody>
          <a:bodyPr>
            <a:spAutoFit/>
          </a:bodyPr>
          <a:lstStyle>
            <a:lvl1pPr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91861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333" b="1" dirty="0">
                <a:solidFill>
                  <a:srgbClr val="5B9BD5"/>
                </a:solidFill>
              </a:rPr>
              <a:t>ҚР 10 жылға арналған ұзақ мерзімдік даму болжамы </a:t>
            </a: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5499776" y="2010801"/>
            <a:ext cx="2207680" cy="3784498"/>
          </a:xfrm>
          <a:prstGeom prst="rect">
            <a:avLst/>
          </a:prstGeom>
        </p:spPr>
        <p:txBody>
          <a:bodyPr wrap="square">
            <a:spAutoFit/>
          </a:bodyPr>
          <a:lstStyle>
            <a:lvl1pPr marL="171450" indent="-1714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228594" indent="-228594" defTabSz="1219170" fontAlgn="base">
              <a:spcBef>
                <a:spcPct val="0"/>
              </a:spcBef>
              <a:spcAft>
                <a:spcPct val="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ru-RU" altLang="ru-RU" sz="1333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әр үш жыл сайын әртүрлі сценарийлер базасында: </a:t>
            </a: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базалық, Ұлттық даму жоспары, көміртектік бейтараптылық және т.б. </a:t>
            </a:r>
          </a:p>
          <a:p>
            <a:pPr marL="228594" indent="-228594" defTabSz="1219170" fontAlgn="base">
              <a:spcBef>
                <a:spcPct val="0"/>
              </a:spcBef>
              <a:spcAft>
                <a:spcPct val="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endParaRPr lang="ru-RU" altLang="ru-RU" sz="1333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28594" indent="-228594" defTabSz="1219170" fontAlgn="base">
              <a:spcBef>
                <a:spcPct val="0"/>
              </a:spcBef>
              <a:spcAft>
                <a:spcPct val="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r>
              <a:rPr lang="ru-RU" altLang="ru-RU" sz="1333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экономика салаларының даму  бағыттары және серпіні  жөнінде ақпаратты және мемлекеттік қаржы орнықтылығын бағалауды қамтиды</a:t>
            </a:r>
          </a:p>
          <a:p>
            <a:pPr marL="228594" indent="-228594" defTabSz="1219170" fontAlgn="base">
              <a:spcBef>
                <a:spcPct val="0"/>
              </a:spcBef>
              <a:spcAft>
                <a:spcPct val="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endParaRPr lang="ru-RU" altLang="ru-RU" sz="1333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28594" indent="-228594" defTabSz="1219170" fontAlgn="base">
              <a:spcBef>
                <a:spcPct val="0"/>
              </a:spcBef>
              <a:spcAft>
                <a:spcPct val="0"/>
              </a:spcAft>
              <a:buClr>
                <a:srgbClr val="404040"/>
              </a:buClr>
              <a:buFont typeface="Arial" panose="020B0604020202020204" pitchFamily="34" charset="0"/>
              <a:buChar char="•"/>
            </a:pPr>
            <a:endParaRPr lang="ru-RU" altLang="ru-RU" sz="1333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187FD27-27DF-9647-9B2E-EB147BFD9363}"/>
              </a:ext>
            </a:extLst>
          </p:cNvPr>
          <p:cNvSpPr txBox="1"/>
          <p:nvPr/>
        </p:nvSpPr>
        <p:spPr>
          <a:xfrm>
            <a:off x="0" y="48746"/>
            <a:ext cx="12300857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218420" eaLnBrk="0" fontAlgn="base" hangingPunct="0">
              <a:lnSpc>
                <a:spcPct val="90000"/>
              </a:lnSpc>
              <a:spcAft>
                <a:spcPts val="272"/>
              </a:spcAft>
              <a:defRPr/>
            </a:pPr>
            <a:r>
              <a:rPr lang="ru-RU" sz="2400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2. БЮДЖЕТ </a:t>
            </a:r>
            <a:r>
              <a:rPr lang="kk-KZ" sz="2400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САЯСАТЫНЫҢ</a:t>
            </a:r>
            <a:r>
              <a:rPr lang="ru-RU" sz="2400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ru-RU" sz="2400" dirty="0" smtClean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НЕГІЗДЕРІ</a:t>
            </a: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– </a:t>
            </a:r>
            <a:r>
              <a:rPr lang="ru-RU" sz="2300" b="1" dirty="0" smtClean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мемлекеттік </a:t>
            </a:r>
            <a:r>
              <a:rPr lang="ru-RU" sz="23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қаржыны басқару құралдары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85367" y="5724859"/>
            <a:ext cx="5130801" cy="297454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" lastClr="FFFFFF">
                <a:lumMod val="65000"/>
              </a:sysClr>
            </a:solidFill>
            <a:prstDash val="dash"/>
          </a:ln>
        </p:spPr>
        <p:txBody>
          <a:bodyPr wrap="square">
            <a:spAutoFit/>
          </a:bodyPr>
          <a:lstStyle>
            <a:lvl1pPr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91861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333" b="1" dirty="0">
                <a:solidFill>
                  <a:srgbClr val="5B9BD5"/>
                </a:solidFill>
              </a:rPr>
              <a:t>Әлеуметтік-экономикалық даму болжамы</a:t>
            </a:r>
          </a:p>
        </p:txBody>
      </p:sp>
      <p:sp>
        <p:nvSpPr>
          <p:cNvPr id="19" name="TextBox 10"/>
          <p:cNvSpPr txBox="1">
            <a:spLocks noChangeArrowheads="1"/>
          </p:cNvSpPr>
          <p:nvPr/>
        </p:nvSpPr>
        <p:spPr bwMode="auto">
          <a:xfrm>
            <a:off x="139701" y="6291451"/>
            <a:ext cx="63118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200" i="1" dirty="0">
                <a:solidFill>
                  <a:srgbClr val="44546A"/>
                </a:solidFill>
              </a:rPr>
              <a:t>бұл құралдар халықаралық стандарттардың талаптары болып табылады, әсіресе </a:t>
            </a:r>
            <a:r>
              <a:rPr lang="ru-RU" altLang="ru-RU" sz="1200" b="1" i="1" dirty="0">
                <a:solidFill>
                  <a:srgbClr val="44546A"/>
                </a:solidFill>
              </a:rPr>
              <a:t>елдің рейтингін жүзеге асыру, қаражат алу кезінде маңызды</a:t>
            </a:r>
          </a:p>
        </p:txBody>
      </p:sp>
      <p:sp>
        <p:nvSpPr>
          <p:cNvPr id="33" name="TextBox 24"/>
          <p:cNvSpPr txBox="1">
            <a:spLocks noChangeArrowheads="1"/>
          </p:cNvSpPr>
          <p:nvPr/>
        </p:nvSpPr>
        <p:spPr bwMode="auto">
          <a:xfrm>
            <a:off x="190001" y="551332"/>
            <a:ext cx="11811000" cy="543226"/>
          </a:xfrm>
          <a:prstGeom prst="rect">
            <a:avLst/>
          </a:prstGeom>
          <a:noFill/>
          <a:ln w="9525">
            <a:solidFill>
              <a:srgbClr val="A6A6A6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defTabSz="688975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861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33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2030 жылға дейінгі мемлекеттік қаржыны </a:t>
            </a:r>
            <a:r>
              <a:rPr lang="ru-RU" altLang="en-US" sz="133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басқару</a:t>
            </a:r>
            <a:r>
              <a:rPr lang="ru-RU" altLang="en-US" sz="133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altLang="en-US" sz="133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тұжырымдамасының</a:t>
            </a:r>
            <a:r>
              <a:rPr lang="ru-RU" altLang="en-US" sz="133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altLang="en-US" sz="133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ережелерін іске асыру мақсатында </a:t>
            </a:r>
            <a:r>
              <a:rPr lang="ru-RU" altLang="en-US" sz="133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ru-RU" altLang="en-US" sz="133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ru-RU" altLang="en-US" sz="1600" b="1" dirty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мемлекеттік қаржыны басқару</a:t>
            </a:r>
            <a:endParaRPr lang="ru-RU" altLang="en-US" sz="1333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99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527051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90893" y="1219572"/>
            <a:ext cx="11810213" cy="5851165"/>
          </a:xfrm>
          <a:prstGeom prst="rect">
            <a:avLst/>
          </a:prstGeom>
        </p:spPr>
        <p:txBody>
          <a:bodyPr wrap="square" lIns="121615" tIns="60807" rIns="121615" bIns="60807">
            <a:spAutoFit/>
          </a:bodyPr>
          <a:lstStyle>
            <a:lvl1pPr marL="255588" indent="-255588" defTabSz="89852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514350" indent="-169863" defTabSz="89852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688975" defTabSz="89852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89852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89852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9852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9852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9852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9852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indent="0" algn="just" defTabSz="1198003" fontAlgn="base">
              <a:lnSpc>
                <a:spcPct val="150000"/>
              </a:lnSpc>
              <a:spcBef>
                <a:spcPct val="0"/>
              </a:spcBef>
              <a:spcAft>
                <a:spcPts val="533"/>
              </a:spcAft>
              <a:buClrTx/>
            </a:pPr>
            <a:r>
              <a:rPr lang="ru-RU" altLang="ru-RU" b="1" dirty="0">
                <a:solidFill>
                  <a:srgbClr val="1F4E79"/>
                </a:solidFill>
              </a:rPr>
              <a:t>ҰСЫНЫЛАДЫ:</a:t>
            </a:r>
          </a:p>
          <a:p>
            <a:pPr marL="340775" indent="-340775" algn="just" defTabSz="1198003" fontAlgn="base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Ø"/>
            </a:pPr>
            <a:r>
              <a:rPr lang="ru-RU" altLang="ru-RU" b="1" dirty="0">
                <a:solidFill>
                  <a:srgbClr val="1F4E79"/>
                </a:solidFill>
              </a:rPr>
              <a:t>Квазимемлекеттік сектор субъектілерінің (КСС) бюджеттік процеске ҚАТЫСУЫ</a:t>
            </a:r>
          </a:p>
          <a:p>
            <a:pPr marL="685783" lvl="1" indent="-226478" algn="just" defTabSz="1198003" fontAlgn="base">
              <a:lnSpc>
                <a:spcPct val="112000"/>
              </a:lnSpc>
              <a:spcBef>
                <a:spcPct val="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ü"/>
            </a:pPr>
            <a:r>
              <a:rPr lang="ru-RU" altLang="ru-RU" dirty="0">
                <a:solidFill>
                  <a:schemeClr val="tx1"/>
                </a:solidFill>
              </a:rPr>
              <a:t>даму жоспарлары немесе оларды жүзеге асырудағы іс-шаралар жоспарлары арқылы</a:t>
            </a:r>
          </a:p>
          <a:p>
            <a:pPr marL="918610" lvl="2" algn="just" defTabSz="1198003" fontAlgn="base">
              <a:lnSpc>
                <a:spcPct val="112000"/>
              </a:lnSpc>
              <a:spcBef>
                <a:spcPct val="0"/>
              </a:spcBef>
              <a:spcAft>
                <a:spcPts val="300"/>
              </a:spcAft>
              <a:buClrTx/>
            </a:pPr>
            <a:r>
              <a:rPr lang="ru-RU" altLang="ru-RU" sz="1200" i="1" dirty="0">
                <a:solidFill>
                  <a:schemeClr val="tx1"/>
                </a:solidFill>
              </a:rPr>
              <a:t>бюджет қаражаты бөлінетін мемлекеттік органның даму жоспарымен өзара байланысты 5 жылға арналған құжат (жарғылық капиталды толықтыру, бюджеттік кредит, мемлекеттік тапсырма) </a:t>
            </a:r>
          </a:p>
          <a:p>
            <a:pPr marL="918610" lvl="2" algn="just" defTabSz="1198003" fontAlgn="base">
              <a:lnSpc>
                <a:spcPct val="112000"/>
              </a:lnSpc>
              <a:spcBef>
                <a:spcPct val="0"/>
              </a:spcBef>
              <a:spcAft>
                <a:spcPts val="300"/>
              </a:spcAft>
              <a:buClrTx/>
            </a:pPr>
            <a:r>
              <a:rPr lang="ru-RU" altLang="ru-RU" sz="1200" i="1" dirty="0">
                <a:solidFill>
                  <a:schemeClr val="tx1"/>
                </a:solidFill>
              </a:rPr>
              <a:t>бюджеттік сұрау салу құрамында және бюджет жобасы бойынша материалдар құрамында Парламентке ұсынылады</a:t>
            </a:r>
          </a:p>
          <a:p>
            <a:pPr marL="340775" indent="-340775" algn="just" defTabSz="1198003" fontAlgn="base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Ø"/>
            </a:pPr>
            <a:r>
              <a:rPr lang="ru-RU" alt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altLang="ru-RU" dirty="0">
                <a:solidFill>
                  <a:schemeClr val="tx1"/>
                </a:solidFill>
              </a:rPr>
              <a:t>Парламентте жылдық есепті қорғау кезінде </a:t>
            </a:r>
            <a:r>
              <a:rPr lang="ru-RU" altLang="ru-RU" b="1" dirty="0">
                <a:solidFill>
                  <a:srgbClr val="1F4E79"/>
                </a:solidFill>
              </a:rPr>
              <a:t>Ұлттық </a:t>
            </a:r>
            <a:r>
              <a:rPr lang="ru-RU" altLang="ru-RU" b="1" dirty="0" err="1">
                <a:solidFill>
                  <a:srgbClr val="1F4E79"/>
                </a:solidFill>
              </a:rPr>
              <a:t>басқарушы</a:t>
            </a:r>
            <a:r>
              <a:rPr lang="ru-RU" altLang="ru-RU" b="1" dirty="0">
                <a:solidFill>
                  <a:srgbClr val="1F4E79"/>
                </a:solidFill>
              </a:rPr>
              <a:t> холдинг, Ұлттық компания, Ұлттық </a:t>
            </a:r>
            <a:r>
              <a:rPr lang="ru-RU" altLang="ru-RU" b="1" dirty="0" err="1">
                <a:solidFill>
                  <a:srgbClr val="1F4E79"/>
                </a:solidFill>
              </a:rPr>
              <a:t>басқарушы</a:t>
            </a:r>
            <a:r>
              <a:rPr lang="ru-RU" altLang="ru-RU" b="1" dirty="0">
                <a:solidFill>
                  <a:srgbClr val="1F4E79"/>
                </a:solidFill>
              </a:rPr>
              <a:t> холдинг бірінші басшыларының баяндамасы</a:t>
            </a:r>
            <a:endParaRPr lang="ru-RU" altLang="ru-RU" dirty="0">
              <a:solidFill>
                <a:schemeClr val="tx1"/>
              </a:solidFill>
            </a:endParaRPr>
          </a:p>
          <a:p>
            <a:pPr marL="340775" indent="-340775" algn="just" defTabSz="1198003" fontAlgn="base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Ø"/>
            </a:pPr>
            <a:r>
              <a:rPr lang="ru-RU" alt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altLang="ru-RU" dirty="0">
                <a:solidFill>
                  <a:schemeClr val="tx1"/>
                </a:solidFill>
              </a:rPr>
              <a:t>ӘЭДБ құрамындағы </a:t>
            </a:r>
            <a:r>
              <a:rPr lang="ru-RU" altLang="ru-RU" b="1" dirty="0">
                <a:solidFill>
                  <a:srgbClr val="1F4E79"/>
                </a:solidFill>
              </a:rPr>
              <a:t>олардың сыртқы қарыздарын болжау</a:t>
            </a:r>
            <a:endParaRPr lang="en-US" altLang="ru-RU" dirty="0">
              <a:solidFill>
                <a:schemeClr val="tx1"/>
              </a:solidFill>
            </a:endParaRPr>
          </a:p>
          <a:p>
            <a:pPr marL="340775" indent="-340775" algn="just" defTabSz="1198003" fontAlgn="base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Ø"/>
            </a:pPr>
            <a:r>
              <a:rPr lang="ru-RU" alt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altLang="ru-RU" dirty="0">
                <a:solidFill>
                  <a:schemeClr val="tx1"/>
                </a:solidFill>
              </a:rPr>
              <a:t>КСС қарыздары бойынша Мемлекеттік басқару секторының борыштық міндеттемелері бойынша Қаржыминінің </a:t>
            </a:r>
            <a:r>
              <a:rPr lang="ru-RU" altLang="ru-RU" b="1" dirty="0">
                <a:solidFill>
                  <a:srgbClr val="1F4E79"/>
                </a:solidFill>
              </a:rPr>
              <a:t>мәліметтерін   </a:t>
            </a:r>
            <a:br>
              <a:rPr lang="ru-RU" altLang="ru-RU" b="1" dirty="0">
                <a:solidFill>
                  <a:srgbClr val="1F4E79"/>
                </a:solidFill>
              </a:rPr>
            </a:br>
            <a:r>
              <a:rPr lang="ru-RU" altLang="ru-RU" b="1" dirty="0">
                <a:solidFill>
                  <a:srgbClr val="1F4E79"/>
                </a:solidFill>
              </a:rPr>
              <a:t> кеңейту</a:t>
            </a:r>
            <a:endParaRPr lang="ru-RU" altLang="ru-RU" dirty="0">
              <a:solidFill>
                <a:schemeClr val="tx1"/>
              </a:solidFill>
            </a:endParaRPr>
          </a:p>
          <a:p>
            <a:pPr marL="340775" indent="-340775" algn="just" defTabSz="1198003" fontAlgn="base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Ø"/>
            </a:pPr>
            <a:r>
              <a:rPr lang="ru-RU" alt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altLang="ru-RU" dirty="0">
                <a:solidFill>
                  <a:schemeClr val="tx1"/>
                </a:solidFill>
              </a:rPr>
              <a:t>Бюджет комиссиясының шешімі бойынша </a:t>
            </a:r>
            <a:r>
              <a:rPr lang="ru-RU" altLang="ru-RU" b="1" dirty="0">
                <a:solidFill>
                  <a:schemeClr val="accent1">
                    <a:lumMod val="50000"/>
                  </a:schemeClr>
                </a:solidFill>
              </a:rPr>
              <a:t>тиісті </a:t>
            </a:r>
            <a:r>
              <a:rPr lang="ru-RU" altLang="ru-RU" b="1" dirty="0">
                <a:solidFill>
                  <a:srgbClr val="1F4E79"/>
                </a:solidFill>
              </a:rPr>
              <a:t>бюджетке </a:t>
            </a:r>
            <a:r>
              <a:rPr lang="ru-RU" altLang="ru-RU" dirty="0">
                <a:solidFill>
                  <a:schemeClr val="tx1"/>
                </a:solidFill>
              </a:rPr>
              <a:t>ККС қолма-қол ақшаны бақылау </a:t>
            </a:r>
            <a:r>
              <a:rPr lang="ru-RU" altLang="ru-RU" dirty="0" err="1">
                <a:solidFill>
                  <a:schemeClr val="tx1"/>
                </a:solidFill>
              </a:rPr>
              <a:t>шотындағы</a:t>
            </a:r>
            <a:r>
              <a:rPr lang="ru-RU" altLang="ru-RU" dirty="0">
                <a:solidFill>
                  <a:schemeClr val="tx1"/>
                </a:solidFill>
              </a:rPr>
              <a:t> қалдықтарын </a:t>
            </a:r>
            <a:r>
              <a:rPr lang="ru-RU" altLang="ru-RU" b="1" dirty="0">
                <a:solidFill>
                  <a:srgbClr val="1F4E79"/>
                </a:solidFill>
              </a:rPr>
              <a:t>ҚАЙТАРУ </a:t>
            </a:r>
            <a:r>
              <a:rPr lang="ru-RU" altLang="ru-RU" dirty="0">
                <a:solidFill>
                  <a:schemeClr val="tx1"/>
                </a:solidFill>
              </a:rPr>
              <a:t>(қазір Директорлар Кеңесінің шешіміне сәйкес)</a:t>
            </a:r>
          </a:p>
          <a:p>
            <a:pPr marL="340775" indent="-340775" algn="just" defTabSz="1198003" fontAlgn="base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Ø"/>
            </a:pPr>
            <a:r>
              <a:rPr lang="ru-RU" alt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altLang="ru-RU" dirty="0">
                <a:solidFill>
                  <a:schemeClr val="tx1"/>
                </a:solidFill>
              </a:rPr>
              <a:t>Қоғамдық кеңестерде/Парламентте </a:t>
            </a:r>
            <a:r>
              <a:rPr lang="ru-RU" altLang="ru-RU" b="1" dirty="0">
                <a:solidFill>
                  <a:srgbClr val="1F4E79"/>
                </a:solidFill>
              </a:rPr>
              <a:t>Мемлекеттік мүлік бойынша бағалау нәтижелерін ТАЛҚЫЛАУ</a:t>
            </a:r>
            <a:endParaRPr lang="ru-RU" altLang="ru-RU" dirty="0">
              <a:solidFill>
                <a:schemeClr val="tx1"/>
              </a:solidFill>
            </a:endParaRPr>
          </a:p>
          <a:p>
            <a:pPr marL="340775" indent="-340775" algn="just" defTabSz="1198003" fontAlgn="base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Ø"/>
            </a:pPr>
            <a:r>
              <a:rPr lang="ru-RU" altLang="ru-RU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altLang="ru-RU" dirty="0">
                <a:solidFill>
                  <a:schemeClr val="tx1"/>
                </a:solidFill>
              </a:rPr>
              <a:t>Мемлекеттік активтерді және квазимемлекеттік секторды басқару жөніндегі </a:t>
            </a:r>
            <a:r>
              <a:rPr lang="ru-RU" altLang="ru-RU" b="1" dirty="0">
                <a:solidFill>
                  <a:srgbClr val="1F4E79"/>
                </a:solidFill>
              </a:rPr>
              <a:t>Ұлттық баяндаманы </a:t>
            </a:r>
            <a:r>
              <a:rPr lang="ru-RU" altLang="ru-RU" dirty="0">
                <a:solidFill>
                  <a:schemeClr val="tx1"/>
                </a:solidFill>
              </a:rPr>
              <a:t>бюджеттік құжаттама және жылдық </a:t>
            </a:r>
            <a:br>
              <a:rPr lang="ru-RU" altLang="ru-RU" dirty="0">
                <a:solidFill>
                  <a:schemeClr val="tx1"/>
                </a:solidFill>
              </a:rPr>
            </a:br>
            <a:r>
              <a:rPr lang="ru-RU" altLang="ru-RU" dirty="0">
                <a:solidFill>
                  <a:schemeClr val="tx1"/>
                </a:solidFill>
              </a:rPr>
              <a:t> есеп құрамында Парламентке</a:t>
            </a:r>
            <a:r>
              <a:rPr lang="ru-RU" altLang="ru-RU" dirty="0">
                <a:solidFill>
                  <a:srgbClr val="1F4E79"/>
                </a:solidFill>
              </a:rPr>
              <a:t> </a:t>
            </a:r>
            <a:r>
              <a:rPr lang="ru-RU" altLang="ru-RU" b="1" dirty="0">
                <a:solidFill>
                  <a:srgbClr val="1F4E79"/>
                </a:solidFill>
              </a:rPr>
              <a:t>ӘЗІРЛЕУ және ҰСЫНУ</a:t>
            </a:r>
          </a:p>
          <a:p>
            <a:pPr marL="340775" indent="-340775" algn="just" defTabSz="1198003" fontAlgn="base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Ø"/>
            </a:pPr>
            <a:r>
              <a:rPr lang="ru-RU" altLang="ru-RU" b="1" dirty="0">
                <a:solidFill>
                  <a:srgbClr val="1F4E79"/>
                </a:solidFill>
              </a:rPr>
              <a:t>Дивидендтік саясатты РЕТТЕУ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87FD27-27DF-9647-9B2E-EB147BFD9363}"/>
              </a:ext>
            </a:extLst>
          </p:cNvPr>
          <p:cNvSpPr txBox="1"/>
          <p:nvPr/>
        </p:nvSpPr>
        <p:spPr>
          <a:xfrm>
            <a:off x="0" y="30730"/>
            <a:ext cx="12192000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218420" eaLnBrk="0" fontAlgn="base" hangingPunct="0">
              <a:lnSpc>
                <a:spcPct val="90000"/>
              </a:lnSpc>
              <a:spcAft>
                <a:spcPts val="272"/>
              </a:spcAft>
              <a:defRPr/>
            </a:pPr>
            <a:r>
              <a:rPr lang="ru-RU" sz="2400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2. БЮДЖЕТ САЯСАТЫНЫҢ </a:t>
            </a:r>
            <a:r>
              <a:rPr lang="ru-RU" sz="2400" dirty="0" smtClean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НЕГІЗДЕРІ</a:t>
            </a: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–</a:t>
            </a:r>
            <a:r>
              <a:rPr lang="ru-RU" sz="2400" dirty="0" smtClean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КСС есептілігі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E2F600E-D383-ABDD-D1FC-7A6BC7E12326}"/>
              </a:ext>
            </a:extLst>
          </p:cNvPr>
          <p:cNvSpPr/>
          <p:nvPr/>
        </p:nvSpPr>
        <p:spPr>
          <a:xfrm>
            <a:off x="190893" y="573241"/>
            <a:ext cx="11810213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algn="ctr" defTabSz="1199243"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Квазимемлекеттік сектор субъектілеріне бөлінетін бюджет қаражаты бойынша мәліметтерді қамтамасыз ету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8944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527051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264159" y="1206031"/>
            <a:ext cx="11739457" cy="3459613"/>
          </a:xfrm>
          <a:prstGeom prst="rect">
            <a:avLst/>
          </a:prstGeom>
        </p:spPr>
        <p:txBody>
          <a:bodyPr wrap="square" lIns="121615" tIns="60807" rIns="121615" bIns="60807">
            <a:spAutoFit/>
          </a:bodyPr>
          <a:lstStyle>
            <a:lvl1pPr marL="169863" indent="-169863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514350" indent="-169863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860425" indent="-169863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indent="0" algn="just" defTabSz="1198003" fontAlgn="base">
              <a:lnSpc>
                <a:spcPct val="150000"/>
              </a:lnSpc>
              <a:spcBef>
                <a:spcPct val="0"/>
              </a:spcBef>
              <a:spcAft>
                <a:spcPts val="533"/>
              </a:spcAft>
              <a:buClrTx/>
            </a:pPr>
            <a:r>
              <a:rPr lang="ru-RU" altLang="ru-RU" sz="1800" b="1" dirty="0">
                <a:solidFill>
                  <a:srgbClr val="1F4E79"/>
                </a:solidFill>
              </a:rPr>
              <a:t>ҰСЫНЫЛАДЫ:</a:t>
            </a:r>
          </a:p>
          <a:p>
            <a:pPr marL="0" indent="0" algn="just" defTabSz="918610" fontAlgn="base">
              <a:spcBef>
                <a:spcPct val="0"/>
              </a:spcBef>
              <a:spcAft>
                <a:spcPct val="0"/>
              </a:spcAft>
              <a:buClrTx/>
            </a:pPr>
            <a:endParaRPr lang="ru-RU" altLang="ru-RU" sz="1800" b="1" u="sng" dirty="0">
              <a:solidFill>
                <a:srgbClr val="1F4E79"/>
              </a:solidFill>
            </a:endParaRPr>
          </a:p>
          <a:p>
            <a:pPr marL="226478" indent="-226478" algn="just" defTabSz="918610" fontAlgn="base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</a:pPr>
            <a:r>
              <a:rPr lang="ru-RU" altLang="ru-RU" sz="1800" b="1" dirty="0">
                <a:solidFill>
                  <a:srgbClr val="1F4E79"/>
                </a:solidFill>
              </a:rPr>
              <a:t>Әдістемелік негіз ҚҰРУ:</a:t>
            </a:r>
          </a:p>
          <a:p>
            <a:pPr marL="226478" indent="-226478" algn="just" defTabSz="918610" fontAlgn="base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</a:pPr>
            <a:endParaRPr lang="ru-RU" altLang="ru-RU" sz="1800" b="1" dirty="0">
              <a:solidFill>
                <a:srgbClr val="1F4E79"/>
              </a:solidFill>
            </a:endParaRPr>
          </a:p>
          <a:p>
            <a:pPr marL="685783" lvl="1" indent="-226478" algn="just" defTabSz="91861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800" b="1" dirty="0">
                <a:solidFill>
                  <a:schemeClr val="bg2">
                    <a:lumMod val="25000"/>
                  </a:schemeClr>
                </a:solidFill>
              </a:rPr>
              <a:t>қоғамдық сектор үшін қаржылық </a:t>
            </a:r>
            <a:r>
              <a:rPr lang="ru-RU" altLang="ru-RU" sz="1800" b="1" dirty="0" err="1">
                <a:solidFill>
                  <a:schemeClr val="bg2">
                    <a:lumMod val="25000"/>
                  </a:schemeClr>
                </a:solidFill>
              </a:rPr>
              <a:t>есептіліктің</a:t>
            </a:r>
            <a:r>
              <a:rPr lang="ru-RU" altLang="ru-RU" sz="1800" b="1" dirty="0">
                <a:solidFill>
                  <a:schemeClr val="bg2">
                    <a:lumMod val="25000"/>
                  </a:schemeClr>
                </a:solidFill>
              </a:rPr>
              <a:t> халықаралық </a:t>
            </a:r>
            <a:r>
              <a:rPr lang="ru-RU" altLang="ru-RU" sz="1800" b="1" dirty="0" err="1">
                <a:solidFill>
                  <a:schemeClr val="bg2">
                    <a:lumMod val="25000"/>
                  </a:schemeClr>
                </a:solidFill>
              </a:rPr>
              <a:t>стандарттарын</a:t>
            </a: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</a:rPr>
              <a:t> одан әрі енгізу</a:t>
            </a:r>
            <a:endParaRPr lang="ru-RU" altLang="ru-RU" sz="1800" b="1" dirty="0">
              <a:solidFill>
                <a:schemeClr val="bg2">
                  <a:lumMod val="25000"/>
                </a:schemeClr>
              </a:solidFill>
            </a:endParaRPr>
          </a:p>
          <a:p>
            <a:pPr marL="685783" lvl="1" indent="-226478" algn="just" defTabSz="91861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800" b="1" dirty="0">
                <a:solidFill>
                  <a:schemeClr val="bg2">
                    <a:lumMod val="25000"/>
                  </a:schemeClr>
                </a:solidFill>
              </a:rPr>
              <a:t>шоттардың бірыңғай жоспарын </a:t>
            </a: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</a:rPr>
              <a:t>қалыптастыру</a:t>
            </a:r>
            <a:endParaRPr lang="ru-RU" altLang="ru-RU" sz="1800" b="1" dirty="0">
              <a:solidFill>
                <a:schemeClr val="bg2">
                  <a:lumMod val="25000"/>
                </a:schemeClr>
              </a:solidFill>
            </a:endParaRPr>
          </a:p>
          <a:p>
            <a:pPr marL="685783" lvl="1" indent="-226478" algn="just" defTabSz="91861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</a:rPr>
              <a:t>2027 жылдан бастап – </a:t>
            </a:r>
            <a:r>
              <a:rPr lang="ru-RU" altLang="ru-RU" sz="1800" b="1" dirty="0">
                <a:solidFill>
                  <a:schemeClr val="bg2">
                    <a:lumMod val="25000"/>
                  </a:schemeClr>
                </a:solidFill>
              </a:rPr>
              <a:t>мемлекеттік қаржы статистикасы бойынша есепті </a:t>
            </a: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</a:rPr>
              <a:t>қалыптастыру</a:t>
            </a:r>
            <a:endParaRPr lang="ru-RU" altLang="ru-RU" sz="1800" b="1" dirty="0">
              <a:solidFill>
                <a:schemeClr val="bg2">
                  <a:lumMod val="25000"/>
                </a:schemeClr>
              </a:solidFill>
            </a:endParaRPr>
          </a:p>
          <a:p>
            <a:pPr marL="685783" lvl="1" indent="-226478" algn="just" defTabSz="91861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</a:rPr>
              <a:t>бюджеттік процесте </a:t>
            </a:r>
            <a:r>
              <a:rPr lang="ru-RU" altLang="ru-RU" sz="1800" b="1" dirty="0">
                <a:solidFill>
                  <a:schemeClr val="bg2">
                    <a:lumMod val="25000"/>
                  </a:schemeClr>
                </a:solidFill>
              </a:rPr>
              <a:t>болжамды шоғырландырылған қаржылық есептілікті </a:t>
            </a: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</a:rPr>
              <a:t>қолдану</a:t>
            </a:r>
            <a:endParaRPr lang="ru-RU" altLang="ru-RU" sz="1800" b="1" dirty="0">
              <a:solidFill>
                <a:schemeClr val="bg2">
                  <a:lumMod val="25000"/>
                </a:schemeClr>
              </a:solidFill>
            </a:endParaRPr>
          </a:p>
          <a:p>
            <a:pPr marL="685783" lvl="1" indent="-226478" algn="just" defTabSz="91861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800" b="1" dirty="0">
                <a:solidFill>
                  <a:schemeClr val="bg2">
                    <a:lumMod val="25000"/>
                  </a:schemeClr>
                </a:solidFill>
              </a:rPr>
              <a:t>«нысаналы салым», «нысаналы аударым» </a:t>
            </a:r>
            <a:r>
              <a:rPr lang="ru-RU" altLang="ru-RU" sz="1800" dirty="0">
                <a:solidFill>
                  <a:schemeClr val="bg2">
                    <a:lumMod val="25000"/>
                  </a:schemeClr>
                </a:solidFill>
              </a:rPr>
              <a:t>стандартты емес тетіктерінен бас тарту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87FD27-27DF-9647-9B2E-EB147BFD9363}"/>
              </a:ext>
            </a:extLst>
          </p:cNvPr>
          <p:cNvSpPr txBox="1"/>
          <p:nvPr/>
        </p:nvSpPr>
        <p:spPr>
          <a:xfrm>
            <a:off x="0" y="48746"/>
            <a:ext cx="12192000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218420" eaLnBrk="0" fontAlgn="base" hangingPunct="0">
              <a:lnSpc>
                <a:spcPct val="90000"/>
              </a:lnSpc>
              <a:spcAft>
                <a:spcPts val="272"/>
              </a:spcAft>
              <a:defRPr/>
            </a:pPr>
            <a:r>
              <a:rPr lang="ru-RU" sz="2400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2. БЮДЖЕТ САЯСАТЫНЫҢ </a:t>
            </a:r>
            <a:r>
              <a:rPr lang="ru-RU" sz="2400" dirty="0" smtClean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НЕГІЗДЕРІ</a:t>
            </a: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–</a:t>
            </a:r>
            <a:r>
              <a:rPr lang="ru-RU" sz="2400" dirty="0" smtClean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мемлекеттік қаржыны шоғырландыру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E2F600E-D383-ABDD-D1FC-7A6BC7E12326}"/>
              </a:ext>
            </a:extLst>
          </p:cNvPr>
          <p:cNvSpPr/>
          <p:nvPr/>
        </p:nvSpPr>
        <p:spPr>
          <a:xfrm>
            <a:off x="468048" y="4975575"/>
            <a:ext cx="4787896" cy="11183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algn="ctr" defTabSz="1199243">
              <a:defRPr/>
            </a:pPr>
            <a:endParaRPr lang="ru-RU" sz="1867" b="1" dirty="0">
              <a:solidFill>
                <a:srgbClr val="5B9BD5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algn="ctr" defTabSz="1199243">
              <a:defRPr/>
            </a:pPr>
            <a:r>
              <a:rPr lang="ru-RU" sz="16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Бюджетті жоспарлау кезінде міндетті түрде жариялау және қолдану </a:t>
            </a:r>
          </a:p>
          <a:p>
            <a:pPr algn="ctr" defTabSz="1199243">
              <a:defRPr/>
            </a:pPr>
            <a:endParaRPr lang="ru-RU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E2F600E-D383-ABDD-D1FC-7A6BC7E12326}"/>
              </a:ext>
            </a:extLst>
          </p:cNvPr>
          <p:cNvSpPr/>
          <p:nvPr/>
        </p:nvSpPr>
        <p:spPr>
          <a:xfrm>
            <a:off x="6801356" y="4975575"/>
            <a:ext cx="4787896" cy="11183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algn="ctr" defTabSz="1199243">
              <a:defRPr/>
            </a:pPr>
            <a:endParaRPr lang="ru-RU" sz="1867" b="1" dirty="0">
              <a:solidFill>
                <a:srgbClr val="5B9BD5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algn="ctr" defTabSz="1199243">
              <a:defRPr/>
            </a:pPr>
            <a:r>
              <a:rPr lang="ru-RU" sz="16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Халықаралық стандарттарға сәйкестігі және ашықтықтың жеткілікті деңгейі</a:t>
            </a:r>
          </a:p>
          <a:p>
            <a:pPr algn="ctr" defTabSz="1199243">
              <a:defRPr/>
            </a:pPr>
            <a:r>
              <a:rPr lang="ru-RU" sz="16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endParaRPr lang="ru-RU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2C50600E-137D-4886-AAF3-DD8C07E562F0}"/>
              </a:ext>
            </a:extLst>
          </p:cNvPr>
          <p:cNvCxnSpPr>
            <a:cxnSpLocks/>
          </p:cNvCxnSpPr>
          <p:nvPr/>
        </p:nvCxnSpPr>
        <p:spPr>
          <a:xfrm flipV="1">
            <a:off x="144832" y="4791319"/>
            <a:ext cx="11902335" cy="37056"/>
          </a:xfrm>
          <a:prstGeom prst="line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dash"/>
            <a:miter lim="800000"/>
          </a:ln>
          <a:effectLst/>
        </p:spPr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E2F600E-D383-ABDD-D1FC-7A6BC7E12326}"/>
              </a:ext>
            </a:extLst>
          </p:cNvPr>
          <p:cNvSpPr/>
          <p:nvPr/>
        </p:nvSpPr>
        <p:spPr>
          <a:xfrm>
            <a:off x="15202" y="580625"/>
            <a:ext cx="1204716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algn="ctr" defTabSz="1199243">
              <a:defRPr/>
            </a:pPr>
            <a:r>
              <a:rPr lang="ru-RU" b="1" dirty="0">
                <a:solidFill>
                  <a:srgbClr val="314A6A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Мемлекеттік басқару секторының барлық міндеттемелері мен активтерін есепке алуды қамтамасыз ету</a:t>
            </a:r>
            <a:endParaRPr lang="ru-RU" altLang="ru-RU" b="1" dirty="0">
              <a:solidFill>
                <a:srgbClr val="314A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61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0750551" y="-639233"/>
            <a:ext cx="1253067" cy="369023"/>
          </a:xfrm>
          <a:prstGeom prst="rect">
            <a:avLst/>
          </a:prstGeom>
          <a:noFill/>
        </p:spPr>
        <p:txBody>
          <a:bodyPr lIns="121615" tIns="60807" rIns="121615" bIns="60807">
            <a:spAutoFit/>
          </a:bodyPr>
          <a:lstStyle>
            <a:lvl1pPr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918610" fontAlgn="base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600" b="1" dirty="0">
                <a:solidFill>
                  <a:srgbClr val="385723"/>
                </a:solidFill>
              </a:rPr>
              <a:t>Тиімділік:</a:t>
            </a:r>
          </a:p>
        </p:txBody>
      </p:sp>
      <p:cxnSp>
        <p:nvCxnSpPr>
          <p:cNvPr id="13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491067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144780" y="1068091"/>
            <a:ext cx="11978218" cy="5573589"/>
          </a:xfrm>
          <a:prstGeom prst="rect">
            <a:avLst/>
          </a:prstGeom>
        </p:spPr>
        <p:txBody>
          <a:bodyPr wrap="square" lIns="121615" tIns="60807" rIns="121615" bIns="60807">
            <a:spAutoFit/>
          </a:bodyPr>
          <a:lstStyle>
            <a:lvl1pPr marL="169863" indent="-169863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860425" indent="-169863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514350" indent="-17145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indent="0" algn="just" defTabSz="1198003" fontAlgn="base">
              <a:lnSpc>
                <a:spcPct val="150000"/>
              </a:lnSpc>
              <a:spcBef>
                <a:spcPct val="0"/>
              </a:spcBef>
              <a:spcAft>
                <a:spcPts val="533"/>
              </a:spcAft>
              <a:buClrTx/>
            </a:pPr>
            <a:r>
              <a:rPr lang="ru-RU" altLang="ru-RU" sz="1600" b="1" dirty="0">
                <a:solidFill>
                  <a:srgbClr val="254061"/>
                </a:solidFill>
              </a:rPr>
              <a:t>ҰСЫНЫЛАДЫ:</a:t>
            </a:r>
          </a:p>
          <a:p>
            <a:pPr marL="226478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Ø"/>
            </a:pPr>
            <a:r>
              <a:rPr lang="ru-RU" altLang="ru-RU" sz="1600" b="1" dirty="0">
                <a:solidFill>
                  <a:srgbClr val="254061"/>
                </a:solidFill>
              </a:rPr>
              <a:t>Ұлттық қор қаражатын пайдалануды шектеу </a:t>
            </a:r>
            <a:r>
              <a:rPr lang="ru-RU" altLang="ru-RU" sz="1600" dirty="0">
                <a:solidFill>
                  <a:srgbClr val="254061"/>
                </a:solidFill>
              </a:rPr>
              <a:t>(2030 жылға дейінгі мемлекеттік қаржы тұжырымдамасының ережелерінен):</a:t>
            </a:r>
            <a:endParaRPr lang="ru-RU" altLang="ru-RU" dirty="0">
              <a:solidFill>
                <a:srgbClr val="254061"/>
              </a:solidFill>
            </a:endParaRPr>
          </a:p>
          <a:p>
            <a:pPr marL="917040" lvl="1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Жаңа:</a:t>
            </a:r>
          </a:p>
          <a:p>
            <a:pPr marL="1946252" lvl="3" indent="-285750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›"/>
            </a:pPr>
            <a:r>
              <a:rPr lang="ru-RU" altLang="ru-RU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қазақстандық эмитенттердің</a:t>
            </a:r>
            <a:r>
              <a:rPr lang="ru-RU" alt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ішкі қаржы құралдарына </a:t>
            </a:r>
            <a:r>
              <a:rPr lang="ru-RU" alt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инвестициялауға тыйым салу (Ұлттық </a:t>
            </a:r>
            <a:r>
              <a:rPr lang="ru-RU" altLang="ru-RU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әл-ауқат</a:t>
            </a:r>
            <a:r>
              <a:rPr lang="ru-RU" alt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қордың борыштық бағалы қағаздарын сатып алуды қоспағанда)</a:t>
            </a:r>
            <a:endParaRPr lang="ru-RU" altLang="ru-RU" sz="12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1946252" lvl="3" indent="-285750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›"/>
            </a:pPr>
            <a:r>
              <a:rPr lang="ru-RU" alt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бюджеттің ағымдағы шығыстарын қаржыландыруға тыйым салу</a:t>
            </a:r>
          </a:p>
          <a:p>
            <a:pPr marL="1946252" lvl="3" indent="-285750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›"/>
            </a:pPr>
            <a:r>
              <a:rPr lang="ru-RU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мақсатты</a:t>
            </a:r>
            <a:r>
              <a:rPr lang="ru-RU" altLang="ru-RU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бағдарлармен</a:t>
            </a:r>
            <a:r>
              <a:rPr lang="ru-RU" alt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пайдалануды</a:t>
            </a:r>
            <a:r>
              <a:rPr lang="ru-RU" alt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шектеу</a:t>
            </a:r>
          </a:p>
          <a:p>
            <a:pPr marL="917040" lvl="1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Қолданыстағы нормалардың редакцияларын нақтылау:</a:t>
            </a:r>
          </a:p>
          <a:p>
            <a:pPr marL="1946252" lvl="3" indent="-285750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›"/>
            </a:pPr>
            <a:r>
              <a:rPr lang="ru-RU" alt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кредиттеуге, оның ішінде Ұлттық қордан берілетін нысаналы трансферттер есебінен</a:t>
            </a:r>
          </a:p>
          <a:p>
            <a:pPr marL="1946252" lvl="3" indent="-285750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›"/>
            </a:pPr>
            <a:r>
              <a:rPr lang="ru-RU" alt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борыштық міндеттемелердің орындалуын қамтамасыз ету ретінде</a:t>
            </a:r>
          </a:p>
          <a:p>
            <a:pPr marL="226478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Ø"/>
            </a:pPr>
            <a:r>
              <a:rPr lang="ru-RU" altLang="ru-RU" sz="1600" b="1" dirty="0">
                <a:solidFill>
                  <a:srgbClr val="254061"/>
                </a:solidFill>
              </a:rPr>
              <a:t>Ұлттық қордан берілетін нысаналы трансферт есебінен шығыстарды қаржыландыруға қойылатын талаптарды КҮШЕЙТУ</a:t>
            </a:r>
            <a:r>
              <a:rPr lang="ru-RU" altLang="ru-RU" b="1" dirty="0">
                <a:solidFill>
                  <a:srgbClr val="254061"/>
                </a:solidFill>
              </a:rPr>
              <a:t>: </a:t>
            </a:r>
          </a:p>
          <a:p>
            <a:pPr marL="917040" lvl="1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тек аса маңызды инфрақұрылымды дамытуға, жалпыұлттық маңызы бар жобаларға бағыттау </a:t>
            </a:r>
            <a:r>
              <a:rPr lang="ru-RU" alt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(өлшемшарттары берілген)</a:t>
            </a:r>
            <a:endParaRPr lang="ru-RU" altLang="ru-RU" sz="12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917040" lvl="1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ББӘ бірінші басшысының </a:t>
            </a:r>
            <a:r>
              <a:rPr lang="ru-RU" alt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нысаналы трансфертті мақсатсыз пайдаланғаны үшін</a:t>
            </a:r>
            <a:r>
              <a:rPr lang="ru-RU" altLang="ru-RU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жауапкершілігін </a:t>
            </a:r>
            <a:r>
              <a:rPr lang="ru-RU" alt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енгізу</a:t>
            </a:r>
          </a:p>
          <a:p>
            <a:pPr marL="226478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•"/>
            </a:pPr>
            <a:endParaRPr lang="ru-RU" altLang="ru-RU" dirty="0">
              <a:solidFill>
                <a:srgbClr val="576B85"/>
              </a:solidFill>
            </a:endParaRPr>
          </a:p>
          <a:p>
            <a:pPr marL="226478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Ø"/>
            </a:pPr>
            <a:r>
              <a:rPr lang="ru-RU" altLang="ru-RU" b="1" dirty="0">
                <a:solidFill>
                  <a:srgbClr val="254061"/>
                </a:solidFill>
              </a:rPr>
              <a:t>«Балаларға арналған Ұлттық қорды» ҚОСУ:</a:t>
            </a:r>
          </a:p>
          <a:p>
            <a:pPr marL="917040" lvl="1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нысаналы </a:t>
            </a:r>
            <a:r>
              <a:rPr lang="ru-RU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талаптар</a:t>
            </a:r>
            <a:r>
              <a:rPr lang="ru-RU" altLang="ru-RU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көлемімен</a:t>
            </a:r>
            <a:r>
              <a:rPr lang="ru-RU" alt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пайдалануды </a:t>
            </a:r>
            <a:r>
              <a:rPr lang="ru-RU" alt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шектеу</a:t>
            </a:r>
            <a:endParaRPr lang="ru-RU" altLang="ru-RU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917040" lvl="1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РБ туралы жылдық есептің құрамында </a:t>
            </a:r>
            <a:r>
              <a:rPr lang="ru-RU" altLang="ru-RU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инвестициялық табыс және «Балаларға арналған ұлттық қор» бойынша </a:t>
            </a:r>
            <a:r>
              <a:rPr lang="ru-RU" altLang="ru-RU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ақпарат</a:t>
            </a:r>
            <a:r>
              <a:rPr lang="ru-RU" altLang="ru-RU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ұсыну</a:t>
            </a:r>
            <a:endParaRPr lang="ru-RU" alt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87FD27-27DF-9647-9B2E-EB147BFD9363}"/>
              </a:ext>
            </a:extLst>
          </p:cNvPr>
          <p:cNvSpPr txBox="1"/>
          <p:nvPr/>
        </p:nvSpPr>
        <p:spPr>
          <a:xfrm>
            <a:off x="0" y="62826"/>
            <a:ext cx="12192000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218420" eaLnBrk="0" fontAlgn="base" hangingPunct="0">
              <a:lnSpc>
                <a:spcPct val="90000"/>
              </a:lnSpc>
              <a:spcAft>
                <a:spcPts val="272"/>
              </a:spcAft>
              <a:defRPr/>
            </a:pPr>
            <a:r>
              <a:rPr lang="ru-RU" sz="2400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2. БЮДЖЕТ САЯСАТЫНЫҢ </a:t>
            </a:r>
            <a:r>
              <a:rPr lang="ru-RU" sz="2400" dirty="0" smtClean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НЕГІЗДЕРІ</a:t>
            </a: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–</a:t>
            </a:r>
            <a:r>
              <a:rPr lang="ru-RU" sz="2400" dirty="0" smtClean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Ұлттық қор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E2F600E-D383-ABDD-D1FC-7A6BC7E12326}"/>
              </a:ext>
            </a:extLst>
          </p:cNvPr>
          <p:cNvSpPr/>
          <p:nvPr/>
        </p:nvSpPr>
        <p:spPr>
          <a:xfrm>
            <a:off x="144780" y="553009"/>
            <a:ext cx="1185883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pPr algn="ctr" defTabSz="1199243">
              <a:defRPr/>
            </a:pPr>
            <a:r>
              <a:rPr lang="ru-RU" b="1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Ұлттық қордың </a:t>
            </a:r>
            <a:r>
              <a:rPr lang="ru-RU" b="1" dirty="0" err="1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жинақтау</a:t>
            </a:r>
            <a:r>
              <a:rPr lang="ru-RU" b="1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функциясын күшейту</a:t>
            </a:r>
            <a:endParaRPr lang="ru-RU" dirty="0">
              <a:solidFill>
                <a:srgbClr val="254061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5380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469239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64160" y="1077919"/>
            <a:ext cx="11739457" cy="391850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169863" indent="-169863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450850" indent="-106363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indent="0" algn="just" defTabSz="918610" fontAlgn="base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800" b="1" dirty="0">
                <a:solidFill>
                  <a:srgbClr val="1F4E79"/>
                </a:solidFill>
              </a:rPr>
              <a:t>ҰСЫНЫЛАДЫ</a:t>
            </a:r>
            <a:r>
              <a:rPr lang="ru-RU" altLang="ru-RU" sz="1800" b="1" dirty="0">
                <a:solidFill>
                  <a:srgbClr val="254061"/>
                </a:solidFill>
              </a:rPr>
              <a:t>:</a:t>
            </a:r>
          </a:p>
          <a:p>
            <a:pPr marL="0" indent="0" algn="just" defTabSz="918610" fontAlgn="base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lang="ru-RU" altLang="ru-RU" sz="1800" b="1" u="sng" dirty="0">
              <a:solidFill>
                <a:srgbClr val="254061"/>
              </a:solidFill>
            </a:endParaRPr>
          </a:p>
          <a:p>
            <a:pPr marL="226478" indent="-226478" algn="just" defTabSz="918610" fontAlgn="base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</a:pPr>
            <a:r>
              <a:rPr lang="ru-RU" altLang="ru-RU" sz="1800" b="1" dirty="0">
                <a:solidFill>
                  <a:srgbClr val="254061"/>
                </a:solidFill>
              </a:rPr>
              <a:t>БІРІКТІРУ - </a:t>
            </a:r>
            <a:r>
              <a:rPr lang="ru-RU" altLang="ru-RU" sz="1800" b="1" dirty="0">
                <a:solidFill>
                  <a:srgbClr val="5B9BD5"/>
                </a:solidFill>
              </a:rPr>
              <a:t>«Білім беру инфрақұрылымын қолдау қоры»                                                                                                            </a:t>
            </a:r>
          </a:p>
          <a:p>
            <a:pPr marL="0" indent="0" algn="just" defTabSz="918610" fontAlgn="base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800" b="1" dirty="0">
                <a:solidFill>
                  <a:srgbClr val="5B9BD5"/>
                </a:solidFill>
              </a:rPr>
              <a:t>                                 </a:t>
            </a:r>
            <a:r>
              <a:rPr lang="kk-KZ" altLang="ru-RU" sz="1800" b="1" dirty="0">
                <a:solidFill>
                  <a:srgbClr val="5B9BD5"/>
                </a:solidFill>
              </a:rPr>
              <a:t>мен жаңа «Арнаулы мемлекеттік қорды»</a:t>
            </a:r>
          </a:p>
          <a:p>
            <a:pPr marL="226478" indent="-226478" algn="just" defTabSz="91861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</a:pPr>
            <a:r>
              <a:rPr lang="ru-RU" altLang="ru-RU" sz="1600" b="1" dirty="0">
                <a:solidFill>
                  <a:srgbClr val="254061"/>
                </a:solidFill>
              </a:rPr>
              <a:t>Қорға түсімдер </a:t>
            </a:r>
            <a:r>
              <a:rPr lang="ru-RU" altLang="ru-RU" sz="1600" dirty="0">
                <a:solidFill>
                  <a:srgbClr val="254061"/>
                </a:solidFill>
              </a:rPr>
              <a:t>көздері:</a:t>
            </a:r>
          </a:p>
          <a:p>
            <a:pPr marL="601118" lvl="1" indent="-141814" defTabSz="91861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600" b="1" dirty="0">
                <a:solidFill>
                  <a:schemeClr val="tx1"/>
                </a:solidFill>
              </a:rPr>
              <a:t>бұрын</a:t>
            </a:r>
            <a:r>
              <a:rPr lang="ru-RU" altLang="ru-RU" sz="1600" dirty="0">
                <a:solidFill>
                  <a:schemeClr val="tx1"/>
                </a:solidFill>
              </a:rPr>
              <a:t> «Білім беру инфрақұрылымын қолдау қорына» </a:t>
            </a:r>
            <a:r>
              <a:rPr lang="ru-RU" altLang="ru-RU" sz="1600" b="1" dirty="0">
                <a:solidFill>
                  <a:schemeClr val="tx1"/>
                </a:solidFill>
              </a:rPr>
              <a:t>түскен </a:t>
            </a:r>
            <a:r>
              <a:rPr lang="ru-RU" altLang="ru-RU" sz="1600" dirty="0">
                <a:solidFill>
                  <a:schemeClr val="tx1"/>
                </a:solidFill>
              </a:rPr>
              <a:t>ақша</a:t>
            </a:r>
          </a:p>
          <a:p>
            <a:pPr marL="601118" lvl="1" indent="-141814" defTabSz="91861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600" dirty="0">
                <a:solidFill>
                  <a:schemeClr val="tx1"/>
                </a:solidFill>
              </a:rPr>
              <a:t>заңсыз сатып алынған активтерді қайтару туралы заңға сәйкес </a:t>
            </a:r>
            <a:r>
              <a:rPr lang="ru-RU" altLang="ru-RU" sz="1600" b="1" dirty="0">
                <a:solidFill>
                  <a:schemeClr val="tx1"/>
                </a:solidFill>
              </a:rPr>
              <a:t>мүлікті өткізуден </a:t>
            </a:r>
            <a:r>
              <a:rPr lang="ru-RU" altLang="ru-RU" sz="1600" dirty="0">
                <a:solidFill>
                  <a:schemeClr val="tx1"/>
                </a:solidFill>
              </a:rPr>
              <a:t>түскен ақша</a:t>
            </a:r>
          </a:p>
          <a:p>
            <a:pPr marL="226478" indent="-226478" defTabSz="91861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Ø"/>
            </a:pPr>
            <a:r>
              <a:rPr lang="ru-RU" altLang="ru-RU" sz="1600" dirty="0">
                <a:solidFill>
                  <a:srgbClr val="254061"/>
                </a:solidFill>
              </a:rPr>
              <a:t>Қорды</a:t>
            </a:r>
            <a:r>
              <a:rPr lang="ru-RU" altLang="ru-RU" sz="1600" b="1" dirty="0">
                <a:solidFill>
                  <a:srgbClr val="254061"/>
                </a:solidFill>
              </a:rPr>
              <a:t> жұмсау:</a:t>
            </a:r>
            <a:endParaRPr lang="ru-RU" altLang="ru-RU" sz="1600" dirty="0">
              <a:solidFill>
                <a:srgbClr val="254061"/>
              </a:solidFill>
            </a:endParaRPr>
          </a:p>
          <a:p>
            <a:pPr marL="601118" lvl="1" indent="-141814" defTabSz="91861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600" b="1" dirty="0">
                <a:solidFill>
                  <a:schemeClr val="tx1"/>
                </a:solidFill>
              </a:rPr>
              <a:t>әлеуметтік </a:t>
            </a:r>
            <a:r>
              <a:rPr lang="ru-RU" altLang="ru-RU" sz="1600" dirty="0">
                <a:solidFill>
                  <a:schemeClr val="tx1"/>
                </a:solidFill>
              </a:rPr>
              <a:t>жобалар</a:t>
            </a:r>
          </a:p>
          <a:p>
            <a:pPr marL="601118" lvl="1" indent="-141814" defTabSz="91861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600" b="1" dirty="0">
                <a:solidFill>
                  <a:schemeClr val="tx1"/>
                </a:solidFill>
              </a:rPr>
              <a:t>экономикалық </a:t>
            </a:r>
            <a:r>
              <a:rPr lang="ru-RU" altLang="ru-RU" sz="1600" dirty="0">
                <a:solidFill>
                  <a:schemeClr val="tx1"/>
                </a:solidFill>
              </a:rPr>
              <a:t>жобалар</a:t>
            </a:r>
          </a:p>
          <a:p>
            <a:pPr marL="601118" lvl="1" indent="-141814" defTabSz="91861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600" dirty="0">
                <a:solidFill>
                  <a:schemeClr val="tx1"/>
                </a:solidFill>
              </a:rPr>
              <a:t>республикалық бюджетке </a:t>
            </a:r>
            <a:r>
              <a:rPr lang="ru-RU" altLang="ru-RU" sz="1600" b="1" dirty="0">
                <a:solidFill>
                  <a:schemeClr val="tx1"/>
                </a:solidFill>
              </a:rPr>
              <a:t>трансферт</a:t>
            </a:r>
            <a:r>
              <a:rPr lang="ru-RU" altLang="ru-RU" sz="1600" dirty="0">
                <a:solidFill>
                  <a:schemeClr val="tx1"/>
                </a:solidFill>
              </a:rPr>
              <a:t> ретінде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187FD27-27DF-9647-9B2E-EB147BFD9363}"/>
              </a:ext>
            </a:extLst>
          </p:cNvPr>
          <p:cNvSpPr txBox="1"/>
          <p:nvPr/>
        </p:nvSpPr>
        <p:spPr>
          <a:xfrm>
            <a:off x="0" y="62826"/>
            <a:ext cx="12192000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218420" eaLnBrk="0" fontAlgn="base" hangingPunct="0">
              <a:lnSpc>
                <a:spcPct val="90000"/>
              </a:lnSpc>
              <a:spcAft>
                <a:spcPts val="272"/>
              </a:spcAft>
              <a:defRPr/>
            </a:pPr>
            <a:r>
              <a:rPr lang="ru-RU" sz="2400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2. БЮДЖЕТ САЯСАТЫНЫҢ НЕГІЗДЕРІ </a:t>
            </a: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–</a:t>
            </a:r>
            <a:r>
              <a:rPr lang="ru-RU" sz="2400" dirty="0" smtClean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ru-RU" sz="2400" b="1" dirty="0" err="1" smtClean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Арнаулы</a:t>
            </a:r>
            <a:r>
              <a:rPr lang="ru-RU" sz="2400" b="1" dirty="0" smtClean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 </a:t>
            </a: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мемлекеттік қор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E2F600E-D383-ABDD-D1FC-7A6BC7E12326}"/>
              </a:ext>
            </a:extLst>
          </p:cNvPr>
          <p:cNvSpPr/>
          <p:nvPr/>
        </p:nvSpPr>
        <p:spPr>
          <a:xfrm>
            <a:off x="264160" y="5337773"/>
            <a:ext cx="5145761" cy="87209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ysClr val="window" lastClr="FFFFFF">
                <a:lumMod val="50000"/>
              </a:sysClr>
            </a:solidFill>
            <a:prstDash val="sysDash"/>
          </a:ln>
        </p:spPr>
        <p:txBody>
          <a:bodyPr wrap="square">
            <a:spAutoFit/>
          </a:bodyPr>
          <a:lstStyle/>
          <a:p>
            <a:pPr algn="ctr" defTabSz="1199243">
              <a:defRPr/>
            </a:pPr>
            <a:endParaRPr lang="ru-RU" sz="1867" b="1" dirty="0">
              <a:solidFill>
                <a:srgbClr val="5B9BD5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algn="ctr" defTabSz="1199243">
              <a:defRPr/>
            </a:pPr>
            <a:r>
              <a:rPr lang="ru-RU" sz="16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Блоктық бюджет компоненті </a:t>
            </a:r>
            <a:r>
              <a:rPr lang="ru-RU" sz="1600" b="1" i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(Сингапур)</a:t>
            </a:r>
          </a:p>
          <a:p>
            <a:pPr algn="ctr" defTabSz="1199243">
              <a:defRPr/>
            </a:pPr>
            <a:r>
              <a:rPr lang="ru-RU" sz="1600" b="1" i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endParaRPr lang="ru-RU" sz="16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4E2F600E-D383-ABDD-D1FC-7A6BC7E12326}"/>
              </a:ext>
            </a:extLst>
          </p:cNvPr>
          <p:cNvSpPr/>
          <p:nvPr/>
        </p:nvSpPr>
        <p:spPr>
          <a:xfrm>
            <a:off x="6901404" y="5337773"/>
            <a:ext cx="5145761" cy="87209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ysClr val="window" lastClr="FFFFFF">
                <a:lumMod val="50000"/>
              </a:sysClr>
            </a:solidFill>
            <a:prstDash val="sysDash"/>
          </a:ln>
        </p:spPr>
        <p:txBody>
          <a:bodyPr wrap="square">
            <a:spAutoFit/>
          </a:bodyPr>
          <a:lstStyle/>
          <a:p>
            <a:pPr algn="ctr" defTabSz="1199243">
              <a:defRPr/>
            </a:pPr>
            <a:endParaRPr lang="ru-RU" sz="1867" b="1" dirty="0">
              <a:solidFill>
                <a:srgbClr val="5B9BD5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algn="ctr" defTabSz="1199243">
              <a:defRPr/>
            </a:pPr>
            <a:r>
              <a:rPr lang="ru-RU" sz="16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Реттеуші рөл </a:t>
            </a:r>
            <a:r>
              <a:rPr lang="ru-RU" sz="1600" b="1" i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(буферлік жастық) </a:t>
            </a:r>
          </a:p>
          <a:p>
            <a:pPr algn="ctr" defTabSz="1199243">
              <a:defRPr/>
            </a:pPr>
            <a:endParaRPr lang="ru-RU" sz="16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2C50600E-137D-4886-AAF3-DD8C07E562F0}"/>
              </a:ext>
            </a:extLst>
          </p:cNvPr>
          <p:cNvCxnSpPr>
            <a:cxnSpLocks/>
          </p:cNvCxnSpPr>
          <p:nvPr/>
        </p:nvCxnSpPr>
        <p:spPr>
          <a:xfrm flipV="1">
            <a:off x="144830" y="5187719"/>
            <a:ext cx="11902335" cy="37056"/>
          </a:xfrm>
          <a:prstGeom prst="line">
            <a:avLst/>
          </a:prstGeom>
          <a:noFill/>
          <a:ln w="6350" cap="flat" cmpd="sng" algn="ctr">
            <a:solidFill>
              <a:sysClr val="window" lastClr="FFFFFF">
                <a:lumMod val="50000"/>
              </a:sysClr>
            </a:solidFill>
            <a:prstDash val="dash"/>
            <a:miter lim="800000"/>
          </a:ln>
          <a:effectLst/>
        </p:spPr>
      </p:cxn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4E2F600E-D383-ABDD-D1FC-7A6BC7E12326}"/>
              </a:ext>
            </a:extLst>
          </p:cNvPr>
          <p:cNvSpPr/>
          <p:nvPr/>
        </p:nvSpPr>
        <p:spPr>
          <a:xfrm>
            <a:off x="1840193" y="6398811"/>
            <a:ext cx="8511611" cy="33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ysClr val="window" lastClr="FFFFFF">
                <a:lumMod val="50000"/>
              </a:sysClr>
            </a:solidFill>
            <a:prstDash val="sysDash"/>
          </a:ln>
        </p:spPr>
        <p:txBody>
          <a:bodyPr wrap="square">
            <a:spAutoFit/>
          </a:bodyPr>
          <a:lstStyle/>
          <a:p>
            <a:pPr algn="ctr" defTabSz="1199243">
              <a:defRPr/>
            </a:pPr>
            <a:r>
              <a:rPr lang="ru-RU" sz="16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РБ-ның атқарылуы туралы жылдық есептің құрамындағы есептілік</a:t>
            </a:r>
            <a:endParaRPr lang="ru-RU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E2F600E-D383-ABDD-D1FC-7A6BC7E12326}"/>
              </a:ext>
            </a:extLst>
          </p:cNvPr>
          <p:cNvSpPr/>
          <p:nvPr/>
        </p:nvSpPr>
        <p:spPr>
          <a:xfrm>
            <a:off x="264160" y="573576"/>
            <a:ext cx="1173945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algn="ctr" defTabSz="1199243">
              <a:defRPr/>
            </a:pPr>
            <a:r>
              <a:rPr lang="ru-RU" b="1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Әлеуметтік және экономикалық жобаларды қаржыландыру кепілдігін қамтамасыз ету</a:t>
            </a:r>
          </a:p>
        </p:txBody>
      </p:sp>
    </p:spTree>
    <p:extLst>
      <p:ext uri="{BB962C8B-B14F-4D97-AF65-F5344CB8AC3E}">
        <p14:creationId xmlns:p14="http://schemas.microsoft.com/office/powerpoint/2010/main" val="337370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478367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715" name="Прямоугольник 4"/>
          <p:cNvSpPr>
            <a:spLocks noChangeArrowheads="1"/>
          </p:cNvSpPr>
          <p:nvPr/>
        </p:nvSpPr>
        <p:spPr bwMode="auto">
          <a:xfrm>
            <a:off x="78317" y="1828800"/>
            <a:ext cx="6096000" cy="379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ru-RU" altLang="ru-RU" sz="1867" dirty="0"/>
          </a:p>
        </p:txBody>
      </p:sp>
      <p:sp>
        <p:nvSpPr>
          <p:cNvPr id="7" name="TextBox 6"/>
          <p:cNvSpPr txBox="1"/>
          <p:nvPr/>
        </p:nvSpPr>
        <p:spPr>
          <a:xfrm>
            <a:off x="173899" y="1028926"/>
            <a:ext cx="11919978" cy="524836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171450" indent="-1714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449263" indent="-1841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indent="0" defTabSz="121917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/>
              </a:buClr>
            </a:pPr>
            <a:r>
              <a:rPr lang="ru-RU" altLang="ru-RU" sz="1600" b="1" dirty="0">
                <a:solidFill>
                  <a:srgbClr val="1F4E79"/>
                </a:solidFill>
              </a:rPr>
              <a:t>ҰСЫНЫЛАДЫ:</a:t>
            </a:r>
          </a:p>
          <a:p>
            <a:pPr marL="228594" indent="-228594" defTabSz="121917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1">
                  <a:lumMod val="85000"/>
                  <a:lumOff val="15000"/>
                </a:schemeClr>
              </a:buClr>
              <a:buFont typeface="Wingdings" panose="05000000000000000000" pitchFamily="2" charset="2"/>
              <a:buChar char="Ø"/>
            </a:pPr>
            <a:r>
              <a:rPr lang="ru-RU" altLang="ru-RU" sz="1600" b="1" dirty="0">
                <a:solidFill>
                  <a:schemeClr val="tx1"/>
                </a:solidFill>
              </a:rPr>
              <a:t>Салық шығыстары </a:t>
            </a:r>
            <a:r>
              <a:rPr lang="ru-RU" altLang="ru-RU" sz="1600" dirty="0">
                <a:solidFill>
                  <a:schemeClr val="tx1"/>
                </a:solidFill>
              </a:rPr>
              <a:t>туралы талдамалық есептің құрамындағы</a:t>
            </a:r>
            <a:r>
              <a:rPr lang="ru-RU" altLang="ru-RU" sz="1600" dirty="0">
                <a:solidFill>
                  <a:srgbClr val="1F4E79"/>
                </a:solidFill>
              </a:rPr>
              <a:t> салықтық алшақтық пен әлеуетті </a:t>
            </a:r>
            <a:r>
              <a:rPr lang="ru-RU" altLang="ru-RU" sz="1600" b="1" dirty="0">
                <a:solidFill>
                  <a:srgbClr val="1F4E79"/>
                </a:solidFill>
              </a:rPr>
              <a:t>ТАЛДАУ</a:t>
            </a:r>
          </a:p>
          <a:p>
            <a:pPr marL="228594" indent="-228594" defTabSz="121917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/>
              </a:buClr>
              <a:buFont typeface="Wingdings" panose="05000000000000000000" pitchFamily="2" charset="2"/>
              <a:buChar char="Ø"/>
            </a:pPr>
            <a:r>
              <a:rPr lang="ru-RU" altLang="ru-RU" sz="1600" dirty="0">
                <a:solidFill>
                  <a:srgbClr val="1F4E79"/>
                </a:solidFill>
              </a:rPr>
              <a:t>Бюджетке түсетін немесе бюджеттен тыс өтетін аударымдар бойынша </a:t>
            </a:r>
            <a:r>
              <a:rPr lang="ru-RU" altLang="ru-RU" sz="1600" b="1" dirty="0">
                <a:solidFill>
                  <a:srgbClr val="1F4E79"/>
                </a:solidFill>
              </a:rPr>
              <a:t>АШЫҚТЫҚ:</a:t>
            </a:r>
          </a:p>
          <a:p>
            <a:pPr marL="599002" lvl="1" indent="-245527" defTabSz="1219170" fontAlgn="base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ru-RU" altLang="ru-RU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жер қойнауын пайдаланушылардың аударымдары бойынша </a:t>
            </a:r>
            <a:r>
              <a:rPr lang="ru-RU" altLang="ru-RU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ақпаратты</a:t>
            </a:r>
            <a:r>
              <a:rPr lang="ru-RU" altLang="ru-RU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өңірді дамыту жоспарына, жергілікті бюджет жобасына және жылдық есепке </a:t>
            </a:r>
            <a:r>
              <a:rPr lang="ru-RU" altLang="ru-RU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қосу</a:t>
            </a:r>
          </a:p>
          <a:p>
            <a:pPr marL="599002" lvl="1" indent="-245527" defTabSz="1219170" fontAlgn="base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ru-RU" altLang="ru-RU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«Арнайы түсімдер» </a:t>
            </a:r>
            <a:r>
              <a:rPr lang="ru-RU" altLang="ru-RU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ұғымын енгізу</a:t>
            </a:r>
            <a:endParaRPr lang="ru-RU" altLang="ru-RU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599002" lvl="1" indent="-245527" defTabSz="1219170" fontAlgn="base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ru-RU" altLang="ru-RU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мемлекетке немесе өңірге мүліктік және мүліктік емес игіліктер </a:t>
            </a:r>
            <a:r>
              <a:rPr lang="ru-RU" altLang="ru-RU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беруге бағытталған шарттар, келісімшарттар, келісімдер, меморандумдар бойынша, </a:t>
            </a:r>
            <a:r>
              <a:rPr lang="ru-RU" altLang="ru-RU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оның ішінде ақшалай нысанда міндеттемелердің мониторингі</a:t>
            </a:r>
            <a:r>
              <a:rPr lang="ru-RU" altLang="ru-RU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ru-RU" altLang="ru-RU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есептілігі және жариялануы</a:t>
            </a:r>
          </a:p>
          <a:p>
            <a:pPr marL="599002" lvl="1" indent="-245527" defTabSz="1219170" fontAlgn="base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Clr>
                <a:srgbClr val="1F497D"/>
              </a:buClr>
              <a:buFont typeface="Arial" panose="020B0604020202020204" pitchFamily="34" charset="0"/>
              <a:buChar char="•"/>
            </a:pPr>
            <a:endParaRPr lang="ru-RU" altLang="ru-RU" sz="1600" dirty="0">
              <a:solidFill>
                <a:srgbClr val="1F4E79"/>
              </a:solidFill>
            </a:endParaRPr>
          </a:p>
          <a:p>
            <a:pPr marL="228594" indent="-228594" defTabSz="121917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497D"/>
              </a:buClr>
              <a:buFont typeface="Wingdings" panose="05000000000000000000" pitchFamily="2" charset="2"/>
              <a:buChar char="Ø"/>
            </a:pPr>
            <a:r>
              <a:rPr lang="ru-RU" altLang="ru-RU" sz="1600" b="1" dirty="0">
                <a:solidFill>
                  <a:srgbClr val="1F4E79"/>
                </a:solidFill>
              </a:rPr>
              <a:t>Бюджет деңгейлері арасындағы </a:t>
            </a:r>
            <a:r>
              <a:rPr lang="kk-KZ" altLang="ru-RU" sz="1600" b="1" dirty="0">
                <a:solidFill>
                  <a:srgbClr val="1F4E79"/>
                </a:solidFill>
              </a:rPr>
              <a:t>БӨЛУ</a:t>
            </a:r>
            <a:endParaRPr lang="ru-RU" altLang="ru-RU" sz="1600" dirty="0">
              <a:solidFill>
                <a:srgbClr val="1F4E79"/>
              </a:solidFill>
            </a:endParaRPr>
          </a:p>
          <a:p>
            <a:pPr marL="599002" lvl="1" indent="-245527" defTabSz="1219170" fontAlgn="base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Clr>
                <a:schemeClr val="tx1">
                  <a:lumMod val="85000"/>
                  <a:lumOff val="15000"/>
                </a:schemeClr>
              </a:buClr>
              <a:buFont typeface="Arial" panose="020B0604020202020204" pitchFamily="34" charset="0"/>
              <a:buChar char="•"/>
            </a:pPr>
            <a:r>
              <a:rPr lang="ru-RU" altLang="ru-RU" sz="1600" b="1" dirty="0">
                <a:solidFill>
                  <a:schemeClr val="tx1"/>
                </a:solidFill>
              </a:rPr>
              <a:t>ЖБ-ға түсетіні: </a:t>
            </a:r>
            <a:r>
              <a:rPr lang="ru-RU" altLang="ru-RU" sz="1600" i="1" dirty="0">
                <a:solidFill>
                  <a:schemeClr val="tx1"/>
                </a:solidFill>
              </a:rPr>
              <a:t>қоршаған ортаға теріс әсер еткені үшін төлемнен</a:t>
            </a:r>
            <a:r>
              <a:rPr lang="ru-RU" altLang="ru-RU" sz="1600" dirty="0">
                <a:solidFill>
                  <a:schemeClr val="tx1"/>
                </a:solidFill>
              </a:rPr>
              <a:t>, жер қойнауын пайдаланушылардан өңірдің әлеуметтік-экономикалық дамуына, оның инфрақұрылымын дамытуға ақша түсімдері</a:t>
            </a:r>
          </a:p>
          <a:p>
            <a:pPr marL="599002" lvl="1" indent="-245527" defTabSz="121917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chemeClr val="tx1">
                  <a:lumMod val="85000"/>
                  <a:lumOff val="15000"/>
                </a:schemeClr>
              </a:buClr>
              <a:buFont typeface="Arial" panose="020B0604020202020204" pitchFamily="34" charset="0"/>
              <a:buChar char="•"/>
            </a:pPr>
            <a:r>
              <a:rPr lang="ru-RU" altLang="ru-RU" sz="1600" b="1" dirty="0">
                <a:solidFill>
                  <a:schemeClr val="tx1"/>
                </a:solidFill>
              </a:rPr>
              <a:t>қосымша мыналарды аудару ұсынылады:</a:t>
            </a:r>
          </a:p>
          <a:p>
            <a:pPr marL="599002" lvl="1" indent="-245527" defTabSz="1219170" fontAlgn="base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Clr>
                <a:schemeClr val="tx1">
                  <a:lumMod val="85000"/>
                  <a:lumOff val="15000"/>
                </a:schemeClr>
              </a:buClr>
              <a:buFont typeface="Arial" panose="020B0604020202020204" pitchFamily="34" charset="0"/>
              <a:buChar char="›"/>
            </a:pPr>
            <a:r>
              <a:rPr lang="ru-RU" altLang="ru-RU" sz="1600" b="1" dirty="0">
                <a:solidFill>
                  <a:schemeClr val="tx1"/>
                </a:solidFill>
              </a:rPr>
              <a:t>РБ-ға: </a:t>
            </a:r>
            <a:r>
              <a:rPr lang="ru-RU" altLang="ru-RU" sz="1600" dirty="0">
                <a:solidFill>
                  <a:schemeClr val="tx1"/>
                </a:solidFill>
              </a:rPr>
              <a:t>жер қойнауын пайдаланушылардың ҚР аумағындағы ғылыми-зерттеу, ғылыми-техникалық және тәжірибелік-конструкторлық жұмыстарға аударымдары;</a:t>
            </a:r>
          </a:p>
          <a:p>
            <a:pPr marL="599002" lvl="1" indent="-245527" defTabSz="1219170" fontAlgn="base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Clr>
                <a:schemeClr val="tx1">
                  <a:lumMod val="85000"/>
                  <a:lumOff val="15000"/>
                </a:schemeClr>
              </a:buClr>
              <a:buFont typeface="Arial" panose="020B0604020202020204" pitchFamily="34" charset="0"/>
              <a:buChar char="›"/>
            </a:pPr>
            <a:r>
              <a:rPr lang="ru-RU" altLang="ru-RU" sz="1600" b="1" dirty="0">
                <a:solidFill>
                  <a:schemeClr val="tx1"/>
                </a:solidFill>
              </a:rPr>
              <a:t>ЖБ-ға: </a:t>
            </a:r>
            <a:r>
              <a:rPr lang="ru-RU" altLang="ru-RU" sz="1600" dirty="0">
                <a:solidFill>
                  <a:schemeClr val="tx1"/>
                </a:solidFill>
              </a:rPr>
              <a:t>жер қойнауын пайдаланушылардың қазақстандық кадрларды оқытуды қаржыландыруға аударымдары</a:t>
            </a:r>
            <a:endParaRPr lang="ru-RU" altLang="ru-RU" sz="1600" dirty="0">
              <a:solidFill>
                <a:srgbClr val="1F4E79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87FD27-27DF-9647-9B2E-EB147BFD9363}"/>
              </a:ext>
            </a:extLst>
          </p:cNvPr>
          <p:cNvSpPr txBox="1"/>
          <p:nvPr/>
        </p:nvSpPr>
        <p:spPr>
          <a:xfrm>
            <a:off x="0" y="62826"/>
            <a:ext cx="12192000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8420" eaLnBrk="0" fontAlgn="base" hangingPunct="0">
              <a:lnSpc>
                <a:spcPct val="90000"/>
              </a:lnSpc>
              <a:spcAft>
                <a:spcPts val="272"/>
              </a:spcAft>
              <a:defRPr/>
            </a:pPr>
            <a:r>
              <a:rPr lang="ru-RU" sz="2400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3. БЮДЖЕТТІҢ КІРІС БӨЛІГІНІҢ </a:t>
            </a: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ЕСЕПТІЛІГІ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4E2F600E-D383-ABDD-D1FC-7A6BC7E12326}"/>
              </a:ext>
            </a:extLst>
          </p:cNvPr>
          <p:cNvSpPr/>
          <p:nvPr/>
        </p:nvSpPr>
        <p:spPr>
          <a:xfrm>
            <a:off x="264160" y="573576"/>
            <a:ext cx="11739457" cy="369332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lvl="0" algn="ctr" defTabSz="1199243">
              <a:defRPr/>
            </a:pPr>
            <a:r>
              <a:rPr lang="ru-RU" b="1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 кірістерінің толық есебі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srgbClr val="25406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05170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491067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144779" y="1012157"/>
            <a:ext cx="11978218" cy="249568"/>
          </a:xfrm>
          <a:prstGeom prst="rect">
            <a:avLst/>
          </a:prstGeom>
        </p:spPr>
        <p:txBody>
          <a:bodyPr wrap="square" lIns="121615" tIns="60807" rIns="121615" bIns="60807">
            <a:spAutoFit/>
          </a:bodyPr>
          <a:lstStyle>
            <a:lvl1pPr marL="169863" indent="-169863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860425" indent="-169863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514350" indent="-17145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marR="0" lvl="0" indent="0" algn="l" defTabSz="918610" rtl="0" eaLnBrk="1" fontAlgn="base" latinLnBrk="0" hangingPunct="1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SzTx/>
              <a:tabLst/>
              <a:defRPr/>
            </a:pPr>
            <a:endParaRPr kumimoji="0" lang="ru-RU" altLang="ru-RU" sz="800" b="1" i="0" u="sng" strike="noStrike" kern="1200" cap="none" spc="0" normalizeH="0" baseline="0" noProof="0" dirty="0">
              <a:ln>
                <a:noFill/>
              </a:ln>
              <a:solidFill>
                <a:srgbClr val="1F4E7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87FD27-27DF-9647-9B2E-EB147BFD9363}"/>
              </a:ext>
            </a:extLst>
          </p:cNvPr>
          <p:cNvSpPr txBox="1"/>
          <p:nvPr/>
        </p:nvSpPr>
        <p:spPr>
          <a:xfrm>
            <a:off x="0" y="18157"/>
            <a:ext cx="12192000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218420" eaLnBrk="0" fontAlgn="base" hangingPunct="0">
              <a:lnSpc>
                <a:spcPct val="90000"/>
              </a:lnSpc>
              <a:spcAft>
                <a:spcPts val="272"/>
              </a:spcAft>
              <a:defRPr/>
            </a:pPr>
            <a:r>
              <a:rPr lang="ru-RU" sz="2400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4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Arial"/>
                <a:cs typeface="Arial" pitchFamily="34" charset="0"/>
                <a:sym typeface="Arial"/>
              </a:rPr>
              <a:t>. </a:t>
            </a: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БЮДЖЕТАРАЛЫҚ ҚАТЫНАСТАР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  <a:latin typeface="Arial" pitchFamily="34" charset="0"/>
              <a:ea typeface="Arial"/>
              <a:cs typeface="Arial" pitchFamily="34" charset="0"/>
              <a:sym typeface="Arial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E2F600E-D383-ABDD-D1FC-7A6BC7E12326}"/>
              </a:ext>
            </a:extLst>
          </p:cNvPr>
          <p:cNvSpPr/>
          <p:nvPr/>
        </p:nvSpPr>
        <p:spPr>
          <a:xfrm>
            <a:off x="264160" y="573576"/>
            <a:ext cx="11739457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algn="ctr" defTabSz="1199243">
              <a:defRPr/>
            </a:pPr>
            <a:r>
              <a:rPr lang="ru-RU" b="1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Өңірлік дамудағы сәйкессіздікті ТӨМЕНДЕТУ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44779" y="1012157"/>
            <a:ext cx="11978218" cy="5117952"/>
          </a:xfrm>
          <a:prstGeom prst="rect">
            <a:avLst/>
          </a:prstGeom>
        </p:spPr>
        <p:txBody>
          <a:bodyPr wrap="square" lIns="121615" tIns="60807" rIns="121615" bIns="60807">
            <a:spAutoFit/>
          </a:bodyPr>
          <a:lstStyle>
            <a:lvl1pPr marL="169863" indent="-169863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860425" indent="-169863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514350" indent="-17145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lvl="0" indent="0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defRPr/>
            </a:pPr>
            <a:r>
              <a:rPr lang="ru-RU" altLang="ru-RU" sz="1800" b="1" dirty="0">
                <a:solidFill>
                  <a:srgbClr val="1F4E79"/>
                </a:solidFill>
              </a:rPr>
              <a:t>ҰСЫНЫЛАДЫ:</a:t>
            </a:r>
          </a:p>
          <a:p>
            <a:pPr marL="0" lvl="0" indent="0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defRPr/>
            </a:pPr>
            <a:endParaRPr kumimoji="0" lang="ru-RU" altLang="ru-RU" sz="800" b="1" i="0" u="sng" strike="noStrike" kern="1200" cap="none" spc="0" normalizeH="0" baseline="0" noProof="0" dirty="0">
              <a:ln>
                <a:noFill/>
              </a:ln>
              <a:solidFill>
                <a:srgbClr val="1F4E7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226478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lang="ru-RU" altLang="ru-RU" sz="1600" dirty="0">
                <a:solidFill>
                  <a:srgbClr val="1F4E79"/>
                </a:solidFill>
              </a:rPr>
              <a:t>Ең төменгі стандарттар мен өңірлік стандарттар жүйесі негізінде инвестициялық жоспар құра отырып, БЮДЖЕТТІ</a:t>
            </a:r>
            <a:r>
              <a:rPr lang="ru-RU" altLang="ru-RU" sz="1600" b="1" dirty="0">
                <a:solidFill>
                  <a:srgbClr val="1F4E79"/>
                </a:solidFill>
              </a:rPr>
              <a:t> </a:t>
            </a:r>
            <a:r>
              <a:rPr lang="ru-RU" altLang="ru-RU" sz="1600" dirty="0">
                <a:solidFill>
                  <a:srgbClr val="1F4E79"/>
                </a:solidFill>
              </a:rPr>
              <a:t>өңірдің ДАМУ ЖОСПАРЫНА</a:t>
            </a:r>
            <a:r>
              <a:rPr lang="ru-RU" altLang="ru-RU" sz="1600" b="1" dirty="0">
                <a:solidFill>
                  <a:srgbClr val="1F4E79"/>
                </a:solidFill>
              </a:rPr>
              <a:t> </a:t>
            </a:r>
            <a:r>
              <a:rPr lang="ru-RU" altLang="ru-RU" sz="1600" dirty="0">
                <a:solidFill>
                  <a:srgbClr val="1F4E79"/>
                </a:solidFill>
              </a:rPr>
              <a:t>ғана </a:t>
            </a:r>
            <a:r>
              <a:rPr lang="ru-RU" altLang="ru-RU" sz="1600" b="1" dirty="0">
                <a:solidFill>
                  <a:srgbClr val="1F4E79"/>
                </a:solidFill>
              </a:rPr>
              <a:t>БАЙЛАНЫСТЫРУ</a:t>
            </a:r>
          </a:p>
          <a:p>
            <a:pPr marL="0" indent="0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defRPr/>
            </a:pPr>
            <a:endParaRPr lang="ru-RU" altLang="ru-RU" sz="1600" b="1" dirty="0">
              <a:solidFill>
                <a:srgbClr val="1F4E79"/>
              </a:solidFill>
            </a:endParaRPr>
          </a:p>
          <a:p>
            <a:pPr marL="226478" lvl="0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lang="ru-RU" altLang="ru-RU" sz="1600" b="1" dirty="0">
                <a:solidFill>
                  <a:srgbClr val="1F4E79"/>
                </a:solidFill>
              </a:rPr>
              <a:t>КІРІСТЕР БОЙЫНША:</a:t>
            </a:r>
            <a:endParaRPr kumimoji="0" lang="ru-RU" altLang="ru-RU" sz="1600" b="1" i="0" u="none" strike="noStrike" kern="1200" cap="none" spc="0" normalizeH="0" baseline="0" noProof="0" dirty="0">
              <a:ln>
                <a:noFill/>
              </a:ln>
              <a:solidFill>
                <a:srgbClr val="1F4E79"/>
              </a:solidFill>
              <a:effectLst/>
              <a:uLnTx/>
              <a:uFillTx/>
              <a:sym typeface="Arial" panose="020B0604020202020204" pitchFamily="34" charset="0"/>
            </a:endParaRPr>
          </a:p>
          <a:p>
            <a:pPr marL="917040" lvl="1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ru-RU" alt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жекелеген түсімдерді жергілікті бюджеттерге </a:t>
            </a:r>
            <a:r>
              <a:rPr lang="ru-RU" alt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беру</a:t>
            </a:r>
            <a:endParaRPr kumimoji="0" lang="ru-RU" altLang="ru-RU" sz="1600" i="1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sym typeface="Arial" panose="020B0604020202020204" pitchFamily="34" charset="0"/>
            </a:endParaRPr>
          </a:p>
          <a:p>
            <a:pPr marL="917040" lvl="1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ru-RU" alt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мемлекеттік басқару деңгейлері арасындағы </a:t>
            </a:r>
            <a:r>
              <a:rPr lang="ru-RU" alt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функцияларды қайта қарау </a:t>
            </a:r>
            <a:r>
              <a:rPr lang="ru-RU" alt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(әкімшілік реформа)</a:t>
            </a:r>
            <a:endParaRPr kumimoji="0" lang="ru-RU" altLang="ru-RU" sz="160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sym typeface="Arial" panose="020B0604020202020204" pitchFamily="34" charset="0"/>
            </a:endParaRPr>
          </a:p>
          <a:p>
            <a:pPr marL="920727" marR="0" lvl="1" indent="0" algn="l" defTabSz="918610" rtl="0" eaLnBrk="1" fontAlgn="base" latinLnBrk="0" hangingPunct="1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SzTx/>
              <a:tabLst/>
              <a:defRPr/>
            </a:pPr>
            <a:endParaRPr kumimoji="0" lang="ru-RU" altLang="ru-RU" sz="16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sym typeface="Arial" panose="020B0604020202020204" pitchFamily="34" charset="0"/>
            </a:endParaRPr>
          </a:p>
          <a:p>
            <a:pPr marL="226478" lvl="0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lang="ru-RU" altLang="ru-RU" sz="1600" b="1" dirty="0">
                <a:solidFill>
                  <a:srgbClr val="1F4E79"/>
                </a:solidFill>
              </a:rPr>
              <a:t>ШЫҒЫСТАР БОЙЫНША:</a:t>
            </a:r>
            <a:endParaRPr kumimoji="0" lang="ru-RU" altLang="ru-RU" sz="1600" b="1" i="0" u="none" strike="noStrike" kern="1200" cap="none" spc="0" normalizeH="0" baseline="0" noProof="0" dirty="0">
              <a:ln>
                <a:noFill/>
              </a:ln>
              <a:solidFill>
                <a:srgbClr val="1F4E79"/>
              </a:solidFill>
              <a:effectLst/>
              <a:uLnTx/>
              <a:uFillTx/>
              <a:sym typeface="Arial" panose="020B0604020202020204" pitchFamily="34" charset="0"/>
            </a:endParaRPr>
          </a:p>
          <a:p>
            <a:pPr marL="917040" lvl="1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өңірлердегі өмір сүру деңгейін жоспарлау және мониторингтеу кезінде өңірлік стандарттар жүйесін </a:t>
            </a:r>
            <a:r>
              <a:rPr lang="ru-RU" alt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қолдану</a:t>
            </a:r>
          </a:p>
          <a:p>
            <a:pPr marL="917040" lvl="1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базалық нормативтер (желілер) саласындағы </a:t>
            </a:r>
            <a:r>
              <a:rPr lang="ru-RU" alt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НҚА тексеру</a:t>
            </a:r>
            <a:endParaRPr lang="ru-RU" alt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7040" lvl="1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басталған жобаларды</a:t>
            </a:r>
            <a:r>
              <a:rPr lang="ru-RU" alt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басым қаржыландыру</a:t>
            </a:r>
            <a:endParaRPr lang="ru-RU" alt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7040" lvl="1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тек аса маңызды инфрақұрылымға және жалпыұлттық маңызы бар жобаларға ғана</a:t>
            </a:r>
            <a:r>
              <a:rPr lang="ru-RU" alt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нысаналы даму трансферттерін бөлу</a:t>
            </a:r>
            <a:endParaRPr lang="ru-RU" alt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7040" lvl="1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НДТ пайдаланудан нәтижелерге қол жеткізгені үшін ОМО мен ЖАО-ның ортақ жауапкершілігін </a:t>
            </a:r>
            <a:r>
              <a:rPr lang="ru-RU" alt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енгізу</a:t>
            </a:r>
          </a:p>
          <a:p>
            <a:pPr marL="917040" lvl="1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•"/>
            </a:pPr>
            <a:r>
              <a:rPr lang="ru-RU" alt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жергілікті бюджеттерді қарау кезінде тексеру комиссияларының рөлін </a:t>
            </a:r>
            <a:r>
              <a:rPr lang="ru-RU" altLang="ru-RU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күшейту</a:t>
            </a:r>
            <a:endParaRPr lang="ru-RU" alt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5260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47245" y="-28409"/>
            <a:ext cx="119429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8420" eaLnBrk="0" fontAlgn="base" hangingPunct="0">
              <a:lnSpc>
                <a:spcPct val="90000"/>
              </a:lnSpc>
              <a:spcAft>
                <a:spcPts val="272"/>
              </a:spcAft>
              <a:defRPr/>
            </a:pPr>
            <a:r>
              <a:rPr lang="ru-RU" sz="2000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4. </a:t>
            </a:r>
            <a:r>
              <a:rPr lang="ru-RU" sz="20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БЮДЖЕТАРАЛЫҚ ҚАТЫНАСТАР: </a:t>
            </a:r>
            <a:r>
              <a:rPr lang="ru-RU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ИИДМ/облыстың инвестициялық жоспарының жобасы</a:t>
            </a:r>
          </a:p>
        </p:txBody>
      </p:sp>
      <p:cxnSp>
        <p:nvCxnSpPr>
          <p:cNvPr id="20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1" y="337280"/>
            <a:ext cx="12251375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8581" y="315538"/>
            <a:ext cx="120501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ru-RU" sz="1600" b="1" kern="0" dirty="0">
                <a:solidFill>
                  <a:srgbClr val="44546A"/>
                </a:solidFill>
                <a:latin typeface="Arial"/>
                <a:cs typeface="Arial"/>
                <a:sym typeface="Arial"/>
              </a:rPr>
              <a:t>Қазақстан Республикасының көлік-логистикалық әлеуетін дамытудың 2030 жылға дейінгі тұжырымдамасы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765563" y="1075134"/>
            <a:ext cx="1845015" cy="913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 fontAlgn="t">
              <a:buClr>
                <a:srgbClr val="000000"/>
              </a:buClr>
              <a:defRPr/>
            </a:pPr>
            <a:r>
              <a:rPr lang="ru-RU" sz="16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Жергілікті желі</a:t>
            </a:r>
          </a:p>
          <a:p>
            <a:pPr defTabSz="1219170" fontAlgn="t">
              <a:buClr>
                <a:srgbClr val="000000"/>
              </a:buClr>
              <a:defRPr/>
            </a:pPr>
            <a:r>
              <a:rPr lang="ru-RU" sz="3733" b="1" kern="0" dirty="0">
                <a:solidFill>
                  <a:srgbClr val="70AD47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71,0 </a:t>
            </a:r>
            <a:endParaRPr lang="ru-RU" sz="1200" b="1" kern="0" dirty="0">
              <a:solidFill>
                <a:srgbClr val="70AD47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9744" y="562668"/>
            <a:ext cx="42162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170" fontAlgn="t">
              <a:buClr>
                <a:srgbClr val="000000"/>
              </a:buClr>
              <a:defRPr/>
            </a:pPr>
            <a:r>
              <a:rPr lang="ru-RU" sz="1400" b="1" kern="0" dirty="0">
                <a:solidFill>
                  <a:srgbClr val="70AD47">
                    <a:lumMod val="50000"/>
                  </a:srgbClr>
                </a:solidFill>
                <a:latin typeface="Arial"/>
                <a:cs typeface="Arial"/>
                <a:sym typeface="Arial"/>
              </a:rPr>
              <a:t>2030 жылға дейінгі нысаналы индикаторлар: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49744" y="823145"/>
            <a:ext cx="12400824" cy="2974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594" indent="-228594" defTabSz="1219170" fontAlgn="t">
              <a:buClr>
                <a:srgbClr val="44546A"/>
              </a:buClr>
              <a:buFont typeface="Arial" panose="020B0604020202020204" pitchFamily="34" charset="0"/>
              <a:buChar char="•"/>
              <a:defRPr/>
            </a:pPr>
            <a:r>
              <a:rPr lang="ru-RU" sz="1333" b="1" u="sng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Нормативтік техникалық жағдайда </a:t>
            </a:r>
            <a:r>
              <a:rPr lang="ru-RU" sz="1333" b="1" kern="0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облыстық және аудандық маңызы бар автожолдар желісінің кемінде 95% - и келтіру және ұстау</a:t>
            </a:r>
            <a:endParaRPr lang="ru-RU" sz="1333" b="1" u="sng" kern="0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66721" y="1523423"/>
            <a:ext cx="3641807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kk-KZ" sz="1867" b="1" kern="0" dirty="0">
                <a:solidFill>
                  <a:srgbClr val="44546A"/>
                </a:solidFill>
                <a:latin typeface="Arial"/>
                <a:cs typeface="Arial"/>
                <a:sym typeface="Arial"/>
              </a:rPr>
              <a:t>86</a:t>
            </a:r>
            <a:r>
              <a:rPr lang="ru-RU" sz="1867" b="1" kern="0" dirty="0">
                <a:solidFill>
                  <a:srgbClr val="44546A"/>
                </a:solidFill>
                <a:latin typeface="Arial"/>
                <a:cs typeface="Arial"/>
                <a:sym typeface="Arial"/>
              </a:rPr>
              <a:t>%     87%     88%           </a:t>
            </a:r>
            <a:r>
              <a:rPr lang="ru-RU" sz="2133" b="1" kern="0" dirty="0">
                <a:solidFill>
                  <a:srgbClr val="70AD47">
                    <a:lumMod val="50000"/>
                  </a:srgbClr>
                </a:solidFill>
                <a:latin typeface="Arial"/>
                <a:cs typeface="Arial"/>
                <a:sym typeface="Arial"/>
              </a:rPr>
              <a:t>95%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2578" y="1102186"/>
            <a:ext cx="4188177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ru-RU" sz="1867" b="1" kern="0" dirty="0">
                <a:solidFill>
                  <a:srgbClr val="44546A"/>
                </a:solidFill>
                <a:latin typeface="Arial"/>
                <a:cs typeface="Arial"/>
                <a:sym typeface="Arial"/>
              </a:rPr>
              <a:t>2023 ж. 2024 ж. 2025 ж.    2030 ж.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4259286" y="1801967"/>
            <a:ext cx="1228221" cy="379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170" fontAlgn="t">
              <a:buClr>
                <a:srgbClr val="000000"/>
              </a:buClr>
              <a:defRPr/>
            </a:pPr>
            <a:r>
              <a:rPr lang="ru-RU" sz="1867" b="1" kern="0" dirty="0">
                <a:solidFill>
                  <a:srgbClr val="70AD47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мын.шақ</a:t>
            </a:r>
            <a:endParaRPr lang="ru-RU" sz="1200" b="1" kern="0" dirty="0">
              <a:solidFill>
                <a:srgbClr val="70AD47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492695"/>
              </p:ext>
            </p:extLst>
          </p:nvPr>
        </p:nvGraphicFramePr>
        <p:xfrm>
          <a:off x="5466152" y="1065831"/>
          <a:ext cx="6514182" cy="5767043"/>
        </p:xfrm>
        <a:graphic>
          <a:graphicData uri="http://schemas.openxmlformats.org/drawingml/2006/table">
            <a:tbl>
              <a:tblPr/>
              <a:tblGrid>
                <a:gridCol w="6747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3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1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75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19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19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19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25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105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64128">
                <a:tc>
                  <a:txBody>
                    <a:bodyPr/>
                    <a:lstStyle/>
                    <a:p>
                      <a:pPr marL="0" marR="0" indent="0" algn="ctr" defTabSz="68542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u="none" strike="noStrike" kern="120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№ т.</a:t>
                      </a:r>
                      <a:r>
                        <a:rPr lang="ru-RU" sz="10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397" marR="5397" marT="539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rtl="0" fontAlgn="t"/>
                      <a:r>
                        <a:rPr lang="ru-RU" sz="10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Облыстардың атауы</a:t>
                      </a:r>
                    </a:p>
                  </a:txBody>
                  <a:tcPr marL="5397" marR="5397" marT="539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indent="0" algn="ctr" defTabSz="68542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 Желі</a:t>
                      </a:r>
                      <a:r>
                        <a:rPr lang="ru-RU" sz="1000" b="1" u="none" strike="noStrike" kern="120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</a:t>
                      </a:r>
                      <a:br>
                        <a:rPr lang="ru-RU" sz="1000" b="1" u="none" strike="noStrike" kern="120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1000" b="1" u="none" strike="noStrike" kern="120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км</a:t>
                      </a:r>
                    </a:p>
                    <a:p>
                      <a:pPr algn="ctr" rtl="0" fontAlgn="t"/>
                      <a:r>
                        <a:rPr lang="ru-RU" sz="10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 </a:t>
                      </a:r>
                    </a:p>
                    <a:p>
                      <a:pPr algn="ctr" rtl="0" fontAlgn="t"/>
                      <a:r>
                        <a:rPr lang="ru-RU" sz="10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397" marR="5397" marT="539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t"/>
                      <a:r>
                        <a:rPr lang="ru-RU" sz="10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2023 ж.</a:t>
                      </a:r>
                    </a:p>
                  </a:txBody>
                  <a:tcPr marL="5397" marR="5397" marT="539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0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2024 ж.</a:t>
                      </a:r>
                    </a:p>
                  </a:txBody>
                  <a:tcPr marL="5397" marR="5397" marT="539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0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2025 ж.</a:t>
                      </a:r>
                    </a:p>
                  </a:txBody>
                  <a:tcPr marL="5397" marR="5397" marT="539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775">
                <a:tc rowSpan="2">
                  <a:txBody>
                    <a:bodyPr/>
                    <a:lstStyle/>
                    <a:p>
                      <a:pPr algn="ctr" rtl="0" fontAlgn="t"/>
                      <a:endParaRPr lang="ru-RU" sz="1000" b="1" i="0" u="none" strike="noStrike" dirty="0">
                        <a:solidFill>
                          <a:srgbClr val="44546A"/>
                        </a:solidFill>
                        <a:latin typeface="Arial"/>
                      </a:endParaRPr>
                    </a:p>
                  </a:txBody>
                  <a:tcPr marL="5397" marR="5397" marT="539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t"/>
                      <a:endParaRPr lang="ru-RU" sz="800" b="1" i="0" u="none" strike="noStrike" dirty="0">
                        <a:solidFill>
                          <a:srgbClr val="44546A"/>
                        </a:solidFill>
                        <a:latin typeface="Arial"/>
                      </a:endParaRPr>
                    </a:p>
                  </a:txBody>
                  <a:tcPr marL="4048" marR="4048" marT="40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t"/>
                      <a:r>
                        <a:rPr lang="ru-RU" sz="10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норм., %</a:t>
                      </a:r>
                    </a:p>
                  </a:txBody>
                  <a:tcPr marL="5397" marR="5397" marT="539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ru-RU" sz="10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олардың ішінде</a:t>
                      </a:r>
                    </a:p>
                  </a:txBody>
                  <a:tcPr marL="5397" marR="5397" marT="539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0" fontAlgn="t"/>
                      <a:r>
                        <a:rPr lang="ru-RU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Канағ.</a:t>
                      </a:r>
                      <a:r>
                        <a:rPr lang="ru-RU" sz="1000" b="1" i="0" u="none" strike="noStrike" baseline="0" dirty="0">
                          <a:solidFill>
                            <a:schemeClr val="bg1"/>
                          </a:solidFill>
                          <a:latin typeface="Arial"/>
                        </a:rPr>
                        <a:t> жағ</a:t>
                      </a:r>
                      <a:r>
                        <a:rPr lang="ru-RU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., %</a:t>
                      </a:r>
                    </a:p>
                  </a:txBody>
                  <a:tcPr marL="5397" marR="5397" marT="539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норм., %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норм., %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t"/>
                      <a:r>
                        <a:rPr lang="ru-RU" sz="10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жа</a:t>
                      </a:r>
                      <a:r>
                        <a:rPr lang="kk-KZ" sz="10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қ</a:t>
                      </a:r>
                      <a:r>
                        <a:rPr lang="ru-RU" sz="10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.жағ, %</a:t>
                      </a:r>
                    </a:p>
                  </a:txBody>
                  <a:tcPr marL="5397" marR="5397" marT="539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t"/>
                      <a:r>
                        <a:rPr lang="ru-RU" sz="10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қан.жағ, %</a:t>
                      </a:r>
                    </a:p>
                  </a:txBody>
                  <a:tcPr marL="5397" marR="5397" marT="539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889366"/>
                  </a:ext>
                </a:extLst>
              </a:tr>
              <a:tr h="277590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397" marR="5397" marT="539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t"/>
                      <a:endParaRPr lang="ru-RU" sz="800" b="1" i="0" u="none" strike="noStrike" dirty="0">
                        <a:solidFill>
                          <a:srgbClr val="44546A"/>
                        </a:solidFill>
                        <a:latin typeface="Arial"/>
                      </a:endParaRPr>
                    </a:p>
                  </a:txBody>
                  <a:tcPr marL="4048" marR="4048" marT="40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t"/>
                      <a:endParaRPr lang="ru-RU" sz="1000" b="1" i="0" u="none" strike="noStrike" dirty="0">
                        <a:solidFill>
                          <a:srgbClr val="44546A"/>
                        </a:solidFill>
                        <a:latin typeface="Arial"/>
                      </a:endParaRPr>
                    </a:p>
                  </a:txBody>
                  <a:tcPr marL="5397" marR="5397" marT="539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t"/>
                      <a:endParaRPr lang="ru-RU" sz="1000" b="1" i="0" u="none" strike="noStrike" dirty="0">
                        <a:solidFill>
                          <a:srgbClr val="44546A"/>
                        </a:solidFill>
                        <a:latin typeface="Arial"/>
                      </a:endParaRPr>
                    </a:p>
                  </a:txBody>
                  <a:tcPr marL="5397" marR="5397" marT="539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91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i="0" u="none" strike="noStrike" dirty="0">
                          <a:solidFill>
                            <a:srgbClr val="4F81BD"/>
                          </a:solidFill>
                          <a:latin typeface="Arial"/>
                        </a:rPr>
                        <a:t>Атырау: 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1 927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54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84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93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1916"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Облыстық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838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69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31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81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93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1916"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Аудандық: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1 089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43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93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191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Махамбет 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93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66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96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96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91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Индер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62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53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191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Макат 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65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89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191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Исатай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132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55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67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86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191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Құрманғазы 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186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39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61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191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Қызылқоға  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149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42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71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191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Жылыой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390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79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191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i="0" u="none" strike="noStrike" dirty="0">
                          <a:solidFill>
                            <a:srgbClr val="4F81BD"/>
                          </a:solidFill>
                          <a:latin typeface="Arial"/>
                        </a:rPr>
                        <a:t>Түркістан: 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44546A"/>
                          </a:solidFill>
                          <a:latin typeface="Arial"/>
                        </a:rPr>
                        <a:t>5 756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51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41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96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98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1916"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Облыстық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4 030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58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34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99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ru-RU" sz="1100" b="1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1916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Аудандық: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1 726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91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43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93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96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917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Бәйдібек  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en-US" sz="1100" b="1" i="0" u="none" strike="noStrike" kern="1200" dirty="0">
                          <a:solidFill>
                            <a:srgbClr val="44546A"/>
                          </a:solidFill>
                          <a:latin typeface="Arial"/>
                          <a:ea typeface="+mn-ea"/>
                          <a:cs typeface="+mn-cs"/>
                        </a:rPr>
                        <a:t>117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74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917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Қазығұр  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en-US" sz="1100" b="1" i="0" u="none" strike="noStrike" kern="1200" dirty="0">
                          <a:solidFill>
                            <a:srgbClr val="44546A"/>
                          </a:solidFill>
                          <a:latin typeface="Arial"/>
                          <a:ea typeface="+mn-ea"/>
                          <a:cs typeface="+mn-cs"/>
                        </a:rPr>
                        <a:t>298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93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74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917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Ма</a:t>
                      </a:r>
                      <a:r>
                        <a:rPr lang="kk-KZ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қ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таарал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en-US" sz="1100" b="1" i="0" u="none" strike="noStrike" kern="1200" dirty="0">
                          <a:solidFill>
                            <a:srgbClr val="44546A"/>
                          </a:solidFill>
                          <a:latin typeface="Arial"/>
                          <a:ea typeface="+mn-ea"/>
                          <a:cs typeface="+mn-cs"/>
                        </a:rPr>
                        <a:t>63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97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97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97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917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Жетісу 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en-US" sz="1100" b="1" i="0" u="none" strike="noStrike" kern="1200" dirty="0">
                          <a:solidFill>
                            <a:srgbClr val="44546A"/>
                          </a:solidFill>
                          <a:latin typeface="Arial"/>
                          <a:ea typeface="+mn-ea"/>
                          <a:cs typeface="+mn-cs"/>
                        </a:rPr>
                        <a:t>111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917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Ордабасы  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en-US" sz="1100" b="1" i="0" u="none" strike="noStrike" kern="1200" dirty="0">
                          <a:solidFill>
                            <a:srgbClr val="44546A"/>
                          </a:solidFill>
                          <a:latin typeface="Arial"/>
                          <a:ea typeface="+mn-ea"/>
                          <a:cs typeface="+mn-cs"/>
                        </a:rPr>
                        <a:t>94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43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917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Отырыр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en-US" sz="1100" b="1" i="0" u="none" strike="noStrike" kern="1200" dirty="0">
                          <a:solidFill>
                            <a:srgbClr val="44546A"/>
                          </a:solidFill>
                          <a:latin typeface="Arial"/>
                          <a:ea typeface="+mn-ea"/>
                          <a:cs typeface="+mn-cs"/>
                        </a:rPr>
                        <a:t>110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93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59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93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93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917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Сайрам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en-US" sz="1100" b="1" i="0" u="none" strike="noStrike" kern="1200" dirty="0">
                          <a:solidFill>
                            <a:srgbClr val="44546A"/>
                          </a:solidFill>
                          <a:latin typeface="Arial"/>
                          <a:ea typeface="+mn-ea"/>
                          <a:cs typeface="+mn-cs"/>
                        </a:rPr>
                        <a:t>141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917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Сарыағаш 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en-US" sz="1100" b="1" i="0" u="none" strike="noStrike" kern="1200" dirty="0">
                          <a:solidFill>
                            <a:srgbClr val="44546A"/>
                          </a:solidFill>
                          <a:latin typeface="Arial"/>
                          <a:ea typeface="+mn-ea"/>
                          <a:cs typeface="+mn-cs"/>
                        </a:rPr>
                        <a:t>110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917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Келес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en-US" sz="1100" b="1" i="0" u="none" strike="noStrike" kern="1200" dirty="0">
                          <a:solidFill>
                            <a:srgbClr val="44546A"/>
                          </a:solidFill>
                          <a:latin typeface="Arial"/>
                          <a:ea typeface="+mn-ea"/>
                          <a:cs typeface="+mn-cs"/>
                        </a:rPr>
                        <a:t>131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94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94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917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Созақ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en-US" sz="1100" b="1" i="0" u="none" strike="noStrike" kern="1200" dirty="0">
                          <a:solidFill>
                            <a:srgbClr val="44546A"/>
                          </a:solidFill>
                          <a:latin typeface="Arial"/>
                          <a:ea typeface="+mn-ea"/>
                          <a:cs typeface="+mn-cs"/>
                        </a:rPr>
                        <a:t>77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69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917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Төлеби 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en-US" sz="1100" b="1" i="0" u="none" strike="noStrike" kern="1200" dirty="0">
                          <a:solidFill>
                            <a:srgbClr val="44546A"/>
                          </a:solidFill>
                          <a:latin typeface="Arial"/>
                          <a:ea typeface="+mn-ea"/>
                          <a:cs typeface="+mn-cs"/>
                        </a:rPr>
                        <a:t>130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96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96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917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Түлкібас  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en-US" sz="1100" b="1" i="0" u="none" strike="noStrike" kern="1200" dirty="0">
                          <a:solidFill>
                            <a:srgbClr val="44546A"/>
                          </a:solidFill>
                          <a:latin typeface="Arial"/>
                          <a:ea typeface="+mn-ea"/>
                          <a:cs typeface="+mn-cs"/>
                        </a:rPr>
                        <a:t>97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43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85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7917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Шардара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en-US" sz="1100" b="1" i="0" u="none" strike="noStrike" kern="1200" dirty="0">
                          <a:solidFill>
                            <a:srgbClr val="44546A"/>
                          </a:solidFill>
                          <a:latin typeface="Arial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69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7917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Сауран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en-US" sz="1100" b="1" i="0" u="none" strike="noStrike" kern="1200" dirty="0">
                          <a:solidFill>
                            <a:srgbClr val="44546A"/>
                          </a:solidFill>
                          <a:latin typeface="Arial"/>
                          <a:ea typeface="+mn-ea"/>
                          <a:cs typeface="+mn-cs"/>
                        </a:rPr>
                        <a:t>119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96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99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7917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Арыс қ.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en-US" sz="1100" b="1" i="0" u="none" strike="noStrike" kern="1200" dirty="0">
                          <a:solidFill>
                            <a:srgbClr val="44546A"/>
                          </a:solidFill>
                          <a:latin typeface="Arial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73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89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7917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5397" marR="5397" marT="53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Кентау қ.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685426" rtl="0" eaLnBrk="1" fontAlgn="ctr" latinLnBrk="0" hangingPunct="1"/>
                      <a:r>
                        <a:rPr lang="en-US" sz="1100" b="1" i="0" u="none" strike="noStrike" kern="1200" dirty="0">
                          <a:solidFill>
                            <a:srgbClr val="44546A"/>
                          </a:solidFill>
                          <a:latin typeface="Arial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56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88</a:t>
                      </a:r>
                    </a:p>
                  </a:txBody>
                  <a:tcPr marL="5397" marR="5397" marT="5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F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10119159" y="1193425"/>
            <a:ext cx="595463" cy="5603151"/>
          </a:xfrm>
          <a:prstGeom prst="rect">
            <a:avLst/>
          </a:prstGeom>
          <a:noFill/>
          <a:ln w="31750" cmpd="dbl">
            <a:solidFill>
              <a:schemeClr val="accent5"/>
            </a:solidFill>
            <a:prstDash val="solid"/>
          </a:ln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endParaRPr lang="ru-RU" sz="1867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66720" y="3681341"/>
            <a:ext cx="5319680" cy="338554"/>
          </a:xfrm>
          <a:prstGeom prst="rect">
            <a:avLst/>
          </a:prstGeom>
          <a:noFill/>
          <a:ln w="31750" cmpd="dbl">
            <a:solidFill>
              <a:schemeClr val="accent5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ru-RU" sz="1600" b="1" kern="0" dirty="0">
                <a:solidFill>
                  <a:srgbClr val="44546A"/>
                </a:solidFill>
                <a:latin typeface="Arial"/>
                <a:cs typeface="Arial"/>
                <a:sym typeface="Arial"/>
              </a:rPr>
              <a:t>Басым және проблемалық аймақтар картасы</a:t>
            </a:r>
          </a:p>
        </p:txBody>
      </p:sp>
      <p:sp>
        <p:nvSpPr>
          <p:cNvPr id="36" name="Стрелка вправо 35"/>
          <p:cNvSpPr/>
          <p:nvPr/>
        </p:nvSpPr>
        <p:spPr>
          <a:xfrm rot="5400000">
            <a:off x="2745712" y="3247021"/>
            <a:ext cx="173875" cy="630724"/>
          </a:xfrm>
          <a:prstGeom prst="rightArrow">
            <a:avLst/>
          </a:prstGeom>
          <a:solidFill>
            <a:sysClr val="window" lastClr="FFFFFF">
              <a:lumMod val="75000"/>
            </a:sysClr>
          </a:solidFill>
          <a:ln w="25400" cap="flat" cmpd="sng" algn="ctr">
            <a:noFill/>
            <a:prstDash val="solid"/>
          </a:ln>
          <a:effectLst/>
        </p:spPr>
        <p:txBody>
          <a:bodyPr lIns="119801" tIns="59900" rIns="119801" bIns="59900" rtlCol="0" anchor="ctr"/>
          <a:lstStyle/>
          <a:p>
            <a:pPr algn="ctr" defTabSz="1199505">
              <a:defRPr/>
            </a:pPr>
            <a:endParaRPr lang="en-US" sz="2400" kern="0" dirty="0">
              <a:solidFill>
                <a:prstClr val="white"/>
              </a:solidFill>
              <a:latin typeface="Calibri"/>
              <a:cs typeface="Arial" panose="020B0604020202020204" pitchFamily="34" charset="0"/>
              <a:sym typeface="Arial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55859" y="6261376"/>
            <a:ext cx="4208847" cy="502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ru-RU" sz="1333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Барлық елді мекендерді жыл бойы қауіпсіз автотасымалдаумен қамту</a:t>
            </a:r>
          </a:p>
        </p:txBody>
      </p:sp>
      <p:sp>
        <p:nvSpPr>
          <p:cNvPr id="43" name="Стрелка вправо 42"/>
          <p:cNvSpPr/>
          <p:nvPr/>
        </p:nvSpPr>
        <p:spPr>
          <a:xfrm rot="5400000">
            <a:off x="2682041" y="4454728"/>
            <a:ext cx="137116" cy="655869"/>
          </a:xfrm>
          <a:prstGeom prst="rightArrow">
            <a:avLst/>
          </a:prstGeom>
          <a:solidFill>
            <a:sysClr val="window" lastClr="FFFFFF">
              <a:lumMod val="75000"/>
            </a:sysClr>
          </a:solidFill>
          <a:ln w="25400" cap="flat" cmpd="sng" algn="ctr">
            <a:noFill/>
            <a:prstDash val="solid"/>
          </a:ln>
          <a:effectLst/>
        </p:spPr>
        <p:txBody>
          <a:bodyPr lIns="119801" tIns="59900" rIns="119801" bIns="59900" rtlCol="0" anchor="ctr"/>
          <a:lstStyle/>
          <a:p>
            <a:pPr algn="ctr" defTabSz="1199505">
              <a:defRPr/>
            </a:pPr>
            <a:endParaRPr lang="en-US" sz="2400" kern="0" dirty="0">
              <a:solidFill>
                <a:prstClr val="white"/>
              </a:solidFill>
              <a:latin typeface="Calibri"/>
              <a:cs typeface="Arial" panose="020B0604020202020204" pitchFamily="34" charset="0"/>
              <a:sym typeface="Arial"/>
            </a:endParaRPr>
          </a:p>
        </p:txBody>
      </p:sp>
      <p:sp>
        <p:nvSpPr>
          <p:cNvPr id="48" name="Стрелка вправо 47"/>
          <p:cNvSpPr/>
          <p:nvPr/>
        </p:nvSpPr>
        <p:spPr>
          <a:xfrm rot="5400000">
            <a:off x="2673345" y="5059450"/>
            <a:ext cx="173875" cy="630724"/>
          </a:xfrm>
          <a:prstGeom prst="rightArrow">
            <a:avLst/>
          </a:prstGeom>
          <a:solidFill>
            <a:sysClr val="window" lastClr="FFFFFF">
              <a:lumMod val="75000"/>
            </a:sysClr>
          </a:solidFill>
          <a:ln w="25400" cap="flat" cmpd="sng" algn="ctr">
            <a:noFill/>
            <a:prstDash val="solid"/>
          </a:ln>
          <a:effectLst/>
        </p:spPr>
        <p:txBody>
          <a:bodyPr lIns="119801" tIns="59900" rIns="119801" bIns="59900" rtlCol="0" anchor="ctr"/>
          <a:lstStyle/>
          <a:p>
            <a:pPr algn="ctr" defTabSz="1199505">
              <a:defRPr/>
            </a:pPr>
            <a:endParaRPr lang="en-US" sz="2400" kern="0" dirty="0">
              <a:solidFill>
                <a:prstClr val="white"/>
              </a:solidFill>
              <a:latin typeface="Calibri"/>
              <a:cs typeface="Arial" panose="020B0604020202020204" pitchFamily="34" charset="0"/>
              <a:sym typeface="Arial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406043" y="4787421"/>
            <a:ext cx="4933244" cy="502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ru-RU" sz="1333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2001 жылғы базалық бағаларды қолдану практикасынан ауытқумен қаржыландыру нормативтерін қайта қарау</a:t>
            </a:r>
          </a:p>
        </p:txBody>
      </p:sp>
      <p:sp>
        <p:nvSpPr>
          <p:cNvPr id="50" name="Стрелка вправо 49"/>
          <p:cNvSpPr/>
          <p:nvPr/>
        </p:nvSpPr>
        <p:spPr>
          <a:xfrm rot="5400000">
            <a:off x="2701444" y="5884434"/>
            <a:ext cx="173875" cy="630724"/>
          </a:xfrm>
          <a:prstGeom prst="rightArrow">
            <a:avLst/>
          </a:prstGeom>
          <a:solidFill>
            <a:sysClr val="window" lastClr="FFFFFF">
              <a:lumMod val="75000"/>
            </a:sysClr>
          </a:solidFill>
          <a:ln w="25400" cap="flat" cmpd="sng" algn="ctr">
            <a:noFill/>
            <a:prstDash val="solid"/>
          </a:ln>
          <a:effectLst/>
        </p:spPr>
        <p:txBody>
          <a:bodyPr lIns="119801" tIns="59900" rIns="119801" bIns="59900" rtlCol="0" anchor="ctr"/>
          <a:lstStyle/>
          <a:p>
            <a:pPr algn="ctr" defTabSz="1199505">
              <a:defRPr/>
            </a:pPr>
            <a:endParaRPr lang="en-US" sz="2400" kern="0" dirty="0">
              <a:solidFill>
                <a:prstClr val="white"/>
              </a:solidFill>
              <a:latin typeface="Calibri"/>
              <a:cs typeface="Arial" panose="020B0604020202020204" pitchFamily="34" charset="0"/>
              <a:sym typeface="Arial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0" y="5405084"/>
            <a:ext cx="5486400" cy="707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ru-RU" sz="1333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КО ТР 014/2011 «Автомобиль жолдарының қауіпсіздігі» талаптарына сәйкес келетін облыстық және аудандық маңызы бар автожолдардың ұзындығын ұлғайту</a:t>
            </a:r>
          </a:p>
        </p:txBody>
      </p:sp>
      <p:sp>
        <p:nvSpPr>
          <p:cNvPr id="52" name="Стрелка вправо 51"/>
          <p:cNvSpPr/>
          <p:nvPr/>
        </p:nvSpPr>
        <p:spPr>
          <a:xfrm flipH="1">
            <a:off x="5407196" y="4423857"/>
            <a:ext cx="234499" cy="671427"/>
          </a:xfrm>
          <a:prstGeom prst="rightArrow">
            <a:avLst/>
          </a:prstGeom>
          <a:solidFill>
            <a:sysClr val="window" lastClr="FFFFFF">
              <a:lumMod val="75000"/>
            </a:sysClr>
          </a:solidFill>
          <a:ln w="25400" cap="flat" cmpd="sng" algn="ctr">
            <a:noFill/>
            <a:prstDash val="solid"/>
          </a:ln>
          <a:effectLst/>
        </p:spPr>
        <p:txBody>
          <a:bodyPr lIns="119801" tIns="59900" rIns="119801" bIns="59900" rtlCol="0" anchor="ctr"/>
          <a:lstStyle/>
          <a:p>
            <a:pPr algn="ctr" defTabSz="1199505">
              <a:defRPr/>
            </a:pPr>
            <a:endParaRPr lang="en-US" sz="2400" kern="0" dirty="0">
              <a:solidFill>
                <a:prstClr val="white"/>
              </a:solidFill>
              <a:latin typeface="Calibri"/>
              <a:cs typeface="Arial" panose="020B0604020202020204" pitchFamily="34" charset="0"/>
              <a:sym typeface="Arial"/>
            </a:endParaRP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646724"/>
              </p:ext>
            </p:extLst>
          </p:nvPr>
        </p:nvGraphicFramePr>
        <p:xfrm>
          <a:off x="166722" y="2338719"/>
          <a:ext cx="5319679" cy="112776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322783">
                  <a:extLst>
                    <a:ext uri="{9D8B030D-6E8A-4147-A177-3AD203B41FA5}">
                      <a16:colId xmlns:a16="http://schemas.microsoft.com/office/drawing/2014/main" val="3351931638"/>
                    </a:ext>
                  </a:extLst>
                </a:gridCol>
                <a:gridCol w="1408431">
                  <a:extLst>
                    <a:ext uri="{9D8B030D-6E8A-4147-A177-3AD203B41FA5}">
                      <a16:colId xmlns:a16="http://schemas.microsoft.com/office/drawing/2014/main" val="41051876"/>
                    </a:ext>
                  </a:extLst>
                </a:gridCol>
                <a:gridCol w="1262725">
                  <a:extLst>
                    <a:ext uri="{9D8B030D-6E8A-4147-A177-3AD203B41FA5}">
                      <a16:colId xmlns:a16="http://schemas.microsoft.com/office/drawing/2014/main" val="682430078"/>
                    </a:ext>
                  </a:extLst>
                </a:gridCol>
                <a:gridCol w="1325740">
                  <a:extLst>
                    <a:ext uri="{9D8B030D-6E8A-4147-A177-3AD203B41FA5}">
                      <a16:colId xmlns:a16="http://schemas.microsoft.com/office/drawing/2014/main" val="2644210099"/>
                    </a:ext>
                  </a:extLst>
                </a:gridCol>
              </a:tblGrid>
              <a:tr h="162560">
                <a:tc gridSpan="4"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Жергілікті автожол инфрақұрылымы, 2021 жылғы мәліметтер</a:t>
                      </a:r>
                    </a:p>
                  </a:txBody>
                  <a:tcPr marL="0" marR="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805933"/>
                  </a:ext>
                </a:extLst>
              </a:tr>
              <a:tr h="162560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нормативтік талаптарға сәйкес келеді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оның ішінде: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қанағаттанбау-жай-күйі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069577"/>
                  </a:ext>
                </a:extLst>
              </a:tr>
              <a:tr h="3251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жақсы жағдайда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0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қанағаттан - </a:t>
                      </a:r>
                      <a:r>
                        <a:rPr lang="ru-RU" sz="1100" b="0" u="none" strike="noStrike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жай-күйі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504009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900" b="1" i="0" u="none" strike="noStrike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  <a:endParaRPr lang="ru-RU" sz="1600" b="1" i="0" u="none" strike="noStrike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618452"/>
                  </a:ext>
                </a:extLst>
              </a:tr>
              <a:tr h="162560">
                <a:tc>
                  <a:txBody>
                    <a:bodyPr/>
                    <a:lstStyle/>
                    <a:p>
                      <a:pPr marL="0" algn="ctr" defTabSz="685426" rtl="0" eaLnBrk="1" fontAlgn="t" latinLnBrk="0" hangingPunct="1"/>
                      <a:r>
                        <a:rPr lang="ru-RU" sz="1100" b="1" i="1" u="none" strike="noStrike" kern="120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85%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1" u="none" strike="noStrike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38%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1" u="none" strike="noStrike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47%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1" u="none" strike="noStrike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54240092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 rot="16200000">
            <a:off x="8871411" y="-394739"/>
            <a:ext cx="186358" cy="5753489"/>
          </a:xfrm>
          <a:prstGeom prst="rect">
            <a:avLst/>
          </a:prstGeom>
          <a:noFill/>
          <a:ln w="19050">
            <a:solidFill>
              <a:srgbClr val="00B0F0"/>
            </a:solidFill>
            <a:prstDash val="solid"/>
          </a:ln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endParaRPr lang="ru-RU" sz="1867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2" name="TextBox 31"/>
          <p:cNvSpPr txBox="1"/>
          <p:nvPr/>
        </p:nvSpPr>
        <p:spPr>
          <a:xfrm rot="16200000">
            <a:off x="8872142" y="451307"/>
            <a:ext cx="184894" cy="5753488"/>
          </a:xfrm>
          <a:prstGeom prst="rect">
            <a:avLst/>
          </a:prstGeom>
          <a:noFill/>
          <a:ln w="19050">
            <a:solidFill>
              <a:srgbClr val="00B0F0"/>
            </a:solidFill>
            <a:prstDash val="solid"/>
          </a:ln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endParaRPr lang="ru-RU" sz="1867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5" name="TextBox 34"/>
          <p:cNvSpPr txBox="1"/>
          <p:nvPr/>
        </p:nvSpPr>
        <p:spPr>
          <a:xfrm rot="16200000">
            <a:off x="8870583" y="1526369"/>
            <a:ext cx="188008" cy="5753492"/>
          </a:xfrm>
          <a:prstGeom prst="rect">
            <a:avLst/>
          </a:prstGeom>
          <a:noFill/>
          <a:ln w="19050">
            <a:solidFill>
              <a:srgbClr val="00B0F0"/>
            </a:solidFill>
            <a:prstDash val="solid"/>
          </a:ln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endParaRPr lang="ru-RU" sz="1867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06043" y="4169759"/>
            <a:ext cx="4933244" cy="502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ru-RU" sz="1333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Аймақтық стандарттар жүйесін қоса алғанда, </a:t>
            </a:r>
            <a:r>
              <a:rPr lang="ru-RU" sz="1333" b="1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ең төменгі стандарттар</a:t>
            </a:r>
            <a:r>
              <a:rPr lang="ru-RU" sz="1333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негізінде жоспарлау</a:t>
            </a:r>
          </a:p>
        </p:txBody>
      </p:sp>
    </p:spTree>
    <p:extLst>
      <p:ext uri="{BB962C8B-B14F-4D97-AF65-F5344CB8AC3E}">
        <p14:creationId xmlns:p14="http://schemas.microsoft.com/office/powerpoint/2010/main" val="6200206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3"/>
          <p:cNvSpPr>
            <a:spLocks noChangeArrowheads="1"/>
          </p:cNvSpPr>
          <p:nvPr/>
        </p:nvSpPr>
        <p:spPr bwMode="auto">
          <a:xfrm>
            <a:off x="50800" y="24193"/>
            <a:ext cx="11446933" cy="461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877" tIns="60939" rIns="121877" bIns="60939">
            <a:spAutoFit/>
          </a:bodyPr>
          <a:lstStyle>
            <a:lvl1pPr defTabSz="684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26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2200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 panose="020B0604020202020204" pitchFamily="34" charset="0"/>
              </a:rPr>
              <a:t>Бюджетті жоспарлау / орындау үшін нормативтік базаны </a:t>
            </a:r>
            <a:r>
              <a:rPr lang="ru-RU" altLang="en-US" sz="20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 panose="020B0604020202020204" pitchFamily="34" charset="0"/>
              </a:rPr>
              <a:t>ЖЕТІЛДІРУ</a:t>
            </a:r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1845733" y="571500"/>
            <a:ext cx="10202334" cy="4101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prstDash val="dash"/>
          </a:ln>
        </p:spPr>
        <p:txBody>
          <a:bodyPr lIns="121681" tIns="60840" rIns="121681" bIns="60840">
            <a:spAutoFit/>
          </a:bodyPr>
          <a:lstStyle>
            <a:lvl1pPr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91861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kk-KZ" altLang="en-US" sz="1867" b="1" dirty="0">
                <a:solidFill>
                  <a:srgbClr val="44546A"/>
                </a:solidFill>
              </a:rPr>
              <a:t>МИНИМАЛДЫ СТАНДАРТТАР</a:t>
            </a:r>
            <a:endParaRPr lang="kk-KZ" altLang="en-US" sz="1600" b="1" dirty="0">
              <a:solidFill>
                <a:srgbClr val="44546A"/>
              </a:solidFill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254725" y="499782"/>
            <a:ext cx="159100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4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26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kk-KZ" altLang="en-US" sz="1600" b="1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бюджет процесіне енгізу :</a:t>
            </a:r>
            <a:endParaRPr lang="ru-RU" altLang="en-US" sz="1600" b="1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Прямоугольник 9"/>
          <p:cNvSpPr>
            <a:spLocks noChangeArrowheads="1"/>
          </p:cNvSpPr>
          <p:nvPr/>
        </p:nvSpPr>
        <p:spPr bwMode="auto">
          <a:xfrm>
            <a:off x="1734941" y="1024238"/>
            <a:ext cx="10115550" cy="543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226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467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кепілдіктер мен құқықтарды іске асыруды қамтамасыз ететін қызметтердің, ақшалай төлемдердің және </a:t>
            </a:r>
          </a:p>
          <a:p>
            <a:pPr algn="ctr" defTabSz="91226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467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ҚР заңдарында белгіленген өзге де талаптардың ең </a:t>
            </a:r>
            <a:r>
              <a:rPr lang="ru-RU" altLang="en-US" sz="1467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аз көлемі</a:t>
            </a:r>
          </a:p>
        </p:txBody>
      </p:sp>
      <p:sp>
        <p:nvSpPr>
          <p:cNvPr id="6" name="TextBox 12"/>
          <p:cNvSpPr txBox="1">
            <a:spLocks noChangeArrowheads="1"/>
          </p:cNvSpPr>
          <p:nvPr/>
        </p:nvSpPr>
        <p:spPr bwMode="auto">
          <a:xfrm>
            <a:off x="143934" y="1466851"/>
            <a:ext cx="1048808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26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600" b="1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Бюджет қаражатын жоспарлау мен пайдалануды нормативтік қамтамасыз ету:</a:t>
            </a:r>
          </a:p>
        </p:txBody>
      </p:sp>
      <p:sp>
        <p:nvSpPr>
          <p:cNvPr id="7" name="Прямоугольник 10"/>
          <p:cNvSpPr>
            <a:spLocks noChangeArrowheads="1"/>
          </p:cNvSpPr>
          <p:nvPr/>
        </p:nvSpPr>
        <p:spPr bwMode="auto">
          <a:xfrm>
            <a:off x="152401" y="1826684"/>
            <a:ext cx="2561166" cy="574388"/>
          </a:xfrm>
          <a:prstGeom prst="rect">
            <a:avLst/>
          </a:prstGeom>
          <a:solidFill>
            <a:srgbClr val="FFFFFF"/>
          </a:solidFill>
          <a:ln w="9525">
            <a:solidFill>
              <a:srgbClr val="A6A6A6"/>
            </a:solidFill>
            <a:prstDash val="dash"/>
            <a:miter lim="800000"/>
            <a:headEnd/>
            <a:tailEnd/>
          </a:ln>
        </p:spPr>
        <p:txBody>
          <a:bodyPr lIns="121668" tIns="60833" rIns="121668" bIns="60833">
            <a:spAutoFit/>
          </a:bodyPr>
          <a:lstStyle>
            <a:lvl1pPr marL="212725" indent="-212725" defTabSz="688975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3626" indent="-283626" defTabSz="91861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en-US" sz="1467" b="1" dirty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Ең төменгі әлеуметтік стандарттар жүйесі</a:t>
            </a:r>
          </a:p>
        </p:txBody>
      </p:sp>
      <p:sp>
        <p:nvSpPr>
          <p:cNvPr id="8" name="TextBox 11"/>
          <p:cNvSpPr txBox="1">
            <a:spLocks noChangeArrowheads="1"/>
          </p:cNvSpPr>
          <p:nvPr/>
        </p:nvSpPr>
        <p:spPr bwMode="auto">
          <a:xfrm>
            <a:off x="148168" y="2948518"/>
            <a:ext cx="2565400" cy="1477456"/>
          </a:xfrm>
          <a:prstGeom prst="rect">
            <a:avLst/>
          </a:prstGeom>
          <a:solidFill>
            <a:srgbClr val="FFFFFF"/>
          </a:solidFill>
          <a:ln w="9525">
            <a:solidFill>
              <a:srgbClr val="A6A6A6"/>
            </a:solidFill>
            <a:prstDash val="dash"/>
            <a:miter lim="800000"/>
            <a:headEnd/>
            <a:tailEnd/>
          </a:ln>
        </p:spPr>
        <p:txBody>
          <a:bodyPr lIns="121668" tIns="60833" rIns="121668" bIns="60833">
            <a:spAutoFit/>
          </a:bodyPr>
          <a:lstStyle>
            <a:lvl1pPr marL="212725" indent="-212725" defTabSz="688975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3626" indent="-283626" defTabSz="91861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en-US" sz="1467" b="1" dirty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Инженерлік-коммуникациялық, көліктік инфрақұрылымдардың ең төменгі стандарттар жүйесі</a:t>
            </a:r>
          </a:p>
        </p:txBody>
      </p:sp>
      <p:sp>
        <p:nvSpPr>
          <p:cNvPr id="9" name="TextBox 32"/>
          <p:cNvSpPr txBox="1">
            <a:spLocks noChangeArrowheads="1"/>
          </p:cNvSpPr>
          <p:nvPr/>
        </p:nvSpPr>
        <p:spPr bwMode="auto">
          <a:xfrm>
            <a:off x="143934" y="4665134"/>
            <a:ext cx="2561166" cy="800154"/>
          </a:xfrm>
          <a:prstGeom prst="rect">
            <a:avLst/>
          </a:prstGeom>
          <a:solidFill>
            <a:srgbClr val="FFFFFF"/>
          </a:solidFill>
          <a:ln w="9525">
            <a:solidFill>
              <a:srgbClr val="A6A6A6"/>
            </a:solidFill>
            <a:prstDash val="dash"/>
            <a:miter lim="800000"/>
            <a:headEnd/>
            <a:tailEnd/>
          </a:ln>
        </p:spPr>
        <p:txBody>
          <a:bodyPr lIns="121668" tIns="60833" rIns="121668" bIns="60833">
            <a:spAutoFit/>
          </a:bodyPr>
          <a:lstStyle>
            <a:lvl1pPr marL="212725" indent="-212725" defTabSz="688975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3626" indent="-283626" defTabSz="91861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en-US" sz="1467" b="1" dirty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Аймақтық стандарттар жүйесі (АСЖ)</a:t>
            </a:r>
          </a:p>
        </p:txBody>
      </p:sp>
      <p:sp>
        <p:nvSpPr>
          <p:cNvPr id="10" name="Прямоугольник 35"/>
          <p:cNvSpPr>
            <a:spLocks noChangeArrowheads="1"/>
          </p:cNvSpPr>
          <p:nvPr/>
        </p:nvSpPr>
        <p:spPr bwMode="auto">
          <a:xfrm>
            <a:off x="143934" y="5626101"/>
            <a:ext cx="7289800" cy="912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55588" indent="-255588" defTabSz="684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0775" indent="-340775" defTabSz="91226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en-US" sz="1333" b="1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Тиісті әкімшілік-аумақтық бірліктер бөлінісінде тіршілікті қамтамасыз ету жүйелерінің үздіксіз қызметін қамтамасыз ету</a:t>
            </a:r>
          </a:p>
          <a:p>
            <a:pPr marL="340775" indent="-340775" defTabSz="91226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en-US" sz="1333" b="1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Өңірлер арасындағы Мемлекеттік қызметтер мен игіліктерге қол жеткізудегі алшақтықтарды қысқарту</a:t>
            </a:r>
          </a:p>
        </p:txBody>
      </p:sp>
      <p:sp>
        <p:nvSpPr>
          <p:cNvPr id="11" name="TextBox 39"/>
          <p:cNvSpPr txBox="1">
            <a:spLocks noChangeArrowheads="1"/>
          </p:cNvSpPr>
          <p:nvPr/>
        </p:nvSpPr>
        <p:spPr bwMode="auto">
          <a:xfrm>
            <a:off x="7433734" y="5564718"/>
            <a:ext cx="4605867" cy="995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defTabSz="91226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467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* ҰЭМ «ЭЗИ» АҚ базасында ББӘ-мен бірлесіп жұмыс жүргізілуде </a:t>
            </a:r>
            <a:r>
              <a:rPr lang="ru-RU" altLang="en-US" sz="14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(2023 жылға арналған мемлекеттік тапсырма арқылы зерттеу салынды)</a:t>
            </a:r>
          </a:p>
        </p:txBody>
      </p:sp>
      <p:sp>
        <p:nvSpPr>
          <p:cNvPr id="12" name="Стрелка вниз 34"/>
          <p:cNvSpPr>
            <a:spLocks noChangeArrowheads="1"/>
          </p:cNvSpPr>
          <p:nvPr/>
        </p:nvSpPr>
        <p:spPr bwMode="auto">
          <a:xfrm rot="16200000">
            <a:off x="2767543" y="5070475"/>
            <a:ext cx="675216" cy="2159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5" rIns="91411" bIns="45705" anchor="ctr"/>
          <a:lstStyle>
            <a:lvl1pPr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918610" fontAlgn="base">
              <a:spcBef>
                <a:spcPct val="0"/>
              </a:spcBef>
              <a:spcAft>
                <a:spcPct val="0"/>
              </a:spcAft>
            </a:pPr>
            <a:endParaRPr lang="ru-RU" altLang="en-US" sz="2400" dirty="0">
              <a:solidFill>
                <a:srgbClr val="FFFFFF"/>
              </a:solidFill>
            </a:endParaRPr>
          </a:p>
        </p:txBody>
      </p:sp>
      <p:sp>
        <p:nvSpPr>
          <p:cNvPr id="13" name="Правая фигурная скобка 12"/>
          <p:cNvSpPr/>
          <p:nvPr/>
        </p:nvSpPr>
        <p:spPr bwMode="auto">
          <a:xfrm>
            <a:off x="2753785" y="1792818"/>
            <a:ext cx="315383" cy="3729567"/>
          </a:xfrm>
          <a:prstGeom prst="rightBrace">
            <a:avLst/>
          </a:prstGeom>
          <a:ln w="22225" cmpd="sng"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defTabSz="913901">
              <a:defRPr/>
            </a:pPr>
            <a:endParaRPr lang="ru-RU" sz="1867" dirty="0">
              <a:solidFill>
                <a:prstClr val="black"/>
              </a:solidFill>
              <a:latin typeface="Arial" panose="020B0604020202020204" pitchFamily="34" charset="0"/>
              <a:cs typeface="Arial" pitchFamily="34" charset="0"/>
              <a:sym typeface="Arial"/>
            </a:endParaRPr>
          </a:p>
        </p:txBody>
      </p:sp>
      <p:sp>
        <p:nvSpPr>
          <p:cNvPr id="14" name="Прямоугольник 2"/>
          <p:cNvSpPr>
            <a:spLocks noChangeArrowheads="1"/>
          </p:cNvSpPr>
          <p:nvPr/>
        </p:nvSpPr>
        <p:spPr bwMode="auto">
          <a:xfrm>
            <a:off x="3312585" y="4881034"/>
            <a:ext cx="8735482" cy="615297"/>
          </a:xfrm>
          <a:prstGeom prst="rect">
            <a:avLst/>
          </a:prstGeom>
          <a:solidFill>
            <a:srgbClr val="FFFFFF"/>
          </a:solidFill>
          <a:ln w="9525">
            <a:noFill/>
            <a:prstDash val="dash"/>
            <a:miter lim="800000"/>
            <a:headEnd/>
            <a:tailEnd/>
          </a:ln>
        </p:spPr>
        <p:txBody>
          <a:bodyPr lIns="121668" tIns="60833" rIns="121668" bIns="60833">
            <a:spAutoFit/>
          </a:bodyPr>
          <a:lstStyle>
            <a:lvl1pPr defTabSz="688975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861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467" b="1" dirty="0" smtClean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АСЖ </a:t>
            </a:r>
            <a:r>
              <a:rPr lang="ru-RU" altLang="en-US" sz="1467" b="1" dirty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әдістемесін өзектендіру – </a:t>
            </a:r>
            <a:r>
              <a:rPr lang="ru-RU" altLang="en-US" sz="1600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өңірлердегі қызметтер мен игіліктермен қамтамасыз ету деңгейін мониторингтеу және бағалау</a:t>
            </a:r>
          </a:p>
        </p:txBody>
      </p:sp>
      <p:sp>
        <p:nvSpPr>
          <p:cNvPr id="15" name="TextBox 24"/>
          <p:cNvSpPr txBox="1">
            <a:spLocks noChangeArrowheads="1"/>
          </p:cNvSpPr>
          <p:nvPr/>
        </p:nvSpPr>
        <p:spPr bwMode="auto">
          <a:xfrm>
            <a:off x="3026834" y="1847408"/>
            <a:ext cx="2789767" cy="379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26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67" b="1" dirty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ақпан-мамыр 2023 ж</a:t>
            </a:r>
          </a:p>
        </p:txBody>
      </p:sp>
      <p:sp>
        <p:nvSpPr>
          <p:cNvPr id="17" name="TextBox 17"/>
          <p:cNvSpPr txBox="1">
            <a:spLocks noChangeArrowheads="1"/>
          </p:cNvSpPr>
          <p:nvPr/>
        </p:nvSpPr>
        <p:spPr bwMode="auto">
          <a:xfrm>
            <a:off x="3105151" y="2266951"/>
            <a:ext cx="2408767" cy="2606291"/>
          </a:xfrm>
          <a:prstGeom prst="rect">
            <a:avLst/>
          </a:prstGeom>
          <a:solidFill>
            <a:srgbClr val="FFFFFF"/>
          </a:solidFill>
          <a:ln w="9525">
            <a:noFill/>
            <a:prstDash val="dash"/>
            <a:miter lim="800000"/>
            <a:headEnd/>
            <a:tailEnd/>
          </a:ln>
        </p:spPr>
        <p:txBody>
          <a:bodyPr lIns="121668" tIns="60833" rIns="121668" bIns="60833">
            <a:spAutoFit/>
          </a:bodyPr>
          <a:lstStyle>
            <a:lvl1pPr marL="212725" indent="-212725" defTabSz="688975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3626" indent="-283626" defTabSz="91861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en-US" sz="1467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Талдау және ревизия жүргізу*:</a:t>
            </a:r>
          </a:p>
          <a:p>
            <a:pPr marL="283626" indent="-283626" defTabSz="91861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›"/>
            </a:pPr>
            <a:r>
              <a:rPr lang="ru-RU" altLang="en-US" sz="1467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Әлеуметтік, инженерлік-коммуникациялық, көліктік және өзге де инфрақұрылымдағы </a:t>
            </a:r>
            <a:r>
              <a:rPr lang="ru-RU" altLang="en-US" sz="1467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базалық нормативтер (желілер) саласындағы НҚА</a:t>
            </a:r>
            <a:endParaRPr lang="ru-RU" altLang="en-US" sz="1467" b="1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8" name="TextBox 27"/>
          <p:cNvSpPr txBox="1">
            <a:spLocks noChangeArrowheads="1"/>
          </p:cNvSpPr>
          <p:nvPr/>
        </p:nvSpPr>
        <p:spPr bwMode="auto">
          <a:xfrm>
            <a:off x="5774267" y="1786467"/>
            <a:ext cx="3170228" cy="379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4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26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67" b="1" dirty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мамыр-қыркүйек 2023 ж</a:t>
            </a:r>
          </a:p>
        </p:txBody>
      </p:sp>
      <p:sp>
        <p:nvSpPr>
          <p:cNvPr id="19" name="TextBox 30"/>
          <p:cNvSpPr txBox="1">
            <a:spLocks noChangeArrowheads="1"/>
          </p:cNvSpPr>
          <p:nvPr/>
        </p:nvSpPr>
        <p:spPr bwMode="auto">
          <a:xfrm>
            <a:off x="9436100" y="1841500"/>
            <a:ext cx="2032000" cy="379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4213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421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226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sz="1867" b="1" dirty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2024 ж</a:t>
            </a:r>
          </a:p>
        </p:txBody>
      </p:sp>
      <p:sp>
        <p:nvSpPr>
          <p:cNvPr id="20" name="Стрелка вниз 25"/>
          <p:cNvSpPr>
            <a:spLocks noChangeArrowheads="1"/>
          </p:cNvSpPr>
          <p:nvPr/>
        </p:nvSpPr>
        <p:spPr bwMode="auto">
          <a:xfrm rot="16200000">
            <a:off x="5329767" y="3081868"/>
            <a:ext cx="673100" cy="2159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5" rIns="91411" bIns="45705" anchor="ctr"/>
          <a:lstStyle>
            <a:lvl1pPr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918610" fontAlgn="base">
              <a:spcBef>
                <a:spcPct val="0"/>
              </a:spcBef>
              <a:spcAft>
                <a:spcPct val="0"/>
              </a:spcAft>
            </a:pPr>
            <a:endParaRPr lang="ru-RU" altLang="en-US" sz="2400" dirty="0">
              <a:solidFill>
                <a:srgbClr val="FFFFFF"/>
              </a:solidFill>
            </a:endParaRPr>
          </a:p>
        </p:txBody>
      </p:sp>
      <p:sp>
        <p:nvSpPr>
          <p:cNvPr id="21" name="Прямоугольник 26"/>
          <p:cNvSpPr>
            <a:spLocks noChangeArrowheads="1"/>
          </p:cNvSpPr>
          <p:nvPr/>
        </p:nvSpPr>
        <p:spPr bwMode="auto">
          <a:xfrm>
            <a:off x="5816600" y="2173817"/>
            <a:ext cx="3348567" cy="2606291"/>
          </a:xfrm>
          <a:prstGeom prst="rect">
            <a:avLst/>
          </a:prstGeom>
          <a:solidFill>
            <a:srgbClr val="FFFFFF"/>
          </a:solidFill>
          <a:ln w="9525">
            <a:noFill/>
            <a:prstDash val="dash"/>
            <a:miter lim="800000"/>
            <a:headEnd/>
            <a:tailEnd/>
          </a:ln>
        </p:spPr>
        <p:txBody>
          <a:bodyPr lIns="121668" tIns="60833" rIns="121668" bIns="60833">
            <a:spAutoFit/>
          </a:bodyPr>
          <a:lstStyle>
            <a:lvl1pPr marL="212725" indent="-212725" defTabSz="688975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3626" indent="-283626" defTabSz="91861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en-US" sz="1467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Жобаны әзірлеу*:</a:t>
            </a:r>
          </a:p>
          <a:p>
            <a:pPr marL="283626" indent="-283626" defTabSz="91861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›"/>
            </a:pPr>
            <a:r>
              <a:rPr lang="ru-RU" altLang="en-US" sz="1467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әлеуметтік, инженерлік-коммуникациялық, көліктік және өзге де инфрақұрылымдағы ең төменгі базалық стандарттар жүйесінде туындайтын </a:t>
            </a:r>
            <a:r>
              <a:rPr lang="ru-RU" altLang="en-US" sz="1467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қоғамдық қатынастарды реттеу жөніндегі қағидалар</a:t>
            </a:r>
            <a:endParaRPr lang="ru-RU" altLang="en-US" sz="1467" b="1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283626" indent="-283626" defTabSz="91861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›"/>
            </a:pPr>
            <a:r>
              <a:rPr lang="ru-RU" altLang="en-US" sz="1467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минималды базалық стандарттардың </a:t>
            </a:r>
            <a:r>
              <a:rPr lang="ru-RU" altLang="en-US" sz="1467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типтік формасы</a:t>
            </a:r>
            <a:endParaRPr lang="ru-RU" altLang="en-US" sz="1467" b="1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2" name="Стрелка вниз 28"/>
          <p:cNvSpPr>
            <a:spLocks noChangeArrowheads="1"/>
          </p:cNvSpPr>
          <p:nvPr/>
        </p:nvSpPr>
        <p:spPr bwMode="auto">
          <a:xfrm rot="16200000">
            <a:off x="8999010" y="3051175"/>
            <a:ext cx="675216" cy="2159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5" rIns="91411" bIns="45705" anchor="ctr"/>
          <a:lstStyle>
            <a:lvl1pPr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918610" fontAlgn="base">
              <a:spcBef>
                <a:spcPct val="0"/>
              </a:spcBef>
              <a:spcAft>
                <a:spcPct val="0"/>
              </a:spcAft>
            </a:pPr>
            <a:endParaRPr lang="ru-RU" altLang="en-US" sz="2400" dirty="0">
              <a:solidFill>
                <a:srgbClr val="FFFFFF"/>
              </a:solidFill>
            </a:endParaRPr>
          </a:p>
        </p:txBody>
      </p:sp>
      <p:sp>
        <p:nvSpPr>
          <p:cNvPr id="23" name="Прямоугольник 29"/>
          <p:cNvSpPr>
            <a:spLocks noChangeArrowheads="1"/>
          </p:cNvSpPr>
          <p:nvPr/>
        </p:nvSpPr>
        <p:spPr bwMode="auto">
          <a:xfrm>
            <a:off x="9444567" y="2266951"/>
            <a:ext cx="2603500" cy="2380523"/>
          </a:xfrm>
          <a:prstGeom prst="rect">
            <a:avLst/>
          </a:prstGeom>
          <a:solidFill>
            <a:srgbClr val="FFFFFF"/>
          </a:solidFill>
          <a:ln w="9525">
            <a:noFill/>
            <a:prstDash val="dash"/>
            <a:miter lim="800000"/>
            <a:headEnd/>
            <a:tailEnd/>
          </a:ln>
        </p:spPr>
        <p:txBody>
          <a:bodyPr lIns="121668" tIns="60833" rIns="121668" bIns="60833">
            <a:spAutoFit/>
          </a:bodyPr>
          <a:lstStyle>
            <a:lvl1pPr marL="212725" indent="-212725" defTabSz="688975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3626" indent="-283626" defTabSz="91861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en-US" sz="1467" b="1" dirty="0">
                <a:solidFill>
                  <a:srgbClr val="5B9BD5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Жобаларды әзірлеу:</a:t>
            </a:r>
          </a:p>
          <a:p>
            <a:pPr marL="283626" indent="-283626" defTabSz="91861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›"/>
            </a:pPr>
            <a:r>
              <a:rPr lang="ru-RU" altLang="en-US" sz="1467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ең төменгі стандарттар мен даму жоспарлары (жол, су, жылумен жабдықтау және т. б.) негізінде </a:t>
            </a:r>
            <a:r>
              <a:rPr lang="ru-RU" altLang="en-US" sz="1467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салалар бойынша даму бюджетінің шығыстарын есептеу әдістемелері</a:t>
            </a:r>
          </a:p>
        </p:txBody>
      </p:sp>
      <p:cxnSp>
        <p:nvCxnSpPr>
          <p:cNvPr id="24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491067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12231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11" y="118370"/>
            <a:ext cx="11316452" cy="2916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1200254">
              <a:defRPr/>
            </a:pPr>
            <a:r>
              <a:rPr lang="ru-RU" sz="2400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Tahoma"/>
              </a:rPr>
              <a:t>4. БЮДЖЕТАРАЛЫҚ ҚАТЫНАСТАР -</a:t>
            </a:r>
            <a:r>
              <a:rPr lang="en-US" sz="2400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Tahoma"/>
              </a:rPr>
              <a:t> </a:t>
            </a:r>
            <a:r>
              <a:rPr lang="kk-KZ" sz="24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Tahoma"/>
              </a:rPr>
              <a:t>ж</a:t>
            </a:r>
            <a:r>
              <a:rPr lang="ru-RU" sz="24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Tahoma"/>
              </a:rPr>
              <a:t>алпы сипаттағы трансферттер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63905" y="582552"/>
            <a:ext cx="4792846" cy="8105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algn="ctr" defTabSz="1199243"/>
            <a:endParaRPr lang="kk-KZ" altLang="en-US" sz="1400" b="1" dirty="0">
              <a:solidFill>
                <a:srgbClr val="5B9BD5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199243"/>
            <a:r>
              <a:rPr lang="kk-KZ" altLang="en-US" sz="1867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 СИПАТТАҒЫ </a:t>
            </a:r>
            <a:r>
              <a:rPr lang="kk-KZ" altLang="en-US" sz="1867" b="1" dirty="0" smtClean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ТРАНСФЕРТТЕР</a:t>
            </a:r>
          </a:p>
          <a:p>
            <a:pPr algn="ctr" defTabSz="1199243"/>
            <a:endParaRPr lang="kk-KZ" sz="1400" b="1" dirty="0">
              <a:solidFill>
                <a:srgbClr val="5B9BD5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Левая фигурная скобка 4"/>
          <p:cNvSpPr/>
          <p:nvPr/>
        </p:nvSpPr>
        <p:spPr>
          <a:xfrm rot="5400000">
            <a:off x="5856646" y="-1755928"/>
            <a:ext cx="190745" cy="6767185"/>
          </a:xfrm>
          <a:prstGeom prst="leftBrace">
            <a:avLst/>
          </a:prstGeom>
          <a:ln w="19050"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200254"/>
            <a:endParaRPr lang="ru-RU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Прямоугольник 6"/>
          <p:cNvSpPr>
            <a:spLocks noChangeArrowheads="1"/>
          </p:cNvSpPr>
          <p:nvPr/>
        </p:nvSpPr>
        <p:spPr bwMode="auto">
          <a:xfrm>
            <a:off x="624658" y="1773199"/>
            <a:ext cx="4031515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algn="ctr" defTabSz="1199243"/>
            <a:r>
              <a:rPr lang="kk-KZ" altLang="en-US" sz="14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МАҚСАТТЫ ЕМЕС ЖСТ</a:t>
            </a:r>
            <a:endParaRPr lang="ru-RU" altLang="ru-RU" sz="1400" b="1" dirty="0">
              <a:solidFill>
                <a:srgbClr val="5B9BD5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7103879" y="1773199"/>
            <a:ext cx="4058768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algn="ctr" defTabSz="1199243"/>
            <a:r>
              <a:rPr lang="kk-KZ" altLang="en-US" sz="14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САЛАЛЫҚ ЖСТ (Мақсатты)</a:t>
            </a:r>
            <a:endParaRPr lang="ru-RU" altLang="ru-RU" sz="1400" b="1" dirty="0">
              <a:solidFill>
                <a:srgbClr val="5B9BD5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2"/>
          <p:cNvSpPr txBox="1">
            <a:spLocks/>
          </p:cNvSpPr>
          <p:nvPr/>
        </p:nvSpPr>
        <p:spPr bwMode="auto">
          <a:xfrm>
            <a:off x="680098" y="2275039"/>
            <a:ext cx="3940660" cy="748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9523" rIns="0" bIns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200254">
              <a:spcBef>
                <a:spcPct val="0"/>
              </a:spcBef>
              <a:buNone/>
            </a:pPr>
            <a:r>
              <a:rPr lang="kk-KZ" alt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ЖАО қызметін мемлекет кепілдік берген </a:t>
            </a:r>
            <a:r>
              <a:rPr lang="kk-KZ" alt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қызметтер мен қаржылық қамтамасыз етуді</a:t>
            </a:r>
            <a:r>
              <a:rPr lang="kk-KZ" alt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 етеді</a:t>
            </a:r>
            <a:endParaRPr lang="ru-RU" alt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низ 27"/>
          <p:cNvSpPr>
            <a:spLocks noChangeArrowheads="1"/>
          </p:cNvSpPr>
          <p:nvPr/>
        </p:nvSpPr>
        <p:spPr bwMode="auto">
          <a:xfrm>
            <a:off x="2285122" y="3131675"/>
            <a:ext cx="566607" cy="126971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42" tIns="34271" rIns="68542" bIns="34271" anchor="ctr"/>
          <a:lstStyle>
            <a:lvl1pPr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688837"/>
            <a:endParaRPr lang="ru-RU" altLang="en-US" sz="18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object 2"/>
          <p:cNvSpPr txBox="1">
            <a:spLocks/>
          </p:cNvSpPr>
          <p:nvPr/>
        </p:nvSpPr>
        <p:spPr bwMode="auto">
          <a:xfrm>
            <a:off x="616417" y="3335627"/>
            <a:ext cx="5000612" cy="25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9523" rIns="0" bIns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200254">
              <a:spcBef>
                <a:spcPct val="0"/>
              </a:spcBef>
              <a:buNone/>
            </a:pPr>
            <a:r>
              <a:rPr lang="kk-KZ" alt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Біз шығындарды шолу </a:t>
            </a:r>
            <a:r>
              <a:rPr lang="kk-KZ" alt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негізінде қалыптасамыз</a:t>
            </a:r>
            <a:endParaRPr lang="ru-RU" alt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трелка вниз 27"/>
          <p:cNvSpPr>
            <a:spLocks noChangeArrowheads="1"/>
          </p:cNvSpPr>
          <p:nvPr/>
        </p:nvSpPr>
        <p:spPr bwMode="auto">
          <a:xfrm>
            <a:off x="2289783" y="3721057"/>
            <a:ext cx="566607" cy="126971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42" tIns="34271" rIns="68542" bIns="34271" anchor="ctr"/>
          <a:lstStyle>
            <a:lvl1pPr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688837"/>
            <a:endParaRPr lang="ru-RU" altLang="en-US" sz="18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object 2"/>
          <p:cNvSpPr txBox="1">
            <a:spLocks/>
          </p:cNvSpPr>
          <p:nvPr/>
        </p:nvSpPr>
        <p:spPr bwMode="auto">
          <a:xfrm>
            <a:off x="512438" y="3950923"/>
            <a:ext cx="4235289" cy="502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9523" rIns="0" bIns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200254">
              <a:spcBef>
                <a:spcPct val="0"/>
              </a:spcBef>
              <a:buNone/>
            </a:pPr>
            <a:r>
              <a:rPr lang="kk-KZ" altLang="ru-RU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 инфрақұрылымды </a:t>
            </a:r>
            <a:r>
              <a:rPr lang="kk-KZ" alt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Заңға жеке қосымшамен жоспарлау</a:t>
            </a:r>
            <a:endParaRPr lang="ru-RU" altLang="ru-RU" sz="1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5952017" y="1756577"/>
            <a:ext cx="0" cy="2752293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трелка вниз 27"/>
          <p:cNvSpPr>
            <a:spLocks noChangeArrowheads="1"/>
          </p:cNvSpPr>
          <p:nvPr/>
        </p:nvSpPr>
        <p:spPr bwMode="auto">
          <a:xfrm>
            <a:off x="8831671" y="2133156"/>
            <a:ext cx="566607" cy="126971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42" tIns="34271" rIns="68542" bIns="34271" anchor="ctr"/>
          <a:lstStyle>
            <a:lvl1pPr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688837"/>
            <a:endParaRPr lang="ru-RU" altLang="en-US" sz="18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object 2"/>
          <p:cNvSpPr txBox="1">
            <a:spLocks/>
          </p:cNvSpPr>
          <p:nvPr/>
        </p:nvSpPr>
        <p:spPr bwMode="auto">
          <a:xfrm>
            <a:off x="6850273" y="2281608"/>
            <a:ext cx="4850674" cy="25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9523" rIns="0" bIns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200254">
              <a:spcBef>
                <a:spcPct val="0"/>
              </a:spcBef>
              <a:buNone/>
            </a:pPr>
            <a:r>
              <a:rPr lang="kk-KZ" alt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АСЖ-ға және ең төменгі стандарттарға негізделу</a:t>
            </a:r>
            <a:endParaRPr lang="ru-RU" alt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трелка вниз 27"/>
          <p:cNvSpPr>
            <a:spLocks noChangeArrowheads="1"/>
          </p:cNvSpPr>
          <p:nvPr/>
        </p:nvSpPr>
        <p:spPr bwMode="auto">
          <a:xfrm>
            <a:off x="8849959" y="2634177"/>
            <a:ext cx="566607" cy="126971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42" tIns="34271" rIns="68542" bIns="34271" anchor="ctr"/>
          <a:lstStyle>
            <a:lvl1pPr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688837"/>
            <a:endParaRPr lang="ru-RU" altLang="en-US" sz="18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object 2"/>
          <p:cNvSpPr txBox="1">
            <a:spLocks/>
          </p:cNvSpPr>
          <p:nvPr/>
        </p:nvSpPr>
        <p:spPr bwMode="auto">
          <a:xfrm>
            <a:off x="6970275" y="2744831"/>
            <a:ext cx="4730672" cy="25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9523" rIns="0" bIns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200254">
              <a:spcBef>
                <a:spcPct val="0"/>
              </a:spcBef>
              <a:buNone/>
            </a:pPr>
            <a:r>
              <a:rPr lang="kk-KZ" alt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Салалық </a:t>
            </a:r>
            <a:r>
              <a:rPr lang="kk-KZ" alt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әдістемелер</a:t>
            </a:r>
            <a:r>
              <a:rPr lang="kk-KZ" alt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негізінде беріледі</a:t>
            </a:r>
            <a:endParaRPr lang="ru-RU" alt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трелка вниз 27"/>
          <p:cNvSpPr>
            <a:spLocks noChangeArrowheads="1"/>
          </p:cNvSpPr>
          <p:nvPr/>
        </p:nvSpPr>
        <p:spPr bwMode="auto">
          <a:xfrm>
            <a:off x="8868477" y="3086055"/>
            <a:ext cx="566607" cy="126971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42" tIns="34271" rIns="68542" bIns="34271" anchor="ctr"/>
          <a:lstStyle>
            <a:lvl1pPr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688837"/>
            <a:endParaRPr lang="ru-RU" altLang="en-US" sz="18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object 2"/>
          <p:cNvSpPr txBox="1">
            <a:spLocks/>
          </p:cNvSpPr>
          <p:nvPr/>
        </p:nvSpPr>
        <p:spPr bwMode="auto">
          <a:xfrm>
            <a:off x="7048510" y="3223420"/>
            <a:ext cx="4277231" cy="502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9523" rIns="0" bIns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200254">
              <a:spcBef>
                <a:spcPct val="0"/>
              </a:spcBef>
              <a:buNone/>
            </a:pPr>
            <a:r>
              <a:rPr lang="kk-KZ" alt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Инвестициялық жоспардың </a:t>
            </a:r>
            <a:r>
              <a:rPr lang="kk-KZ" alt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ережелерін </a:t>
            </a:r>
            <a:r>
              <a:rPr lang="kk-KZ" alt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ескере отырып, </a:t>
            </a:r>
            <a:r>
              <a:rPr lang="kk-KZ" alt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НДТ қарау </a:t>
            </a:r>
            <a:r>
              <a:rPr lang="kk-KZ" alt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 </a:t>
            </a:r>
            <a:r>
              <a:rPr lang="kk-KZ" alt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іріктеу</a:t>
            </a:r>
            <a:endParaRPr lang="ru-RU" alt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Стрелка вниз 27"/>
          <p:cNvSpPr>
            <a:spLocks noChangeArrowheads="1"/>
          </p:cNvSpPr>
          <p:nvPr/>
        </p:nvSpPr>
        <p:spPr bwMode="auto">
          <a:xfrm>
            <a:off x="8882506" y="3772724"/>
            <a:ext cx="566607" cy="126971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42" tIns="34271" rIns="68542" bIns="34271" anchor="ctr"/>
          <a:lstStyle>
            <a:lvl1pPr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688837"/>
            <a:endParaRPr lang="ru-RU" altLang="en-US" sz="18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object 2"/>
          <p:cNvSpPr txBox="1">
            <a:spLocks/>
          </p:cNvSpPr>
          <p:nvPr/>
        </p:nvSpPr>
        <p:spPr bwMode="auto">
          <a:xfrm>
            <a:off x="6774873" y="3852988"/>
            <a:ext cx="4867581" cy="748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9523" rIns="0" bIns="0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200254">
              <a:spcBef>
                <a:spcPct val="0"/>
              </a:spcBef>
              <a:buNone/>
            </a:pPr>
            <a:r>
              <a:rPr lang="kk-KZ" alt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 аудит органдарының қорытындысы бойынша ең төменгі көлемді </a:t>
            </a:r>
            <a:r>
              <a:rPr lang="kk-KZ" alt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мақсатсыз пайдаланған кезде қайтаруды қамтамасыз ету</a:t>
            </a:r>
            <a:endParaRPr lang="ru-RU" alt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Левая фигурная скобка 22"/>
          <p:cNvSpPr/>
          <p:nvPr/>
        </p:nvSpPr>
        <p:spPr>
          <a:xfrm rot="16200000">
            <a:off x="5651061" y="-902997"/>
            <a:ext cx="618533" cy="11364253"/>
          </a:xfrm>
          <a:prstGeom prst="leftBrace">
            <a:avLst/>
          </a:prstGeom>
          <a:ln w="19050"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200254"/>
            <a:endParaRPr lang="ru-RU" sz="24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651724" y="5870120"/>
            <a:ext cx="3956715" cy="4986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8560328" y="5873067"/>
            <a:ext cx="656439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кругленный прямоугольник 28"/>
          <p:cNvSpPr/>
          <p:nvPr/>
        </p:nvSpPr>
        <p:spPr>
          <a:xfrm>
            <a:off x="81973" y="5071631"/>
            <a:ext cx="3858260" cy="1596979"/>
          </a:xfrm>
          <a:prstGeom prst="roundRect">
            <a:avLst/>
          </a:prstGeom>
          <a:solidFill>
            <a:srgbClr val="DEEBF7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defTabSz="1200254"/>
            <a:r>
              <a:rPr lang="kk-KZ" sz="1200" b="1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ЖАО даму бюджеті қалыптастырылады</a:t>
            </a:r>
            <a:r>
              <a:rPr lang="ru-RU" sz="1200" b="1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:</a:t>
            </a:r>
            <a:endParaRPr lang="kk-KZ" sz="1200" b="1" dirty="0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just" defTabSz="1200254"/>
            <a:endParaRPr lang="kk-KZ" sz="1200" b="1" dirty="0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342900" indent="-342900" algn="just" defTabSz="1200254">
              <a:buAutoNum type="arabicPeriod"/>
            </a:pPr>
            <a:r>
              <a:rPr lang="kk-KZ" sz="120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АСЖ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мен </a:t>
            </a:r>
            <a:r>
              <a:rPr lang="kk-KZ" sz="1200" dirty="0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ең төменгі </a:t>
            </a:r>
            <a:r>
              <a:rPr lang="ru-RU" sz="1200" dirty="0" err="1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стандарттарға</a:t>
            </a:r>
            <a:r>
              <a:rPr lang="ru-RU" sz="1200" dirty="0" smtClean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байланысты ескере отырып</a:t>
            </a:r>
          </a:p>
          <a:p>
            <a:pPr algn="just" defTabSz="1200254"/>
            <a:r>
              <a:rPr lang="kk-KZ" sz="120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2.     Инвестициялық жоспар негізінде</a:t>
            </a:r>
          </a:p>
          <a:p>
            <a:pPr algn="just" defTabSz="1200254"/>
            <a:r>
              <a:rPr lang="kk-KZ" sz="120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3. Аймақтың нақты қажеттілігіне </a:t>
            </a:r>
            <a:r>
              <a:rPr lang="kk-KZ" sz="1000" i="1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(ағымдағы шығындардың 14,6% көлемінде даму бюджетінің мөлшерін айқындау алынып тасталды)</a:t>
            </a:r>
            <a:endParaRPr lang="ru-RU" sz="1000" i="1" dirty="0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272014" y="5053422"/>
            <a:ext cx="4281054" cy="1591087"/>
          </a:xfrm>
          <a:prstGeom prst="roundRect">
            <a:avLst/>
          </a:prstGeom>
          <a:solidFill>
            <a:srgbClr val="DEEBF7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defTabSz="1200254"/>
            <a:r>
              <a:rPr lang="kk-KZ" sz="125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Салалық ЖАО мониторингті қамтамасыз етеді:</a:t>
            </a:r>
          </a:p>
          <a:p>
            <a:pPr algn="just" defTabSz="1200254"/>
            <a:endParaRPr lang="kk-KZ" sz="5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defTabSz="1200254"/>
            <a:r>
              <a:rPr lang="kk-KZ" sz="125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Жалпы сипаттағы нысаналы трансферттер</a:t>
            </a:r>
          </a:p>
          <a:p>
            <a:pPr algn="just" defTabSz="1200254"/>
            <a:endParaRPr lang="kk-KZ" sz="5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defTabSz="1200254"/>
            <a:r>
              <a:rPr lang="kk-KZ" sz="125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Даму шығындары</a:t>
            </a:r>
          </a:p>
          <a:p>
            <a:pPr algn="just" defTabSz="1200254"/>
            <a:endParaRPr lang="kk-KZ" sz="5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defTabSz="1200254"/>
            <a:r>
              <a:rPr lang="kk-KZ" sz="125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Қаржыландырудың ең төменгі көлемі</a:t>
            </a:r>
            <a:endParaRPr lang="ru-RU" sz="125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9221274" y="5326524"/>
            <a:ext cx="2926506" cy="1087192"/>
          </a:xfrm>
          <a:prstGeom prst="roundRect">
            <a:avLst/>
          </a:prstGeom>
          <a:solidFill>
            <a:srgbClr val="DEEBF7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00254"/>
            <a:r>
              <a:rPr lang="kk-KZ" sz="125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Мониторинг </a:t>
            </a:r>
            <a:r>
              <a:rPr lang="kk-KZ" sz="125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нәтижелері</a:t>
            </a:r>
            <a:r>
              <a:rPr lang="kk-KZ" sz="125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ревкомиссияға </a:t>
            </a:r>
            <a:r>
              <a:rPr lang="kk-KZ" sz="125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ұсынылады</a:t>
            </a:r>
            <a:endParaRPr lang="ru-RU" sz="125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32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2205" y="504708"/>
            <a:ext cx="12189178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Стрелка вниз 27">
            <a:extLst>
              <a:ext uri="{FF2B5EF4-FFF2-40B4-BE49-F238E27FC236}">
                <a16:creationId xmlns:a16="http://schemas.microsoft.com/office/drawing/2014/main" id="{2C58E017-33EB-4B7A-AECE-F1F1F83006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5122" y="2183871"/>
            <a:ext cx="566607" cy="126971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D9D9D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42" tIns="34271" rIns="68542" bIns="34271" anchor="ctr"/>
          <a:lstStyle>
            <a:lvl1pPr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defTabSz="688837"/>
            <a:endParaRPr lang="ru-RU" altLang="en-US" sz="18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289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526047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Группа 5"/>
          <p:cNvGrpSpPr/>
          <p:nvPr/>
        </p:nvGrpSpPr>
        <p:grpSpPr>
          <a:xfrm>
            <a:off x="95141" y="1472978"/>
            <a:ext cx="11980185" cy="4766270"/>
            <a:chOff x="470530" y="1102622"/>
            <a:chExt cx="8631375" cy="4102731"/>
          </a:xfrm>
        </p:grpSpPr>
        <p:cxnSp>
          <p:nvCxnSpPr>
            <p:cNvPr id="13" name="Прямая со стрелкой 12"/>
            <p:cNvCxnSpPr/>
            <p:nvPr/>
          </p:nvCxnSpPr>
          <p:spPr>
            <a:xfrm>
              <a:off x="554804" y="2607530"/>
              <a:ext cx="8529004" cy="0"/>
            </a:xfrm>
            <a:prstGeom prst="straightConnector1">
              <a:avLst/>
            </a:prstGeom>
            <a:noFill/>
            <a:ln w="38100" cap="flat" cmpd="sng" algn="ctr">
              <a:solidFill>
                <a:srgbClr val="27ACAA"/>
              </a:solidFill>
              <a:prstDash val="solid"/>
              <a:tailEnd type="arrow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sp>
          <p:nvSpPr>
            <p:cNvPr id="14" name="TextBox 13"/>
            <p:cNvSpPr txBox="1"/>
            <p:nvPr/>
          </p:nvSpPr>
          <p:spPr>
            <a:xfrm>
              <a:off x="566829" y="2268236"/>
              <a:ext cx="1016429" cy="282536"/>
            </a:xfrm>
            <a:prstGeom prst="rect">
              <a:avLst/>
            </a:prstGeom>
            <a:noFill/>
          </p:spPr>
          <p:txBody>
            <a:bodyPr wrap="square" lIns="0" tIns="48768" rIns="0" bIns="0" rtlCol="0">
              <a:spAutoFit/>
            </a:bodyPr>
            <a:lstStyle/>
            <a:p>
              <a:pPr marL="0" marR="0" lvl="0" indent="0" algn="l" defTabSz="919716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800"/>
                </a:spcAft>
                <a:buClr>
                  <a:srgbClr val="27ACAA"/>
                </a:buClr>
                <a:buSzPct val="70000"/>
                <a:buFontTx/>
                <a:buNone/>
                <a:tabLst/>
                <a:defRPr/>
              </a:pPr>
              <a:r>
                <a:rPr kumimoji="0" lang="ru-RU" sz="2133" b="1" i="0" u="none" strike="noStrike" kern="1200" cap="none" spc="0" normalizeH="0" baseline="0" noProof="0" dirty="0">
                  <a:ln>
                    <a:noFill/>
                  </a:ln>
                  <a:solidFill>
                    <a:srgbClr val="27ACAA">
                      <a:lumMod val="50000"/>
                    </a:srgbClr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  <a:sym typeface="Arial"/>
                </a:rPr>
                <a:t>2007 жыл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54804" y="1414295"/>
              <a:ext cx="2891355" cy="582844"/>
            </a:xfrm>
            <a:prstGeom prst="rect">
              <a:avLst/>
            </a:prstGeom>
            <a:noFill/>
          </p:spPr>
          <p:txBody>
            <a:bodyPr wrap="square" lIns="0" tIns="48768" rIns="0" bIns="0" rtlCol="0">
              <a:spAutoFit/>
            </a:bodyPr>
            <a:lstStyle>
              <a:defPPr>
                <a:defRPr lang="ru-RU"/>
              </a:defPPr>
              <a:lvl1pPr algn="ctr">
                <a:lnSpc>
                  <a:spcPct val="85000"/>
                </a:lnSpc>
                <a:spcAft>
                  <a:spcPts val="600"/>
                </a:spcAft>
                <a:buClr>
                  <a:schemeClr val="accent2"/>
                </a:buClr>
                <a:buSzPct val="70000"/>
                <a:defRPr sz="1200" b="1">
                  <a:solidFill>
                    <a:schemeClr val="accent3">
                      <a:lumMod val="50000"/>
                    </a:schemeClr>
                  </a:solidFill>
                  <a:latin typeface="Arial" panose="020B0604020202020204" pitchFamily="34" charset="0"/>
                </a:defRPr>
              </a:lvl1pPr>
            </a:lstStyle>
            <a:p>
              <a:pPr marL="0" marR="0" lvl="0" indent="0" algn="ctr" defTabSz="919716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800"/>
                </a:spcAft>
                <a:buClr>
                  <a:srgbClr val="27ACAA"/>
                </a:buClr>
                <a:buSzPct val="70000"/>
                <a:buFontTx/>
                <a:buNone/>
                <a:tabLst/>
                <a:defRPr/>
              </a:pPr>
              <a:r>
                <a:rPr kumimoji="0" lang="ru-RU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188CE5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rPr>
                <a:t>Нәтижелерге бағдарланған мемлекеттік жоспарлау жүйесін енгізу жөніндегі тұжырымдама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3486674" y="1376960"/>
              <a:ext cx="2843373" cy="762997"/>
            </a:xfrm>
            <a:prstGeom prst="rect">
              <a:avLst/>
            </a:prstGeom>
            <a:noFill/>
          </p:spPr>
          <p:txBody>
            <a:bodyPr wrap="square" lIns="0" tIns="48768" rIns="0" bIns="0" rtlCol="0">
              <a:spAutoFit/>
            </a:bodyPr>
            <a:lstStyle/>
            <a:p>
              <a:pPr marL="0" marR="0" lvl="0" indent="0" algn="ctr" defTabSz="919716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800"/>
                </a:spcAft>
                <a:buClr>
                  <a:srgbClr val="27ACAA"/>
                </a:buClr>
                <a:buSzPct val="70000"/>
                <a:buFontTx/>
                <a:buNone/>
                <a:tabLst/>
                <a:defRPr/>
              </a:pPr>
              <a:r>
                <a:rPr kumimoji="0" lang="ru-RU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188CE5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rPr>
                <a:t>Жаңа бюджет саясатының тұжырымдамасы / Ұлттық қор қаражатын қалыптастыру және пайдалану тұжырымдамасы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545842" y="2260492"/>
              <a:ext cx="1202106" cy="282536"/>
            </a:xfrm>
            <a:prstGeom prst="rect">
              <a:avLst/>
            </a:prstGeom>
            <a:noFill/>
          </p:spPr>
          <p:txBody>
            <a:bodyPr wrap="square" lIns="0" tIns="48768" rIns="0" bIns="0" rtlCol="0">
              <a:spAutoFit/>
            </a:bodyPr>
            <a:lstStyle/>
            <a:p>
              <a:pPr marL="0" marR="0" lvl="0" indent="0" algn="ctr" defTabSz="919716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800"/>
                </a:spcAft>
                <a:buClr>
                  <a:srgbClr val="27ACAA"/>
                </a:buClr>
                <a:buSzPct val="70000"/>
                <a:buFontTx/>
                <a:buNone/>
                <a:tabLst/>
                <a:defRPr/>
              </a:pPr>
              <a:r>
                <a:rPr kumimoji="0" lang="ru-RU" sz="2133" b="1" i="0" u="none" strike="noStrike" kern="1200" cap="none" spc="0" normalizeH="0" baseline="0" noProof="0" dirty="0">
                  <a:ln>
                    <a:noFill/>
                  </a:ln>
                  <a:solidFill>
                    <a:srgbClr val="27ACAA">
                      <a:lumMod val="50000"/>
                    </a:srgbClr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  <a:sym typeface="Arial"/>
                </a:rPr>
                <a:t>2013 жыл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778597" y="2260492"/>
              <a:ext cx="1252721" cy="282536"/>
            </a:xfrm>
            <a:prstGeom prst="rect">
              <a:avLst/>
            </a:prstGeom>
            <a:noFill/>
          </p:spPr>
          <p:txBody>
            <a:bodyPr wrap="square" lIns="0" tIns="48768" rIns="0" bIns="0" rtlCol="0">
              <a:spAutoFit/>
            </a:bodyPr>
            <a:lstStyle/>
            <a:p>
              <a:pPr marL="0" marR="0" lvl="0" indent="0" algn="ctr" defTabSz="919716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800"/>
                </a:spcAft>
                <a:buClr>
                  <a:srgbClr val="27ACAA"/>
                </a:buClr>
                <a:buSzPct val="70000"/>
                <a:buFontTx/>
                <a:buNone/>
                <a:tabLst/>
                <a:defRPr/>
              </a:pPr>
              <a:r>
                <a:rPr kumimoji="0" lang="ru-RU" sz="2133" b="1" i="0" u="none" strike="noStrike" kern="1200" cap="none" spc="0" normalizeH="0" baseline="0" noProof="0" dirty="0">
                  <a:ln>
                    <a:noFill/>
                  </a:ln>
                  <a:solidFill>
                    <a:srgbClr val="27ACAA">
                      <a:lumMod val="50000"/>
                    </a:srgbClr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  <a:sym typeface="Arial"/>
                </a:rPr>
                <a:t>2022 жыл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6503306" y="1444085"/>
              <a:ext cx="2416251" cy="582844"/>
            </a:xfrm>
            <a:prstGeom prst="rect">
              <a:avLst/>
            </a:prstGeom>
            <a:noFill/>
          </p:spPr>
          <p:txBody>
            <a:bodyPr wrap="square" lIns="0" tIns="48768" rIns="0" bIns="0" rtlCol="0">
              <a:spAutoFit/>
            </a:bodyPr>
            <a:lstStyle/>
            <a:p>
              <a:pPr marL="0" marR="0" lvl="0" indent="0" algn="ctr" defTabSz="919716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800"/>
                </a:spcAft>
                <a:buClr>
                  <a:srgbClr val="27ACAA"/>
                </a:buClr>
                <a:buSzPct val="70000"/>
                <a:buFontTx/>
                <a:buNone/>
                <a:tabLst/>
                <a:defRPr/>
              </a:pPr>
              <a:r>
                <a:rPr kumimoji="0" lang="ru-RU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188CE5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rPr>
                <a:t>Мемлекеттік қаржыны басқарудың 2030 жылға дейінгі  тұжырымдамасы</a:t>
              </a:r>
              <a:endPara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3D108A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470530" y="2978919"/>
              <a:ext cx="2748351" cy="18451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28594" marR="0" lvl="0" indent="-228594" algn="just" defTabSz="91971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4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333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нәтижеге бағдарланған бюджетке </a:t>
              </a:r>
              <a:r>
                <a:rPr kumimoji="0" lang="ru-RU" sz="1333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(</a:t>
              </a:r>
              <a:r>
                <a:rPr kumimoji="0" lang="ru-RU" sz="1333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НББ) </a:t>
              </a:r>
              <a:r>
                <a:rPr kumimoji="0" lang="ru-RU" sz="1333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көшу</a:t>
              </a:r>
              <a:r>
                <a:rPr kumimoji="0" lang="ru-RU" sz="1333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 </a:t>
              </a:r>
              <a:r>
                <a:rPr kumimoji="0" lang="ru-RU" sz="1333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үшін негіз қаланды</a:t>
              </a:r>
            </a:p>
            <a:p>
              <a:pPr marL="228594" marR="0" lvl="0" indent="-228594" algn="just" defTabSz="91971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4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333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үш жылдық бюджетке </a:t>
              </a:r>
              <a:r>
                <a:rPr kumimoji="0" lang="ru-RU" sz="1333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көшу</a:t>
              </a:r>
            </a:p>
            <a:p>
              <a:pPr marL="228594" marR="0" lvl="0" indent="-228594" algn="just" defTabSz="91971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4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333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мемлекеттік жоспарлау </a:t>
              </a:r>
              <a:r>
                <a:rPr kumimoji="0" lang="ru-RU" sz="1333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жүйесі енгізілді</a:t>
              </a:r>
            </a:p>
            <a:p>
              <a:pPr marL="228594" marR="0" lvl="0" indent="-228594" algn="just" defTabSz="91971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4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kk-KZ" sz="1333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ү</a:t>
              </a:r>
              <a:r>
                <a:rPr kumimoji="0" lang="ru-RU" sz="1333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ш </a:t>
              </a:r>
              <a:r>
                <a:rPr kumimoji="0" lang="ru-RU" sz="1333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жылдық</a:t>
              </a:r>
              <a:r>
                <a:rPr kumimoji="0" lang="ru-RU" sz="1333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 </a:t>
              </a:r>
              <a:r>
                <a:rPr kumimoji="0" lang="ru-RU" sz="1333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кезеңге арналған </a:t>
              </a:r>
              <a:r>
                <a:rPr kumimoji="0" lang="ru-RU" sz="1333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жалпы сипаттағы трансферттердің</a:t>
              </a:r>
              <a:r>
                <a:rPr kumimoji="0" lang="ru-RU" sz="1333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 көлемін заңнамалық айқындау жолымен </a:t>
              </a:r>
              <a:r>
                <a:rPr kumimoji="0" lang="ru-RU" sz="1333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бюджетаралық қатынастардың тұрақтылығы </a:t>
              </a:r>
              <a:r>
                <a:rPr kumimoji="0" lang="ru-RU" sz="1333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қамтамасыз етілді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015611" y="2168131"/>
              <a:ext cx="1479478" cy="402692"/>
            </a:xfrm>
            <a:prstGeom prst="rect">
              <a:avLst/>
            </a:prstGeom>
            <a:noFill/>
          </p:spPr>
          <p:txBody>
            <a:bodyPr wrap="square" lIns="0" tIns="48768" rIns="0" bIns="0" rtlCol="0">
              <a:spAutoFit/>
            </a:bodyPr>
            <a:lstStyle/>
            <a:p>
              <a:pPr marL="0" marR="0" lvl="0" indent="0" algn="l" defTabSz="919716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800"/>
                </a:spcAft>
                <a:buClr>
                  <a:srgbClr val="27ACAA"/>
                </a:buClr>
                <a:buSzPct val="70000"/>
                <a:buFontTx/>
                <a:buNone/>
                <a:tabLst/>
                <a:defRPr/>
              </a:pPr>
              <a:r>
                <a:rPr kumimoji="0" lang="ru-RU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2DB757">
                      <a:lumMod val="50000"/>
                    </a:srgbClr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  <a:sym typeface="Arial"/>
                </a:rPr>
                <a:t>2008 ж</a:t>
              </a: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33323" y="2635832"/>
              <a:ext cx="2849873" cy="282536"/>
            </a:xfrm>
            <a:prstGeom prst="rect">
              <a:avLst/>
            </a:prstGeom>
            <a:noFill/>
          </p:spPr>
          <p:txBody>
            <a:bodyPr wrap="square" lIns="0" tIns="48768" rIns="0" bIns="0" rtlCol="0">
              <a:spAutoFit/>
            </a:bodyPr>
            <a:lstStyle/>
            <a:p>
              <a:pPr marL="0" marR="0" lvl="0" indent="0" algn="ctr" defTabSz="919716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27ACAA"/>
                </a:buClr>
                <a:buSzPct val="70000"/>
                <a:buFontTx/>
                <a:buNone/>
                <a:tabLst/>
                <a:defRPr/>
              </a:pPr>
              <a:r>
                <a:rPr kumimoji="0" lang="ru-RU" sz="2133" b="1" i="0" u="none" strike="noStrike" kern="1200" cap="none" spc="0" normalizeH="0" baseline="0" noProof="0" dirty="0">
                  <a:ln>
                    <a:noFill/>
                  </a:ln>
                  <a:solidFill>
                    <a:srgbClr val="2DB757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rPr>
                <a:t>2008 жыл Бюджет кодексі</a:t>
              </a: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3526215" y="2801815"/>
              <a:ext cx="2741774" cy="21356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28594" marR="0" lvl="0" indent="-228594" algn="just" defTabSz="91971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333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2014-2017 жылдар </a:t>
              </a:r>
              <a:r>
                <a:rPr kumimoji="0" lang="ru-RU" sz="1333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– </a:t>
              </a:r>
              <a:r>
                <a:rPr kumimoji="0" lang="ru-RU" sz="1333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мемлекет қаржысы </a:t>
              </a:r>
              <a:r>
                <a:rPr kumimoji="0" lang="ru-RU" sz="1333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мен бюджет тиімділігінің </a:t>
              </a:r>
              <a:r>
                <a:rPr kumimoji="0" lang="ru-RU" sz="1333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теңгерімділігін </a:t>
              </a:r>
              <a:r>
                <a:rPr kumimoji="0" lang="ru-RU" sz="1333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қамтамасыз ету үшін негіз қалыптастырылды</a:t>
              </a:r>
            </a:p>
            <a:p>
              <a:pPr marL="228594" marR="0" lvl="0" indent="-228594" algn="just" defTabSz="91971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333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2018-2020 жылдар </a:t>
              </a:r>
              <a:r>
                <a:rPr kumimoji="0" lang="ru-RU" sz="1333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– </a:t>
              </a:r>
              <a:r>
                <a:rPr kumimoji="0" lang="ru-RU" sz="1333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мемлекеттік қаржының тұрақтылығын</a:t>
              </a:r>
              <a:r>
                <a:rPr kumimoji="0" lang="ru-RU" sz="1333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 нығайту үшін қадамдар жасалды, халықаралық стандарттарға сәйкес </a:t>
              </a:r>
              <a:r>
                <a:rPr kumimoji="0" lang="ru-RU" sz="1333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есепке жатқызу әдісі бойынша есепке алу қабылданды</a:t>
              </a:r>
              <a:r>
                <a:rPr kumimoji="0" lang="ru-RU" sz="1333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, бұл мемлекеттік қаржының сапасы мен ашықтығын арттырады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943042" y="2260492"/>
              <a:ext cx="1479478" cy="282536"/>
            </a:xfrm>
            <a:prstGeom prst="rect">
              <a:avLst/>
            </a:prstGeom>
            <a:noFill/>
          </p:spPr>
          <p:txBody>
            <a:bodyPr wrap="square" lIns="0" tIns="48768" rIns="0" bIns="0" rtlCol="0">
              <a:spAutoFit/>
            </a:bodyPr>
            <a:lstStyle/>
            <a:p>
              <a:pPr marL="0" marR="0" lvl="0" indent="0" algn="ctr" defTabSz="919716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800"/>
                </a:spcAft>
                <a:buClr>
                  <a:srgbClr val="27ACAA"/>
                </a:buClr>
                <a:buSzPct val="70000"/>
                <a:buFontTx/>
                <a:buNone/>
                <a:tabLst/>
                <a:defRPr/>
              </a:pPr>
              <a:r>
                <a:rPr kumimoji="0" lang="ru-RU" sz="2133" b="1" i="0" u="none" strike="noStrike" kern="1200" cap="none" spc="0" normalizeH="0" baseline="0" noProof="0" dirty="0">
                  <a:ln>
                    <a:noFill/>
                  </a:ln>
                  <a:solidFill>
                    <a:srgbClr val="27ACAA">
                      <a:lumMod val="50000"/>
                    </a:srgbClr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  <a:sym typeface="Arial"/>
                </a:rPr>
                <a:t>2020 жыл</a:t>
              </a: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6400635" y="2786382"/>
              <a:ext cx="2701270" cy="24189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28594" marR="0" lvl="0" indent="-228594" algn="l" defTabSz="91971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4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333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үнемді және жауапкершілікті бюджет саясатын </a:t>
              </a:r>
              <a:r>
                <a:rPr kumimoji="0" lang="ru-RU" sz="1333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қамтамасыз ету үшін мемлекеттік қаржыны басқарудың жаңа тәсілдерінің негізі қаланды</a:t>
              </a:r>
            </a:p>
            <a:p>
              <a:pPr marL="228594" marR="0" lvl="0" indent="-228594" algn="just" defTabSz="91971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4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ru-RU" sz="1333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Бюджет кодексін реттеу өрісін кеңейту</a:t>
              </a:r>
              <a:r>
                <a:rPr kumimoji="0" lang="ru-RU" sz="1333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, бюджет саясаты бағытын бюджеттік параметрлерден мемлекеттік қаржыны </a:t>
              </a:r>
              <a:r>
                <a:rPr kumimoji="0" lang="ru-RU" sz="1333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шоғырландыру </a:t>
              </a:r>
              <a:r>
                <a:rPr kumimoji="0" lang="ru-RU" sz="1333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және оларды басқару </a:t>
              </a:r>
              <a:r>
                <a:rPr kumimoji="0" lang="ru-RU" sz="1333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негіздерін кеңейтуге </a:t>
              </a:r>
              <a:r>
                <a:rPr kumimoji="0" lang="ru-RU" sz="1333" b="0" i="0" u="none" strike="noStrike" kern="1200" cap="none" spc="0" normalizeH="0" baseline="0" noProof="0" dirty="0">
                  <a:ln>
                    <a:noFill/>
                  </a:ln>
                  <a:solidFill>
                    <a:srgbClr val="1F497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anose="020B0604020202020204" pitchFamily="34" charset="0"/>
                  <a:sym typeface="Arial"/>
                </a:rPr>
                <a:t>ауыстыру, сондай-ақ нәтижеге бағытталған бюджет (НББ) қағидаттарын күшейту жөнінде одан әрі шаралар қабылдау қажеттігі алдын ала айқындалған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36133" y="1102622"/>
              <a:ext cx="7304926" cy="222540"/>
            </a:xfrm>
            <a:prstGeom prst="rect">
              <a:avLst/>
            </a:prstGeom>
            <a:noFill/>
          </p:spPr>
          <p:txBody>
            <a:bodyPr wrap="square" lIns="0" tIns="48768" rIns="0" bIns="0" rtlCol="0">
              <a:spAutoFit/>
            </a:bodyPr>
            <a:lstStyle/>
            <a:p>
              <a:pPr marL="0" marR="0" lvl="0" indent="0" algn="l" defTabSz="919716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800"/>
                </a:spcAft>
                <a:buClr>
                  <a:srgbClr val="27ACAA"/>
                </a:buClr>
                <a:buSzPct val="70000"/>
                <a:buFontTx/>
                <a:buNone/>
                <a:tabLst/>
                <a:defRPr/>
              </a:pPr>
              <a:r>
                <a:rPr kumimoji="0" lang="ru-RU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2DB757">
                      <a:lumMod val="50000"/>
                    </a:srgbClr>
                  </a:solidFill>
                  <a:effectLst/>
                  <a:uLnTx/>
                  <a:uFillTx/>
                  <a:latin typeface="Arial"/>
                  <a:ea typeface="+mn-ea"/>
                  <a:cs typeface="Arial" panose="020B0604020202020204" pitchFamily="34" charset="0"/>
                  <a:sym typeface="Arial"/>
                </a:rPr>
                <a:t>Бюджет кодексін әзірлеуге негіз болған тұжырымдамалар</a:t>
              </a:r>
            </a:p>
          </p:txBody>
        </p:sp>
        <p:cxnSp>
          <p:nvCxnSpPr>
            <p:cNvPr id="32" name="Прямая соединительная линия 31"/>
            <p:cNvCxnSpPr>
              <a:cxnSpLocks/>
            </p:cNvCxnSpPr>
            <p:nvPr/>
          </p:nvCxnSpPr>
          <p:spPr>
            <a:xfrm>
              <a:off x="3511267" y="1467756"/>
              <a:ext cx="10144" cy="3593195"/>
            </a:xfrm>
            <a:prstGeom prst="line">
              <a:avLst/>
            </a:prstGeom>
            <a:noFill/>
            <a:ln w="12700" cap="flat" cmpd="sng" algn="ctr">
              <a:solidFill>
                <a:sysClr val="window" lastClr="FFFFFF">
                  <a:lumMod val="50000"/>
                </a:sysClr>
              </a:solidFill>
              <a:prstDash val="dash"/>
            </a:ln>
            <a:effectLst/>
          </p:spPr>
        </p:cxnSp>
        <p:cxnSp>
          <p:nvCxnSpPr>
            <p:cNvPr id="29" name="Прямая соединительная линия 28"/>
            <p:cNvCxnSpPr>
              <a:cxnSpLocks/>
            </p:cNvCxnSpPr>
            <p:nvPr/>
          </p:nvCxnSpPr>
          <p:spPr>
            <a:xfrm flipH="1">
              <a:off x="6351008" y="1411362"/>
              <a:ext cx="10165" cy="3649589"/>
            </a:xfrm>
            <a:prstGeom prst="line">
              <a:avLst/>
            </a:prstGeom>
            <a:noFill/>
            <a:ln w="12700" cap="flat" cmpd="sng" algn="ctr">
              <a:solidFill>
                <a:sysClr val="window" lastClr="FFFFFF">
                  <a:lumMod val="50000"/>
                </a:sysClr>
              </a:solidFill>
              <a:prstDash val="dash"/>
            </a:ln>
            <a:effectLst/>
          </p:spPr>
        </p:cxnSp>
      </p:grpSp>
      <p:sp>
        <p:nvSpPr>
          <p:cNvPr id="7" name="TextBox 6"/>
          <p:cNvSpPr txBox="1"/>
          <p:nvPr/>
        </p:nvSpPr>
        <p:spPr>
          <a:xfrm>
            <a:off x="4363616" y="836463"/>
            <a:ext cx="3841027" cy="598528"/>
          </a:xfrm>
          <a:prstGeom prst="rect">
            <a:avLst/>
          </a:prstGeom>
          <a:noFill/>
        </p:spPr>
        <p:txBody>
          <a:bodyPr wrap="square" lIns="0" tIns="48672" rIns="0" bIns="0" rtlCol="0">
            <a:spAutoFit/>
          </a:bodyPr>
          <a:lstStyle/>
          <a:p>
            <a:pPr marL="0" marR="0" lvl="0" indent="0" algn="l" defTabSz="919716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ts val="800"/>
              </a:spcAft>
              <a:buClr>
                <a:srgbClr val="27ACAA"/>
              </a:buClr>
              <a:buSzPct val="70000"/>
              <a:buFontTx/>
              <a:buNone/>
              <a:tabLst/>
              <a:defRPr/>
            </a:pPr>
            <a:r>
              <a:rPr kumimoji="0" lang="ru-RU" sz="2100" b="1" i="0" u="none" strike="noStrike" kern="1200" cap="none" spc="0" normalizeH="0" baseline="0" noProof="0" dirty="0">
                <a:ln>
                  <a:noFill/>
                </a:ln>
                <a:solidFill>
                  <a:srgbClr val="27ACA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14 жыл ішінде </a:t>
            </a:r>
            <a:r>
              <a:rPr kumimoji="0" lang="ru-RU" sz="4200" b="1" i="0" u="none" strike="noStrike" kern="1200" cap="none" spc="0" normalizeH="0" baseline="0" noProof="0" dirty="0">
                <a:ln>
                  <a:noFill/>
                </a:ln>
                <a:solidFill>
                  <a:srgbClr val="27ACA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176</a:t>
            </a:r>
            <a:r>
              <a:rPr kumimoji="0" lang="ru-RU" sz="2133" b="1" i="0" u="none" strike="noStrike" kern="1200" cap="none" spc="0" normalizeH="0" baseline="0" noProof="0" dirty="0">
                <a:ln>
                  <a:noFill/>
                </a:ln>
                <a:solidFill>
                  <a:srgbClr val="27ACA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 түзету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27ACAA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/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8271242" y="591046"/>
            <a:ext cx="3778966" cy="901625"/>
          </a:xfrm>
          <a:prstGeom prst="rect">
            <a:avLst/>
          </a:prstGeom>
          <a:noFill/>
        </p:spPr>
        <p:txBody>
          <a:bodyPr wrap="square" lIns="0" tIns="48672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9716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ts val="800"/>
              </a:spcAft>
              <a:buClr>
                <a:srgbClr val="27ACAA"/>
              </a:buClr>
              <a:buSzPct val="70000"/>
              <a:buFontTx/>
              <a:buNone/>
              <a:tabLst/>
              <a:defRPr/>
            </a:pPr>
            <a:r>
              <a:rPr kumimoji="0" lang="ru-RU" sz="1333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орта есеппен</a:t>
            </a:r>
          </a:p>
          <a:p>
            <a:pPr marL="0" marR="0" lvl="0" indent="0" algn="ctr" defTabSz="919716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ts val="800"/>
              </a:spcAft>
              <a:buClr>
                <a:srgbClr val="27ACAA"/>
              </a:buClr>
              <a:buSzPct val="70000"/>
              <a:buFontTx/>
              <a:buNone/>
              <a:tabLst/>
              <a:defRPr/>
            </a:pPr>
            <a:r>
              <a:rPr kumimoji="0" lang="ru-RU" sz="2133" b="1" i="0" u="none" strike="noStrike" kern="1200" cap="none" spc="0" normalizeH="0" baseline="0" noProof="0" dirty="0">
                <a:ln>
                  <a:noFill/>
                </a:ln>
                <a:solidFill>
                  <a:srgbClr val="27ACA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жылына </a:t>
            </a:r>
            <a: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27ACA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12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27ACA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 </a:t>
            </a:r>
            <a:r>
              <a:rPr kumimoji="0" lang="ru-RU" sz="2133" b="1" i="0" u="none" strike="noStrike" kern="1200" cap="none" spc="0" normalizeH="0" baseline="0" noProof="0" dirty="0">
                <a:ln>
                  <a:noFill/>
                </a:ln>
                <a:solidFill>
                  <a:srgbClr val="27ACA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рет енгізілді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801" y="1030084"/>
            <a:ext cx="3905079" cy="363079"/>
          </a:xfrm>
          <a:prstGeom prst="rect">
            <a:avLst/>
          </a:prstGeom>
          <a:noFill/>
        </p:spPr>
        <p:txBody>
          <a:bodyPr wrap="square" lIns="0" tIns="48672" rIns="0" bIns="0" rtlCol="0">
            <a:spAutoFit/>
          </a:bodyPr>
          <a:lstStyle>
            <a:defPPr>
              <a:defRPr lang="ru-RU"/>
            </a:defPPr>
            <a:lvl1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defRPr sz="1400" b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l" defTabSz="919716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ts val="800"/>
              </a:spcAft>
              <a:buClr>
                <a:srgbClr val="27ACAA"/>
              </a:buClr>
              <a:buSzPct val="70000"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27ACA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2008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27ACA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 –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27ACA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2023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27ACAA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 жылдарда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27ACAA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2694" y="593490"/>
            <a:ext cx="6554297" cy="293381"/>
          </a:xfrm>
          <a:prstGeom prst="rect">
            <a:avLst/>
          </a:prstGeom>
          <a:noFill/>
        </p:spPr>
        <p:txBody>
          <a:bodyPr wrap="square" lIns="0" tIns="48672" rIns="0" bIns="0" rtlCol="0">
            <a:spAutoFit/>
          </a:bodyPr>
          <a:lstStyle>
            <a:defPPr>
              <a:defRPr lang="ru-RU"/>
            </a:defPPr>
            <a:lvl1pPr algn="ctr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l" defTabSz="919716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ts val="800"/>
              </a:spcAft>
              <a:buClr>
                <a:srgbClr val="27ACAA"/>
              </a:buClr>
              <a:buSzPct val="70000"/>
              <a:buFontTx/>
              <a:buNone/>
              <a:tabLst/>
              <a:defRPr/>
            </a:pPr>
            <a:r>
              <a:rPr kumimoji="0" lang="ru-RU" sz="1867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itchFamily="34" charset="0"/>
                <a:ea typeface="+mn-ea"/>
                <a:cs typeface="Arial" panose="020B0604020202020204" pitchFamily="34" charset="0"/>
                <a:sym typeface="Arial"/>
              </a:rPr>
              <a:t>Қолданыстағы Бюджет кодексіне: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2C50600E-137D-4886-AAF3-DD8C07E562F0}"/>
              </a:ext>
            </a:extLst>
          </p:cNvPr>
          <p:cNvCxnSpPr>
            <a:cxnSpLocks/>
          </p:cNvCxnSpPr>
          <p:nvPr/>
        </p:nvCxnSpPr>
        <p:spPr>
          <a:xfrm flipV="1">
            <a:off x="147140" y="1431215"/>
            <a:ext cx="11989352" cy="4192"/>
          </a:xfrm>
          <a:prstGeom prst="line">
            <a:avLst/>
          </a:prstGeom>
          <a:noFill/>
          <a:ln w="9525" cap="flat" cmpd="sng" algn="ctr">
            <a:solidFill>
              <a:srgbClr val="2E2E38">
                <a:lumMod val="50000"/>
              </a:srgbClr>
            </a:solidFill>
            <a:prstDash val="dash"/>
          </a:ln>
          <a:effectLst/>
        </p:spPr>
      </p:cxnSp>
      <p:sp>
        <p:nvSpPr>
          <p:cNvPr id="12" name="Прямоугольник 11"/>
          <p:cNvSpPr/>
          <p:nvPr/>
        </p:nvSpPr>
        <p:spPr>
          <a:xfrm>
            <a:off x="222445" y="6036868"/>
            <a:ext cx="8000777" cy="750732"/>
          </a:xfrm>
          <a:prstGeom prst="rect">
            <a:avLst/>
          </a:prstGeom>
        </p:spPr>
        <p:txBody>
          <a:bodyPr wrap="square" lIns="121681" tIns="60840" rIns="121681" bIns="60840">
            <a:spAutoFit/>
          </a:bodyPr>
          <a:lstStyle/>
          <a:p>
            <a:pPr marL="0" marR="0" lvl="0" indent="0" algn="just" defTabSz="919716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ts val="800"/>
              </a:spcAft>
              <a:buClr>
                <a:srgbClr val="002060"/>
              </a:buClr>
              <a:buSzPct val="120000"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88CE5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14 жыл ішінде нақты бір түзетулер енгізілді, жекелеген тараулар мен баптар өзгертілді, бұл Кодекстің мазмұнын одан әрі жүйелеуді және қайта қарауды </a:t>
            </a:r>
            <a:r>
              <a:rPr kumimoji="0" lang="ru-RU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188CE5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талап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88CE5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 </a:t>
            </a:r>
            <a:r>
              <a:rPr kumimoji="0" lang="ru-RU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88CE5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етті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88CE5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/>
            </a:endParaRPr>
          </a:p>
        </p:txBody>
      </p:sp>
      <p:sp>
        <p:nvSpPr>
          <p:cNvPr id="27" name="Объект 2"/>
          <p:cNvSpPr txBox="1">
            <a:spLocks/>
          </p:cNvSpPr>
          <p:nvPr/>
        </p:nvSpPr>
        <p:spPr>
          <a:xfrm>
            <a:off x="116992" y="39951"/>
            <a:ext cx="10841557" cy="369332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>
            <a:lvl1pPr marL="0" indent="0" algn="l" defTabSz="531082" rtl="0" eaLnBrk="1" latinLnBrk="0" hangingPunct="1">
              <a:spcBef>
                <a:spcPts val="0"/>
              </a:spcBef>
              <a:spcAft>
                <a:spcPts val="204"/>
              </a:spcAft>
              <a:buClr>
                <a:schemeClr val="tx2"/>
              </a:buClr>
              <a:buSzPct val="70000"/>
              <a:buFontTx/>
              <a:buNone/>
              <a:defRPr sz="1200" b="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0" indent="0" algn="l" defTabSz="531082" rtl="0" eaLnBrk="1" latinLnBrk="0" hangingPunct="1">
              <a:spcBef>
                <a:spcPts val="0"/>
              </a:spcBef>
              <a:spcAft>
                <a:spcPts val="408"/>
              </a:spcAft>
              <a:buClr>
                <a:schemeClr val="tx2"/>
              </a:buClr>
              <a:buSzPct val="70000"/>
              <a:buFontTx/>
              <a:buNone/>
              <a:defRPr sz="10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0" indent="0" algn="l" defTabSz="531082" rtl="0" eaLnBrk="1" latinLnBrk="0" hangingPunct="1">
              <a:spcBef>
                <a:spcPts val="0"/>
              </a:spcBef>
              <a:spcAft>
                <a:spcPts val="408"/>
              </a:spcAft>
              <a:buClr>
                <a:schemeClr val="tx2"/>
              </a:buClr>
              <a:buSzPct val="70000"/>
              <a:buFontTx/>
              <a:buNone/>
              <a:defRPr sz="700" b="1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22406" indent="-122406" algn="l" defTabSz="531082" rtl="0" eaLnBrk="1" latinLnBrk="0" hangingPunct="1">
              <a:spcBef>
                <a:spcPts val="0"/>
              </a:spcBef>
              <a:spcAft>
                <a:spcPts val="408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►"/>
              <a:defRPr sz="7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244812" indent="-122406" algn="l" defTabSz="531082" rtl="0" eaLnBrk="1" latinLnBrk="0" hangingPunct="1">
              <a:spcBef>
                <a:spcPts val="0"/>
              </a:spcBef>
              <a:spcAft>
                <a:spcPts val="408"/>
              </a:spcAft>
              <a:buClr>
                <a:schemeClr val="tx2"/>
              </a:buClr>
              <a:buSzPct val="70000"/>
              <a:buFont typeface="Arial" panose="020B0604020202020204" pitchFamily="34" charset="0"/>
              <a:buChar char="►"/>
              <a:defRPr sz="700" kern="1200">
                <a:solidFill>
                  <a:schemeClr val="bg1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  <a:lvl6pPr marL="0" indent="-122406" algn="l" defTabSz="531082" rtl="0" eaLnBrk="1" latinLnBrk="0" hangingPunct="1">
              <a:spcBef>
                <a:spcPts val="0"/>
              </a:spcBef>
              <a:spcAft>
                <a:spcPts val="408"/>
              </a:spcAft>
              <a:buFont typeface="+mj-lt"/>
              <a:buAutoNum type="arabicPeriod"/>
              <a:defRPr sz="7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531082" rtl="0" eaLnBrk="1" latinLnBrk="0" hangingPunct="1">
              <a:spcBef>
                <a:spcPts val="0"/>
              </a:spcBef>
              <a:spcAft>
                <a:spcPts val="408"/>
              </a:spcAft>
              <a:buFontTx/>
              <a:buNone/>
              <a:defRPr sz="7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531082" rtl="0" eaLnBrk="1" latinLnBrk="0" hangingPunct="1">
              <a:spcBef>
                <a:spcPts val="0"/>
              </a:spcBef>
              <a:spcAft>
                <a:spcPts val="408"/>
              </a:spcAft>
              <a:buFontTx/>
              <a:buNone/>
              <a:defRPr sz="700" i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531082" rtl="0" eaLnBrk="1" latinLnBrk="0" hangingPunct="1">
              <a:spcBef>
                <a:spcPts val="0"/>
              </a:spcBef>
              <a:spcAft>
                <a:spcPts val="408"/>
              </a:spcAft>
              <a:buFontTx/>
              <a:buNone/>
              <a:defRPr sz="700" b="1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marR="0" lvl="0" indent="0" algn="l" defTabSz="7080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72"/>
              </a:spcAft>
              <a:buClr>
                <a:srgbClr val="44546A"/>
              </a:buClr>
              <a:buSzPct val="70000"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Arial"/>
                <a:cs typeface="Arial" panose="020B0604020202020204" pitchFamily="34" charset="0"/>
                <a:sym typeface="Arial"/>
              </a:rPr>
              <a:t>Бюджет саясатының БАҒДАРЫ</a:t>
            </a:r>
          </a:p>
        </p:txBody>
      </p:sp>
    </p:spTree>
    <p:extLst>
      <p:ext uri="{BB962C8B-B14F-4D97-AF65-F5344CB8AC3E}">
        <p14:creationId xmlns:p14="http://schemas.microsoft.com/office/powerpoint/2010/main" val="373096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>
            <a:extLst>
              <a:ext uri="{FF2B5EF4-FFF2-40B4-BE49-F238E27FC236}">
                <a16:creationId xmlns:a16="http://schemas.microsoft.com/office/drawing/2014/main" id="{709CC474-349D-3BB7-3EBC-E6C94C56F8CE}"/>
              </a:ext>
            </a:extLst>
          </p:cNvPr>
          <p:cNvSpPr txBox="1">
            <a:spLocks/>
          </p:cNvSpPr>
          <p:nvPr/>
        </p:nvSpPr>
        <p:spPr>
          <a:xfrm>
            <a:off x="115603" y="106163"/>
            <a:ext cx="11979882" cy="356158"/>
          </a:xfrm>
          <a:prstGeom prst="rect">
            <a:avLst/>
          </a:prstGeom>
        </p:spPr>
        <p:txBody>
          <a:bodyPr>
            <a:noAutofit/>
          </a:bodyPr>
          <a:lstStyle>
            <a:lvl1pPr marL="226478" indent="-226478" algn="l" defTabSz="912261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3667" indent="-226478" algn="l" defTabSz="912261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0855" indent="-226478" algn="l" defTabSz="912261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8044" indent="-226478" algn="l" defTabSz="912261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5233" indent="-226478" algn="l" defTabSz="912261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971" indent="-228461" algn="l" defTabSz="91381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9876" indent="-228461" algn="l" defTabSz="91381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6781" indent="-228461" algn="l" defTabSz="91381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3702" indent="-228461" algn="l" defTabSz="91381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1218420" eaLnBrk="0" hangingPunct="0">
              <a:spcBef>
                <a:spcPts val="0"/>
              </a:spcBef>
              <a:spcAft>
                <a:spcPts val="272"/>
              </a:spcAft>
              <a:buNone/>
              <a:defRPr/>
            </a:pPr>
            <a:r>
              <a:rPr lang="kk-KZ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Жергілікті бюджеттік инвестициялардың ҚЫМБАТТАУЫ</a:t>
            </a:r>
            <a:endParaRPr lang="ru-KZ" dirty="0">
              <a:solidFill>
                <a:srgbClr val="1F497D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5142" y="609500"/>
            <a:ext cx="116208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7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5 жылдық кезеңде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бастапқы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құныны</a:t>
            </a:r>
            <a:r>
              <a:rPr lang="kk-KZ" sz="2000" dirty="0" smtClean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ң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орташа </a:t>
            </a:r>
            <a:r>
              <a:rPr lang="ru-RU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170,4% - ға немесе 33,2 млрд теңгеге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немесе сметалық құнының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7 млн. - нан 12 млн.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еселенген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АЕК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мөлшеріне дейін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ұлғаюымен                 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4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жоба белгіленді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508294" y="1890776"/>
            <a:ext cx="11196025" cy="1957710"/>
            <a:chOff x="387154" y="1656537"/>
            <a:chExt cx="8254476" cy="1468282"/>
          </a:xfrm>
        </p:grpSpPr>
        <p:cxnSp>
          <p:nvCxnSpPr>
            <p:cNvPr id="5" name="Прямая соединительная линия 4"/>
            <p:cNvCxnSpPr>
              <a:endCxn id="8" idx="3"/>
            </p:cNvCxnSpPr>
            <p:nvPr/>
          </p:nvCxnSpPr>
          <p:spPr>
            <a:xfrm>
              <a:off x="564127" y="1983405"/>
              <a:ext cx="8052546" cy="30922"/>
            </a:xfrm>
            <a:prstGeom prst="line">
              <a:avLst/>
            </a:prstGeom>
            <a:ln w="28575"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Прямоугольник 5"/>
            <p:cNvSpPr/>
            <p:nvPr/>
          </p:nvSpPr>
          <p:spPr>
            <a:xfrm>
              <a:off x="387154" y="1685685"/>
              <a:ext cx="2016361" cy="71558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  <a:prstDash val="sysDash"/>
            </a:ln>
          </p:spPr>
          <p:txBody>
            <a:bodyPr wrap="square">
              <a:spAutoFit/>
            </a:bodyPr>
            <a:lstStyle/>
            <a:p>
              <a:pPr algn="ctr" defTabSz="1199243"/>
              <a:endParaRPr lang="ru-RU" sz="14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  <a:p>
              <a:pPr algn="ctr" defTabSz="1199243"/>
              <a:r>
                <a:rPr lang="ru-RU" sz="1400" b="1" dirty="0">
                  <a:solidFill>
                    <a:srgbClr val="5B9BD5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Артық сомаға қымбаттау  </a:t>
              </a:r>
            </a:p>
            <a:p>
              <a:pPr algn="ctr" defTabSz="1199243"/>
              <a:r>
                <a:rPr lang="ru-RU" sz="1400" b="1" dirty="0">
                  <a:solidFill>
                    <a:srgbClr val="5B9BD5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20 млрд теңге</a:t>
              </a:r>
              <a:endParaRPr lang="en-US" sz="14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  <a:p>
              <a:pPr algn="ctr" defTabSz="1199243"/>
              <a:endParaRPr lang="ru-RU" sz="14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485893" y="1679367"/>
              <a:ext cx="1980314" cy="71558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  <a:prstDash val="sysDash"/>
            </a:ln>
          </p:spPr>
          <p:txBody>
            <a:bodyPr wrap="square">
              <a:spAutoFit/>
            </a:bodyPr>
            <a:lstStyle/>
            <a:p>
              <a:pPr algn="ctr" defTabSz="1199243"/>
              <a:endParaRPr lang="ru-RU" sz="14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  <a:p>
              <a:pPr algn="ctr" defTabSz="1199243"/>
              <a:r>
                <a:rPr lang="ru-RU" sz="1400" b="1" dirty="0">
                  <a:solidFill>
                    <a:srgbClr val="5B9BD5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31 млрд теңгеден астам сомаға қымбаттау</a:t>
              </a:r>
              <a:endParaRPr lang="en-US" sz="14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  <a:p>
              <a:pPr algn="ctr" defTabSz="1199243"/>
              <a:endParaRPr lang="ru-RU" sz="14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600313" y="1656537"/>
              <a:ext cx="2016361" cy="71558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  <a:prstDash val="sysDash"/>
            </a:ln>
          </p:spPr>
          <p:txBody>
            <a:bodyPr wrap="square">
              <a:spAutoFit/>
            </a:bodyPr>
            <a:lstStyle/>
            <a:p>
              <a:pPr algn="ctr" defTabSz="1199243"/>
              <a:endParaRPr lang="ru-RU" sz="14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  <a:p>
              <a:pPr algn="ctr" defTabSz="1199243"/>
              <a:r>
                <a:rPr lang="ru-RU" sz="1400" b="1" dirty="0">
                  <a:solidFill>
                    <a:srgbClr val="5B9BD5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Артық сомаға қымбаттау </a:t>
              </a:r>
            </a:p>
            <a:p>
              <a:pPr algn="ctr" defTabSz="1199243"/>
              <a:r>
                <a:rPr lang="ru-RU" sz="1400" b="1" dirty="0">
                  <a:solidFill>
                    <a:srgbClr val="5B9BD5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35 млрд теңге </a:t>
              </a:r>
              <a:endParaRPr lang="en-US" sz="14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  <a:p>
              <a:pPr algn="ctr" defTabSz="1199243"/>
              <a:endParaRPr lang="kk-KZ" sz="14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455252" y="2570821"/>
              <a:ext cx="2541234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 algn="just" defTabSz="914377">
                <a:buFont typeface="Arial" panose="020B0604020202020204" pitchFamily="34" charset="0"/>
                <a:buChar char="•"/>
              </a:pPr>
              <a:r>
                <a:rPr lang="ru-RU" sz="1400" dirty="0"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Шығыс Қазақстан облысы бойынша - </a:t>
              </a:r>
              <a:r>
                <a:rPr lang="ru-RU" sz="1400" b="1" dirty="0"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1</a:t>
              </a:r>
              <a:r>
                <a:rPr lang="ru-RU" sz="1400" dirty="0"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lang="ru-RU" sz="1400" b="1" dirty="0"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жоба</a:t>
              </a:r>
              <a:r>
                <a:rPr lang="ru-RU" sz="1400" dirty="0"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(Бұқтырма су қоймасы арқылы өтетін көпір өткелі)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6575355" y="2602455"/>
              <a:ext cx="2066275" cy="3924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 algn="just" defTabSz="914377">
                <a:buFont typeface="Arial" panose="020B0604020202020204" pitchFamily="34" charset="0"/>
                <a:buChar char="•"/>
              </a:pPr>
              <a:r>
                <a:rPr lang="ru-RU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Tahoma" panose="020B0604030504040204" pitchFamily="34" charset="0"/>
                  <a:cs typeface="Arial" panose="020B0604020202020204" pitchFamily="34" charset="0"/>
                  <a:sym typeface="Arial"/>
                </a:rPr>
                <a:t>Астана қаласы бойынша</a:t>
              </a:r>
            </a:p>
            <a:p>
              <a:pPr algn="just" defTabSz="914377"/>
              <a:r>
                <a:rPr lang="ru-RU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Tahoma" panose="020B0604030504040204" pitchFamily="34" charset="0"/>
                  <a:cs typeface="Arial" panose="020B0604020202020204" pitchFamily="34" charset="0"/>
                  <a:sym typeface="Arial"/>
                </a:rPr>
                <a:t>- </a:t>
              </a:r>
              <a:r>
                <a:rPr lang="ru-RU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Tahoma" panose="020B0604030504040204" pitchFamily="34" charset="0"/>
                  <a:cs typeface="Arial" panose="020B0604020202020204" pitchFamily="34" charset="0"/>
                  <a:sym typeface="Arial"/>
                </a:rPr>
                <a:t>1 жоба </a:t>
              </a:r>
              <a:r>
                <a:rPr lang="ru-RU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Tahoma" panose="020B0604030504040204" pitchFamily="34" charset="0"/>
                  <a:cs typeface="Arial" panose="020B0604020202020204" pitchFamily="34" charset="0"/>
                  <a:sym typeface="Arial"/>
                </a:rPr>
                <a:t>(ЖЭО-3 құрылысы)</a:t>
              </a: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342787" y="4527720"/>
            <a:ext cx="552178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377"/>
            <a:r>
              <a:rPr lang="kk-KZ" sz="140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Arial"/>
              </a:rPr>
              <a:t>Қолданыстағы Бюджет кодексіне сәйкес, жобалау-сметалық құжаттаманы түзетуге немесе оған техникалық-экономикалық негіздемеде немесе үлгілік жобада көзделмеген қосымша компоненттерді енгізуге байланысты жоғары тұрған бюджеттен нысаналы даму трансферті есебінен іске асырылатын сметалық құнның ұлғаюына байланысты шығыстар тиісті </a:t>
            </a:r>
            <a:r>
              <a:rPr lang="kk-KZ" sz="1400" b="1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Arial"/>
              </a:rPr>
              <a:t>жергілікті бюджеттің </a:t>
            </a:r>
            <a:r>
              <a:rPr lang="kk-KZ" sz="140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Arial"/>
              </a:rPr>
              <a:t>қаражаты есебінен жүзеге асырылады Астана қаласын қоспағанда (айлық есептік көрсеткіштің 1000000 еселенген мөлшерінен жоғары)</a:t>
            </a:r>
            <a:endParaRPr lang="ru-RU" sz="1400" dirty="0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3" name="Левая фигурная скобка 12"/>
          <p:cNvSpPr/>
          <p:nvPr/>
        </p:nvSpPr>
        <p:spPr>
          <a:xfrm rot="16200000">
            <a:off x="5856956" y="-1462622"/>
            <a:ext cx="441528" cy="11469864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914377"/>
            <a:endParaRPr lang="ru-RU" dirty="0">
              <a:solidFill>
                <a:prstClr val="black"/>
              </a:solidFill>
              <a:latin typeface="Calibri" panose="020F0502020204030204"/>
              <a:sym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84011" y="3126671"/>
            <a:ext cx="377814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defTabSz="914377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Arial"/>
              </a:rPr>
              <a:t>Алматы қаласы бойынша - </a:t>
            </a: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Arial"/>
              </a:rPr>
              <a:t>1 жоба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Arial"/>
              </a:rPr>
              <a:t>(метрополитеннің 1 желісін салу);</a:t>
            </a:r>
          </a:p>
          <a:p>
            <a:pPr marL="285750" indent="-285750" algn="just" defTabSz="914377">
              <a:buFont typeface="Arial" panose="020B0604020202020204" pitchFamily="34" charset="0"/>
              <a:buChar char="•"/>
            </a:pPr>
            <a:r>
              <a:rPr lang="kk-KZ" sz="140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Arial"/>
              </a:rPr>
              <a:t>2) Қарағанды облысы бойынша – </a:t>
            </a:r>
            <a:r>
              <a:rPr lang="kk-KZ" sz="1400" b="1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Arial"/>
              </a:rPr>
              <a:t>1 жоба </a:t>
            </a:r>
            <a:r>
              <a:rPr lang="kk-KZ" sz="140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Arial"/>
              </a:rPr>
              <a:t>(ЖЭО-3 жылу трассасының құрылысы).</a:t>
            </a:r>
            <a:endParaRPr 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133726" y="4571066"/>
            <a:ext cx="572246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defTabSz="914377">
              <a:buFont typeface="Wingdings" panose="05000000000000000000" pitchFamily="2" charset="2"/>
              <a:buChar char="Ø"/>
            </a:pPr>
            <a:r>
              <a:rPr lang="kk-KZ" sz="1400" b="1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Arial"/>
              </a:rPr>
              <a:t>жалпыхалықтық маңызы бар аса маңызды объектілер мен жобалар ұғымы </a:t>
            </a:r>
            <a:r>
              <a:rPr lang="kk-KZ" sz="140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Arial"/>
              </a:rPr>
              <a:t>енгізіледі</a:t>
            </a:r>
          </a:p>
          <a:p>
            <a:pPr marL="285750" indent="-285750" algn="just" defTabSz="914377">
              <a:buFont typeface="Wingdings" panose="05000000000000000000" pitchFamily="2" charset="2"/>
              <a:buChar char="Ø"/>
            </a:pPr>
            <a:endParaRPr lang="kk-KZ" sz="1400" dirty="0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Arial"/>
            </a:endParaRPr>
          </a:p>
          <a:p>
            <a:pPr marL="285750" indent="-285750" algn="just" defTabSz="914377">
              <a:buFont typeface="Wingdings" panose="05000000000000000000" pitchFamily="2" charset="2"/>
              <a:buChar char="Ø"/>
            </a:pPr>
            <a:r>
              <a:rPr lang="kk-KZ" sz="1400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Arial"/>
              </a:rPr>
              <a:t>республикалық бюджеттен осындай жобалардың қымбаттауын қаржыландыруды қамтамасыз ету</a:t>
            </a:r>
            <a:endParaRPr lang="kk-KZ" sz="1400" i="1" dirty="0">
              <a:solidFill>
                <a:prstClr val="black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Arial"/>
            </a:endParaRPr>
          </a:p>
        </p:txBody>
      </p:sp>
      <p:cxnSp>
        <p:nvCxnSpPr>
          <p:cNvPr id="16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573291"/>
            <a:ext cx="12192000" cy="1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29F1DDF3-C383-458B-8969-DB5925D2047D}"/>
              </a:ext>
            </a:extLst>
          </p:cNvPr>
          <p:cNvCxnSpPr>
            <a:cxnSpLocks/>
          </p:cNvCxnSpPr>
          <p:nvPr/>
        </p:nvCxnSpPr>
        <p:spPr>
          <a:xfrm>
            <a:off x="6077719" y="4673012"/>
            <a:ext cx="18281" cy="1655217"/>
          </a:xfrm>
          <a:prstGeom prst="line">
            <a:avLst/>
          </a:prstGeom>
          <a:ln w="1905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02143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491067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232401" y="1720115"/>
            <a:ext cx="11978218" cy="4896673"/>
          </a:xfrm>
          <a:prstGeom prst="rect">
            <a:avLst/>
          </a:prstGeom>
        </p:spPr>
        <p:txBody>
          <a:bodyPr wrap="square" lIns="121615" tIns="60807" rIns="121615" bIns="60807">
            <a:spAutoFit/>
          </a:bodyPr>
          <a:lstStyle>
            <a:lvl1pPr marL="169863" indent="-169863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860425" indent="-169863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514350" indent="-17145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lvl="0" indent="0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defRPr/>
            </a:pPr>
            <a:r>
              <a:rPr lang="ru-RU" altLang="ru-RU" sz="1800" b="1" noProof="0" dirty="0">
                <a:solidFill>
                  <a:srgbClr val="1F4E79"/>
                </a:solidFill>
              </a:rPr>
              <a:t>ҰСЫНЫЛАДЫ</a:t>
            </a:r>
            <a:endParaRPr kumimoji="0" lang="ru-RU" altLang="ru-RU" sz="1800" b="1" i="0" strike="noStrike" kern="1200" cap="none" spc="0" normalizeH="0" baseline="0" noProof="0" dirty="0">
              <a:ln>
                <a:noFill/>
              </a:ln>
              <a:solidFill>
                <a:srgbClr val="1F4E79"/>
              </a:solidFill>
              <a:effectLst/>
              <a:uLnTx/>
              <a:uFillTx/>
              <a:sym typeface="Arial" panose="020B0604020202020204" pitchFamily="34" charset="0"/>
            </a:endParaRPr>
          </a:p>
          <a:p>
            <a:pPr marL="226478" lvl="0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lang="ru-RU" altLang="ru-RU" sz="1600" b="1" dirty="0">
                <a:solidFill>
                  <a:srgbClr val="1F4E79"/>
                </a:solidFill>
              </a:rPr>
              <a:t>Инвестициялық шолу ЖҮРГІЗУ:</a:t>
            </a:r>
            <a:endParaRPr kumimoji="0" lang="ru-RU" altLang="ru-RU" sz="1600" b="1" i="0" u="none" strike="noStrike" kern="1200" cap="none" spc="0" normalizeH="0" baseline="0" noProof="0" dirty="0">
              <a:ln>
                <a:noFill/>
              </a:ln>
              <a:solidFill>
                <a:srgbClr val="1F4E7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1454150" lvl="0" indent="-285750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ru-RU" altLang="ru-RU" sz="1600" dirty="0">
                <a:solidFill>
                  <a:prstClr val="black"/>
                </a:solidFill>
              </a:rPr>
              <a:t>проблемалардың себептерін </a:t>
            </a:r>
            <a:r>
              <a:rPr lang="ru-RU" altLang="ru-RU" sz="1600" b="1" dirty="0">
                <a:solidFill>
                  <a:prstClr val="black"/>
                </a:solidFill>
              </a:rPr>
              <a:t>анықтау</a:t>
            </a:r>
          </a:p>
          <a:p>
            <a:pPr marL="1454150" lvl="0" indent="-285750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ru-RU" altLang="ru-RU" sz="1600" dirty="0">
                <a:solidFill>
                  <a:prstClr val="black"/>
                </a:solidFill>
              </a:rPr>
              <a:t>оларды жою бойынша </a:t>
            </a:r>
            <a:r>
              <a:rPr lang="ru-RU" altLang="ru-RU" sz="1600" b="1" dirty="0">
                <a:solidFill>
                  <a:prstClr val="black"/>
                </a:solidFill>
              </a:rPr>
              <a:t>ұсыныстар</a:t>
            </a:r>
          </a:p>
          <a:p>
            <a:pPr marL="1454150" lvl="0" indent="-285750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ü"/>
              <a:defRPr/>
            </a:pPr>
            <a:endParaRPr kumimoji="0" lang="ru-RU" altLang="ru-RU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226478" lvl="0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lang="ru-RU" altLang="ru-RU" sz="1600" b="1" dirty="0">
                <a:solidFill>
                  <a:srgbClr val="1F4E79"/>
                </a:solidFill>
              </a:rPr>
              <a:t>Инвестициялық жоспарды ӘЗІРЛЕУ:</a:t>
            </a:r>
            <a:endParaRPr kumimoji="0" lang="ru-RU" altLang="ru-RU" sz="1600" b="1" i="0" u="none" strike="noStrike" kern="1200" cap="none" spc="0" normalizeH="0" baseline="0" noProof="0" dirty="0">
              <a:ln>
                <a:noFill/>
              </a:ln>
              <a:solidFill>
                <a:srgbClr val="1F4E7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1454150" lvl="0" indent="-285750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ru-RU" altLang="ru-RU" sz="1600" dirty="0">
                <a:solidFill>
                  <a:prstClr val="black"/>
                </a:solidFill>
              </a:rPr>
              <a:t>МИЖ жоспарлау процесін ретке </a:t>
            </a:r>
            <a:r>
              <a:rPr lang="ru-RU" altLang="ru-RU" sz="1600" b="1" dirty="0">
                <a:solidFill>
                  <a:prstClr val="black"/>
                </a:solidFill>
              </a:rPr>
              <a:t>келтіру</a:t>
            </a:r>
            <a:endParaRPr lang="ru-RU" altLang="ru-RU" sz="1600" dirty="0">
              <a:solidFill>
                <a:prstClr val="black"/>
              </a:solidFill>
            </a:endParaRPr>
          </a:p>
          <a:p>
            <a:pPr marL="1454150" lvl="0" indent="-285750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ru-RU" altLang="ru-RU" sz="1600" dirty="0">
                <a:solidFill>
                  <a:prstClr val="black"/>
                </a:solidFill>
              </a:rPr>
              <a:t>басталған жобаларды </a:t>
            </a:r>
            <a:r>
              <a:rPr lang="ru-RU" altLang="ru-RU" sz="1600" b="1" dirty="0">
                <a:solidFill>
                  <a:prstClr val="black"/>
                </a:solidFill>
              </a:rPr>
              <a:t>бірінші кезекте </a:t>
            </a:r>
            <a:r>
              <a:rPr lang="ru-RU" altLang="ru-RU" sz="1600" dirty="0">
                <a:solidFill>
                  <a:prstClr val="black"/>
                </a:solidFill>
              </a:rPr>
              <a:t>қаржыландыру</a:t>
            </a:r>
          </a:p>
          <a:p>
            <a:pPr marL="1454150" lvl="0" indent="-285750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ru-RU" altLang="ru-RU" sz="1600" dirty="0">
                <a:solidFill>
                  <a:prstClr val="black"/>
                </a:solidFill>
              </a:rPr>
              <a:t>құрылыс жобаларының мемлекеттік банкінен құжаттаманы пайдалану кезіндегі </a:t>
            </a:r>
            <a:r>
              <a:rPr lang="ru-RU" altLang="ru-RU" sz="1600" b="1" dirty="0">
                <a:solidFill>
                  <a:prstClr val="black"/>
                </a:solidFill>
              </a:rPr>
              <a:t>басымдық</a:t>
            </a:r>
          </a:p>
          <a:p>
            <a:pPr marL="1454150" lvl="0" indent="-285750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ü"/>
              <a:defRPr/>
            </a:pPr>
            <a:endParaRPr lang="ru-RU" altLang="ru-RU" sz="1600" dirty="0">
              <a:solidFill>
                <a:prstClr val="black"/>
              </a:solidFill>
            </a:endParaRPr>
          </a:p>
          <a:p>
            <a:pPr marL="226478" lvl="0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lang="ru-RU" altLang="ru-RU" sz="1600" b="1" dirty="0">
                <a:solidFill>
                  <a:srgbClr val="1F4E79"/>
                </a:solidFill>
              </a:rPr>
              <a:t>Бағалау нәтижелерін бюджетті жоспарлау процесіне ҚОСУ</a:t>
            </a:r>
          </a:p>
          <a:p>
            <a:pPr marL="226478" lvl="0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ru-RU" altLang="ru-RU" sz="1600" dirty="0" err="1" smtClean="0">
                <a:solidFill>
                  <a:prstClr val="black"/>
                </a:solidFill>
              </a:rPr>
              <a:t>бағалау</a:t>
            </a:r>
            <a:r>
              <a:rPr lang="ru-RU" altLang="ru-RU" sz="1600" dirty="0" smtClean="0">
                <a:solidFill>
                  <a:prstClr val="black"/>
                </a:solidFill>
              </a:rPr>
              <a:t> </a:t>
            </a:r>
            <a:r>
              <a:rPr lang="ru-RU" altLang="ru-RU" sz="1600" dirty="0">
                <a:solidFill>
                  <a:prstClr val="black"/>
                </a:solidFill>
              </a:rPr>
              <a:t>мерзімдерін бюджеттің атқарылуы туралы жылдық есептің мерзімімен </a:t>
            </a:r>
            <a:r>
              <a:rPr lang="ru-RU" altLang="ru-RU" sz="1600" b="1" dirty="0">
                <a:solidFill>
                  <a:prstClr val="black"/>
                </a:solidFill>
              </a:rPr>
              <a:t>синхрондау</a:t>
            </a:r>
            <a:endParaRPr lang="ru-RU" altLang="ru-RU" sz="1600" dirty="0">
              <a:solidFill>
                <a:prstClr val="black"/>
              </a:solidFill>
            </a:endParaRPr>
          </a:p>
          <a:p>
            <a:pPr marL="226478" lvl="0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ru-RU" altLang="ru-RU" sz="1600" dirty="0">
                <a:solidFill>
                  <a:prstClr val="black"/>
                </a:solidFill>
              </a:rPr>
              <a:t>бағалау қорытындыларын жылдық есепке </a:t>
            </a:r>
            <a:r>
              <a:rPr lang="ru-RU" altLang="ru-RU" sz="1600" b="1" dirty="0">
                <a:solidFill>
                  <a:prstClr val="black"/>
                </a:solidFill>
              </a:rPr>
              <a:t>қосу</a:t>
            </a:r>
            <a:endParaRPr kumimoji="0" lang="ru-RU" altLang="ru-RU" sz="160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sym typeface="Arial" panose="020B0604020202020204" pitchFamily="34" charset="0"/>
            </a:endParaRPr>
          </a:p>
          <a:p>
            <a:pPr marL="226478" lvl="0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ru-RU" altLang="ru-RU" sz="1600" dirty="0">
                <a:solidFill>
                  <a:prstClr val="black"/>
                </a:solidFill>
              </a:rPr>
              <a:t>бағалау қорытындыларын </a:t>
            </a:r>
            <a:r>
              <a:rPr lang="ru-RU" altLang="ru-RU" sz="1600" b="1" dirty="0">
                <a:solidFill>
                  <a:prstClr val="black"/>
                </a:solidFill>
              </a:rPr>
              <a:t>жариялау</a:t>
            </a:r>
            <a:endParaRPr kumimoji="0" lang="ru-RU" altLang="ru-RU" sz="160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sym typeface="Arial" panose="020B0604020202020204" pitchFamily="34" charset="0"/>
            </a:endParaRPr>
          </a:p>
          <a:p>
            <a:pPr marL="226478" lvl="0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ru-RU" altLang="ru-RU" sz="1600" dirty="0">
                <a:solidFill>
                  <a:prstClr val="black"/>
                </a:solidFill>
              </a:rPr>
              <a:t>м</a:t>
            </a:r>
            <a:r>
              <a:rPr lang="ru-RU" altLang="ru-RU" sz="1600" dirty="0" smtClean="0">
                <a:solidFill>
                  <a:prstClr val="black"/>
                </a:solidFill>
              </a:rPr>
              <a:t>емлекеттік аудит </a:t>
            </a:r>
            <a:r>
              <a:rPr lang="ru-RU" altLang="ru-RU" sz="1600" dirty="0">
                <a:solidFill>
                  <a:prstClr val="black"/>
                </a:solidFill>
              </a:rPr>
              <a:t>органдарының жұмысын </a:t>
            </a:r>
            <a:r>
              <a:rPr lang="ru-RU" altLang="ru-RU" sz="1600" b="1" dirty="0" err="1">
                <a:solidFill>
                  <a:prstClr val="black"/>
                </a:solidFill>
              </a:rPr>
              <a:t>қайта</a:t>
            </a:r>
            <a:r>
              <a:rPr lang="ru-RU" altLang="ru-RU" sz="1600" b="1" dirty="0">
                <a:solidFill>
                  <a:prstClr val="black"/>
                </a:solidFill>
              </a:rPr>
              <a:t> </a:t>
            </a:r>
            <a:r>
              <a:rPr lang="ru-RU" altLang="ru-RU" sz="1600" b="1" dirty="0" err="1" smtClean="0">
                <a:solidFill>
                  <a:prstClr val="black"/>
                </a:solidFill>
              </a:rPr>
              <a:t>жүктеу</a:t>
            </a:r>
            <a:endParaRPr kumimoji="0" lang="ru-RU" alt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87FD27-27DF-9647-9B2E-EB147BFD9363}"/>
              </a:ext>
            </a:extLst>
          </p:cNvPr>
          <p:cNvSpPr txBox="1"/>
          <p:nvPr/>
        </p:nvSpPr>
        <p:spPr>
          <a:xfrm>
            <a:off x="0" y="91856"/>
            <a:ext cx="12192000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218420" eaLnBrk="0" fontAlgn="base" hangingPunct="0">
              <a:lnSpc>
                <a:spcPct val="90000"/>
              </a:lnSpc>
              <a:spcAft>
                <a:spcPts val="272"/>
              </a:spcAft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Arial"/>
                <a:cs typeface="Arial" pitchFamily="34" charset="0"/>
                <a:sym typeface="Arial"/>
              </a:rPr>
              <a:t>5. </a:t>
            </a: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МЕМЛЕКЕТТІК ИНВЕСТИЦИЯЛЫҚ ЖОБАЛАР </a:t>
            </a:r>
            <a:r>
              <a:rPr lang="ru-RU" sz="2400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(МИЖ)</a:t>
            </a:r>
            <a:endParaRPr kumimoji="0" lang="ru-RU" sz="2400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  <a:latin typeface="Arial" pitchFamily="34" charset="0"/>
              <a:ea typeface="Arial"/>
              <a:cs typeface="Arial" pitchFamily="34" charset="0"/>
              <a:sym typeface="Arial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E2F600E-D383-ABDD-D1FC-7A6BC7E12326}"/>
              </a:ext>
            </a:extLst>
          </p:cNvPr>
          <p:cNvSpPr/>
          <p:nvPr/>
        </p:nvSpPr>
        <p:spPr>
          <a:xfrm>
            <a:off x="264159" y="573576"/>
            <a:ext cx="11373659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  <a:prstDash val="sysDash"/>
          </a:ln>
        </p:spPr>
        <p:txBody>
          <a:bodyPr wrap="square">
            <a:spAutoFit/>
          </a:bodyPr>
          <a:lstStyle/>
          <a:p>
            <a:pPr lvl="0" defTabSz="1199243"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МӘСЕЛЕЛЕР: құжаттардың дайындығына қарай жобаларды іріктеу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(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жобалық-сметалық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құжаттама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)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lvl="0" defTabSz="1199243"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                       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жобалардың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қымбаттауы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және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жеткіліксіз қаржыландыру                     </a:t>
            </a:r>
          </a:p>
          <a:p>
            <a:pPr lvl="0" defTabSz="1199243">
              <a:defRPr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                        МИЖ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мониторингі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мен бағалаудың болмауы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03300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526047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1E7C0D7-E521-80F6-D6AE-DAC3A020B5FF}"/>
              </a:ext>
            </a:extLst>
          </p:cNvPr>
          <p:cNvSpPr txBox="1">
            <a:spLocks/>
          </p:cNvSpPr>
          <p:nvPr/>
        </p:nvSpPr>
        <p:spPr>
          <a:xfrm>
            <a:off x="120495" y="65994"/>
            <a:ext cx="11562389" cy="36762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914378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140">
              <a:defRPr/>
            </a:pPr>
            <a:r>
              <a:rPr lang="ru-RU" sz="2667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НББ қағидаттарын КҮШЕЙТУ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488915-AB78-DA61-0596-0F583D765ACB}"/>
              </a:ext>
            </a:extLst>
          </p:cNvPr>
          <p:cNvSpPr txBox="1"/>
          <p:nvPr/>
        </p:nvSpPr>
        <p:spPr>
          <a:xfrm>
            <a:off x="241299" y="1138156"/>
            <a:ext cx="5854701" cy="43602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ru-RU" sz="20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ТӘСІЛДЕРІ:</a:t>
            </a:r>
          </a:p>
          <a:p>
            <a:pPr defTabSz="1219170">
              <a:buClr>
                <a:srgbClr val="000000"/>
              </a:buClr>
            </a:pPr>
            <a:endParaRPr lang="ru-RU" sz="1867" b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380990" indent="-380990" defTabSz="121917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ru-RU" sz="2000" kern="0" dirty="0">
                <a:solidFill>
                  <a:schemeClr val="tx2"/>
                </a:solidFill>
                <a:latin typeface="Arial"/>
                <a:cs typeface="Arial"/>
                <a:sym typeface="Arial"/>
              </a:rPr>
              <a:t>  бюджетті мемлекеттік органның/өңірдің/КСС даму жоспарының мақсаттары мен нысаналы индикаторларына сүйене отырып </a:t>
            </a:r>
            <a:r>
              <a:rPr lang="ru-RU" sz="2000" b="1" kern="0" dirty="0">
                <a:solidFill>
                  <a:schemeClr val="tx2"/>
                </a:solidFill>
                <a:latin typeface="Arial"/>
                <a:cs typeface="Arial"/>
                <a:sym typeface="Arial"/>
              </a:rPr>
              <a:t>қалыптастыру</a:t>
            </a:r>
          </a:p>
          <a:p>
            <a:pPr marL="380990" indent="-380990" defTabSz="1219170">
              <a:buClr>
                <a:srgbClr val="000000"/>
              </a:buClr>
              <a:buFont typeface="Wingdings" panose="05000000000000000000" pitchFamily="2" charset="2"/>
              <a:buChar char="Ø"/>
            </a:pPr>
            <a:endParaRPr lang="ru-RU" sz="20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380990" indent="-380990" defTabSz="1219170"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ru-RU" sz="2000" kern="0" dirty="0">
                <a:solidFill>
                  <a:schemeClr val="tx2"/>
                </a:solidFill>
                <a:latin typeface="Arial"/>
                <a:cs typeface="Arial"/>
                <a:sym typeface="Arial"/>
              </a:rPr>
              <a:t>  бюджеттік ақпараттың </a:t>
            </a:r>
            <a:r>
              <a:rPr lang="ru-RU" sz="2000" b="1" kern="0" dirty="0">
                <a:solidFill>
                  <a:schemeClr val="tx2"/>
                </a:solidFill>
                <a:latin typeface="Arial"/>
                <a:cs typeface="Arial"/>
                <a:sym typeface="Arial"/>
              </a:rPr>
              <a:t>ашықтығы</a:t>
            </a:r>
            <a:r>
              <a:rPr lang="ru-RU" sz="2000" kern="0" dirty="0">
                <a:solidFill>
                  <a:schemeClr val="tx2"/>
                </a:solidFill>
                <a:latin typeface="Arial"/>
                <a:cs typeface="Arial"/>
                <a:sym typeface="Arial"/>
              </a:rPr>
              <a:t> және халық алдында </a:t>
            </a:r>
            <a:r>
              <a:rPr lang="ru-RU" sz="2000" b="1" kern="0" dirty="0">
                <a:solidFill>
                  <a:schemeClr val="tx2"/>
                </a:solidFill>
                <a:latin typeface="Arial"/>
                <a:cs typeface="Arial"/>
                <a:sym typeface="Arial"/>
              </a:rPr>
              <a:t>есеп беру</a:t>
            </a:r>
          </a:p>
          <a:p>
            <a:pPr marL="380990" indent="-380990" defTabSz="1219170">
              <a:buClr>
                <a:srgbClr val="000000"/>
              </a:buClr>
              <a:buFont typeface="Wingdings" panose="05000000000000000000" pitchFamily="2" charset="2"/>
              <a:buChar char="Ø"/>
            </a:pPr>
            <a:endParaRPr lang="ru-RU" sz="2000" b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380990" indent="-380990" defTabSz="1219170"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ru-RU" sz="2000" kern="0" dirty="0">
                <a:solidFill>
                  <a:schemeClr val="tx2"/>
                </a:solidFill>
                <a:latin typeface="Arial"/>
                <a:cs typeface="Arial"/>
                <a:sym typeface="Arial"/>
              </a:rPr>
              <a:t>  лауазымды тұлғалардың жауапкершілік шеңберін </a:t>
            </a:r>
            <a:r>
              <a:rPr lang="ru-RU" sz="2000" b="1" kern="0" dirty="0">
                <a:solidFill>
                  <a:schemeClr val="tx2"/>
                </a:solidFill>
                <a:latin typeface="Arial"/>
                <a:cs typeface="Arial"/>
                <a:sym typeface="Arial"/>
              </a:rPr>
              <a:t>ажырату</a:t>
            </a:r>
          </a:p>
          <a:p>
            <a:pPr marL="380990" indent="-380990" defTabSz="1219170">
              <a:buClr>
                <a:srgbClr val="000000"/>
              </a:buClr>
              <a:buFont typeface="Wingdings" panose="05000000000000000000" pitchFamily="2" charset="2"/>
              <a:buChar char="Ø"/>
            </a:pPr>
            <a:endParaRPr lang="ru-RU" sz="1867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120C69-1B13-7A31-8FDC-65EB316E35D8}"/>
              </a:ext>
            </a:extLst>
          </p:cNvPr>
          <p:cNvSpPr txBox="1"/>
          <p:nvPr/>
        </p:nvSpPr>
        <p:spPr>
          <a:xfrm>
            <a:off x="6337299" y="1138156"/>
            <a:ext cx="5753101" cy="4380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buClr>
                <a:srgbClr val="000000"/>
              </a:buClr>
            </a:pPr>
            <a:endParaRPr lang="ru-RU" sz="1867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380990" indent="-380990" defTabSz="1219170"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ru-RU" sz="2000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  </a:t>
            </a:r>
            <a:r>
              <a:rPr lang="ru-RU" sz="2000" b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Шығыстар </a:t>
            </a:r>
            <a:r>
              <a:rPr lang="ru-RU" sz="2000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Мемлекеттік жоспарлау жүйесінің әртүрлі құжаттарына </a:t>
            </a:r>
            <a:r>
              <a:rPr lang="ru-RU" sz="2000" kern="0" dirty="0" err="1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жүгінбей</a:t>
            </a:r>
            <a:r>
              <a:rPr lang="ru-RU" sz="2000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 бір құжат шеңберінде дамудың басым бағыттарына </a:t>
            </a:r>
            <a:r>
              <a:rPr lang="ru-RU" sz="2000" kern="0" dirty="0" err="1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шоғырланған</a:t>
            </a:r>
            <a:endParaRPr lang="ru-RU" sz="2000" kern="0" dirty="0">
              <a:solidFill>
                <a:schemeClr val="accent6">
                  <a:lumMod val="50000"/>
                </a:schemeClr>
              </a:solidFill>
              <a:latin typeface="Arial"/>
              <a:cs typeface="Arial"/>
              <a:sym typeface="Arial"/>
            </a:endParaRPr>
          </a:p>
          <a:p>
            <a:pPr marL="380990" indent="-380990" defTabSz="1219170">
              <a:buClr>
                <a:srgbClr val="000000"/>
              </a:buClr>
              <a:buFont typeface="Wingdings" panose="05000000000000000000" pitchFamily="2" charset="2"/>
              <a:buChar char="Ø"/>
            </a:pPr>
            <a:endParaRPr lang="ru-RU" sz="2000" kern="0" dirty="0">
              <a:solidFill>
                <a:schemeClr val="accent6">
                  <a:lumMod val="50000"/>
                </a:schemeClr>
              </a:solidFill>
              <a:latin typeface="Arial"/>
              <a:cs typeface="Arial"/>
              <a:sym typeface="Arial"/>
            </a:endParaRPr>
          </a:p>
          <a:p>
            <a:pPr marL="380990" indent="-380990" defTabSz="1219170"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ru-RU" sz="2000" b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   халықтың шешімдерді қабылдауға қатысуын қамтамасыз етуге</a:t>
            </a:r>
          </a:p>
          <a:p>
            <a:pPr marL="380990" indent="-380990" defTabSz="1219170">
              <a:buClr>
                <a:srgbClr val="000000"/>
              </a:buClr>
              <a:buFont typeface="Wingdings" panose="05000000000000000000" pitchFamily="2" charset="2"/>
              <a:buChar char="Ø"/>
            </a:pPr>
            <a:endParaRPr lang="ru-RU" sz="20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380990" indent="-380990" defTabSz="1219170"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ru-RU" sz="2000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  </a:t>
            </a:r>
            <a:r>
              <a:rPr lang="ru-RU" sz="2000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нәтижеге қол жеткізу үшін бюджеттік тәртіпті </a:t>
            </a:r>
            <a:r>
              <a:rPr lang="ru-RU" sz="2000" b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күшейтуге  </a:t>
            </a:r>
          </a:p>
          <a:p>
            <a:pPr defTabSz="1219170">
              <a:buClr>
                <a:srgbClr val="000000"/>
              </a:buClr>
            </a:pPr>
            <a:endParaRPr lang="ru-RU" sz="2000" b="1" dirty="0">
              <a:solidFill>
                <a:srgbClr val="5B9BD5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r>
              <a:rPr lang="ru-RU" sz="20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                 мүмкіндік береді.</a:t>
            </a:r>
          </a:p>
          <a:p>
            <a:pPr defTabSz="1219170">
              <a:buClr>
                <a:srgbClr val="000000"/>
              </a:buClr>
            </a:pPr>
            <a:endParaRPr lang="ru-RU" sz="2000" b="1" kern="0" dirty="0">
              <a:solidFill>
                <a:schemeClr val="accent6">
                  <a:lumMod val="50000"/>
                </a:schemeClr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9" name="Straight Connector 88">
            <a:extLst>
              <a:ext uri="{FF2B5EF4-FFF2-40B4-BE49-F238E27FC236}">
                <a16:creationId xmlns:a16="http://schemas.microsoft.com/office/drawing/2014/main" id="{10614A37-7C3B-67CF-56A4-A17D839937C4}"/>
              </a:ext>
            </a:extLst>
          </p:cNvPr>
          <p:cNvCxnSpPr>
            <a:cxnSpLocks/>
          </p:cNvCxnSpPr>
          <p:nvPr/>
        </p:nvCxnSpPr>
        <p:spPr>
          <a:xfrm flipH="1" flipV="1">
            <a:off x="6090310" y="785302"/>
            <a:ext cx="5690" cy="4538536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96680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526047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1E7C0D7-E521-80F6-D6AE-DAC3A020B5FF}"/>
              </a:ext>
            </a:extLst>
          </p:cNvPr>
          <p:cNvSpPr txBox="1">
            <a:spLocks/>
          </p:cNvSpPr>
          <p:nvPr/>
        </p:nvSpPr>
        <p:spPr>
          <a:xfrm>
            <a:off x="120495" y="88853"/>
            <a:ext cx="11562389" cy="36762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914378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140">
              <a:defRPr/>
            </a:pPr>
            <a:r>
              <a:rPr lang="ru-RU" sz="2667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6. НӘТИЖЕЛЕРДІ БАСҚАРУ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488915-AB78-DA61-0596-0F583D765ACB}"/>
              </a:ext>
            </a:extLst>
          </p:cNvPr>
          <p:cNvSpPr txBox="1"/>
          <p:nvPr/>
        </p:nvSpPr>
        <p:spPr>
          <a:xfrm>
            <a:off x="144410" y="683704"/>
            <a:ext cx="5854701" cy="499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ru-RU" sz="20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ТӘСІЛДЕРІ:</a:t>
            </a:r>
          </a:p>
          <a:p>
            <a:pPr defTabSz="1219170">
              <a:buClr>
                <a:srgbClr val="000000"/>
              </a:buClr>
            </a:pPr>
            <a:endParaRPr lang="ru-RU" sz="2000" b="1" dirty="0">
              <a:solidFill>
                <a:srgbClr val="5B9BD5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342900" indent="-342900" defTabSz="121917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ru-RU" sz="2000" kern="0" dirty="0">
                <a:solidFill>
                  <a:schemeClr val="tx2"/>
                </a:solidFill>
                <a:latin typeface="Arial"/>
                <a:cs typeface="Arial"/>
                <a:sym typeface="Arial"/>
              </a:rPr>
              <a:t>нәтижелерді басқару құралдарын </a:t>
            </a:r>
            <a:r>
              <a:rPr lang="ru-RU" sz="2000" b="1" kern="0" dirty="0">
                <a:solidFill>
                  <a:schemeClr val="tx2"/>
                </a:solidFill>
                <a:latin typeface="Arial"/>
                <a:cs typeface="Arial"/>
                <a:sym typeface="Arial"/>
              </a:rPr>
              <a:t>жүйелеу</a:t>
            </a:r>
          </a:p>
          <a:p>
            <a:pPr marL="1257300" lvl="2" indent="-342900" defTabSz="121917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ru-RU" sz="2000" i="1" kern="0" dirty="0">
                <a:solidFill>
                  <a:schemeClr val="tx2"/>
                </a:solidFill>
                <a:latin typeface="Arial"/>
                <a:cs typeface="Arial"/>
                <a:sym typeface="Arial"/>
              </a:rPr>
              <a:t>мониторинг, нәтижелерді бағалау,    шолу, аудит түрлері</a:t>
            </a:r>
          </a:p>
          <a:p>
            <a:pPr marL="1257300" lvl="2" indent="-342900" defTabSz="121917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ru-RU" sz="2000" kern="0" dirty="0">
              <a:solidFill>
                <a:schemeClr val="tx2"/>
              </a:solidFill>
              <a:latin typeface="Arial"/>
              <a:cs typeface="Arial"/>
              <a:sym typeface="Arial"/>
            </a:endParaRPr>
          </a:p>
          <a:p>
            <a:pPr marL="380990" indent="-380990" defTabSz="121917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ru-RU" sz="2000" kern="0" dirty="0">
                <a:solidFill>
                  <a:schemeClr val="tx2"/>
                </a:solidFill>
                <a:latin typeface="Arial"/>
                <a:cs typeface="Arial"/>
                <a:sym typeface="Arial"/>
              </a:rPr>
              <a:t>   </a:t>
            </a:r>
            <a:r>
              <a:rPr lang="ru-RU" sz="2000" i="1" kern="0" dirty="0">
                <a:solidFill>
                  <a:schemeClr val="tx2"/>
                </a:solidFill>
                <a:latin typeface="Arial"/>
                <a:cs typeface="Arial"/>
                <a:sym typeface="Arial"/>
              </a:rPr>
              <a:t>шығыстарды шолуды бюджеттік процеске </a:t>
            </a:r>
            <a:r>
              <a:rPr lang="ru-RU" sz="2000" b="1" i="1" kern="0" dirty="0">
                <a:solidFill>
                  <a:schemeClr val="tx2"/>
                </a:solidFill>
                <a:latin typeface="Arial"/>
                <a:cs typeface="Arial"/>
                <a:sym typeface="Arial"/>
              </a:rPr>
              <a:t>енгізу</a:t>
            </a:r>
          </a:p>
          <a:p>
            <a:pPr marL="380990" indent="-380990" defTabSz="121917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ru-RU" sz="2000" kern="0" dirty="0">
              <a:solidFill>
                <a:schemeClr val="tx2"/>
              </a:solidFill>
              <a:latin typeface="Arial"/>
              <a:cs typeface="Arial"/>
              <a:sym typeface="Arial"/>
            </a:endParaRPr>
          </a:p>
          <a:p>
            <a:pPr marL="380990" indent="-380990" defTabSz="121917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ru-RU" sz="2000" i="1" kern="0" dirty="0">
                <a:solidFill>
                  <a:schemeClr val="tx2"/>
                </a:solidFill>
                <a:latin typeface="Arial"/>
                <a:cs typeface="Arial"/>
                <a:sym typeface="Arial"/>
              </a:rPr>
              <a:t>  мемлекеттік аудиттің бюджеттеу тұрғысынан рөлін </a:t>
            </a:r>
            <a:r>
              <a:rPr lang="ru-RU" sz="2000" b="1" i="1" kern="0" dirty="0">
                <a:solidFill>
                  <a:schemeClr val="tx2"/>
                </a:solidFill>
                <a:latin typeface="Arial"/>
                <a:cs typeface="Arial"/>
                <a:sym typeface="Arial"/>
              </a:rPr>
              <a:t>анықтау</a:t>
            </a:r>
          </a:p>
          <a:p>
            <a:pPr marL="380990" indent="-380990" defTabSz="121917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ru-RU" sz="2000" i="1" kern="0" dirty="0">
              <a:solidFill>
                <a:schemeClr val="tx2"/>
              </a:solidFill>
              <a:latin typeface="Arial"/>
              <a:cs typeface="Arial"/>
              <a:sym typeface="Arial"/>
            </a:endParaRPr>
          </a:p>
          <a:p>
            <a:pPr marL="380990" indent="-380990" defTabSz="121917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ru-RU" sz="2000" i="1" kern="0" dirty="0">
                <a:solidFill>
                  <a:schemeClr val="tx2"/>
                </a:solidFill>
                <a:latin typeface="Arial"/>
                <a:cs typeface="Arial"/>
                <a:sym typeface="Arial"/>
              </a:rPr>
              <a:t>  мониторинг және бағалау қорытындыларын бюджет процесінде </a:t>
            </a:r>
            <a:r>
              <a:rPr lang="ru-RU" sz="2000" b="1" i="1" kern="0" dirty="0">
                <a:solidFill>
                  <a:schemeClr val="tx2"/>
                </a:solidFill>
                <a:latin typeface="Arial"/>
                <a:cs typeface="Arial"/>
                <a:sym typeface="Arial"/>
              </a:rPr>
              <a:t>қолдану</a:t>
            </a:r>
          </a:p>
          <a:p>
            <a:pPr marL="380990" indent="-380990" defTabSz="1219170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ru-RU" sz="1867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120C69-1B13-7A31-8FDC-65EB316E35D8}"/>
              </a:ext>
            </a:extLst>
          </p:cNvPr>
          <p:cNvSpPr txBox="1"/>
          <p:nvPr/>
        </p:nvSpPr>
        <p:spPr>
          <a:xfrm>
            <a:off x="6337299" y="1138156"/>
            <a:ext cx="5753101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80990" indent="-380990" defTabSz="1219170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0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  </a:t>
            </a:r>
            <a:r>
              <a:rPr lang="ru-RU" sz="2000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басқарушылық және әкімшілік шешімдер қабылдау кезінде қолдану үшін құралдардың нақты жиынтығын </a:t>
            </a:r>
            <a:r>
              <a:rPr lang="ru-RU" sz="2000" b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белгілеуге</a:t>
            </a:r>
          </a:p>
          <a:p>
            <a:pPr marL="380990" indent="-380990" defTabSz="1219170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ru-RU" sz="2000" b="1" kern="0" dirty="0">
              <a:solidFill>
                <a:schemeClr val="accent6">
                  <a:lumMod val="50000"/>
                </a:schemeClr>
              </a:solidFill>
              <a:latin typeface="Arial"/>
              <a:cs typeface="Arial"/>
              <a:sym typeface="Arial"/>
            </a:endParaRPr>
          </a:p>
          <a:p>
            <a:pPr marL="380990" indent="-380990" defTabSz="1219170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000" b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  </a:t>
            </a:r>
            <a:r>
              <a:rPr lang="ru-RU" sz="2000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уәкілетті органдар мен ББӘ-нің талдамалық жұмысының рөлін, мақсаты мен орнын </a:t>
            </a:r>
            <a:r>
              <a:rPr lang="ru-RU" sz="2000" b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айқындауға</a:t>
            </a:r>
          </a:p>
          <a:p>
            <a:pPr marL="380990" indent="-380990" defTabSz="1219170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ru-RU" sz="2000" b="1" kern="0" dirty="0">
              <a:solidFill>
                <a:schemeClr val="accent6">
                  <a:lumMod val="50000"/>
                </a:schemeClr>
              </a:solidFill>
              <a:latin typeface="Arial"/>
              <a:cs typeface="Arial"/>
              <a:sym typeface="Arial"/>
            </a:endParaRPr>
          </a:p>
          <a:p>
            <a:pPr marL="380990" indent="-380990" defTabSz="1219170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000" b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  </a:t>
            </a:r>
            <a:r>
              <a:rPr lang="ru-RU" sz="2000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халықаралық ұйымдарға кіру үшін ашықтықтың әлемдік стандарттарына </a:t>
            </a:r>
            <a:r>
              <a:rPr lang="ru-RU" sz="2000" b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жақындауға</a:t>
            </a:r>
          </a:p>
          <a:p>
            <a:pPr marL="380990" indent="-380990" defTabSz="1219170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ru-RU" sz="2000" kern="0" dirty="0">
              <a:solidFill>
                <a:schemeClr val="accent6">
                  <a:lumMod val="50000"/>
                </a:schemeClr>
              </a:solidFill>
              <a:latin typeface="Arial"/>
              <a:cs typeface="Arial"/>
              <a:sym typeface="Arial"/>
            </a:endParaRPr>
          </a:p>
          <a:p>
            <a:pPr marL="380990" indent="-380990" defTabSz="1219170">
              <a:buClr>
                <a:schemeClr val="accent6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000" b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 </a:t>
            </a:r>
            <a:r>
              <a:rPr lang="ru-RU" sz="2000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бюджетті жоспарлаудың тиімділігі мен негізділігін </a:t>
            </a:r>
            <a:r>
              <a:rPr lang="ru-RU" sz="2000" b="1" kern="0" dirty="0">
                <a:solidFill>
                  <a:schemeClr val="accent6">
                    <a:lumMod val="50000"/>
                  </a:schemeClr>
                </a:solidFill>
                <a:latin typeface="Arial"/>
                <a:cs typeface="Arial"/>
                <a:sym typeface="Arial"/>
              </a:rPr>
              <a:t>арттыруға</a:t>
            </a:r>
            <a:endParaRPr lang="ru-RU" sz="2000" kern="0" dirty="0">
              <a:solidFill>
                <a:schemeClr val="accent6">
                  <a:lumMod val="50000"/>
                </a:schemeClr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ru-RU" sz="2000" b="1" dirty="0">
              <a:solidFill>
                <a:srgbClr val="5B9BD5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r>
              <a:rPr lang="ru-RU" sz="2000" b="1" dirty="0">
                <a:solidFill>
                  <a:srgbClr val="5B9BD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                 мүмкіндік береді</a:t>
            </a:r>
          </a:p>
          <a:p>
            <a:pPr marL="380990" indent="-380990" defTabSz="1219170">
              <a:buClr>
                <a:srgbClr val="000000"/>
              </a:buClr>
              <a:buFont typeface="Wingdings" panose="05000000000000000000" pitchFamily="2" charset="2"/>
              <a:buChar char="Ø"/>
            </a:pPr>
            <a:endParaRPr lang="ru-RU" sz="2000" b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9" name="Straight Connector 88">
            <a:extLst>
              <a:ext uri="{FF2B5EF4-FFF2-40B4-BE49-F238E27FC236}">
                <a16:creationId xmlns:a16="http://schemas.microsoft.com/office/drawing/2014/main" id="{10614A37-7C3B-67CF-56A4-A17D839937C4}"/>
              </a:ext>
            </a:extLst>
          </p:cNvPr>
          <p:cNvCxnSpPr>
            <a:cxnSpLocks/>
          </p:cNvCxnSpPr>
          <p:nvPr/>
        </p:nvCxnSpPr>
        <p:spPr>
          <a:xfrm flipH="1" flipV="1">
            <a:off x="6090310" y="683704"/>
            <a:ext cx="64592" cy="5706936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51682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526047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1E7C0D7-E521-80F6-D6AE-DAC3A020B5FF}"/>
              </a:ext>
            </a:extLst>
          </p:cNvPr>
          <p:cNvSpPr txBox="1">
            <a:spLocks/>
          </p:cNvSpPr>
          <p:nvPr/>
        </p:nvSpPr>
        <p:spPr>
          <a:xfrm>
            <a:off x="120495" y="65994"/>
            <a:ext cx="11562389" cy="367625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914378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1219140">
              <a:defRPr/>
            </a:pPr>
            <a:r>
              <a:rPr lang="ru-RU" sz="2667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ІЛЕСПЕ ЗАҢ ЖОБАСЫ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13782" y="776774"/>
            <a:ext cx="11978218" cy="3065402"/>
          </a:xfrm>
          <a:prstGeom prst="rect">
            <a:avLst/>
          </a:prstGeom>
        </p:spPr>
        <p:txBody>
          <a:bodyPr wrap="square" lIns="121615" tIns="60807" rIns="121615" bIns="60807">
            <a:spAutoFit/>
          </a:bodyPr>
          <a:lstStyle>
            <a:lvl1pPr marL="169863" indent="-169863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860425" indent="-169863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514350" indent="-17145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226478" lvl="0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lang="ru-RU" altLang="ru-RU" sz="2000" b="1" dirty="0">
                <a:solidFill>
                  <a:srgbClr val="1F4E79"/>
                </a:solidFill>
              </a:rPr>
              <a:t>Жаңа Бюджет кодексінің жобасына сәйкес келтіруге </a:t>
            </a:r>
            <a:r>
              <a:rPr lang="kk-KZ" altLang="ru-RU" sz="2000" b="1" dirty="0">
                <a:solidFill>
                  <a:srgbClr val="1F4E79"/>
                </a:solidFill>
              </a:rPr>
              <a:t>БАҒЫТТАЛҒАН</a:t>
            </a:r>
            <a:endParaRPr kumimoji="0" lang="ru-RU" altLang="ru-RU" sz="2000" b="1" i="0" u="none" strike="noStrike" kern="1200" cap="none" spc="0" normalizeH="0" baseline="0" noProof="0" dirty="0">
              <a:ln>
                <a:noFill/>
              </a:ln>
              <a:solidFill>
                <a:srgbClr val="1F4E79"/>
              </a:solidFill>
              <a:effectLst/>
              <a:uLnTx/>
              <a:uFillTx/>
              <a:sym typeface="Arial" panose="020B0604020202020204" pitchFamily="34" charset="0"/>
            </a:endParaRPr>
          </a:p>
          <a:p>
            <a:pPr marL="1454150" lvl="0" indent="-285750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ru-RU" altLang="ru-RU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26 заң</a:t>
            </a:r>
          </a:p>
          <a:p>
            <a:pPr marL="1454150" lvl="0" indent="-285750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ü"/>
              <a:defRPr/>
            </a:pPr>
            <a:endParaRPr kumimoji="0" lang="ru-RU" altLang="ru-RU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sym typeface="Arial" panose="020B0604020202020204" pitchFamily="34" charset="0"/>
            </a:endParaRPr>
          </a:p>
          <a:p>
            <a:pPr marL="226478" lvl="0" indent="-226478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lang="ru-RU" altLang="ru-RU" sz="2000" b="1" dirty="0">
                <a:solidFill>
                  <a:srgbClr val="1F4E79"/>
                </a:solidFill>
              </a:rPr>
              <a:t>Мемлекеттік-</a:t>
            </a:r>
            <a:r>
              <a:rPr lang="ru-RU" altLang="ru-RU" sz="2000" b="1" dirty="0" err="1">
                <a:solidFill>
                  <a:srgbClr val="1F4E79"/>
                </a:solidFill>
              </a:rPr>
              <a:t>жекешелік</a:t>
            </a:r>
            <a:r>
              <a:rPr lang="ru-RU" altLang="ru-RU" sz="2000" b="1" dirty="0">
                <a:solidFill>
                  <a:srgbClr val="1F4E79"/>
                </a:solidFill>
              </a:rPr>
              <a:t> </a:t>
            </a:r>
            <a:r>
              <a:rPr lang="ru-RU" altLang="ru-RU" sz="2000" b="1" dirty="0" err="1">
                <a:solidFill>
                  <a:srgbClr val="1F4E79"/>
                </a:solidFill>
              </a:rPr>
              <a:t>әріптестік</a:t>
            </a:r>
            <a:r>
              <a:rPr lang="ru-RU" altLang="ru-RU" sz="2000" b="1" dirty="0">
                <a:solidFill>
                  <a:srgbClr val="1F4E79"/>
                </a:solidFill>
              </a:rPr>
              <a:t> </a:t>
            </a:r>
            <a:r>
              <a:rPr lang="ru-RU" altLang="ru-RU" sz="2000" dirty="0">
                <a:solidFill>
                  <a:srgbClr val="1F4E79"/>
                </a:solidFill>
              </a:rPr>
              <a:t>(МЖӘ) </a:t>
            </a:r>
            <a:r>
              <a:rPr lang="ru-RU" altLang="ru-RU" sz="2000" b="1" dirty="0">
                <a:solidFill>
                  <a:srgbClr val="1F4E79"/>
                </a:solidFill>
              </a:rPr>
              <a:t>тетіктерін біріздендіруді КӨЗДЕЙДІ</a:t>
            </a:r>
            <a:endParaRPr kumimoji="0" lang="ru-RU" altLang="ru-RU" sz="2000" b="1" i="0" u="none" strike="noStrike" kern="1200" cap="none" spc="0" normalizeH="0" baseline="0" noProof="0" dirty="0">
              <a:ln>
                <a:noFill/>
              </a:ln>
              <a:solidFill>
                <a:srgbClr val="1F4E79"/>
              </a:solidFill>
              <a:effectLst/>
              <a:uLnTx/>
              <a:uFillTx/>
              <a:sym typeface="Arial" panose="020B0604020202020204" pitchFamily="34" charset="0"/>
            </a:endParaRPr>
          </a:p>
          <a:p>
            <a:pPr marL="1454150" lvl="0" indent="-285750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ru-RU" altLang="ru-RU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концессияны алып тастау </a:t>
            </a:r>
            <a:r>
              <a:rPr lang="ru-RU" altLang="ru-RU" sz="20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(заң күшін жоюға қойылады)</a:t>
            </a:r>
          </a:p>
          <a:p>
            <a:pPr marL="1454150" lvl="0" indent="-285750" defTabSz="918610" fontAlgn="base">
              <a:lnSpc>
                <a:spcPct val="112000"/>
              </a:lnSpc>
              <a:spcBef>
                <a:spcPct val="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ü"/>
              <a:defRPr/>
            </a:pPr>
            <a:r>
              <a:rPr lang="ru-RU" altLang="ru-RU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Бюджет кодексінде </a:t>
            </a:r>
            <a:r>
              <a:rPr lang="ru-RU" altLang="ru-RU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мемлекеттік-</a:t>
            </a:r>
            <a:r>
              <a:rPr lang="ru-RU" altLang="ru-RU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жекешелік</a:t>
            </a:r>
            <a:r>
              <a:rPr lang="ru-RU" altLang="ru-RU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altLang="ru-RU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әріптестік</a:t>
            </a:r>
            <a:r>
              <a:rPr lang="ru-RU" altLang="ru-RU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міндеттемелері бойынша </a:t>
            </a:r>
            <a:r>
              <a:rPr lang="ru-RU" altLang="ru-RU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нормалар</a:t>
            </a:r>
            <a:r>
              <a:rPr lang="ru-RU" altLang="ru-RU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қалады</a:t>
            </a:r>
          </a:p>
          <a:p>
            <a:pPr marL="0" marR="0" lvl="0" indent="0" algn="l" defTabSz="918610" rtl="0" eaLnBrk="1" fontAlgn="base" latinLnBrk="0" hangingPunct="1">
              <a:lnSpc>
                <a:spcPct val="112000"/>
              </a:lnSpc>
              <a:spcBef>
                <a:spcPct val="0"/>
              </a:spcBef>
              <a:spcAft>
                <a:spcPts val="133"/>
              </a:spcAft>
              <a:buClrTx/>
              <a:buSzTx/>
              <a:tabLst/>
              <a:defRPr/>
            </a:pPr>
            <a:endParaRPr kumimoji="0" lang="ru-RU" alt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2530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" y="73188"/>
            <a:ext cx="10497572" cy="451275"/>
          </a:xfrm>
          <a:prstGeom prst="rect">
            <a:avLst/>
          </a:prstGeom>
          <a:noFill/>
        </p:spPr>
        <p:txBody>
          <a:bodyPr wrap="square" lIns="121853" tIns="60927" rIns="121853" bIns="60927" rtlCol="0">
            <a:spAutoFit/>
          </a:bodyPr>
          <a:lstStyle/>
          <a:p>
            <a:pPr lvl="0" defTabSz="1219170">
              <a:buClr>
                <a:srgbClr val="000000"/>
              </a:buClr>
              <a:defRPr/>
            </a:pPr>
            <a:r>
              <a:rPr lang="ru-RU" sz="2133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cs typeface="Arial" pitchFamily="34" charset="0"/>
                <a:sym typeface="Arial"/>
              </a:rPr>
              <a:t>ПАРЛАМЕНТТІҢ РӨЛІН КҮШЕЙТУ</a:t>
            </a:r>
            <a:endParaRPr kumimoji="0" lang="ru-RU" sz="2133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  <a:sym typeface="Arial"/>
            </a:endParaRPr>
          </a:p>
        </p:txBody>
      </p:sp>
      <p:cxnSp>
        <p:nvCxnSpPr>
          <p:cNvPr id="3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504825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Группа 15"/>
          <p:cNvGrpSpPr/>
          <p:nvPr/>
        </p:nvGrpSpPr>
        <p:grpSpPr>
          <a:xfrm>
            <a:off x="279649" y="610451"/>
            <a:ext cx="11370774" cy="5958553"/>
            <a:chOff x="202283" y="1178838"/>
            <a:chExt cx="7107928" cy="4246050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202283" y="1178838"/>
              <a:ext cx="7107928" cy="424605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28461" indent="-228461" defTabSz="1219170">
                <a:lnSpc>
                  <a:spcPct val="115000"/>
                </a:lnSpc>
                <a:spcAft>
                  <a:spcPts val="800"/>
                </a:spcAft>
                <a:buClr>
                  <a:srgbClr val="000000"/>
                </a:buClr>
                <a:buFont typeface="Wingdings" panose="05000000000000000000" pitchFamily="2" charset="2"/>
                <a:buChar char="Ø"/>
                <a:defRPr/>
              </a:pPr>
              <a:r>
                <a:rPr lang="ru-RU" sz="1600" dirty="0">
                  <a:solidFill>
                    <a:srgbClr val="4F81BD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Республикалық бюджет туралы заң жобасы</a:t>
              </a:r>
              <a:r>
                <a:rPr lang="en-US" sz="1600" dirty="0">
                  <a:solidFill>
                    <a:srgbClr val="4F81BD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/</a:t>
              </a:r>
              <a:r>
                <a:rPr lang="ru-RU" sz="1600" dirty="0">
                  <a:solidFill>
                    <a:srgbClr val="4F81BD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мәслихаттың жергілікті бюджет туралы шешімі және олардың орындалуы туралы жылдық есеп шеңберінде</a:t>
              </a:r>
              <a:r>
                <a:rPr lang="en-US" sz="1600" dirty="0">
                  <a:solidFill>
                    <a:srgbClr val="4F81BD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lang="kk-KZ" sz="1600" b="1" dirty="0">
                  <a:solidFill>
                    <a:srgbClr val="4F81BD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ақпаратты</a:t>
              </a:r>
              <a:r>
                <a:rPr lang="ru-RU" sz="1600" b="1" dirty="0">
                  <a:solidFill>
                    <a:srgbClr val="4F81BD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КЕҢЕЙТУ </a:t>
              </a:r>
            </a:p>
            <a:p>
              <a:pPr marL="742950" lvl="1" indent="-285750" defTabSz="1219170">
                <a:lnSpc>
                  <a:spcPct val="115000"/>
                </a:lnSpc>
                <a:spcAft>
                  <a:spcPts val="8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Arial" panose="020B0604020202020204" pitchFamily="34" charset="0"/>
                <a:buChar char="•"/>
                <a:defRPr/>
              </a:pPr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бюджеттен тыс қорлардың </a:t>
              </a:r>
              <a:r>
                <a:rPr lang="ru-RU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(Мемлекеттік әлеуметтік </a:t>
              </a:r>
              <a:r>
                <a:rPr lang="ru-RU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сақтандыру</a:t>
              </a:r>
              <a:r>
                <a:rPr lang="ru-RU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қоры, Әлеуметтік </a:t>
              </a:r>
              <a:r>
                <a:rPr lang="ru-RU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медициналық</a:t>
              </a:r>
              <a:r>
                <a:rPr lang="ru-RU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lang="ru-RU" sz="1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сақтандыру</a:t>
              </a:r>
              <a:r>
                <a:rPr lang="ru-RU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қоры) түсімдері мен шығыстары туралы </a:t>
              </a:r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жиынтық ақпарат</a:t>
              </a:r>
              <a:endPara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  <a:p>
              <a:pPr marL="742950" lvl="4" indent="-285750" algn="just" defTabSz="1219170">
                <a:lnSpc>
                  <a:spcPct val="115000"/>
                </a:lnSpc>
                <a:spcAft>
                  <a:spcPts val="4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Arial" panose="020B0604020202020204" pitchFamily="34" charset="0"/>
                <a:buChar char="•"/>
                <a:defRPr/>
              </a:pPr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салық шығыстары </a:t>
              </a:r>
              <a:r>
                <a:rPr lang="ru-RU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туралы талдамалық есеп</a:t>
              </a:r>
              <a:endPara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  <a:p>
              <a:pPr marL="742950" lvl="4" indent="-285750" algn="just" defTabSz="1219170">
                <a:lnSpc>
                  <a:spcPct val="115000"/>
                </a:lnSpc>
                <a:spcAft>
                  <a:spcPts val="4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Arial" panose="020B0604020202020204" pitchFamily="34" charset="0"/>
                <a:buChar char="•"/>
                <a:defRPr/>
              </a:pPr>
              <a:r>
                <a:rPr lang="ru-RU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мемлекеттік активтерді және квазимемлекеттік секторды басқару жөніндегі </a:t>
              </a:r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ұлттық баяндама</a:t>
              </a:r>
              <a:endPara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  <a:p>
              <a:pPr marL="742950" lvl="4" indent="-285750" algn="just" defTabSz="1219170">
                <a:lnSpc>
                  <a:spcPct val="115000"/>
                </a:lnSpc>
                <a:spcAft>
                  <a:spcPts val="4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Arial" panose="020B0604020202020204" pitchFamily="34" charset="0"/>
                <a:buChar char="•"/>
                <a:defRPr/>
              </a:pPr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нәтижелерді бағалау </a:t>
              </a:r>
              <a:r>
                <a:rPr lang="ru-RU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қорытындылары</a:t>
              </a:r>
              <a:endPara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  <a:p>
              <a:pPr marL="742950" lvl="4" indent="-285750" algn="just" defTabSz="1219170">
                <a:lnSpc>
                  <a:spcPct val="115000"/>
                </a:lnSpc>
                <a:spcAft>
                  <a:spcPts val="4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Arial" panose="020B0604020202020204" pitchFamily="34" charset="0"/>
                <a:buChar char="•"/>
                <a:defRPr/>
              </a:pPr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мемлекеттік қарыздар бойынша </a:t>
              </a:r>
              <a:r>
                <a:rPr lang="ru-RU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деректер</a:t>
              </a:r>
            </a:p>
            <a:p>
              <a:pPr marL="742950" lvl="4" indent="-285750" algn="just" defTabSz="1219170">
                <a:lnSpc>
                  <a:spcPct val="115000"/>
                </a:lnSpc>
                <a:spcAft>
                  <a:spcPts val="4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Arial" panose="020B0604020202020204" pitchFamily="34" charset="0"/>
                <a:buChar char="•"/>
                <a:defRPr/>
              </a:pPr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борыштық міндеттемелердің және олар бойынша сомалардың жай-күйі туралы </a:t>
              </a:r>
              <a:r>
                <a:rPr lang="ru-RU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мәліметтер</a:t>
              </a:r>
              <a:endParaRPr kumimoji="0" lang="ru-RU" sz="16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  <a:p>
              <a:pPr marL="742950" lvl="4" indent="-285750" algn="just" defTabSz="1219170">
                <a:lnSpc>
                  <a:spcPct val="115000"/>
                </a:lnSpc>
                <a:spcAft>
                  <a:spcPts val="4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Arial" panose="020B0604020202020204" pitchFamily="34" charset="0"/>
                <a:buChar char="•"/>
                <a:defRPr/>
              </a:pPr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инвестициялық жобаларды </a:t>
              </a:r>
              <a:r>
                <a:rPr lang="ru-RU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іске асыру бойынша жиынтық ақпарат </a:t>
              </a:r>
              <a:r>
                <a:rPr lang="ru-RU" sz="1600" u="sng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(НББ)</a:t>
              </a:r>
              <a:endParaRPr kumimoji="0" lang="ru-RU" sz="1600" i="0" u="sng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  <a:p>
              <a:pPr marL="742950" lvl="4" indent="-285750" algn="just" defTabSz="1219170">
                <a:lnSpc>
                  <a:spcPct val="115000"/>
                </a:lnSpc>
                <a:spcAft>
                  <a:spcPts val="4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Arial" panose="020B0604020202020204" pitchFamily="34" charset="0"/>
                <a:buChar char="•"/>
                <a:defRPr/>
              </a:pPr>
              <a:r>
                <a:rPr lang="ru-RU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мемлекеттік органдардың </a:t>
              </a:r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бекітілген даму жоспарлары </a:t>
              </a:r>
              <a:r>
                <a:rPr lang="ru-RU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туралы жиынтық ақпарат </a:t>
              </a:r>
              <a:r>
                <a:rPr lang="ru-RU" sz="1600" u="sng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(НББ)</a:t>
              </a:r>
              <a:endParaRPr kumimoji="0" lang="ru-RU" sz="1600" i="0" u="sng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  <a:p>
              <a:pPr marL="742950" lvl="4" indent="-285750" algn="just" defTabSz="1219170">
                <a:lnSpc>
                  <a:spcPct val="115000"/>
                </a:lnSpc>
                <a:spcAft>
                  <a:spcPts val="4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Arial" panose="020B0604020202020204" pitchFamily="34" charset="0"/>
                <a:buChar char="•"/>
                <a:defRPr/>
              </a:pPr>
              <a:r>
                <a:rPr lang="ru-RU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ББӘ (НББ) </a:t>
              </a:r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бюджеттік бағдарламалар паспорттары </a:t>
              </a:r>
              <a:r>
                <a:rPr lang="ru-RU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туралы жиынтық ақпарат</a:t>
              </a:r>
              <a:endParaRPr kumimoji="0" lang="ru-RU" sz="16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  <a:p>
              <a:pPr marL="742950" lvl="4" indent="-285750" algn="just" defTabSz="1219170">
                <a:lnSpc>
                  <a:spcPct val="115000"/>
                </a:lnSpc>
                <a:spcAft>
                  <a:spcPts val="4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Arial" panose="020B0604020202020204" pitchFamily="34" charset="0"/>
                <a:buChar char="•"/>
                <a:defRPr/>
              </a:pPr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мемлекеттік аудит органдары ұсынымдарының </a:t>
              </a:r>
              <a:r>
                <a:rPr lang="ru-RU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орындалуы туралы ақпарат</a:t>
              </a:r>
              <a:endParaRPr kumimoji="0" lang="ru-RU" sz="16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  <a:p>
              <a:pPr marL="742950" lvl="4" indent="-285750" algn="just" defTabSz="1219170">
                <a:lnSpc>
                  <a:spcPct val="115000"/>
                </a:lnSpc>
                <a:spcAft>
                  <a:spcPts val="4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Arial" panose="020B0604020202020204" pitchFamily="34" charset="0"/>
                <a:buChar char="•"/>
                <a:defRPr/>
              </a:pPr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квазимемлекеттік сектор субъектілерінің </a:t>
              </a:r>
              <a:r>
                <a:rPr lang="ru-RU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шығыстары туралы ақпарат</a:t>
              </a:r>
              <a:endParaRPr kumimoji="0" lang="ru-RU" sz="160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  <a:p>
              <a:pPr marL="742950" lvl="4" indent="-285750" algn="just" defTabSz="1219170">
                <a:lnSpc>
                  <a:spcPct val="115000"/>
                </a:lnSpc>
                <a:spcAft>
                  <a:spcPts val="4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Arial" panose="020B0604020202020204" pitchFamily="34" charset="0"/>
                <a:buChar char="•"/>
              </a:pPr>
              <a:r>
                <a:rPr lang="ru-RU" sz="16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жер</a:t>
              </a:r>
              <a:r>
                <a:rPr lang="ru-RU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lang="ru-RU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қойнауын пайдаланушылардың жер қойнауын пайдалануға арналған келісімшарттарға сәйкес (жергілікті деңгейде) өңірдің әлеуметтік-экономикалық дамуына және оның инфрақұрылымын дамытуға аударымдары есебінен жоспарланатын </a:t>
              </a:r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іс-шаралардың</a:t>
              </a:r>
              <a:r>
                <a:rPr lang="ru-RU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, жобалардың </a:t>
              </a:r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тізбесі</a:t>
              </a:r>
            </a:p>
            <a:p>
              <a:pPr marL="228461" lvl="0" indent="-228461" defTabSz="1219170">
                <a:lnSpc>
                  <a:spcPct val="115000"/>
                </a:lnSpc>
                <a:spcAft>
                  <a:spcPts val="800"/>
                </a:spcAft>
                <a:buClr>
                  <a:schemeClr val="tx2"/>
                </a:buClr>
                <a:buFont typeface="Wingdings" panose="05000000000000000000" pitchFamily="2" charset="2"/>
                <a:buChar char="Ø"/>
                <a:defRPr/>
              </a:pPr>
              <a:r>
                <a:rPr lang="ru-RU" sz="1600" dirty="0" err="1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Ірі</a:t>
              </a:r>
              <a:r>
                <a:rPr lang="ru-RU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lang="ru-RU" sz="1600" dirty="0" smtClean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КСС, </a:t>
              </a:r>
              <a:r>
                <a:rPr lang="ru-RU" sz="1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ЖС, ЖАП 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басшыларының </a:t>
              </a:r>
              <a:r>
                <a:rPr lang="ru-RU" sz="1600" dirty="0">
                  <a:solidFill>
                    <a:srgbClr val="4F81BD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жылдық есебін </a:t>
              </a:r>
              <a:r>
                <a:rPr lang="ru-RU" sz="1600" b="1" dirty="0">
                  <a:solidFill>
                    <a:srgbClr val="4F81BD">
                      <a:lumMod val="5000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қарау кезінде тыңдау</a:t>
              </a:r>
              <a:endPara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12" name="Стрелка вниз 11"/>
            <p:cNvSpPr/>
            <p:nvPr/>
          </p:nvSpPr>
          <p:spPr>
            <a:xfrm>
              <a:off x="3374273" y="1590290"/>
              <a:ext cx="616748" cy="120234"/>
            </a:xfrm>
            <a:prstGeom prst="downArrow">
              <a:avLst/>
            </a:prstGeom>
            <a:solidFill>
              <a:sysClr val="window" lastClr="FFFFFF">
                <a:lumMod val="85000"/>
              </a:sysClr>
            </a:solidFill>
            <a:ln w="25400" cap="flat" cmpd="sng" algn="ctr">
              <a:noFill/>
              <a:prstDash val="solid"/>
            </a:ln>
            <a:effectLst/>
          </p:spPr>
          <p:txBody>
            <a:bodyPr lIns="121641" tIns="60820" rIns="121641" bIns="60820" rtlCol="0" anchor="ctr"/>
            <a:lstStyle/>
            <a:p>
              <a:pPr marL="0" marR="0" lvl="0" indent="0" algn="ctr" defTabSz="91971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074784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C22B1D-8DFF-3615-C9E9-CCBAFE950710}"/>
              </a:ext>
            </a:extLst>
          </p:cNvPr>
          <p:cNvSpPr txBox="1"/>
          <p:nvPr/>
        </p:nvSpPr>
        <p:spPr>
          <a:xfrm>
            <a:off x="0" y="33312"/>
            <a:ext cx="11606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00113">
              <a:buClr>
                <a:srgbClr val="000000"/>
              </a:buClr>
              <a:defRPr/>
            </a:pPr>
            <a:r>
              <a:rPr lang="ru-RU" sz="24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ӨТПЕЛІ ережелер және ұйымдастырушылық мәселелер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1437" y="839032"/>
            <a:ext cx="11394800" cy="2646646"/>
          </a:xfrm>
          <a:prstGeom prst="rect">
            <a:avLst/>
          </a:prstGeom>
          <a:noFill/>
        </p:spPr>
        <p:txBody>
          <a:bodyPr wrap="square" lIns="91211" tIns="45605" rIns="91211" bIns="45605" rtlCol="0">
            <a:spAutoFit/>
          </a:bodyPr>
          <a:lstStyle/>
          <a:p>
            <a:pPr defTabSz="689804" fontAlgn="base">
              <a:spcBef>
                <a:spcPct val="0"/>
              </a:spcBef>
              <a:spcAft>
                <a:spcPts val="600"/>
              </a:spcAft>
              <a:buFont typeface="Arial"/>
              <a:buNone/>
              <a:defRPr/>
            </a:pPr>
            <a:r>
              <a:rPr lang="ru-RU" b="1" dirty="0">
                <a:solidFill>
                  <a:srgbClr val="1F497D"/>
                </a:solidFill>
                <a:latin typeface="Arial" pitchFamily="34" charset="0"/>
                <a:cs typeface="Arial" panose="020B0604020202020204" pitchFamily="34" charset="0"/>
                <a:sym typeface="Arial"/>
              </a:rPr>
              <a:t>Жаңа Бюджет кодексін іске асыру үшін:</a:t>
            </a:r>
          </a:p>
          <a:p>
            <a:pPr marL="727075" lvl="1" indent="-269875" defTabSz="689804" fontAlgn="base">
              <a:spcBef>
                <a:spcPct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ru-RU" sz="1600" b="1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205-ге жуық заңға тәуелді НҚА </a:t>
            </a:r>
            <a:r>
              <a:rPr lang="ru-RU" sz="16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әзірлеу және қабылдау (қабылданғаннан кейін 2-3 ай ішінде)</a:t>
            </a:r>
            <a:endParaRPr lang="ru-RU" sz="1600" i="1" kern="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727075" lvl="1" indent="-269875" defTabSz="689804" fontAlgn="base">
              <a:spcBef>
                <a:spcPct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уәкілетті органдардың 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нәтижелерді бағалауды жүргізу </a:t>
            </a: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жөніндегі жұмысын қайта құру </a:t>
            </a:r>
            <a:r>
              <a:rPr lang="ru-RU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(қорытындылар 1 мамырға дейін қалыптастырылуы тиіс)</a:t>
            </a:r>
          </a:p>
          <a:p>
            <a:pPr marL="727075" lvl="1" indent="-269875" defTabSz="689804" fontAlgn="base">
              <a:spcBef>
                <a:spcPct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келесі жылдың соңына дейін </a:t>
            </a:r>
            <a:r>
              <a:rPr lang="ru-RU" sz="16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(инфрақұрылымдық және әлеуметтік) 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ең төменгі стандарттарды </a:t>
            </a: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практикалық қолдану үшін нормативтік негіз қалыптастыру</a:t>
            </a:r>
            <a:endParaRPr lang="ru-RU" sz="1600" b="1" i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727075" lvl="1" indent="-269875" algn="just" defTabSz="689804" fontAlgn="base">
              <a:spcBef>
                <a:spcPct val="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осы тетіктер 2025 жылдан бастап жойылуына байланысты келесі жылдың соңына дейін 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нысаналы салымды және нысаналы аударымды</a:t>
            </a: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реттейтін заңнаманы </a:t>
            </a:r>
            <a:r>
              <a:rPr lang="ru-RU" sz="16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(ұйымдық-құқықтық нысан, заңнаманың мониторингі, қаржыландырудың тәртібі/баламалы тетіктері) </a:t>
            </a: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сәйкестендіру бойынша жұмыс жүргізу</a:t>
            </a:r>
            <a:endParaRPr lang="ru-RU" sz="1600" i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B9BF0AC-04ED-D036-27D3-1F3F6743D8FD}"/>
              </a:ext>
            </a:extLst>
          </p:cNvPr>
          <p:cNvSpPr/>
          <p:nvPr/>
        </p:nvSpPr>
        <p:spPr>
          <a:xfrm>
            <a:off x="402813" y="4674089"/>
            <a:ext cx="11386373" cy="1015663"/>
          </a:xfrm>
          <a:prstGeom prst="rect">
            <a:avLst/>
          </a:prstGeom>
          <a:noFill/>
          <a:ln>
            <a:solidFill>
              <a:srgbClr val="4BACC6">
                <a:lumMod val="50000"/>
              </a:srgbClr>
            </a:solidFill>
            <a:prstDash val="solid"/>
          </a:ln>
        </p:spPr>
        <p:txBody>
          <a:bodyPr wrap="square" rtlCol="0">
            <a:spAutoFit/>
          </a:bodyPr>
          <a:lstStyle/>
          <a:p>
            <a:pPr marL="342900" indent="-342900" defTabSz="1599099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v"/>
              <a:defRPr/>
            </a:pPr>
            <a:r>
              <a:rPr lang="ru-RU" sz="20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2024 жылғы бюджеттің атқарылуы ескі тәртіп бойынша жүзеге асырылады</a:t>
            </a:r>
          </a:p>
          <a:p>
            <a:pPr marL="342900" indent="-342900" defTabSz="1599099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v"/>
              <a:defRPr/>
            </a:pPr>
            <a:r>
              <a:rPr lang="ru-RU" sz="20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2025-2027 </a:t>
            </a:r>
            <a:r>
              <a:rPr lang="ru-RU" sz="20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жылдарға</a:t>
            </a:r>
            <a:r>
              <a:rPr lang="ru-RU" sz="20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арналған</a:t>
            </a:r>
            <a:r>
              <a:rPr lang="ru-RU" sz="20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бюджетті</a:t>
            </a:r>
            <a:r>
              <a:rPr lang="ru-RU" sz="20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жоспарлау</a:t>
            </a:r>
            <a:r>
              <a:rPr lang="ru-RU" sz="2000" b="1" dirty="0" smtClean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және</a:t>
            </a:r>
            <a:r>
              <a:rPr lang="ru-RU" sz="2000" b="1" dirty="0" smtClean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оның</a:t>
            </a:r>
            <a:r>
              <a:rPr lang="ru-RU" sz="2000" b="1" dirty="0" smtClean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атқарылуы</a:t>
            </a:r>
            <a:r>
              <a:rPr lang="ru-RU" sz="2000" b="1" dirty="0" smtClean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туралы жылдық </a:t>
            </a:r>
            <a:r>
              <a:rPr lang="ru-RU" sz="2000" b="1" dirty="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есеп</a:t>
            </a:r>
            <a:r>
              <a:rPr lang="ru-RU" sz="20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жаңа</a:t>
            </a:r>
            <a:r>
              <a:rPr lang="ru-RU" sz="2000" b="1" dirty="0" smtClean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тәртіп бойынша жүзеге асырылатын болады</a:t>
            </a:r>
            <a:endParaRPr lang="ru-RU" sz="1333" b="1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cxnSp>
        <p:nvCxnSpPr>
          <p:cNvPr id="5" name="Straight Connector 88">
            <a:extLst>
              <a:ext uri="{FF2B5EF4-FFF2-40B4-BE49-F238E27FC236}">
                <a16:creationId xmlns:a16="http://schemas.microsoft.com/office/drawing/2014/main" id="{39EBDD04-B5D7-4444-8021-FD120A6E98EF}"/>
              </a:ext>
            </a:extLst>
          </p:cNvPr>
          <p:cNvCxnSpPr>
            <a:cxnSpLocks/>
          </p:cNvCxnSpPr>
          <p:nvPr/>
        </p:nvCxnSpPr>
        <p:spPr>
          <a:xfrm>
            <a:off x="0" y="504825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11168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0850" y="2572871"/>
            <a:ext cx="7736541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kk-KZ" sz="3733" b="1" kern="0">
                <a:solidFill>
                  <a:srgbClr val="4472C4">
                    <a:lumMod val="50000"/>
                  </a:srgbClr>
                </a:solidFill>
                <a:latin typeface="Arial"/>
                <a:cs typeface="Arial"/>
                <a:sym typeface="Arial"/>
              </a:rPr>
              <a:t>Назарларыңызға рақмет!</a:t>
            </a:r>
            <a:endParaRPr lang="ru-RU" sz="3733" b="1" kern="0" dirty="0">
              <a:solidFill>
                <a:srgbClr val="4472C4">
                  <a:lumMod val="50000"/>
                </a:srgbClr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04987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3966" y="0"/>
            <a:ext cx="10112721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1217054" fontAlgn="base">
              <a:spcAft>
                <a:spcPct val="0"/>
              </a:spcAft>
              <a:buClr>
                <a:srgbClr val="000000"/>
              </a:buClr>
              <a:buNone/>
            </a:pPr>
            <a:r>
              <a:rPr lang="kk-KZ" altLang="en-US" sz="2800" b="1" dirty="0">
                <a:solidFill>
                  <a:srgbClr val="25406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Салық-бюджет саласының ашықтығын БАҒАЛАУДЫ</a:t>
            </a:r>
          </a:p>
          <a:p>
            <a:pPr algn="just" defTabSz="1217054" fontAlgn="base">
              <a:spcAft>
                <a:spcPct val="0"/>
              </a:spcAft>
              <a:buClr>
                <a:srgbClr val="000000"/>
              </a:buClr>
              <a:buNone/>
            </a:pPr>
            <a:r>
              <a:rPr lang="kk-KZ" altLang="en-US" i="1" dirty="0">
                <a:solidFill>
                  <a:srgbClr val="0C467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Arial" panose="020B0604020202020204" pitchFamily="34" charset="0"/>
              </a:rPr>
              <a:t> Халықаралық валюта қоры (ХВҚ</a:t>
            </a:r>
            <a:r>
              <a:rPr lang="en-US" altLang="en-US" i="1" dirty="0">
                <a:solidFill>
                  <a:srgbClr val="0C467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Arial" panose="020B0604020202020204" pitchFamily="34" charset="0"/>
              </a:rPr>
              <a:t>)</a:t>
            </a:r>
            <a:r>
              <a:rPr lang="kk-KZ" altLang="en-US" i="1" dirty="0">
                <a:solidFill>
                  <a:srgbClr val="0C467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Arial" panose="020B0604020202020204" pitchFamily="34" charset="0"/>
              </a:rPr>
              <a:t> 2023 жылғы 24 қаңтар - 6 ақпан аралығында өткізді</a:t>
            </a:r>
            <a:endParaRPr lang="ru-RU" altLang="en-US" i="1" dirty="0">
              <a:solidFill>
                <a:srgbClr val="0C4672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9005BC3-3BB6-48E0-9F10-7588614A2000}"/>
              </a:ext>
            </a:extLst>
          </p:cNvPr>
          <p:cNvSpPr/>
          <p:nvPr/>
        </p:nvSpPr>
        <p:spPr>
          <a:xfrm>
            <a:off x="126351" y="840172"/>
            <a:ext cx="11948306" cy="790088"/>
          </a:xfrm>
          <a:prstGeom prst="rect">
            <a:avLst/>
          </a:prstGeom>
          <a:solidFill>
            <a:srgbClr val="DCE6F2"/>
          </a:solidFill>
          <a:ln>
            <a:noFill/>
          </a:ln>
          <a:scene3d>
            <a:camera prst="orthographicFront"/>
            <a:lightRig rig="threePt" dir="t"/>
          </a:scene3d>
          <a:sp3d>
            <a:contourClr>
              <a:schemeClr val="accent3">
                <a:lumMod val="20000"/>
                <a:lumOff val="80000"/>
              </a:schemeClr>
            </a:contourClr>
          </a:sp3d>
        </p:spPr>
        <p:txBody>
          <a:bodyPr wrap="square">
            <a:spAutoFit/>
          </a:bodyPr>
          <a:lstStyle/>
          <a:p>
            <a:pPr algn="just" defTabSz="1354573">
              <a:defRPr/>
            </a:pPr>
            <a:r>
              <a:rPr lang="kk-KZ" sz="2267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ХВҚ </a:t>
            </a:r>
            <a:r>
              <a:rPr lang="ru-RU" sz="2267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миссиясының мақсаты - </a:t>
            </a:r>
            <a:r>
              <a:rPr lang="ru-RU" sz="2267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салық-бюджет</a:t>
            </a:r>
            <a:r>
              <a:rPr lang="ru-RU" sz="2267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267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саласындағы </a:t>
            </a:r>
            <a:r>
              <a:rPr lang="ru-RU" sz="2267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ашықтықты бағалау және оны одан әрі жақсарту бойынша ұсынымдар беру</a:t>
            </a:r>
          </a:p>
        </p:txBody>
      </p:sp>
      <p:sp>
        <p:nvSpPr>
          <p:cNvPr id="6" name="Прямоугольник 11"/>
          <p:cNvSpPr>
            <a:spLocks noChangeArrowheads="1"/>
          </p:cNvSpPr>
          <p:nvPr/>
        </p:nvSpPr>
        <p:spPr bwMode="auto">
          <a:xfrm>
            <a:off x="1087967" y="1692056"/>
            <a:ext cx="9840384" cy="748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21917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None/>
            </a:pPr>
            <a:r>
              <a:rPr lang="ru-RU" altLang="en-US" sz="2133" b="1" dirty="0">
                <a:solidFill>
                  <a:srgbClr val="558ED5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Кодекстің бюджет-салық саласындағы ашықтығының</a:t>
            </a:r>
          </a:p>
          <a:p>
            <a:pPr algn="ctr" defTabSz="121917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None/>
            </a:pPr>
            <a:r>
              <a:rPr lang="ru-RU" altLang="en-US" sz="2133" b="1" dirty="0">
                <a:solidFill>
                  <a:srgbClr val="558ED5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төрт негізгі құрамдауышы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311028"/>
              </p:ext>
            </p:extLst>
          </p:nvPr>
        </p:nvGraphicFramePr>
        <p:xfrm>
          <a:off x="126353" y="2502648"/>
          <a:ext cx="11948303" cy="3778025"/>
        </p:xfrm>
        <a:graphic>
          <a:graphicData uri="http://schemas.openxmlformats.org/drawingml/2006/table">
            <a:tbl>
              <a:tblPr/>
              <a:tblGrid>
                <a:gridCol w="1787728">
                  <a:extLst>
                    <a:ext uri="{9D8B030D-6E8A-4147-A177-3AD203B41FA5}">
                      <a16:colId xmlns:a16="http://schemas.microsoft.com/office/drawing/2014/main" val="2282885317"/>
                    </a:ext>
                  </a:extLst>
                </a:gridCol>
                <a:gridCol w="4685881">
                  <a:extLst>
                    <a:ext uri="{9D8B030D-6E8A-4147-A177-3AD203B41FA5}">
                      <a16:colId xmlns:a16="http://schemas.microsoft.com/office/drawing/2014/main" val="2415877158"/>
                    </a:ext>
                  </a:extLst>
                </a:gridCol>
                <a:gridCol w="2426202">
                  <a:extLst>
                    <a:ext uri="{9D8B030D-6E8A-4147-A177-3AD203B41FA5}">
                      <a16:colId xmlns:a16="http://schemas.microsoft.com/office/drawing/2014/main" val="2813714441"/>
                    </a:ext>
                  </a:extLst>
                </a:gridCol>
                <a:gridCol w="3048492">
                  <a:extLst>
                    <a:ext uri="{9D8B030D-6E8A-4147-A177-3AD203B41FA5}">
                      <a16:colId xmlns:a16="http://schemas.microsoft.com/office/drawing/2014/main" val="38720653"/>
                    </a:ext>
                  </a:extLst>
                </a:gridCol>
              </a:tblGrid>
              <a:tr h="949853"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PMingLiU"/>
                          <a:sym typeface="Arial" panose="020B0604020202020204" pitchFamily="34" charset="0"/>
                        </a:rPr>
                        <a:t>I. </a:t>
                      </a:r>
                      <a:r>
                        <a:rPr kumimoji="0" lang="ru-RU" alt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PMingLiU"/>
                          <a:sym typeface="Arial" panose="020B0604020202020204" pitchFamily="34" charset="0"/>
                        </a:rPr>
                        <a:t>БЮДЖЕТТІК </a:t>
                      </a:r>
                    </a:p>
                    <a:p>
                      <a:pPr marL="0" marR="0" lvl="0" indent="0" algn="ctr" defTabSz="6858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PMingLiU"/>
                          <a:sym typeface="Arial" panose="020B0604020202020204" pitchFamily="34" charset="0"/>
                        </a:rPr>
                        <a:t>ЕСЕПТІЛІК</a:t>
                      </a:r>
                    </a:p>
                  </a:txBody>
                  <a:tcPr marL="12700" marR="12700" marT="12697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4FF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PMingLiU"/>
                          <a:sym typeface="Arial" panose="020B0604020202020204" pitchFamily="34" charset="0"/>
                        </a:rPr>
                        <a:t>II. САЛЫҚ-БЮДЖЕТ БОЛЖАМДАРЫ</a:t>
                      </a:r>
                    </a:p>
                    <a:p>
                      <a:pPr marL="0" marR="0" lvl="0" indent="0" algn="ctr" defTabSz="6858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PMingLiU"/>
                          <a:sym typeface="Arial" panose="020B0604020202020204" pitchFamily="34" charset="0"/>
                        </a:rPr>
                        <a:t> ЖӘНЕ БЮДЖЕТТІ ЖАСАУ</a:t>
                      </a:r>
                    </a:p>
                  </a:txBody>
                  <a:tcPr marL="12700" marR="12700" marT="12697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4FF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PMingLiU"/>
                          <a:sym typeface="Arial" panose="020B0604020202020204" pitchFamily="34" charset="0"/>
                        </a:rPr>
                        <a:t>III. БЮДЖЕТ ТӘУЕКЕЛДЕРІН ТАЛДАУ ЖӘНЕ ОЛАРДЫ БАСҚАРУ</a:t>
                      </a:r>
                    </a:p>
                  </a:txBody>
                  <a:tcPr marL="12700" marR="12700" marT="12697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4FF"/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PMingLiU"/>
                          <a:sym typeface="Arial" panose="020B0604020202020204" pitchFamily="34" charset="0"/>
                        </a:rPr>
                        <a:t>IV. ТАБИҒИ РЕСУРСТАРДАН ТҮСЕТІН ТҮСІМДЕРДІ БАСҚАРУ</a:t>
                      </a:r>
                    </a:p>
                  </a:txBody>
                  <a:tcPr marL="12700" marR="12700" marT="12697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F4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177394"/>
                  </a:ext>
                </a:extLst>
              </a:tr>
              <a:tr h="615899"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Қамту</a:t>
                      </a:r>
                    </a:p>
                  </a:txBody>
                  <a:tcPr marL="12700" marR="12700" marT="1269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Кешенділік</a:t>
                      </a:r>
                    </a:p>
                  </a:txBody>
                  <a:tcPr marL="12700" marR="12700" marT="1269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>
                        <a:alpha val="7843"/>
                      </a:srgbClr>
                    </a:solidFill>
                  </a:tcPr>
                </a:tc>
                <a:tc rowSpan="2"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Тәуекелді талдау және ақпаратты ашу</a:t>
                      </a:r>
                    </a:p>
                  </a:txBody>
                  <a:tcPr marL="12700" marR="12700" marT="1269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Жер қойнауына меншік құқығы және жер қойнауын пайдалану құқығы</a:t>
                      </a:r>
                    </a:p>
                  </a:txBody>
                  <a:tcPr marL="12700" marR="12700" marT="1269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262122"/>
                  </a:ext>
                </a:extLst>
              </a:tr>
              <a:tr h="700427"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Мерзімділігі және уақтылылығы</a:t>
                      </a:r>
                    </a:p>
                  </a:txBody>
                  <a:tcPr marL="12700" marR="12700" marT="1269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Реттілік</a:t>
                      </a:r>
                    </a:p>
                  </a:txBody>
                  <a:tcPr marL="12700" marR="12700" marT="1269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>
                        <a:alpha val="7843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Жер қойнауын пайдаланудан түсетін түсімдерді жұмылдыру</a:t>
                      </a:r>
                    </a:p>
                  </a:txBody>
                  <a:tcPr marL="12700" marR="12700" marT="1269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806917"/>
                  </a:ext>
                </a:extLst>
              </a:tr>
              <a:tr h="895947"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Сапасы</a:t>
                      </a:r>
                    </a:p>
                  </a:txBody>
                  <a:tcPr marL="12700" marR="12700" marT="1269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Саясат шараларын бағдарлау</a:t>
                      </a:r>
                    </a:p>
                  </a:txBody>
                  <a:tcPr marL="12700" marR="12700" marT="1269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Тәуекелдерді басқару</a:t>
                      </a:r>
                    </a:p>
                  </a:txBody>
                  <a:tcPr marL="12700" marR="12700" marT="1269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PMingLiU"/>
                          <a:sym typeface="Arial" panose="020B0604020202020204" pitchFamily="34" charset="0"/>
                        </a:rPr>
                        <a:t>Табиғи ресурстардан түсетін түсімдерді пайдалану</a:t>
                      </a:r>
                    </a:p>
                  </a:txBody>
                  <a:tcPr marL="12700" marR="12700" marT="1269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0426681"/>
                  </a:ext>
                </a:extLst>
              </a:tr>
              <a:tr h="615899"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en-US" sz="1300" b="1" i="0" u="none" strike="noStrike" cap="none" normalizeH="0" baseline="0" dirty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Объективтілік</a:t>
                      </a:r>
                    </a:p>
                  </a:txBody>
                  <a:tcPr marL="12700" marR="12700" marT="1269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Сенім</a:t>
                      </a:r>
                    </a:p>
                  </a:txBody>
                  <a:tcPr marL="12700" marR="12700" marT="1269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rPr>
                        <a:t>Бюджет-салық саясатын  үйлестіру</a:t>
                      </a:r>
                    </a:p>
                  </a:txBody>
                  <a:tcPr marL="12700" marR="12700" marT="1269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>
                      <a:lvl1pPr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Arial" panose="020B0604020202020204" pitchFamily="34" charset="0"/>
                          <a:ea typeface="PMingLiU"/>
                          <a:cs typeface="PMingLiU"/>
                          <a:sym typeface="Arial" panose="020B0604020202020204" pitchFamily="34" charset="0"/>
                        </a:rPr>
                        <a:t>Жер қойнауын пайдалану саласындағы қызмет туралы ақпаратты ашу</a:t>
                      </a:r>
                    </a:p>
                  </a:txBody>
                  <a:tcPr marL="12700" marR="12700" marT="12697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449748"/>
                  </a:ext>
                </a:extLst>
              </a:tr>
            </a:tbl>
          </a:graphicData>
        </a:graphic>
      </p:graphicFrame>
      <p:cxnSp>
        <p:nvCxnSpPr>
          <p:cNvPr id="8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778375"/>
            <a:ext cx="12192000" cy="21844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081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0" y="86224"/>
            <a:ext cx="12192000" cy="5418008"/>
            <a:chOff x="0" y="86224"/>
            <a:chExt cx="12192000" cy="5418008"/>
          </a:xfrm>
        </p:grpSpPr>
        <p:cxnSp>
          <p:nvCxnSpPr>
            <p:cNvPr id="2" name="Straight Connector 88">
              <a:extLst>
                <a:ext uri="{FF2B5EF4-FFF2-40B4-BE49-F238E27FC236}">
                  <a16:creationId xmlns:a16="http://schemas.microsoft.com/office/drawing/2014/main" id="{C53A6420-60A9-4666-961F-FECA774BA23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26047"/>
              <a:ext cx="12192000" cy="0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9692AA96-2044-4283-9C12-9DFF63722B43}"/>
                </a:ext>
              </a:extLst>
            </p:cNvPr>
            <p:cNvSpPr/>
            <p:nvPr/>
          </p:nvSpPr>
          <p:spPr>
            <a:xfrm>
              <a:off x="0" y="3185908"/>
              <a:ext cx="12107917" cy="2318324"/>
            </a:xfrm>
            <a:prstGeom prst="rect">
              <a:avLst/>
            </a:prstGeom>
          </p:spPr>
          <p:txBody>
            <a:bodyPr wrap="square" lIns="91195" tIns="45623" rIns="91195" bIns="45623">
              <a:spAutoFit/>
            </a:bodyPr>
            <a:lstStyle/>
            <a:p>
              <a:pPr marL="134398" marR="0" lvl="0" indent="0" algn="just" defTabSz="5150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>
                  <a:tab pos="199830" algn="l"/>
                </a:tabLst>
                <a:defRPr/>
              </a:pP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rPr>
                <a:t>Біртұтас бюджеттеу жүйесін:</a:t>
              </a:r>
            </a:p>
            <a:p>
              <a:pPr marL="591145" marR="0" lvl="0" indent="-456747" algn="just" defTabSz="5150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 typeface="Arial" panose="020B0604020202020204" pitchFamily="34" charset="0"/>
                <a:buChar char="•"/>
                <a:tabLst>
                  <a:tab pos="199830" algn="l"/>
                </a:tabLst>
                <a:defRPr/>
              </a:pPr>
              <a:r>
                <a: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Tahoma" panose="020B0604030504040204" pitchFamily="34" charset="0"/>
                  <a:sym typeface="Arial"/>
                </a:rPr>
                <a:t>Бюджет процесіне қатысатын Мемлекеттік жоспарлау жүйесі </a:t>
              </a:r>
              <a:r>
                <a:rPr kumimoji="0" lang="ru-RU" sz="1800" b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Tahoma" panose="020B0604030504040204" pitchFamily="34" charset="0"/>
                  <a:sym typeface="Arial"/>
                </a:rPr>
                <a:t>(МЖЖ) </a:t>
              </a:r>
              <a:r>
                <a: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Tahoma" panose="020B0604030504040204" pitchFamily="34" charset="0"/>
                  <a:sym typeface="Arial"/>
                </a:rPr>
                <a:t>құжаттарын</a:t>
              </a:r>
              <a:r>
                <a:rPr kumimoji="0" lang="ru-RU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Tahoma" panose="020B0604030504040204" pitchFamily="34" charset="0"/>
                  <a:sym typeface="Arial"/>
                </a:rPr>
                <a:t> </a:t>
              </a:r>
              <a:r>
                <a:rPr kumimoji="0" lang="ru-RU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Tahoma" panose="020B0604030504040204" pitchFamily="34" charset="0"/>
                  <a:sym typeface="Arial"/>
                </a:rPr>
                <a:t>БЕЛГІЛЕУ</a:t>
              </a: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ahoma" panose="020B0604030504040204" pitchFamily="34" charset="0"/>
                <a:sym typeface="Arial"/>
              </a:endParaRPr>
            </a:p>
            <a:p>
              <a:pPr marL="591145" marR="0" lvl="0" indent="-456747" algn="just" defTabSz="5150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 typeface="Arial" panose="020B0604020202020204" pitchFamily="34" charset="0"/>
                <a:buChar char="•"/>
                <a:tabLst>
                  <a:tab pos="199830" algn="l"/>
                </a:tabLst>
                <a:defRPr/>
              </a:pPr>
              <a:r>
                <a: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Tahoma" panose="020B0604030504040204" pitchFamily="34" charset="0"/>
                  <a:sym typeface="Arial"/>
                </a:rPr>
                <a:t>Мақсаттарға сүйеніп және бұрын қабылданған шешімдерді сақтай отырып бюджетті</a:t>
              </a:r>
              <a:r>
                <a:rPr kumimoji="0" lang="ru-RU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Tahoma" panose="020B0604030504040204" pitchFamily="34" charset="0"/>
                  <a:sym typeface="Arial"/>
                </a:rPr>
                <a:t> </a:t>
              </a:r>
              <a:r>
                <a:rPr kumimoji="0" lang="ru-RU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Tahoma" panose="020B0604030504040204" pitchFamily="34" charset="0"/>
                  <a:sym typeface="Arial"/>
                </a:rPr>
                <a:t>ҚАЛЫПТАСТЫРУ</a:t>
              </a: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ahoma" panose="020B0604030504040204" pitchFamily="34" charset="0"/>
                <a:sym typeface="Arial"/>
              </a:endParaRPr>
            </a:p>
            <a:p>
              <a:pPr marL="591145" marR="0" lvl="0" indent="-456747" algn="just" defTabSz="5150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 typeface="Arial" panose="020B0604020202020204" pitchFamily="34" charset="0"/>
                <a:buChar char="•"/>
                <a:tabLst>
                  <a:tab pos="199830" algn="l"/>
                </a:tabLst>
                <a:defRPr/>
              </a:pPr>
              <a:r>
                <a: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Tahoma" panose="020B0604030504040204" pitchFamily="34" charset="0"/>
                  <a:sym typeface="Arial"/>
                </a:rPr>
                <a:t>Мониторинг, бағалау нәтижелерін </a:t>
              </a:r>
              <a:r>
                <a:rPr kumimoji="0" lang="ru-RU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Tahoma" panose="020B0604030504040204" pitchFamily="34" charset="0"/>
                  <a:sym typeface="Arial"/>
                </a:rPr>
                <a:t>ҚОЛДАНУ</a:t>
              </a: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ahoma" panose="020B0604030504040204" pitchFamily="34" charset="0"/>
                <a:sym typeface="Arial"/>
              </a:endParaRPr>
            </a:p>
            <a:p>
              <a:pPr marL="591145" marR="0" lvl="0" indent="-456747" algn="just" defTabSz="5150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 typeface="Arial" panose="020B0604020202020204" pitchFamily="34" charset="0"/>
                <a:buChar char="•"/>
                <a:tabLst>
                  <a:tab pos="199830" algn="l"/>
                </a:tabLst>
                <a:defRPr/>
              </a:pPr>
              <a:r>
                <a: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Tahoma" panose="020B0604030504040204" pitchFamily="34" charset="0"/>
                  <a:sym typeface="Arial"/>
                </a:rPr>
                <a:t>Транспаренттілік пен есептілікті </a:t>
              </a:r>
              <a:r>
                <a:rPr kumimoji="0" lang="ru-RU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Tahoma" panose="020B0604030504040204" pitchFamily="34" charset="0"/>
                  <a:sym typeface="Arial"/>
                </a:rPr>
                <a:t>КҮШЕЙТУ</a:t>
              </a:r>
            </a:p>
            <a:p>
              <a:pPr marL="591145" marR="0" lvl="0" indent="-456747" algn="just" defTabSz="5150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 typeface="Arial" panose="020B0604020202020204" pitchFamily="34" charset="0"/>
                <a:buChar char="•"/>
                <a:tabLst>
                  <a:tab pos="199830" algn="l"/>
                </a:tabLst>
                <a:defRPr/>
              </a:pPr>
              <a:r>
                <a: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Tahoma" panose="020B0604030504040204" pitchFamily="34" charset="0"/>
                  <a:sym typeface="Arial"/>
                </a:rPr>
                <a:t>Барлық процестердің өзара </a:t>
              </a:r>
              <a:r>
                <a:rPr kumimoji="0" lang="ru-RU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Tahoma" panose="020B0604030504040204" pitchFamily="34" charset="0"/>
                  <a:sym typeface="Arial"/>
                </a:rPr>
                <a:t>БАЙЛАНЫСЫН ҚАМТАМАСЫЗ ЕТУ арқылы құру</a:t>
              </a: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ahoma" panose="020B0604030504040204" pitchFamily="34" charset="0"/>
                <a:sym typeface="Arial"/>
              </a:endParaRPr>
            </a:p>
          </p:txBody>
        </p:sp>
        <p:sp>
          <p:nvSpPr>
            <p:cNvPr id="5" name="Заголовок 1">
              <a:extLst>
                <a:ext uri="{FF2B5EF4-FFF2-40B4-BE49-F238E27FC236}">
                  <a16:creationId xmlns:a16="http://schemas.microsoft.com/office/drawing/2014/main" id="{6C03584E-A01A-BE59-BF29-FAA431BE7A7B}"/>
                </a:ext>
              </a:extLst>
            </p:cNvPr>
            <p:cNvSpPr txBox="1">
              <a:spLocks/>
            </p:cNvSpPr>
            <p:nvPr/>
          </p:nvSpPr>
          <p:spPr>
            <a:xfrm>
              <a:off x="0" y="86224"/>
              <a:ext cx="11562389" cy="367625"/>
            </a:xfrm>
            <a:prstGeom prst="rect">
              <a:avLst/>
            </a:prstGeom>
          </p:spPr>
          <p:txBody>
            <a:bodyPr vert="horz" lIns="121920" tIns="60960" rIns="121920" bIns="60960" rtlCol="0" anchor="ctr">
              <a:noAutofit/>
            </a:bodyPr>
            <a:lstStyle>
              <a:lvl1pPr algn="ctr" defTabSz="914378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l" defTabSz="121914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F81B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Arial"/>
                  <a:cs typeface="Arial" pitchFamily="34" charset="0"/>
                  <a:sym typeface="Arial"/>
                </a:rPr>
                <a:t>ҚАҒИДАТТАР МЕН </a:t>
              </a:r>
              <a:r>
                <a:rPr kumimoji="0" lang="kk-KZ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4F81BD">
                      <a:lumMod val="50000"/>
                    </a:srgbClr>
                  </a:solidFill>
                  <a:effectLst/>
                  <a:uLnTx/>
                  <a:uFillTx/>
                  <a:latin typeface="Arial" pitchFamily="34" charset="0"/>
                  <a:ea typeface="Arial"/>
                  <a:cs typeface="Arial" pitchFamily="34" charset="0"/>
                  <a:sym typeface="Arial"/>
                </a:rPr>
                <a:t>МІНДЕТТЕР</a:t>
              </a:r>
              <a:endPara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ea typeface="Arial"/>
                <a:cs typeface="Arial" pitchFamily="34" charset="0"/>
                <a:sym typeface="Arial"/>
              </a:endParaRPr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9692AA96-2044-4283-9C12-9DFF63722B43}"/>
                </a:ext>
              </a:extLst>
            </p:cNvPr>
            <p:cNvSpPr/>
            <p:nvPr/>
          </p:nvSpPr>
          <p:spPr>
            <a:xfrm>
              <a:off x="0" y="670443"/>
              <a:ext cx="12192000" cy="1918278"/>
            </a:xfrm>
            <a:prstGeom prst="rect">
              <a:avLst/>
            </a:prstGeom>
          </p:spPr>
          <p:txBody>
            <a:bodyPr wrap="square" lIns="91195" tIns="45623" rIns="91195" bIns="45623">
              <a:spAutoFit/>
            </a:bodyPr>
            <a:lstStyle/>
            <a:p>
              <a:pPr marL="134398" marR="0" lvl="0" indent="0" algn="just" defTabSz="5150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>
                  <a:tab pos="199830" algn="l"/>
                </a:tabLst>
                <a:defRPr/>
              </a:pPr>
              <a:r>
                <a:rPr kumimoji="0" lang="ru-RU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4472C4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rPr>
                <a:t>Жаңа Бюджет кодексін әзірлеу қағидаттары</a:t>
              </a:r>
            </a:p>
            <a:p>
              <a:pPr marL="477298" marR="0" lvl="0" indent="-342900" algn="just" defTabSz="5150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AutoNum type="arabicPeriod"/>
                <a:tabLst>
                  <a:tab pos="199830" algn="l"/>
                </a:tabLst>
                <a:defRPr/>
              </a:pPr>
              <a:r>
                <a: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rPr>
                <a:t>Қолданыстағы</a:t>
              </a:r>
              <a:r>
                <a:rPr kumimoji="0" lang="ru-RU" sz="18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rPr>
                <a:t> </a:t>
              </a:r>
              <a:r>
                <a:rPr lang="ru-RU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/>
                </a:rPr>
                <a:t>б</a:t>
              </a:r>
              <a:r>
                <a:rPr kumimoji="0" lang="ru-RU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rPr>
                <a:t>юджет</a:t>
              </a:r>
              <a:r>
                <a: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rPr>
                <a:t> заңнамасымен </a:t>
              </a:r>
              <a:r>
                <a:rPr kumimoji="0" lang="ru-RU" sz="18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rPr>
                <a:t>сабақтастығы</a:t>
              </a:r>
            </a:p>
            <a:p>
              <a:pPr marL="477298" marR="0" lvl="0" indent="-342900" algn="just" defTabSz="5150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AutoNum type="arabicPeriod"/>
                <a:tabLst>
                  <a:tab pos="199830" algn="l"/>
                </a:tabLst>
                <a:defRPr/>
              </a:pPr>
              <a:r>
                <a: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rPr>
                <a:t>Реттеу шектерін </a:t>
              </a:r>
              <a:r>
                <a:rPr kumimoji="0" lang="ru-RU" sz="18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rPr>
                <a:t>кеңейту</a:t>
              </a: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endParaRPr>
            </a:p>
            <a:p>
              <a:pPr marL="477298" marR="0" lvl="0" indent="-342900" algn="just" defTabSz="5150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AutoNum type="arabicPeriod"/>
                <a:tabLst>
                  <a:tab pos="199830" algn="l"/>
                </a:tabLst>
                <a:defRPr/>
              </a:pPr>
              <a:r>
                <a: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rPr>
                <a:t>Халықаралық стандарттар мен талаптарға </a:t>
              </a:r>
              <a:r>
                <a:rPr kumimoji="0" lang="ru-RU" sz="18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rPr>
                <a:t>бағдарлану</a:t>
              </a:r>
            </a:p>
            <a:p>
              <a:pPr marL="477298" marR="0" lvl="0" indent="-342900" algn="just" defTabSz="5150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AutoNum type="arabicPeriod"/>
                <a:tabLst>
                  <a:tab pos="199830" algn="l"/>
                </a:tabLst>
                <a:defRPr/>
              </a:pPr>
              <a:r>
                <a: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rPr>
                <a:t>Бюджет процесіне қатысушылардың өз бетінше қолдануы үшін </a:t>
              </a:r>
              <a:r>
                <a:rPr kumimoji="0" lang="ru-RU" sz="18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Arial"/>
                </a:rPr>
                <a:t>түсінікті мазмұндалуы</a:t>
              </a:r>
            </a:p>
          </p:txBody>
        </p:sp>
        <p:cxnSp>
          <p:nvCxnSpPr>
            <p:cNvPr id="7" name="Прямая соединительная линия 6"/>
            <p:cNvCxnSpPr>
              <a:cxnSpLocks/>
            </p:cNvCxnSpPr>
            <p:nvPr/>
          </p:nvCxnSpPr>
          <p:spPr>
            <a:xfrm flipH="1" flipV="1">
              <a:off x="175757" y="2815318"/>
              <a:ext cx="11825743" cy="41337"/>
            </a:xfrm>
            <a:prstGeom prst="line">
              <a:avLst/>
            </a:prstGeom>
            <a:noFill/>
            <a:ln w="12700" cap="flat" cmpd="sng" algn="ctr">
              <a:solidFill>
                <a:sysClr val="window" lastClr="FFFFFF">
                  <a:lumMod val="50000"/>
                </a:sysClr>
              </a:solidFill>
              <a:prstDash val="dash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48878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4312"/>
            <a:ext cx="9098194" cy="492134"/>
          </a:xfrm>
          <a:prstGeom prst="rect">
            <a:avLst/>
          </a:prstGeom>
          <a:noFill/>
        </p:spPr>
        <p:txBody>
          <a:bodyPr wrap="square" lIns="121615" tIns="60807" rIns="121615" bIns="60807" rtlCol="0">
            <a:spAutoFit/>
          </a:bodyPr>
          <a:lstStyle/>
          <a:p>
            <a:pPr defTabSz="1199033">
              <a:defRPr/>
            </a:pP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Жаңа Бюджет кодексінің ҚҰРЫЛЫМЫ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1753" y="827302"/>
            <a:ext cx="3543758" cy="232371"/>
          </a:xfrm>
          <a:prstGeom prst="rect">
            <a:avLst/>
          </a:prstGeom>
          <a:noFill/>
        </p:spPr>
        <p:txBody>
          <a:bodyPr wrap="square" lIns="0" tIns="48768" rIns="0" bIns="0" rtlCol="0">
            <a:spAutoFit/>
          </a:bodyPr>
          <a:lstStyle/>
          <a:p>
            <a:pPr defTabSz="1219170">
              <a:lnSpc>
                <a:spcPct val="85000"/>
              </a:lnSpc>
              <a:spcAft>
                <a:spcPts val="800"/>
              </a:spcAft>
              <a:buClr>
                <a:srgbClr val="ED7D31"/>
              </a:buClr>
              <a:buSzPct val="70000"/>
              <a:defRPr/>
            </a:pPr>
            <a:r>
              <a:rPr lang="ru-RU" sz="1400" b="1" dirty="0">
                <a:solidFill>
                  <a:srgbClr val="188CE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Мазмұнын оңтайландыру</a:t>
            </a:r>
          </a:p>
        </p:txBody>
      </p:sp>
      <p:graphicFrame>
        <p:nvGraphicFramePr>
          <p:cNvPr id="6" name="Диаграмма 5"/>
          <p:cNvGraphicFramePr>
            <a:graphicFrameLocks/>
          </p:cNvGraphicFramePr>
          <p:nvPr/>
        </p:nvGraphicFramePr>
        <p:xfrm>
          <a:off x="94909" y="1224666"/>
          <a:ext cx="5251052" cy="22728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34214" y="3623133"/>
            <a:ext cx="5236183" cy="800170"/>
          </a:xfrm>
          <a:prstGeom prst="rect">
            <a:avLst/>
          </a:prstGeom>
        </p:spPr>
        <p:txBody>
          <a:bodyPr wrap="square" lIns="121681" tIns="60840" rIns="121681" bIns="60840">
            <a:spAutoFit/>
          </a:bodyPr>
          <a:lstStyle/>
          <a:p>
            <a:pPr marL="0" lvl="1" defTabSz="913477">
              <a:buClr>
                <a:srgbClr val="002960"/>
              </a:buClr>
              <a:defRPr/>
            </a:pPr>
            <a:r>
              <a:rPr lang="ru-RU" sz="1467" b="1" kern="0" dirty="0">
                <a:solidFill>
                  <a:srgbClr val="188CE5">
                    <a:lumMod val="50000"/>
                  </a:srgbClr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  <a:sym typeface="Arial"/>
              </a:rPr>
              <a:t>Бюджеттеудің негізгі нормаларын мыналардың есебінен айқындайтын, неғұрлым икемді, негіздемелік құжат: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3481" y="4441858"/>
            <a:ext cx="5037647" cy="2247168"/>
          </a:xfrm>
          <a:prstGeom prst="rect">
            <a:avLst/>
          </a:prstGeom>
          <a:noFill/>
        </p:spPr>
        <p:txBody>
          <a:bodyPr wrap="square" lIns="121681" tIns="60840" rIns="121681" bIns="60840" rtlCol="0">
            <a:spAutoFit/>
          </a:bodyPr>
          <a:lstStyle/>
          <a:p>
            <a:pPr marL="475032" indent="-475032" defTabSz="919716" fontAlgn="base">
              <a:lnSpc>
                <a:spcPct val="85000"/>
              </a:lnSpc>
              <a:spcBef>
                <a:spcPct val="0"/>
              </a:spcBef>
              <a:spcAft>
                <a:spcPts val="400"/>
              </a:spcAft>
              <a:buClr>
                <a:schemeClr val="tx1">
                  <a:lumMod val="75000"/>
                  <a:lumOff val="25000"/>
                </a:schemeClr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ru-RU" sz="1467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баптар мен тарауларды құрылымдау</a:t>
            </a:r>
          </a:p>
          <a:p>
            <a:pPr marL="475032" indent="-475032" defTabSz="919716" fontAlgn="base">
              <a:lnSpc>
                <a:spcPct val="85000"/>
              </a:lnSpc>
              <a:spcBef>
                <a:spcPct val="0"/>
              </a:spcBef>
              <a:spcAft>
                <a:spcPts val="400"/>
              </a:spcAft>
              <a:buClr>
                <a:schemeClr val="tx1">
                  <a:lumMod val="75000"/>
                  <a:lumOff val="25000"/>
                </a:schemeClr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ru-RU" sz="1467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нақтылаушы нормаларды заңға тәуелді НҚА-ға ауыстыра отырып, баптардың мазмұнын қысқарту</a:t>
            </a:r>
          </a:p>
          <a:p>
            <a:pPr marL="475032" indent="-475032" defTabSz="919716" fontAlgn="base">
              <a:lnSpc>
                <a:spcPct val="85000"/>
              </a:lnSpc>
              <a:spcBef>
                <a:spcPct val="0"/>
              </a:spcBef>
              <a:spcAft>
                <a:spcPts val="400"/>
              </a:spcAft>
              <a:buClr>
                <a:schemeClr val="tx1">
                  <a:lumMod val="75000"/>
                  <a:lumOff val="25000"/>
                </a:schemeClr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ru-RU" sz="1467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ұғымдарды, терминдерді жүйелеу</a:t>
            </a:r>
          </a:p>
          <a:p>
            <a:pPr marL="475032" indent="-475032" defTabSz="919716" fontAlgn="base">
              <a:lnSpc>
                <a:spcPct val="85000"/>
              </a:lnSpc>
              <a:spcBef>
                <a:spcPct val="0"/>
              </a:spcBef>
              <a:spcAft>
                <a:spcPts val="400"/>
              </a:spcAft>
              <a:buClr>
                <a:schemeClr val="tx1">
                  <a:lumMod val="75000"/>
                  <a:lumOff val="25000"/>
                </a:schemeClr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ru-RU" sz="1467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мемлекеттік қаржы жүйесіне бейімдей отырып</a:t>
            </a:r>
            <a:r>
              <a:rPr lang="en-US" sz="1467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,</a:t>
            </a:r>
            <a:r>
              <a:rPr lang="ru-RU" sz="1467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ұғымдық аппарат пен қағидарттарды оңтайландыру</a:t>
            </a:r>
          </a:p>
          <a:p>
            <a:pPr marL="475032" indent="-475032" defTabSz="919716" fontAlgn="base">
              <a:lnSpc>
                <a:spcPct val="85000"/>
              </a:lnSpc>
              <a:spcBef>
                <a:spcPct val="0"/>
              </a:spcBef>
              <a:spcAft>
                <a:spcPts val="400"/>
              </a:spcAft>
              <a:buClr>
                <a:schemeClr val="tx1">
                  <a:lumMod val="75000"/>
                  <a:lumOff val="25000"/>
                </a:schemeClr>
              </a:buClr>
              <a:buSzPct val="70000"/>
              <a:buFont typeface="Wingdings" panose="05000000000000000000" pitchFamily="2" charset="2"/>
              <a:buChar char="§"/>
              <a:defRPr/>
            </a:pPr>
            <a:r>
              <a:rPr lang="ru-RU" sz="1467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 процесіне қатысушылардың рөлін айқындау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12387" y="579114"/>
            <a:ext cx="2739196" cy="318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ru-RU" sz="1467" b="1" dirty="0">
                <a:solidFill>
                  <a:srgbClr val="188CE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БӨЛІМДЕР, ТАРАУЛАР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671796" y="827302"/>
            <a:ext cx="6282557" cy="5131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648" indent="-120648" algn="just" defTabSz="1199033">
              <a:tabLst>
                <a:tab pos="267963" algn="l"/>
              </a:tabLst>
              <a:defRPr/>
            </a:pPr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1. НЕГІЗГІ ЕРЕЖЕЛЕР</a:t>
            </a:r>
          </a:p>
          <a:p>
            <a:pPr marL="120648" indent="-120648" algn="just" defTabSz="1199033">
              <a:tabLst>
                <a:tab pos="267963" algn="l"/>
              </a:tabLst>
              <a:defRPr/>
            </a:pPr>
            <a:r>
              <a:rPr lang="ru-RU" sz="1200" b="1" dirty="0">
                <a:solidFill>
                  <a:srgbClr val="2DB757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2. БЮДЖЕТТЕУ НЕГІЗДЕРІ</a:t>
            </a:r>
          </a:p>
          <a:p>
            <a:pPr marL="770559" lvl="1" indent="-171252" algn="just" defTabSz="1199033">
              <a:buFont typeface="Arial" panose="020B0604020202020204" pitchFamily="34" charset="0"/>
              <a:buChar char="•"/>
              <a:tabLst>
                <a:tab pos="267963" algn="l"/>
              </a:tabLst>
              <a:defRPr/>
            </a:pPr>
            <a:r>
              <a:rPr lang="ru-RU" sz="1067" b="1" dirty="0">
                <a:solidFill>
                  <a:srgbClr val="2DB757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мемлекеттік жоспарлау жүйесі</a:t>
            </a:r>
          </a:p>
          <a:p>
            <a:pPr marL="770559" lvl="1" indent="-171252" algn="just" defTabSz="1199033">
              <a:buFont typeface="Arial" panose="020B0604020202020204" pitchFamily="34" charset="0"/>
              <a:buChar char="•"/>
              <a:tabLst>
                <a:tab pos="267963" algn="l"/>
              </a:tabLst>
              <a:defRPr/>
            </a:pPr>
            <a:r>
              <a:rPr lang="ru-RU" sz="1067" b="1" dirty="0">
                <a:solidFill>
                  <a:srgbClr val="2DB757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есептілік және транспаренттілік - </a:t>
            </a:r>
            <a:r>
              <a:rPr lang="ru-RU" sz="1067" i="1" dirty="0">
                <a:solidFill>
                  <a:srgbClr val="2DB757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құжаттарды жариялау және талқылау, бюдже</a:t>
            </a:r>
            <a:r>
              <a:rPr lang="kk-KZ" sz="1067" i="1" dirty="0">
                <a:solidFill>
                  <a:srgbClr val="2DB757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т</a:t>
            </a:r>
            <a:r>
              <a:rPr lang="ru-RU" sz="1067" i="1" dirty="0">
                <a:solidFill>
                  <a:srgbClr val="2DB757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процес</a:t>
            </a:r>
            <a:r>
              <a:rPr lang="kk-KZ" sz="1067" i="1" dirty="0">
                <a:solidFill>
                  <a:srgbClr val="2DB757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ін</a:t>
            </a:r>
            <a:r>
              <a:rPr lang="ru-RU" sz="1067" i="1" dirty="0">
                <a:solidFill>
                  <a:srgbClr val="2DB757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е қатысушылардың жауапкершілігі</a:t>
            </a:r>
          </a:p>
          <a:p>
            <a:pPr marL="770559" lvl="1" indent="-171252" algn="just" defTabSz="1199033">
              <a:buFont typeface="Arial" panose="020B0604020202020204" pitchFamily="34" charset="0"/>
              <a:buChar char="•"/>
              <a:tabLst>
                <a:tab pos="267963" algn="l"/>
              </a:tabLst>
              <a:defRPr/>
            </a:pPr>
            <a:r>
              <a:rPr lang="ru-RU" sz="1067" b="1" dirty="0">
                <a:solidFill>
                  <a:srgbClr val="2DB757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нәтижелерді басқару</a:t>
            </a:r>
          </a:p>
          <a:p>
            <a:pPr algn="just" defTabSz="1199033">
              <a:tabLst>
                <a:tab pos="267963" algn="l"/>
              </a:tabLst>
              <a:defRPr/>
            </a:pPr>
            <a:r>
              <a:rPr lang="ru-RU" sz="1200" b="1" dirty="0">
                <a:solidFill>
                  <a:srgbClr val="2DB757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3. МЕМЛЕКЕТТІК ҚАРЖЫНЫ БАСҚАРУ</a:t>
            </a:r>
          </a:p>
          <a:p>
            <a:pPr marL="770559" lvl="1" indent="-171252" defTabSz="1199033">
              <a:buFont typeface="Arial" panose="020B0604020202020204" pitchFamily="34" charset="0"/>
              <a:buChar char="•"/>
              <a:tabLst>
                <a:tab pos="267963" algn="l"/>
              </a:tabLst>
              <a:defRPr/>
            </a:pPr>
            <a:r>
              <a:rPr lang="ru-RU" sz="1067" b="1" dirty="0">
                <a:solidFill>
                  <a:srgbClr val="2DB757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мемлекеттік қаржыны басқару негіздері</a:t>
            </a:r>
          </a:p>
          <a:p>
            <a:pPr marL="770559" lvl="1" indent="-171252" defTabSz="1199033">
              <a:buFont typeface="Arial" panose="020B0604020202020204" pitchFamily="34" charset="0"/>
              <a:buChar char="•"/>
              <a:tabLst>
                <a:tab pos="267963" algn="l"/>
              </a:tabLst>
              <a:defRPr/>
            </a:pPr>
            <a:r>
              <a:rPr lang="ru-RU" sz="1067" b="1" dirty="0">
                <a:solidFill>
                  <a:srgbClr val="2DB757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Ұлттық қор</a:t>
            </a:r>
          </a:p>
          <a:p>
            <a:pPr marL="770559" lvl="1" indent="-171252" defTabSz="1199033">
              <a:buFont typeface="Arial" panose="020B0604020202020204" pitchFamily="34" charset="0"/>
              <a:buChar char="•"/>
              <a:tabLst>
                <a:tab pos="267963" algn="l"/>
              </a:tabLst>
              <a:defRPr/>
            </a:pPr>
            <a:r>
              <a:rPr lang="ru-RU" sz="1067" b="1" dirty="0">
                <a:solidFill>
                  <a:srgbClr val="2DB757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бюджеттен тыс қорлар</a:t>
            </a:r>
          </a:p>
          <a:p>
            <a:pPr marL="770559" lvl="1" indent="-171252" defTabSz="1199033">
              <a:buFont typeface="Arial" panose="020B0604020202020204" pitchFamily="34" charset="0"/>
              <a:buChar char="•"/>
              <a:tabLst>
                <a:tab pos="267963" algn="l"/>
              </a:tabLst>
              <a:defRPr/>
            </a:pPr>
            <a:r>
              <a:rPr lang="ru-RU" sz="1067" b="1" dirty="0">
                <a:solidFill>
                  <a:srgbClr val="2DB757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квазимемлекеттік сектор</a:t>
            </a:r>
          </a:p>
          <a:p>
            <a:pPr marL="120648" indent="-120648" defTabSz="1199033">
              <a:tabLst>
                <a:tab pos="267963" algn="l"/>
              </a:tabLst>
              <a:defRPr/>
            </a:pPr>
            <a:r>
              <a:rPr lang="ru-RU" sz="1200" b="1" dirty="0">
                <a:solidFill>
                  <a:srgbClr val="188CE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4. БЮДЖЕТТІ ӘЗІРЛЕУ, ҚАРАУ, БЕКІТУ, НАҚТЫЛАУ, ТҮЗЕТУ, СЕКВЕСТРЛЕУ</a:t>
            </a:r>
            <a:endParaRPr lang="ru-RU" sz="1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770559" lvl="1" indent="-171252" algn="just" defTabSz="1199033">
              <a:buFont typeface="Arial" panose="020B0604020202020204" pitchFamily="34" charset="0"/>
              <a:buChar char="•"/>
              <a:tabLst>
                <a:tab pos="267963" algn="l"/>
              </a:tabLst>
              <a:defRPr/>
            </a:pPr>
            <a:r>
              <a:rPr lang="ru-RU" sz="1067" b="1" dirty="0">
                <a:solidFill>
                  <a:srgbClr val="188CE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бюджетті жоспарлау туралы жалпы ережелер</a:t>
            </a:r>
          </a:p>
          <a:p>
            <a:pPr marL="770559" lvl="1" indent="-171252" algn="just" defTabSz="1199033">
              <a:buFont typeface="Arial" panose="020B0604020202020204" pitchFamily="34" charset="0"/>
              <a:buChar char="•"/>
              <a:tabLst>
                <a:tab pos="267963" algn="l"/>
              </a:tabLst>
              <a:defRPr/>
            </a:pPr>
            <a:r>
              <a:rPr lang="ru-RU" sz="1067" b="1" dirty="0">
                <a:solidFill>
                  <a:srgbClr val="188CE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бюджетаралық қатынастар</a:t>
            </a:r>
          </a:p>
          <a:p>
            <a:pPr marL="770559" lvl="1" indent="-171252" algn="just" defTabSz="1199033">
              <a:buFont typeface="Arial" panose="020B0604020202020204" pitchFamily="34" charset="0"/>
              <a:buChar char="•"/>
              <a:tabLst>
                <a:tab pos="267963" algn="l"/>
              </a:tabLst>
              <a:defRPr/>
            </a:pPr>
            <a:r>
              <a:rPr lang="ru-RU" sz="1067" b="1" dirty="0">
                <a:solidFill>
                  <a:srgbClr val="188CE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бюджетті әзірлеу процесі</a:t>
            </a:r>
          </a:p>
          <a:p>
            <a:pPr marL="770559" indent="-171252" algn="just" defTabSz="1199033">
              <a:buFont typeface="Arial" panose="020B0604020202020204" pitchFamily="34" charset="0"/>
              <a:buChar char="•"/>
              <a:tabLst>
                <a:tab pos="267963" algn="l"/>
              </a:tabLst>
              <a:defRPr/>
            </a:pPr>
            <a:r>
              <a:rPr lang="ru-RU" sz="1067" b="1" dirty="0">
                <a:solidFill>
                  <a:srgbClr val="188CE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 жобасын қарау және бекіту процесінің негізгі ережелері</a:t>
            </a:r>
          </a:p>
          <a:p>
            <a:pPr marL="770559" lvl="1" indent="-171252" algn="just" defTabSz="1199033">
              <a:buFont typeface="Arial" panose="020B0604020202020204" pitchFamily="34" charset="0"/>
              <a:buChar char="•"/>
              <a:tabLst>
                <a:tab pos="267963" algn="l"/>
              </a:tabLst>
              <a:defRPr/>
            </a:pPr>
            <a:r>
              <a:rPr lang="ru-RU" sz="1067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бюджетті нақтылау</a:t>
            </a:r>
          </a:p>
          <a:p>
            <a:pPr marL="770559" lvl="1" indent="-171252" algn="just" defTabSz="1199033"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tabLst>
                <a:tab pos="267963" algn="l"/>
              </a:tabLst>
              <a:defRPr/>
            </a:pPr>
            <a:r>
              <a:rPr lang="ru-RU" sz="1067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бюджетті </a:t>
            </a:r>
            <a:r>
              <a:rPr lang="ru-RU" sz="1067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секвестрлеу </a:t>
            </a:r>
            <a:r>
              <a:rPr lang="ru-RU" sz="1067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және түзету</a:t>
            </a:r>
          </a:p>
          <a:p>
            <a:pPr marL="770559" lvl="1" indent="-171252" algn="just" defTabSz="1199033"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tabLst>
                <a:tab pos="267963" algn="l"/>
              </a:tabLst>
              <a:defRPr/>
            </a:pPr>
            <a:r>
              <a:rPr lang="ru-RU" sz="1067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төтенше мемлекеттік бюджетті әзірлеу, енгізу немесе қолданылуын тоқтату</a:t>
            </a:r>
          </a:p>
          <a:p>
            <a:pPr algn="just" defTabSz="1199033">
              <a:tabLst>
                <a:tab pos="267963" algn="l"/>
              </a:tabLst>
              <a:defRPr/>
            </a:pPr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5.</a:t>
            </a:r>
            <a:r>
              <a:rPr lang="ru-RU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БЮДЖЕТТІҢ АТҚАРЫЛУЫ</a:t>
            </a:r>
          </a:p>
          <a:p>
            <a:pPr marL="770559" lvl="1" indent="-171252" algn="just" defTabSz="1199033"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tabLst>
                <a:tab pos="267963" algn="l"/>
              </a:tabLst>
              <a:defRPr/>
            </a:pPr>
            <a:r>
              <a:rPr lang="ru-RU" sz="1067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бюджеттің атқарылуы туралы жалпы ережелер</a:t>
            </a:r>
          </a:p>
          <a:p>
            <a:pPr marL="770559" lvl="1" indent="-171252" algn="just" defTabSz="1199033">
              <a:buFont typeface="Arial" panose="020B0604020202020204" pitchFamily="34" charset="0"/>
              <a:buChar char="•"/>
              <a:tabLst>
                <a:tab pos="267963" algn="l"/>
              </a:tabLst>
              <a:defRPr/>
            </a:pPr>
            <a:r>
              <a:rPr lang="ru-RU" sz="1067" b="1" dirty="0">
                <a:solidFill>
                  <a:srgbClr val="188CE5">
                    <a:lumMod val="5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бюджеттің қазынашылық атқарылуы</a:t>
            </a:r>
          </a:p>
          <a:p>
            <a:pPr algn="just" defTabSz="1199033">
              <a:spcAft>
                <a:spcPts val="400"/>
              </a:spcAft>
              <a:tabLst>
                <a:tab pos="267963" algn="l"/>
              </a:tabLst>
              <a:defRPr/>
            </a:pPr>
            <a:r>
              <a:rPr lang="ru-RU" sz="1067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6. БЮДЖЕТТІК ЕСЕП ЖӘНЕ ЕСЕПТІЛІК    </a:t>
            </a:r>
          </a:p>
          <a:p>
            <a:pPr algn="just" defTabSz="1199033">
              <a:spcAft>
                <a:spcPts val="400"/>
              </a:spcAft>
              <a:tabLst>
                <a:tab pos="267963" algn="l"/>
              </a:tabLst>
              <a:defRPr/>
            </a:pPr>
            <a:r>
              <a:rPr lang="ru-RU" sz="1067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7. БУХГАЛТЕРЛІК ЕСЕП ЖӘНЕ ҚАРЖЫЛЫҚ ЕСЕПТІЛІК ЖҮЙЕСІ</a:t>
            </a:r>
          </a:p>
          <a:p>
            <a:pPr algn="just" defTabSz="1199033">
              <a:spcAft>
                <a:spcPts val="400"/>
              </a:spcAft>
              <a:tabLst>
                <a:tab pos="267963" algn="l"/>
              </a:tabLst>
              <a:defRPr/>
            </a:pPr>
            <a:r>
              <a:rPr lang="ru-RU" sz="1067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8. МЕМЛЕКЕТТІК ЖӘНЕ МЕМЛЕКЕТ КЕПІЛДІК БЕРГЕН ҚАРЫЗ АЛУ ЖӘНЕ БОРЫШ, МЕМЛЕКЕТ КЕПІЛГЕРЛІГІ, МЕМЛЕКЕТТІК ИНВЕСТИЦИЯЛЫҚ ЖОБАЛАР, БЮДЖЕТТІК КРЕДИТТЕУ, ГРАНТТАР</a:t>
            </a:r>
          </a:p>
          <a:p>
            <a:pPr algn="just" defTabSz="1199033">
              <a:spcAft>
                <a:spcPts val="400"/>
              </a:spcAft>
              <a:tabLst>
                <a:tab pos="267963" algn="l"/>
              </a:tabLst>
              <a:defRPr/>
            </a:pPr>
            <a:r>
              <a:rPr lang="ru-RU" sz="1067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9. ҚОРЫТЫНДЫ ЖӘНЕ ӨТПЕЛІ ЕРЕЖЕЛЕР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734036" y="6278949"/>
            <a:ext cx="903626" cy="177800"/>
          </a:xfrm>
          <a:prstGeom prst="rect">
            <a:avLst/>
          </a:prstGeom>
          <a:solidFill>
            <a:srgbClr val="23864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36576" rIns="0" bIns="0">
            <a:spAutoFit/>
          </a:bodyPr>
          <a:lstStyle>
            <a:lvl1pPr marL="355600" indent="-355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lnSpc>
                <a:spcPct val="85000"/>
              </a:lnSpc>
              <a:spcAft>
                <a:spcPts val="600"/>
              </a:spcAft>
              <a:buClr>
                <a:srgbClr val="27ACAA"/>
              </a:buClr>
              <a:buSzPct val="70000"/>
              <a:buFont typeface="Arial" panose="020B0604020202020204" pitchFamily="34" charset="0"/>
              <a:buChar char="►"/>
            </a:pPr>
            <a:endParaRPr lang="ru-RU" altLang="en-US" sz="1000" dirty="0">
              <a:solidFill>
                <a:srgbClr val="2E2E38"/>
              </a:solidFill>
            </a:endParaRPr>
          </a:p>
        </p:txBody>
      </p:sp>
      <p:sp>
        <p:nvSpPr>
          <p:cNvPr id="12" name="TextBox 12"/>
          <p:cNvSpPr txBox="1">
            <a:spLocks noChangeArrowheads="1"/>
          </p:cNvSpPr>
          <p:nvPr/>
        </p:nvSpPr>
        <p:spPr bwMode="auto">
          <a:xfrm>
            <a:off x="5734036" y="6480876"/>
            <a:ext cx="903626" cy="167738"/>
          </a:xfrm>
          <a:prstGeom prst="rect">
            <a:avLst/>
          </a:prstGeom>
          <a:solidFill>
            <a:srgbClr val="4171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36576" rIns="0" bIns="0">
            <a:spAutoFit/>
          </a:bodyPr>
          <a:lstStyle>
            <a:lvl1pPr marL="355600" indent="-355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 defTabSz="688975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688975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>
              <a:lnSpc>
                <a:spcPct val="85000"/>
              </a:lnSpc>
              <a:spcAft>
                <a:spcPts val="600"/>
              </a:spcAft>
              <a:buClr>
                <a:srgbClr val="27ACAA"/>
              </a:buClr>
              <a:buSzPct val="70000"/>
              <a:buFont typeface="Arial" panose="020B0604020202020204" pitchFamily="34" charset="0"/>
              <a:buChar char="►"/>
            </a:pPr>
            <a:endParaRPr lang="ru-RU" altLang="en-US" sz="1000" dirty="0">
              <a:solidFill>
                <a:srgbClr val="2E2E38"/>
              </a:solidFill>
            </a:endParaRPr>
          </a:p>
        </p:txBody>
      </p:sp>
      <p:sp>
        <p:nvSpPr>
          <p:cNvPr id="13" name="TextBox 11"/>
          <p:cNvSpPr txBox="1">
            <a:spLocks noChangeArrowheads="1"/>
          </p:cNvSpPr>
          <p:nvPr/>
        </p:nvSpPr>
        <p:spPr bwMode="auto">
          <a:xfrm>
            <a:off x="6762666" y="6235828"/>
            <a:ext cx="3626373" cy="16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36576" rIns="0" bIns="0">
            <a:spAutoFit/>
          </a:bodyPr>
          <a:lstStyle>
            <a:lvl1pPr defTabSz="688975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Clr>
                <a:srgbClr val="27ACAA"/>
              </a:buClr>
              <a:buSzPct val="70000"/>
              <a:buNone/>
            </a:pPr>
            <a:r>
              <a:rPr lang="ru-RU" altLang="en-US" sz="1000" b="1" dirty="0">
                <a:solidFill>
                  <a:srgbClr val="2E2E38"/>
                </a:solidFill>
                <a:latin typeface="Arial" panose="020B0604020202020204" pitchFamily="34" charset="0"/>
              </a:rPr>
              <a:t>Жаңа ережелер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762666" y="6415474"/>
            <a:ext cx="5129446" cy="29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36576" rIns="0" bIns="0">
            <a:spAutoFit/>
          </a:bodyPr>
          <a:lstStyle>
            <a:lvl1pPr defTabSz="688975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8975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8975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Clr>
                <a:srgbClr val="27ACAA"/>
              </a:buClr>
              <a:buSzPct val="70000"/>
              <a:buNone/>
            </a:pPr>
            <a:r>
              <a:rPr lang="ru-RU" altLang="en-US" sz="1000" b="1" dirty="0">
                <a:solidFill>
                  <a:srgbClr val="2E2E38"/>
                </a:solidFill>
                <a:latin typeface="Arial" panose="020B0604020202020204" pitchFamily="34" charset="0"/>
              </a:rPr>
              <a:t>Тараулардың, баптардың мазмұны  біршама қайта қаралды, сондай-ақ жаңа тәсілдер енгізілді</a:t>
            </a:r>
          </a:p>
        </p:txBody>
      </p:sp>
      <p:cxnSp>
        <p:nvCxnSpPr>
          <p:cNvPr id="15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579113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54017332-EFEA-43E6-AC8B-60051316F986}"/>
              </a:ext>
            </a:extLst>
          </p:cNvPr>
          <p:cNvCxnSpPr>
            <a:cxnSpLocks/>
          </p:cNvCxnSpPr>
          <p:nvPr/>
        </p:nvCxnSpPr>
        <p:spPr>
          <a:xfrm>
            <a:off x="5471670" y="689004"/>
            <a:ext cx="23731" cy="6040104"/>
          </a:xfrm>
          <a:prstGeom prst="line">
            <a:avLst/>
          </a:prstGeom>
          <a:noFill/>
          <a:ln w="9525" cap="flat" cmpd="sng" algn="ctr">
            <a:solidFill>
              <a:sysClr val="window" lastClr="FFFFFF">
                <a:lumMod val="50000"/>
              </a:sysClr>
            </a:solidFill>
            <a:prstDash val="dash"/>
          </a:ln>
          <a:effectLst/>
        </p:spPr>
      </p:cxnSp>
    </p:spTree>
    <p:extLst>
      <p:ext uri="{BB962C8B-B14F-4D97-AF65-F5344CB8AC3E}">
        <p14:creationId xmlns:p14="http://schemas.microsoft.com/office/powerpoint/2010/main" val="186470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4003" y="43700"/>
            <a:ext cx="11229175" cy="492376"/>
          </a:xfrm>
          <a:prstGeom prst="rect">
            <a:avLst/>
          </a:prstGeom>
          <a:noFill/>
        </p:spPr>
        <p:txBody>
          <a:bodyPr wrap="square" lIns="121853" tIns="60927" rIns="121853" bIns="60927" rtlCol="0">
            <a:spAutoFit/>
          </a:bodyPr>
          <a:lstStyle/>
          <a:p>
            <a:pPr lvl="0" defTabSz="1219170">
              <a:buClr>
                <a:srgbClr val="000000"/>
              </a:buClr>
              <a:defRPr/>
            </a:pP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Жаңа Бюджет кодексінің МІНДЕТТЕРІ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05512" y="890257"/>
            <a:ext cx="1164685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3" indent="-457200" algn="just">
              <a:lnSpc>
                <a:spcPct val="115000"/>
              </a:lnSpc>
              <a:spcAft>
                <a:spcPts val="600"/>
              </a:spcAft>
              <a:buClr>
                <a:schemeClr val="tx2"/>
              </a:buClr>
              <a:buFont typeface="+mj-lt"/>
              <a:buAutoNum type="arabicPeriod"/>
              <a:defRPr/>
            </a:pP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Tahoma" panose="020B0604030504040204" pitchFamily="34" charset="0"/>
                <a:sym typeface="Arial"/>
              </a:rPr>
              <a:t>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Tahoma" panose="020B0604030504040204" pitchFamily="34" charset="0"/>
                <a:sym typeface="Arial"/>
              </a:rPr>
              <a:t>Бюджет процесін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Tahoma" panose="020B0604030504040204" pitchFamily="34" charset="0"/>
                <a:sym typeface="Arial"/>
              </a:rPr>
              <a:t>ЖЕҢІЛДЕТУ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993775" lvl="4" indent="-457200" algn="just">
              <a:lnSpc>
                <a:spcPct val="115000"/>
              </a:lnSpc>
              <a:spcAft>
                <a:spcPts val="6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Блоктық бюджеттеуді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енгізу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993775" lvl="4" indent="-457200" algn="just">
              <a:lnSpc>
                <a:spcPct val="115000"/>
              </a:lnSpc>
              <a:spcAft>
                <a:spcPts val="6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Мерзімдер мен кезеңдерді екі есе қысқарту арқылы бюджет процесін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реинжинирингтеу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457200" lvl="3" indent="-457200" algn="just">
              <a:lnSpc>
                <a:spcPct val="115000"/>
              </a:lnSpc>
              <a:spcAft>
                <a:spcPts val="1800"/>
              </a:spcAft>
              <a:buClr>
                <a:schemeClr val="tx2"/>
              </a:buClr>
              <a:buFont typeface="+mj-lt"/>
              <a:buAutoNum type="arabicPeriod"/>
              <a:defRPr/>
            </a:pP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Мемлекеттік қаржыны басқарудың әдіснамалық негізін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ҚҰРУ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457200" lvl="3" indent="-457200" algn="just">
              <a:lnSpc>
                <a:spcPct val="115000"/>
              </a:lnSpc>
              <a:spcAft>
                <a:spcPts val="1800"/>
              </a:spcAft>
              <a:buClr>
                <a:schemeClr val="tx2"/>
              </a:buClr>
              <a:buFont typeface="+mj-lt"/>
              <a:buAutoNum type="arabicPeriod"/>
              <a:defRPr/>
            </a:pP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Бюджеттің кіріс бөлігінің есептілігін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ҚАМТАМАСЫЗ ЕТУ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457200" lvl="3" indent="-457200" algn="just">
              <a:lnSpc>
                <a:spcPct val="115000"/>
              </a:lnSpc>
              <a:spcAft>
                <a:spcPts val="1800"/>
              </a:spcAft>
              <a:buClr>
                <a:schemeClr val="tx2"/>
              </a:buClr>
              <a:buFont typeface="+mj-lt"/>
              <a:buAutoNum type="arabicPeriod"/>
              <a:defRPr/>
            </a:pP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Бюджетаралық қатынастарды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ЖЕТІЛДІРУ</a:t>
            </a:r>
          </a:p>
          <a:p>
            <a:pPr marL="457200" lvl="3" indent="-457200" algn="just">
              <a:lnSpc>
                <a:spcPct val="115000"/>
              </a:lnSpc>
              <a:spcAft>
                <a:spcPts val="1800"/>
              </a:spcAft>
              <a:buClr>
                <a:schemeClr val="tx2"/>
              </a:buClr>
              <a:buFont typeface="+mj-lt"/>
              <a:buAutoNum type="arabicPeriod"/>
              <a:defRPr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Мемлекеттік инвестициялық жобалардың жүйелі кемшіліктерін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ШЕШУ</a:t>
            </a:r>
          </a:p>
          <a:p>
            <a:pPr marL="457200" lvl="3" indent="-457200" algn="just">
              <a:lnSpc>
                <a:spcPct val="115000"/>
              </a:lnSpc>
              <a:spcAft>
                <a:spcPts val="1800"/>
              </a:spcAft>
              <a:buClr>
                <a:schemeClr val="tx2"/>
              </a:buClr>
              <a:buFont typeface="+mj-lt"/>
              <a:buAutoNum type="arabicPeriod"/>
              <a:defRPr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Нәтижеге бағытталған бюджет (НББ)  қағидаттарын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КҮШЕЙТУ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және нәтижелерді басқару    </a:t>
            </a:r>
            <a:b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</a:b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құралдарын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ЖЕТІЛДІРУ</a:t>
            </a:r>
          </a:p>
        </p:txBody>
      </p:sp>
      <p:cxnSp>
        <p:nvCxnSpPr>
          <p:cNvPr id="4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579113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259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" y="12449"/>
            <a:ext cx="11229175" cy="492376"/>
          </a:xfrm>
          <a:prstGeom prst="rect">
            <a:avLst/>
          </a:prstGeom>
          <a:noFill/>
        </p:spPr>
        <p:txBody>
          <a:bodyPr wrap="square" lIns="121853" tIns="60927" rIns="121853" bIns="60927" rtlCol="0">
            <a:spAutoFit/>
          </a:bodyPr>
          <a:lstStyle/>
          <a:p>
            <a:pPr lvl="0" defTabSz="1219170">
              <a:buClr>
                <a:srgbClr val="000000"/>
              </a:buClr>
              <a:defRPr/>
            </a:pPr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  <a:sym typeface="Arial"/>
              </a:rPr>
              <a:t>1. Бюджет процесін ЖЕҢІЛДЕТУ</a:t>
            </a:r>
          </a:p>
        </p:txBody>
      </p:sp>
      <p:cxnSp>
        <p:nvCxnSpPr>
          <p:cNvPr id="3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504825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Группа 3"/>
          <p:cNvGrpSpPr/>
          <p:nvPr/>
        </p:nvGrpSpPr>
        <p:grpSpPr>
          <a:xfrm>
            <a:off x="0" y="482208"/>
            <a:ext cx="12192000" cy="6900904"/>
            <a:chOff x="94002" y="482208"/>
            <a:chExt cx="12097422" cy="6900904"/>
          </a:xfrm>
        </p:grpSpPr>
        <p:sp>
          <p:nvSpPr>
            <p:cNvPr id="6" name="TextBox 26"/>
            <p:cNvSpPr txBox="1">
              <a:spLocks noChangeArrowheads="1"/>
            </p:cNvSpPr>
            <p:nvPr/>
          </p:nvSpPr>
          <p:spPr bwMode="auto">
            <a:xfrm>
              <a:off x="437589" y="2951613"/>
              <a:ext cx="10121141" cy="406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1681" tIns="60840" rIns="121681" bIns="60840">
              <a:spAutoFit/>
            </a:bodyPr>
            <a:lstStyle>
              <a:lvl1pPr defTabSz="688975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688975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688975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688975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688975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688975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688975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688975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688975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ru-RU" altLang="en-US" sz="1800" b="1" dirty="0">
                  <a:solidFill>
                    <a:srgbClr val="558ED5"/>
                  </a:solidFill>
                  <a:latin typeface="Arial" panose="020B0604020202020204" pitchFamily="34" charset="0"/>
                </a:rPr>
                <a:t>ИКЕМДІЛІК/ДЕРБЕСТІК</a:t>
              </a:r>
            </a:p>
          </p:txBody>
        </p:sp>
        <p:sp>
          <p:nvSpPr>
            <p:cNvPr id="7" name="Прямоугольник 27"/>
            <p:cNvSpPr>
              <a:spLocks noChangeArrowheads="1"/>
            </p:cNvSpPr>
            <p:nvPr/>
          </p:nvSpPr>
          <p:spPr bwMode="auto">
            <a:xfrm>
              <a:off x="223444" y="3318944"/>
              <a:ext cx="11820818" cy="615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1681" tIns="60840" rIns="121681" bIns="60840">
              <a:spAutoFit/>
            </a:bodyPr>
            <a:lstStyle>
              <a:lvl1pPr defTabSz="898525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98525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98525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98525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98525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98525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98525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98525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98525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ru-RU" altLang="en-US" sz="16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бюджеттік бағдарламаларды мемлекеттік органның даму жоспарының мақсаты төңірегінде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ru-RU" altLang="en-US" sz="16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міндетті түрде ірілендіру</a:t>
              </a:r>
            </a:p>
          </p:txBody>
        </p:sp>
        <p:sp>
          <p:nvSpPr>
            <p:cNvPr id="8" name="Прямоугольник 28"/>
            <p:cNvSpPr>
              <a:spLocks noChangeArrowheads="1"/>
            </p:cNvSpPr>
            <p:nvPr/>
          </p:nvSpPr>
          <p:spPr bwMode="auto">
            <a:xfrm>
              <a:off x="223444" y="4202997"/>
              <a:ext cx="11894492" cy="3180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1681" tIns="60840" rIns="121681" bIns="60840">
              <a:spAutoFit/>
            </a:bodyPr>
            <a:lstStyle>
              <a:lvl1pPr marL="169863" indent="-169863" defTabSz="898525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514350" indent="-169863" defTabSz="898525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98525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98525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98525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98525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98525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98525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98525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ru-RU" altLang="en-US" sz="1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altLang="en-US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Екінші, үшінші бюджеттік бағдарламаны ашуға </a:t>
              </a:r>
              <a:r>
                <a:rPr lang="ru-RU" altLang="en-US" sz="18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ТЫЙЫМ САЛУ</a:t>
              </a:r>
            </a:p>
            <a:p>
              <a:pPr algn="just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ru-RU" altLang="en-US" sz="1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altLang="en-US" sz="18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Бюджет қаражатын:</a:t>
              </a:r>
            </a:p>
            <a:p>
              <a:pPr lvl="1" algn="just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</a:pPr>
              <a:r>
                <a:rPr lang="ru-RU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бір бюджеттік бағдарлама </a:t>
              </a:r>
              <a:r>
                <a:rPr lang="ru-RU" altLang="en-US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шеңберінде бюджеттік бағдарламалардың әкімшілері </a:t>
              </a:r>
              <a:r>
                <a:rPr lang="ru-RU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дербес/</a:t>
              </a:r>
              <a:r>
                <a:rPr lang="ru-RU" altLang="en-US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Ұлттық қор қаражатын Республикалық бюджет комиссиясының шешімі бойынша</a:t>
              </a:r>
            </a:p>
            <a:p>
              <a:pPr lvl="1" algn="just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</a:pPr>
              <a:r>
                <a:rPr lang="ru-RU" altLang="en-US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Республикалық бюджет комиссиясының шешімі бойынша бюджеттік бағдарламалар арасында</a:t>
              </a:r>
              <a:r>
                <a:rPr lang="ru-RU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altLang="en-US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ҚАЙТА БӨЛУ</a:t>
              </a:r>
            </a:p>
            <a:p>
              <a:pPr algn="just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kk-KZ" altLang="en-US" sz="18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kk-KZ" altLang="en-US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Қаржы жылының қорытындылары бойынша қаражат қалдықтарын </a:t>
              </a:r>
              <a:r>
                <a:rPr lang="kk-KZ" altLang="en-US" sz="18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КӨШІРУ</a:t>
              </a:r>
              <a:r>
                <a:rPr lang="kk-KZ" altLang="en-US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рәсімін </a:t>
              </a:r>
              <a:r>
                <a:rPr lang="kk-KZ" altLang="en-US" sz="18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ОҢАЙЛАТУ</a:t>
              </a:r>
              <a:endParaRPr lang="ru-RU" altLang="en-US" sz="18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r>
                <a:rPr lang="ru-RU" altLang="en-US" sz="1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altLang="en-US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Бюджеттен тыс қор арқылы </a:t>
              </a:r>
              <a:r>
                <a:rPr lang="ru-RU" altLang="en-US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жалпыұлттық міндеттерді </a:t>
              </a:r>
              <a:r>
                <a:rPr lang="ru-RU" altLang="en-US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қаржыландыру институтын </a:t>
              </a:r>
              <a:r>
                <a:rPr lang="ru-RU" altLang="en-US" sz="18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ІСКЕ ҚОСУ</a:t>
              </a:r>
            </a:p>
            <a:p>
              <a:pPr algn="just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endParaRPr lang="ru-RU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Font typeface="Wingdings" panose="05000000000000000000" pitchFamily="2" charset="2"/>
                <a:buChar char="Ø"/>
              </a:pPr>
              <a:endParaRPr lang="ru-RU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Стрелка вниз 29"/>
            <p:cNvSpPr>
              <a:spLocks noChangeArrowheads="1"/>
            </p:cNvSpPr>
            <p:nvPr/>
          </p:nvSpPr>
          <p:spPr bwMode="auto">
            <a:xfrm>
              <a:off x="5210888" y="1114898"/>
              <a:ext cx="858244" cy="198354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D9D9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1641" tIns="60820" rIns="121641" bIns="60820" anchor="ctr"/>
            <a:lstStyle>
              <a:lvl1pPr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</a:pPr>
              <a:endParaRPr lang="ru-RU" altLang="en-US" sz="2400" dirty="0">
                <a:solidFill>
                  <a:srgbClr val="FFFFFF"/>
                </a:solidFill>
              </a:endParaRPr>
            </a:p>
          </p:txBody>
        </p:sp>
        <p:sp>
          <p:nvSpPr>
            <p:cNvPr id="11" name="TextBox 30"/>
            <p:cNvSpPr txBox="1">
              <a:spLocks noChangeArrowheads="1"/>
            </p:cNvSpPr>
            <p:nvPr/>
          </p:nvSpPr>
          <p:spPr bwMode="auto">
            <a:xfrm>
              <a:off x="437589" y="1365767"/>
              <a:ext cx="10699542" cy="3998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1681" tIns="60840" rIns="121681" bIns="60840">
              <a:spAutoFit/>
            </a:bodyPr>
            <a:lstStyle>
              <a:lvl1pPr defTabSz="688975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688975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688975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688975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688975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688975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688975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688975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688975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ru-RU" altLang="en-US" sz="1800" b="1" dirty="0">
                  <a:solidFill>
                    <a:srgbClr val="558ED5"/>
                  </a:solidFill>
                  <a:latin typeface="Arial" panose="020B0604020202020204" pitchFamily="34" charset="0"/>
                </a:rPr>
                <a:t>БЮДЖЕТ РӘСІМДЕРІН </a:t>
              </a:r>
              <a:r>
                <a:rPr lang="kk-KZ" altLang="en-US" sz="1800" b="1" dirty="0">
                  <a:solidFill>
                    <a:srgbClr val="558ED5"/>
                  </a:solidFill>
                  <a:latin typeface="Arial" panose="020B0604020202020204" pitchFamily="34" charset="0"/>
                </a:rPr>
                <a:t>ЖЕҢІЛДЕТУ</a:t>
              </a:r>
              <a:r>
                <a:rPr lang="ru-RU" altLang="en-US" sz="1800" b="1" dirty="0">
                  <a:solidFill>
                    <a:srgbClr val="558ED5"/>
                  </a:solidFill>
                  <a:latin typeface="Arial" panose="020B0604020202020204" pitchFamily="34" charset="0"/>
                </a:rPr>
                <a:t>/ОҢТАЙЛАНДЫРУ</a:t>
              </a:r>
            </a:p>
          </p:txBody>
        </p:sp>
        <p:sp>
          <p:nvSpPr>
            <p:cNvPr id="12" name="Прямоугольник 31"/>
            <p:cNvSpPr>
              <a:spLocks noChangeArrowheads="1"/>
            </p:cNvSpPr>
            <p:nvPr/>
          </p:nvSpPr>
          <p:spPr bwMode="auto">
            <a:xfrm>
              <a:off x="223444" y="1765634"/>
              <a:ext cx="11833518" cy="11590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21681" tIns="60840" rIns="121681" bIns="60840">
              <a:spAutoFit/>
            </a:bodyPr>
            <a:lstStyle>
              <a:lvl1pPr marL="169863" indent="-169863" defTabSz="898525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98525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98525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98525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98525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98525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98525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98525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98525" eaLnBrk="0" fontAlgn="base" hangingPunct="0">
                <a:lnSpc>
                  <a:spcPct val="90000"/>
                </a:lnSpc>
                <a:spcBef>
                  <a:spcPts val="375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Wingdings" panose="05000000000000000000" pitchFamily="2" charset="2"/>
                <a:buChar char="Ø"/>
              </a:pPr>
              <a:r>
                <a:rPr lang="kk-KZ" altLang="en-US" sz="1800" b="1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kk-KZ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Бюджеттің базалық тұрақты шығыстары бойынша орнықты лимиттерді </a:t>
              </a:r>
              <a:r>
                <a:rPr lang="kk-KZ" altLang="en-US" sz="18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БЕЛГІЛЕУ </a:t>
              </a:r>
              <a:r>
                <a:rPr lang="kk-KZ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~ шығыстардың 50 %-дан астамы</a:t>
              </a:r>
              <a:endParaRPr lang="ru-RU" altLang="en-US" sz="1600" dirty="0">
                <a:latin typeface="Arial" panose="020B0604020202020204" pitchFamily="34" charset="0"/>
              </a:endParaRPr>
            </a:p>
            <a:p>
              <a:pPr algn="just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Wingdings" panose="05000000000000000000" pitchFamily="2" charset="2"/>
                <a:buChar char="Ø"/>
              </a:pPr>
              <a:r>
                <a:rPr lang="ru-RU" altLang="en-US" sz="1800" b="1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Жоспарлау құжаттарын </a:t>
              </a:r>
              <a:r>
                <a:rPr lang="ru-RU" altLang="en-US" sz="18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ОҢТАЙЛАНДЫРУ</a:t>
              </a:r>
              <a:r>
                <a:rPr lang="ru-RU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,</a:t>
              </a:r>
              <a:r>
                <a:rPr lang="ru-RU" altLang="en-US" sz="16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бюджеттік бағдарламаларды келісуді және бекітуді алып тастау</a:t>
              </a:r>
              <a:endParaRPr lang="ru-RU" altLang="en-US" sz="1600" dirty="0">
                <a:latin typeface="Arial" panose="020B0604020202020204" pitchFamily="34" charset="0"/>
              </a:endParaRPr>
            </a:p>
            <a:p>
              <a:pPr algn="just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>
                  <a:schemeClr val="tx1">
                    <a:lumMod val="75000"/>
                    <a:lumOff val="25000"/>
                  </a:schemeClr>
                </a:buClr>
                <a:buFont typeface="Wingdings" panose="05000000000000000000" pitchFamily="2" charset="2"/>
                <a:buChar char="Ø"/>
              </a:pPr>
              <a:r>
                <a:rPr lang="kk-KZ" altLang="en-US" sz="18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kk-KZ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Даму жоспарларын келісу және бекіту/нақтылау рәсімдерін </a:t>
              </a:r>
              <a:r>
                <a:rPr lang="kk-KZ" altLang="en-US" sz="18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ҚЫСҚАРТУ</a:t>
              </a:r>
              <a:endParaRPr lang="ru-RU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AD5B5BCB-2179-F645-925B-D69E4C667DB8}"/>
                </a:ext>
              </a:extLst>
            </p:cNvPr>
            <p:cNvSpPr/>
            <p:nvPr/>
          </p:nvSpPr>
          <p:spPr>
            <a:xfrm>
              <a:off x="94002" y="482208"/>
              <a:ext cx="12097422" cy="7531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20291" indent="-285750" defTabSz="515653">
                <a:lnSpc>
                  <a:spcPct val="113000"/>
                </a:lnSpc>
                <a:spcAft>
                  <a:spcPts val="300"/>
                </a:spcAft>
                <a:buFont typeface="Wingdings" panose="05000000000000000000" pitchFamily="2" charset="2"/>
                <a:buChar char="§"/>
                <a:tabLst>
                  <a:tab pos="200025" algn="l"/>
                </a:tabLst>
                <a:defRPr/>
              </a:pPr>
              <a:r>
                <a:rPr lang="ru-RU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Мемлекеттік басқарудың ұлттық жүйесінің </a:t>
              </a:r>
              <a:r>
                <a:rPr lang="ru-RU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ЕРЕКШЕЛІКТЕРІН </a:t>
              </a:r>
              <a:r>
                <a:rPr lang="ru-RU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ескере отырып, </a:t>
              </a:r>
              <a:r>
                <a:rPr lang="ru-RU" sz="2000" b="1" dirty="0">
                  <a:solidFill>
                    <a:schemeClr val="accent6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БЛОКТЫҚ БЮДЖЕТТЕУДІ </a:t>
              </a:r>
              <a:r>
                <a:rPr lang="ru-RU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енгізу</a:t>
              </a:r>
            </a:p>
          </p:txBody>
        </p:sp>
        <p:sp>
          <p:nvSpPr>
            <p:cNvPr id="14" name="Стрелка вниз 29"/>
            <p:cNvSpPr>
              <a:spLocks noChangeArrowheads="1"/>
            </p:cNvSpPr>
            <p:nvPr/>
          </p:nvSpPr>
          <p:spPr bwMode="auto">
            <a:xfrm>
              <a:off x="5386704" y="4002888"/>
              <a:ext cx="747149" cy="200108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D9D9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1641" tIns="60820" rIns="121641" bIns="60820" anchor="ctr"/>
            <a:lstStyle>
              <a:lvl1pPr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 defTabSz="688975"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defTabSz="688975" eaLnBrk="0" fontAlgn="base" hangingPunct="0"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algn="ctr" eaLnBrk="1" hangingPunct="1">
                <a:buFont typeface="Arial" panose="020B0604020202020204" pitchFamily="34" charset="0"/>
                <a:buNone/>
              </a:pPr>
              <a:endParaRPr lang="ru-RU" altLang="en-US" sz="2400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7357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88">
            <a:extLst>
              <a:ext uri="{FF2B5EF4-FFF2-40B4-BE49-F238E27FC236}">
                <a16:creationId xmlns:a16="http://schemas.microsoft.com/office/drawing/2014/main" id="{C53A6420-60A9-4666-961F-FECA774BA234}"/>
              </a:ext>
            </a:extLst>
          </p:cNvPr>
          <p:cNvCxnSpPr>
            <a:cxnSpLocks/>
          </p:cNvCxnSpPr>
          <p:nvPr/>
        </p:nvCxnSpPr>
        <p:spPr>
          <a:xfrm>
            <a:off x="0" y="526047"/>
            <a:ext cx="12192000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50991" y="13104"/>
            <a:ext cx="108141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400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</a:rPr>
              <a:t>ИИДМ-нің 2023-2025 жж. бюджеті мысалында </a:t>
            </a:r>
            <a:r>
              <a:rPr lang="kk-KZ" sz="24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ea typeface="Arial"/>
                <a:cs typeface="Arial" pitchFamily="34" charset="0"/>
              </a:rPr>
              <a:t>ІРІЛЕНДІРУ</a:t>
            </a:r>
            <a:endParaRPr lang="ru-RU" sz="2400" dirty="0">
              <a:solidFill>
                <a:srgbClr val="4F81BD">
                  <a:lumMod val="50000"/>
                </a:srgbClr>
              </a:solidFill>
              <a:latin typeface="Arial" pitchFamily="34" charset="0"/>
              <a:ea typeface="Arial"/>
              <a:cs typeface="Arial" pitchFamily="34" charset="0"/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247828" y="1201068"/>
            <a:ext cx="11690647" cy="5034700"/>
            <a:chOff x="556153" y="1246459"/>
            <a:chExt cx="11450688" cy="5034700"/>
          </a:xfrm>
        </p:grpSpPr>
        <p:grpSp>
          <p:nvGrpSpPr>
            <p:cNvPr id="16" name="Группа 15"/>
            <p:cNvGrpSpPr/>
            <p:nvPr/>
          </p:nvGrpSpPr>
          <p:grpSpPr>
            <a:xfrm>
              <a:off x="556153" y="1246459"/>
              <a:ext cx="5576068" cy="4882091"/>
              <a:chOff x="316871" y="1622474"/>
              <a:chExt cx="5576068" cy="4882091"/>
            </a:xfrm>
          </p:grpSpPr>
          <p:sp>
            <p:nvSpPr>
              <p:cNvPr id="37" name="object 4">
                <a:extLst>
                  <a:ext uri="{FF2B5EF4-FFF2-40B4-BE49-F238E27FC236}">
                    <a16:creationId xmlns:a16="http://schemas.microsoft.com/office/drawing/2014/main" id="{FE7CA880-615C-3D32-AE29-E72039C2FC72}"/>
                  </a:ext>
                </a:extLst>
              </p:cNvPr>
              <p:cNvSpPr txBox="1"/>
              <p:nvPr/>
            </p:nvSpPr>
            <p:spPr>
              <a:xfrm>
                <a:off x="316871" y="1622474"/>
                <a:ext cx="5576068" cy="981679"/>
              </a:xfrm>
              <a:prstGeom prst="rect">
                <a:avLst/>
              </a:prstGeom>
            </p:spPr>
            <p:txBody>
              <a:bodyPr vert="horz" wrap="square" lIns="0" tIns="47625" rIns="0" bIns="0" rtlCol="0">
                <a:spAutoFit/>
              </a:bodyPr>
              <a:lstStyle/>
              <a:p>
                <a:pPr marL="12700" marR="5080" lvl="0" indent="-12700" algn="ctr">
                  <a:spcBef>
                    <a:spcPts val="375"/>
                  </a:spcBef>
                  <a:tabLst>
                    <a:tab pos="908685" algn="l"/>
                  </a:tabLst>
                  <a:defRPr/>
                </a:pPr>
                <a:r>
                  <a:rPr lang="ru-RU" sz="2000" b="1" kern="0" dirty="0">
                    <a:solidFill>
                      <a:srgbClr val="002060"/>
                    </a:solidFill>
                    <a:latin typeface="Arial"/>
                    <a:cs typeface="Arial"/>
                  </a:rPr>
                  <a:t>ИИДМ-нің 2023 жылға арналған бюджетінде </a:t>
                </a:r>
              </a:p>
              <a:p>
                <a:pPr marL="12700" marR="5080" lvl="0" indent="-12700" algn="ctr">
                  <a:spcBef>
                    <a:spcPts val="375"/>
                  </a:spcBef>
                  <a:tabLst>
                    <a:tab pos="908685" algn="l"/>
                  </a:tabLst>
                  <a:defRPr/>
                </a:pPr>
                <a:r>
                  <a:rPr lang="ru-RU" sz="2000" b="1" kern="0" dirty="0">
                    <a:solidFill>
                      <a:srgbClr val="0070C0"/>
                    </a:solidFill>
                    <a:latin typeface="Arial"/>
                    <a:cs typeface="Arial"/>
                  </a:rPr>
                  <a:t>35</a:t>
                </a:r>
                <a:r>
                  <a:rPr lang="ru-RU" sz="2000" b="1" kern="0" dirty="0">
                    <a:solidFill>
                      <a:srgbClr val="002060"/>
                    </a:solidFill>
                    <a:latin typeface="Arial"/>
                    <a:cs typeface="Arial"/>
                  </a:rPr>
                  <a:t> ББ бойынша қаражат көзделген</a:t>
                </a:r>
              </a:p>
              <a:p>
                <a:pPr marL="12700" marR="5080" lvl="0" indent="-12700" algn="ctr">
                  <a:spcBef>
                    <a:spcPts val="375"/>
                  </a:spcBef>
                  <a:tabLst>
                    <a:tab pos="908685" algn="l"/>
                  </a:tabLst>
                  <a:defRPr/>
                </a:pPr>
                <a:r>
                  <a:rPr kumimoji="0" sz="14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>
                      <a:solidFill>
                        <a:srgbClr val="4471C4"/>
                      </a:solidFill>
                    </a:uFill>
                    <a:latin typeface="Arial"/>
                    <a:cs typeface="Arial"/>
                  </a:rPr>
                  <a:t>(</a:t>
                </a:r>
                <a:r>
                  <a:rPr kumimoji="0" sz="14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>
                      <a:solidFill>
                        <a:srgbClr val="4471C4"/>
                      </a:solidFill>
                    </a:uFill>
                    <a:latin typeface="Arial Black" panose="020B0A04020102020204" pitchFamily="34" charset="0"/>
                    <a:cs typeface="Arial"/>
                  </a:rPr>
                  <a:t>41</a:t>
                </a:r>
                <a:r>
                  <a:rPr kumimoji="0" sz="1400" b="0" i="1" u="none" strike="noStrike" kern="0" cap="none" spc="-6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>
                      <a:solidFill>
                        <a:srgbClr val="4471C4"/>
                      </a:solidFill>
                    </a:uFill>
                    <a:latin typeface="Arial Black" panose="020B0A04020102020204" pitchFamily="34" charset="0"/>
                    <a:cs typeface="Arial"/>
                  </a:rPr>
                  <a:t> </a:t>
                </a:r>
                <a:r>
                  <a:rPr kumimoji="0" lang="ru-RU" sz="1400" b="0" i="1" u="none" strike="noStrike" kern="0" cap="none" spc="-5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>
                      <a:solidFill>
                        <a:srgbClr val="4471C4"/>
                      </a:solidFill>
                    </a:uFill>
                    <a:latin typeface="Arial"/>
                    <a:cs typeface="Arial"/>
                  </a:rPr>
                  <a:t>индикатор</a:t>
                </a:r>
                <a:r>
                  <a:rPr kumimoji="0" sz="1400" b="0" i="1" u="none" strike="noStrike" kern="0" cap="none" spc="-5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>
                      <a:solidFill>
                        <a:srgbClr val="4471C4"/>
                      </a:solidFill>
                    </a:uFill>
                    <a:latin typeface="Arial"/>
                    <a:cs typeface="Arial"/>
                  </a:rPr>
                  <a:t>)</a:t>
                </a:r>
                <a:endParaRPr kumimoji="0" sz="2000" b="0" i="1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A36003B7-89FC-ED81-9986-AF41724C9A78}"/>
                  </a:ext>
                </a:extLst>
              </p:cNvPr>
              <p:cNvSpPr txBox="1"/>
              <p:nvPr/>
            </p:nvSpPr>
            <p:spPr>
              <a:xfrm>
                <a:off x="452053" y="2833382"/>
                <a:ext cx="4390882" cy="5796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2700" marR="5080" lvl="0">
                  <a:lnSpc>
                    <a:spcPts val="1939"/>
                  </a:lnSpc>
                  <a:spcBef>
                    <a:spcPts val="345"/>
                  </a:spcBef>
                  <a:tabLst>
                    <a:tab pos="241300" algn="l"/>
                  </a:tabLst>
                  <a:defRPr/>
                </a:pPr>
                <a:r>
                  <a:rPr lang="ru-RU" sz="1600" kern="0" spc="-5" dirty="0">
                    <a:solidFill>
                      <a:srgbClr val="002060"/>
                    </a:solidFill>
                    <a:latin typeface="Arial"/>
                    <a:cs typeface="Arial"/>
                  </a:rPr>
                  <a:t>Индустриялық дамуға жәрдемдесу және геологиялық зерделеуді арттыру</a:t>
                </a:r>
                <a:endParaRPr kumimoji="0" lang="ru-RU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67DF7D45-1DE9-F458-180F-2DA051AC1734}"/>
                  </a:ext>
                </a:extLst>
              </p:cNvPr>
              <p:cNvSpPr txBox="1"/>
              <p:nvPr/>
            </p:nvSpPr>
            <p:spPr>
              <a:xfrm>
                <a:off x="4491265" y="2846206"/>
                <a:ext cx="1401674" cy="5539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800" b="1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13</a:t>
                </a:r>
                <a:r>
                  <a:rPr kumimoji="0" lang="ru-RU" sz="1800" b="1" i="1" u="none" strike="noStrike" kern="0" cap="none" spc="-1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  <a:r>
                  <a:rPr kumimoji="0" lang="ru-RU" sz="1800" b="1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ББ</a:t>
                </a:r>
                <a:r>
                  <a:rPr kumimoji="0" lang="ru-RU" sz="1800" b="1" i="1" u="none" strike="noStrike" kern="0" cap="none" spc="1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1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(17</a:t>
                </a:r>
                <a:r>
                  <a:rPr kumimoji="0" lang="ru-RU" sz="1100" b="0" i="1" u="none" strike="noStrike" kern="0" cap="none" spc="-2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  <a:r>
                  <a:rPr kumimoji="0" lang="ru-RU" sz="1100" b="0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индикатор)</a:t>
                </a:r>
                <a:endPara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905372A5-E723-EAA4-0780-C2A70178D200}"/>
                  </a:ext>
                </a:extLst>
              </p:cNvPr>
              <p:cNvSpPr txBox="1"/>
              <p:nvPr/>
            </p:nvSpPr>
            <p:spPr>
              <a:xfrm>
                <a:off x="452053" y="3787086"/>
                <a:ext cx="4390882" cy="3359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2700" marR="5080" lvl="0">
                  <a:lnSpc>
                    <a:spcPts val="1939"/>
                  </a:lnSpc>
                  <a:spcBef>
                    <a:spcPts val="345"/>
                  </a:spcBef>
                  <a:tabLst>
                    <a:tab pos="241300" algn="l"/>
                  </a:tabLst>
                  <a:defRPr/>
                </a:pPr>
                <a:r>
                  <a:rPr lang="ru-RU" sz="1600" kern="0" spc="-5" dirty="0">
                    <a:solidFill>
                      <a:srgbClr val="002060"/>
                    </a:solidFill>
                    <a:latin typeface="Arial"/>
                    <a:cs typeface="Arial"/>
                  </a:rPr>
                  <a:t>Көлік инфрақұрылымын дамыту</a:t>
                </a:r>
                <a:endParaRPr kumimoji="0" lang="ru-RU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49D18BC-C3B5-437F-6492-D0F96827B434}"/>
                  </a:ext>
                </a:extLst>
              </p:cNvPr>
              <p:cNvSpPr txBox="1"/>
              <p:nvPr/>
            </p:nvSpPr>
            <p:spPr>
              <a:xfrm>
                <a:off x="4491265" y="3678081"/>
                <a:ext cx="1401674" cy="5539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800" b="1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11</a:t>
                </a:r>
                <a:r>
                  <a:rPr kumimoji="0" lang="ru-RU" sz="1800" b="1" i="1" u="none" strike="noStrike" kern="0" cap="none" spc="-1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  <a:r>
                  <a:rPr kumimoji="0" lang="ru-RU" sz="1800" b="1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ББ</a:t>
                </a:r>
                <a:r>
                  <a:rPr kumimoji="0" lang="ru-RU" sz="1800" b="1" i="1" u="none" strike="noStrike" kern="0" cap="none" spc="1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1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(10</a:t>
                </a:r>
                <a:r>
                  <a:rPr kumimoji="0" lang="ru-RU" sz="1100" b="0" i="1" u="none" strike="noStrike" kern="0" cap="none" spc="-2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  <a:r>
                  <a:rPr kumimoji="0" lang="ru-RU" sz="1100" b="0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индикатор)</a:t>
                </a:r>
                <a:endPara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C5652DA1-F42D-2A1D-CBA9-39D9946E33E1}"/>
                  </a:ext>
                </a:extLst>
              </p:cNvPr>
              <p:cNvSpPr txBox="1"/>
              <p:nvPr/>
            </p:nvSpPr>
            <p:spPr>
              <a:xfrm>
                <a:off x="452053" y="4606137"/>
                <a:ext cx="4390882" cy="3359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2700" marR="5080" lvl="0">
                  <a:lnSpc>
                    <a:spcPts val="1939"/>
                  </a:lnSpc>
                  <a:spcBef>
                    <a:spcPts val="345"/>
                  </a:spcBef>
                  <a:tabLst>
                    <a:tab pos="241300" algn="l"/>
                  </a:tabLst>
                  <a:defRPr/>
                </a:pPr>
                <a:r>
                  <a:rPr lang="ru-RU" sz="1600" kern="0" spc="-5" dirty="0">
                    <a:solidFill>
                      <a:srgbClr val="002060"/>
                    </a:solidFill>
                    <a:latin typeface="Arial"/>
                    <a:cs typeface="Arial"/>
                  </a:rPr>
                  <a:t>Құрылыс саласын және ТҮКШ-ны  дамыту</a:t>
                </a:r>
                <a:endParaRPr kumimoji="0" lang="ru-RU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BF73C3F9-04FB-DBD8-F8F3-69015DE78561}"/>
                  </a:ext>
                </a:extLst>
              </p:cNvPr>
              <p:cNvSpPr txBox="1"/>
              <p:nvPr/>
            </p:nvSpPr>
            <p:spPr>
              <a:xfrm>
                <a:off x="4491265" y="4497132"/>
                <a:ext cx="1401674" cy="5539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800" b="1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8</a:t>
                </a:r>
                <a:r>
                  <a:rPr kumimoji="0" lang="ru-RU" sz="1800" b="1" i="1" u="none" strike="noStrike" kern="0" cap="none" spc="-1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  <a:r>
                  <a:rPr kumimoji="0" lang="ru-RU" sz="1800" b="1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ББ</a:t>
                </a:r>
                <a:r>
                  <a:rPr kumimoji="0" lang="ru-RU" sz="1800" b="1" i="1" u="none" strike="noStrike" kern="0" cap="none" spc="1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1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(14</a:t>
                </a:r>
                <a:r>
                  <a:rPr kumimoji="0" lang="ru-RU" sz="1100" b="0" i="1" u="none" strike="noStrike" kern="0" cap="none" spc="-2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  <a:r>
                  <a:rPr kumimoji="0" lang="ru-RU" sz="1100" b="0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индикатор)</a:t>
                </a:r>
                <a:endPara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6B6FD4E-149D-0034-6B26-C6632AE96452}"/>
                  </a:ext>
                </a:extLst>
              </p:cNvPr>
              <p:cNvSpPr txBox="1"/>
              <p:nvPr/>
            </p:nvSpPr>
            <p:spPr>
              <a:xfrm>
                <a:off x="452053" y="5332855"/>
                <a:ext cx="4390882" cy="3359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2700" marR="5080" lvl="0">
                  <a:lnSpc>
                    <a:spcPts val="1939"/>
                  </a:lnSpc>
                  <a:spcBef>
                    <a:spcPts val="345"/>
                  </a:spcBef>
                  <a:tabLst>
                    <a:tab pos="241300" algn="l"/>
                  </a:tabLst>
                  <a:defRPr/>
                </a:pPr>
                <a:r>
                  <a:rPr lang="ru-RU" sz="1600" kern="0" spc="-5" dirty="0">
                    <a:solidFill>
                      <a:srgbClr val="002060"/>
                    </a:solidFill>
                    <a:latin typeface="Arial"/>
                    <a:cs typeface="Arial"/>
                  </a:rPr>
                  <a:t>Қорғаныс өнеркәсібі</a:t>
                </a:r>
                <a:endParaRPr kumimoji="0" lang="ru-RU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1337EBDB-48EA-6804-3BDF-2DF522FDB57E}"/>
                  </a:ext>
                </a:extLst>
              </p:cNvPr>
              <p:cNvSpPr txBox="1"/>
              <p:nvPr/>
            </p:nvSpPr>
            <p:spPr>
              <a:xfrm>
                <a:off x="4491265" y="5316183"/>
                <a:ext cx="1401674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800" b="1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1</a:t>
                </a:r>
                <a:r>
                  <a:rPr kumimoji="0" lang="ru-RU" sz="1800" b="1" i="1" u="none" strike="noStrike" kern="0" cap="none" spc="-1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  <a:r>
                  <a:rPr kumimoji="0" lang="ru-RU" sz="1800" b="1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ББ</a:t>
                </a:r>
                <a:r>
                  <a:rPr kumimoji="0" lang="ru-RU" sz="1800" b="1" i="1" u="none" strike="noStrike" kern="0" cap="none" spc="1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46EFBF1A-7BB0-FB6F-414A-017F800C95A6}"/>
                  </a:ext>
                </a:extLst>
              </p:cNvPr>
              <p:cNvSpPr txBox="1"/>
              <p:nvPr/>
            </p:nvSpPr>
            <p:spPr>
              <a:xfrm>
                <a:off x="452053" y="6059572"/>
                <a:ext cx="4390882" cy="3359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2700" marR="5080" lvl="0">
                  <a:lnSpc>
                    <a:spcPts val="1939"/>
                  </a:lnSpc>
                  <a:spcBef>
                    <a:spcPts val="345"/>
                  </a:spcBef>
                  <a:tabLst>
                    <a:tab pos="241300" algn="l"/>
                  </a:tabLst>
                  <a:defRPr/>
                </a:pPr>
                <a:r>
                  <a:rPr lang="ru-RU" sz="1600" kern="0" spc="-5" dirty="0">
                    <a:solidFill>
                      <a:srgbClr val="002060"/>
                    </a:solidFill>
                    <a:latin typeface="Arial"/>
                    <a:cs typeface="Arial"/>
                  </a:rPr>
                  <a:t>Мақсаттан тыс</a:t>
                </a:r>
                <a:endParaRPr kumimoji="0" lang="ru-RU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6E416249-BB8E-DEE3-7AB4-0994E7C79D6E}"/>
                  </a:ext>
                </a:extLst>
              </p:cNvPr>
              <p:cNvSpPr txBox="1"/>
              <p:nvPr/>
            </p:nvSpPr>
            <p:spPr>
              <a:xfrm>
                <a:off x="4491265" y="5950567"/>
                <a:ext cx="1401674" cy="5539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800" b="1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2</a:t>
                </a:r>
                <a:r>
                  <a:rPr kumimoji="0" lang="ru-RU" sz="1800" b="1" i="1" u="none" strike="noStrike" kern="0" cap="none" spc="-1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  <a:r>
                  <a:rPr kumimoji="0" lang="ru-RU" sz="1800" b="1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ББ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200" b="0" i="1" u="none" strike="noStrike" kern="0" cap="none" spc="15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(001, 120) </a:t>
                </a:r>
              </a:p>
            </p:txBody>
          </p:sp>
        </p:grpSp>
        <p:grpSp>
          <p:nvGrpSpPr>
            <p:cNvPr id="20" name="Группа 19"/>
            <p:cNvGrpSpPr/>
            <p:nvPr/>
          </p:nvGrpSpPr>
          <p:grpSpPr>
            <a:xfrm>
              <a:off x="6132222" y="1246460"/>
              <a:ext cx="5874619" cy="5034699"/>
              <a:chOff x="6233615" y="1597365"/>
              <a:chExt cx="6104391" cy="4907200"/>
            </a:xfrm>
          </p:grpSpPr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6C79FC0-FDC2-8657-BC39-26805938B8FD}"/>
                  </a:ext>
                </a:extLst>
              </p:cNvPr>
              <p:cNvSpPr txBox="1"/>
              <p:nvPr/>
            </p:nvSpPr>
            <p:spPr>
              <a:xfrm>
                <a:off x="6233615" y="1597365"/>
                <a:ext cx="5958386" cy="11999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 algn="ctr">
                  <a:spcBef>
                    <a:spcPts val="1000"/>
                  </a:spcBef>
                  <a:defRPr/>
                </a:pPr>
                <a:r>
                  <a:rPr lang="ru-RU" sz="2000" b="1" kern="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Бюджеттік бағдарламалар ірілендірілген жағдайда олардың саны </a:t>
                </a:r>
                <a:r>
                  <a:rPr lang="ru-RU" sz="2000" b="1" kern="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10 ББ-</a:t>
                </a:r>
                <a:r>
                  <a:rPr lang="ru-RU" sz="2000" b="1" kern="0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ға</a:t>
                </a:r>
                <a:r>
                  <a:rPr lang="ru-RU" sz="2000" b="1" kern="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b="1" kern="0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дейін қысқарады</a:t>
                </a:r>
                <a:r>
                  <a:rPr kumimoji="0" lang="ru-RU" sz="2000" b="1" i="0" u="sng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/>
                </a:r>
                <a:br>
                  <a:rPr kumimoji="0" lang="ru-RU" sz="2000" b="1" i="0" u="sng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ru-RU" sz="1400" i="1" kern="0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sz="1400" b="1" i="1" kern="0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 </a:t>
                </a:r>
                <a:r>
                  <a:rPr lang="ru-RU" sz="1400" i="1" kern="0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индикатор)</a:t>
                </a:r>
                <a:endParaRPr kumimoji="0" lang="ru-RU" sz="2000" b="0" i="1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B9B527B-BFFD-2541-0CC0-60876624868F}"/>
                  </a:ext>
                </a:extLst>
              </p:cNvPr>
              <p:cNvSpPr txBox="1"/>
              <p:nvPr/>
            </p:nvSpPr>
            <p:spPr>
              <a:xfrm>
                <a:off x="6903626" y="2833382"/>
                <a:ext cx="4390882" cy="5796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2700" marR="5080" lvl="0">
                  <a:lnSpc>
                    <a:spcPts val="1939"/>
                  </a:lnSpc>
                  <a:spcBef>
                    <a:spcPts val="345"/>
                  </a:spcBef>
                  <a:tabLst>
                    <a:tab pos="241300" algn="l"/>
                  </a:tabLst>
                  <a:defRPr/>
                </a:pPr>
                <a:r>
                  <a:rPr lang="ru-RU" sz="1600" kern="0" spc="-5" dirty="0">
                    <a:solidFill>
                      <a:srgbClr val="002060"/>
                    </a:solidFill>
                    <a:latin typeface="Arial"/>
                    <a:cs typeface="Arial"/>
                  </a:rPr>
                  <a:t>Индустриялық дамуға жәрдемдесу және геологиялық зерделеуді арттыру</a:t>
                </a:r>
                <a:endParaRPr kumimoji="0" lang="ru-RU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4EF1128-8E2A-F254-56C3-6A843B382317}"/>
                  </a:ext>
                </a:extLst>
              </p:cNvPr>
              <p:cNvSpPr txBox="1"/>
              <p:nvPr/>
            </p:nvSpPr>
            <p:spPr>
              <a:xfrm>
                <a:off x="10936332" y="2846206"/>
                <a:ext cx="1401674" cy="5249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800" b="1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3</a:t>
                </a:r>
                <a:r>
                  <a:rPr kumimoji="0" lang="ru-RU" sz="1800" b="1" i="1" u="none" strike="noStrike" kern="0" cap="none" spc="-1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  <a:r>
                  <a:rPr kumimoji="0" lang="ru-RU" sz="1800" b="1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ББ</a:t>
                </a:r>
                <a:r>
                  <a:rPr kumimoji="0" lang="ru-RU" sz="1800" b="1" i="1" u="none" strike="noStrike" kern="0" cap="none" spc="1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1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(3</a:t>
                </a:r>
                <a:r>
                  <a:rPr kumimoji="0" lang="ru-RU" sz="1100" b="0" i="1" u="none" strike="noStrike" kern="0" cap="none" spc="-2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  <a:r>
                  <a:rPr kumimoji="0" lang="ru-RU" sz="1100" b="0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индикатор)</a:t>
                </a:r>
                <a:endPara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28123F6D-F7D8-313C-F253-D085BC37C110}"/>
                  </a:ext>
                </a:extLst>
              </p:cNvPr>
              <p:cNvSpPr txBox="1"/>
              <p:nvPr/>
            </p:nvSpPr>
            <p:spPr>
              <a:xfrm>
                <a:off x="6903626" y="3787086"/>
                <a:ext cx="4390882" cy="3359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2700" marR="5080" lvl="0">
                  <a:lnSpc>
                    <a:spcPts val="1939"/>
                  </a:lnSpc>
                  <a:spcBef>
                    <a:spcPts val="345"/>
                  </a:spcBef>
                  <a:tabLst>
                    <a:tab pos="241300" algn="l"/>
                  </a:tabLst>
                  <a:defRPr/>
                </a:pPr>
                <a:r>
                  <a:rPr lang="ru-RU" sz="1600" kern="0" spc="-5" dirty="0">
                    <a:solidFill>
                      <a:srgbClr val="002060"/>
                    </a:solidFill>
                    <a:latin typeface="Arial"/>
                    <a:cs typeface="Arial"/>
                  </a:rPr>
                  <a:t>Көлік инфрақұрылымын дамыту</a:t>
                </a:r>
                <a:endParaRPr kumimoji="0" lang="ru-RU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FCB2B4E-2DE6-96FC-DF0A-1C1FCDF0A72F}"/>
                  </a:ext>
                </a:extLst>
              </p:cNvPr>
              <p:cNvSpPr txBox="1"/>
              <p:nvPr/>
            </p:nvSpPr>
            <p:spPr>
              <a:xfrm>
                <a:off x="10936332" y="3678081"/>
                <a:ext cx="1401674" cy="5249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800" b="1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1</a:t>
                </a:r>
                <a:r>
                  <a:rPr kumimoji="0" lang="ru-RU" sz="1800" b="1" i="1" u="none" strike="noStrike" kern="0" cap="none" spc="-1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  <a:r>
                  <a:rPr kumimoji="0" lang="ru-RU" sz="1800" b="1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ББ</a:t>
                </a:r>
                <a:r>
                  <a:rPr kumimoji="0" lang="ru-RU" sz="1800" b="1" i="1" u="none" strike="noStrike" kern="0" cap="none" spc="1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1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(1</a:t>
                </a:r>
                <a:r>
                  <a:rPr kumimoji="0" lang="ru-RU" sz="1100" b="0" i="1" u="none" strike="noStrike" kern="0" cap="none" spc="-2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  <a:r>
                  <a:rPr kumimoji="0" lang="ru-RU" sz="1100" b="0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индикатор)</a:t>
                </a:r>
                <a:endPara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5D27A47-92A7-27B2-5A69-C72B55F6B15D}"/>
                  </a:ext>
                </a:extLst>
              </p:cNvPr>
              <p:cNvSpPr txBox="1"/>
              <p:nvPr/>
            </p:nvSpPr>
            <p:spPr>
              <a:xfrm>
                <a:off x="6903626" y="4606137"/>
                <a:ext cx="4390882" cy="32748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2700" marR="5080" lvl="0">
                  <a:lnSpc>
                    <a:spcPts val="1939"/>
                  </a:lnSpc>
                  <a:spcBef>
                    <a:spcPts val="345"/>
                  </a:spcBef>
                  <a:tabLst>
                    <a:tab pos="241300" algn="l"/>
                  </a:tabLst>
                  <a:defRPr/>
                </a:pPr>
                <a:r>
                  <a:rPr lang="ru-RU" sz="1600" kern="0" spc="-5" dirty="0">
                    <a:solidFill>
                      <a:srgbClr val="002060"/>
                    </a:solidFill>
                    <a:latin typeface="Arial"/>
                    <a:cs typeface="Arial"/>
                  </a:rPr>
                  <a:t>Құрылыс саласын және ТҮКШ-ны  дамыту </a:t>
                </a:r>
                <a:endParaRPr lang="ru-RU" sz="1200" kern="0" dirty="0">
                  <a:solidFill>
                    <a:srgbClr val="002060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7D7FB613-A448-3B75-EC72-41F643DBD630}"/>
                  </a:ext>
                </a:extLst>
              </p:cNvPr>
              <p:cNvSpPr txBox="1"/>
              <p:nvPr/>
            </p:nvSpPr>
            <p:spPr>
              <a:xfrm>
                <a:off x="10936332" y="4497132"/>
                <a:ext cx="1401674" cy="5249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800" b="1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3</a:t>
                </a:r>
                <a:r>
                  <a:rPr kumimoji="0" lang="ru-RU" sz="1800" b="1" i="1" u="none" strike="noStrike" kern="0" cap="none" spc="-1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  <a:r>
                  <a:rPr kumimoji="0" lang="ru-RU" sz="1800" b="1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ББ</a:t>
                </a:r>
                <a:r>
                  <a:rPr kumimoji="0" lang="ru-RU" sz="1800" b="1" i="1" u="none" strike="noStrike" kern="0" cap="none" spc="1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1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(3</a:t>
                </a:r>
                <a:r>
                  <a:rPr kumimoji="0" lang="ru-RU" sz="1100" b="0" i="1" u="none" strike="noStrike" kern="0" cap="none" spc="-2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  <a:r>
                  <a:rPr kumimoji="0" lang="ru-RU" sz="1100" b="0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индикатор)</a:t>
                </a:r>
                <a:endPara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D596D5EA-ED16-F44B-6418-4310F8AE2D8D}"/>
                  </a:ext>
                </a:extLst>
              </p:cNvPr>
              <p:cNvSpPr txBox="1"/>
              <p:nvPr/>
            </p:nvSpPr>
            <p:spPr>
              <a:xfrm>
                <a:off x="6903626" y="5332855"/>
                <a:ext cx="4390882" cy="3359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2700" marR="5080" lvl="0">
                  <a:lnSpc>
                    <a:spcPts val="1939"/>
                  </a:lnSpc>
                  <a:spcBef>
                    <a:spcPts val="345"/>
                  </a:spcBef>
                  <a:tabLst>
                    <a:tab pos="241300" algn="l"/>
                  </a:tabLst>
                  <a:defRPr/>
                </a:pPr>
                <a:r>
                  <a:rPr lang="ru-RU" sz="1600" kern="0" spc="-5" dirty="0">
                    <a:solidFill>
                      <a:srgbClr val="002060"/>
                    </a:solidFill>
                    <a:latin typeface="Arial"/>
                    <a:cs typeface="Arial"/>
                  </a:rPr>
                  <a:t>Қорғаныс өнеркәсібі</a:t>
                </a:r>
                <a:endParaRPr kumimoji="0" lang="ru-RU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0771A72-BFA8-6214-C86E-6CE289D4D23C}"/>
                  </a:ext>
                </a:extLst>
              </p:cNvPr>
              <p:cNvSpPr txBox="1"/>
              <p:nvPr/>
            </p:nvSpPr>
            <p:spPr>
              <a:xfrm>
                <a:off x="6903626" y="6059572"/>
                <a:ext cx="4390882" cy="3359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12700" marR="5080" lvl="0">
                  <a:lnSpc>
                    <a:spcPts val="1939"/>
                  </a:lnSpc>
                  <a:spcBef>
                    <a:spcPts val="345"/>
                  </a:spcBef>
                  <a:tabLst>
                    <a:tab pos="241300" algn="l"/>
                  </a:tabLst>
                  <a:defRPr/>
                </a:pPr>
                <a:r>
                  <a:rPr lang="ru-RU" sz="1600" kern="0" spc="-5" dirty="0">
                    <a:solidFill>
                      <a:srgbClr val="002060"/>
                    </a:solidFill>
                    <a:latin typeface="Arial"/>
                    <a:cs typeface="Arial"/>
                  </a:rPr>
                  <a:t>Мақсаттан тыс</a:t>
                </a:r>
                <a:endParaRPr kumimoji="0" lang="ru-RU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604E92D5-CD9A-C257-C055-97F7AE3D8C8B}"/>
                  </a:ext>
                </a:extLst>
              </p:cNvPr>
              <p:cNvSpPr txBox="1"/>
              <p:nvPr/>
            </p:nvSpPr>
            <p:spPr>
              <a:xfrm>
                <a:off x="10936332" y="5950567"/>
                <a:ext cx="1401674" cy="5539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800" b="1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2</a:t>
                </a:r>
                <a:r>
                  <a:rPr kumimoji="0" lang="ru-RU" sz="1800" b="1" i="1" u="none" strike="noStrike" kern="0" cap="none" spc="-1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  <a:r>
                  <a:rPr kumimoji="0" lang="ru-RU" sz="1800" b="1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ББ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200" b="0" i="1" u="none" strike="noStrike" kern="0" cap="none" spc="15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(001, 120) 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005FC45-097E-FF12-5457-E2639996356F}"/>
                  </a:ext>
                </a:extLst>
              </p:cNvPr>
              <p:cNvSpPr txBox="1"/>
              <p:nvPr/>
            </p:nvSpPr>
            <p:spPr>
              <a:xfrm>
                <a:off x="10936332" y="5221625"/>
                <a:ext cx="1401674" cy="5249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800" b="1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1</a:t>
                </a:r>
                <a:r>
                  <a:rPr kumimoji="0" lang="ru-RU" sz="1800" b="1" i="1" u="none" strike="noStrike" kern="0" cap="none" spc="-1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  <a:r>
                  <a:rPr kumimoji="0" lang="ru-RU" sz="1800" b="1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ББ</a:t>
                </a:r>
                <a:r>
                  <a:rPr kumimoji="0" lang="ru-RU" sz="1800" b="1" i="1" u="none" strike="noStrike" kern="0" cap="none" spc="1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100" b="0" i="1" u="none" strike="noStrike" kern="0" cap="none" spc="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(1</a:t>
                </a:r>
                <a:r>
                  <a:rPr kumimoji="0" lang="ru-RU" sz="1100" b="0" i="1" u="none" strike="noStrike" kern="0" cap="none" spc="-20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 </a:t>
                </a:r>
                <a:r>
                  <a:rPr kumimoji="0" lang="ru-RU" sz="1100" b="0" i="1" u="none" strike="noStrike" kern="0" cap="none" spc="-5" normalizeH="0" baseline="0" noProof="0" dirty="0">
                    <a:ln>
                      <a:noFill/>
                    </a:ln>
                    <a:solidFill>
                      <a:srgbClr val="4471C4"/>
                    </a:solidFill>
                    <a:effectLst/>
                    <a:uLnTx/>
                    <a:uFillTx/>
                    <a:latin typeface="Arial"/>
                    <a:cs typeface="Arial"/>
                  </a:rPr>
                  <a:t>индикатор)</a:t>
                </a:r>
                <a:endParaRPr kumimoji="0" lang="ru-RU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p:grpSp>
      </p:grpSp>
      <p:sp>
        <p:nvSpPr>
          <p:cNvPr id="48" name="Текст 2"/>
          <p:cNvSpPr txBox="1">
            <a:spLocks/>
          </p:cNvSpPr>
          <p:nvPr/>
        </p:nvSpPr>
        <p:spPr>
          <a:xfrm>
            <a:off x="515393" y="574729"/>
            <a:ext cx="5157787" cy="46507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i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 жүйе</a:t>
            </a:r>
            <a:endParaRPr lang="en-US" sz="2000" i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Текст 2"/>
          <p:cNvSpPr txBox="1">
            <a:spLocks/>
          </p:cNvSpPr>
          <p:nvPr/>
        </p:nvSpPr>
        <p:spPr>
          <a:xfrm>
            <a:off x="6198915" y="631560"/>
            <a:ext cx="5157787" cy="46507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i="1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Ұсынылатын модель бойынша</a:t>
            </a:r>
            <a:endParaRPr lang="en-US" sz="2000" i="1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7" name="Прямая соединительная линия 56">
            <a:extLst>
              <a:ext uri="{FF2B5EF4-FFF2-40B4-BE49-F238E27FC236}">
                <a16:creationId xmlns:a16="http://schemas.microsoft.com/office/drawing/2014/main" id="{54017332-EFEA-43E6-AC8B-60051316F986}"/>
              </a:ext>
            </a:extLst>
          </p:cNvPr>
          <p:cNvCxnSpPr>
            <a:cxnSpLocks/>
          </p:cNvCxnSpPr>
          <p:nvPr/>
        </p:nvCxnSpPr>
        <p:spPr>
          <a:xfrm flipH="1">
            <a:off x="5984896" y="2202832"/>
            <a:ext cx="19796" cy="4635776"/>
          </a:xfrm>
          <a:prstGeom prst="line">
            <a:avLst/>
          </a:prstGeom>
          <a:noFill/>
          <a:ln w="9525" cap="flat" cmpd="sng" algn="ctr">
            <a:solidFill>
              <a:sysClr val="window" lastClr="FFFFFF">
                <a:lumMod val="50000"/>
              </a:sysClr>
            </a:solidFill>
            <a:prstDash val="dash"/>
          </a:ln>
          <a:effectLst/>
        </p:spPr>
      </p:cxnSp>
    </p:spTree>
    <p:extLst>
      <p:ext uri="{BB962C8B-B14F-4D97-AF65-F5344CB8AC3E}">
        <p14:creationId xmlns:p14="http://schemas.microsoft.com/office/powerpoint/2010/main" val="131622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heme/theme1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БК презент для отделов АП полная [Режим совместимости]" id="{1C7BE349-DE78-4C49-BE00-4BCED32F006D}" vid="{57E84C98-2F4F-4769-8EF7-17040219D543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БК презент для отделов АП полная [Режим совместимости]" id="{1C7BE349-DE78-4C49-BE00-4BCED32F006D}" vid="{57E84C98-2F4F-4769-8EF7-17040219D543}"/>
    </a:ext>
  </a:extLst>
</a:theme>
</file>

<file path=ppt/theme/theme4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3615</TotalTime>
  <Words>5306</Words>
  <Application>Microsoft Office PowerPoint</Application>
  <PresentationFormat>Широкоэкранный</PresentationFormat>
  <Paragraphs>1051</Paragraphs>
  <Slides>37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37</vt:i4>
      </vt:variant>
    </vt:vector>
  </HeadingPairs>
  <TitlesOfParts>
    <vt:vector size="51" baseType="lpstr">
      <vt:lpstr>ＭＳ Ｐゴシック</vt:lpstr>
      <vt:lpstr>Arial</vt:lpstr>
      <vt:lpstr>Arial Black</vt:lpstr>
      <vt:lpstr>Calibri</vt:lpstr>
      <vt:lpstr>Calibri Light</vt:lpstr>
      <vt:lpstr>Lato Heavy</vt:lpstr>
      <vt:lpstr>PMingLiU</vt:lpstr>
      <vt:lpstr>Tahoma</vt:lpstr>
      <vt:lpstr>Times New Roman</vt:lpstr>
      <vt:lpstr>Wingdings</vt:lpstr>
      <vt:lpstr>9_Office Theme</vt:lpstr>
      <vt:lpstr>Office Theme</vt:lpstr>
      <vt:lpstr>1_Office Theme</vt:lpstr>
      <vt:lpstr>7_Office Theme</vt:lpstr>
      <vt:lpstr>Жаңа БЮДЖЕТ КОДЕКСІНІҢ негізгі ережелері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положения нового                 Бюджетного кодекса</dc:title>
  <dc:creator>Torina Dinara</dc:creator>
  <cp:lastModifiedBy>Нурболат Сырбеков</cp:lastModifiedBy>
  <cp:revision>352</cp:revision>
  <cp:lastPrinted>2023-08-28T10:46:40Z</cp:lastPrinted>
  <dcterms:created xsi:type="dcterms:W3CDTF">2023-05-18T09:51:37Z</dcterms:created>
  <dcterms:modified xsi:type="dcterms:W3CDTF">2023-10-04T09:04:06Z</dcterms:modified>
</cp:coreProperties>
</file>