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65" r:id="rId3"/>
    <p:sldMasterId id="2147490814" r:id="rId4"/>
    <p:sldMasterId id="2147490817" r:id="rId5"/>
  </p:sldMasterIdLst>
  <p:notesMasterIdLst>
    <p:notesMasterId r:id="rId18"/>
  </p:notesMasterIdLst>
  <p:sldIdLst>
    <p:sldId id="763" r:id="rId6"/>
    <p:sldId id="828" r:id="rId7"/>
    <p:sldId id="826" r:id="rId8"/>
    <p:sldId id="779" r:id="rId9"/>
    <p:sldId id="819" r:id="rId10"/>
    <p:sldId id="821" r:id="rId11"/>
    <p:sldId id="829" r:id="rId12"/>
    <p:sldId id="824" r:id="rId13"/>
    <p:sldId id="798" r:id="rId14"/>
    <p:sldId id="808" r:id="rId15"/>
    <p:sldId id="790" r:id="rId16"/>
    <p:sldId id="815" r:id="rId17"/>
  </p:sldIdLst>
  <p:sldSz cx="12192000" cy="6858000"/>
  <p:notesSz cx="6742113" cy="98726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F"/>
    <a:srgbClr val="FFF7E7"/>
    <a:srgbClr val="FFF4DD"/>
    <a:srgbClr val="FFEDC9"/>
    <a:srgbClr val="FFCC66"/>
    <a:srgbClr val="FFDE75"/>
    <a:srgbClr val="FEEFB0"/>
    <a:srgbClr val="DE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0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4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duokhapov\Desktop\&#1052;&#1086;&#1080;%20&#1087;&#1080;&#1089;&#1100;&#1084;&#1072;%20&#1057;&#1059;\From%20Dimash\&#1047;&#1072;&#1082;&#1086;&#1085;&#1086;&#1090;&#1074;&#1086;&#1088;&#1095;&#1077;&#1089;&#1090;&#1074;&#1086;\&#1087;&#1086;&#1087;&#1088;&#1072;&#1074;&#1082;&#1080;\&#1053;&#1086;&#1074;&#1072;&#1103;%20&#1087;&#1072;&#1087;&#1082;&#1072;\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err="1" smtClean="0">
                <a:effectLst/>
              </a:rPr>
              <a:t>Сауда-саттық</a:t>
            </a:r>
            <a:r>
              <a:rPr lang="ru-RU" sz="1800" b="0" i="0" baseline="0" dirty="0" smtClean="0">
                <a:effectLst/>
              </a:rPr>
              <a:t> </a:t>
            </a:r>
            <a:r>
              <a:rPr lang="ru-RU" sz="1800" b="0" i="0" baseline="0" dirty="0" err="1" smtClean="0">
                <a:effectLst/>
              </a:rPr>
              <a:t>динамикасы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Сауда-саттық саны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#\ ##0\ _₽</c:formatCode>
                <c:ptCount val="3"/>
                <c:pt idx="0">
                  <c:v>41196</c:v>
                </c:pt>
                <c:pt idx="1">
                  <c:v>37477</c:v>
                </c:pt>
                <c:pt idx="2">
                  <c:v>35975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45-48D0-A0A4-2671C0B5D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252608"/>
        <c:axId val="219258880"/>
      </c:lineChart>
      <c:catAx>
        <c:axId val="2192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258880"/>
        <c:crosses val="autoZero"/>
        <c:auto val="1"/>
        <c:lblAlgn val="ctr"/>
        <c:lblOffset val="100"/>
        <c:noMultiLvlLbl val="0"/>
      </c:catAx>
      <c:valAx>
        <c:axId val="21925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25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800" b="0" i="0" baseline="0" dirty="0" smtClean="0">
                <a:effectLst/>
              </a:rPr>
              <a:t>ТББ </a:t>
            </a:r>
            <a:r>
              <a:rPr lang="ru-RU" sz="1800" b="0" i="0" baseline="0" dirty="0" err="1" smtClean="0">
                <a:effectLst/>
              </a:rPr>
              <a:t>бақылауынан</a:t>
            </a:r>
            <a:r>
              <a:rPr lang="ru-RU" sz="1800" b="0" i="0" baseline="0" dirty="0" smtClean="0">
                <a:effectLst/>
              </a:rPr>
              <a:t> </a:t>
            </a:r>
            <a:r>
              <a:rPr lang="ru-RU" sz="1800" b="0" i="0" baseline="0" dirty="0" err="1" smtClean="0">
                <a:effectLst/>
              </a:rPr>
              <a:t>босатылған</a:t>
            </a:r>
            <a:r>
              <a:rPr lang="ru-RU" sz="1800" b="0" i="0" baseline="0" dirty="0" smtClean="0">
                <a:effectLst/>
              </a:rPr>
              <a:t> </a:t>
            </a:r>
            <a:r>
              <a:rPr lang="ru-RU" sz="1800" b="0" i="0" baseline="0" dirty="0" err="1" smtClean="0">
                <a:effectLst/>
              </a:rPr>
              <a:t>тауарлар</a:t>
            </a:r>
            <a:r>
              <a:rPr lang="ru-RU" sz="1800" b="0" i="0" baseline="0" dirty="0" smtClean="0">
                <a:effectLst/>
              </a:rPr>
              <a:t> </a:t>
            </a:r>
            <a:r>
              <a:rPr lang="ru-RU" sz="1800" b="0" i="0" baseline="0" dirty="0" err="1" smtClean="0">
                <a:effectLst/>
              </a:rPr>
              <a:t>бойынша</a:t>
            </a:r>
            <a:r>
              <a:rPr lang="ru-RU" sz="1800" b="0" i="0" baseline="0" dirty="0" smtClean="0">
                <a:effectLst/>
              </a:rPr>
              <a:t> </a:t>
            </a:r>
            <a:r>
              <a:rPr lang="ru-RU" sz="1800" b="0" i="0" baseline="0" dirty="0" err="1" smtClean="0">
                <a:effectLst/>
              </a:rPr>
              <a:t>мәмілелер</a:t>
            </a:r>
            <a:r>
              <a:rPr lang="ru-RU" sz="1800" b="0" i="0" baseline="0" dirty="0" smtClean="0">
                <a:effectLst/>
              </a:rPr>
              <a:t> </a:t>
            </a:r>
            <a:r>
              <a:rPr lang="ru-RU" sz="1800" b="0" i="0" baseline="0" dirty="0" err="1" smtClean="0">
                <a:effectLst/>
              </a:rPr>
              <a:t>динамикасы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0.2041700008015986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303328281147953E-2"/>
          <c:y val="0.13879674131642636"/>
          <c:w val="0.9007420551304326"/>
          <c:h val="0.68411384940518793"/>
        </c:manualLayout>
      </c:layout>
      <c:lineChart>
        <c:grouping val="standard"/>
        <c:varyColors val="0"/>
        <c:ser>
          <c:idx val="1"/>
          <c:order val="1"/>
          <c:marker>
            <c:symbol val="none"/>
          </c:marker>
          <c:cat>
            <c:numRef>
              <c:f>Лист2!$A$5:$A$7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Лист2!$B$5:$B$7</c:f>
              <c:numCache>
                <c:formatCode>_-* #,##0_р_._-;\-* #,##0_р_._-;_-* "-"??_р_._-;_-@_-</c:formatCode>
                <c:ptCount val="3"/>
                <c:pt idx="0">
                  <c:v>24176</c:v>
                </c:pt>
                <c:pt idx="1">
                  <c:v>24149</c:v>
                </c:pt>
                <c:pt idx="2">
                  <c:v>23558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E9-493D-B785-E10CC1040ED7}"/>
            </c:ext>
          </c:extLst>
        </c:ser>
        <c:ser>
          <c:idx val="0"/>
          <c:order val="0"/>
          <c:tx>
            <c:strRef>
              <c:f>Лист2!$B$4</c:f>
              <c:strCache>
                <c:ptCount val="1"/>
                <c:pt idx="0">
                  <c:v>Количество сделок</c:v>
                </c:pt>
              </c:strCache>
            </c:strRef>
          </c:tx>
          <c:spPr>
            <a:ln w="28575"/>
          </c:spPr>
          <c:marker>
            <c:symbol val="none"/>
          </c:marker>
          <c:dPt>
            <c:idx val="0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1-BEE9-493D-B785-E10CC1040ED7}"/>
              </c:ext>
            </c:extLst>
          </c:dPt>
          <c:dPt>
            <c:idx val="1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2-BEE9-493D-B785-E10CC1040ED7}"/>
              </c:ext>
            </c:extLst>
          </c:dPt>
          <c:dPt>
            <c:idx val="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3-BEE9-493D-B785-E10CC1040ED7}"/>
              </c:ext>
            </c:extLst>
          </c:dPt>
          <c:cat>
            <c:numRef>
              <c:f>Лист2!$A$5:$A$7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Лист2!$B$5:$B$7</c:f>
              <c:numCache>
                <c:formatCode>_-* #,##0_р_._-;\-* #,##0_р_._-;_-* "-"??_р_._-;_-@_-</c:formatCode>
                <c:ptCount val="3"/>
                <c:pt idx="0">
                  <c:v>24176</c:v>
                </c:pt>
                <c:pt idx="1">
                  <c:v>24149</c:v>
                </c:pt>
                <c:pt idx="2">
                  <c:v>23558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E9-493D-B785-E10CC104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466816"/>
        <c:axId val="178475392"/>
      </c:lineChart>
      <c:catAx>
        <c:axId val="178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475392"/>
        <c:crosses val="autoZero"/>
        <c:auto val="1"/>
        <c:lblAlgn val="ctr"/>
        <c:lblOffset val="100"/>
        <c:noMultiLvlLbl val="0"/>
      </c:catAx>
      <c:valAx>
        <c:axId val="17847539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8466816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DBCBD9-5D6F-4D8F-9A9C-12BB81D942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" y="4"/>
            <a:ext cx="2921689" cy="495397"/>
          </a:xfrm>
          <a:prstGeom prst="rect">
            <a:avLst/>
          </a:prstGeom>
        </p:spPr>
        <p:txBody>
          <a:bodyPr vert="horz" lIns="92777" tIns="46389" rIns="92777" bIns="4638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669613-F5CB-4113-B9D8-7F5836DE28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8818" y="4"/>
            <a:ext cx="2921689" cy="495397"/>
          </a:xfrm>
          <a:prstGeom prst="rect">
            <a:avLst/>
          </a:prstGeom>
        </p:spPr>
        <p:txBody>
          <a:bodyPr vert="horz" lIns="92777" tIns="46389" rIns="92777" bIns="46389" rtlCol="0"/>
          <a:lstStyle>
            <a:lvl1pPr algn="r">
              <a:defRPr sz="1200"/>
            </a:lvl1pPr>
          </a:lstStyle>
          <a:p>
            <a:pPr>
              <a:defRPr/>
            </a:pPr>
            <a:fld id="{BB3C08CA-4D7A-407E-91E8-A5F3C76970F0}" type="datetimeFigureOut">
              <a:rPr lang="ru-RU" smtClean="0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672132E-BB64-4868-B74A-0E7E3E4F69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7" tIns="46389" rIns="92777" bIns="463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B26C364-6074-4BE4-B35E-6AF52FD38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857" y="4751964"/>
            <a:ext cx="5392402" cy="3886218"/>
          </a:xfrm>
          <a:prstGeom prst="rect">
            <a:avLst/>
          </a:prstGeom>
        </p:spPr>
        <p:txBody>
          <a:bodyPr vert="horz" lIns="92777" tIns="46389" rIns="92777" bIns="463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612FB-A9D3-4F13-8ACD-8102EB2FB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" y="9377271"/>
            <a:ext cx="2921689" cy="495395"/>
          </a:xfrm>
          <a:prstGeom prst="rect">
            <a:avLst/>
          </a:prstGeom>
        </p:spPr>
        <p:txBody>
          <a:bodyPr vert="horz" lIns="92777" tIns="46389" rIns="92777" bIns="463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4FACD0-D811-427F-B922-B2073202B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8818" y="9377271"/>
            <a:ext cx="2921689" cy="495395"/>
          </a:xfrm>
          <a:prstGeom prst="rect">
            <a:avLst/>
          </a:prstGeom>
        </p:spPr>
        <p:txBody>
          <a:bodyPr vert="horz" lIns="92777" tIns="46389" rIns="92777" bIns="46389" rtlCol="0" anchor="b"/>
          <a:lstStyle>
            <a:lvl1pPr algn="r">
              <a:defRPr sz="1200"/>
            </a:lvl1pPr>
          </a:lstStyle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8625" y="1262063"/>
            <a:ext cx="60483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3682" eaLnBrk="1" hangingPunct="1">
              <a:defRPr/>
            </a:pPr>
            <a:fld id="{9B38CDCB-91F1-47A3-A901-535821CE4D41}" type="slidenum">
              <a:rPr lang="ru-RU" altLang="ru-RU">
                <a:solidFill>
                  <a:srgbClr val="000000"/>
                </a:solidFill>
                <a:latin typeface="Calibri" pitchFamily="34" charset="0"/>
                <a:cs typeface="+mn-cs"/>
              </a:rPr>
              <a:pPr defTabSz="933682" eaLnBrk="1" hangingPunct="1">
                <a:defRPr/>
              </a:pPr>
              <a:t>1</a:t>
            </a:fld>
            <a:endParaRPr lang="ru-RU" altLang="ru-RU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9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4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0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5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83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27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8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99328-39A2-4316-8F74-825FEB045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F9B07-920C-4BA0-9BE2-014A87D96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AB1C0-360E-4315-B1DA-45CC52B1A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C2CD-E866-48EA-93E1-B3EE9171CD73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65631-2F60-427A-B52F-8A30960C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7E3521-E980-4E3D-8715-F61A24D02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50992-6FD9-478D-8506-9300DD4BA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041-8558-4DA8-A676-617390675FAC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1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9A5C7-3737-4C06-A787-38DD9F3CB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63755E-4BB5-4FD0-B32E-ABBB5AA3C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58E99-B216-4456-BBFD-16CE76221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92EC-698D-43D0-A29E-EDB5B5786A82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/>
          <a:stretch>
            <a:fillRect/>
          </a:stretch>
        </p:blipFill>
        <p:spPr bwMode="auto">
          <a:xfrm>
            <a:off x="0" y="0"/>
            <a:ext cx="12192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390FF59-8A99-4B18-9411-B9E074FC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6381750"/>
            <a:ext cx="3263900" cy="287338"/>
          </a:xfrm>
          <a:prstGeom prst="rect">
            <a:avLst/>
          </a:prstGeom>
          <a:solidFill>
            <a:srgbClr val="DDDDDD"/>
          </a:soli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latin typeface="Agency FB" pitchFamily="34" charset="0"/>
              </a:rPr>
              <a:t>LOGO</a:t>
            </a:r>
            <a:endParaRPr lang="ru-RU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4437066"/>
            <a:ext cx="10363200" cy="966787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zh-CN" noProof="0" dirty="0"/>
              <a:t>Образец заголовка</a:t>
            </a:r>
            <a:endParaRPr lang="zh-CN" noProof="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445128"/>
            <a:ext cx="8534400" cy="60007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dirty="0"/>
              <a:t>Образец подзаголовка</a:t>
            </a:r>
            <a:endParaRPr lang="zh-CN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6A468-2C05-47D8-84CB-C6B19DF23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7ADA1-0C45-44B4-AD2F-F22678491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0DA7-A644-430F-AE49-3C82EFF0FD34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04852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C179-9F67-4F2A-89A5-7FA003DF9215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26672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667" y="1123950"/>
            <a:ext cx="5384800" cy="4527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667" y="1123950"/>
            <a:ext cx="5384800" cy="4527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5DF-C677-482D-88A9-D0AE2BDBA30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11378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72C4-22EB-4E8B-A322-9B8CA76AAFD8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5608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4B82-B380-47F4-B57E-2F663C5A91ED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54859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CAA9-014A-4E28-9C3B-F1CFC219ADD6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05079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907F-6B07-409A-9292-01E0EB86501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50684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CF8F8B-3A45-4B9D-88C2-886F3B85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09BF9-B934-40C8-8EBE-4CAD65A24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F56C2-4FB7-4EF0-B894-A8E46623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CA08-4668-4CF0-B505-3AA7D47C2248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ADF5-FC76-4745-BB46-08058CBEF18D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541051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579A-1EB7-46A3-9B0E-E54507311382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19256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9267" y="117478"/>
            <a:ext cx="2743200" cy="55340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9667" y="117478"/>
            <a:ext cx="8026400" cy="55340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069A-91CD-4E1C-9904-5CA38607B62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38520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D19D7-131E-4397-8EC7-E9F590F30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935C4E-96A1-40B2-B9FB-F812A592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C99FC3-10FB-413E-90DC-D8A2CD543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ACA9-05DF-413B-8F51-519BDFDC471D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9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2018-33C9-4338-AA18-BCB7303A1F73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037408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5C4E-58A6-4921-99C6-089B4FE6DAE4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07852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0527-F3A4-4EAC-BB0E-F4176B5F84C5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55170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7AA0-14BB-452A-807B-8AF85EDCA9F2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610602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EF65-EBE2-40D1-8F38-E9A71929756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65946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34E4-10CC-46BB-B278-86F45AC8AF4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8662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CA677-894B-4173-B91E-04F463C37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E421D-5036-4FB4-8AF8-99D5D3DAD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FD11C8-7557-4576-A7F8-093FD3DAE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0CE8-17DE-4B9E-93FC-F044CA208407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9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03B3-FBC9-46BC-9FCD-8396B9A0E793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963559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4A32-3748-43BC-A921-37E3EE12CFB8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52382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2727C-87DA-4E41-BE5F-A018DF61FF4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91236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A3F9-0932-437E-A84D-26146C6C7CE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14818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2697819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98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2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75" y="132715"/>
            <a:ext cx="11550650" cy="1275080"/>
          </a:xfrm>
          <a:prstGeom prst="rect">
            <a:avLst/>
          </a:prstGeom>
        </p:spPr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657" y="1387093"/>
            <a:ext cx="11576684" cy="393319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257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07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3880C-F3DF-4C46-9E2B-3D23C2BB3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57198-4022-4A7D-850C-2D78C244F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68594-B7D5-4C4A-82EB-6618FB99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FF6A-34A5-4F9A-B463-8A2EF3DC0824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6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CAEC11-E0D0-4B47-8854-5E08E7A6C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002DAA-1092-47B2-875B-6DACF5AEE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1EC31-F5B9-42D8-A707-A13F8DD4F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58E0-1B40-431E-98F3-302756702B43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47BD7C-97AF-4A02-8A24-B1703DF7C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A73613-AF47-422A-8173-F007B0045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42A5E9-5F0F-46C1-BA16-333EE1FC9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9D82-297F-4525-9DB5-E6C8CD40B5C1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CD0DAA-26A5-4034-8392-9B1C4F60E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BA7DAB-E2D1-4BC9-BE20-FD10C9155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1A9F0E-4E7C-4F7C-AEE4-868591378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4317-B415-4A51-8A68-49ED8E11E5F3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D2D69-E71E-4BF6-AEAB-7DFC7CF90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D1496-ED18-4006-8CC5-38A4D7EF7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C8AA1-C4CA-4EA0-A449-204FB6364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819E-20F3-4DEF-BE2F-A45CCE03F5BF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0E652-0738-4E99-BBFE-137A00524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D5B1A-441F-400E-BA12-6EE3D9963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B59D-CA97-4FA0-9C30-1185EA35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7486-1C8D-4F8C-9394-45A33E65E712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999274-E7D2-4F48-9AC0-2D9B05D9A4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DCDB09-B4C4-4173-A668-320983901A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A1BC09-66D5-4880-936A-3B53DDB5A6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2E59A9-3C10-4FB5-A2AE-12F2FC4992F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0" r:id="rId1"/>
    <p:sldLayoutId id="2147490791" r:id="rId2"/>
    <p:sldLayoutId id="2147490792" r:id="rId3"/>
    <p:sldLayoutId id="2147490793" r:id="rId4"/>
    <p:sldLayoutId id="2147490794" r:id="rId5"/>
    <p:sldLayoutId id="2147490795" r:id="rId6"/>
    <p:sldLayoutId id="2147490796" r:id="rId7"/>
    <p:sldLayoutId id="2147490797" r:id="rId8"/>
    <p:sldLayoutId id="2147490798" r:id="rId9"/>
    <p:sldLayoutId id="2147490799" r:id="rId10"/>
    <p:sldLayoutId id="2147490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2284"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117475"/>
            <a:ext cx="10768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123950"/>
            <a:ext cx="109728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a typeface="宋体" charset="-122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a typeface="宋体" charset="-122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8DB1D8F9-0C4E-4086-B2F7-9921A72D375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1" r:id="rId1"/>
    <p:sldLayoutId id="2147490759" r:id="rId2"/>
    <p:sldLayoutId id="2147490760" r:id="rId3"/>
    <p:sldLayoutId id="2147490761" r:id="rId4"/>
    <p:sldLayoutId id="2147490762" r:id="rId5"/>
    <p:sldLayoutId id="2147490763" r:id="rId6"/>
    <p:sldLayoutId id="2147490764" r:id="rId7"/>
    <p:sldLayoutId id="2147490765" r:id="rId8"/>
    <p:sldLayoutId id="2147490766" r:id="rId9"/>
    <p:sldLayoutId id="2147490767" r:id="rId10"/>
    <p:sldLayoutId id="214749076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Microsoft YaHei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icrosoft YaHei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icrosoft YaHei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icrosoft YaHei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icrosoft YaHei" pitchFamily="34" charset="-122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6A6608-8465-4FDF-A86B-6BDF15FE2603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2" r:id="rId1"/>
    <p:sldLayoutId id="2147490769" r:id="rId2"/>
    <p:sldLayoutId id="2147490770" r:id="rId3"/>
    <p:sldLayoutId id="2147490771" r:id="rId4"/>
    <p:sldLayoutId id="2147490772" r:id="rId5"/>
    <p:sldLayoutId id="2147490773" r:id="rId6"/>
    <p:sldLayoutId id="2147490774" r:id="rId7"/>
    <p:sldLayoutId id="2147490775" r:id="rId8"/>
    <p:sldLayoutId id="2147490776" r:id="rId9"/>
    <p:sldLayoutId id="2147490777" r:id="rId10"/>
    <p:sldLayoutId id="2147490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001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5" r:id="rId1"/>
    <p:sldLayoutId id="2147490816" r:id="rId2"/>
    <p:sldLayoutId id="2147490820" r:id="rId3"/>
    <p:sldLayoutId id="2147490821" r:id="rId4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47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9" r:id="rId1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068438" y="1720840"/>
            <a:ext cx="94330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20728" eaLnBrk="1" hangingPunct="1">
              <a:defRPr/>
            </a:pP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Республикасының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кейбір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заңнамалық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актілеріне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трансферттік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белгілеу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мәселелері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өзгерістер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толықтырулар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Республикасы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Заңының</a:t>
            </a:r>
            <a:r>
              <a:rPr lang="ru-RU" alt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жобасы</a:t>
            </a:r>
            <a:endParaRPr lang="ru-RU" altLang="ru-RU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221" name="Группа 21"/>
          <p:cNvGrpSpPr>
            <a:grpSpLocks/>
          </p:cNvGrpSpPr>
          <p:nvPr/>
        </p:nvGrpSpPr>
        <p:grpSpPr bwMode="auto">
          <a:xfrm>
            <a:off x="618067" y="4274193"/>
            <a:ext cx="1295400" cy="2160000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:a16="http://schemas.microsoft.com/office/drawing/2014/main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Graphic 1">
              <a:extLst>
                <a:ext uri="{FF2B5EF4-FFF2-40B4-BE49-F238E27FC236}">
                  <a16:creationId xmlns:a16="http://schemas.microsoft.com/office/drawing/2014/main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2707631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3" name="Группа 29"/>
          <p:cNvGrpSpPr>
            <a:grpSpLocks/>
          </p:cNvGrpSpPr>
          <p:nvPr/>
        </p:nvGrpSpPr>
        <p:grpSpPr bwMode="auto">
          <a:xfrm>
            <a:off x="618067" y="421218"/>
            <a:ext cx="1295400" cy="2160000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0" y="332656"/>
            <a:ext cx="12192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20728" eaLnBrk="1" hangingPunct="1">
              <a:defRPr/>
            </a:pPr>
            <a:r>
              <a:rPr lang="ru-RU" altLang="ru-RU" sz="2133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altLang="ru-RU" sz="213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33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Республикасы</a:t>
            </a:r>
            <a:r>
              <a:rPr lang="kk-KZ" altLang="ru-RU" sz="213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altLang="ru-RU" sz="213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33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</a:t>
            </a:r>
            <a:r>
              <a:rPr lang="ru-RU" altLang="ru-RU" sz="213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33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министрлігі</a:t>
            </a:r>
            <a:endParaRPr lang="ru-RU" altLang="ru-RU" sz="2133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82" y="124080"/>
            <a:ext cx="118185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4-сұрақ </a:t>
            </a:r>
            <a:r>
              <a:rPr lang="ru-RU" sz="2400" b="1" i="1" cap="small" dirty="0">
                <a:solidFill>
                  <a:srgbClr val="002060"/>
                </a:solidFill>
                <a:ea typeface="Tahoma" panose="020B0604030504040204" pitchFamily="34" charset="0"/>
              </a:rPr>
              <a:t>(</a:t>
            </a:r>
            <a:r>
              <a:rPr lang="ru-RU" sz="2400" b="1" i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жалғасы</a:t>
            </a:r>
            <a:r>
              <a:rPr lang="ru-RU" sz="2400" b="1" i="1" cap="small" dirty="0">
                <a:solidFill>
                  <a:srgbClr val="002060"/>
                </a:solidFill>
                <a:ea typeface="Tahoma" panose="020B0604030504040204" pitchFamily="34" charset="0"/>
              </a:rPr>
              <a:t>)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: 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тағайындалған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нарықтар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туралы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мысал</a:t>
            </a:r>
            <a:endParaRPr lang="ru-RU" sz="2600" b="1" cap="small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9817" y="6559403"/>
            <a:ext cx="42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10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755411" y="3065695"/>
            <a:ext cx="4032448" cy="1584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square" anchor="t" anchorCtr="0">
            <a:noAutofit/>
          </a:bodyPr>
          <a:lstStyle/>
          <a:p>
            <a:pPr algn="ctr">
              <a:defRPr/>
            </a:pPr>
            <a:r>
              <a:rPr lang="kk-KZ" dirty="0"/>
              <a:t>Қазақстан</a:t>
            </a:r>
            <a:endParaRPr lang="ru-RU" dirty="0"/>
          </a:p>
          <a:p>
            <a:pPr algn="ctr">
              <a:defRPr/>
            </a:pP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шаруашылығы</a:t>
            </a:r>
            <a:r>
              <a:rPr lang="ru-RU" dirty="0"/>
              <a:t> </a:t>
            </a:r>
            <a:r>
              <a:rPr lang="ru-RU" dirty="0" err="1"/>
              <a:t>өнімдері</a:t>
            </a:r>
            <a:r>
              <a:rPr lang="ru-RU" dirty="0"/>
              <a:t> (</a:t>
            </a:r>
            <a:r>
              <a:rPr lang="ru-RU" dirty="0" err="1"/>
              <a:t>астық</a:t>
            </a:r>
            <a:r>
              <a:rPr lang="ru-RU" dirty="0"/>
              <a:t>)</a:t>
            </a:r>
          </a:p>
          <a:p>
            <a:pPr algn="ctr">
              <a:defRPr/>
            </a:pPr>
            <a:r>
              <a:rPr lang="ru-RU" dirty="0" err="1"/>
              <a:t>Тауар</a:t>
            </a:r>
            <a:r>
              <a:rPr lang="ru-RU" dirty="0"/>
              <a:t> </a:t>
            </a:r>
            <a:r>
              <a:rPr lang="ru-RU" dirty="0" err="1"/>
              <a:t>биржасындағы</a:t>
            </a:r>
            <a:r>
              <a:rPr lang="ru-RU" dirty="0"/>
              <a:t> </a:t>
            </a:r>
            <a:r>
              <a:rPr lang="ru-RU" dirty="0" err="1"/>
              <a:t>құны</a:t>
            </a:r>
            <a:r>
              <a:rPr lang="ru-RU" dirty="0"/>
              <a:t> –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тоннаға</a:t>
            </a:r>
            <a:r>
              <a:rPr lang="ru-RU" dirty="0"/>
              <a:t> 200 доллар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7164123" y="3057249"/>
            <a:ext cx="4156716" cy="160148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kk-KZ" dirty="0"/>
              <a:t>Өзбекстан</a:t>
            </a:r>
            <a:endParaRPr lang="ru-RU" dirty="0"/>
          </a:p>
          <a:p>
            <a:pPr algn="ctr">
              <a:defRPr/>
            </a:pP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шаруашылығы</a:t>
            </a:r>
            <a:r>
              <a:rPr lang="ru-RU" dirty="0"/>
              <a:t> </a:t>
            </a:r>
            <a:r>
              <a:rPr lang="ru-RU" dirty="0" err="1"/>
              <a:t>өнімдері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/>
              <a:t>(</a:t>
            </a:r>
            <a:r>
              <a:rPr lang="ru-RU" dirty="0" err="1"/>
              <a:t>астық</a:t>
            </a:r>
            <a:r>
              <a:rPr lang="ru-RU" dirty="0"/>
              <a:t>)</a:t>
            </a:r>
          </a:p>
          <a:p>
            <a:pPr algn="ctr">
              <a:defRPr/>
            </a:pPr>
            <a:r>
              <a:rPr lang="ru-RU" dirty="0" err="1"/>
              <a:t>Тағайындалған</a:t>
            </a:r>
            <a:r>
              <a:rPr lang="ru-RU" dirty="0"/>
              <a:t> </a:t>
            </a:r>
            <a:r>
              <a:rPr lang="ru-RU" dirty="0" err="1"/>
              <a:t>нарықтағы</a:t>
            </a:r>
            <a:r>
              <a:rPr lang="ru-RU" dirty="0"/>
              <a:t> </a:t>
            </a:r>
            <a:r>
              <a:rPr lang="ru-RU" dirty="0" err="1"/>
              <a:t>құны</a:t>
            </a:r>
            <a:r>
              <a:rPr lang="ru-RU" dirty="0"/>
              <a:t> – </a:t>
            </a:r>
          </a:p>
          <a:p>
            <a:pPr algn="ctr">
              <a:defRPr/>
            </a:pP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тоннаға</a:t>
            </a:r>
            <a:r>
              <a:rPr lang="ru-RU" dirty="0"/>
              <a:t> 300 доллар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411" y="1279129"/>
            <a:ext cx="109452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тауар</a:t>
            </a:r>
            <a:r>
              <a:rPr lang="ru-RU" sz="2400" dirty="0"/>
              <a:t> </a:t>
            </a:r>
            <a:r>
              <a:rPr lang="ru-RU" sz="2400" dirty="0" err="1"/>
              <a:t>биржаларындағы</a:t>
            </a:r>
            <a:r>
              <a:rPr lang="ru-RU" sz="2400" dirty="0"/>
              <a:t> </a:t>
            </a:r>
            <a:r>
              <a:rPr lang="ru-RU" sz="2400" dirty="0" err="1"/>
              <a:t>тауардың</a:t>
            </a:r>
            <a:r>
              <a:rPr lang="ru-RU" sz="2400" dirty="0"/>
              <a:t> </a:t>
            </a:r>
            <a:r>
              <a:rPr lang="ru-RU" sz="2400" dirty="0" err="1"/>
              <a:t>құны</a:t>
            </a:r>
            <a:r>
              <a:rPr lang="ru-RU" sz="2400" dirty="0"/>
              <a:t> </a:t>
            </a:r>
            <a:r>
              <a:rPr lang="ru-RU" sz="2400" dirty="0" err="1"/>
              <a:t>межелі</a:t>
            </a:r>
            <a:r>
              <a:rPr lang="ru-RU" sz="2400" dirty="0"/>
              <a:t> </a:t>
            </a:r>
            <a:r>
              <a:rPr lang="ru-RU" sz="2400" dirty="0" err="1"/>
              <a:t>нарықтағы</a:t>
            </a:r>
            <a:r>
              <a:rPr lang="ru-RU" sz="2400" dirty="0"/>
              <a:t> </a:t>
            </a:r>
            <a:r>
              <a:rPr lang="ru-RU" sz="2400" dirty="0" err="1"/>
              <a:t>экспорттық</a:t>
            </a:r>
            <a:r>
              <a:rPr lang="ru-RU" sz="2400" dirty="0"/>
              <a:t> </a:t>
            </a:r>
            <a:r>
              <a:rPr lang="ru-RU" sz="2400" dirty="0" err="1"/>
              <a:t>бағалардан</a:t>
            </a:r>
            <a:r>
              <a:rPr lang="ru-RU" sz="2400" dirty="0"/>
              <a:t> </a:t>
            </a:r>
            <a:r>
              <a:rPr lang="ru-RU" sz="2400" dirty="0" err="1"/>
              <a:t>айтарлықтай</a:t>
            </a:r>
            <a:r>
              <a:rPr lang="ru-RU" sz="2400" dirty="0"/>
              <a:t> </a:t>
            </a:r>
            <a:r>
              <a:rPr lang="ru-RU" sz="2400" dirty="0" err="1"/>
              <a:t>өзгеше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</a:t>
            </a:r>
            <a:endParaRPr lang="ru-RU" sz="400" dirty="0" smtClean="0"/>
          </a:p>
          <a:p>
            <a:pPr indent="444500" algn="just"/>
            <a:endParaRPr lang="ru-RU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8398FF-6F4A-46D2-90CF-ADAD003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63475" y="3338221"/>
            <a:ext cx="255321" cy="12544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5003883" y="3163412"/>
            <a:ext cx="1884205" cy="469901"/>
          </a:xfrm>
          <a:prstGeom prst="rect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ru-RU" sz="1400" dirty="0" err="1"/>
              <a:t>Тасымалдау</a:t>
            </a:r>
            <a:r>
              <a:rPr lang="ru-RU" sz="1400" dirty="0"/>
              <a:t> – </a:t>
            </a:r>
          </a:p>
          <a:p>
            <a:pPr algn="ctr">
              <a:defRPr/>
            </a:pP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тоннаға</a:t>
            </a:r>
            <a:r>
              <a:rPr lang="ru-RU" sz="1400" dirty="0"/>
              <a:t> 50 доллар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1747267" y="5661248"/>
            <a:ext cx="4156716" cy="95341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ru-RU" sz="1600" dirty="0" err="1">
                <a:solidFill>
                  <a:srgbClr val="FF0000"/>
                </a:solidFill>
              </a:rPr>
              <a:t>Әр</a:t>
            </a:r>
            <a:r>
              <a:rPr lang="ru-RU" sz="1600" dirty="0">
                <a:solidFill>
                  <a:srgbClr val="FF0000"/>
                </a:solidFill>
              </a:rPr>
              <a:t> тонна </a:t>
            </a:r>
            <a:r>
              <a:rPr lang="ru-RU" sz="1600" dirty="0" err="1">
                <a:solidFill>
                  <a:srgbClr val="FF0000"/>
                </a:solidFill>
              </a:rPr>
              <a:t>үшін</a:t>
            </a:r>
            <a:r>
              <a:rPr lang="ru-RU" sz="1600" dirty="0">
                <a:solidFill>
                  <a:srgbClr val="FF0000"/>
                </a:solidFill>
              </a:rPr>
              <a:t> бюджет </a:t>
            </a:r>
            <a:r>
              <a:rPr lang="ru-RU" sz="1600" dirty="0" err="1">
                <a:solidFill>
                  <a:srgbClr val="FF0000"/>
                </a:solidFill>
              </a:rPr>
              <a:t>шығыны</a:t>
            </a:r>
            <a:r>
              <a:rPr lang="ru-RU" sz="1600" dirty="0">
                <a:solidFill>
                  <a:srgbClr val="FF0000"/>
                </a:solidFill>
              </a:rPr>
              <a:t> 50 доллар.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78" y="116632"/>
            <a:ext cx="119985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4-сұрақ </a:t>
            </a:r>
            <a:r>
              <a:rPr lang="ru-RU" sz="2400" b="1" i="1" cap="small" dirty="0">
                <a:solidFill>
                  <a:srgbClr val="002060"/>
                </a:solidFill>
                <a:ea typeface="Tahoma" panose="020B0604030504040204" pitchFamily="34" charset="0"/>
              </a:rPr>
              <a:t>(</a:t>
            </a:r>
            <a:r>
              <a:rPr lang="ru-RU" sz="2400" b="1" i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жалғасы</a:t>
            </a:r>
            <a:r>
              <a:rPr lang="ru-RU" sz="2400" b="1" i="1" cap="small" dirty="0">
                <a:solidFill>
                  <a:srgbClr val="002060"/>
                </a:solidFill>
                <a:ea typeface="Tahoma" panose="020B0604030504040204" pitchFamily="34" charset="0"/>
              </a:rPr>
              <a:t>)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: ҚР-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дағы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тауар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биржалары</a:t>
            </a:r>
            <a:endParaRPr lang="ru-RU" sz="2000" b="1" i="1" cap="small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4633" y="6569045"/>
            <a:ext cx="58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11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82784722"/>
              </p:ext>
            </p:extLst>
          </p:nvPr>
        </p:nvGraphicFramePr>
        <p:xfrm>
          <a:off x="-11048" y="1336088"/>
          <a:ext cx="6183018" cy="412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336" y="5517232"/>
            <a:ext cx="119582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indent="44450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0" kern="0" dirty="0">
                <a:solidFill>
                  <a:schemeClr val="tx1"/>
                </a:solidFill>
              </a:rPr>
              <a:t>ТББ </a:t>
            </a:r>
            <a:r>
              <a:rPr lang="ru-RU" sz="1600" b="0" kern="0" dirty="0" err="1">
                <a:solidFill>
                  <a:schemeClr val="tx1"/>
                </a:solidFill>
              </a:rPr>
              <a:t>бойынша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b="0" kern="0" dirty="0" err="1">
                <a:solidFill>
                  <a:schemeClr val="tx1"/>
                </a:solidFill>
              </a:rPr>
              <a:t>бақылауды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b="0" kern="0" dirty="0" err="1">
                <a:solidFill>
                  <a:schemeClr val="tx1"/>
                </a:solidFill>
              </a:rPr>
              <a:t>босату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b="0" kern="0" dirty="0" err="1">
                <a:solidFill>
                  <a:schemeClr val="tx1"/>
                </a:solidFill>
              </a:rPr>
              <a:t>бойынша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b="0" kern="0" dirty="0" err="1">
                <a:solidFill>
                  <a:schemeClr val="tx1"/>
                </a:solidFill>
              </a:rPr>
              <a:t>берілген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kern="0" dirty="0" err="1">
                <a:solidFill>
                  <a:schemeClr val="tx1"/>
                </a:solidFill>
              </a:rPr>
              <a:t>жеңілдіктерге</a:t>
            </a:r>
            <a:r>
              <a:rPr lang="ru-RU" sz="1600" kern="0" dirty="0">
                <a:solidFill>
                  <a:schemeClr val="tx1"/>
                </a:solidFill>
              </a:rPr>
              <a:t> </a:t>
            </a:r>
            <a:r>
              <a:rPr lang="ru-RU" sz="1600" kern="0" dirty="0" err="1">
                <a:solidFill>
                  <a:schemeClr val="tx1"/>
                </a:solidFill>
              </a:rPr>
              <a:t>қарамастан</a:t>
            </a:r>
            <a:r>
              <a:rPr lang="ru-RU" sz="1600" b="0" kern="0" dirty="0">
                <a:solidFill>
                  <a:schemeClr val="tx1"/>
                </a:solidFill>
              </a:rPr>
              <a:t>, </a:t>
            </a:r>
            <a:r>
              <a:rPr lang="ru-RU" sz="1600" b="0" kern="0" dirty="0" err="1">
                <a:solidFill>
                  <a:schemeClr val="tx1"/>
                </a:solidFill>
              </a:rPr>
              <a:t>биржада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b="0" kern="0" dirty="0" err="1">
                <a:solidFill>
                  <a:schemeClr val="tx1"/>
                </a:solidFill>
              </a:rPr>
              <a:t>мәмілелер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b="0" kern="0" dirty="0" err="1">
                <a:solidFill>
                  <a:schemeClr val="tx1"/>
                </a:solidFill>
              </a:rPr>
              <a:t>санының</a:t>
            </a:r>
            <a:r>
              <a:rPr lang="ru-RU" sz="1600" b="0" kern="0" dirty="0">
                <a:solidFill>
                  <a:schemeClr val="tx1"/>
                </a:solidFill>
              </a:rPr>
              <a:t> </a:t>
            </a:r>
            <a:r>
              <a:rPr lang="ru-RU" sz="1600" kern="0" dirty="0" err="1">
                <a:solidFill>
                  <a:schemeClr val="tx1"/>
                </a:solidFill>
              </a:rPr>
              <a:t>өсуі</a:t>
            </a:r>
            <a:r>
              <a:rPr lang="ru-RU" sz="1600" kern="0" dirty="0">
                <a:solidFill>
                  <a:schemeClr val="tx1"/>
                </a:solidFill>
              </a:rPr>
              <a:t> </a:t>
            </a:r>
            <a:r>
              <a:rPr lang="ru-RU" sz="1600" kern="0" dirty="0" err="1">
                <a:solidFill>
                  <a:schemeClr val="tx1"/>
                </a:solidFill>
              </a:rPr>
              <a:t>байқалмайды</a:t>
            </a:r>
            <a:r>
              <a:rPr lang="ru-RU" sz="1600" b="0" kern="0" dirty="0">
                <a:solidFill>
                  <a:schemeClr val="tx1"/>
                </a:solidFill>
              </a:rPr>
              <a:t>.</a:t>
            </a:r>
          </a:p>
          <a:p>
            <a:pPr indent="44450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0" i="1" kern="0" dirty="0">
                <a:solidFill>
                  <a:schemeClr val="tx1"/>
                </a:solidFill>
              </a:rPr>
              <a:t>* 2019-2021 </a:t>
            </a:r>
            <a:r>
              <a:rPr lang="ru-RU" b="0" i="1" kern="0" dirty="0" err="1">
                <a:solidFill>
                  <a:schemeClr val="tx1"/>
                </a:solidFill>
              </a:rPr>
              <a:t>Ұлттық</a:t>
            </a:r>
            <a:r>
              <a:rPr lang="ru-RU" b="0" i="1" kern="0" dirty="0">
                <a:solidFill>
                  <a:schemeClr val="tx1"/>
                </a:solidFill>
              </a:rPr>
              <a:t> статистика </a:t>
            </a:r>
            <a:r>
              <a:rPr lang="ru-RU" b="0" i="1" kern="0" dirty="0" err="1">
                <a:solidFill>
                  <a:schemeClr val="tx1"/>
                </a:solidFill>
              </a:rPr>
              <a:t>бюросынан</a:t>
            </a:r>
            <a:r>
              <a:rPr lang="ru-RU" b="0" i="1" kern="0" dirty="0">
                <a:solidFill>
                  <a:schemeClr val="tx1"/>
                </a:solidFill>
              </a:rPr>
              <a:t> </a:t>
            </a:r>
            <a:r>
              <a:rPr lang="ru-RU" b="0" i="1" kern="0" dirty="0" err="1">
                <a:solidFill>
                  <a:schemeClr val="tx1"/>
                </a:solidFill>
              </a:rPr>
              <a:t>алынған</a:t>
            </a:r>
            <a:r>
              <a:rPr lang="ru-RU" b="0" i="1" kern="0" dirty="0">
                <a:solidFill>
                  <a:schemeClr val="tx1"/>
                </a:solidFill>
              </a:rPr>
              <a:t> </a:t>
            </a:r>
            <a:r>
              <a:rPr lang="ru-RU" b="0" i="1" kern="0" dirty="0" err="1">
                <a:solidFill>
                  <a:schemeClr val="tx1"/>
                </a:solidFill>
              </a:rPr>
              <a:t>мәліметтер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647779"/>
              </p:ext>
            </p:extLst>
          </p:nvPr>
        </p:nvGraphicFramePr>
        <p:xfrm>
          <a:off x="6312024" y="1340768"/>
          <a:ext cx="56886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52" y="5247789"/>
            <a:ext cx="16287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73794" y="-947"/>
            <a:ext cx="11826862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5-сұрақ: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жергілікті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есептілікті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беру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бөлігіндегі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өзгерістер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6977" y="2498413"/>
            <a:ext cx="875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Жергілікті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есептілікті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халықаралық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топтардың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қатысушылары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болып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табылатын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төлеушілер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ұсынуға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міндетті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30" y="2621524"/>
            <a:ext cx="24390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Ағымдағы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жағдай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84" y="3283243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84" y="4347995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245" y="3726904"/>
            <a:ext cx="24390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Ұсынылған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шешім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594" y="3573016"/>
            <a:ext cx="875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Жергілікті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есептілікті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резидент </a:t>
            </a:r>
            <a:r>
              <a:rPr lang="ru-RU" sz="1600" b="0" kern="0" dirty="0" err="1" smtClean="0">
                <a:solidFill>
                  <a:srgbClr val="1F497D">
                    <a:lumMod val="75000"/>
                  </a:srgbClr>
                </a:solidFill>
              </a:rPr>
              <a:t>емес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 -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тараптары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бар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төлеушілер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ұсынатын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болады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04944" y="6569045"/>
            <a:ext cx="42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12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963" y="4591022"/>
            <a:ext cx="17913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Негіздеме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1598" y="4660995"/>
            <a:ext cx="8666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мемлекеттік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кіріс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органдарына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тараптар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арасындағы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трансферттік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белгілеу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кезінде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қашықтықтан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бақылауды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жүзеге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асыруға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мүмкіндік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береді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4" y="836712"/>
            <a:ext cx="112717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Жергілікті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есептілік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– </a:t>
            </a:r>
            <a:r>
              <a:rPr lang="ru-RU" sz="1600" b="0" kern="0" dirty="0" err="1" smtClean="0">
                <a:solidFill>
                  <a:srgbClr val="1F497D">
                    <a:lumMod val="75000"/>
                  </a:srgbClr>
                </a:solidFill>
              </a:rPr>
              <a:t>шетелдік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 smtClean="0">
                <a:solidFill>
                  <a:srgbClr val="1F497D">
                    <a:lumMod val="75000"/>
                  </a:srgbClr>
                </a:solidFill>
              </a:rPr>
              <a:t>қатысуы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бар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немесе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шетелде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тараптары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бар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төлеуші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ұсынатын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есептілік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Жергілікті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есептілікте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басқару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құрылымы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кәсіпкерлік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қызметтің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сипаттамасы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бизнесті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жүргізу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стратегиясы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тараптармен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бақыланатын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мәмілелердің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сипаттамасы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мен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құрылымы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контрагенттердің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тізбесі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трансферттік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белгілеу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әдісі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қаржылық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ақпарат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сипатталады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37"/>
          <p:cNvSpPr txBox="1">
            <a:spLocks/>
          </p:cNvSpPr>
          <p:nvPr/>
        </p:nvSpPr>
        <p:spPr>
          <a:xfrm>
            <a:off x="7056107" y="6165305"/>
            <a:ext cx="3936437" cy="519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178053" y="221091"/>
            <a:ext cx="1036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импорта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ятиугольник 82"/>
          <p:cNvSpPr/>
          <p:nvPr/>
        </p:nvSpPr>
        <p:spPr>
          <a:xfrm rot="10800000">
            <a:off x="10515600" y="4413"/>
            <a:ext cx="1676400" cy="1120330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9107" y="39515"/>
            <a:ext cx="10849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Закон </a:t>
            </a:r>
            <a:r>
              <a:rPr lang="ru-RU" sz="2400" b="1" dirty="0">
                <a:solidFill>
                  <a:schemeClr val="bg1"/>
                </a:solidFill>
              </a:rPr>
              <a:t>Республики Казахстан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«О трансфертном ценообразовании»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от 5 июля 2008 года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78053" y="1484784"/>
            <a:ext cx="11486563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</a:rPr>
              <a:t>	</a:t>
            </a:r>
            <a:endParaRPr lang="ru-RU" sz="1900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1" y="2507435"/>
            <a:ext cx="3494171" cy="18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Объект 1"/>
          <p:cNvSpPr txBox="1">
            <a:spLocks/>
          </p:cNvSpPr>
          <p:nvPr/>
        </p:nvSpPr>
        <p:spPr>
          <a:xfrm>
            <a:off x="321410" y="1628801"/>
            <a:ext cx="11523133" cy="3743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Symbol" pitchFamily="18" charset="2"/>
              <a:buNone/>
              <a:defRPr/>
            </a:pPr>
            <a:r>
              <a:rPr lang="ru-RU" sz="2500" b="1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Қолданылу</a:t>
            </a:r>
            <a:r>
              <a:rPr lang="ru-RU" sz="25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аясы</a:t>
            </a:r>
            <a:r>
              <a:rPr lang="ru-RU" sz="25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трансферттік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туындайтын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қатынастарды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реттейді</a:t>
            </a:r>
            <a:endParaRPr lang="ru-RU" sz="2500" kern="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Font typeface="Symbol" pitchFamily="18" charset="2"/>
              <a:buNone/>
              <a:defRPr/>
            </a:pPr>
            <a:r>
              <a:rPr lang="ru-RU" sz="2500" b="1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25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іскерлік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операцияларда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іскерлік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операцияларға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мәмілелерде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кірістің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жоғалуын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болдырмау</a:t>
            </a:r>
            <a:endParaRPr lang="ru-RU" sz="2500" kern="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Font typeface="Symbol" pitchFamily="18" charset="2"/>
              <a:buNone/>
              <a:defRPr/>
            </a:pPr>
            <a:r>
              <a:rPr lang="ru-RU" sz="2500" b="1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Трансферттік</a:t>
            </a:r>
            <a:r>
              <a:rPr lang="ru-RU" sz="25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</a:t>
            </a:r>
            <a:r>
              <a:rPr lang="ru-RU" sz="25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тараптар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қалыптасатын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тәуелсіз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тараптар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мәмілелер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қалыптасатын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нарықтық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бағадан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ерекшеленетін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102912"/>
            <a:ext cx="9577064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914377">
              <a:spcBef>
                <a:spcPts val="90"/>
              </a:spcBef>
            </a:pP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2008 </a:t>
            </a:r>
            <a:r>
              <a:rPr lang="ru-RU" sz="28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жылғы</a:t>
            </a: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5 </a:t>
            </a:r>
            <a:r>
              <a:rPr lang="ru-RU" sz="2800" b="1" cap="small" dirty="0" err="1" smtClean="0">
                <a:solidFill>
                  <a:srgbClr val="002060"/>
                </a:solidFill>
                <a:ea typeface="Tahoma" panose="020B0604030504040204" pitchFamily="34" charset="0"/>
              </a:rPr>
              <a:t>шілдедегі</a:t>
            </a:r>
            <a:endParaRPr lang="ru-RU" sz="2800" b="1" cap="small" dirty="0" smtClean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12700" algn="ctr" defTabSz="914377">
              <a:spcBef>
                <a:spcPts val="90"/>
              </a:spcBef>
            </a:pPr>
            <a:r>
              <a:rPr lang="ru-RU" sz="28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«</a:t>
            </a:r>
            <a:r>
              <a:rPr lang="ru-RU" sz="2800" b="1" cap="small" dirty="0" err="1" smtClean="0">
                <a:solidFill>
                  <a:srgbClr val="002060"/>
                </a:solidFill>
                <a:ea typeface="Tahoma" panose="020B0604030504040204" pitchFamily="34" charset="0"/>
              </a:rPr>
              <a:t>трансферттік</a:t>
            </a:r>
            <a:r>
              <a:rPr lang="ru-RU" sz="28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баға</a:t>
            </a: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белгілеу</a:t>
            </a: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800" b="1" cap="small" dirty="0" err="1" smtClean="0">
                <a:solidFill>
                  <a:srgbClr val="002060"/>
                </a:solidFill>
                <a:ea typeface="Tahoma" panose="020B0604030504040204" pitchFamily="34" charset="0"/>
              </a:rPr>
              <a:t>туралы</a:t>
            </a:r>
            <a:r>
              <a:rPr lang="ru-RU" sz="28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» </a:t>
            </a:r>
          </a:p>
          <a:p>
            <a:pPr marL="12700" algn="ctr" defTabSz="914377">
              <a:spcBef>
                <a:spcPts val="90"/>
              </a:spcBef>
            </a:pPr>
            <a:r>
              <a:rPr lang="ru-RU" sz="2800" b="1" cap="small" dirty="0" err="1" smtClean="0">
                <a:solidFill>
                  <a:srgbClr val="002060"/>
                </a:solidFill>
                <a:ea typeface="Tahoma" panose="020B0604030504040204" pitchFamily="34" charset="0"/>
              </a:rPr>
              <a:t>Қазақстан</a:t>
            </a:r>
            <a:r>
              <a:rPr lang="ru-RU" sz="28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Республикасының</a:t>
            </a: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Заңы</a:t>
            </a:r>
            <a:endParaRPr lang="ru-RU" sz="2800" b="1" cap="small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4633" y="6525344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2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4216400"/>
            <a:ext cx="1361439" cy="7213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41674" y="3495034"/>
            <a:ext cx="5757545" cy="2947035"/>
            <a:chOff x="741674" y="3495034"/>
            <a:chExt cx="5757545" cy="29470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4959" y="5232399"/>
              <a:ext cx="1117600" cy="711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857" y="5295290"/>
              <a:ext cx="1279086" cy="8020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6760" y="3500119"/>
              <a:ext cx="3474720" cy="2936240"/>
            </a:xfrm>
            <a:custGeom>
              <a:avLst/>
              <a:gdLst/>
              <a:ahLst/>
              <a:cxnLst/>
              <a:rect l="l" t="t" r="r" b="b"/>
              <a:pathLst>
                <a:path w="3474720" h="2936240">
                  <a:moveTo>
                    <a:pt x="2006600" y="0"/>
                  </a:moveTo>
                  <a:lnTo>
                    <a:pt x="0" y="0"/>
                  </a:lnTo>
                  <a:lnTo>
                    <a:pt x="0" y="2936240"/>
                  </a:lnTo>
                  <a:lnTo>
                    <a:pt x="2006600" y="2936240"/>
                  </a:lnTo>
                  <a:lnTo>
                    <a:pt x="3474719" y="1468119"/>
                  </a:lnTo>
                  <a:lnTo>
                    <a:pt x="20066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760" y="3500119"/>
              <a:ext cx="3474720" cy="2936240"/>
            </a:xfrm>
            <a:custGeom>
              <a:avLst/>
              <a:gdLst/>
              <a:ahLst/>
              <a:cxnLst/>
              <a:rect l="l" t="t" r="r" b="b"/>
              <a:pathLst>
                <a:path w="3474720" h="2936240">
                  <a:moveTo>
                    <a:pt x="0" y="0"/>
                  </a:moveTo>
                  <a:lnTo>
                    <a:pt x="2006600" y="0"/>
                  </a:lnTo>
                  <a:lnTo>
                    <a:pt x="3474719" y="1468119"/>
                  </a:lnTo>
                  <a:lnTo>
                    <a:pt x="2006600" y="2936240"/>
                  </a:lnTo>
                  <a:lnTo>
                    <a:pt x="0" y="2936240"/>
                  </a:lnTo>
                  <a:lnTo>
                    <a:pt x="0" y="0"/>
                  </a:lnTo>
                  <a:close/>
                </a:path>
              </a:pathLst>
            </a:custGeom>
            <a:ln w="1017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60096" y="1153643"/>
            <a:ext cx="4752528" cy="458779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spcBef>
                <a:spcPts val="600"/>
              </a:spcBef>
            </a:pPr>
            <a:endParaRPr lang="ru-RU" sz="1450" spc="-20" dirty="0" smtClean="0">
              <a:latin typeface="Tahoma"/>
              <a:cs typeface="Tahoma"/>
            </a:endParaRPr>
          </a:p>
          <a:p>
            <a:pPr marL="298450" marR="508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экспорттық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импорттық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endParaRPr lang="ru-RU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98450" marR="508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тараптардың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бірі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ҚР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бейрезиденті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болып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табылатын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жұмыстар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қызметтер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endParaRPr lang="ru-RU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98450" marR="508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жер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қойнауын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пайдаланушы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өндірген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өткізілетін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пайдалы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қазбалар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98450" marR="508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жеңілдіктері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бар </a:t>
            </a: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тараптардың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бірі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98450" marR="508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тараптардың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бірі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мәміле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жасалған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жылдың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алдындағы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соңғы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екі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кезеңі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үшін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шығынға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ұшыраған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98450" marR="508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резиденттердің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ҚР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шегінен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тыс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жерлерде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тауарларды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(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жұмыстарды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көрсетілетін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қызметтерді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)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сатып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алу-сату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жөніндегі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 smtClean="0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kern="0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82314" y="836712"/>
            <a:ext cx="2601595" cy="2232237"/>
            <a:chOff x="782314" y="670554"/>
            <a:chExt cx="2601595" cy="2398395"/>
          </a:xfrm>
        </p:grpSpPr>
        <p:sp>
          <p:nvSpPr>
            <p:cNvPr id="28" name="object 28"/>
            <p:cNvSpPr/>
            <p:nvPr/>
          </p:nvSpPr>
          <p:spPr>
            <a:xfrm>
              <a:off x="787400" y="675639"/>
              <a:ext cx="2590800" cy="2387600"/>
            </a:xfrm>
            <a:custGeom>
              <a:avLst/>
              <a:gdLst/>
              <a:ahLst/>
              <a:cxnLst/>
              <a:rect l="l" t="t" r="r" b="b"/>
              <a:pathLst>
                <a:path w="2590800" h="2387600">
                  <a:moveTo>
                    <a:pt x="1397000" y="0"/>
                  </a:moveTo>
                  <a:lnTo>
                    <a:pt x="1397000" y="596900"/>
                  </a:lnTo>
                  <a:lnTo>
                    <a:pt x="0" y="596900"/>
                  </a:lnTo>
                  <a:lnTo>
                    <a:pt x="0" y="1790700"/>
                  </a:lnTo>
                  <a:lnTo>
                    <a:pt x="1397000" y="1790700"/>
                  </a:lnTo>
                  <a:lnTo>
                    <a:pt x="1397000" y="2387600"/>
                  </a:lnTo>
                  <a:lnTo>
                    <a:pt x="2590800" y="1193800"/>
                  </a:lnTo>
                  <a:lnTo>
                    <a:pt x="13970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7400" y="675639"/>
              <a:ext cx="2590800" cy="2387600"/>
            </a:xfrm>
            <a:custGeom>
              <a:avLst/>
              <a:gdLst/>
              <a:ahLst/>
              <a:cxnLst/>
              <a:rect l="l" t="t" r="r" b="b"/>
              <a:pathLst>
                <a:path w="2590800" h="2387600">
                  <a:moveTo>
                    <a:pt x="0" y="596900"/>
                  </a:moveTo>
                  <a:lnTo>
                    <a:pt x="1397000" y="596900"/>
                  </a:lnTo>
                  <a:lnTo>
                    <a:pt x="1397000" y="0"/>
                  </a:lnTo>
                  <a:lnTo>
                    <a:pt x="2590800" y="1193800"/>
                  </a:lnTo>
                  <a:lnTo>
                    <a:pt x="1397000" y="2387600"/>
                  </a:lnTo>
                  <a:lnTo>
                    <a:pt x="1397000" y="1790700"/>
                  </a:lnTo>
                  <a:lnTo>
                    <a:pt x="0" y="1790700"/>
                  </a:lnTo>
                  <a:lnTo>
                    <a:pt x="0" y="596900"/>
                  </a:lnTo>
                  <a:close/>
                </a:path>
              </a:pathLst>
            </a:custGeom>
            <a:ln w="1017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31456" y="1585531"/>
            <a:ext cx="2252896" cy="56797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Халықаралық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іскерлік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операциялар</a:t>
            </a:r>
            <a:endParaRPr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1457" y="3710876"/>
            <a:ext cx="2581656" cy="227741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endParaRPr lang="ru-RU" sz="160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Халықаралық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іскерлік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операциялармен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тікелей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Қазақстан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Республикасының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аумағында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жасалатын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, :</a:t>
            </a:r>
            <a:endParaRPr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112644" y="159956"/>
            <a:ext cx="902391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800" b="1" cap="small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Трансферттік</a:t>
            </a:r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баға</a:t>
            </a:r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белгілеу</a:t>
            </a:r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кезіндегі</a:t>
            </a:r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cap="small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бақылау</a:t>
            </a:r>
            <a:endParaRPr sz="2800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7679" y="1117600"/>
            <a:ext cx="2072639" cy="863600"/>
          </a:xfrm>
          <a:prstGeom prst="rect">
            <a:avLst/>
          </a:prstGeom>
        </p:spPr>
      </p:pic>
      <p:pic>
        <p:nvPicPr>
          <p:cNvPr id="38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7679" y="2072639"/>
            <a:ext cx="2072639" cy="792479"/>
          </a:xfrm>
          <a:prstGeom prst="rect">
            <a:avLst/>
          </a:prstGeom>
        </p:spPr>
      </p:pic>
      <p:pic>
        <p:nvPicPr>
          <p:cNvPr id="39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16400" y="3113001"/>
            <a:ext cx="987911" cy="755904"/>
          </a:xfrm>
          <a:prstGeom prst="rect">
            <a:avLst/>
          </a:prstGeom>
        </p:spPr>
      </p:pic>
      <p:pic>
        <p:nvPicPr>
          <p:cNvPr id="40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6056" y="3045239"/>
            <a:ext cx="1121873" cy="7670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84633" y="6525344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3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91344" y="12701"/>
            <a:ext cx="11809312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	ЭЫДҰ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халықаралық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талаптарына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сәйкес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келтіру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үшін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трансферттік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баға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белгілеу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туралы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Заңның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тұжырымдамалық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өзгерістері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052736"/>
            <a:ext cx="11017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бағаны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анықтау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әдістерінің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иерархиясын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қолдануды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жетілдіру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диапазонды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анықтау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тетігін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енгізу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тараптардың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анықтамасын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кеңейту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</a:rPr>
              <a:t>Тауар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биржаларында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жасалған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мәмілелерді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бақылау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 err="1" smtClean="0">
                <a:solidFill>
                  <a:srgbClr val="1F497D">
                    <a:lumMod val="75000"/>
                  </a:srgbClr>
                </a:solidFill>
              </a:rPr>
              <a:t>Үш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деңгейлі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есептілікке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қойылатын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талаптардың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500" kern="0" dirty="0" err="1">
                <a:solidFill>
                  <a:srgbClr val="1F497D">
                    <a:lumMod val="75000"/>
                  </a:srgbClr>
                </a:solidFill>
              </a:rPr>
              <a:t>өзгеруі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en-US" sz="160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000" kern="0" dirty="0">
              <a:solidFill>
                <a:srgbClr val="1129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4633" y="656904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4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92277" y="-947"/>
            <a:ext cx="12072664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55825" indent="-2155825" algn="ctr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1-сұрақ: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нарықтық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бағаны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анықтау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әдістерінің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иерархиясын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қолдануды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жетілдіру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9215" y="718720"/>
            <a:ext cx="88234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Заңның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12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бабында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бағаны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анықтаудың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5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әдісі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берілген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</a:t>
            </a:r>
            <a:r>
              <a:rPr lang="ru-RU" sz="1600" b="0" i="1" kern="0" dirty="0" err="1">
                <a:solidFill>
                  <a:srgbClr val="1F497D">
                    <a:lumMod val="75000"/>
                  </a:srgbClr>
                </a:solidFill>
              </a:rPr>
              <a:t>салыстырмалы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>
                <a:solidFill>
                  <a:srgbClr val="1F497D">
                    <a:lumMod val="75000"/>
                  </a:srgbClr>
                </a:solidFill>
              </a:rPr>
              <a:t>бақыланбайтын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>
                <a:solidFill>
                  <a:srgbClr val="1F497D">
                    <a:lumMod val="75000"/>
                  </a:srgbClr>
                </a:solidFill>
              </a:rPr>
              <a:t>әдісі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«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шығындарға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қосу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»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әдісі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; 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кейіннен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өткізу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бағасы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; 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пайданы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бөлу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әдісі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таза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пайда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әдісі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800" b="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Егер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1-әдісті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қолдану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мүмкін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болмаса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-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салыстырмалы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бақыланбайтын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басқа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әдістер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дәйекті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түрде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қолданылады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(иерархия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368" y="831462"/>
            <a:ext cx="24390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Ағымдағы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жағдай</a:t>
            </a:r>
            <a:endParaRPr lang="ru-RU" sz="18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23279" y="3249794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23279" y="4257906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9698" y="3533994"/>
            <a:ext cx="24390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Ұсынылған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шешім</a:t>
            </a:r>
            <a:endParaRPr lang="ru-RU" sz="18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56" y="3359519"/>
            <a:ext cx="882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Егер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1-әдісті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қолдану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мүмкін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болмаса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-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салыстырмалы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бақыланбайтын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әдістердің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иерархиясын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алып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тастау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 smtClean="0">
                <a:solidFill>
                  <a:srgbClr val="1F497D">
                    <a:lumMod val="75000"/>
                  </a:srgbClr>
                </a:solidFill>
              </a:rPr>
              <a:t>ұсынылады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8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309" y="4545938"/>
            <a:ext cx="17913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Негіздеме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2156" y="4545938"/>
            <a:ext cx="86074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шешімді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бизнес-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қоғамдастық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та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қолдайды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өйткені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төлеушінің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де,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тексерушілердің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де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әкімшілік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шығындарын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азайтуға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мүмкіндік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береді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800" b="0" kern="0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Трансферттік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белгілеу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ЭЫДҰ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басшылығына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сәйкес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келеді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(2-тарау, 1-бөлім А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84633" y="656904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2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19336" y="12701"/>
            <a:ext cx="11305256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2-сұрақ: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нарықтық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диапазонды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анықтау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механизмін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енгізу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3632" y="836712"/>
            <a:ext cx="92890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Баға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мен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рентабельділік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диапазоны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бағалардың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минималды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максималды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мәндерімен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анықталады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 smtClean="0">
                <a:solidFill>
                  <a:srgbClr val="1F497D">
                    <a:lumMod val="75000"/>
                  </a:srgbClr>
                </a:solidFill>
              </a:rPr>
              <a:t>Екі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немесе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одан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да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көп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мәндер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болмаған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кезде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диапазон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бағаның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немесе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рентабельділіктің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осындай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мәніне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тең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деп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анықталады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b="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44" y="908720"/>
            <a:ext cx="243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Ағымдағы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жағдай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90" y="2060848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9554" y="2151492"/>
            <a:ext cx="243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Ұсынылған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шешім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632" y="2154336"/>
            <a:ext cx="928903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Егер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ақпарат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көздерінде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процентильдерді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қолдану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арқылы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(25-тен 75-ке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дейін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4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немесе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одан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да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көп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көрсеткіштер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болса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диапазонды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тарылту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ұсынылады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аномальды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(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тым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төмен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тым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жоғары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көрсеткіштерді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алып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тастау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арқылы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деректердің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ең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әділ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көрсеткіштерін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анықтауға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мүмкіндік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береді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.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Басқа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жағдайларда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бұрынғы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редакцияны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 smtClean="0">
                <a:solidFill>
                  <a:srgbClr val="1F497D">
                    <a:lumMod val="75000"/>
                  </a:srgbClr>
                </a:solidFill>
              </a:rPr>
              <a:t>қолдану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 smtClean="0">
                <a:solidFill>
                  <a:srgbClr val="1F497D">
                    <a:lumMod val="75000"/>
                  </a:srgbClr>
                </a:solidFill>
              </a:rPr>
              <a:t>қажет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en-US" b="0" i="1" kern="0" dirty="0">
                <a:solidFill>
                  <a:srgbClr val="1F497D">
                    <a:lumMod val="75000"/>
                  </a:srgbClr>
                </a:solidFill>
              </a:rPr>
              <a:t>min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b="0" i="1" kern="0" dirty="0">
                <a:solidFill>
                  <a:srgbClr val="1F497D">
                    <a:lumMod val="75000"/>
                  </a:srgbClr>
                </a:solidFill>
              </a:rPr>
              <a:t>max. </a:t>
            </a:r>
            <a:r>
              <a:rPr lang="ru-RU" b="0" i="1" kern="0" dirty="0" err="1">
                <a:solidFill>
                  <a:srgbClr val="1F497D">
                    <a:lumMod val="75000"/>
                  </a:srgbClr>
                </a:solidFill>
              </a:rPr>
              <a:t>мәндер</a:t>
            </a:r>
            <a:r>
              <a:rPr lang="ru-RU" b="0" i="1" kern="0" dirty="0" smtClean="0">
                <a:solidFill>
                  <a:srgbClr val="1F497D">
                    <a:lumMod val="75000"/>
                  </a:srgbClr>
                </a:solidFill>
              </a:rPr>
              <a:t>);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тараптармен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кезінде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медиана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түзету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жүргізу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kern="0" dirty="0" err="1">
                <a:solidFill>
                  <a:srgbClr val="1F497D">
                    <a:lumMod val="75000"/>
                  </a:srgbClr>
                </a:solidFill>
              </a:rPr>
              <a:t>ұсынылады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b="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84633" y="656904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6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80" y="4228450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555" y="4383308"/>
            <a:ext cx="179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Негіздеме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3632" y="4365104"/>
            <a:ext cx="9145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Даулы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мәселелерді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азайтуға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халықаралық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тәжірибені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жетілдіруге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ықпал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етеді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Ол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48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елде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қолданылады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(АҚШ, Франция,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Ұлыбритания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ҚР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Жоғарғы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Сотының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азаматтық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істер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жөніндегі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сот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алқасының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2016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жылғы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11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мамырдағы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әділ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бағаны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айқындау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үшін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интерквартильдік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диапазонды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i="1" kern="0" dirty="0">
                <a:solidFill>
                  <a:srgbClr val="1F497D">
                    <a:lumMod val="75000"/>
                  </a:srgbClr>
                </a:solidFill>
              </a:rPr>
              <a:t>(25-ші </a:t>
            </a:r>
            <a:r>
              <a:rPr lang="ru-RU" sz="1400" i="1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400" i="1" kern="0" dirty="0">
                <a:solidFill>
                  <a:srgbClr val="1F497D">
                    <a:lumMod val="75000"/>
                  </a:srgbClr>
                </a:solidFill>
              </a:rPr>
              <a:t> 75-ші </a:t>
            </a:r>
            <a:r>
              <a:rPr lang="ru-RU" sz="1400" i="1" kern="0" dirty="0" err="1">
                <a:solidFill>
                  <a:srgbClr val="1F497D">
                    <a:lumMod val="75000"/>
                  </a:srgbClr>
                </a:solidFill>
              </a:rPr>
              <a:t>арасындағы</a:t>
            </a:r>
            <a:r>
              <a:rPr lang="ru-RU" sz="1400" i="1" kern="0" dirty="0">
                <a:solidFill>
                  <a:srgbClr val="1F497D">
                    <a:lumMod val="75000"/>
                  </a:srgbClr>
                </a:solidFill>
              </a:rPr>
              <a:t>)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қолдану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1" kern="0" dirty="0" err="1">
                <a:solidFill>
                  <a:srgbClr val="1F497D">
                    <a:lumMod val="75000"/>
                  </a:srgbClr>
                </a:solidFill>
              </a:rPr>
              <a:t>қажеттігі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көрсетілген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қаулысы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3712" y="1977399"/>
            <a:ext cx="5454208" cy="22752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5702" y="208118"/>
            <a:ext cx="11926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0925" indent="-3590925" algn="ctr"/>
            <a:r>
              <a:rPr lang="ru-RU" sz="24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2-сұрақ (</a:t>
            </a:r>
            <a:r>
              <a:rPr lang="ru-RU" sz="24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жалғасы</a:t>
            </a:r>
            <a:r>
              <a:rPr lang="ru-RU" sz="24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): </a:t>
            </a:r>
            <a:r>
              <a:rPr lang="ru-RU" sz="24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интерквартильді</a:t>
            </a:r>
            <a:r>
              <a:rPr lang="ru-RU" sz="24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диапазонды</a:t>
            </a:r>
            <a:r>
              <a:rPr lang="ru-RU" sz="24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қолдану</a:t>
            </a:r>
            <a:r>
              <a:rPr lang="ru-RU" sz="24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ea typeface="Tahoma" panose="020B0604030504040204" pitchFamily="34" charset="0"/>
              </a:rPr>
              <a:t>мысалы</a:t>
            </a:r>
            <a:endParaRPr lang="ru-RU" sz="2400" b="1" cap="small" dirty="0" smtClean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67408" y="3062897"/>
            <a:ext cx="10945654" cy="38241"/>
          </a:xfrm>
          <a:prstGeom prst="straightConnector1">
            <a:avLst/>
          </a:prstGeom>
          <a:ln w="762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40391" y="4213765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Min = </a:t>
            </a:r>
            <a:r>
              <a:rPr lang="ru-RU" sz="1400" b="1" dirty="0" smtClean="0"/>
              <a:t>1%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47214" y="6569045"/>
            <a:ext cx="657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835764" y="4197093"/>
            <a:ext cx="1095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Max = </a:t>
            </a:r>
            <a:r>
              <a:rPr lang="ru-RU" sz="1400" b="1" dirty="0" smtClean="0"/>
              <a:t>30%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906428" y="4021848"/>
            <a:ext cx="1179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20%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1385" y="764704"/>
            <a:ext cx="10945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4 </a:t>
            </a:r>
            <a:r>
              <a:rPr lang="ru-RU" sz="1400" b="1" i="1" dirty="0" err="1"/>
              <a:t>салыстырмалы</a:t>
            </a:r>
            <a:r>
              <a:rPr lang="ru-RU" sz="1400" b="1" i="1" dirty="0"/>
              <a:t> </a:t>
            </a:r>
            <a:r>
              <a:rPr lang="ru-RU" sz="1400" b="1" i="1" dirty="0" err="1"/>
              <a:t>трейдерлердің</a:t>
            </a:r>
            <a:r>
              <a:rPr lang="ru-RU" sz="1400" b="1" i="1" dirty="0"/>
              <a:t> </a:t>
            </a:r>
            <a:r>
              <a:rPr lang="ru-RU" sz="1400" b="1" i="1" dirty="0" err="1"/>
              <a:t>маржасын</a:t>
            </a:r>
            <a:r>
              <a:rPr lang="ru-RU" sz="1400" b="1" i="1" dirty="0"/>
              <a:t> </a:t>
            </a:r>
            <a:r>
              <a:rPr lang="ru-RU" sz="1400" b="1" i="1" dirty="0" err="1"/>
              <a:t>есептеу</a:t>
            </a:r>
            <a:r>
              <a:rPr lang="ru-RU" sz="1400" b="1" i="1" dirty="0"/>
              <a:t> (</a:t>
            </a:r>
            <a:r>
              <a:rPr lang="en-US" sz="1400" b="1" i="1" dirty="0"/>
              <a:t>Bureau van </a:t>
            </a:r>
            <a:r>
              <a:rPr lang="en-US" sz="1400" b="1" i="1" dirty="0" err="1"/>
              <a:t>Dijk</a:t>
            </a:r>
            <a:r>
              <a:rPr lang="en-US" sz="1400" b="1" i="1" dirty="0"/>
              <a:t> </a:t>
            </a:r>
            <a:r>
              <a:rPr lang="ru-RU" sz="1400" b="1" i="1" dirty="0" err="1"/>
              <a:t>мәліметтері</a:t>
            </a:r>
            <a:r>
              <a:rPr lang="ru-RU" sz="1400" b="1" i="1" dirty="0"/>
              <a:t> </a:t>
            </a:r>
            <a:r>
              <a:rPr lang="ru-RU" sz="1400" b="1" i="1" dirty="0" err="1"/>
              <a:t>бойынша</a:t>
            </a:r>
            <a:r>
              <a:rPr lang="ru-RU" sz="1400" b="1" i="1" dirty="0"/>
              <a:t>)</a:t>
            </a:r>
            <a:endParaRPr lang="ru-RU" sz="14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28752" y="4680117"/>
            <a:ext cx="2622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2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компания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49430" y="4601011"/>
            <a:ext cx="217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 компания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078225" y="4668761"/>
            <a:ext cx="2468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 компания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840" y="4941168"/>
            <a:ext cx="1186962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i="1" u="sng" dirty="0" err="1"/>
              <a:t>Мысал</a:t>
            </a:r>
            <a:r>
              <a:rPr lang="ru-RU" sz="1400" b="1" i="1" u="sng" dirty="0"/>
              <a:t>: </a:t>
            </a:r>
            <a:r>
              <a:rPr lang="ru-RU" sz="1200" b="1" i="1" dirty="0" err="1" smtClean="0"/>
              <a:t>Қазақстандық</a:t>
            </a:r>
            <a:r>
              <a:rPr lang="ru-RU" sz="1200" b="1" i="1" dirty="0" smtClean="0"/>
              <a:t> </a:t>
            </a:r>
            <a:r>
              <a:rPr lang="ru-RU" sz="1200" b="1" i="1" dirty="0"/>
              <a:t>компания</a:t>
            </a:r>
            <a:r>
              <a:rPr lang="ru-RU" sz="1200" i="1" dirty="0"/>
              <a:t> </a:t>
            </a:r>
            <a:r>
              <a:rPr lang="ru-RU" sz="1200" i="1" dirty="0" err="1"/>
              <a:t>шетелдік</a:t>
            </a:r>
            <a:r>
              <a:rPr lang="ru-RU" sz="1200" i="1" dirty="0"/>
              <a:t> </a:t>
            </a:r>
            <a:r>
              <a:rPr lang="ru-RU" sz="1200" i="1" dirty="0" err="1"/>
              <a:t>трейдерге</a:t>
            </a:r>
            <a:r>
              <a:rPr lang="ru-RU" sz="1200" i="1" dirty="0"/>
              <a:t> 10 млн. АҚШ </a:t>
            </a:r>
            <a:r>
              <a:rPr lang="ru-RU" sz="1200" i="1" dirty="0" err="1"/>
              <a:t>долларына</a:t>
            </a:r>
            <a:r>
              <a:rPr lang="ru-RU" sz="1200" i="1" dirty="0"/>
              <a:t> 1000 тонна </a:t>
            </a:r>
            <a:r>
              <a:rPr lang="ru-RU" sz="1200" b="1" i="1" dirty="0"/>
              <a:t>металл </a:t>
            </a:r>
            <a:r>
              <a:rPr lang="ru-RU" sz="1200" b="1" i="1" dirty="0" err="1"/>
              <a:t>сатады</a:t>
            </a:r>
            <a:r>
              <a:rPr lang="ru-RU" sz="1200" i="1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                 </a:t>
            </a:r>
            <a:r>
              <a:rPr lang="ru-RU" sz="1200" dirty="0" err="1"/>
              <a:t>Әрі</a:t>
            </a:r>
            <a:r>
              <a:rPr lang="ru-RU" sz="1200" dirty="0"/>
              <a:t> </a:t>
            </a:r>
            <a:r>
              <a:rPr lang="ru-RU" sz="1200" dirty="0" err="1"/>
              <a:t>қарай</a:t>
            </a:r>
            <a:r>
              <a:rPr lang="ru-RU" sz="1200" dirty="0"/>
              <a:t>, трейдер </a:t>
            </a:r>
            <a:r>
              <a:rPr lang="ru-RU" sz="1200" dirty="0" err="1"/>
              <a:t>металды</a:t>
            </a:r>
            <a:r>
              <a:rPr lang="ru-RU" sz="1200" dirty="0"/>
              <a:t> </a:t>
            </a:r>
            <a:r>
              <a:rPr lang="ru-RU" sz="1200" dirty="0" err="1"/>
              <a:t>Еуропа</a:t>
            </a:r>
            <a:r>
              <a:rPr lang="ru-RU" sz="1200" dirty="0"/>
              <a:t> </a:t>
            </a:r>
            <a:r>
              <a:rPr lang="ru-RU" sz="1200" dirty="0" err="1"/>
              <a:t>елдеріне</a:t>
            </a:r>
            <a:r>
              <a:rPr lang="ru-RU" sz="1200" dirty="0"/>
              <a:t> </a:t>
            </a:r>
            <a:r>
              <a:rPr lang="ru-RU" sz="1200" b="1" dirty="0"/>
              <a:t>12,5 миллион </a:t>
            </a:r>
            <a:r>
              <a:rPr lang="ru-RU" sz="1200" b="1" dirty="0" smtClean="0"/>
              <a:t>АҚШ </a:t>
            </a:r>
            <a:r>
              <a:rPr lang="ru-RU" sz="1200" b="1" dirty="0" err="1" smtClean="0"/>
              <a:t>долларға</a:t>
            </a:r>
            <a:r>
              <a:rPr lang="ru-RU" sz="1200" b="1" dirty="0" smtClean="0"/>
              <a:t> </a:t>
            </a:r>
            <a:r>
              <a:rPr lang="ru-RU" sz="1200" dirty="0" err="1"/>
              <a:t>қайта</a:t>
            </a:r>
            <a:r>
              <a:rPr lang="ru-RU" sz="1200" dirty="0"/>
              <a:t> </a:t>
            </a:r>
            <a:r>
              <a:rPr lang="ru-RU" sz="1200" dirty="0" err="1"/>
              <a:t>сатады</a:t>
            </a:r>
            <a:r>
              <a:rPr lang="ru-RU" sz="1200" dirty="0"/>
              <a:t>, </a:t>
            </a:r>
            <a:r>
              <a:rPr lang="ru-RU" sz="1200" dirty="0" err="1"/>
              <a:t>онда</a:t>
            </a:r>
            <a:r>
              <a:rPr lang="ru-RU" sz="1200" dirty="0"/>
              <a:t> </a:t>
            </a:r>
            <a:r>
              <a:rPr lang="ru-RU" sz="1200" dirty="0" err="1"/>
              <a:t>трейдердің</a:t>
            </a:r>
            <a:r>
              <a:rPr lang="ru-RU" sz="1200" dirty="0"/>
              <a:t> </a:t>
            </a:r>
            <a:r>
              <a:rPr lang="ru-RU" sz="1200" dirty="0" err="1"/>
              <a:t>маржасы</a:t>
            </a:r>
            <a:r>
              <a:rPr lang="ru-RU" sz="1200" dirty="0"/>
              <a:t> </a:t>
            </a:r>
            <a:r>
              <a:rPr lang="ru-RU" sz="1200" dirty="0" err="1"/>
              <a:t>қайта</a:t>
            </a:r>
            <a:r>
              <a:rPr lang="ru-RU" sz="1200" dirty="0"/>
              <a:t> </a:t>
            </a:r>
            <a:r>
              <a:rPr lang="ru-RU" sz="1200" dirty="0" err="1"/>
              <a:t>сатудан</a:t>
            </a:r>
            <a:r>
              <a:rPr lang="ru-RU" sz="1200" dirty="0"/>
              <a:t> </a:t>
            </a:r>
            <a:r>
              <a:rPr lang="ru-RU" sz="1200" b="1" dirty="0"/>
              <a:t>25%</a:t>
            </a:r>
            <a:r>
              <a:rPr lang="ru-RU" sz="1200" dirty="0"/>
              <a:t> </a:t>
            </a:r>
            <a:r>
              <a:rPr lang="ru-RU" sz="1200" dirty="0" err="1" smtClean="0"/>
              <a:t>құрайды</a:t>
            </a:r>
            <a:endParaRPr lang="ru-RU" sz="1200" dirty="0" smtClean="0"/>
          </a:p>
          <a:p>
            <a:pPr>
              <a:spcBef>
                <a:spcPts val="600"/>
              </a:spcBef>
            </a:pPr>
            <a:r>
              <a:rPr lang="ru-RU" sz="1200" dirty="0"/>
              <a:t>  </a:t>
            </a:r>
            <a:r>
              <a:rPr lang="ru-RU" sz="1200" dirty="0" smtClean="0"/>
              <a:t>               </a:t>
            </a:r>
            <a:r>
              <a:rPr lang="ru-RU" sz="1200" dirty="0" err="1" smtClean="0"/>
              <a:t>Ағымдағы</a:t>
            </a:r>
            <a:r>
              <a:rPr lang="ru-RU" sz="1200" dirty="0" smtClean="0"/>
              <a:t> </a:t>
            </a:r>
            <a:r>
              <a:rPr lang="ru-RU" sz="1200" dirty="0" err="1"/>
              <a:t>заңнама</a:t>
            </a:r>
            <a:r>
              <a:rPr lang="ru-RU" sz="1200" dirty="0"/>
              <a:t> </a:t>
            </a:r>
            <a:r>
              <a:rPr lang="ru-RU" sz="1200" dirty="0" err="1"/>
              <a:t>бойынша</a:t>
            </a:r>
            <a:r>
              <a:rPr lang="ru-RU" sz="1200" dirty="0"/>
              <a:t> </a:t>
            </a:r>
            <a:r>
              <a:rPr lang="ru-RU" sz="1200" dirty="0" err="1"/>
              <a:t>трейдерлердің</a:t>
            </a:r>
            <a:r>
              <a:rPr lang="ru-RU" sz="1200" dirty="0"/>
              <a:t> маржа </a:t>
            </a:r>
            <a:r>
              <a:rPr lang="ru-RU" sz="1200" dirty="0" err="1"/>
              <a:t>мөлшері</a:t>
            </a:r>
            <a:r>
              <a:rPr lang="ru-RU" sz="1200" dirty="0"/>
              <a:t> </a:t>
            </a:r>
            <a:r>
              <a:rPr lang="ru-RU" sz="1200" b="1" dirty="0"/>
              <a:t>1% - дан 30%</a:t>
            </a:r>
            <a:r>
              <a:rPr lang="ru-RU" sz="1200" dirty="0"/>
              <a:t> </a:t>
            </a:r>
            <a:r>
              <a:rPr lang="ru-RU" sz="1200" b="1" dirty="0"/>
              <a:t>- </a:t>
            </a:r>
            <a:r>
              <a:rPr lang="ru-RU" sz="1200" b="1" dirty="0" err="1"/>
              <a:t>ға</a:t>
            </a:r>
            <a:r>
              <a:rPr lang="ru-RU" sz="1200" b="1" dirty="0"/>
              <a:t> </a:t>
            </a:r>
            <a:r>
              <a:rPr lang="ru-RU" sz="1200" dirty="0" err="1"/>
              <a:t>дейінгі</a:t>
            </a:r>
            <a:r>
              <a:rPr lang="ru-RU" sz="1200" dirty="0"/>
              <a:t> </a:t>
            </a:r>
            <a:r>
              <a:rPr lang="ru-RU" sz="1200" dirty="0" err="1"/>
              <a:t>нарықтық</a:t>
            </a:r>
            <a:r>
              <a:rPr lang="ru-RU" sz="1200" dirty="0"/>
              <a:t> маржа </a:t>
            </a:r>
            <a:r>
              <a:rPr lang="ru-RU" sz="1200" dirty="0" err="1"/>
              <a:t>диапазонында</a:t>
            </a:r>
            <a:r>
              <a:rPr lang="ru-RU" sz="1200" dirty="0"/>
              <a:t> </a:t>
            </a:r>
            <a:r>
              <a:rPr lang="ru-RU" sz="1200" dirty="0" err="1" smtClean="0"/>
              <a:t>болады</a:t>
            </a:r>
            <a:endParaRPr lang="ru-RU" sz="1200" b="1" i="1" dirty="0" smtClean="0"/>
          </a:p>
          <a:p>
            <a:pPr marL="712788" indent="-620713"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dirty="0" smtClean="0"/>
              <a:t>              </a:t>
            </a:r>
            <a:r>
              <a:rPr lang="ru-RU" sz="1200" dirty="0" err="1" smtClean="0"/>
              <a:t>Ұсынылған</a:t>
            </a:r>
            <a:r>
              <a:rPr lang="ru-RU" sz="1200" dirty="0" smtClean="0"/>
              <a:t> </a:t>
            </a:r>
            <a:r>
              <a:rPr lang="ru-RU" sz="1200" dirty="0" err="1"/>
              <a:t>түзетулер</a:t>
            </a:r>
            <a:r>
              <a:rPr lang="ru-RU" sz="1200" dirty="0"/>
              <a:t> </a:t>
            </a:r>
            <a:r>
              <a:rPr lang="ru-RU" sz="1200" dirty="0" err="1"/>
              <a:t>бойынша</a:t>
            </a:r>
            <a:r>
              <a:rPr lang="ru-RU" sz="1200" dirty="0"/>
              <a:t> </a:t>
            </a:r>
            <a:r>
              <a:rPr lang="ru-RU" sz="1200" dirty="0" err="1"/>
              <a:t>нарықтық</a:t>
            </a:r>
            <a:r>
              <a:rPr lang="ru-RU" sz="1200" dirty="0"/>
              <a:t> маржа диапазоны </a:t>
            </a:r>
            <a:r>
              <a:rPr lang="ru-RU" sz="1200" b="1" dirty="0"/>
              <a:t>10% - дан 20% </a:t>
            </a:r>
            <a:r>
              <a:rPr lang="ru-RU" sz="1200" dirty="0"/>
              <a:t>- </a:t>
            </a:r>
            <a:r>
              <a:rPr lang="ru-RU" sz="1200" dirty="0" err="1"/>
              <a:t>ға</a:t>
            </a:r>
            <a:r>
              <a:rPr lang="ru-RU" sz="1200" dirty="0"/>
              <a:t> </a:t>
            </a:r>
            <a:r>
              <a:rPr lang="ru-RU" sz="1200" dirty="0" err="1"/>
              <a:t>дейін</a:t>
            </a:r>
            <a:r>
              <a:rPr lang="ru-RU" sz="1200" dirty="0"/>
              <a:t> </a:t>
            </a:r>
            <a:r>
              <a:rPr lang="ru-RU" sz="1200" dirty="0" err="1"/>
              <a:t>болады</a:t>
            </a:r>
            <a:r>
              <a:rPr lang="ru-RU" sz="1200" dirty="0"/>
              <a:t> (№2 </a:t>
            </a:r>
            <a:r>
              <a:rPr lang="ru-RU" sz="1200" dirty="0" err="1"/>
              <a:t>және</a:t>
            </a:r>
            <a:r>
              <a:rPr lang="ru-RU" sz="1200" dirty="0"/>
              <a:t> №3 </a:t>
            </a:r>
            <a:r>
              <a:rPr lang="ru-RU" sz="1200" dirty="0" err="1"/>
              <a:t>трейдерлер</a:t>
            </a:r>
            <a:r>
              <a:rPr lang="ru-RU" sz="1200" dirty="0"/>
              <a:t>), </a:t>
            </a:r>
            <a:r>
              <a:rPr lang="ru-RU" sz="1200" dirty="0" err="1"/>
              <a:t>яғни</a:t>
            </a:r>
            <a:r>
              <a:rPr lang="ru-RU" sz="1200" dirty="0"/>
              <a:t> </a:t>
            </a:r>
            <a:r>
              <a:rPr lang="ru-RU" sz="1200" dirty="0" err="1"/>
              <a:t>экстремалды</a:t>
            </a:r>
            <a:r>
              <a:rPr lang="ru-RU" sz="1200" dirty="0"/>
              <a:t> </a:t>
            </a:r>
            <a:r>
              <a:rPr lang="ru-RU" sz="1200" dirty="0" err="1" smtClean="0"/>
              <a:t>мәндер</a:t>
            </a:r>
            <a:r>
              <a:rPr lang="ru-RU" sz="1200" dirty="0" smtClean="0"/>
              <a:t>                            </a:t>
            </a:r>
            <a:r>
              <a:rPr lang="ru-RU" sz="1200" dirty="0" err="1" smtClean="0"/>
              <a:t>алынып</a:t>
            </a:r>
            <a:r>
              <a:rPr lang="ru-RU" sz="1200" dirty="0" smtClean="0"/>
              <a:t> </a:t>
            </a:r>
            <a:r>
              <a:rPr lang="ru-RU" sz="1200" dirty="0" err="1" smtClean="0"/>
              <a:t>тасталады</a:t>
            </a:r>
            <a:r>
              <a:rPr lang="ru-RU" sz="1200" dirty="0" smtClean="0"/>
              <a:t> </a:t>
            </a:r>
            <a:r>
              <a:rPr lang="ru-RU" sz="1200" dirty="0"/>
              <a:t>10% - дан аз №1 Трейдер (25 </a:t>
            </a:r>
            <a:r>
              <a:rPr lang="ru-RU" sz="1200" dirty="0" err="1"/>
              <a:t>процентильден</a:t>
            </a:r>
            <a:r>
              <a:rPr lang="ru-RU" sz="1200" dirty="0"/>
              <a:t> аз) </a:t>
            </a:r>
            <a:r>
              <a:rPr lang="ru-RU" sz="1200" dirty="0" err="1"/>
              <a:t>және</a:t>
            </a:r>
            <a:r>
              <a:rPr lang="ru-RU" sz="1200" dirty="0"/>
              <a:t> 20% - дан </a:t>
            </a:r>
            <a:r>
              <a:rPr lang="ru-RU" sz="1200" dirty="0" err="1"/>
              <a:t>астам</a:t>
            </a:r>
            <a:r>
              <a:rPr lang="ru-RU" sz="1200" dirty="0"/>
              <a:t> №4 Трейдер (75 </a:t>
            </a:r>
            <a:r>
              <a:rPr lang="ru-RU" sz="1200" dirty="0" err="1"/>
              <a:t>процентильден</a:t>
            </a:r>
            <a:r>
              <a:rPr lang="ru-RU" sz="1200" dirty="0"/>
              <a:t> </a:t>
            </a:r>
            <a:r>
              <a:rPr lang="ru-RU" sz="1200" dirty="0" err="1"/>
              <a:t>астам</a:t>
            </a:r>
            <a:r>
              <a:rPr lang="ru-RU" sz="1200" dirty="0"/>
              <a:t>) </a:t>
            </a:r>
            <a:endParaRPr lang="ru-RU" sz="1200" dirty="0" smtClean="0"/>
          </a:p>
          <a:p>
            <a:pPr>
              <a:spcBef>
                <a:spcPts val="600"/>
              </a:spcBef>
            </a:pPr>
            <a:r>
              <a:rPr lang="ru-RU" sz="1200" b="1" dirty="0" err="1"/>
              <a:t>Қорытынды</a:t>
            </a:r>
            <a:r>
              <a:rPr lang="ru-RU" sz="1200" b="1" dirty="0"/>
              <a:t>: </a:t>
            </a:r>
            <a:r>
              <a:rPr lang="ru-RU" sz="1200" dirty="0" err="1"/>
              <a:t>трейдердің</a:t>
            </a:r>
            <a:r>
              <a:rPr lang="ru-RU" sz="1200" dirty="0"/>
              <a:t> </a:t>
            </a:r>
            <a:r>
              <a:rPr lang="ru-RU" sz="1200" dirty="0" err="1"/>
              <a:t>маржасы</a:t>
            </a:r>
            <a:r>
              <a:rPr lang="ru-RU" sz="1200" dirty="0"/>
              <a:t> </a:t>
            </a:r>
            <a:r>
              <a:rPr lang="ru-RU" sz="1200" b="1" dirty="0"/>
              <a:t>5% </a:t>
            </a:r>
            <a:r>
              <a:rPr lang="ru-RU" sz="1200" dirty="0"/>
              <a:t>- </a:t>
            </a:r>
            <a:r>
              <a:rPr lang="ru-RU" sz="1200" dirty="0" err="1"/>
              <a:t>ға</a:t>
            </a:r>
            <a:r>
              <a:rPr lang="ru-RU" sz="1200" dirty="0"/>
              <a:t> (25% -20%), </a:t>
            </a:r>
            <a:r>
              <a:rPr lang="ru-RU" sz="1200" dirty="0" err="1"/>
              <a:t>мемлекеттің</a:t>
            </a:r>
            <a:r>
              <a:rPr lang="ru-RU" sz="1200" dirty="0"/>
              <a:t> </a:t>
            </a:r>
            <a:r>
              <a:rPr lang="ru-RU" sz="1200" dirty="0" err="1"/>
              <a:t>корпоративтік</a:t>
            </a:r>
            <a:r>
              <a:rPr lang="ru-RU" sz="1200" dirty="0"/>
              <a:t> </a:t>
            </a:r>
            <a:r>
              <a:rPr lang="ru-RU" sz="1200" dirty="0" err="1"/>
              <a:t>салық</a:t>
            </a:r>
            <a:r>
              <a:rPr lang="ru-RU" sz="1200" dirty="0"/>
              <a:t> </a:t>
            </a:r>
            <a:r>
              <a:rPr lang="ru-RU" sz="1200" dirty="0" err="1"/>
              <a:t>түріндегі</a:t>
            </a:r>
            <a:r>
              <a:rPr lang="ru-RU" sz="1200" dirty="0"/>
              <a:t> </a:t>
            </a:r>
            <a:r>
              <a:rPr lang="ru-RU" sz="1200" dirty="0" err="1" smtClean="0"/>
              <a:t>шығыны</a:t>
            </a:r>
            <a:r>
              <a:rPr lang="ru-RU" sz="1200" dirty="0" smtClean="0"/>
              <a:t> -</a:t>
            </a:r>
            <a:r>
              <a:rPr lang="ru-RU" sz="1200" b="1" dirty="0"/>
              <a:t>100 </a:t>
            </a:r>
            <a:r>
              <a:rPr lang="ru-RU" sz="1200" b="1" dirty="0" err="1"/>
              <a:t>мың</a:t>
            </a:r>
            <a:r>
              <a:rPr lang="ru-RU" sz="1200" dirty="0"/>
              <a:t> АҚШ </a:t>
            </a:r>
            <a:r>
              <a:rPr lang="ru-RU" sz="1200" dirty="0" smtClean="0"/>
              <a:t>доллары.</a:t>
            </a:r>
            <a:endParaRPr lang="ru-RU" sz="1200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503712" y="1977399"/>
            <a:ext cx="0" cy="225026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957920" y="2029592"/>
            <a:ext cx="0" cy="225026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31769" y="3944899"/>
            <a:ext cx="1658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10%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88548" y="4016782"/>
            <a:ext cx="1083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/>
              <a:t>(</a:t>
            </a:r>
            <a:r>
              <a:rPr lang="ru-RU" sz="1000" i="1" dirty="0" smtClean="0"/>
              <a:t>Трейдер</a:t>
            </a:r>
            <a:r>
              <a:rPr lang="ru-RU" sz="1200" i="1" dirty="0" smtClean="0"/>
              <a:t> №3)</a:t>
            </a:r>
            <a:endParaRPr lang="ru-RU" sz="12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138485" y="1793009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2151741" y="3378742"/>
            <a:ext cx="348144" cy="22403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9999816" y="3301356"/>
            <a:ext cx="360041" cy="24070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16200000">
            <a:off x="6031136" y="1811716"/>
            <a:ext cx="360040" cy="53863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32" y="1984767"/>
            <a:ext cx="30483" cy="2267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867" y="2011943"/>
            <a:ext cx="30483" cy="226790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566766" y="4213765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(</a:t>
            </a:r>
            <a:r>
              <a:rPr lang="ru-RU" sz="1000" i="1" dirty="0" smtClean="0"/>
              <a:t>Трейдер</a:t>
            </a:r>
            <a:r>
              <a:rPr lang="ru-RU" sz="1200" i="1" dirty="0" smtClean="0"/>
              <a:t> №1)</a:t>
            </a:r>
            <a:endParaRPr lang="ru-RU" sz="1200" i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92916" y="3950660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/>
              <a:t>(</a:t>
            </a:r>
            <a:r>
              <a:rPr lang="ru-RU" sz="1000" i="1" dirty="0" smtClean="0"/>
              <a:t>Трейдер</a:t>
            </a:r>
            <a:r>
              <a:rPr lang="ru-RU" sz="1200" i="1" dirty="0" smtClean="0"/>
              <a:t> №2)</a:t>
            </a:r>
            <a:endParaRPr lang="ru-RU" sz="1200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139314" y="4419942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i="1" dirty="0" smtClean="0"/>
              <a:t>(Трейдер №4)</a:t>
            </a:r>
            <a:endParaRPr lang="ru-RU" sz="1000" i="1" dirty="0"/>
          </a:p>
        </p:txBody>
      </p:sp>
      <p:sp>
        <p:nvSpPr>
          <p:cNvPr id="26" name="Овал 25"/>
          <p:cNvSpPr/>
          <p:nvPr/>
        </p:nvSpPr>
        <p:spPr>
          <a:xfrm>
            <a:off x="8872046" y="3841501"/>
            <a:ext cx="171748" cy="17528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16748" y="4038484"/>
            <a:ext cx="171748" cy="1752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266993" y="4026530"/>
            <a:ext cx="171748" cy="1752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417838" y="3804135"/>
            <a:ext cx="171748" cy="17528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3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19336" y="12701"/>
            <a:ext cx="11953328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6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3-сұрақ: </a:t>
            </a:r>
            <a:r>
              <a:rPr lang="ru-RU" sz="26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өзара</a:t>
            </a:r>
            <a:r>
              <a:rPr lang="ru-RU" sz="26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байланысты</a:t>
            </a:r>
            <a:r>
              <a:rPr lang="ru-RU" sz="26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тараптардың</a:t>
            </a:r>
            <a:r>
              <a:rPr lang="ru-RU" sz="26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анықтамасын</a:t>
            </a:r>
            <a:r>
              <a:rPr lang="ru-RU" sz="26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6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кеңейту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5560" y="756835"/>
            <a:ext cx="9937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ТББ </a:t>
            </a:r>
            <a:r>
              <a:rPr lang="ru-RU" b="0" kern="0" dirty="0" err="1" smtClean="0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заңда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мәмілеге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қатысушылардың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байланысы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тар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түсінік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 smtClean="0">
                <a:solidFill>
                  <a:srgbClr val="1F497D">
                    <a:lumMod val="75000"/>
                  </a:srgbClr>
                </a:solidFill>
              </a:rPr>
              <a:t>берілген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b="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Экспортталатын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өнімді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кейіннен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өткізу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кезінде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ең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төменгі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тәуекелді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қабылдайтын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байланысты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 smtClean="0">
                <a:solidFill>
                  <a:srgbClr val="1F497D">
                    <a:lumMod val="75000"/>
                  </a:srgbClr>
                </a:solidFill>
              </a:rPr>
              <a:t>тараптар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деп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танылмайтын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жасанды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делдалдық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құрылымдар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құрылады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ТББ </a:t>
            </a:r>
            <a:r>
              <a:rPr lang="ru-RU" b="0" kern="0" dirty="0" err="1" smtClean="0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заңмен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 smtClean="0">
                <a:solidFill>
                  <a:srgbClr val="1F497D">
                    <a:lumMod val="75000"/>
                  </a:srgbClr>
                </a:solidFill>
              </a:rPr>
              <a:t>бақыланбайды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 - 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капитал 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ҚР-дан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шығарылады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b="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8" y="844747"/>
            <a:ext cx="243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Ағымдағы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жағдай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80" y="1901426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880" y="4768058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800" y="1988840"/>
            <a:ext cx="2079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Ұсынылған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шешім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5560" y="1915629"/>
            <a:ext cx="99371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err="1" smtClean="0">
                <a:solidFill>
                  <a:srgbClr val="1F497D">
                    <a:lumMod val="75000"/>
                  </a:srgbClr>
                </a:solidFill>
              </a:rPr>
              <a:t>Келесі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шарттардың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бірінде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туындайтын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мәмілеге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қатысушылардың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өзара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байланыстылығын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анықтауды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кеңейту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0" kern="0" dirty="0" err="1">
                <a:solidFill>
                  <a:srgbClr val="1F497D">
                    <a:lumMod val="75000"/>
                  </a:srgbClr>
                </a:solidFill>
              </a:rPr>
              <a:t>ұсынылады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:</a:t>
            </a:r>
            <a:endParaRPr lang="ru-RU" b="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сатудың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жалпы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құнының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50% - дан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астамын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бір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заңды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тұлға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қалыптастырады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140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сатып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алудың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жалпы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құнының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50% - дан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астамын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бір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заңды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тұлға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қалыптастырады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тұлға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өнімнің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бастапқы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құнының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50% - дан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астам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сомасында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лицензиялық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төлем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</a:rPr>
              <a:t>алады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тұлға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тауарды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(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жұмыстарды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қызметтерді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немесе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құқықтарды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сатып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алу-сату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кезінде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компанияның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агенті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, дистрибьюторы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немесе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дилері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ретінде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айрықша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құқықтар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береді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контрагент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алдындағы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жалпы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қарыз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борышкердің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меншікті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капиталының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50%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</a:rPr>
              <a:t>асады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155575" lvl="1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Көрсетілген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нормалар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резидент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емес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болып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табылатын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мәмілеге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қатысушыға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қолданылмайды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ол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деректер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ашық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қолжетімділікте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жарияланады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(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аудиторлық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қаржылық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есептер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).</a:t>
            </a:r>
            <a:endParaRPr lang="ru-RU" sz="14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4497" y="6569045"/>
            <a:ext cx="494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8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729" y="4888204"/>
            <a:ext cx="17913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solidFill>
                  <a:srgbClr val="1F497D">
                    <a:lumMod val="75000"/>
                  </a:srgbClr>
                </a:solidFill>
              </a:rPr>
              <a:t>Негіздеме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9112" y="4862856"/>
            <a:ext cx="9937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анықтамалар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дамушы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мемлекеттердің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- Бразилия, ҚХР,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Үндістанның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заңнамаларында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бар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тексерілетін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салық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төлеушіден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қаржылық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ақпаратты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сұратуға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мүмкіндік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береді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.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Бұл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шара </a:t>
            </a:r>
            <a:r>
              <a:rPr lang="ru-RU" sz="1400" kern="0" dirty="0" err="1" smtClean="0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мониторингін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қадағаланатын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ақпаратты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жақсартуға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ықпал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етеді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ЭЫДҰ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хатымен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қолдау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тапты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(2021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жылғы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 19 </a:t>
            </a:r>
            <a:r>
              <a:rPr lang="ru-RU" sz="1400" kern="0" dirty="0" err="1">
                <a:solidFill>
                  <a:srgbClr val="1F497D">
                    <a:lumMod val="75000"/>
                  </a:srgbClr>
                </a:solidFill>
              </a:rPr>
              <a:t>қазандағы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);</a:t>
            </a:r>
            <a:endParaRPr lang="ru-RU" sz="140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19336" y="12701"/>
            <a:ext cx="11953328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algn="ctr" defTabSz="920705">
              <a:tabLst>
                <a:tab pos="0" algn="l"/>
              </a:tabLst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4-сұрақ: ҚР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тауар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биржаларында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жасалған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мәмілелерді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бақылаудан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босату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бойынша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жеңілдіктерді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алып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2400" b="1" cap="small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тастау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11650785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728"/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x-none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4784" y="889432"/>
            <a:ext cx="8937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Бақылау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тауар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биржаларында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тауарларды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сатып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алу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жөніндегі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жүзеге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асырылмайды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(ТББ </a:t>
            </a:r>
            <a:r>
              <a:rPr lang="ru-RU" sz="1600" b="0" i="1" kern="0" dirty="0" err="1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err="1">
                <a:solidFill>
                  <a:srgbClr val="1F497D">
                    <a:lumMod val="75000"/>
                  </a:srgbClr>
                </a:solidFill>
              </a:rPr>
              <a:t>Заңның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 3-бабының 4-тармағы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)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02.04.2019 ж. № 241-</a:t>
            </a:r>
            <a:r>
              <a:rPr lang="en-US" sz="1700" b="0" kern="0" dirty="0">
                <a:solidFill>
                  <a:srgbClr val="1F497D">
                    <a:lumMod val="75000"/>
                  </a:srgbClr>
                </a:solidFill>
              </a:rPr>
              <a:t>V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І «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Қазақстан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Республикасының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кейбір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заңнамалық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актілеріне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бизнес-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ортаны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дамыту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сауда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қызметін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реттеу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мәселелері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өзгерістер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мен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толықтырулар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енгізу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» ҚР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Заңымен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енгізілген</a:t>
            </a:r>
            <a:endParaRPr lang="ru-RU" sz="17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44" y="971436"/>
            <a:ext cx="243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Ағымдағы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жағдай</a:t>
            </a:r>
            <a:endParaRPr lang="ru-RU" sz="18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0921" y="2492896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10921" y="3356992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6643" y="2772708"/>
            <a:ext cx="28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Ұсынылған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шешім</a:t>
            </a:r>
            <a:endParaRPr lang="ru-RU" sz="18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0083" y="2772708"/>
            <a:ext cx="744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ТББ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туралы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Заңның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3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бабының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4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тармағы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алынып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err="1">
                <a:solidFill>
                  <a:srgbClr val="1F497D">
                    <a:lumMod val="75000"/>
                  </a:srgbClr>
                </a:solidFill>
              </a:rPr>
              <a:t>тасталсын</a:t>
            </a:r>
            <a:endParaRPr lang="ru-RU" sz="18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16" y="3707740"/>
            <a:ext cx="17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err="1">
                <a:solidFill>
                  <a:srgbClr val="1F497D">
                    <a:lumMod val="75000"/>
                  </a:srgbClr>
                </a:solidFill>
              </a:rPr>
              <a:t>Негіздеме</a:t>
            </a:r>
            <a:endParaRPr lang="ru-RU" sz="18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0083" y="3579855"/>
            <a:ext cx="88658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Мәмілелер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мониторингі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: 2019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жылы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 smtClean="0">
                <a:solidFill>
                  <a:srgbClr val="1F497D">
                    <a:lumMod val="75000"/>
                  </a:srgbClr>
                </a:solidFill>
              </a:rPr>
              <a:t>Қазақстанның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тауар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биржалары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арқылы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өткізілген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сұйытылған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газ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және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астық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бойынша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импорт </a:t>
            </a:r>
            <a:r>
              <a:rPr lang="ru-RU" sz="1700" kern="0" dirty="0" err="1" smtClean="0">
                <a:solidFill>
                  <a:srgbClr val="1F497D">
                    <a:lumMod val="75000"/>
                  </a:srgbClr>
                </a:solidFill>
              </a:rPr>
              <a:t>еліндегі</a:t>
            </a:r>
            <a:r>
              <a:rPr lang="ru-RU" sz="17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Өзбекстан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Тәжікстан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i="1" kern="0" dirty="0" err="1" smtClean="0">
                <a:solidFill>
                  <a:srgbClr val="1F497D">
                    <a:lumMod val="75000"/>
                  </a:srgbClr>
                </a:solidFill>
              </a:rPr>
              <a:t>Ауғанстан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)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бағалардың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10-25% -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ға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төмендегені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 smtClean="0">
                <a:solidFill>
                  <a:srgbClr val="1F497D">
                    <a:lumMod val="75000"/>
                  </a:srgbClr>
                </a:solidFill>
              </a:rPr>
              <a:t>анықталды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Нарықтық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бағаны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анықтау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үшін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тауарды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тағайындаудың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тиісті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нарығындағы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бағаны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 err="1">
                <a:solidFill>
                  <a:srgbClr val="1F497D">
                    <a:lumMod val="75000"/>
                  </a:srgbClr>
                </a:solidFill>
              </a:rPr>
              <a:t>пайдалану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b="0" kern="0" dirty="0" err="1">
                <a:solidFill>
                  <a:srgbClr val="1F497D">
                    <a:lumMod val="75000"/>
                  </a:srgbClr>
                </a:solidFill>
              </a:rPr>
              <a:t>қажет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en-US" sz="1700" b="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0" y="6376871"/>
            <a:ext cx="8723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38288</TotalTime>
  <Words>1288</Words>
  <Application>Microsoft Office PowerPoint</Application>
  <PresentationFormat>Широкоэкранный</PresentationFormat>
  <Paragraphs>143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Microsoft YaHei</vt:lpstr>
      <vt:lpstr>Microsoft YaHei</vt:lpstr>
      <vt:lpstr>宋体</vt:lpstr>
      <vt:lpstr>Agency FB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Diseño predeterminado</vt:lpstr>
      <vt:lpstr>1_默认设计模板</vt:lpstr>
      <vt:lpstr>1_Diseño predeterminado</vt:lpstr>
      <vt:lpstr>Тема Office</vt:lpstr>
      <vt:lpstr>1_Тема Office</vt:lpstr>
      <vt:lpstr>Презентация PowerPoint</vt:lpstr>
      <vt:lpstr>Презентация PowerPoint</vt:lpstr>
      <vt:lpstr>Трансферттік баға белгілеу кезіндегі бақылау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Nurzhan Karabayev</dc:creator>
  <cp:lastModifiedBy>Пользователь Windows</cp:lastModifiedBy>
  <cp:revision>72</cp:revision>
  <cp:lastPrinted>2023-08-07T10:47:31Z</cp:lastPrinted>
  <dcterms:created xsi:type="dcterms:W3CDTF">2010-05-23T14:28:12Z</dcterms:created>
  <dcterms:modified xsi:type="dcterms:W3CDTF">2023-10-20T10:39:34Z</dcterms:modified>
</cp:coreProperties>
</file>