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"/>
    <p:sldMasterId id="2147483692" r:id="rId23"/>
  </p:sldMasterIdLst>
  <p:notesMasterIdLst>
    <p:notesMasterId r:id="rId31"/>
  </p:notesMasterIdLst>
  <p:sldIdLst>
    <p:sldId id="456" r:id="rId24"/>
    <p:sldId id="465" r:id="rId25"/>
    <p:sldId id="463" r:id="rId26"/>
    <p:sldId id="467" r:id="rId27"/>
    <p:sldId id="464" r:id="rId28"/>
    <p:sldId id="460" r:id="rId29"/>
    <p:sldId id="462" r:id="rId30"/>
  </p:sldIdLst>
  <p:sldSz cx="12192000" cy="6858000"/>
  <p:notesSz cx="6797675" cy="9926638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zhan, Saltanat" initials="SS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CD"/>
    <a:srgbClr val="002060"/>
    <a:srgbClr val="FFFFFF"/>
    <a:srgbClr val="41719C"/>
    <a:srgbClr val="DEEBF7"/>
    <a:srgbClr val="1F4E79"/>
    <a:srgbClr val="00338D"/>
    <a:srgbClr val="0070C0"/>
    <a:srgbClr val="00318A"/>
    <a:srgbClr val="40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5291" autoAdjust="0"/>
  </p:normalViewPr>
  <p:slideViewPr>
    <p:cSldViewPr snapToGrid="0">
      <p:cViewPr>
        <p:scale>
          <a:sx n="110" d="100"/>
          <a:sy n="110" d="100"/>
        </p:scale>
        <p:origin x="-582" y="-1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2.xml"/><Relationship Id="rId28" Type="http://schemas.openxmlformats.org/officeDocument/2006/relationships/slide" Target="slides/slide5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659" cy="498055"/>
          </a:xfrm>
          <a:prstGeom prst="rect">
            <a:avLst/>
          </a:prstGeom>
        </p:spPr>
        <p:txBody>
          <a:bodyPr vert="horz" lIns="91365" tIns="45685" rIns="91365" bIns="456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6"/>
            <a:ext cx="2945659" cy="498055"/>
          </a:xfrm>
          <a:prstGeom prst="rect">
            <a:avLst/>
          </a:prstGeom>
        </p:spPr>
        <p:txBody>
          <a:bodyPr vert="horz" lIns="91365" tIns="45685" rIns="91365" bIns="45685" rtlCol="0"/>
          <a:lstStyle>
            <a:lvl1pPr algn="r">
              <a:defRPr sz="1200"/>
            </a:lvl1pPr>
          </a:lstStyle>
          <a:p>
            <a:fld id="{A8246479-FF2E-4DE6-960D-46F9390C5EA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5" tIns="45685" rIns="91365" bIns="456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365" tIns="45685" rIns="91365" bIns="456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4"/>
          </a:xfrm>
          <a:prstGeom prst="rect">
            <a:avLst/>
          </a:prstGeom>
        </p:spPr>
        <p:txBody>
          <a:bodyPr vert="horz" lIns="91365" tIns="45685" rIns="91365" bIns="456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4"/>
          </a:xfrm>
          <a:prstGeom prst="rect">
            <a:avLst/>
          </a:prstGeom>
        </p:spPr>
        <p:txBody>
          <a:bodyPr vert="horz" lIns="91365" tIns="45685" rIns="91365" bIns="45685" rtlCol="0" anchor="b"/>
          <a:lstStyle>
            <a:lvl1pPr algn="r">
              <a:defRPr sz="1200"/>
            </a:lvl1pPr>
          </a:lstStyle>
          <a:p>
            <a:fld id="{7C9EF0BD-C9EA-430F-A039-5351299AF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EF0BD-C9EA-430F-A039-5351299AF9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6E494-0AAE-4055-B86F-4F84556FEC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3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F2F-F4D6-4A90-9F27-DD51B4365E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F2F-F4D6-4A90-9F27-DD51B4365E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F2F-F4D6-4A90-9F27-DD51B4365E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F2F-F4D6-4A90-9F27-DD51B4365E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F2F-F4D6-4A90-9F27-DD51B4365E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5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1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0"/>
            <a:ext cx="12191999" cy="6569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0"/>
            <a:ext cx="12191999" cy="6569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1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0650429" cy="83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8" cy="4590288"/>
          </a:xfrm>
        </p:spPr>
        <p:txBody>
          <a:bodyPr lIns="0" tIns="0" rIns="0" bIns="0"/>
          <a:lstStyle>
            <a:lvl1pPr>
              <a:spcBef>
                <a:spcPts val="436"/>
              </a:spcBef>
              <a:defRPr/>
            </a:lvl1pPr>
            <a:lvl2pPr marL="519488" indent="-261789">
              <a:spcBef>
                <a:spcPts val="436"/>
              </a:spcBef>
              <a:defRPr/>
            </a:lvl2pPr>
            <a:lvl3pPr marL="1038977" indent="-261789">
              <a:spcBef>
                <a:spcPts val="436"/>
              </a:spcBef>
              <a:defRPr/>
            </a:lvl3pPr>
            <a:lvl4pPr marL="1562554" indent="-265880">
              <a:spcBef>
                <a:spcPts val="436"/>
              </a:spcBef>
              <a:defRPr/>
            </a:lvl4pPr>
            <a:lvl5pPr marL="2339742" indent="-261789">
              <a:spcBef>
                <a:spcPts val="436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8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01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33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34" y="239042"/>
            <a:ext cx="11329455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68" y="854995"/>
            <a:ext cx="113284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9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5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1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28BF-5376-4A3C-B145-9120D508E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vmlDrawing" Target="../drawings/vmlDrawing5.vml"/><Relationship Id="rId5" Type="http://schemas.openxmlformats.org/officeDocument/2006/relationships/theme" Target="../theme/theme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0003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Слайд think-cell" r:id="rId19" imgW="216" imgH="216" progId="TCLayout.ActiveDocument.1">
                  <p:embed/>
                </p:oleObj>
              </mc:Choice>
              <mc:Fallback>
                <p:oleObj name="Слайд think-cell" r:id="rId1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7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038977"/>
            <a:endParaRPr lang="en-US" sz="2667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8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08" y="162000"/>
            <a:ext cx="11074088" cy="831600"/>
          </a:xfrm>
          <a:prstGeom prst="rect">
            <a:avLst/>
          </a:prstGeom>
        </p:spPr>
        <p:txBody>
          <a:bodyPr vert="horz" lIns="0" tIns="38963" rIns="0" bIns="38963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Прямоугольник 75"/>
          <p:cNvSpPr/>
          <p:nvPr userDrawn="1"/>
        </p:nvSpPr>
        <p:spPr>
          <a:xfrm>
            <a:off x="0" y="0"/>
            <a:ext cx="12192000" cy="68358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5" rIns="92899" bIns="46455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l" defTabSz="1038977" rtl="0" eaLnBrk="1" latinLnBrk="0" hangingPunct="1">
        <a:spcBef>
          <a:spcPct val="0"/>
        </a:spcBef>
        <a:buNone/>
        <a:defRPr sz="26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8977" rtl="0" eaLnBrk="1" latinLnBrk="0" hangingPunct="1">
        <a:spcBef>
          <a:spcPts val="436"/>
        </a:spcBef>
        <a:buClr>
          <a:srgbClr val="004990"/>
        </a:buClr>
        <a:buFontTx/>
        <a:buNone/>
        <a:defRPr sz="1867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519488" indent="-259744" algn="l" defTabSz="1038977" rtl="0" eaLnBrk="1" latinLnBrk="0" hangingPunct="1">
        <a:spcBef>
          <a:spcPts val="436"/>
        </a:spcBef>
        <a:buClr>
          <a:srgbClr val="004990"/>
        </a:buClr>
        <a:buFont typeface="Arial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2pPr>
      <a:lvl3pPr marL="1038977" indent="-259744" algn="l" defTabSz="1038977" rtl="0" eaLnBrk="1" latinLnBrk="0" hangingPunct="1">
        <a:spcBef>
          <a:spcPts val="436"/>
        </a:spcBef>
        <a:buClr>
          <a:srgbClr val="004990"/>
        </a:buClr>
        <a:buFont typeface="Arial" pitchFamily="34" charset="0"/>
        <a:buChar char="–"/>
        <a:defRPr sz="1867" kern="1200">
          <a:solidFill>
            <a:schemeClr val="tx1"/>
          </a:solidFill>
          <a:latin typeface="+mj-lt"/>
          <a:ea typeface="+mn-ea"/>
          <a:cs typeface="+mn-cs"/>
        </a:defRPr>
      </a:lvl3pPr>
      <a:lvl4pPr marL="1563877" indent="-265155" algn="l" defTabSz="1038977" rtl="0" eaLnBrk="1" latinLnBrk="0" hangingPunct="1">
        <a:spcBef>
          <a:spcPts val="436"/>
        </a:spcBef>
        <a:buClr>
          <a:srgbClr val="004990"/>
        </a:buClr>
        <a:buFont typeface="Arial" pitchFamily="34" charset="0"/>
        <a:buChar char="–"/>
        <a:defRPr sz="1867" kern="1200">
          <a:solidFill>
            <a:schemeClr val="tx1"/>
          </a:solidFill>
          <a:latin typeface="+mj-lt"/>
          <a:ea typeface="+mn-ea"/>
          <a:cs typeface="+mn-cs"/>
        </a:defRPr>
      </a:lvl4pPr>
      <a:lvl5pPr marL="2339502" indent="-261548" algn="l" defTabSz="1038977" rtl="0" eaLnBrk="1" latinLnBrk="0" hangingPunct="1">
        <a:spcBef>
          <a:spcPts val="436"/>
        </a:spcBef>
        <a:buClr>
          <a:srgbClr val="004990"/>
        </a:buClr>
        <a:buFont typeface="Arial" pitchFamily="34" charset="0"/>
        <a:buChar char="–"/>
        <a:defRPr sz="1867" kern="1200">
          <a:solidFill>
            <a:schemeClr val="tx1"/>
          </a:solidFill>
          <a:latin typeface="+mj-lt"/>
          <a:ea typeface="+mn-ea"/>
          <a:cs typeface="+mn-cs"/>
        </a:defRPr>
      </a:lvl5pPr>
      <a:lvl6pPr marL="2857185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48000" r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67355" y="6231625"/>
            <a:ext cx="81438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Gotham Pro" charset="0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Gotham Pro" charset="0"/>
                <a:cs typeface="Arial" pitchFamily="34" charset="0"/>
              </a:rPr>
              <a:t>Қараша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Gotham Pro" charset="0"/>
                <a:cs typeface="Arial" pitchFamily="34" charset="0"/>
              </a:rPr>
              <a:t>  2023 </a:t>
            </a:r>
            <a:r>
              <a:rPr lang="ru-RU" sz="1400" b="1" dirty="0" err="1">
                <a:solidFill>
                  <a:srgbClr val="1F4E79"/>
                </a:solidFill>
                <a:latin typeface="Arial" pitchFamily="34" charset="0"/>
                <a:ea typeface="Gotham Pro" charset="0"/>
                <a:cs typeface="Arial" pitchFamily="34" charset="0"/>
              </a:rPr>
              <a:t>жыл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Gotham Pro" charset="0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itchFamily="34" charset="0"/>
              <a:ea typeface="Gotham Pro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B2E19-CBB4-6129-A7B8-CBA59023D21D}"/>
              </a:ext>
            </a:extLst>
          </p:cNvPr>
          <p:cNvSpPr txBox="1"/>
          <p:nvPr/>
        </p:nvSpPr>
        <p:spPr>
          <a:xfrm>
            <a:off x="21318" y="317967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«ҚТЖ» ҰК» АҚ 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жобаларының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асырылуы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28" y="219121"/>
            <a:ext cx="3655672" cy="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0C9785-071F-4411-9938-39CAE932FDF4}"/>
              </a:ext>
            </a:extLst>
          </p:cNvPr>
          <p:cNvSpPr/>
          <p:nvPr/>
        </p:nvSpPr>
        <p:spPr>
          <a:xfrm>
            <a:off x="-1" y="-220996"/>
            <a:ext cx="12192001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«ҚТЖ» ҰК» АҚ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жобалары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9CD8F70-35C9-4221-9912-B44139E91C6C}"/>
              </a:ext>
            </a:extLst>
          </p:cNvPr>
          <p:cNvCxnSpPr>
            <a:cxnSpLocks/>
          </p:cNvCxnSpPr>
          <p:nvPr/>
        </p:nvCxnSpPr>
        <p:spPr>
          <a:xfrm>
            <a:off x="0" y="359775"/>
            <a:ext cx="12192000" cy="0"/>
          </a:xfrm>
          <a:prstGeom prst="line">
            <a:avLst/>
          </a:prstGeom>
          <a:ln w="28575">
            <a:solidFill>
              <a:srgbClr val="2C8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25414" y="482787"/>
            <a:ext cx="11429373" cy="4571999"/>
            <a:chOff x="100799" y="1045889"/>
            <a:chExt cx="12600000" cy="6668614"/>
          </a:xfrm>
        </p:grpSpPr>
        <p:pic>
          <p:nvPicPr>
            <p:cNvPr id="2050" name="Picture 2" descr="C:\Users\utegenov_t\Desktop\ЦКР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5"/>
            <a:stretch/>
          </p:blipFill>
          <p:spPr bwMode="auto">
            <a:xfrm>
              <a:off x="100799" y="1045889"/>
              <a:ext cx="12600000" cy="666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олилиния 1"/>
            <p:cNvSpPr/>
            <p:nvPr/>
          </p:nvSpPr>
          <p:spPr>
            <a:xfrm>
              <a:off x="9298781" y="5940996"/>
              <a:ext cx="288132" cy="14288"/>
            </a:xfrm>
            <a:custGeom>
              <a:avLst/>
              <a:gdLst>
                <a:gd name="connsiteX0" fmla="*/ 288132 w 288132"/>
                <a:gd name="connsiteY0" fmla="*/ 0 h 14288"/>
                <a:gd name="connsiteX1" fmla="*/ 0 w 288132"/>
                <a:gd name="connsiteY1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132" h="14288">
                  <a:moveTo>
                    <a:pt x="288132" y="0"/>
                  </a:moveTo>
                  <a:lnTo>
                    <a:pt x="0" y="14288"/>
                  </a:lnTo>
                </a:path>
              </a:pathLst>
            </a:cu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3" name="Овал 2"/>
            <p:cNvSpPr/>
            <p:nvPr/>
          </p:nvSpPr>
          <p:spPr>
            <a:xfrm>
              <a:off x="9245119" y="59121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550913" y="58941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7200900" y="6748240"/>
              <a:ext cx="107950" cy="460375"/>
            </a:xfrm>
            <a:custGeom>
              <a:avLst/>
              <a:gdLst>
                <a:gd name="connsiteX0" fmla="*/ 107950 w 107950"/>
                <a:gd name="connsiteY0" fmla="*/ 0 h 460375"/>
                <a:gd name="connsiteX1" fmla="*/ 38100 w 107950"/>
                <a:gd name="connsiteY1" fmla="*/ 136525 h 460375"/>
                <a:gd name="connsiteX2" fmla="*/ 22225 w 107950"/>
                <a:gd name="connsiteY2" fmla="*/ 225425 h 460375"/>
                <a:gd name="connsiteX3" fmla="*/ 47625 w 107950"/>
                <a:gd name="connsiteY3" fmla="*/ 320675 h 460375"/>
                <a:gd name="connsiteX4" fmla="*/ 47625 w 107950"/>
                <a:gd name="connsiteY4" fmla="*/ 368300 h 460375"/>
                <a:gd name="connsiteX5" fmla="*/ 47625 w 107950"/>
                <a:gd name="connsiteY5" fmla="*/ 393700 h 460375"/>
                <a:gd name="connsiteX6" fmla="*/ 22225 w 107950"/>
                <a:gd name="connsiteY6" fmla="*/ 419100 h 460375"/>
                <a:gd name="connsiteX7" fmla="*/ 0 w 107950"/>
                <a:gd name="connsiteY7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460375">
                  <a:moveTo>
                    <a:pt x="107950" y="0"/>
                  </a:moveTo>
                  <a:lnTo>
                    <a:pt x="38100" y="136525"/>
                  </a:lnTo>
                  <a:lnTo>
                    <a:pt x="22225" y="225425"/>
                  </a:lnTo>
                  <a:lnTo>
                    <a:pt x="47625" y="320675"/>
                  </a:lnTo>
                  <a:lnTo>
                    <a:pt x="47625" y="368300"/>
                  </a:lnTo>
                  <a:lnTo>
                    <a:pt x="47625" y="393700"/>
                  </a:lnTo>
                  <a:lnTo>
                    <a:pt x="22225" y="419100"/>
                  </a:lnTo>
                  <a:lnTo>
                    <a:pt x="0" y="460375"/>
                  </a:lnTo>
                </a:path>
              </a:pathLst>
            </a:custGeom>
            <a:ln w="57150">
              <a:solidFill>
                <a:srgbClr val="09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250685" y="6682209"/>
              <a:ext cx="108000" cy="108000"/>
            </a:xfrm>
            <a:prstGeom prst="ellipse">
              <a:avLst/>
            </a:prstGeom>
            <a:solidFill>
              <a:srgbClr val="090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12794" y="7214965"/>
              <a:ext cx="80962" cy="54769"/>
            </a:xfrm>
            <a:custGeom>
              <a:avLst/>
              <a:gdLst>
                <a:gd name="connsiteX0" fmla="*/ 80962 w 80962"/>
                <a:gd name="connsiteY0" fmla="*/ 0 h 54769"/>
                <a:gd name="connsiteX1" fmla="*/ 26194 w 80962"/>
                <a:gd name="connsiteY1" fmla="*/ 28575 h 54769"/>
                <a:gd name="connsiteX2" fmla="*/ 14287 w 80962"/>
                <a:gd name="connsiteY2" fmla="*/ 45244 h 54769"/>
                <a:gd name="connsiteX3" fmla="*/ 0 w 80962"/>
                <a:gd name="connsiteY3" fmla="*/ 54769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2" h="54769">
                  <a:moveTo>
                    <a:pt x="80962" y="0"/>
                  </a:moveTo>
                  <a:lnTo>
                    <a:pt x="26194" y="28575"/>
                  </a:lnTo>
                  <a:lnTo>
                    <a:pt x="14287" y="45244"/>
                  </a:lnTo>
                  <a:lnTo>
                    <a:pt x="0" y="54769"/>
                  </a:lnTo>
                </a:path>
              </a:pathLst>
            </a:custGeom>
            <a:ln w="57150">
              <a:solidFill>
                <a:srgbClr val="09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239125" y="4528915"/>
              <a:ext cx="2786063" cy="733425"/>
            </a:xfrm>
            <a:custGeom>
              <a:avLst/>
              <a:gdLst>
                <a:gd name="connsiteX0" fmla="*/ 2786063 w 2786063"/>
                <a:gd name="connsiteY0" fmla="*/ 733425 h 733425"/>
                <a:gd name="connsiteX1" fmla="*/ 2714625 w 2786063"/>
                <a:gd name="connsiteY1" fmla="*/ 666750 h 733425"/>
                <a:gd name="connsiteX2" fmla="*/ 2657475 w 2786063"/>
                <a:gd name="connsiteY2" fmla="*/ 600075 h 733425"/>
                <a:gd name="connsiteX3" fmla="*/ 2571750 w 2786063"/>
                <a:gd name="connsiteY3" fmla="*/ 509588 h 733425"/>
                <a:gd name="connsiteX4" fmla="*/ 2481263 w 2786063"/>
                <a:gd name="connsiteY4" fmla="*/ 504825 h 733425"/>
                <a:gd name="connsiteX5" fmla="*/ 2347913 w 2786063"/>
                <a:gd name="connsiteY5" fmla="*/ 428625 h 733425"/>
                <a:gd name="connsiteX6" fmla="*/ 2200275 w 2786063"/>
                <a:gd name="connsiteY6" fmla="*/ 357188 h 733425"/>
                <a:gd name="connsiteX7" fmla="*/ 1895475 w 2786063"/>
                <a:gd name="connsiteY7" fmla="*/ 138113 h 733425"/>
                <a:gd name="connsiteX8" fmla="*/ 1800225 w 2786063"/>
                <a:gd name="connsiteY8" fmla="*/ 95250 h 733425"/>
                <a:gd name="connsiteX9" fmla="*/ 1552575 w 2786063"/>
                <a:gd name="connsiteY9" fmla="*/ 100013 h 733425"/>
                <a:gd name="connsiteX10" fmla="*/ 1328738 w 2786063"/>
                <a:gd name="connsiteY10" fmla="*/ 142875 h 733425"/>
                <a:gd name="connsiteX11" fmla="*/ 1195388 w 2786063"/>
                <a:gd name="connsiteY11" fmla="*/ 128588 h 733425"/>
                <a:gd name="connsiteX12" fmla="*/ 1152525 w 2786063"/>
                <a:gd name="connsiteY12" fmla="*/ 119063 h 733425"/>
                <a:gd name="connsiteX13" fmla="*/ 1047750 w 2786063"/>
                <a:gd name="connsiteY13" fmla="*/ 176213 h 733425"/>
                <a:gd name="connsiteX14" fmla="*/ 857250 w 2786063"/>
                <a:gd name="connsiteY14" fmla="*/ 176213 h 733425"/>
                <a:gd name="connsiteX15" fmla="*/ 766763 w 2786063"/>
                <a:gd name="connsiteY15" fmla="*/ 147638 h 733425"/>
                <a:gd name="connsiteX16" fmla="*/ 457200 w 2786063"/>
                <a:gd name="connsiteY16" fmla="*/ 142875 h 733425"/>
                <a:gd name="connsiteX17" fmla="*/ 266700 w 2786063"/>
                <a:gd name="connsiteY17" fmla="*/ 138113 h 733425"/>
                <a:gd name="connsiteX18" fmla="*/ 157163 w 2786063"/>
                <a:gd name="connsiteY18" fmla="*/ 114300 h 733425"/>
                <a:gd name="connsiteX19" fmla="*/ 0 w 2786063"/>
                <a:gd name="connsiteY19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86063" h="733425">
                  <a:moveTo>
                    <a:pt x="2786063" y="733425"/>
                  </a:moveTo>
                  <a:lnTo>
                    <a:pt x="2714625" y="666750"/>
                  </a:lnTo>
                  <a:lnTo>
                    <a:pt x="2657475" y="600075"/>
                  </a:lnTo>
                  <a:lnTo>
                    <a:pt x="2571750" y="509588"/>
                  </a:lnTo>
                  <a:lnTo>
                    <a:pt x="2481263" y="504825"/>
                  </a:lnTo>
                  <a:lnTo>
                    <a:pt x="2347913" y="428625"/>
                  </a:lnTo>
                  <a:lnTo>
                    <a:pt x="2200275" y="357188"/>
                  </a:lnTo>
                  <a:lnTo>
                    <a:pt x="1895475" y="138113"/>
                  </a:lnTo>
                  <a:lnTo>
                    <a:pt x="1800225" y="95250"/>
                  </a:lnTo>
                  <a:lnTo>
                    <a:pt x="1552575" y="100013"/>
                  </a:lnTo>
                  <a:lnTo>
                    <a:pt x="1328738" y="142875"/>
                  </a:lnTo>
                  <a:lnTo>
                    <a:pt x="1195388" y="128588"/>
                  </a:lnTo>
                  <a:lnTo>
                    <a:pt x="1152525" y="119063"/>
                  </a:lnTo>
                  <a:lnTo>
                    <a:pt x="1047750" y="176213"/>
                  </a:lnTo>
                  <a:lnTo>
                    <a:pt x="857250" y="176213"/>
                  </a:lnTo>
                  <a:lnTo>
                    <a:pt x="766763" y="147638"/>
                  </a:lnTo>
                  <a:lnTo>
                    <a:pt x="457200" y="142875"/>
                  </a:lnTo>
                  <a:lnTo>
                    <a:pt x="266700" y="138113"/>
                  </a:lnTo>
                  <a:lnTo>
                    <a:pt x="157163" y="11430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178639" y="44749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996404" y="5208272"/>
              <a:ext cx="108000" cy="108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53275" y="7134349"/>
              <a:ext cx="108000" cy="108000"/>
            </a:xfrm>
            <a:prstGeom prst="ellipse">
              <a:avLst/>
            </a:prstGeom>
            <a:solidFill>
              <a:srgbClr val="090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325415" y="5247947"/>
            <a:ext cx="137158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21255" y="5267197"/>
            <a:ext cx="1371581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43139" y="5289363"/>
            <a:ext cx="1371581" cy="0"/>
          </a:xfrm>
          <a:prstGeom prst="line">
            <a:avLst/>
          </a:prstGeom>
          <a:ln w="57150">
            <a:solidFill>
              <a:srgbClr val="09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22991" y="5518964"/>
            <a:ext cx="0" cy="8987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372263" y="5502031"/>
            <a:ext cx="0" cy="8987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436247" y="2164337"/>
            <a:ext cx="119245" cy="771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9731648" y="2545454"/>
            <a:ext cx="712832" cy="446666"/>
          </a:xfrm>
          <a:custGeom>
            <a:avLst/>
            <a:gdLst>
              <a:gd name="connsiteX0" fmla="*/ 0 w 563880"/>
              <a:gd name="connsiteY0" fmla="*/ 0 h 462280"/>
              <a:gd name="connsiteX1" fmla="*/ 563880 w 563880"/>
              <a:gd name="connsiteY1" fmla="*/ 462280 h 462280"/>
              <a:gd name="connsiteX0" fmla="*/ 0 w 563880"/>
              <a:gd name="connsiteY0" fmla="*/ 0 h 462280"/>
              <a:gd name="connsiteX1" fmla="*/ 325120 w 563880"/>
              <a:gd name="connsiteY1" fmla="*/ 172720 h 462280"/>
              <a:gd name="connsiteX2" fmla="*/ 563880 w 563880"/>
              <a:gd name="connsiteY2" fmla="*/ 462280 h 4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462280">
                <a:moveTo>
                  <a:pt x="0" y="0"/>
                </a:moveTo>
                <a:cubicBezTo>
                  <a:pt x="94827" y="76200"/>
                  <a:pt x="230293" y="96520"/>
                  <a:pt x="325120" y="172720"/>
                </a:cubicBezTo>
                <a:lnTo>
                  <a:pt x="563880" y="462280"/>
                </a:ln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385610" y="2953549"/>
            <a:ext cx="119245" cy="7714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0883" y="2054162"/>
            <a:ext cx="791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Arial" pitchFamily="34" charset="0"/>
                <a:cs typeface="Arial" pitchFamily="34" charset="0"/>
              </a:rPr>
              <a:t>Аягоз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12354" y="2975774"/>
            <a:ext cx="791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err="1">
                <a:latin typeface="Arial" pitchFamily="34" charset="0"/>
                <a:cs typeface="Arial" pitchFamily="34" charset="0"/>
              </a:rPr>
              <a:t>Бахты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504960" y="5289363"/>
            <a:ext cx="1371581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117324" y="5544364"/>
            <a:ext cx="0" cy="8987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User\Desktop\депутатам\фотографии\WhatsApp Image 2023-11-27 at 20.34.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3" y="1059816"/>
            <a:ext cx="2127499" cy="14260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8982" y="1057374"/>
            <a:ext cx="2127500" cy="1426089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 flipV="1">
            <a:off x="2642047" y="1371205"/>
            <a:ext cx="3880673" cy="744509"/>
          </a:xfrm>
          <a:prstGeom prst="wedgeRectCallout">
            <a:avLst>
              <a:gd name="adj1" fmla="val -54712"/>
              <a:gd name="adj2" fmla="val 14996"/>
            </a:avLst>
          </a:prstGeom>
          <a:solidFill>
            <a:schemeClr val="bg1">
              <a:lumMod val="95000"/>
              <a:alpha val="85098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5414" y="482787"/>
            <a:ext cx="6197306" cy="784830"/>
          </a:xfrm>
          <a:prstGeom prst="rect">
            <a:avLst/>
          </a:prstGeom>
          <a:solidFill>
            <a:schemeClr val="bg1">
              <a:lumMod val="95000"/>
              <a:alpha val="85098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Қасым-Жомарт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Тоқаевтың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Әділетті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халқына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Жолдауы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02320" y="1407831"/>
            <a:ext cx="382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кезекте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Достық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Мойынты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Бақты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Аягөз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Дарбаза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Мақтаарал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Алматы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айналма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желісі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теміржол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асырылуы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90EFFF8-BA51-42F8-8F58-6BEBA17070B0}"/>
              </a:ext>
            </a:extLst>
          </p:cNvPr>
          <p:cNvSpPr txBox="1"/>
          <p:nvPr/>
        </p:nvSpPr>
        <p:spPr>
          <a:xfrm>
            <a:off x="171415" y="5309554"/>
            <a:ext cx="2808852" cy="1246495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err="1">
                <a:latin typeface="Arial" pitchFamily="34" charset="0"/>
                <a:cs typeface="Arial" pitchFamily="34" charset="0"/>
              </a:rPr>
              <a:t>Достық-Мойынты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учаскедегі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жолдардың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құрылысы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dirty="0" err="1"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: 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836  км</a:t>
            </a:r>
          </a:p>
          <a:p>
            <a:pPr marL="130405"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2022 – 2025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жж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:  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2 880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орын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Жобаны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қабілетін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5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есеге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(24-тен 120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пойызға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контейнерлік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пойыздардың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жылдамдығын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тәулігіне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1500 км-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ге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арттыруға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мүмкіндік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береді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655E037-8DA4-4285-95A2-8505FAED0BBB}"/>
              </a:ext>
            </a:extLst>
          </p:cNvPr>
          <p:cNvSpPr txBox="1"/>
          <p:nvPr/>
        </p:nvSpPr>
        <p:spPr>
          <a:xfrm>
            <a:off x="3221255" y="5338429"/>
            <a:ext cx="2759243" cy="1246495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kk-KZ" sz="900" b="1" dirty="0">
                <a:latin typeface="Arial" pitchFamily="34" charset="0"/>
                <a:cs typeface="Arial" pitchFamily="34" charset="0"/>
              </a:rPr>
              <a:t>Алматы темір жол торабын айналып өту темір жол желісінің құрылысы</a:t>
            </a:r>
          </a:p>
          <a:p>
            <a:pPr algn="ctr">
              <a:defRPr/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77,4  км</a:t>
            </a:r>
          </a:p>
          <a:p>
            <a:pPr marL="130405"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2024 – 2025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жж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 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1 920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орын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  <a:tabLst>
                <a:tab pos="1473200" algn="l"/>
              </a:tabLst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мақсаты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- Алматы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хабын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40%-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ға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түсіру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жүктерді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жеткізу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мерзімін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24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сағатқа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қысқарту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Алматы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агломерациясында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қала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маңындағы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жолаушылар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көлігін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дамыту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655E037-8DA4-4285-95A2-8505FAED0BBB}"/>
              </a:ext>
            </a:extLst>
          </p:cNvPr>
          <p:cNvSpPr txBox="1"/>
          <p:nvPr/>
        </p:nvSpPr>
        <p:spPr>
          <a:xfrm>
            <a:off x="6301404" y="5367674"/>
            <a:ext cx="2874744" cy="1107996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Дарбаза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Мақтаарал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темір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жол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желісінің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құрылысы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152,3  км</a:t>
            </a:r>
          </a:p>
          <a:p>
            <a:pPr marL="130405"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2024 – 2026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жж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30405" indent="-130405" algn="just">
              <a:buFont typeface="Courier New" pitchFamily="49" charset="0"/>
              <a:buChar char="o"/>
              <a:tabLst>
                <a:tab pos="1474137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3 400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орын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  <a:tabLst>
                <a:tab pos="1473200" algn="l"/>
              </a:tabLst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мақсаты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Қазақстан-Өзбекстан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шекарасы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жаңа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пунктін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ашу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елдің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көліктік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әлеуетін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дамыту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655E037-8DA4-4285-95A2-8505FAED0BBB}"/>
              </a:ext>
            </a:extLst>
          </p:cNvPr>
          <p:cNvSpPr txBox="1"/>
          <p:nvPr/>
        </p:nvSpPr>
        <p:spPr>
          <a:xfrm>
            <a:off x="9514125" y="5361495"/>
            <a:ext cx="2348563" cy="130805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err="1">
                <a:latin typeface="Arial" pitchFamily="34" charset="0"/>
                <a:cs typeface="Arial" pitchFamily="34" charset="0"/>
              </a:rPr>
              <a:t>Бақты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Аягөз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қос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жол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темір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жол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желісінің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құрылысы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:     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272  км</a:t>
            </a:r>
          </a:p>
          <a:p>
            <a:pPr indent="-130405" algn="just">
              <a:buFont typeface="Courier New" pitchFamily="49" charset="0"/>
              <a:buChar char="o"/>
              <a:tabLst>
                <a:tab pos="1537638" algn="l"/>
              </a:tabLst>
            </a:pPr>
            <a:r>
              <a:rPr lang="ru-RU" sz="9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:  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2 600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орын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marL="130405" indent="-130405" algn="just">
              <a:buFont typeface="Courier New" pitchFamily="49" charset="0"/>
              <a:buChar char="o"/>
              <a:tabLst>
                <a:tab pos="1474137" algn="l"/>
              </a:tabLst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мақсаты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Қытаймен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үшінші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шекара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өткелінің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ашылуымен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елдің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транзиттік-көліктік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әлеуетін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арттыру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епутатам\Безымянный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" y="1300987"/>
            <a:ext cx="8708104" cy="446481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773" y="130806"/>
            <a:ext cx="11687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Достық-Мойынты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0B692ED1-EC4C-CF84-49E4-7882666E2DF7}"/>
              </a:ext>
            </a:extLst>
          </p:cNvPr>
          <p:cNvSpPr txBox="1">
            <a:spLocks noChangeArrowheads="1"/>
          </p:cNvSpPr>
          <p:nvPr/>
        </p:nvSpPr>
        <p:spPr>
          <a:xfrm>
            <a:off x="1495302" y="6667146"/>
            <a:ext cx="9216428" cy="149379"/>
          </a:xfrm>
          <a:prstGeom prst="rect">
            <a:avLst/>
          </a:prstGeom>
          <a:noFill/>
          <a:ln>
            <a:noFill/>
          </a:ln>
        </p:spPr>
        <p:txBody>
          <a:bodyPr vert="horz" wrap="square" lIns="64824" tIns="32412" rIns="64824" bIns="3241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1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Қ А З А Қ С Т А Н  Т Е М І Р  Ж О Л Ы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2304D50-895C-5179-2486-EC651C1488FB}"/>
              </a:ext>
            </a:extLst>
          </p:cNvPr>
          <p:cNvCxnSpPr>
            <a:cxnSpLocks/>
          </p:cNvCxnSpPr>
          <p:nvPr/>
        </p:nvCxnSpPr>
        <p:spPr>
          <a:xfrm>
            <a:off x="0" y="580993"/>
            <a:ext cx="12192000" cy="3785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7597" y="6186137"/>
            <a:ext cx="87081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стандартты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айды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07518" y="338555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97" y="621171"/>
            <a:ext cx="870810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kk-KZ" sz="1600" dirty="0"/>
              <a:t>Жобаның мақсаты: Жобаны жүзеге асыру қуаттылықты 5 есеге арттырады (24-тен 120 пойызға дейін) және контейнерлік пойыздардың жылдамдығын тәулігіне 1500 км-ге дейін арттыру.</a:t>
            </a:r>
            <a:endParaRPr lang="ru-RU" sz="15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97" y="5844607"/>
            <a:ext cx="30830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542 млрд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75702" y="1205946"/>
            <a:ext cx="33519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 параметрлері: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Жолдардың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966,5 км,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836,1 км, станция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130,4 км.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жаңғыртуға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құрылыстарды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қарастырылған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396 дана,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53 дана;</a:t>
            </a: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 дана;</a:t>
            </a: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көперлер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дана;</a:t>
            </a:r>
            <a:endParaRPr lang="en-US" sz="15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өткелдері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дана;</a:t>
            </a:r>
            <a:endParaRPr lang="en-US" sz="15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теміржол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өткелдері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ru-RU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  <a:endParaRPr lang="ru-RU" sz="15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жаяу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жүргіншілер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дана;</a:t>
            </a:r>
            <a:endParaRPr lang="en-US" sz="15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500" dirty="0" smtClean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суөткізгіш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құбырлар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288 дана.</a:t>
            </a:r>
          </a:p>
          <a:p>
            <a:pPr algn="just"/>
            <a:endParaRPr lang="ru-RU" sz="14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C:\Users\User\Desktop\депутатам\фотографии\WhatsApp Image 2023-11-27 at 20.28.38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6" y="942878"/>
            <a:ext cx="1151583" cy="20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773" y="130806"/>
            <a:ext cx="11687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Мойынты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учаскесінде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0B692ED1-EC4C-CF84-49E4-7882666E2DF7}"/>
              </a:ext>
            </a:extLst>
          </p:cNvPr>
          <p:cNvSpPr txBox="1">
            <a:spLocks noChangeArrowheads="1"/>
          </p:cNvSpPr>
          <p:nvPr/>
        </p:nvSpPr>
        <p:spPr>
          <a:xfrm>
            <a:off x="1495302" y="6667146"/>
            <a:ext cx="9216428" cy="149379"/>
          </a:xfrm>
          <a:prstGeom prst="rect">
            <a:avLst/>
          </a:prstGeom>
          <a:noFill/>
          <a:ln>
            <a:noFill/>
          </a:ln>
        </p:spPr>
        <p:txBody>
          <a:bodyPr vert="horz" wrap="square" lIns="64824" tIns="32412" rIns="64824" bIns="3241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1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Қ А З А Қ С Т А Н  Т Е М І Р  Ж О Л Ы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2304D50-895C-5179-2486-EC651C1488FB}"/>
              </a:ext>
            </a:extLst>
          </p:cNvPr>
          <p:cNvCxnSpPr>
            <a:cxnSpLocks/>
          </p:cNvCxnSpPr>
          <p:nvPr/>
        </p:nvCxnSpPr>
        <p:spPr>
          <a:xfrm>
            <a:off x="0" y="580993"/>
            <a:ext cx="12192000" cy="3785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4073" y="942878"/>
            <a:ext cx="4171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 асты қабатын толтыру бойынша жұмыс: 600 шақырымнан астам 26 кезеңде жүзеге асырылады. 7,1 млн м³-дің 5,2 млн м³ (72%)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933" y="3118453"/>
            <a:ext cx="4292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шақырымға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рельс-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шпалды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торы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төселді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соңына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км-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рельс-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шпалды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торын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lang="kk-KZ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сеу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жоспарлануда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73" y="4839976"/>
            <a:ext cx="36396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Жобада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396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бірлік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құрылыстарды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эстакадалар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құбырлар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қарастырылған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100-ден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астамы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орнатылған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бірлігі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монтаждау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сатысында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146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бірлігі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сатысында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C:\Users\User\Desktop\депутатам\фотографии\WhatsApp Image 2023-11-27 at 20.28.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4" y="5017904"/>
            <a:ext cx="2134772" cy="16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депутатам\фотографии\WhatsApp Image 2023-11-27 at 20.28.35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6" y="5292653"/>
            <a:ext cx="2947022" cy="13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епутатам\фотографии\WhatsApp Image 2023-11-27 at 20.28.34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07" y="4839976"/>
            <a:ext cx="2058900" cy="15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депутатам\фотографии\WhatsApp Image 2023-11-27 at 21.44.4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62" y="3480780"/>
            <a:ext cx="2416348" cy="13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депутатам\фотографии\WhatsApp Image 2023-11-27 at 21.44.44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81" y="3668640"/>
            <a:ext cx="2527186" cy="14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ser\Desktop\депутатам\фотографии\WhatsApp Image 2023-11-27 at 21.44.45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14" y="3223685"/>
            <a:ext cx="2416348" cy="13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депутатам\фотографии\WhatsApp Image 2023-11-27 at 21.44.45 (2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83" y="670622"/>
            <a:ext cx="1738354" cy="23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User\Desktop\депутатам\фотографии\WhatsApp Image 2023-11-27 at 21.44.44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18" y="836890"/>
            <a:ext cx="1614934" cy="21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User\Desktop\депутатам\фотографии\WhatsApp Image 2023-11-27 at 20.28.38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51" y="1621720"/>
            <a:ext cx="2227999" cy="13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5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19508" y="1004480"/>
            <a:ext cx="49369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Жобаның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Алматы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хабын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40%-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жеңілдету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жүкті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жеткізу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мерзімін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күнге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қысқарту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жолаушылар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тасымалының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дамуы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230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="" xmlns:a16="http://schemas.microsoft.com/office/drawing/2014/main" id="{2291AA93-6EBA-6449-FA27-390E79EDAAF8}"/>
              </a:ext>
            </a:extLst>
          </p:cNvPr>
          <p:cNvSpPr txBox="1">
            <a:spLocks/>
          </p:cNvSpPr>
          <p:nvPr/>
        </p:nvSpPr>
        <p:spPr>
          <a:xfrm>
            <a:off x="11800605" y="6603337"/>
            <a:ext cx="3989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endParaRPr lang="x-none" sz="10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0B692ED1-EC4C-CF84-49E4-7882666E2DF7}"/>
              </a:ext>
            </a:extLst>
          </p:cNvPr>
          <p:cNvSpPr txBox="1">
            <a:spLocks noChangeArrowheads="1"/>
          </p:cNvSpPr>
          <p:nvPr/>
        </p:nvSpPr>
        <p:spPr>
          <a:xfrm>
            <a:off x="1495302" y="6667146"/>
            <a:ext cx="9216428" cy="149379"/>
          </a:xfrm>
          <a:prstGeom prst="rect">
            <a:avLst/>
          </a:prstGeom>
          <a:noFill/>
          <a:ln>
            <a:noFill/>
          </a:ln>
        </p:spPr>
        <p:txBody>
          <a:bodyPr vert="horz" wrap="square" lIns="64824" tIns="32412" rIns="64824" bIns="3241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1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Қ А З А Қ С Т А Н  Т Е М І Р  Ж О Л Ы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2304D50-895C-5179-2486-EC651C1488FB}"/>
              </a:ext>
            </a:extLst>
          </p:cNvPr>
          <p:cNvCxnSpPr>
            <a:cxnSpLocks/>
          </p:cNvCxnSpPr>
          <p:nvPr/>
        </p:nvCxnSpPr>
        <p:spPr>
          <a:xfrm>
            <a:off x="0" y="580993"/>
            <a:ext cx="12192000" cy="3785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0294" y="5095979"/>
            <a:ext cx="12139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меншікті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түпкілікті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анықталғаннан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келісімшартына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Құрылысқа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телімдерінің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40%-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жуығы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тіркелді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Алматы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әкімдігі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телімдерін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жұмыстарын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79336" y="728783"/>
            <a:ext cx="7083233" cy="4367196"/>
            <a:chOff x="96224" y="703885"/>
            <a:chExt cx="5671998" cy="3606007"/>
          </a:xfrm>
        </p:grpSpPr>
        <p:pic>
          <p:nvPicPr>
            <p:cNvPr id="23" name="Рисунок 22" descr="Изображение выглядит как кар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893203A-1ABB-67C1-405B-6008A825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2" t="63637" r="5624" b="11337"/>
            <a:stretch/>
          </p:blipFill>
          <p:spPr>
            <a:xfrm>
              <a:off x="96224" y="703885"/>
              <a:ext cx="5671998" cy="360600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EAD96E4C-AC05-7C43-EAEA-C5DDB226E85D}"/>
                </a:ext>
              </a:extLst>
            </p:cNvPr>
            <p:cNvSpPr/>
            <p:nvPr/>
          </p:nvSpPr>
          <p:spPr>
            <a:xfrm>
              <a:off x="3203345" y="2562726"/>
              <a:ext cx="130405" cy="1385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7">
              <a:extLst>
                <a:ext uri="{FF2B5EF4-FFF2-40B4-BE49-F238E27FC236}">
                  <a16:creationId xmlns="" xmlns:a16="http://schemas.microsoft.com/office/drawing/2014/main" id="{E5667294-B2FA-FA0F-3B23-F8408CFCCBF7}"/>
                </a:ext>
              </a:extLst>
            </p:cNvPr>
            <p:cNvSpPr/>
            <p:nvPr/>
          </p:nvSpPr>
          <p:spPr>
            <a:xfrm rot="21090728">
              <a:off x="2940423" y="2609154"/>
              <a:ext cx="262922" cy="45719"/>
            </a:xfrm>
            <a:custGeom>
              <a:avLst/>
              <a:gdLst>
                <a:gd name="connsiteX0" fmla="*/ 685800 w 685800"/>
                <a:gd name="connsiteY0" fmla="*/ 366713 h 366713"/>
                <a:gd name="connsiteX1" fmla="*/ 0 w 685800"/>
                <a:gd name="connsiteY1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66713">
                  <a:moveTo>
                    <a:pt x="685800" y="36671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8F14F3EB-DFDB-A07B-4E9A-6C38D27AA0EF}"/>
                </a:ext>
              </a:extLst>
            </p:cNvPr>
            <p:cNvSpPr/>
            <p:nvPr/>
          </p:nvSpPr>
          <p:spPr>
            <a:xfrm>
              <a:off x="2790755" y="2562726"/>
              <a:ext cx="147733" cy="1385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107518" y="338555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1629" y="3"/>
            <a:ext cx="11687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«Алматы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станциясының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торабын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айналып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айналма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желісінің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9509" y="2604197"/>
            <a:ext cx="458055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 параметрлері: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 км,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77,4 км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– 3</a:t>
            </a:r>
          </a:p>
          <a:p>
            <a:pPr algn="just"/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Техникалық-экономикалық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Сызық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категориясы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III;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станциялары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 ст. (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Қазыбек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-Бек пен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Жетіген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нүктелер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бірлік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Сорбұлақ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Мойынқұм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Жаңаарна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135,5 млрд. 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(ҚҚС-</a:t>
            </a:r>
            <a:r>
              <a:rPr lang="ru-RU" sz="15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</a:t>
            </a:r>
            <a:r>
              <a:rPr lang="ru-RU" sz="15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39740" y="527723"/>
            <a:ext cx="6101801" cy="116955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Қазақстан-Өзбекстан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шекарасы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пунктін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еліміздің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көлік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әлеуетін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дамыту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Түркістан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облысының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атап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айтқанда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Мақтаарал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Сарыағаш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аудандарының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әлеуметтік-экономикалық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дамуы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A42C800-FD46-46BF-B00B-0FC6534AEE40}"/>
              </a:ext>
            </a:extLst>
          </p:cNvPr>
          <p:cNvCxnSpPr>
            <a:cxnSpLocks/>
          </p:cNvCxnSpPr>
          <p:nvPr/>
        </p:nvCxnSpPr>
        <p:spPr>
          <a:xfrm>
            <a:off x="-8389" y="493047"/>
            <a:ext cx="12192000" cy="3785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4F25BA3-A32A-425A-F48D-D80D39B99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72607" r="22727" b="-209"/>
          <a:stretch/>
        </p:blipFill>
        <p:spPr>
          <a:xfrm>
            <a:off x="52416" y="624599"/>
            <a:ext cx="5487324" cy="387482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6" name="Полилиния: фигура 7">
            <a:extLst>
              <a:ext uri="{FF2B5EF4-FFF2-40B4-BE49-F238E27FC236}">
                <a16:creationId xmlns="" xmlns:a16="http://schemas.microsoft.com/office/drawing/2014/main" id="{AD298963-3D67-14E6-BFDA-BED3E42C5BD9}"/>
              </a:ext>
            </a:extLst>
          </p:cNvPr>
          <p:cNvSpPr/>
          <p:nvPr/>
        </p:nvSpPr>
        <p:spPr>
          <a:xfrm>
            <a:off x="1530160" y="2620232"/>
            <a:ext cx="191511" cy="955615"/>
          </a:xfrm>
          <a:custGeom>
            <a:avLst/>
            <a:gdLst>
              <a:gd name="connsiteX0" fmla="*/ 130629 w 130629"/>
              <a:gd name="connsiteY0" fmla="*/ 0 h 374468"/>
              <a:gd name="connsiteX1" fmla="*/ 0 w 130629"/>
              <a:gd name="connsiteY1" fmla="*/ 374468 h 374468"/>
              <a:gd name="connsiteX0" fmla="*/ 89354 w 89354"/>
              <a:gd name="connsiteY0" fmla="*/ 0 h 358593"/>
              <a:gd name="connsiteX1" fmla="*/ 0 w 89354"/>
              <a:gd name="connsiteY1" fmla="*/ 358593 h 358593"/>
              <a:gd name="connsiteX0" fmla="*/ 89354 w 89354"/>
              <a:gd name="connsiteY0" fmla="*/ 0 h 358593"/>
              <a:gd name="connsiteX1" fmla="*/ 0 w 89354"/>
              <a:gd name="connsiteY1" fmla="*/ 358593 h 35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54" h="358593">
                <a:moveTo>
                  <a:pt x="89354" y="0"/>
                </a:moveTo>
                <a:cubicBezTo>
                  <a:pt x="45811" y="124823"/>
                  <a:pt x="18143" y="221070"/>
                  <a:pt x="0" y="358593"/>
                </a:cubicBez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EAD96E4C-AC05-7C43-EAEA-C5DDB226E85D}"/>
              </a:ext>
            </a:extLst>
          </p:cNvPr>
          <p:cNvSpPr/>
          <p:nvPr/>
        </p:nvSpPr>
        <p:spPr>
          <a:xfrm>
            <a:off x="1405458" y="3449247"/>
            <a:ext cx="180880" cy="224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8F14F3EB-DFDB-A07B-4E9A-6C38D27AA0EF}"/>
              </a:ext>
            </a:extLst>
          </p:cNvPr>
          <p:cNvSpPr/>
          <p:nvPr/>
        </p:nvSpPr>
        <p:spPr>
          <a:xfrm>
            <a:off x="1646533" y="2517700"/>
            <a:ext cx="180880" cy="2249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988" y="4944045"/>
            <a:ext cx="1159155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қорынан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Қаражатты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аяқталғаннан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келісімшартына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қойылады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топогеодезиялық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іздестіру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20B6C58-1802-4D32-AD39-91548A417AF7}"/>
              </a:ext>
            </a:extLst>
          </p:cNvPr>
          <p:cNvSpPr/>
          <p:nvPr/>
        </p:nvSpPr>
        <p:spPr>
          <a:xfrm>
            <a:off x="7522" y="0"/>
            <a:ext cx="121919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Дарбаза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Өзбекстанмен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39740" y="1690632"/>
            <a:ext cx="6340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 параметрлері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- 152,3 км: </a:t>
            </a:r>
          </a:p>
          <a:p>
            <a:pPr algn="just"/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кешені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Ердауыт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Мақтаарал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Сырдария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станциясына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Өзбекстанның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шекарасы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123,6 км;</a:t>
            </a:r>
          </a:p>
          <a:p>
            <a:pPr algn="just"/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кешені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Жетісай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Өзбекстанның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Сырдария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стансасына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шекарасы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28,7 км (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10,8-і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жаңғырту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– 7.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ассортименті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(60%-дан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ұн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астық</a:t>
            </a:r>
            <a:endParaRPr lang="ru-RU" sz="14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көлемінің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млн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тоннаны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млрд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4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endParaRPr lang="ru-RU" sz="14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11A86D-382B-4F4F-8FE0-CE6D6A62A2C5}"/>
              </a:ext>
            </a:extLst>
          </p:cNvPr>
          <p:cNvSpPr txBox="1">
            <a:spLocks/>
          </p:cNvSpPr>
          <p:nvPr/>
        </p:nvSpPr>
        <p:spPr>
          <a:xfrm>
            <a:off x="11842308" y="6647124"/>
            <a:ext cx="34969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ru-RU" sz="1000" b="1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10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3502F4D-2DAA-9377-AA86-41CB457BFA82}"/>
              </a:ext>
            </a:extLst>
          </p:cNvPr>
          <p:cNvCxnSpPr>
            <a:cxnSpLocks/>
          </p:cNvCxnSpPr>
          <p:nvPr/>
        </p:nvCxnSpPr>
        <p:spPr>
          <a:xfrm>
            <a:off x="33556" y="598319"/>
            <a:ext cx="12192000" cy="3785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81901" y="716141"/>
            <a:ext cx="5404499" cy="3541960"/>
            <a:chOff x="7055444" y="3928285"/>
            <a:chExt cx="3374228" cy="2902283"/>
          </a:xfrm>
        </p:grpSpPr>
        <p:pic>
          <p:nvPicPr>
            <p:cNvPr id="21" name="Рисунок 20" descr="Изображение выглядит как кар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259879E-F41E-0D3A-C91A-803E6280E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2" t="24336" r="2" b="11337"/>
            <a:stretch/>
          </p:blipFill>
          <p:spPr>
            <a:xfrm>
              <a:off x="7055444" y="3928285"/>
              <a:ext cx="3374228" cy="290228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22" name="Полилиния: фигура 7">
              <a:extLst>
                <a:ext uri="{FF2B5EF4-FFF2-40B4-BE49-F238E27FC236}">
                  <a16:creationId xmlns="" xmlns:a16="http://schemas.microsoft.com/office/drawing/2014/main" id="{E5667294-B2FA-FA0F-3B23-F8408CFCCBF7}"/>
                </a:ext>
              </a:extLst>
            </p:cNvPr>
            <p:cNvSpPr/>
            <p:nvPr/>
          </p:nvSpPr>
          <p:spPr>
            <a:xfrm>
              <a:off x="9084015" y="5057199"/>
              <a:ext cx="597965" cy="300279"/>
            </a:xfrm>
            <a:custGeom>
              <a:avLst/>
              <a:gdLst>
                <a:gd name="connsiteX0" fmla="*/ 685800 w 685800"/>
                <a:gd name="connsiteY0" fmla="*/ 366713 h 366713"/>
                <a:gd name="connsiteX1" fmla="*/ 0 w 685800"/>
                <a:gd name="connsiteY1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66713">
                  <a:moveTo>
                    <a:pt x="685800" y="36671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E263F6AE-6BC5-EDA2-FE04-CEF003EC66F6}"/>
                </a:ext>
              </a:extLst>
            </p:cNvPr>
            <p:cNvSpPr/>
            <p:nvPr/>
          </p:nvSpPr>
          <p:spPr>
            <a:xfrm>
              <a:off x="9650590" y="5326280"/>
              <a:ext cx="62778" cy="589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02307DB8-8130-B905-6AAA-67CB7F709B81}"/>
                </a:ext>
              </a:extLst>
            </p:cNvPr>
            <p:cNvSpPr/>
            <p:nvPr/>
          </p:nvSpPr>
          <p:spPr>
            <a:xfrm>
              <a:off x="9052625" y="5027490"/>
              <a:ext cx="62778" cy="5895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8038601-FC77-7AEA-3FD4-84B9EE5CDD46}"/>
                </a:ext>
              </a:extLst>
            </p:cNvPr>
            <p:cNvSpPr txBox="1"/>
            <p:nvPr/>
          </p:nvSpPr>
          <p:spPr>
            <a:xfrm>
              <a:off x="8820792" y="4960215"/>
              <a:ext cx="363345" cy="1284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Аягоз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F4A1C1C-1BD0-1B63-2D53-E00FEEED12A9}"/>
                </a:ext>
              </a:extLst>
            </p:cNvPr>
            <p:cNvSpPr txBox="1"/>
            <p:nvPr/>
          </p:nvSpPr>
          <p:spPr>
            <a:xfrm>
              <a:off x="9650589" y="5183698"/>
              <a:ext cx="441250" cy="1284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Бахты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2400" y="-21767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Қазақстан-Қытай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Семей-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Ақтоғай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учаскесіне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үшінші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теміржол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өткелінің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Бақты-Аягөз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00997" y="715151"/>
            <a:ext cx="64443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Қытаймен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үшінші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шекара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өткелінің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ашылуымен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еліміздің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транзиттік-көліктік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әлеуетін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Абай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ауданының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әлеуметтік-экономикалық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21537" y="1471101"/>
            <a:ext cx="59351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Техникалық-экономикалық көрсеткіштер: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272 км,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endParaRPr lang="ru-RU" sz="12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- 1</a:t>
            </a:r>
            <a:r>
              <a:rPr lang="x-none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Станцияға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Бақты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(ҚР) ст.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Чугучак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(ҚХР) – 11 км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техникалық-экономикалық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негіздемесіне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577,5 млрд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endParaRPr lang="ru-RU" sz="12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2056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көлемінің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59,5 млн.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тоннаны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кезеңіндегі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орындарының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– 1700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құрылыстар</a:t>
            </a:r>
            <a:endParaRPr lang="ru-RU" sz="1200" dirty="0">
              <a:solidFill>
                <a:srgbClr val="0A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47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Теміржол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өткелдері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23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өткелдері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8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құрылыстар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өтпелері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- 75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жаяу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жүргіншілер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көпірлері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құрылымдары</a:t>
            </a:r>
            <a:r>
              <a:rPr lang="ru-RU" sz="1200" dirty="0">
                <a:solidFill>
                  <a:srgbClr val="0A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777" y="4548755"/>
            <a:ext cx="12191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қыркүйекте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Премьер-Министр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Экономиканы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жаңғырту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отырысында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 Компани» ЖШС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инвестор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мақұлдау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МЖӘ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тәсілдеріне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асырудың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тетігі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мақұлданды</a:t>
            </a:r>
            <a:endParaRPr lang="ru-RU" sz="12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1-кезең: «ҚТЖ» ҰК» АҚ мен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инвестор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ҚТЖ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міндеттемелерсіз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кепілдіксіз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инвестор 100%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қаржыландыратын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консорциум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2-кезең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енгізілгеннен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Қоғамның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49%,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Инвестордың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51%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үлестік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ЖШС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құрылады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Консорциум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келісімін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ҚТЖ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дайындап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Жеке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инвесторға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жіберді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асырылып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инвестор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инвестициясы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қайтарылғаннан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теміржол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желісі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меншігіне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="" xmlns:a16="http://schemas.microsoft.com/office/drawing/2014/main" id="{8B11A86D-382B-4F4F-8FE0-CE6D6A62A2C5}"/>
              </a:ext>
            </a:extLst>
          </p:cNvPr>
          <p:cNvSpPr txBox="1">
            <a:spLocks/>
          </p:cNvSpPr>
          <p:nvPr/>
        </p:nvSpPr>
        <p:spPr>
          <a:xfrm>
            <a:off x="11994708" y="6799524"/>
            <a:ext cx="34969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ru-RU" sz="1000" b="1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10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06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&quot;&gt;&lt;m_msothmcolidx val=&quot;0&quot;/&gt;&lt;m_rgb r=&quot;00&quot; g=&quot;70&quot; b=&quot;C0&quot;/&gt;&lt;/elem&gt;&lt;elem m_fUsage=&quot;9.00000000000000022204E-01&quot;&gt;&lt;m_msothmcolidx val=&quot;0&quot;/&gt;&lt;m_rgb r=&quot;29&quot; g=&quot;43&quot; b=&quot;78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JWJdYpEWe6mb2K3uXC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tLeC1w0j2T4YunpvnR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2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2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
</file>

<file path=customXml/item10.xml>
</file>

<file path=customXml/item11.xml>
</file>

<file path=customXml/item12.xml>
</file>

<file path=customXml/item13.xml>
</file>

<file path=customXml/item14.xml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3A3CB88920D114E86D91B7DD138DC42" ma:contentTypeVersion="14" ma:contentTypeDescription="Создание документа." ma:contentTypeScope="" ma:versionID="609a13edea2554911efd1a8286341c4a">
  <xsd:schema xmlns:xsd="http://www.w3.org/2001/XMLSchema" xmlns:xs="http://www.w3.org/2001/XMLSchema" xmlns:p="http://schemas.microsoft.com/office/2006/metadata/properties" xmlns:ns3="efa9d72e-5aea-42d1-8e6a-e034c601feb5" xmlns:ns4="8d0d10bf-be57-4782-85bb-9c9ff8c39a90" targetNamespace="http://schemas.microsoft.com/office/2006/metadata/properties" ma:root="true" ma:fieldsID="758bee3bb3cd51f8e7bd7a80fbc9438a" ns3:_="" ns4:_="">
    <xsd:import namespace="efa9d72e-5aea-42d1-8e6a-e034c601feb5"/>
    <xsd:import namespace="8d0d10bf-be57-4782-85bb-9c9ff8c39a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9d72e-5aea-42d1-8e6a-e034c601fe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d10bf-be57-4782-85bb-9c9ff8c39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
</file>

<file path=customXml/item17.xml><?xml version="1.0" encoding="utf-8"?>
<Application xmlns="http://www.sap.com/cof/ao/powerpoint/application">
  <com.sap.ip.bi.pioneer>
    <Version>4</Version>
    <AAO_Revision>2.4.5.77122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18.xml>
</file>

<file path=customXml/item19.xml>
</file>

<file path=customXml/item2.xml>
</file>

<file path=customXml/item20.xml>
</file>

<file path=customXml/item21.xml>
</file>

<file path=customXml/item3.xm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
</file>

<file path=customXml/item8.xml><?xml version="1.0" encoding="utf-8"?>
<Application xmlns="http://www.sap.com/cof/powerpoint/application">
  <Version>2</Version>
  <Revision>2.4.4.72368</Revision>
</Application>
</file>

<file path=customXml/item9.xml>
</file>

<file path=customXml/itemProps1.xml><?xml version="1.0" encoding="utf-8"?>
<ds:datastoreItem xmlns:ds="http://schemas.openxmlformats.org/officeDocument/2006/customXml" ds:itemID="{D315E51A-24C9-4662-AE96-D3662D439F61}"/>
</file>

<file path=customXml/itemProps10.xml><?xml version="1.0" encoding="utf-8"?>
<ds:datastoreItem xmlns:ds="http://schemas.openxmlformats.org/officeDocument/2006/customXml" ds:itemID="{AF6ED674-734A-4F8A-B903-74CD2DE80BAA}"/>
</file>

<file path=customXml/itemProps11.xml><?xml version="1.0" encoding="utf-8"?>
<ds:datastoreItem xmlns:ds="http://schemas.openxmlformats.org/officeDocument/2006/customXml" ds:itemID="{713B9215-F8D9-4422-9A50-3A8B6C2C8B72}"/>
</file>

<file path=customXml/itemProps12.xml><?xml version="1.0" encoding="utf-8"?>
<ds:datastoreItem xmlns:ds="http://schemas.openxmlformats.org/officeDocument/2006/customXml" ds:itemID="{FF60DF37-ACD4-4FD7-B5D5-528E8DEECE2C}"/>
</file>

<file path=customXml/itemProps13.xml><?xml version="1.0" encoding="utf-8"?>
<ds:datastoreItem xmlns:ds="http://schemas.openxmlformats.org/officeDocument/2006/customXml" ds:itemID="{608F8B93-9929-49C6-8EA2-03141D789685}"/>
</file>

<file path=customXml/itemProps14.xml><?xml version="1.0" encoding="utf-8"?>
<ds:datastoreItem xmlns:ds="http://schemas.openxmlformats.org/officeDocument/2006/customXml" ds:itemID="{0A82ABC4-96D7-40E4-85E0-7B3724C7934D}"/>
</file>

<file path=customXml/itemProps15.xml><?xml version="1.0" encoding="utf-8"?>
<ds:datastoreItem xmlns:ds="http://schemas.openxmlformats.org/officeDocument/2006/customXml" ds:itemID="{B47D71D1-07A8-49E3-BAA1-366F0E4A3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9d72e-5aea-42d1-8e6a-e034c601feb5"/>
    <ds:schemaRef ds:uri="8d0d10bf-be57-4782-85bb-9c9ff8c39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6.xml><?xml version="1.0" encoding="utf-8"?>
<ds:datastoreItem xmlns:ds="http://schemas.openxmlformats.org/officeDocument/2006/customXml" ds:itemID="{4CF9F570-4542-4C51-92D6-9B58F3FFA020}"/>
</file>

<file path=customXml/itemProps17.xml><?xml version="1.0" encoding="utf-8"?>
<ds:datastoreItem xmlns:ds="http://schemas.openxmlformats.org/officeDocument/2006/customXml" ds:itemID="{A33AA528-44C4-4761-93AE-DD6827F68F46}">
  <ds:schemaRefs>
    <ds:schemaRef ds:uri="http://www.sap.com/cof/ao/powerpoint/application"/>
  </ds:schemaRefs>
</ds:datastoreItem>
</file>

<file path=customXml/itemProps18.xml><?xml version="1.0" encoding="utf-8"?>
<ds:datastoreItem xmlns:ds="http://schemas.openxmlformats.org/officeDocument/2006/customXml" ds:itemID="{5BF87847-8377-49F5-9930-C05F96092F0C}"/>
</file>

<file path=customXml/itemProps19.xml><?xml version="1.0" encoding="utf-8"?>
<ds:datastoreItem xmlns:ds="http://schemas.openxmlformats.org/officeDocument/2006/customXml" ds:itemID="{F9819131-A0A0-43C2-BC04-04A1BED0FF25}"/>
</file>

<file path=customXml/itemProps2.xml><?xml version="1.0" encoding="utf-8"?>
<ds:datastoreItem xmlns:ds="http://schemas.openxmlformats.org/officeDocument/2006/customXml" ds:itemID="{E0BA3A19-52B9-4980-B930-E9C7FDCA595D}"/>
</file>

<file path=customXml/itemProps20.xml><?xml version="1.0" encoding="utf-8"?>
<ds:datastoreItem xmlns:ds="http://schemas.openxmlformats.org/officeDocument/2006/customXml" ds:itemID="{FBD1F637-609A-45CC-8DB4-9CB7E634C5DB}"/>
</file>

<file path=customXml/itemProps21.xml><?xml version="1.0" encoding="utf-8"?>
<ds:datastoreItem xmlns:ds="http://schemas.openxmlformats.org/officeDocument/2006/customXml" ds:itemID="{93B4C672-E381-4A64-9E22-740BB65DB194}"/>
</file>

<file path=customXml/itemProps3.xml><?xml version="1.0" encoding="utf-8"?>
<ds:datastoreItem xmlns:ds="http://schemas.openxmlformats.org/officeDocument/2006/customXml" ds:itemID="{6043BD3A-576A-444D-98FF-E44B8357EE22}"/>
</file>

<file path=customXml/itemProps4.xml><?xml version="1.0" encoding="utf-8"?>
<ds:datastoreItem xmlns:ds="http://schemas.openxmlformats.org/officeDocument/2006/customXml" ds:itemID="{ACECF539-C004-41A8-BF72-A27AC65985D2}">
  <ds:schemaRefs>
    <ds:schemaRef ds:uri="http://schemas.openxmlformats.org/package/2006/metadata/core-properties"/>
    <ds:schemaRef ds:uri="efa9d72e-5aea-42d1-8e6a-e034c601feb5"/>
    <ds:schemaRef ds:uri="http://purl.org/dc/dcmitype/"/>
    <ds:schemaRef ds:uri="8d0d10bf-be57-4782-85bb-9c9ff8c39a90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FAF72C9-25FE-4514-B968-33C9F94E072E}"/>
</file>

<file path=customXml/itemProps6.xml><?xml version="1.0" encoding="utf-8"?>
<ds:datastoreItem xmlns:ds="http://schemas.openxmlformats.org/officeDocument/2006/customXml" ds:itemID="{BC6F1C81-F9F3-4328-BF40-708C06E1922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5A388185-60C3-464D-9437-261FACAFC3F1}"/>
</file>

<file path=customXml/itemProps8.xml><?xml version="1.0" encoding="utf-8"?>
<ds:datastoreItem xmlns:ds="http://schemas.openxmlformats.org/officeDocument/2006/customXml" ds:itemID="{E6B2B6ED-4E12-4CC5-B71A-158AF02D7F64}">
  <ds:schemaRefs>
    <ds:schemaRef ds:uri="http://www.sap.com/cof/powerpoint/application"/>
  </ds:schemaRefs>
</ds:datastoreItem>
</file>

<file path=customXml/itemProps9.xml><?xml version="1.0" encoding="utf-8"?>
<ds:datastoreItem xmlns:ds="http://schemas.openxmlformats.org/officeDocument/2006/customXml" ds:itemID="{7EA8AFCE-8AB3-49E8-813E-6120354E1D5D}"/>
</file>

<file path=docProps/app.xml><?xml version="1.0" encoding="utf-8"?>
<Properties xmlns="http://schemas.openxmlformats.org/officeDocument/2006/extended-properties" xmlns:vt="http://schemas.openxmlformats.org/officeDocument/2006/docPropsVTypes">
  <TotalTime>14094</TotalTime>
  <Words>1103</Words>
  <Application>Microsoft Office PowerPoint</Application>
  <PresentationFormat>Произвольный</PresentationFormat>
  <Paragraphs>117</Paragraphs>
  <Slides>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2_blank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Шашкенова М.К.</dc:creator>
  <cp:lastModifiedBy>Айжан А. Наурзбекова</cp:lastModifiedBy>
  <cp:revision>1171</cp:revision>
  <cp:lastPrinted>2023-08-23T09:04:36Z</cp:lastPrinted>
  <dcterms:created xsi:type="dcterms:W3CDTF">2020-05-18T09:01:04Z</dcterms:created>
  <dcterms:modified xsi:type="dcterms:W3CDTF">2023-11-28T03:33:36Z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INTRANET\A-Mussabekov</vt:lpwstr>
  </property>
  <property fmtid="{D5CDD505-2E9C-101B-9397-08002B2CF9AE}" pid="4" name="DLPManualFileClassificationLastModificationDate">
    <vt:lpwstr>1620202151</vt:lpwstr>
  </property>
  <property fmtid="{D5CDD505-2E9C-101B-9397-08002B2CF9AE}" pid="5" name="DLPManualFileClassificationVersion">
    <vt:lpwstr>11.2.0.14</vt:lpwstr>
  </property>
  <property fmtid="{D5CDD505-2E9C-101B-9397-08002B2CF9AE}" pid="6" name="ContentTypeId">
    <vt:lpwstr>0x010100E3A3CB88920D114E86D91B7DD138DC42</vt:lpwstr>
  </property>
</Properties>
</file>