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tags/tag1.xml" ContentType="application/vnd.openxmlformats-officedocument.presentationml.tags+xml"/>
  <Override PartName="/ppt/theme/theme6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9.xml" ContentType="application/vnd.openxmlformats-officedocument.drawingml.chart+xml"/>
  <Override PartName="/ppt/theme/themeOverride2.xml" ContentType="application/vnd.openxmlformats-officedocument.themeOverride+xml"/>
  <Override PartName="/ppt/charts/chart10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1.xml" ContentType="application/vnd.openxmlformats-officedocument.drawingml.chart+xml"/>
  <Override PartName="/ppt/theme/themeOverride3.xml" ContentType="application/vnd.openxmlformats-officedocument.themeOverr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charts/chart12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96" r:id="rId3"/>
    <p:sldMasterId id="2147483710" r:id="rId4"/>
    <p:sldMasterId id="2147483722" r:id="rId5"/>
  </p:sldMasterIdLst>
  <p:notesMasterIdLst>
    <p:notesMasterId r:id="rId16"/>
  </p:notesMasterIdLst>
  <p:sldIdLst>
    <p:sldId id="257" r:id="rId6"/>
    <p:sldId id="301" r:id="rId7"/>
    <p:sldId id="272" r:id="rId8"/>
    <p:sldId id="269" r:id="rId9"/>
    <p:sldId id="9626" r:id="rId10"/>
    <p:sldId id="9649" r:id="rId11"/>
    <p:sldId id="9651" r:id="rId12"/>
    <p:sldId id="697" r:id="rId13"/>
    <p:sldId id="262" r:id="rId14"/>
    <p:sldId id="9650" r:id="rId15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E9EF"/>
    <a:srgbClr val="8947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6374" autoAdjust="0"/>
  </p:normalViewPr>
  <p:slideViewPr>
    <p:cSldViewPr snapToGrid="0">
      <p:cViewPr varScale="1">
        <p:scale>
          <a:sx n="107" d="100"/>
          <a:sy n="107" d="100"/>
        </p:scale>
        <p:origin x="61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0.xlsx"/><Relationship Id="rId1" Type="http://schemas.openxmlformats.org/officeDocument/2006/relationships/themeOverride" Target="../theme/themeOverride3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1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8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3322221896958271"/>
          <c:y val="0.16468860637270683"/>
          <c:w val="0.44748713135134266"/>
          <c:h val="0.7625925329900225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21D-4A3A-BC5F-35A9937C86F9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21D-4A3A-BC5F-35A9937C86F9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21D-4A3A-BC5F-35A9937C86F9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21D-4A3A-BC5F-35A9937C86F9}"/>
              </c:ext>
            </c:extLst>
          </c:dPt>
          <c:dPt>
            <c:idx val="4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A21D-4A3A-BC5F-35A9937C86F9}"/>
              </c:ext>
            </c:extLst>
          </c:dPt>
          <c:dLbls>
            <c:dLbl>
              <c:idx val="0"/>
              <c:layout>
                <c:manualLayout>
                  <c:x val="8.6191616562902224E-2"/>
                  <c:y val="-0.1397710814290312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21D-4A3A-BC5F-35A9937C86F9}"/>
                </c:ext>
              </c:extLst>
            </c:dLbl>
            <c:dLbl>
              <c:idx val="1"/>
              <c:layout>
                <c:manualLayout>
                  <c:x val="0.17799742013222294"/>
                  <c:y val="-3.3738332796911141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21D-4A3A-BC5F-35A9937C86F9}"/>
                </c:ext>
              </c:extLst>
            </c:dLbl>
            <c:dLbl>
              <c:idx val="2"/>
              <c:layout>
                <c:manualLayout>
                  <c:x val="-0.12586204128732761"/>
                  <c:y val="-1.185428065658191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21D-4A3A-BC5F-35A9937C86F9}"/>
                </c:ext>
              </c:extLst>
            </c:dLbl>
            <c:dLbl>
              <c:idx val="3"/>
              <c:layout>
                <c:manualLayout>
                  <c:x val="-0.111551187995116"/>
                  <c:y val="-0.1002948986160283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21D-4A3A-BC5F-35A9937C86F9}"/>
                </c:ext>
              </c:extLst>
            </c:dLbl>
            <c:dLbl>
              <c:idx val="4"/>
              <c:layout>
                <c:manualLayout>
                  <c:x val="-8.0365903062318157E-3"/>
                  <c:y val="-0.1743228999034438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21D-4A3A-BC5F-35A9937C86F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ОППВ</c:v>
                </c:pt>
                <c:pt idx="1">
                  <c:v>повыш.оплата труда</c:v>
                </c:pt>
                <c:pt idx="2">
                  <c:v>доп.отпуск</c:v>
                </c:pt>
                <c:pt idx="3">
                  <c:v>молоко и леч.проф.питание</c:v>
                </c:pt>
                <c:pt idx="4">
                  <c:v>сокр.раб время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25.3</c:v>
                </c:pt>
                <c:pt idx="1">
                  <c:v>28.9</c:v>
                </c:pt>
                <c:pt idx="2">
                  <c:v>25.4</c:v>
                </c:pt>
                <c:pt idx="3">
                  <c:v>14.3</c:v>
                </c:pt>
                <c:pt idx="4">
                  <c:v>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21D-4A3A-BC5F-35A9937C86F9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800">
          <a:latin typeface="Arial Narrow" panose="020B0606020202030204" pitchFamily="34" charset="0"/>
        </a:defRPr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0313581849401576E-2"/>
          <c:y val="1.120782947859407E-2"/>
          <c:w val="0.929830024913606"/>
          <c:h val="0.91566868981528649"/>
        </c:manualLayout>
      </c:layout>
      <c:lineChart>
        <c:grouping val="standard"/>
        <c:varyColors val="0"/>
        <c:ser>
          <c:idx val="0"/>
          <c:order val="0"/>
          <c:spPr>
            <a:ln w="38100" cap="flat" cmpd="dbl" algn="ctr">
              <a:solidFill>
                <a:schemeClr val="accent1"/>
              </a:solidFill>
              <a:miter lim="800000"/>
            </a:ln>
            <a:effectLst/>
          </c:spPr>
          <c:marker>
            <c:symbol val="square"/>
            <c:size val="6"/>
            <c:spPr>
              <a:solidFill>
                <a:schemeClr val="accent1"/>
              </a:solidFill>
              <a:ln w="9525" cap="flat" cmpd="sng" algn="ctr">
                <a:solidFill>
                  <a:schemeClr val="lt1"/>
                </a:solidFill>
                <a:round/>
              </a:ln>
              <a:effectLst/>
            </c:spPr>
          </c:marker>
          <c:dLbls>
            <c:dLbl>
              <c:idx val="0"/>
              <c:layout>
                <c:manualLayout>
                  <c:x val="-4.0896633459801171E-2"/>
                  <c:y val="4.232292315871066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6E8-4770-B47E-478CD43F9432}"/>
                </c:ext>
              </c:extLst>
            </c:dLbl>
            <c:dLbl>
              <c:idx val="1"/>
              <c:layout>
                <c:manualLayout>
                  <c:x val="-4.8743243864533534E-2"/>
                  <c:y val="4.186098095211689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6E8-4770-B47E-478CD43F9432}"/>
                </c:ext>
              </c:extLst>
            </c:dLbl>
            <c:dLbl>
              <c:idx val="2"/>
              <c:layout>
                <c:manualLayout>
                  <c:x val="-5.136288447477249E-2"/>
                  <c:y val="3.86874187050429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6E8-4770-B47E-478CD43F9432}"/>
                </c:ext>
              </c:extLst>
            </c:dLbl>
            <c:dLbl>
              <c:idx val="3"/>
              <c:layout>
                <c:manualLayout>
                  <c:x val="-6.3519263438161916E-2"/>
                  <c:y val="4.41198204790359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AB8-49FD-8B86-510AC7CFBA8A}"/>
                </c:ext>
              </c:extLst>
            </c:dLbl>
            <c:dLbl>
              <c:idx val="4"/>
              <c:layout>
                <c:manualLayout>
                  <c:x val="-3.6645728906631876E-2"/>
                  <c:y val="3.06193425038665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E11-4E2E-86F2-F5B9F89CF666}"/>
                </c:ext>
              </c:extLst>
            </c:dLbl>
            <c:dLbl>
              <c:idx val="5"/>
              <c:layout>
                <c:manualLayout>
                  <c:x val="0"/>
                  <c:y val="9.185802751159979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E11-4E2E-86F2-F5B9F89CF66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Лист1!$E$123:$E$128</c:f>
              <c:strCache>
                <c:ptCount val="6"/>
                <c:pt idx="0">
                  <c:v>2017 г.</c:v>
                </c:pt>
                <c:pt idx="1">
                  <c:v>2018 г.</c:v>
                </c:pt>
                <c:pt idx="2">
                  <c:v>2019 г.</c:v>
                </c:pt>
                <c:pt idx="3">
                  <c:v>2020 г.</c:v>
                </c:pt>
                <c:pt idx="4">
                  <c:v>2021 г.</c:v>
                </c:pt>
                <c:pt idx="5">
                  <c:v>2022 г.</c:v>
                </c:pt>
              </c:strCache>
            </c:strRef>
          </c:cat>
          <c:val>
            <c:numRef>
              <c:f>Лист1!$F$123:$F$128</c:f>
              <c:numCache>
                <c:formatCode>General</c:formatCode>
                <c:ptCount val="6"/>
                <c:pt idx="0">
                  <c:v>697</c:v>
                </c:pt>
                <c:pt idx="1">
                  <c:v>729</c:v>
                </c:pt>
                <c:pt idx="2">
                  <c:v>638</c:v>
                </c:pt>
                <c:pt idx="3">
                  <c:v>590</c:v>
                </c:pt>
                <c:pt idx="4">
                  <c:v>691</c:v>
                </c:pt>
                <c:pt idx="5">
                  <c:v>941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6E8-4770-B47E-478CD43F94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70990464"/>
        <c:axId val="1870985568"/>
      </c:lineChart>
      <c:catAx>
        <c:axId val="1870990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3175" cap="flat" cmpd="sng" algn="ctr">
            <a:solidFill>
              <a:schemeClr val="tx1">
                <a:lumMod val="15000"/>
                <a:lumOff val="85000"/>
              </a:schemeClr>
            </a:solidFill>
            <a:round/>
            <a:tailEnd type="none" w="med" len="lg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rgbClr val="40588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1870985568"/>
        <c:crosses val="autoZero"/>
        <c:auto val="1"/>
        <c:lblAlgn val="ctr"/>
        <c:lblOffset val="100"/>
        <c:noMultiLvlLbl val="0"/>
      </c:catAx>
      <c:valAx>
        <c:axId val="1870985568"/>
        <c:scaling>
          <c:orientation val="minMax"/>
          <c:min val="30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  <a:alpha val="32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870990464"/>
        <c:crosses val="autoZero"/>
        <c:crossBetween val="between"/>
        <c:majorUnit val="3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2.4097407588403865E-2"/>
          <c:y val="1.9618761742429953E-2"/>
          <c:w val="0.97590259241159605"/>
          <c:h val="0.813428650380436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Лист2!$C$41:$E$41</c:f>
              <c:strCache>
                <c:ptCount val="3"/>
                <c:pt idx="0">
                  <c:v>Прямые потери работодателя, млрд.тг.</c:v>
                </c:pt>
              </c:strCache>
            </c:strRef>
          </c:tx>
          <c:spPr>
            <a:solidFill>
              <a:srgbClr val="5B9BD5">
                <a:lumMod val="75000"/>
              </a:srgb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3125692457791081E-2"/>
                  <c:y val="-1.2629283608884683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41B-41A8-B2D3-467F5666BE8C}"/>
                </c:ext>
              </c:extLst>
            </c:dLbl>
            <c:dLbl>
              <c:idx val="1"/>
              <c:layout>
                <c:manualLayout>
                  <c:x val="-9.066269863876026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41B-41A8-B2D3-467F5666BE8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Лист2!$F$40:$J$40</c:f>
              <c:strCache>
                <c:ptCount val="5"/>
                <c:pt idx="0">
                  <c:v>Всего в том числе:</c:v>
                </c:pt>
                <c:pt idx="1">
                  <c:v>до 29%</c:v>
                </c:pt>
                <c:pt idx="2">
                  <c:v>30-59%</c:v>
                </c:pt>
                <c:pt idx="3">
                  <c:v>60-89%</c:v>
                </c:pt>
                <c:pt idx="4">
                  <c:v>90-100%</c:v>
                </c:pt>
              </c:strCache>
            </c:strRef>
          </c:cat>
          <c:val>
            <c:numRef>
              <c:f>Лист2!$F$41:$J$41</c:f>
              <c:numCache>
                <c:formatCode>General</c:formatCode>
                <c:ptCount val="5"/>
                <c:pt idx="0">
                  <c:v>8234</c:v>
                </c:pt>
                <c:pt idx="1">
                  <c:v>1571</c:v>
                </c:pt>
                <c:pt idx="2">
                  <c:v>4069</c:v>
                </c:pt>
                <c:pt idx="3">
                  <c:v>2259</c:v>
                </c:pt>
                <c:pt idx="4">
                  <c:v>395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1B-41A8-B2D3-467F5666BE8C}"/>
            </c:ext>
          </c:extLst>
        </c:ser>
        <c:ser>
          <c:idx val="1"/>
          <c:order val="1"/>
          <c:tx>
            <c:strRef>
              <c:f>Лист2!$C$42:$E$42</c:f>
              <c:strCache>
                <c:ptCount val="3"/>
                <c:pt idx="0">
                  <c:v>Страховые премии,млрд.тг.</c:v>
                </c:pt>
              </c:strCache>
            </c:strRef>
          </c:tx>
          <c:spPr>
            <a:solidFill>
              <a:srgbClr val="ED7D31">
                <a:lumMod val="60000"/>
                <a:lumOff val="40000"/>
              </a:srgb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9.6403103477264735E-3"/>
                  <c:y val="2.3031314844711195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41B-41A8-B2D3-467F5666BE8C}"/>
                </c:ext>
              </c:extLst>
            </c:dLbl>
            <c:dLbl>
              <c:idx val="2"/>
              <c:layout>
                <c:manualLayout>
                  <c:x val="1.5000791380332662E-2"/>
                  <c:y val="8.266535674983250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41B-41A8-B2D3-467F5666BE8C}"/>
                </c:ext>
              </c:extLst>
            </c:dLbl>
            <c:dLbl>
              <c:idx val="3"/>
              <c:layout>
                <c:manualLayout>
                  <c:x val="1.3125692457791081E-2"/>
                  <c:y val="-2.755511891661083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41B-41A8-B2D3-467F5666BE8C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9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41B-41A8-B2D3-467F5666BE8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Лист2!$F$40:$J$40</c:f>
              <c:strCache>
                <c:ptCount val="5"/>
                <c:pt idx="0">
                  <c:v>Всего в том числе:</c:v>
                </c:pt>
                <c:pt idx="1">
                  <c:v>до 29%</c:v>
                </c:pt>
                <c:pt idx="2">
                  <c:v>30-59%</c:v>
                </c:pt>
                <c:pt idx="3">
                  <c:v>60-89%</c:v>
                </c:pt>
                <c:pt idx="4">
                  <c:v>90-100%</c:v>
                </c:pt>
              </c:strCache>
            </c:strRef>
          </c:cat>
          <c:val>
            <c:numRef>
              <c:f>Лист2!$F$42:$J$42</c:f>
              <c:numCache>
                <c:formatCode>General</c:formatCode>
                <c:ptCount val="5"/>
                <c:pt idx="0">
                  <c:v>8078</c:v>
                </c:pt>
                <c:pt idx="1">
                  <c:v>3854</c:v>
                </c:pt>
                <c:pt idx="2">
                  <c:v>3555</c:v>
                </c:pt>
                <c:pt idx="3">
                  <c:v>650</c:v>
                </c:pt>
                <c:pt idx="4">
                  <c:v>200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41B-41A8-B2D3-467F5666BE8C}"/>
            </c:ext>
          </c:extLst>
        </c:ser>
        <c:ser>
          <c:idx val="2"/>
          <c:order val="2"/>
          <c:tx>
            <c:strRef>
              <c:f>Лист2!$C$43:$E$43</c:f>
              <c:strCache>
                <c:ptCount val="3"/>
                <c:pt idx="0">
                  <c:v>Страховые премии,млрд.тг.</c:v>
                </c:pt>
              </c:strCache>
            </c:strRef>
          </c:tx>
          <c:spPr>
            <a:solidFill>
              <a:srgbClr val="6DC15F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6DC15F"/>
              </a:solidFill>
              <a:ln>
                <a:noFill/>
              </a:ln>
              <a:effectLst>
                <a:outerShdw blurRad="50800" dist="50800" dir="5400000" sx="9000" sy="9000" algn="ctr" rotWithShape="0">
                  <a:srgbClr val="000000">
                    <a:alpha val="43137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941B-41A8-B2D3-467F5666BE8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Лист2!$F$40:$J$40</c:f>
              <c:strCache>
                <c:ptCount val="5"/>
                <c:pt idx="0">
                  <c:v>Всего в том числе:</c:v>
                </c:pt>
                <c:pt idx="1">
                  <c:v>до 29%</c:v>
                </c:pt>
                <c:pt idx="2">
                  <c:v>30-59%</c:v>
                </c:pt>
                <c:pt idx="3">
                  <c:v>60-89%</c:v>
                </c:pt>
                <c:pt idx="4">
                  <c:v>90-100%</c:v>
                </c:pt>
              </c:strCache>
            </c:strRef>
          </c:cat>
          <c:val>
            <c:numRef>
              <c:f>Лист2!$F$43:$J$43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4-941B-41A8-B2D3-467F5666BE8C}"/>
            </c:ext>
          </c:extLst>
        </c:ser>
        <c:ser>
          <c:idx val="3"/>
          <c:order val="3"/>
          <c:tx>
            <c:strRef>
              <c:f>Лист2!$C$44:$E$44</c:f>
              <c:strCache>
                <c:ptCount val="3"/>
                <c:pt idx="0">
                  <c:v>Страховые премии,млрд.тг.</c:v>
                </c:pt>
              </c:strCache>
            </c:strRef>
          </c:tx>
          <c:spPr>
            <a:solidFill>
              <a:srgbClr val="006699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72000" anchor="t" anchorCtr="1"/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Лист2!$F$40:$J$40</c:f>
              <c:strCache>
                <c:ptCount val="5"/>
                <c:pt idx="0">
                  <c:v>Всего в том числе:</c:v>
                </c:pt>
                <c:pt idx="1">
                  <c:v>до 29%</c:v>
                </c:pt>
                <c:pt idx="2">
                  <c:v>30-59%</c:v>
                </c:pt>
                <c:pt idx="3">
                  <c:v>60-89%</c:v>
                </c:pt>
                <c:pt idx="4">
                  <c:v>90-100%</c:v>
                </c:pt>
              </c:strCache>
            </c:strRef>
          </c:cat>
          <c:val>
            <c:numRef>
              <c:f>Лист2!$F$44:$J$44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5-941B-41A8-B2D3-467F5666BE8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0"/>
        <c:axId val="163175424"/>
        <c:axId val="163062528"/>
      </c:barChart>
      <c:catAx>
        <c:axId val="163175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cap="none" spc="0" normalizeH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163062528"/>
        <c:crosses val="autoZero"/>
        <c:auto val="1"/>
        <c:lblAlgn val="ctr"/>
        <c:lblOffset val="100"/>
        <c:noMultiLvlLbl val="0"/>
      </c:catAx>
      <c:valAx>
        <c:axId val="163062528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631754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ru-RU"/>
    </a:p>
  </c:tx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5629788177630473E-2"/>
          <c:y val="5.865844216802988E-2"/>
          <c:w val="0.90437021182236954"/>
          <c:h val="0.6598011592618291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Премии, млрд.тенге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4.8171905592556477E-3"/>
                  <c:y val="-1.0213979828563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D6D-4262-ACD6-455964654626}"/>
                </c:ext>
              </c:extLst>
            </c:dLbl>
            <c:dLbl>
              <c:idx val="1"/>
              <c:layout>
                <c:manualLayout>
                  <c:x val="1.167535397444083E-3"/>
                  <c:y val="-1.46645920505757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D6D-4262-ACD6-455964654626}"/>
                </c:ext>
              </c:extLst>
            </c:dLbl>
            <c:dLbl>
              <c:idx val="2"/>
              <c:layout>
                <c:manualLayout>
                  <c:x val="-5.7282257656196501E-4"/>
                  <c:y val="-1.83309152841733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D6D-4262-ACD6-455964654626}"/>
                </c:ext>
              </c:extLst>
            </c:dLbl>
            <c:dLbl>
              <c:idx val="3"/>
              <c:layout>
                <c:manualLayout>
                  <c:x val="-6.6823730562173226E-4"/>
                  <c:y val="-1.46645920505758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D6D-4262-ACD6-455964654626}"/>
                </c:ext>
              </c:extLst>
            </c:dLbl>
            <c:dLbl>
              <c:idx val="4"/>
              <c:layout>
                <c:manualLayout>
                  <c:x val="-5.0081871184768532E-3"/>
                  <c:y val="-1.46645920505757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D6D-4262-ACD6-45596465462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на 1.01.2018</c:v>
                </c:pt>
                <c:pt idx="1">
                  <c:v>на 1.01.2019</c:v>
                </c:pt>
                <c:pt idx="2">
                  <c:v>на 1.01.2020</c:v>
                </c:pt>
                <c:pt idx="3">
                  <c:v>на 1.01.2021</c:v>
                </c:pt>
                <c:pt idx="4">
                  <c:v>на 1.01.2023</c:v>
                </c:pt>
              </c:strCache>
            </c:strRef>
          </c:cat>
          <c:val>
            <c:numRef>
              <c:f>Лист1!$B$2:$B$6</c:f>
              <c:numCache>
                <c:formatCode>_-* #\ ##0.0_-;\-* #\ ##0.0_-;_-* "-"??_-;_-@_-</c:formatCode>
                <c:ptCount val="5"/>
                <c:pt idx="0">
                  <c:v>39.295456000000001</c:v>
                </c:pt>
                <c:pt idx="1">
                  <c:v>35.936790000000002</c:v>
                </c:pt>
                <c:pt idx="2">
                  <c:v>37.105156999999998</c:v>
                </c:pt>
                <c:pt idx="3">
                  <c:v>38.165967000000002</c:v>
                </c:pt>
                <c:pt idx="4">
                  <c:v>68.900000000000006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D6D-4262-ACD6-45596465462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Выплаты, млрд.тенге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4.1287137902453717E-3"/>
                  <c:y val="-1.10933307245080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D6D-4262-ACD6-455964654626}"/>
                </c:ext>
              </c:extLst>
            </c:dLbl>
            <c:dLbl>
              <c:idx val="1"/>
              <c:layout>
                <c:manualLayout>
                  <c:x val="8.2574275804908198E-3"/>
                  <c:y val="-1.66399960867620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D6D-4262-ACD6-455964654626}"/>
                </c:ext>
              </c:extLst>
            </c:dLbl>
            <c:spPr>
              <a:noFill/>
              <a:ln w="12700">
                <a:noFill/>
              </a:ln>
              <a:effectLst/>
            </c:spPr>
            <c:txPr>
              <a:bodyPr rot="0" spcFirstLastPara="1" vertOverflow="ellipsis" vert="horz" wrap="square" anchor="ctr" anchorCtr="0"/>
              <a:lstStyle/>
              <a:p>
                <a:pPr algn="ctr">
                  <a:defRPr lang="en-US" sz="1100" b="0" i="0" u="none" strike="noStrike" kern="1200" baseline="0">
                    <a:solidFill>
                      <a:schemeClr val="tx2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на 1.01.2018</c:v>
                </c:pt>
                <c:pt idx="1">
                  <c:v>на 1.01.2019</c:v>
                </c:pt>
                <c:pt idx="2">
                  <c:v>на 1.01.2020</c:v>
                </c:pt>
                <c:pt idx="3">
                  <c:v>на 1.01.2021</c:v>
                </c:pt>
                <c:pt idx="4">
                  <c:v>на 1.01.2023</c:v>
                </c:pt>
              </c:strCache>
            </c:strRef>
          </c:cat>
          <c:val>
            <c:numRef>
              <c:f>Лист1!$C$2:$C$6</c:f>
              <c:numCache>
                <c:formatCode>_-* #\ ##0.0_-;\-* #\ ##0.0_-;_-* "-"??_-;_-@_-</c:formatCode>
                <c:ptCount val="5"/>
                <c:pt idx="0">
                  <c:v>4.9888950000000003</c:v>
                </c:pt>
                <c:pt idx="1">
                  <c:v>4.5578029999999998</c:v>
                </c:pt>
                <c:pt idx="2">
                  <c:v>4.4136959999999998</c:v>
                </c:pt>
                <c:pt idx="3">
                  <c:v>4.5021129999999996</c:v>
                </c:pt>
                <c:pt idx="4">
                  <c:v>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D6D-4262-ACD6-4559646546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-30"/>
        <c:axId val="1870979040"/>
        <c:axId val="1870982304"/>
      </c:barChart>
      <c:lineChart>
        <c:grouping val="standard"/>
        <c:varyColors val="0"/>
        <c:ser>
          <c:idx val="2"/>
          <c:order val="2"/>
          <c:tx>
            <c:strRef>
              <c:f>Лист1!$D$1</c:f>
              <c:strCache>
                <c:ptCount val="1"/>
                <c:pt idx="0">
                  <c:v>доля страховых выплат от премии, в %</c:v>
                </c:pt>
              </c:strCache>
            </c:strRef>
          </c:tx>
          <c:spPr>
            <a:ln w="28575" cap="rnd" cmpd="sng">
              <a:solidFill>
                <a:srgbClr val="5B9BD5"/>
              </a:solidFill>
              <a:round/>
            </a:ln>
            <a:effectLst/>
          </c:spPr>
          <c:marker>
            <c:symbol val="diamond"/>
            <c:size val="5"/>
            <c:spPr>
              <a:solidFill>
                <a:srgbClr val="EF8A46"/>
              </a:solidFill>
              <a:ln w="28575">
                <a:solidFill>
                  <a:srgbClr val="5B9BD5"/>
                </a:solidFill>
                <a:round/>
              </a:ln>
              <a:effectLst/>
            </c:spPr>
          </c:marker>
          <c:dLbls>
            <c:spPr>
              <a:solidFill>
                <a:schemeClr val="bg1"/>
              </a:solidFill>
              <a:ln>
                <a:solidFill>
                  <a:srgbClr val="5B9BD5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на 1.01.2018</c:v>
                </c:pt>
                <c:pt idx="1">
                  <c:v>на 1.01.2019</c:v>
                </c:pt>
                <c:pt idx="2">
                  <c:v>на 1.01.2020</c:v>
                </c:pt>
                <c:pt idx="3">
                  <c:v>на 1.01.2021</c:v>
                </c:pt>
                <c:pt idx="4">
                  <c:v>на 1.01.2023</c:v>
                </c:pt>
              </c:strCache>
            </c:strRef>
          </c:cat>
          <c:val>
            <c:numRef>
              <c:f>Лист1!$D$2:$D$6</c:f>
              <c:numCache>
                <c:formatCode>0%</c:formatCode>
                <c:ptCount val="5"/>
                <c:pt idx="0">
                  <c:v>0.12695857251281167</c:v>
                </c:pt>
                <c:pt idx="1">
                  <c:v>0.12682832829532076</c:v>
                </c:pt>
                <c:pt idx="2">
                  <c:v>0.11895101265842913</c:v>
                </c:pt>
                <c:pt idx="3">
                  <c:v>0.11796145503138959</c:v>
                </c:pt>
                <c:pt idx="4">
                  <c:v>8.9985486211901305E-2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CD6D-4262-ACD6-4559646546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70993184"/>
        <c:axId val="1870982848"/>
      </c:lineChart>
      <c:catAx>
        <c:axId val="1870979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1870982304"/>
        <c:crosses val="autoZero"/>
        <c:auto val="1"/>
        <c:lblAlgn val="ctr"/>
        <c:lblOffset val="100"/>
        <c:noMultiLvlLbl val="0"/>
      </c:catAx>
      <c:valAx>
        <c:axId val="1870982304"/>
        <c:scaling>
          <c:orientation val="minMax"/>
        </c:scaling>
        <c:delete val="0"/>
        <c:axPos val="l"/>
        <c:numFmt formatCode="_-* #\ ##0.0_-;\-* #\ ##0.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1870979040"/>
        <c:crosses val="autoZero"/>
        <c:crossBetween val="between"/>
      </c:valAx>
      <c:valAx>
        <c:axId val="1870982848"/>
        <c:scaling>
          <c:orientation val="minMax"/>
        </c:scaling>
        <c:delete val="0"/>
        <c:axPos val="r"/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1870993184"/>
        <c:crosses val="max"/>
        <c:crossBetween val="between"/>
      </c:valAx>
      <c:catAx>
        <c:axId val="187099318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87098284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2896156183716061E-2"/>
          <c:y val="0.82100971490248298"/>
          <c:w val="0.94260477976542589"/>
          <c:h val="0.1789902850975170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7186015788747539E-2"/>
          <c:y val="3.4876113993304272E-2"/>
          <c:w val="0.90567154035060693"/>
          <c:h val="0.76504427592366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кол-во действующих ЮЛ (за вычетом временно приостановивших деятельность, а также ГУ)</c:v>
                </c:pt>
              </c:strCache>
            </c:strRef>
          </c:tx>
          <c:spPr>
            <a:solidFill>
              <a:srgbClr val="2E75B6"/>
            </a:solidFill>
            <a:ln>
              <a:noFill/>
            </a:ln>
            <a:effectLst/>
          </c:spPr>
          <c:invertIfNegative val="0"/>
          <c:dLbls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260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123-48F4-A6F7-A9C43F776A16}"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на 1.01.2021</c:v>
                </c:pt>
                <c:pt idx="1">
                  <c:v>на 1.01.2022</c:v>
                </c:pt>
                <c:pt idx="2">
                  <c:v>на 1.01.2023</c:v>
                </c:pt>
                <c:pt idx="3">
                  <c:v>на 1.11.2023</c:v>
                </c:pt>
              </c:strCache>
            </c:strRef>
          </c:cat>
          <c:val>
            <c:numRef>
              <c:f>Лист1!$B$2:$B$5</c:f>
              <c:numCache>
                <c:formatCode>_-* #,##0_-;\-* #,##0_-;_-* "-"??_-;_-@_-</c:formatCode>
                <c:ptCount val="4"/>
                <c:pt idx="0">
                  <c:v>195</c:v>
                </c:pt>
                <c:pt idx="1">
                  <c:v>213</c:v>
                </c:pt>
                <c:pt idx="2">
                  <c:v>244</c:v>
                </c:pt>
                <c:pt idx="3">
                  <c:v>260.05200000000002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CC-40A9-B9CE-83212A86EB7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кол-во действующих договоров ОСНС, заключенных с ЮЛ</c:v>
                </c:pt>
              </c:strCache>
            </c:strRef>
          </c:tx>
          <c:spPr>
            <a:solidFill>
              <a:srgbClr val="8497B0"/>
            </a:solidFill>
            <a:ln>
              <a:noFill/>
            </a:ln>
            <a:effectLst/>
          </c:spPr>
          <c:invertIfNegative val="0"/>
          <c:dLbls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106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123-48F4-A6F7-A9C43F776A1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на 1.01.2021</c:v>
                </c:pt>
                <c:pt idx="1">
                  <c:v>на 1.01.2022</c:v>
                </c:pt>
                <c:pt idx="2">
                  <c:v>на 1.01.2023</c:v>
                </c:pt>
                <c:pt idx="3">
                  <c:v>на 1.11.2023</c:v>
                </c:pt>
              </c:strCache>
            </c:strRef>
          </c:cat>
          <c:val>
            <c:numRef>
              <c:f>Лист1!$C$2:$C$5</c:f>
              <c:numCache>
                <c:formatCode>_-* #,##0_-;\-* #,##0_-;_-* "-"??_-;_-@_-</c:formatCode>
                <c:ptCount val="4"/>
                <c:pt idx="0">
                  <c:v>49</c:v>
                </c:pt>
                <c:pt idx="1">
                  <c:v>53</c:v>
                </c:pt>
                <c:pt idx="2">
                  <c:v>58</c:v>
                </c:pt>
                <c:pt idx="3">
                  <c:v>106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1CC-40A9-B9CE-83212A86EB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5"/>
        <c:overlap val="-21"/>
        <c:axId val="1870987744"/>
        <c:axId val="1870983392"/>
      </c:barChart>
      <c:lineChart>
        <c:grouping val="standard"/>
        <c:varyColors val="0"/>
        <c:ser>
          <c:idx val="2"/>
          <c:order val="2"/>
          <c:tx>
            <c:strRef>
              <c:f>Лист1!$D$1</c:f>
              <c:strCache>
                <c:ptCount val="1"/>
                <c:pt idx="0">
                  <c:v>доля охвата, в %</c:v>
                </c:pt>
              </c:strCache>
            </c:strRef>
          </c:tx>
          <c:spPr>
            <a:ln w="28575" cap="rnd">
              <a:solidFill>
                <a:srgbClr val="5B9BD5"/>
              </a:solidFill>
              <a:round/>
            </a:ln>
            <a:effectLst/>
          </c:spPr>
          <c:marker>
            <c:symbol val="diamond"/>
            <c:size val="5"/>
            <c:spPr>
              <a:solidFill>
                <a:srgbClr val="C00000"/>
              </a:solidFill>
              <a:ln w="28575">
                <a:solidFill>
                  <a:srgbClr val="5B9BD5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6.2193562035874426E-3"/>
                  <c:y val="-9.599926160534796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1CC-40A9-B9CE-83212A86EB7B}"/>
                </c:ext>
              </c:extLst>
            </c:dLbl>
            <c:dLbl>
              <c:idx val="1"/>
              <c:layout>
                <c:manualLayout>
                  <c:x val="-6.2193562035874426E-3"/>
                  <c:y val="-9.094666888927700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1CC-40A9-B9CE-83212A86EB7B}"/>
                </c:ext>
              </c:extLst>
            </c:dLbl>
            <c:dLbl>
              <c:idx val="2"/>
              <c:layout>
                <c:manualLayout>
                  <c:x val="2.0731187345291472E-3"/>
                  <c:y val="6.06311125928513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1CC-40A9-B9CE-83212A86EB7B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41%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123-48F4-A6F7-A9C43F776A16}"/>
                </c:ext>
              </c:extLst>
            </c:dLbl>
            <c:spPr>
              <a:solidFill>
                <a:schemeClr val="bg1"/>
              </a:solidFill>
              <a:ln>
                <a:solidFill>
                  <a:srgbClr val="5B9BD5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0" i="0" u="none" strike="noStrike" kern="1200" baseline="0">
                    <a:solidFill>
                      <a:schemeClr val="tx2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на 1.01.2021</c:v>
                </c:pt>
                <c:pt idx="1">
                  <c:v>на 1.01.2022</c:v>
                </c:pt>
                <c:pt idx="2">
                  <c:v>на 1.01.2023</c:v>
                </c:pt>
                <c:pt idx="3">
                  <c:v>на 1.11.2023</c:v>
                </c:pt>
              </c:strCache>
            </c:strRef>
          </c:cat>
          <c:val>
            <c:numRef>
              <c:f>Лист1!$D$2:$D$5</c:f>
              <c:numCache>
                <c:formatCode>0.0%</c:formatCode>
                <c:ptCount val="4"/>
                <c:pt idx="0">
                  <c:v>0.253</c:v>
                </c:pt>
                <c:pt idx="1">
                  <c:v>0.246</c:v>
                </c:pt>
                <c:pt idx="2">
                  <c:v>0.23599999999999999</c:v>
                </c:pt>
                <c:pt idx="3">
                  <c:v>0.307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81CC-40A9-B9CE-83212A86EB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70994272"/>
        <c:axId val="1870988832"/>
      </c:lineChart>
      <c:catAx>
        <c:axId val="1870987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bg2">
                    <a:lumMod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pPr>
            <a:endParaRPr lang="ru-RU"/>
          </a:p>
        </c:txPr>
        <c:crossAx val="1870983392"/>
        <c:crosses val="autoZero"/>
        <c:auto val="1"/>
        <c:lblAlgn val="ctr"/>
        <c:lblOffset val="100"/>
        <c:noMultiLvlLbl val="0"/>
      </c:catAx>
      <c:valAx>
        <c:axId val="1870983392"/>
        <c:scaling>
          <c:orientation val="minMax"/>
        </c:scaling>
        <c:delete val="0"/>
        <c:axPos val="l"/>
        <c:numFmt formatCode="_-* #,##0_-;\-* #,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5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70987744"/>
        <c:crosses val="autoZero"/>
        <c:crossBetween val="between"/>
      </c:valAx>
      <c:valAx>
        <c:axId val="1870988832"/>
        <c:scaling>
          <c:orientation val="minMax"/>
        </c:scaling>
        <c:delete val="0"/>
        <c:axPos val="r"/>
        <c:numFmt formatCode="0.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5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70994272"/>
        <c:crosses val="max"/>
        <c:crossBetween val="between"/>
      </c:valAx>
      <c:catAx>
        <c:axId val="187099427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87098883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7350511052904423"/>
          <c:w val="1"/>
          <c:h val="0.112807350941722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1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146013712813252E-2"/>
          <c:y val="2.6828957206005775E-2"/>
          <c:w val="0.90567154035060693"/>
          <c:h val="0.759878582073214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численность лиц, занятых по найму в организациях</c:v>
                </c:pt>
              </c:strCache>
            </c:strRef>
          </c:tx>
          <c:spPr>
            <a:solidFill>
              <a:srgbClr val="2E75B6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на 01.01.2021 </c:v>
                </c:pt>
                <c:pt idx="1">
                  <c:v>на 01.01.2022 </c:v>
                </c:pt>
                <c:pt idx="2">
                  <c:v>на 01.01.2023 </c:v>
                </c:pt>
                <c:pt idx="3">
                  <c:v>на 01.11.2023</c:v>
                </c:pt>
              </c:strCache>
            </c:strRef>
          </c:cat>
          <c:val>
            <c:numRef>
              <c:f>Лист1!$B$2:$B$5</c:f>
              <c:numCache>
                <c:formatCode>0</c:formatCode>
                <c:ptCount val="4"/>
                <c:pt idx="0">
                  <c:v>5791.03</c:v>
                </c:pt>
                <c:pt idx="1">
                  <c:v>5811.4359999999997</c:v>
                </c:pt>
                <c:pt idx="2">
                  <c:v>5807.2740000000003</c:v>
                </c:pt>
                <c:pt idx="3">
                  <c:v>5860.8760000000002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D4-472E-8026-1FCDECAA386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кол-во объектов  по действующим договорам, заключенным с ЮЛ</c:v>
                </c:pt>
              </c:strCache>
            </c:strRef>
          </c:tx>
          <c:spPr>
            <a:solidFill>
              <a:srgbClr val="8497B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на 01.01.2021 </c:v>
                </c:pt>
                <c:pt idx="1">
                  <c:v>на 01.01.2022 </c:v>
                </c:pt>
                <c:pt idx="2">
                  <c:v>на 01.01.2023 </c:v>
                </c:pt>
                <c:pt idx="3">
                  <c:v>на 01.11.2023</c:v>
                </c:pt>
              </c:strCache>
            </c:strRef>
          </c:cat>
          <c:val>
            <c:numRef>
              <c:f>Лист1!$C$2:$C$5</c:f>
              <c:numCache>
                <c:formatCode>0</c:formatCode>
                <c:ptCount val="4"/>
                <c:pt idx="0">
                  <c:v>2674.357</c:v>
                </c:pt>
                <c:pt idx="1">
                  <c:v>2582.4110000000001</c:v>
                </c:pt>
                <c:pt idx="2">
                  <c:v>3126.4409999999998</c:v>
                </c:pt>
                <c:pt idx="3">
                  <c:v>3423.4279999999999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1D4-472E-8026-1FCDECAA38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5"/>
        <c:overlap val="-21"/>
        <c:axId val="1870980128"/>
        <c:axId val="1984208160"/>
      </c:barChart>
      <c:lineChart>
        <c:grouping val="standard"/>
        <c:varyColors val="0"/>
        <c:ser>
          <c:idx val="2"/>
          <c:order val="2"/>
          <c:tx>
            <c:strRef>
              <c:f>Лист1!$D$1</c:f>
              <c:strCache>
                <c:ptCount val="1"/>
                <c:pt idx="0">
                  <c:v>доля охвата, в %</c:v>
                </c:pt>
              </c:strCache>
            </c:strRef>
          </c:tx>
          <c:spPr>
            <a:ln w="28575" cap="rnd">
              <a:solidFill>
                <a:srgbClr val="5B9BD5"/>
              </a:solidFill>
              <a:round/>
            </a:ln>
            <a:effectLst/>
          </c:spPr>
          <c:marker>
            <c:symbol val="diamond"/>
            <c:size val="5"/>
            <c:spPr>
              <a:solidFill>
                <a:srgbClr val="C00000"/>
              </a:solidFill>
              <a:ln w="28575">
                <a:solidFill>
                  <a:srgbClr val="5B9BD5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6.2193562035874426E-3"/>
                  <c:y val="-9.599926160534796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1D4-472E-8026-1FCDECAA386D}"/>
                </c:ext>
              </c:extLst>
            </c:dLbl>
            <c:dLbl>
              <c:idx val="1"/>
              <c:layout>
                <c:manualLayout>
                  <c:x val="6.7168191426204881E-3"/>
                  <c:y val="-1.51577781482128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1D4-472E-8026-1FCDECAA386D}"/>
                </c:ext>
              </c:extLst>
            </c:dLbl>
            <c:dLbl>
              <c:idx val="2"/>
              <c:layout>
                <c:manualLayout>
                  <c:x val="-4.3949201052484793E-3"/>
                  <c:y val="-5.55785198767803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1D4-472E-8026-1FCDECAA386D}"/>
                </c:ext>
              </c:extLst>
            </c:dLbl>
            <c:dLbl>
              <c:idx val="3"/>
              <c:layout>
                <c:manualLayout>
                  <c:x val="-1.7248295839510718E-2"/>
                  <c:y val="-5.11771406975294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1D4-472E-8026-1FCDECAA386D}"/>
                </c:ext>
              </c:extLst>
            </c:dLbl>
            <c:spPr>
              <a:solidFill>
                <a:schemeClr val="bg1"/>
              </a:solidFill>
              <a:ln>
                <a:solidFill>
                  <a:srgbClr val="5B9BD5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0" i="0" u="none" strike="noStrike" kern="1200" baseline="0">
                    <a:solidFill>
                      <a:schemeClr val="tx2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на 01.01.2021 </c:v>
                </c:pt>
                <c:pt idx="1">
                  <c:v>на 01.01.2022 </c:v>
                </c:pt>
                <c:pt idx="2">
                  <c:v>на 01.01.2023 </c:v>
                </c:pt>
                <c:pt idx="3">
                  <c:v>на 01.11.2023</c:v>
                </c:pt>
              </c:strCache>
            </c:strRef>
          </c:cat>
          <c:val>
            <c:numRef>
              <c:f>Лист1!$D$2:$D$5</c:f>
              <c:numCache>
                <c:formatCode>0.0%</c:formatCode>
                <c:ptCount val="4"/>
                <c:pt idx="0">
                  <c:v>0.4618102479179006</c:v>
                </c:pt>
                <c:pt idx="1">
                  <c:v>0.44436710651205658</c:v>
                </c:pt>
                <c:pt idx="2">
                  <c:v>0.53836636604368937</c:v>
                </c:pt>
                <c:pt idx="3">
                  <c:v>0.58399999999999996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F1D4-472E-8026-1FCDECAA38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84202176"/>
        <c:axId val="1984198368"/>
      </c:lineChart>
      <c:catAx>
        <c:axId val="1870980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bg2">
                    <a:lumMod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pPr>
            <a:endParaRPr lang="ru-RU"/>
          </a:p>
        </c:txPr>
        <c:crossAx val="1984208160"/>
        <c:crosses val="autoZero"/>
        <c:auto val="1"/>
        <c:lblAlgn val="ctr"/>
        <c:lblOffset val="100"/>
        <c:noMultiLvlLbl val="0"/>
      </c:catAx>
      <c:valAx>
        <c:axId val="1984208160"/>
        <c:scaling>
          <c:orientation val="minMax"/>
        </c:scaling>
        <c:delete val="0"/>
        <c:axPos val="l"/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5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70980128"/>
        <c:crosses val="autoZero"/>
        <c:crossBetween val="between"/>
      </c:valAx>
      <c:valAx>
        <c:axId val="1984198368"/>
        <c:scaling>
          <c:orientation val="minMax"/>
        </c:scaling>
        <c:delete val="0"/>
        <c:axPos val="r"/>
        <c:numFmt formatCode="0.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5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84202176"/>
        <c:crosses val="max"/>
        <c:crossBetween val="between"/>
      </c:valAx>
      <c:catAx>
        <c:axId val="19842021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98419836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5375449412208393"/>
          <c:w val="1"/>
          <c:h val="0.112807350941722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1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7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15650680774384546"/>
          <c:w val="0.56703789274599581"/>
          <c:h val="0.8266219384637190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7"/>
          <c:dPt>
            <c:idx val="0"/>
            <c:bubble3D val="0"/>
            <c:spPr>
              <a:solidFill>
                <a:schemeClr val="tx2"/>
              </a:solidFill>
            </c:spPr>
            <c:extLst>
              <c:ext xmlns:c16="http://schemas.microsoft.com/office/drawing/2014/chart" uri="{C3380CC4-5D6E-409C-BE32-E72D297353CC}">
                <c16:uniqueId val="{00000001-07CD-470A-92CA-62EA7EB8988B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2-07CD-470A-92CA-62EA7EB8988B}"/>
              </c:ext>
            </c:extLst>
          </c:dPt>
          <c:dPt>
            <c:idx val="2"/>
            <c:bubble3D val="0"/>
            <c:explosion val="4"/>
            <c:spPr>
              <a:solidFill>
                <a:schemeClr val="accent5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4-07CD-470A-92CA-62EA7EB8988B}"/>
              </c:ext>
            </c:extLst>
          </c:dPt>
          <c:dLbls>
            <c:dLbl>
              <c:idx val="0"/>
              <c:layout>
                <c:manualLayout>
                  <c:x val="-8.5796631442012244E-2"/>
                  <c:y val="6.8951903257322464E-2"/>
                </c:manualLayout>
              </c:layout>
              <c:tx>
                <c:rich>
                  <a:bodyPr/>
                  <a:lstStyle/>
                  <a:p>
                    <a:r>
                      <a:rPr lang="en-US" sz="1395" dirty="0">
                        <a:latin typeface="Arial Narrow" pitchFamily="34" charset="0"/>
                      </a:rPr>
                      <a:t>3741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7CD-470A-92CA-62EA7EB8988B}"/>
                </c:ext>
              </c:extLst>
            </c:dLbl>
            <c:dLbl>
              <c:idx val="1"/>
              <c:layout>
                <c:manualLayout>
                  <c:x val="1.878787828266872E-3"/>
                  <c:y val="-0.17694275482213195"/>
                </c:manualLayout>
              </c:layout>
              <c:tx>
                <c:rich>
                  <a:bodyPr/>
                  <a:lstStyle/>
                  <a:p>
                    <a:r>
                      <a:rPr lang="en-US" sz="1395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2046</a:t>
                    </a:r>
                    <a:endParaRPr lang="en-US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7CD-470A-92CA-62EA7EB8988B}"/>
                </c:ext>
              </c:extLst>
            </c:dLbl>
            <c:dLbl>
              <c:idx val="2"/>
              <c:layout>
                <c:manualLayout>
                  <c:x val="9.2040327729304108E-2"/>
                  <c:y val="7.2328649079877377E-2"/>
                </c:manualLayout>
              </c:layout>
              <c:tx>
                <c:rich>
                  <a:bodyPr/>
                  <a:lstStyle/>
                  <a:p>
                    <a:pPr>
                      <a:defRPr sz="1395" b="1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pPr>
                    <a:r>
                      <a:rPr lang="en-US" sz="1395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339,5</a:t>
                    </a:r>
                    <a:endParaRPr lang="en-US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7CD-470A-92CA-62EA7EB8988B}"/>
                </c:ext>
              </c:extLst>
            </c:dLbl>
            <c:spPr>
              <a:noFill/>
              <a:ln w="25295">
                <a:noFill/>
              </a:ln>
            </c:spPr>
            <c:txPr>
              <a:bodyPr/>
              <a:lstStyle/>
              <a:p>
                <a:pPr>
                  <a:defRPr sz="1395"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выдано предписаний</c:v>
                </c:pt>
                <c:pt idx="1">
                  <c:v>наложено адм. штрафов</c:v>
                </c:pt>
                <c:pt idx="2">
                  <c:v>сумма штрафов (млн. тенге)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500</c:v>
                </c:pt>
                <c:pt idx="1">
                  <c:v>500</c:v>
                </c:pt>
                <c:pt idx="2">
                  <c:v>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7CD-470A-92CA-62EA7EB898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16">
          <a:noFill/>
        </a:ln>
      </c:spPr>
    </c:plotArea>
    <c:legend>
      <c:legendPos val="r"/>
      <c:layout>
        <c:manualLayout>
          <c:xMode val="edge"/>
          <c:yMode val="edge"/>
          <c:x val="0.49199690352842018"/>
          <c:y val="0.16890042375987918"/>
          <c:w val="0.49093512525593985"/>
          <c:h val="0.79354008123286257"/>
        </c:manualLayout>
      </c:layout>
      <c:overlay val="0"/>
      <c:txPr>
        <a:bodyPr/>
        <a:lstStyle/>
        <a:p>
          <a:pPr>
            <a:defRPr sz="1400">
              <a:latin typeface="Arial" panose="020B0604020202020204" pitchFamily="34" charset="0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ln w="9494">
      <a:solidFill>
        <a:schemeClr val="tx2"/>
      </a:solidFill>
      <a:prstDash val="sysDot"/>
    </a:ln>
  </c:spPr>
  <c:txPr>
    <a:bodyPr/>
    <a:lstStyle/>
    <a:p>
      <a:pPr>
        <a:defRPr sz="1389"/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7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17610236220472442"/>
          <c:w val="0.55844510542599646"/>
          <c:h val="0.7894597628687252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8"/>
          <c:dPt>
            <c:idx val="0"/>
            <c:bubble3D val="0"/>
            <c:explosion val="4"/>
            <c:spPr>
              <a:solidFill>
                <a:srgbClr val="0070C0"/>
              </a:solidFill>
            </c:spPr>
            <c:extLst>
              <c:ext xmlns:c16="http://schemas.microsoft.com/office/drawing/2014/chart" uri="{C3380CC4-5D6E-409C-BE32-E72D297353CC}">
                <c16:uniqueId val="{00000001-4CAF-449B-9131-4EDE79AA8B49}"/>
              </c:ext>
            </c:extLst>
          </c:dPt>
          <c:dPt>
            <c:idx val="1"/>
            <c:bubble3D val="0"/>
            <c:explosion val="3"/>
            <c:extLst>
              <c:ext xmlns:c16="http://schemas.microsoft.com/office/drawing/2014/chart" uri="{C3380CC4-5D6E-409C-BE32-E72D297353CC}">
                <c16:uniqueId val="{00000003-4CAF-449B-9131-4EDE79AA8B49}"/>
              </c:ext>
            </c:extLst>
          </c:dPt>
          <c:dPt>
            <c:idx val="2"/>
            <c:bubble3D val="0"/>
            <c:explosion val="4"/>
            <c:spPr>
              <a:solidFill>
                <a:schemeClr val="tx2"/>
              </a:solidFill>
            </c:spPr>
            <c:extLst>
              <c:ext xmlns:c16="http://schemas.microsoft.com/office/drawing/2014/chart" uri="{C3380CC4-5D6E-409C-BE32-E72D297353CC}">
                <c16:uniqueId val="{00000005-4CAF-449B-9131-4EDE79AA8B49}"/>
              </c:ext>
            </c:extLst>
          </c:dPt>
          <c:dLbls>
            <c:dLbl>
              <c:idx val="0"/>
              <c:layout>
                <c:manualLayout>
                  <c:x val="-7.0321278434762116E-2"/>
                  <c:y val="0.10608405115595895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17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CAF-449B-9131-4EDE79AA8B49}"/>
                </c:ext>
              </c:extLst>
            </c:dLbl>
            <c:dLbl>
              <c:idx val="1"/>
              <c:layout>
                <c:manualLayout>
                  <c:x val="3.7649690919676064E-2"/>
                  <c:y val="-0.17969140805928671"/>
                </c:manualLayout>
              </c:layout>
              <c:tx>
                <c:rich>
                  <a:bodyPr/>
                  <a:lstStyle/>
                  <a:p>
                    <a:pPr>
                      <a:defRPr sz="1391" b="1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pPr>
                    <a:r>
                      <a:rPr lang="en-US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5</a:t>
                    </a:r>
                  </a:p>
                </c:rich>
              </c:tx>
              <c:spPr>
                <a:noFill/>
                <a:ln w="25230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CAF-449B-9131-4EDE79AA8B49}"/>
                </c:ext>
              </c:extLst>
            </c:dLbl>
            <c:dLbl>
              <c:idx val="2"/>
              <c:layout>
                <c:manualLayout>
                  <c:x val="5.3991797487228273E-2"/>
                  <c:y val="0.11565018527095877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5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CAF-449B-9131-4EDE79AA8B49}"/>
                </c:ext>
              </c:extLst>
            </c:dLbl>
            <c:spPr>
              <a:noFill/>
              <a:ln w="25230">
                <a:noFill/>
              </a:ln>
            </c:spPr>
            <c:txPr>
              <a:bodyPr/>
              <a:lstStyle/>
              <a:p>
                <a:pPr>
                  <a:defRPr sz="1391"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станков, оборудования</c:v>
                </c:pt>
                <c:pt idx="1">
                  <c:v>производственных объектов</c:v>
                </c:pt>
                <c:pt idx="2">
                  <c:v>количество отстраненных от работы работников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40</c:v>
                </c:pt>
                <c:pt idx="1">
                  <c:v>20</c:v>
                </c:pt>
                <c:pt idx="2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CAF-449B-9131-4EDE79AA8B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230">
          <a:noFill/>
        </a:ln>
      </c:spPr>
    </c:plotArea>
    <c:legend>
      <c:legendPos val="r"/>
      <c:layout>
        <c:manualLayout>
          <c:xMode val="edge"/>
          <c:yMode val="edge"/>
          <c:x val="0.48910376857230076"/>
          <c:y val="0.28050705200311499"/>
          <c:w val="0.49486250100368567"/>
          <c:h val="0.64756828473363903"/>
        </c:manualLayout>
      </c:layout>
      <c:overlay val="0"/>
      <c:txPr>
        <a:bodyPr/>
        <a:lstStyle/>
        <a:p>
          <a:pPr>
            <a:defRPr sz="1400">
              <a:latin typeface="Arial" panose="020B0604020202020204" pitchFamily="34" charset="0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ln w="9461">
      <a:solidFill>
        <a:schemeClr val="tx2"/>
      </a:solidFill>
      <a:prstDash val="sysDot"/>
    </a:ln>
  </c:spPr>
  <c:txPr>
    <a:bodyPr/>
    <a:lstStyle/>
    <a:p>
      <a:pPr>
        <a:defRPr sz="1389"/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7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3154858600389077E-3"/>
          <c:y val="0.17337819114182987"/>
          <c:w val="0.56703789274599581"/>
          <c:h val="0.8266219384637190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6"/>
          <c:dPt>
            <c:idx val="0"/>
            <c:bubble3D val="0"/>
            <c:spPr>
              <a:solidFill>
                <a:schemeClr val="accent5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18BA-4FB1-8861-FC9FDE93D63A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2-18BA-4FB1-8861-FC9FDE93D63A}"/>
              </c:ext>
            </c:extLst>
          </c:dPt>
          <c:dPt>
            <c:idx val="2"/>
            <c:bubble3D val="0"/>
            <c:explosion val="2"/>
            <c:extLst>
              <c:ext xmlns:c16="http://schemas.microsoft.com/office/drawing/2014/chart" uri="{C3380CC4-5D6E-409C-BE32-E72D297353CC}">
                <c16:uniqueId val="{00000004-18BA-4FB1-8861-FC9FDE93D63A}"/>
              </c:ext>
            </c:extLst>
          </c:dPt>
          <c:dLbls>
            <c:dLbl>
              <c:idx val="0"/>
              <c:layout>
                <c:manualLayout>
                  <c:x val="-8.5300661948791309E-2"/>
                  <c:y val="-4.3886008078146646E-2"/>
                </c:manualLayout>
              </c:layout>
              <c:tx>
                <c:rich>
                  <a:bodyPr/>
                  <a:lstStyle/>
                  <a:p>
                    <a:pPr>
                      <a:defRPr b="1" i="0">
                        <a:solidFill>
                          <a:schemeClr val="bg1"/>
                        </a:solidFill>
                      </a:defRPr>
                    </a:pPr>
                    <a:r>
                      <a:rPr lang="en-US" sz="1396" dirty="0">
                        <a:solidFill>
                          <a:schemeClr val="bg1"/>
                        </a:solidFill>
                        <a:latin typeface="Arial Narrow" pitchFamily="34" charset="0"/>
                      </a:rPr>
                      <a:t>797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spPr>
                <a:noFill/>
                <a:ln w="25306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8BA-4FB1-8861-FC9FDE93D63A}"/>
                </c:ext>
              </c:extLst>
            </c:dLbl>
            <c:dLbl>
              <c:idx val="1"/>
              <c:layout>
                <c:manualLayout>
                  <c:x val="9.022936613566139E-2"/>
                  <c:y val="-0.46349602305598719"/>
                </c:manualLayout>
              </c:layout>
              <c:tx>
                <c:rich>
                  <a:bodyPr/>
                  <a:lstStyle/>
                  <a:p>
                    <a:pPr>
                      <a:defRPr b="1" i="0">
                        <a:solidFill>
                          <a:schemeClr val="bg1"/>
                        </a:solidFill>
                      </a:defRPr>
                    </a:pPr>
                    <a:r>
                      <a:rPr lang="en-US" sz="1396" dirty="0">
                        <a:solidFill>
                          <a:schemeClr val="bg1"/>
                        </a:solidFill>
                        <a:latin typeface="Arial Narrow" pitchFamily="34" charset="0"/>
                      </a:rPr>
                      <a:t>4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spPr>
                <a:noFill/>
                <a:ln w="25306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8BA-4FB1-8861-FC9FDE93D63A}"/>
                </c:ext>
              </c:extLst>
            </c:dLbl>
            <c:dLbl>
              <c:idx val="2"/>
              <c:layout>
                <c:manualLayout>
                  <c:x val="4.5501650474621388E-2"/>
                  <c:y val="0.48806048321907319"/>
                </c:manualLayout>
              </c:layout>
              <c:tx>
                <c:rich>
                  <a:bodyPr/>
                  <a:lstStyle/>
                  <a:p>
                    <a:pPr>
                      <a:defRPr b="1" i="0"/>
                    </a:pPr>
                    <a:r>
                      <a:rPr lang="en-US" b="1" i="0" dirty="0"/>
                      <a:t>114</a:t>
                    </a:r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8BA-4FB1-8861-FC9FDE93D63A}"/>
                </c:ext>
              </c:extLst>
            </c:dLbl>
            <c:spPr>
              <a:noFill/>
              <a:ln w="25306">
                <a:noFill/>
              </a:ln>
            </c:spPr>
            <c:txPr>
              <a:bodyPr/>
              <a:lstStyle/>
              <a:p>
                <a:pPr>
                  <a:defRPr b="1" i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передано</c:v>
                </c:pt>
                <c:pt idx="1">
                  <c:v>возбуждено уголовных дел</c:v>
                </c:pt>
                <c:pt idx="2">
                  <c:v>привлечено к уголовной отвественности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30</c:v>
                </c:pt>
                <c:pt idx="1">
                  <c:v>20</c:v>
                </c:pt>
                <c:pt idx="2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8BA-4FB1-8861-FC9FDE93D6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328">
          <a:noFill/>
        </a:ln>
      </c:spPr>
    </c:plotArea>
    <c:legend>
      <c:legendPos val="r"/>
      <c:layout>
        <c:manualLayout>
          <c:xMode val="edge"/>
          <c:yMode val="edge"/>
          <c:x val="0.49627860769740234"/>
          <c:y val="8.4056950533042768E-2"/>
          <c:w val="0.48665342065886624"/>
          <c:h val="0.87838354227933069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spPr>
    <a:ln w="9498">
      <a:solidFill>
        <a:schemeClr val="tx2"/>
      </a:solidFill>
      <a:prstDash val="sysDot"/>
    </a:ln>
  </c:spPr>
  <c:txPr>
    <a:bodyPr/>
    <a:lstStyle/>
    <a:p>
      <a:pPr>
        <a:defRPr sz="1390"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975992190137141"/>
          <c:y val="0.3546334658106477"/>
          <c:w val="0.45388266977899444"/>
          <c:h val="0.49944954735175551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4">
                  <a:lumMod val="75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3610-48F5-BE19-5DE8C3F8082D}"/>
              </c:ext>
            </c:extLst>
          </c:dPt>
          <c:dPt>
            <c:idx val="1"/>
            <c:bubble3D val="0"/>
            <c:spPr>
              <a:solidFill>
                <a:schemeClr val="bg2">
                  <a:lumMod val="5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3610-48F5-BE19-5DE8C3F8082D}"/>
              </c:ext>
            </c:extLst>
          </c:dPt>
          <c:dPt>
            <c:idx val="2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3610-48F5-BE19-5DE8C3F8082D}"/>
              </c:ext>
            </c:extLst>
          </c:dPt>
          <c:dPt>
            <c:idx val="3"/>
            <c:bubble3D val="0"/>
            <c:spPr>
              <a:solidFill>
                <a:srgbClr val="0070C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3610-48F5-BE19-5DE8C3F8082D}"/>
              </c:ext>
            </c:extLst>
          </c:dPt>
          <c:dPt>
            <c:idx val="4"/>
            <c:bubble3D val="0"/>
            <c:spPr>
              <a:solidFill>
                <a:srgbClr val="E7E9EF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3610-48F5-BE19-5DE8C3F8082D}"/>
              </c:ext>
            </c:extLst>
          </c:dPt>
          <c:dPt>
            <c:idx val="5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3610-48F5-BE19-5DE8C3F8082D}"/>
              </c:ext>
            </c:extLst>
          </c:dPt>
          <c:dPt>
            <c:idx val="6"/>
            <c:bubble3D val="0"/>
            <c:spPr>
              <a:solidFill>
                <a:srgbClr val="89475B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3610-48F5-BE19-5DE8C3F8082D}"/>
              </c:ext>
            </c:extLst>
          </c:dPt>
          <c:dLbls>
            <c:dLbl>
              <c:idx val="0"/>
              <c:layout>
                <c:manualLayout>
                  <c:x val="-4.4821890196129338E-2"/>
                  <c:y val="-2.466169248639699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0" i="0" u="none" strike="noStrike" kern="1200" spc="0" baseline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146E0C7F-3CEB-4E8E-A7FB-D9A91807F73C}" type="CATEGORYNAME">
                      <a:rPr lang="ru-RU" sz="1000" dirty="0"/>
                      <a:pPr>
                        <a:defRPr sz="1000" b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[ИМЯ КАТЕГОРИИ]</a:t>
                    </a:fld>
                    <a:r>
                      <a:rPr lang="ru-RU" sz="1000" baseline="0" dirty="0"/>
                      <a:t>
26%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0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143818241976397"/>
                      <c:h val="0.1681797939474126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3610-48F5-BE19-5DE8C3F8082D}"/>
                </c:ext>
              </c:extLst>
            </c:dLbl>
            <c:dLbl>
              <c:idx val="1"/>
              <c:layout>
                <c:manualLayout>
                  <c:x val="2.4652034851659864E-2"/>
                  <c:y val="-7.939589775374898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0" i="0" u="none" strike="noStrike" kern="1200" spc="0" baseline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E5061BCF-0160-4EFE-9295-5DC16FDC2BF1}" type="CATEGORYNAME">
                      <a:rPr lang="ru-RU" sz="1000"/>
                      <a:pPr>
                        <a:defRPr sz="1000" b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[ИМЯ КАТЕГОРИИ]</a:t>
                    </a:fld>
                    <a:r>
                      <a:rPr lang="ru-RU" sz="1000" baseline="0" dirty="0"/>
                      <a:t>
4%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0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910484173375979"/>
                      <c:h val="0.176840713596490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3610-48F5-BE19-5DE8C3F8082D}"/>
                </c:ext>
              </c:extLst>
            </c:dLbl>
            <c:dLbl>
              <c:idx val="2"/>
              <c:layout>
                <c:manualLayout>
                  <c:x val="4.5713025256423623E-3"/>
                  <c:y val="3.118510993588867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0" i="0" u="none" strike="noStrike" kern="1200" spc="0" baseline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D4158769-5532-4556-B5D1-F87F63F9D53A}" type="CATEGORYNAME">
                      <a:rPr lang="ru-RU" sz="1000"/>
                      <a:pPr>
                        <a:defRPr sz="1000" b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[ИМЯ КАТЕГОРИИ]</a:t>
                    </a:fld>
                    <a:r>
                      <a:rPr lang="ru-RU" sz="1000" baseline="0" dirty="0"/>
                      <a:t>
11%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6363471931179"/>
                      <c:h val="0.1155408314744329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3610-48F5-BE19-5DE8C3F8082D}"/>
                </c:ext>
              </c:extLst>
            </c:dLbl>
            <c:dLbl>
              <c:idx val="3"/>
              <c:layout>
                <c:manualLayout>
                  <c:x val="4.1386566670343086E-2"/>
                  <c:y val="1.2009035353493876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753697883394611"/>
                      <c:h val="0.1310056398354020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3610-48F5-BE19-5DE8C3F8082D}"/>
                </c:ext>
              </c:extLst>
            </c:dLbl>
            <c:dLbl>
              <c:idx val="4"/>
              <c:layout>
                <c:manualLayout>
                  <c:x val="1.5572074556082498E-2"/>
                  <c:y val="2.1646432880722036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765033638469173"/>
                      <c:h val="0.1155408314744329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3610-48F5-BE19-5DE8C3F8082D}"/>
                </c:ext>
              </c:extLst>
            </c:dLbl>
            <c:dLbl>
              <c:idx val="5"/>
              <c:layout>
                <c:manualLayout>
                  <c:x val="5.7057665765091077E-4"/>
                  <c:y val="5.6685092149507104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0" i="0" u="none" strike="noStrike" kern="1200" spc="0" baseline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2155A10E-9790-4B98-83FA-777093C9D032}" type="CATEGORYNAME">
                      <a:rPr lang="ru-RU" sz="1000"/>
                      <a:pPr>
                        <a:defRPr sz="1000" b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[ИМЯ КАТЕГОРИИ]</a:t>
                    </a:fld>
                    <a:r>
                      <a:rPr lang="ru-RU" sz="1000" baseline="0" dirty="0"/>
                      <a:t>
18%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0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522792266251521"/>
                      <c:h val="0.1362671043682166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3610-48F5-BE19-5DE8C3F8082D}"/>
                </c:ext>
              </c:extLst>
            </c:dLbl>
            <c:dLbl>
              <c:idx val="6"/>
              <c:layout>
                <c:manualLayout>
                  <c:x val="9.6093012784101914E-3"/>
                  <c:y val="-2.349712479446924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0" i="0" u="none" strike="noStrike" kern="1200" spc="0" baseline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199302E9-4EEE-411F-941C-4010F7FF4D08}" type="CATEGORYNAME">
                      <a:rPr lang="ru-RU" sz="1000" dirty="0"/>
                      <a:pPr>
                        <a:defRPr sz="1000" b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[ИМЯ КАТЕГОРИИ]</a:t>
                    </a:fld>
                    <a:r>
                      <a:rPr lang="ru-RU" sz="1000" baseline="0" dirty="0"/>
                      <a:t>
8%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0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124645417447882"/>
                      <c:h val="9.4416494129316422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3610-48F5-BE19-5DE8C3F8082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spc="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Лист1!$A$1:$A$7</c:f>
              <c:strCache>
                <c:ptCount val="7"/>
                <c:pt idx="0">
                  <c:v>Горнодобывающая промышленность и разработка карьеров</c:v>
                </c:pt>
                <c:pt idx="1">
                  <c:v>Водоснабжение и водоотведение</c:v>
                </c:pt>
                <c:pt idx="2">
                  <c:v>Здравоохранение и социальное обслуживание</c:v>
                </c:pt>
                <c:pt idx="3">
                  <c:v>Обрабатывающая промышленность</c:v>
                </c:pt>
                <c:pt idx="4">
                  <c:v>Сельское, лесное и рыбное хозяйство</c:v>
                </c:pt>
                <c:pt idx="5">
                  <c:v>Транспорт и складирование</c:v>
                </c:pt>
                <c:pt idx="6">
                  <c:v>Электроэнергетическая</c:v>
                </c:pt>
              </c:strCache>
            </c:strRef>
          </c:cat>
          <c:val>
            <c:numRef>
              <c:f>Лист1!$B$1:$B$7</c:f>
              <c:numCache>
                <c:formatCode>General</c:formatCode>
                <c:ptCount val="7"/>
                <c:pt idx="0">
                  <c:v>127159</c:v>
                </c:pt>
                <c:pt idx="1">
                  <c:v>17759</c:v>
                </c:pt>
                <c:pt idx="2">
                  <c:v>54126</c:v>
                </c:pt>
                <c:pt idx="3">
                  <c:v>125809</c:v>
                </c:pt>
                <c:pt idx="4">
                  <c:v>4588</c:v>
                </c:pt>
                <c:pt idx="5">
                  <c:v>86735</c:v>
                </c:pt>
                <c:pt idx="6">
                  <c:v>40909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3610-48F5-BE19-5DE8C3F8082D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217056131731805E-4"/>
          <c:y val="0.14756740296073284"/>
          <c:w val="0.9560764224060655"/>
          <c:h val="0.59154972539581585"/>
        </c:manualLayout>
      </c:layout>
      <c:lineChart>
        <c:grouping val="standard"/>
        <c:varyColors val="0"/>
        <c:ser>
          <c:idx val="0"/>
          <c:order val="0"/>
          <c:spPr>
            <a:ln w="38100" cap="flat" cmpd="dbl" algn="ctr">
              <a:solidFill>
                <a:srgbClr val="002060"/>
              </a:solidFill>
              <a:miter lim="800000"/>
            </a:ln>
            <a:effectLst/>
          </c:spPr>
          <c:marker>
            <c:symbol val="square"/>
            <c:size val="6"/>
            <c:spPr>
              <a:solidFill>
                <a:schemeClr val="accent1"/>
              </a:solidFill>
              <a:ln w="9525" cap="flat" cmpd="sng" algn="ctr">
                <a:solidFill>
                  <a:schemeClr val="lt1"/>
                </a:solidFill>
                <a:round/>
              </a:ln>
              <a:effectLst/>
            </c:spPr>
          </c:marker>
          <c:dLbls>
            <c:dLbl>
              <c:idx val="0"/>
              <c:layout>
                <c:manualLayout>
                  <c:x val="-5.4912538530460214E-2"/>
                  <c:y val="3.72056157143479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2253252267591073E-2"/>
                      <c:h val="5.419765375123863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EA19-4140-B96A-B087012AABE9}"/>
                </c:ext>
              </c:extLst>
            </c:dLbl>
            <c:dLbl>
              <c:idx val="1"/>
              <c:layout>
                <c:manualLayout>
                  <c:x val="-5.8288304368517445E-2"/>
                  <c:y val="-3.34554383660046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A19-4140-B96A-B087012AABE9}"/>
                </c:ext>
              </c:extLst>
            </c:dLbl>
            <c:dLbl>
              <c:idx val="2"/>
              <c:layout>
                <c:manualLayout>
                  <c:x val="-5.3553120131637377E-2"/>
                  <c:y val="-2.8297980965914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A19-4140-B96A-B087012AABE9}"/>
                </c:ext>
              </c:extLst>
            </c:dLbl>
            <c:dLbl>
              <c:idx val="3"/>
              <c:layout>
                <c:manualLayout>
                  <c:x val="-7.7497769971359876E-2"/>
                  <c:y val="2.78940177471230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A19-4140-B96A-B087012AABE9}"/>
                </c:ext>
              </c:extLst>
            </c:dLbl>
            <c:dLbl>
              <c:idx val="4"/>
              <c:layout>
                <c:manualLayout>
                  <c:x val="-3.8451143343350723E-2"/>
                  <c:y val="2.20582238800801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04A-46A8-B14B-414AD76D1519}"/>
                </c:ext>
              </c:extLst>
            </c:dLbl>
            <c:dLbl>
              <c:idx val="5"/>
              <c:layout>
                <c:manualLayout>
                  <c:x val="-1.120805885907697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6C3-4A77-8BBC-386DEEC13A2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Лист1!$E$122:$E$127</c:f>
              <c:strCache>
                <c:ptCount val="6"/>
                <c:pt idx="0">
                  <c:v>2017 г.</c:v>
                </c:pt>
                <c:pt idx="1">
                  <c:v>2018 г.</c:v>
                </c:pt>
                <c:pt idx="2">
                  <c:v>2019 г.</c:v>
                </c:pt>
                <c:pt idx="3">
                  <c:v>2020 г.</c:v>
                </c:pt>
                <c:pt idx="4">
                  <c:v>2021 г.</c:v>
                </c:pt>
                <c:pt idx="5">
                  <c:v>2022 г.</c:v>
                </c:pt>
              </c:strCache>
            </c:strRef>
          </c:cat>
          <c:val>
            <c:numRef>
              <c:f>Лист1!$F$122:$F$127</c:f>
              <c:numCache>
                <c:formatCode>General</c:formatCode>
                <c:ptCount val="6"/>
                <c:pt idx="0">
                  <c:v>456</c:v>
                </c:pt>
                <c:pt idx="1">
                  <c:v>461</c:v>
                </c:pt>
                <c:pt idx="2">
                  <c:v>468</c:v>
                </c:pt>
                <c:pt idx="3">
                  <c:v>465</c:v>
                </c:pt>
                <c:pt idx="4">
                  <c:v>472</c:v>
                </c:pt>
                <c:pt idx="5">
                  <c:v>491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EA19-4140-B96A-B087012AAB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76528928"/>
        <c:axId val="1876530560"/>
      </c:lineChart>
      <c:catAx>
        <c:axId val="1876528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3175" cap="flat" cmpd="sng" algn="ctr">
            <a:solidFill>
              <a:schemeClr val="tx1">
                <a:lumMod val="15000"/>
                <a:lumOff val="85000"/>
              </a:schemeClr>
            </a:solidFill>
            <a:round/>
            <a:tailEnd type="none" w="med" len="lg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rgbClr val="40588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1876530560"/>
        <c:crosses val="autoZero"/>
        <c:auto val="1"/>
        <c:lblAlgn val="ctr"/>
        <c:lblOffset val="100"/>
        <c:noMultiLvlLbl val="0"/>
      </c:catAx>
      <c:valAx>
        <c:axId val="1876530560"/>
        <c:scaling>
          <c:orientation val="minMax"/>
          <c:max val="500"/>
          <c:min val="300"/>
        </c:scaling>
        <c:delete val="1"/>
        <c:axPos val="l"/>
        <c:numFmt formatCode="General" sourceLinked="1"/>
        <c:majorTickMark val="none"/>
        <c:minorTickMark val="none"/>
        <c:tickLblPos val="nextTo"/>
        <c:crossAx val="18765289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4474545384760441"/>
          <c:y val="2.1741357501104758E-2"/>
          <c:w val="0.74385877634566722"/>
          <c:h val="0.9609859426415087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Кол-во пострадавщих на 01.01.2021 года</c:v>
                </c:pt>
              </c:strCache>
            </c:strRef>
          </c:tx>
          <c:spPr>
            <a:solidFill>
              <a:srgbClr val="4472C4">
                <a:lumMod val="75000"/>
              </a:srgbClr>
            </a:solidFill>
            <a:ln w="6348" cap="flat" cmpd="sng" algn="ctr">
              <a:noFill/>
              <a:prstDash val="solid"/>
              <a:miter lim="800000"/>
            </a:ln>
            <a:effectLst/>
          </c:spPr>
          <c:invertIfNegative val="0"/>
          <c:dPt>
            <c:idx val="1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A2D7-4613-998E-C24087B8F8B4}"/>
              </c:ext>
            </c:extLst>
          </c:dPt>
          <c:dLbls>
            <c:dLbl>
              <c:idx val="0"/>
              <c:layout>
                <c:manualLayout>
                  <c:x val="2.3304244620435326E-3"/>
                  <c:y val="2.5414292998382289E-3"/>
                </c:manualLayout>
              </c:layout>
              <c:tx>
                <c:rich>
                  <a:bodyPr/>
                  <a:lstStyle/>
                  <a:p>
                    <a:r>
                      <a:rPr lang="en-US" sz="1400" b="0" dirty="0">
                        <a:solidFill>
                          <a:schemeClr val="bg1"/>
                        </a:solidFill>
                      </a:rPr>
                      <a:t>4,1</a:t>
                    </a:r>
                    <a:endParaRPr lang="en-US" b="0" dirty="0">
                      <a:solidFill>
                        <a:schemeClr val="bg1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2D7-4613-998E-C24087B8F8B4}"/>
                </c:ext>
              </c:extLst>
            </c:dLbl>
            <c:dLbl>
              <c:idx val="1"/>
              <c:layout>
                <c:manualLayout>
                  <c:x val="0"/>
                  <c:y val="2.54142929983832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2D7-4613-998E-C24087B8F8B4}"/>
                </c:ext>
              </c:extLst>
            </c:dLbl>
            <c:dLbl>
              <c:idx val="2"/>
              <c:layout>
                <c:manualLayout>
                  <c:x val="0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2D7-4613-998E-C24087B8F8B4}"/>
                </c:ext>
              </c:extLst>
            </c:dLbl>
            <c:dLbl>
              <c:idx val="4"/>
              <c:layout>
                <c:manualLayout>
                  <c:x val="0"/>
                  <c:y val="-2.0011254329434874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2D7-4613-998E-C24087B8F8B4}"/>
                </c:ext>
              </c:extLst>
            </c:dLbl>
            <c:spPr>
              <a:scene3d>
                <a:camera prst="orthographicFront"/>
                <a:lightRig rig="threePt" dir="t"/>
              </a:scene3d>
              <a:sp3d>
                <a:bevelT w="101600" prst="riblet"/>
              </a:sp3d>
            </c:spPr>
            <c:txPr>
              <a:bodyPr/>
              <a:lstStyle/>
              <a:p>
                <a:pPr>
                  <a:defRPr sz="1400" b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Лист1!$A$2:$A$21</c:f>
              <c:strCache>
                <c:ptCount val="20"/>
                <c:pt idx="0">
                  <c:v>Кызылординская</c:v>
                </c:pt>
                <c:pt idx="1">
                  <c:v>СКО</c:v>
                </c:pt>
                <c:pt idx="2">
                  <c:v>Алматинская</c:v>
                </c:pt>
                <c:pt idx="3">
                  <c:v>Жетысу</c:v>
                </c:pt>
                <c:pt idx="4">
                  <c:v>ЗКО</c:v>
                </c:pt>
                <c:pt idx="5">
                  <c:v>Абай</c:v>
                </c:pt>
                <c:pt idx="6">
                  <c:v>г. Шымкент</c:v>
                </c:pt>
                <c:pt idx="7">
                  <c:v>Акмолинская</c:v>
                </c:pt>
                <c:pt idx="8">
                  <c:v>Туркестанская</c:v>
                </c:pt>
                <c:pt idx="9">
                  <c:v>Атырауская</c:v>
                </c:pt>
                <c:pt idx="10">
                  <c:v>Улытау</c:v>
                </c:pt>
                <c:pt idx="11">
                  <c:v>Костанайская</c:v>
                </c:pt>
                <c:pt idx="12">
                  <c:v>Жамбылская</c:v>
                </c:pt>
                <c:pt idx="13">
                  <c:v>г. Астана</c:v>
                </c:pt>
                <c:pt idx="14">
                  <c:v>Актюбинская</c:v>
                </c:pt>
                <c:pt idx="15">
                  <c:v>г. Алматы </c:v>
                </c:pt>
                <c:pt idx="16">
                  <c:v>ВКО</c:v>
                </c:pt>
                <c:pt idx="17">
                  <c:v>Мангистауская</c:v>
                </c:pt>
                <c:pt idx="18">
                  <c:v>Павлодарская</c:v>
                </c:pt>
                <c:pt idx="19">
                  <c:v>Карагандинская</c:v>
                </c:pt>
              </c:strCache>
            </c:strRef>
          </c:cat>
          <c:val>
            <c:numRef>
              <c:f>Лист1!$B$2:$B$21</c:f>
              <c:numCache>
                <c:formatCode>0.0</c:formatCode>
                <c:ptCount val="20"/>
                <c:pt idx="0">
                  <c:v>7.2</c:v>
                </c:pt>
                <c:pt idx="1">
                  <c:v>8.1999999999999993</c:v>
                </c:pt>
                <c:pt idx="2">
                  <c:v>8.4</c:v>
                </c:pt>
                <c:pt idx="3">
                  <c:v>9.6999999999999993</c:v>
                </c:pt>
                <c:pt idx="4">
                  <c:v>13.1</c:v>
                </c:pt>
                <c:pt idx="5">
                  <c:v>17.3</c:v>
                </c:pt>
                <c:pt idx="6">
                  <c:v>19.100000000000001</c:v>
                </c:pt>
                <c:pt idx="7">
                  <c:v>19.399999999999999</c:v>
                </c:pt>
                <c:pt idx="8">
                  <c:v>21.6</c:v>
                </c:pt>
                <c:pt idx="9">
                  <c:v>21.6</c:v>
                </c:pt>
                <c:pt idx="10">
                  <c:v>21.9</c:v>
                </c:pt>
                <c:pt idx="11">
                  <c:v>22</c:v>
                </c:pt>
                <c:pt idx="12">
                  <c:v>25.8</c:v>
                </c:pt>
                <c:pt idx="13">
                  <c:v>27.1</c:v>
                </c:pt>
                <c:pt idx="14">
                  <c:v>28.5</c:v>
                </c:pt>
                <c:pt idx="15">
                  <c:v>34.200000000000003</c:v>
                </c:pt>
                <c:pt idx="16">
                  <c:v>38.5</c:v>
                </c:pt>
                <c:pt idx="17">
                  <c:v>58.2</c:v>
                </c:pt>
                <c:pt idx="18">
                  <c:v>64.5</c:v>
                </c:pt>
                <c:pt idx="19">
                  <c:v>86.5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2D7-4613-998E-C24087B8F8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1"/>
        <c:overlap val="100"/>
        <c:axId val="-1218208880"/>
        <c:axId val="-1218206704"/>
      </c:barChart>
      <c:catAx>
        <c:axId val="-12182088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 algn="ctr">
              <a:defRPr lang="ru-RU" sz="1400" b="0" i="1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-1218206704"/>
        <c:crosses val="autoZero"/>
        <c:auto val="1"/>
        <c:lblAlgn val="ctr"/>
        <c:lblOffset val="100"/>
        <c:noMultiLvlLbl val="0"/>
      </c:catAx>
      <c:valAx>
        <c:axId val="-1218206704"/>
        <c:scaling>
          <c:orientation val="minMax"/>
        </c:scaling>
        <c:delete val="1"/>
        <c:axPos val="b"/>
        <c:numFmt formatCode="0.0" sourceLinked="1"/>
        <c:majorTickMark val="out"/>
        <c:minorTickMark val="none"/>
        <c:tickLblPos val="nextTo"/>
        <c:crossAx val="-1218208880"/>
        <c:crosses val="autoZero"/>
        <c:crossBetween val="between"/>
      </c:valAx>
      <c:spPr>
        <a:noFill/>
        <a:ln w="25392">
          <a:noFill/>
        </a:ln>
      </c:spPr>
    </c:plotArea>
    <c:plotVisOnly val="1"/>
    <c:dispBlanksAs val="gap"/>
    <c:showDLblsOverMax val="0"/>
  </c:chart>
  <c:txPr>
    <a:bodyPr/>
    <a:lstStyle/>
    <a:p>
      <a:pPr>
        <a:defRPr sz="1799"/>
      </a:pPr>
      <a:endParaRPr lang="ru-RU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3.6533250279142594E-2"/>
          <c:y val="2.299427053264514E-3"/>
          <c:w val="0.78779534604167667"/>
          <c:h val="0.9872673026443206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5"/>
                <c:pt idx="1">
                  <c:v>Категория 1</c:v>
                </c:pt>
                <c:pt idx="2">
                  <c:v>Категория 2</c:v>
                </c:pt>
                <c:pt idx="3">
                  <c:v>Категория 3</c:v>
                </c:pt>
                <c:pt idx="4">
                  <c:v>Категория 4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609.20000000000005</c:v>
                </c:pt>
                <c:pt idx="1">
                  <c:v>47.8</c:v>
                </c:pt>
                <c:pt idx="2">
                  <c:v>886.2</c:v>
                </c:pt>
                <c:pt idx="3">
                  <c:v>321.8</c:v>
                </c:pt>
                <c:pt idx="4">
                  <c:v>404.2</c:v>
                </c:pt>
                <c:pt idx="5">
                  <c:v>531.79999999999995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E70-4D7A-B97F-7E0D103169B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1"/>
        <c:overlap val="-29"/>
        <c:axId val="1876530016"/>
        <c:axId val="1876528384"/>
      </c:barChart>
      <c:catAx>
        <c:axId val="187653001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876528384"/>
        <c:crosses val="autoZero"/>
        <c:auto val="1"/>
        <c:lblAlgn val="ctr"/>
        <c:lblOffset val="100"/>
        <c:noMultiLvlLbl val="0"/>
      </c:catAx>
      <c:valAx>
        <c:axId val="187652838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876530016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472642456612462E-2"/>
          <c:y val="3.2922562096276857E-2"/>
          <c:w val="0.92311119914215267"/>
          <c:h val="0.9586186444948628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5"/>
                <c:pt idx="1">
                  <c:v>Категория 1</c:v>
                </c:pt>
                <c:pt idx="2">
                  <c:v>Категория 2</c:v>
                </c:pt>
                <c:pt idx="3">
                  <c:v>Категория 3</c:v>
                </c:pt>
                <c:pt idx="4">
                  <c:v>Категория 4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69.5</c:v>
                </c:pt>
                <c:pt idx="1">
                  <c:v>16.899999999999999</c:v>
                </c:pt>
                <c:pt idx="2">
                  <c:v>29.2</c:v>
                </c:pt>
                <c:pt idx="3">
                  <c:v>10.3</c:v>
                </c:pt>
                <c:pt idx="4">
                  <c:v>79.8</c:v>
                </c:pt>
                <c:pt idx="5">
                  <c:v>70.3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AB0-4332-B42D-C44760332F8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15"/>
        <c:overlap val="7"/>
        <c:axId val="1876531648"/>
        <c:axId val="1876532192"/>
      </c:barChart>
      <c:catAx>
        <c:axId val="187653164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876532192"/>
        <c:crosses val="autoZero"/>
        <c:auto val="1"/>
        <c:lblAlgn val="ctr"/>
        <c:lblOffset val="100"/>
        <c:noMultiLvlLbl val="0"/>
      </c:catAx>
      <c:valAx>
        <c:axId val="187653219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876531648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344197242147588E-2"/>
          <c:y val="5.1523821405561616E-2"/>
          <c:w val="0.90655797150051343"/>
          <c:h val="0.74244883750585222"/>
        </c:manualLayout>
      </c:layout>
      <c:lineChart>
        <c:grouping val="standard"/>
        <c:varyColors val="0"/>
        <c:ser>
          <c:idx val="0"/>
          <c:order val="0"/>
          <c:spPr>
            <a:ln w="38100" cap="flat" cmpd="dbl" algn="ctr">
              <a:solidFill>
                <a:schemeClr val="accent1"/>
              </a:solidFill>
              <a:miter lim="800000"/>
            </a:ln>
            <a:effectLst/>
          </c:spPr>
          <c:marker>
            <c:symbol val="square"/>
            <c:size val="6"/>
            <c:spPr>
              <a:solidFill>
                <a:schemeClr val="accent1"/>
              </a:solidFill>
              <a:ln w="9525" cap="flat" cmpd="sng" algn="ctr">
                <a:solidFill>
                  <a:schemeClr val="lt1"/>
                </a:solidFill>
                <a:round/>
              </a:ln>
              <a:effectLst/>
            </c:spPr>
          </c:marker>
          <c:dLbls>
            <c:spPr>
              <a:solidFill>
                <a:schemeClr val="lt1"/>
              </a:solidFill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strRef>
              <c:f>Лист1!$E$123:$E$128</c:f>
              <c:strCache>
                <c:ptCount val="6"/>
                <c:pt idx="0">
                  <c:v>2017 г.</c:v>
                </c:pt>
                <c:pt idx="1">
                  <c:v>2018 г.</c:v>
                </c:pt>
                <c:pt idx="2">
                  <c:v>2019 г.</c:v>
                </c:pt>
                <c:pt idx="3">
                  <c:v>2020 г.</c:v>
                </c:pt>
                <c:pt idx="4">
                  <c:v>2021 г.</c:v>
                </c:pt>
                <c:pt idx="5">
                  <c:v>2022 г.</c:v>
                </c:pt>
              </c:strCache>
            </c:strRef>
          </c:cat>
          <c:val>
            <c:numRef>
              <c:f>Лист1!$F$123:$F$128</c:f>
              <c:numCache>
                <c:formatCode>General</c:formatCode>
                <c:ptCount val="6"/>
                <c:pt idx="0">
                  <c:v>1678</c:v>
                </c:pt>
                <c:pt idx="1">
                  <c:v>1568</c:v>
                </c:pt>
                <c:pt idx="2">
                  <c:v>1430</c:v>
                </c:pt>
                <c:pt idx="3">
                  <c:v>1503</c:v>
                </c:pt>
                <c:pt idx="4">
                  <c:v>1467</c:v>
                </c:pt>
                <c:pt idx="5">
                  <c:v>1465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EE89-40E1-93CD-CC88EBC88C6E}"/>
            </c:ext>
          </c:extLst>
        </c:ser>
        <c:ser>
          <c:idx val="1"/>
          <c:order val="1"/>
          <c:spPr>
            <a:ln w="38100" cap="flat" cmpd="dbl" algn="ctr">
              <a:solidFill>
                <a:srgbClr val="C00000"/>
              </a:solidFill>
              <a:miter lim="800000"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Лист1!$E$123:$E$128</c:f>
              <c:strCache>
                <c:ptCount val="6"/>
                <c:pt idx="0">
                  <c:v>2017 г.</c:v>
                </c:pt>
                <c:pt idx="1">
                  <c:v>2018 г.</c:v>
                </c:pt>
                <c:pt idx="2">
                  <c:v>2019 г.</c:v>
                </c:pt>
                <c:pt idx="3">
                  <c:v>2020 г.</c:v>
                </c:pt>
                <c:pt idx="4">
                  <c:v>2021 г.</c:v>
                </c:pt>
                <c:pt idx="5">
                  <c:v>2022 г.</c:v>
                </c:pt>
              </c:strCache>
            </c:strRef>
          </c:cat>
          <c:val>
            <c:numRef>
              <c:f>Лист1!$G$123:$G$128</c:f>
              <c:numCache>
                <c:formatCode>General</c:formatCode>
                <c:ptCount val="6"/>
                <c:pt idx="0">
                  <c:v>244</c:v>
                </c:pt>
                <c:pt idx="1">
                  <c:v>220</c:v>
                </c:pt>
                <c:pt idx="2">
                  <c:v>180</c:v>
                </c:pt>
                <c:pt idx="3">
                  <c:v>208</c:v>
                </c:pt>
                <c:pt idx="4">
                  <c:v>200</c:v>
                </c:pt>
                <c:pt idx="5">
                  <c:v>203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EE89-40E1-93CD-CC88EBC88C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70378800"/>
        <c:axId val="1770377712"/>
      </c:lineChart>
      <c:catAx>
        <c:axId val="1770378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3175" cap="flat" cmpd="sng" algn="ctr">
            <a:solidFill>
              <a:schemeClr val="tx1">
                <a:lumMod val="15000"/>
                <a:lumOff val="85000"/>
              </a:schemeClr>
            </a:solidFill>
            <a:round/>
            <a:tailEnd type="none" w="med" len="lg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rgbClr val="40588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1770377712"/>
        <c:crosses val="autoZero"/>
        <c:auto val="0"/>
        <c:lblAlgn val="ctr"/>
        <c:lblOffset val="100"/>
        <c:noMultiLvlLbl val="0"/>
      </c:catAx>
      <c:valAx>
        <c:axId val="177037771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7703788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0313581849401576E-2"/>
          <c:y val="1.120782947859407E-2"/>
          <c:w val="0.929830024913606"/>
          <c:h val="0.68925514234890306"/>
        </c:manualLayout>
      </c:layout>
      <c:lineChart>
        <c:grouping val="standard"/>
        <c:varyColors val="0"/>
        <c:ser>
          <c:idx val="0"/>
          <c:order val="0"/>
          <c:spPr>
            <a:ln w="38100" cap="flat" cmpd="dbl" algn="ctr">
              <a:solidFill>
                <a:schemeClr val="accent1"/>
              </a:solidFill>
              <a:miter lim="800000"/>
            </a:ln>
            <a:effectLst/>
          </c:spPr>
          <c:marker>
            <c:symbol val="square"/>
            <c:size val="6"/>
            <c:spPr>
              <a:solidFill>
                <a:schemeClr val="accent1"/>
              </a:solidFill>
              <a:ln w="9525" cap="flat" cmpd="sng" algn="ctr">
                <a:solidFill>
                  <a:schemeClr val="lt1"/>
                </a:solidFill>
                <a:round/>
              </a:ln>
              <a:effectLst/>
            </c:spPr>
          </c:marker>
          <c:dLbls>
            <c:dLbl>
              <c:idx val="0"/>
              <c:layout>
                <c:manualLayout>
                  <c:x val="3.0782908747339216E-3"/>
                  <c:y val="3.61990950226244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6E8-4770-B47E-478CD43F9432}"/>
                </c:ext>
              </c:extLst>
            </c:dLbl>
            <c:dLbl>
              <c:idx val="1"/>
              <c:layout>
                <c:manualLayout>
                  <c:x val="5.0038711050084022E-3"/>
                  <c:y val="6.023255139923431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6E8-4770-B47E-478CD43F9432}"/>
                </c:ext>
              </c:extLst>
            </c:dLbl>
            <c:dLbl>
              <c:idx val="2"/>
              <c:layout>
                <c:manualLayout>
                  <c:x val="-2.5018990873231133E-3"/>
                  <c:y val="0.11217372715288416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6E8-4770-B47E-478CD43F943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Лист1!$E$123:$E$128</c:f>
              <c:strCache>
                <c:ptCount val="6"/>
                <c:pt idx="0">
                  <c:v>2017 г.</c:v>
                </c:pt>
                <c:pt idx="1">
                  <c:v>2018 г.</c:v>
                </c:pt>
                <c:pt idx="2">
                  <c:v>2019 г.</c:v>
                </c:pt>
                <c:pt idx="3">
                  <c:v>2020 г.</c:v>
                </c:pt>
                <c:pt idx="4">
                  <c:v>2021 г.</c:v>
                </c:pt>
                <c:pt idx="5">
                  <c:v>2022 г.</c:v>
                </c:pt>
              </c:strCache>
            </c:strRef>
          </c:cat>
          <c:val>
            <c:numRef>
              <c:f>Лист1!$F$123:$F$128</c:f>
              <c:numCache>
                <c:formatCode>General</c:formatCode>
                <c:ptCount val="6"/>
                <c:pt idx="0">
                  <c:v>238</c:v>
                </c:pt>
                <c:pt idx="1">
                  <c:v>254</c:v>
                </c:pt>
                <c:pt idx="2">
                  <c:v>251</c:v>
                </c:pt>
                <c:pt idx="3">
                  <c:v>237</c:v>
                </c:pt>
                <c:pt idx="4">
                  <c:v>351</c:v>
                </c:pt>
                <c:pt idx="5">
                  <c:v>657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6E8-4770-B47E-478CD43F94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70380432"/>
        <c:axId val="1770383152"/>
      </c:lineChart>
      <c:catAx>
        <c:axId val="1770380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3175" cap="flat" cmpd="sng" algn="ctr">
            <a:solidFill>
              <a:schemeClr val="tx1">
                <a:lumMod val="15000"/>
                <a:lumOff val="85000"/>
              </a:schemeClr>
            </a:solidFill>
            <a:round/>
            <a:tailEnd type="none" w="med" len="lg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rgbClr val="40588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1770383152"/>
        <c:crosses val="autoZero"/>
        <c:auto val="1"/>
        <c:lblAlgn val="ctr"/>
        <c:lblOffset val="100"/>
        <c:noMultiLvlLbl val="0"/>
      </c:catAx>
      <c:valAx>
        <c:axId val="177038315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  <a:alpha val="32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770380432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28863369787958265"/>
          <c:y val="6.3386576801494177E-2"/>
          <c:w val="0.70624861651329729"/>
          <c:h val="0.8979749826749970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Кол-во пострадавщих на 01.01.2022 года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 w="6348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invertIfNegative val="0"/>
          <c:dLbls>
            <c:spPr>
              <a:scene3d>
                <a:camera prst="orthographicFront"/>
                <a:lightRig rig="threePt" dir="t"/>
              </a:scene3d>
              <a:sp3d>
                <a:bevelT w="101600" prst="riblet"/>
              </a:sp3d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Лист1!$A$2:$A$21</c:f>
              <c:strCache>
                <c:ptCount val="20"/>
                <c:pt idx="0">
                  <c:v>Алматинская</c:v>
                </c:pt>
                <c:pt idx="1">
                  <c:v>г. Шымкент</c:v>
                </c:pt>
                <c:pt idx="2">
                  <c:v>СКО</c:v>
                </c:pt>
                <c:pt idx="3">
                  <c:v>Атырауская</c:v>
                </c:pt>
                <c:pt idx="4">
                  <c:v>Улытау</c:v>
                </c:pt>
                <c:pt idx="5">
                  <c:v>ЗКО</c:v>
                </c:pt>
                <c:pt idx="6">
                  <c:v>Жетису</c:v>
                </c:pt>
                <c:pt idx="7">
                  <c:v>Мангистауская</c:v>
                </c:pt>
                <c:pt idx="8">
                  <c:v>Акмолинская</c:v>
                </c:pt>
                <c:pt idx="9">
                  <c:v>Туркестанская</c:v>
                </c:pt>
                <c:pt idx="10">
                  <c:v>Кызылординская</c:v>
                </c:pt>
                <c:pt idx="11">
                  <c:v>г. Астана</c:v>
                </c:pt>
                <c:pt idx="12">
                  <c:v>Жамбылская</c:v>
                </c:pt>
                <c:pt idx="13">
                  <c:v>Актюбинская</c:v>
                </c:pt>
                <c:pt idx="14">
                  <c:v>г. Алматы</c:v>
                </c:pt>
                <c:pt idx="15">
                  <c:v>Костанайская</c:v>
                </c:pt>
                <c:pt idx="16">
                  <c:v>Павлодарская</c:v>
                </c:pt>
                <c:pt idx="17">
                  <c:v>ВКО</c:v>
                </c:pt>
                <c:pt idx="18">
                  <c:v>Абай</c:v>
                </c:pt>
                <c:pt idx="19">
                  <c:v>Карагандинская</c:v>
                </c:pt>
              </c:strCache>
            </c:strRef>
          </c:cat>
          <c:val>
            <c:numRef>
              <c:f>Лист1!$B$2:$B$21</c:f>
              <c:numCache>
                <c:formatCode>General</c:formatCode>
                <c:ptCount val="20"/>
                <c:pt idx="0">
                  <c:v>15</c:v>
                </c:pt>
                <c:pt idx="1">
                  <c:v>20</c:v>
                </c:pt>
                <c:pt idx="2">
                  <c:v>28</c:v>
                </c:pt>
                <c:pt idx="3">
                  <c:v>32</c:v>
                </c:pt>
                <c:pt idx="4">
                  <c:v>34</c:v>
                </c:pt>
                <c:pt idx="5">
                  <c:v>37</c:v>
                </c:pt>
                <c:pt idx="6">
                  <c:v>37</c:v>
                </c:pt>
                <c:pt idx="7">
                  <c:v>37</c:v>
                </c:pt>
                <c:pt idx="8">
                  <c:v>42</c:v>
                </c:pt>
                <c:pt idx="9">
                  <c:v>50</c:v>
                </c:pt>
                <c:pt idx="10">
                  <c:v>50</c:v>
                </c:pt>
                <c:pt idx="11">
                  <c:v>53</c:v>
                </c:pt>
                <c:pt idx="12">
                  <c:v>58</c:v>
                </c:pt>
                <c:pt idx="13">
                  <c:v>64</c:v>
                </c:pt>
                <c:pt idx="14">
                  <c:v>74</c:v>
                </c:pt>
                <c:pt idx="15">
                  <c:v>75</c:v>
                </c:pt>
                <c:pt idx="16">
                  <c:v>92</c:v>
                </c:pt>
                <c:pt idx="17">
                  <c:v>93</c:v>
                </c:pt>
                <c:pt idx="18">
                  <c:v>95</c:v>
                </c:pt>
                <c:pt idx="19">
                  <c:v>209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666-4427-A892-0C35C945232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Кол-во погибщих на 01.01.2022 года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10"/>
              <c:layout>
                <c:manualLayout>
                  <c:x val="-5.7324936229384376E-4"/>
                  <c:y val="-1.870142798038815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666-4427-A892-0C35C945232C}"/>
                </c:ext>
              </c:extLst>
            </c:dLbl>
            <c:dLbl>
              <c:idx val="16"/>
              <c:layout>
                <c:manualLayout>
                  <c:x val="-2.7649963598016288E-4"/>
                  <c:y val="-2.3946004716769791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666-4427-A892-0C35C945232C}"/>
                </c:ext>
              </c:extLst>
            </c:dLbl>
            <c:dLbl>
              <c:idx val="19"/>
              <c:layout>
                <c:manualLayout>
                  <c:x val="4.7247814788565594E-3"/>
                  <c:y val="3.269309779200599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666-4427-A892-0C35C945232C}"/>
                </c:ext>
              </c:extLst>
            </c:dLbl>
            <c:spPr>
              <a:noFill/>
              <a:ln w="25392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Лист1!$A$2:$A$21</c:f>
              <c:strCache>
                <c:ptCount val="20"/>
                <c:pt idx="0">
                  <c:v>Алматинская</c:v>
                </c:pt>
                <c:pt idx="1">
                  <c:v>г. Шымкент</c:v>
                </c:pt>
                <c:pt idx="2">
                  <c:v>СКО</c:v>
                </c:pt>
                <c:pt idx="3">
                  <c:v>Атырауская</c:v>
                </c:pt>
                <c:pt idx="4">
                  <c:v>Улытау</c:v>
                </c:pt>
                <c:pt idx="5">
                  <c:v>ЗКО</c:v>
                </c:pt>
                <c:pt idx="6">
                  <c:v>Жетису</c:v>
                </c:pt>
                <c:pt idx="7">
                  <c:v>Мангистауская</c:v>
                </c:pt>
                <c:pt idx="8">
                  <c:v>Акмолинская</c:v>
                </c:pt>
                <c:pt idx="9">
                  <c:v>Туркестанская</c:v>
                </c:pt>
                <c:pt idx="10">
                  <c:v>Кызылординская</c:v>
                </c:pt>
                <c:pt idx="11">
                  <c:v>г. Астана</c:v>
                </c:pt>
                <c:pt idx="12">
                  <c:v>Жамбылская</c:v>
                </c:pt>
                <c:pt idx="13">
                  <c:v>Актюбинская</c:v>
                </c:pt>
                <c:pt idx="14">
                  <c:v>г. Алматы</c:v>
                </c:pt>
                <c:pt idx="15">
                  <c:v>Костанайская</c:v>
                </c:pt>
                <c:pt idx="16">
                  <c:v>Павлодарская</c:v>
                </c:pt>
                <c:pt idx="17">
                  <c:v>ВКО</c:v>
                </c:pt>
                <c:pt idx="18">
                  <c:v>Абай</c:v>
                </c:pt>
                <c:pt idx="19">
                  <c:v>Карагандинская</c:v>
                </c:pt>
              </c:strCache>
            </c:strRef>
          </c:cat>
          <c:val>
            <c:numRef>
              <c:f>Лист1!$C$2:$C$21</c:f>
              <c:numCache>
                <c:formatCode>General</c:formatCode>
                <c:ptCount val="20"/>
                <c:pt idx="0">
                  <c:v>1</c:v>
                </c:pt>
                <c:pt idx="1">
                  <c:v>4</c:v>
                </c:pt>
                <c:pt idx="2">
                  <c:v>9</c:v>
                </c:pt>
                <c:pt idx="3">
                  <c:v>8</c:v>
                </c:pt>
                <c:pt idx="4">
                  <c:v>2</c:v>
                </c:pt>
                <c:pt idx="5">
                  <c:v>5</c:v>
                </c:pt>
                <c:pt idx="6">
                  <c:v>9</c:v>
                </c:pt>
                <c:pt idx="7">
                  <c:v>9</c:v>
                </c:pt>
                <c:pt idx="8">
                  <c:v>10</c:v>
                </c:pt>
                <c:pt idx="9">
                  <c:v>5</c:v>
                </c:pt>
                <c:pt idx="10">
                  <c:v>15</c:v>
                </c:pt>
                <c:pt idx="11">
                  <c:v>15</c:v>
                </c:pt>
                <c:pt idx="12">
                  <c:v>8</c:v>
                </c:pt>
                <c:pt idx="13">
                  <c:v>12</c:v>
                </c:pt>
                <c:pt idx="14">
                  <c:v>5</c:v>
                </c:pt>
                <c:pt idx="15">
                  <c:v>6</c:v>
                </c:pt>
                <c:pt idx="16">
                  <c:v>4</c:v>
                </c:pt>
                <c:pt idx="17">
                  <c:v>7</c:v>
                </c:pt>
                <c:pt idx="18">
                  <c:v>22</c:v>
                </c:pt>
                <c:pt idx="19">
                  <c:v>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666-4427-A892-0C35C94523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100"/>
        <c:axId val="-2029271488"/>
        <c:axId val="-2029268768"/>
      </c:barChart>
      <c:catAx>
        <c:axId val="-20292714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 algn="ctr">
              <a:defRPr i="1">
                <a:solidFill>
                  <a:schemeClr val="tx1"/>
                </a:solidFill>
              </a:defRPr>
            </a:pPr>
            <a:endParaRPr lang="ru-RU"/>
          </a:p>
        </c:txPr>
        <c:crossAx val="-2029268768"/>
        <c:crosses val="autoZero"/>
        <c:auto val="1"/>
        <c:lblAlgn val="ctr"/>
        <c:lblOffset val="100"/>
        <c:noMultiLvlLbl val="0"/>
      </c:catAx>
      <c:valAx>
        <c:axId val="-20292687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-2029271488"/>
        <c:crosses val="autoZero"/>
        <c:crossBetween val="between"/>
      </c:valAx>
      <c:spPr>
        <a:noFill/>
        <a:ln w="25392">
          <a:noFill/>
        </a:ln>
      </c:spPr>
    </c:plotArea>
    <c:plotVisOnly val="1"/>
    <c:dispBlanksAs val="gap"/>
    <c:showDLblsOverMax val="0"/>
  </c:chart>
  <c:txPr>
    <a:bodyPr/>
    <a:lstStyle/>
    <a:p>
      <a:pPr>
        <a:defRPr sz="1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5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3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3175" cap="flat" cmpd="sng" algn="ctr">
        <a:solidFill>
          <a:schemeClr val="tx1">
            <a:lumMod val="15000"/>
            <a:lumOff val="85000"/>
          </a:schemeClr>
        </a:solidFill>
        <a:round/>
        <a:tailEnd type="none" w="med" len="lg"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38100" cap="flat" cmpd="dbl" algn="ctr">
        <a:solidFill>
          <a:schemeClr val="phClr"/>
        </a:solidFill>
        <a:miter lim="800000"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 cap="flat" cmpd="sng" algn="ctr">
        <a:solidFill>
          <a:schemeClr val="lt1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tx1"/>
    </cs:fontRef>
    <cs:spPr>
      <a:ln w="9525">
        <a:solidFill>
          <a:schemeClr val="tx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  <a:alpha val="32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tx1">
            <a:lumMod val="5000"/>
            <a:lumOff val="95000"/>
            <a:alpha val="32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tx1"/>
        </a:solidFill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/>
    </cs:fontRef>
    <cs:spPr>
      <a:ln w="3175" cap="flat" cmpd="sng" algn="ctr">
        <a:solidFill>
          <a:schemeClr val="tx1">
            <a:lumMod val="15000"/>
            <a:lumOff val="85000"/>
          </a:schemeClr>
        </a:solidFill>
        <a:round/>
        <a:tailEnd type="none" w="med" len="lg"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2700" cap="rnd"/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3175" cap="flat" cmpd="sng" algn="ctr">
        <a:solidFill>
          <a:schemeClr val="tx1">
            <a:lumMod val="15000"/>
            <a:lumOff val="85000"/>
          </a:schemeClr>
        </a:solidFill>
        <a:round/>
        <a:tailEnd type="none" w="med" len="lg"/>
      </a:ln>
    </cs:spPr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3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3175" cap="flat" cmpd="sng" algn="ctr">
        <a:solidFill>
          <a:schemeClr val="tx1">
            <a:lumMod val="15000"/>
            <a:lumOff val="85000"/>
          </a:schemeClr>
        </a:solidFill>
        <a:round/>
        <a:tailEnd type="none" w="med" len="lg"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38100" cap="flat" cmpd="dbl" algn="ctr">
        <a:solidFill>
          <a:schemeClr val="phClr"/>
        </a:solidFill>
        <a:miter lim="800000"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 cap="flat" cmpd="sng" algn="ctr">
        <a:solidFill>
          <a:schemeClr val="lt1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tx1"/>
    </cs:fontRef>
    <cs:spPr>
      <a:ln w="9525">
        <a:solidFill>
          <a:schemeClr val="tx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  <a:alpha val="32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tx1">
            <a:lumMod val="5000"/>
            <a:lumOff val="95000"/>
            <a:alpha val="32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tx1"/>
        </a:solidFill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/>
    </cs:fontRef>
    <cs:spPr>
      <a:ln w="3175" cap="flat" cmpd="sng" algn="ctr">
        <a:solidFill>
          <a:schemeClr val="tx1">
            <a:lumMod val="15000"/>
            <a:lumOff val="85000"/>
          </a:schemeClr>
        </a:solidFill>
        <a:round/>
        <a:tailEnd type="none" w="med" len="lg"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2700" cap="rnd"/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3175" cap="flat" cmpd="sng" algn="ctr">
        <a:solidFill>
          <a:schemeClr val="tx1">
            <a:lumMod val="15000"/>
            <a:lumOff val="85000"/>
          </a:schemeClr>
        </a:solidFill>
        <a:round/>
        <a:tailEnd type="none" w="med" len="lg"/>
      </a:ln>
    </cs:spPr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3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3175" cap="flat" cmpd="sng" algn="ctr">
        <a:solidFill>
          <a:schemeClr val="tx1">
            <a:lumMod val="15000"/>
            <a:lumOff val="85000"/>
          </a:schemeClr>
        </a:solidFill>
        <a:round/>
        <a:tailEnd type="none" w="med" len="lg"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38100" cap="flat" cmpd="dbl" algn="ctr">
        <a:solidFill>
          <a:schemeClr val="phClr"/>
        </a:solidFill>
        <a:miter lim="800000"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 cap="flat" cmpd="sng" algn="ctr">
        <a:solidFill>
          <a:schemeClr val="lt1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tx1"/>
    </cs:fontRef>
    <cs:spPr>
      <a:ln w="9525">
        <a:solidFill>
          <a:schemeClr val="tx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  <a:alpha val="32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tx1">
            <a:lumMod val="5000"/>
            <a:lumOff val="95000"/>
            <a:alpha val="32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tx1"/>
        </a:solidFill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/>
    </cs:fontRef>
    <cs:spPr>
      <a:ln w="3175" cap="flat" cmpd="sng" algn="ctr">
        <a:solidFill>
          <a:schemeClr val="tx1">
            <a:lumMod val="15000"/>
            <a:lumOff val="85000"/>
          </a:schemeClr>
        </a:solidFill>
        <a:round/>
        <a:tailEnd type="none" w="med" len="lg"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2700" cap="rnd"/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3175" cap="flat" cmpd="sng" algn="ctr">
        <a:solidFill>
          <a:schemeClr val="tx1">
            <a:lumMod val="15000"/>
            <a:lumOff val="85000"/>
          </a:schemeClr>
        </a:solidFill>
        <a:round/>
        <a:tailEnd type="none" w="med" len="lg"/>
      </a:ln>
    </cs:spPr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3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3175" cap="flat" cmpd="sng" algn="ctr">
        <a:solidFill>
          <a:schemeClr val="tx1">
            <a:lumMod val="15000"/>
            <a:lumOff val="85000"/>
          </a:schemeClr>
        </a:solidFill>
        <a:round/>
        <a:tailEnd type="none" w="med" len="lg"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38100" cap="flat" cmpd="dbl" algn="ctr">
        <a:solidFill>
          <a:schemeClr val="phClr"/>
        </a:solidFill>
        <a:miter lim="800000"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 cap="flat" cmpd="sng" algn="ctr">
        <a:solidFill>
          <a:schemeClr val="lt1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tx1"/>
    </cs:fontRef>
    <cs:spPr>
      <a:ln w="9525">
        <a:solidFill>
          <a:schemeClr val="tx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  <a:alpha val="32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tx1">
            <a:lumMod val="5000"/>
            <a:lumOff val="95000"/>
            <a:alpha val="32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tx1"/>
        </a:solidFill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/>
    </cs:fontRef>
    <cs:spPr>
      <a:ln w="3175" cap="flat" cmpd="sng" algn="ctr">
        <a:solidFill>
          <a:schemeClr val="tx1">
            <a:lumMod val="15000"/>
            <a:lumOff val="85000"/>
          </a:schemeClr>
        </a:solidFill>
        <a:round/>
        <a:tailEnd type="none" w="med" len="lg"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2700" cap="rnd"/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3175" cap="flat" cmpd="sng" algn="ctr">
        <a:solidFill>
          <a:schemeClr val="tx1">
            <a:lumMod val="15000"/>
            <a:lumOff val="85000"/>
          </a:schemeClr>
        </a:solidFill>
        <a:round/>
        <a:tailEnd type="none" w="med" len="lg"/>
      </a:ln>
    </cs:spPr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32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1D161E-F587-4A05-A361-2DD4A7EE04E9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8AD98D-347C-4A1F-99FB-794412DFF7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5562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6FFDB29-8E07-4879-861A-6BCE73CF227A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77995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8AD98D-347C-4A1F-99FB-794412DFF7A4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78402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8AD98D-347C-4A1F-99FB-794412DFF7A4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77779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8AD98D-347C-4A1F-99FB-794412DFF7A4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00361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метки 1">
            <a:extLst>
              <a:ext uri="{FF2B5EF4-FFF2-40B4-BE49-F238E27FC236}">
                <a16:creationId xmlns:a16="http://schemas.microsoft.com/office/drawing/2014/main" id="{66435E5E-75DC-49E2-AD56-B7970173E21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5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5" Type="http://schemas.openxmlformats.org/officeDocument/2006/relationships/image" Target="NULL"/><Relationship Id="rId4" Type="http://schemas.openxmlformats.org/officeDocument/2006/relationships/oleObject" Target="../embeddings/oleObject1.bin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6CA54-87C0-4A54-AB94-36D6D33D95D4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2AD46-2D82-4CCE-9528-5128DEE670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3122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6CA54-87C0-4A54-AB94-36D6D33D95D4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2AD46-2D82-4CCE-9528-5128DEE670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6005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6CA54-87C0-4A54-AB94-36D6D33D95D4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2AD46-2D82-4CCE-9528-5128DEE670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72383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74" indent="0" algn="ctr">
              <a:buNone/>
              <a:defRPr sz="2000"/>
            </a:lvl2pPr>
            <a:lvl3pPr marL="914346" indent="0" algn="ctr">
              <a:buNone/>
              <a:defRPr sz="1800"/>
            </a:lvl3pPr>
            <a:lvl4pPr marL="1371520" indent="0" algn="ctr">
              <a:buNone/>
              <a:defRPr sz="1600"/>
            </a:lvl4pPr>
            <a:lvl5pPr marL="1828692" indent="0" algn="ctr">
              <a:buNone/>
              <a:defRPr sz="1600"/>
            </a:lvl5pPr>
            <a:lvl6pPr marL="2285866" indent="0" algn="ctr">
              <a:buNone/>
              <a:defRPr sz="1600"/>
            </a:lvl6pPr>
            <a:lvl7pPr marL="2743039" indent="0" algn="ctr">
              <a:buNone/>
              <a:defRPr sz="1600"/>
            </a:lvl7pPr>
            <a:lvl8pPr marL="3200212" indent="0" algn="ctr">
              <a:buNone/>
              <a:defRPr sz="1600"/>
            </a:lvl8pPr>
            <a:lvl9pPr marL="3657385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76A12-E52F-4940-B033-E67D72A67A6E}" type="datetime1">
              <a:rPr lang="ru-RU" smtClean="0"/>
              <a:t>30.11.2023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5543A-3181-4EB1-B008-7C894CE03D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64970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F4A23-18CC-4562-8677-0FAA03CFFD8A}" type="datetime1">
              <a:rPr lang="ru-RU" smtClean="0"/>
              <a:t>30.11.2023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5543A-3181-4EB1-B008-7C894CE03D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63487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7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4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69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3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38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C8D48-711D-453A-8158-6CE1B5E11E4E}" type="datetime1">
              <a:rPr lang="ru-RU" smtClean="0"/>
              <a:t>30.11.2023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5543A-3181-4EB1-B008-7C894CE03D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92988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6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6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B0F1D-B941-40D0-B3D6-646571ADF1D4}" type="datetime1">
              <a:rPr lang="ru-RU" smtClean="0"/>
              <a:t>30.11.2023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5543A-3181-4EB1-B008-7C894CE03D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72374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4" indent="0">
              <a:buNone/>
              <a:defRPr sz="2000" b="1"/>
            </a:lvl2pPr>
            <a:lvl3pPr marL="914346" indent="0">
              <a:buNone/>
              <a:defRPr sz="1800" b="1"/>
            </a:lvl3pPr>
            <a:lvl4pPr marL="1371520" indent="0">
              <a:buNone/>
              <a:defRPr sz="1600" b="1"/>
            </a:lvl4pPr>
            <a:lvl5pPr marL="1828692" indent="0">
              <a:buNone/>
              <a:defRPr sz="1600" b="1"/>
            </a:lvl5pPr>
            <a:lvl6pPr marL="2285866" indent="0">
              <a:buNone/>
              <a:defRPr sz="1600" b="1"/>
            </a:lvl6pPr>
            <a:lvl7pPr marL="2743039" indent="0">
              <a:buNone/>
              <a:defRPr sz="1600" b="1"/>
            </a:lvl7pPr>
            <a:lvl8pPr marL="3200212" indent="0">
              <a:buNone/>
              <a:defRPr sz="1600" b="1"/>
            </a:lvl8pPr>
            <a:lvl9pPr marL="3657385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4" indent="0">
              <a:buNone/>
              <a:defRPr sz="2000" b="1"/>
            </a:lvl2pPr>
            <a:lvl3pPr marL="914346" indent="0">
              <a:buNone/>
              <a:defRPr sz="1800" b="1"/>
            </a:lvl3pPr>
            <a:lvl4pPr marL="1371520" indent="0">
              <a:buNone/>
              <a:defRPr sz="1600" b="1"/>
            </a:lvl4pPr>
            <a:lvl5pPr marL="1828692" indent="0">
              <a:buNone/>
              <a:defRPr sz="1600" b="1"/>
            </a:lvl5pPr>
            <a:lvl6pPr marL="2285866" indent="0">
              <a:buNone/>
              <a:defRPr sz="1600" b="1"/>
            </a:lvl6pPr>
            <a:lvl7pPr marL="2743039" indent="0">
              <a:buNone/>
              <a:defRPr sz="1600" b="1"/>
            </a:lvl7pPr>
            <a:lvl8pPr marL="3200212" indent="0">
              <a:buNone/>
              <a:defRPr sz="1600" b="1"/>
            </a:lvl8pPr>
            <a:lvl9pPr marL="3657385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146F6-8BCF-4207-AB70-7E84BC783BE5}" type="datetime1">
              <a:rPr lang="ru-RU" smtClean="0"/>
              <a:t>30.11.2023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5543A-3181-4EB1-B008-7C894CE03D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94055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3986-A9AD-4474-B7DE-D1D134569BBE}" type="datetime1">
              <a:rPr lang="ru-RU" smtClean="0"/>
              <a:t>30.11.2023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5543A-3181-4EB1-B008-7C894CE03D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45908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4D046-E28B-4B99-8A48-4876F1F7AC25}" type="datetime1">
              <a:rPr lang="ru-RU" smtClean="0"/>
              <a:t>30.11.2023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5543A-3181-4EB1-B008-7C894CE03D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6787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799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4" indent="0">
              <a:buNone/>
              <a:defRPr sz="1400"/>
            </a:lvl2pPr>
            <a:lvl3pPr marL="914346" indent="0">
              <a:buNone/>
              <a:defRPr sz="1200"/>
            </a:lvl3pPr>
            <a:lvl4pPr marL="1371520" indent="0">
              <a:buNone/>
              <a:defRPr sz="1000"/>
            </a:lvl4pPr>
            <a:lvl5pPr marL="1828692" indent="0">
              <a:buNone/>
              <a:defRPr sz="1000"/>
            </a:lvl5pPr>
            <a:lvl6pPr marL="2285866" indent="0">
              <a:buNone/>
              <a:defRPr sz="1000"/>
            </a:lvl6pPr>
            <a:lvl7pPr marL="2743039" indent="0">
              <a:buNone/>
              <a:defRPr sz="1000"/>
            </a:lvl7pPr>
            <a:lvl8pPr marL="3200212" indent="0">
              <a:buNone/>
              <a:defRPr sz="1000"/>
            </a:lvl8pPr>
            <a:lvl9pPr marL="3657385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06ACB-F231-4DA7-B034-37F7D72FC36F}" type="datetime1">
              <a:rPr lang="ru-RU" smtClean="0"/>
              <a:t>30.11.2023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5543A-3181-4EB1-B008-7C894CE03D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2057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6CA54-87C0-4A54-AB94-36D6D33D95D4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2AD46-2D82-4CCE-9528-5128DEE670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42609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74" indent="0">
              <a:buNone/>
              <a:defRPr sz="2799"/>
            </a:lvl2pPr>
            <a:lvl3pPr marL="914346" indent="0">
              <a:buNone/>
              <a:defRPr sz="2400"/>
            </a:lvl3pPr>
            <a:lvl4pPr marL="1371520" indent="0">
              <a:buNone/>
              <a:defRPr sz="2000"/>
            </a:lvl4pPr>
            <a:lvl5pPr marL="1828692" indent="0">
              <a:buNone/>
              <a:defRPr sz="2000"/>
            </a:lvl5pPr>
            <a:lvl6pPr marL="2285866" indent="0">
              <a:buNone/>
              <a:defRPr sz="2000"/>
            </a:lvl6pPr>
            <a:lvl7pPr marL="2743039" indent="0">
              <a:buNone/>
              <a:defRPr sz="2000"/>
            </a:lvl7pPr>
            <a:lvl8pPr marL="3200212" indent="0">
              <a:buNone/>
              <a:defRPr sz="2000"/>
            </a:lvl8pPr>
            <a:lvl9pPr marL="3657385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4" indent="0">
              <a:buNone/>
              <a:defRPr sz="1400"/>
            </a:lvl2pPr>
            <a:lvl3pPr marL="914346" indent="0">
              <a:buNone/>
              <a:defRPr sz="1200"/>
            </a:lvl3pPr>
            <a:lvl4pPr marL="1371520" indent="0">
              <a:buNone/>
              <a:defRPr sz="1000"/>
            </a:lvl4pPr>
            <a:lvl5pPr marL="1828692" indent="0">
              <a:buNone/>
              <a:defRPr sz="1000"/>
            </a:lvl5pPr>
            <a:lvl6pPr marL="2285866" indent="0">
              <a:buNone/>
              <a:defRPr sz="1000"/>
            </a:lvl6pPr>
            <a:lvl7pPr marL="2743039" indent="0">
              <a:buNone/>
              <a:defRPr sz="1000"/>
            </a:lvl7pPr>
            <a:lvl8pPr marL="3200212" indent="0">
              <a:buNone/>
              <a:defRPr sz="1000"/>
            </a:lvl8pPr>
            <a:lvl9pPr marL="3657385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2A817-AA74-484D-B6C2-4F0116667268}" type="datetime1">
              <a:rPr lang="ru-RU" smtClean="0"/>
              <a:t>30.11.2023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5543A-3181-4EB1-B008-7C894CE03D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58346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E51C0-A483-4978-B469-053EC1312364}" type="datetime1">
              <a:rPr lang="ru-RU" smtClean="0"/>
              <a:t>30.11.2023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5543A-3181-4EB1-B008-7C894CE03D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35758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BADB7-E653-41B6-9C77-3B877DB6B87C}" type="datetime1">
              <a:rPr lang="ru-RU" smtClean="0"/>
              <a:t>30.11.2023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5543A-3181-4EB1-B008-7C894CE03D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30162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1" y="7"/>
            <a:ext cx="12192000" cy="3644538"/>
          </a:xfrm>
          <a:custGeom>
            <a:avLst/>
            <a:gdLst>
              <a:gd name="connsiteX0" fmla="*/ 0 w 12192000"/>
              <a:gd name="connsiteY0" fmla="*/ 0 h 3644537"/>
              <a:gd name="connsiteX1" fmla="*/ 12192000 w 12192000"/>
              <a:gd name="connsiteY1" fmla="*/ 0 h 3644537"/>
              <a:gd name="connsiteX2" fmla="*/ 12192000 w 12192000"/>
              <a:gd name="connsiteY2" fmla="*/ 3644537 h 3644537"/>
              <a:gd name="connsiteX3" fmla="*/ 0 w 12192000"/>
              <a:gd name="connsiteY3" fmla="*/ 3644537 h 364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3644537">
                <a:moveTo>
                  <a:pt x="0" y="0"/>
                </a:moveTo>
                <a:lnTo>
                  <a:pt x="12192000" y="0"/>
                </a:lnTo>
                <a:lnTo>
                  <a:pt x="12192000" y="3644537"/>
                </a:lnTo>
                <a:lnTo>
                  <a:pt x="0" y="364453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rtlCol="0">
            <a:noAutofit/>
          </a:bodyPr>
          <a:lstStyle>
            <a:lvl1pPr>
              <a:defRPr sz="1159"/>
            </a:lvl1pPr>
          </a:lstStyle>
          <a:p>
            <a:pPr lvl="0"/>
            <a:endParaRPr lang="en-US" noProof="0"/>
          </a:p>
        </p:txBody>
      </p:sp>
      <p:sp>
        <p:nvSpPr>
          <p:cNvPr id="3" name="Date Placeholder 1">
            <a:extLst>
              <a:ext uri="{FF2B5EF4-FFF2-40B4-BE49-F238E27FC236}">
                <a16:creationId xmlns:a16="http://schemas.microsoft.com/office/drawing/2014/main" id="{EF22E7C5-3AE3-452D-920D-E4A4CAB4E05C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B7C772-5CA6-4F1C-889D-6BE1028A9085}" type="datetime1">
              <a:rPr lang="en-US"/>
              <a:pPr>
                <a:defRPr/>
              </a:pPr>
              <a:t>11/30/2023</a:t>
            </a:fld>
            <a:endParaRPr lang="en-US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29875BD2-4B0D-4688-BE20-96177894C9D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9118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Образе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226235" y="212889"/>
            <a:ext cx="11660966" cy="56501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90483" indent="0" algn="l">
              <a:lnSpc>
                <a:spcPct val="100000"/>
              </a:lnSpc>
              <a:defRPr sz="2400" b="0">
                <a:solidFill>
                  <a:schemeClr val="accent1"/>
                </a:solidFill>
                <a:latin typeface="+mn-lt"/>
                <a:ea typeface="Tahoma" panose="020B0604030504040204" pitchFamily="34" charset="0"/>
                <a:cs typeface="Segoe UI" panose="020B0502040204020203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11749089" y="6608764"/>
            <a:ext cx="388937" cy="2349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DAECF7"/>
                </a:solidFill>
              </a:defRPr>
            </a:lvl1pPr>
          </a:lstStyle>
          <a:p>
            <a:pPr>
              <a:defRPr/>
            </a:pPr>
            <a:fld id="{3E1E3822-DE93-4146-A7C6-F02321DEEF2C}" type="slidenum">
              <a:rPr lang="en-US" altLang="aa-ET"/>
              <a:pPr>
                <a:defRPr/>
              </a:pPr>
              <a:t>‹#›</a:t>
            </a:fld>
            <a:endParaRPr lang="en-US" altLang="aa-ET"/>
          </a:p>
        </p:txBody>
      </p:sp>
    </p:spTree>
    <p:extLst>
      <p:ext uri="{BB962C8B-B14F-4D97-AF65-F5344CB8AC3E}">
        <p14:creationId xmlns:p14="http://schemas.microsoft.com/office/powerpoint/2010/main" val="1508439159"/>
      </p:ext>
    </p:extLst>
  </p:cSld>
  <p:clrMapOvr>
    <a:masterClrMapping/>
  </p:clrMapOvr>
  <p:transition spd="med">
    <p:fade/>
  </p:transition>
  <p:hf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82E4F-E148-40B1-A604-CD5794F5F2EB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B452D-4F76-40DF-B84C-519C87EECB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668416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82E4F-E148-40B1-A604-CD5794F5F2EB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B452D-4F76-40DF-B84C-519C87EECB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557621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82E4F-E148-40B1-A604-CD5794F5F2EB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B452D-4F76-40DF-B84C-519C87EECB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806365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82E4F-E148-40B1-A604-CD5794F5F2EB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B452D-4F76-40DF-B84C-519C87EECB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637602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82E4F-E148-40B1-A604-CD5794F5F2EB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B452D-4F76-40DF-B84C-519C87EECB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9637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6CA54-87C0-4A54-AB94-36D6D33D95D4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2AD46-2D82-4CCE-9528-5128DEE670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124452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82E4F-E148-40B1-A604-CD5794F5F2EB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B452D-4F76-40DF-B84C-519C87EECB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786868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82E4F-E148-40B1-A604-CD5794F5F2EB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B452D-4F76-40DF-B84C-519C87EECB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971965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82E4F-E148-40B1-A604-CD5794F5F2EB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B452D-4F76-40DF-B84C-519C87EECB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276346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82E4F-E148-40B1-A604-CD5794F5F2EB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B452D-4F76-40DF-B84C-519C87EECB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834841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82E4F-E148-40B1-A604-CD5794F5F2EB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B452D-4F76-40DF-B84C-519C87EECB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073581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82E4F-E148-40B1-A604-CD5794F5F2EB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B452D-4F76-40DF-B84C-519C87EECB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415453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796113-41AE-4766-9CC4-658FF51AB5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aa-ET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CFB0DA0-F0ED-4EC1-BCC3-6AC3732F1F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aa-ET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F63F601-C79A-432B-874E-40C3F65A7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43525-224E-4D7C-B2FF-53B04BC9D060}" type="datetimeFigureOut">
              <a:rPr lang="aa-ET" smtClean="0"/>
              <a:t>11/30/2023</a:t>
            </a:fld>
            <a:endParaRPr lang="aa-ET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1562035-0B20-48F1-9975-70098955C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38AC05C-5D9F-4B3A-944F-D5E658938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65E25-6E70-4673-8DB6-91AE861D1BC6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282341789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82BFCB-3631-4A82-8AA5-507D05311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aa-ET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5BA5D55-5BC4-4B4D-BC08-EB3D17CEB5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aa-ET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9FB7D4A-2C14-4D3D-94E6-47869DEDA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43525-224E-4D7C-B2FF-53B04BC9D060}" type="datetimeFigureOut">
              <a:rPr lang="aa-ET" smtClean="0"/>
              <a:t>11/30/2023</a:t>
            </a:fld>
            <a:endParaRPr lang="aa-ET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8FFE8A-1939-471B-BEBA-FBC6AB65F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2213D69-392C-47B4-B98A-712DEBCFA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65E25-6E70-4673-8DB6-91AE861D1BC6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131732780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651039-0D12-4F92-8FCC-5C5611A89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aa-ET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110D4D1-BE0C-48A7-ACAF-875B0A709D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14D28A9-6E9F-4832-ABDB-0ED5C6ABD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43525-224E-4D7C-B2FF-53B04BC9D060}" type="datetimeFigureOut">
              <a:rPr lang="aa-ET" smtClean="0"/>
              <a:t>11/30/2023</a:t>
            </a:fld>
            <a:endParaRPr lang="aa-ET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1C1FFCF-3D0D-45C7-B93B-A7E7922CB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653173B-6618-41C3-AFF9-32FBD689B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65E25-6E70-4673-8DB6-91AE861D1BC6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131717302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991C39-021A-440A-9345-355ED62123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aa-ET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6F1D3B1-E21A-47BD-8E67-3650BDF874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aa-ET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B6023A-CB65-4F06-869A-9091C0E767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aa-ET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64A2E75-EE69-4249-8F25-808CDC6CA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43525-224E-4D7C-B2FF-53B04BC9D060}" type="datetimeFigureOut">
              <a:rPr lang="aa-ET" smtClean="0"/>
              <a:t>11/30/2023</a:t>
            </a:fld>
            <a:endParaRPr lang="aa-ET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AC041E5-0166-4950-9E51-64442FBBA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E71100C-031B-4FEF-AD67-066370762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65E25-6E70-4673-8DB6-91AE861D1BC6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3937330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6CA54-87C0-4A54-AB94-36D6D33D95D4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2AD46-2D82-4CCE-9528-5128DEE670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799128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2C5F4D-7762-4E80-BB7F-94E702C4E2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aa-ET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C1B54B8-8B23-490E-9D15-037D52706D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FFEDB7D-4199-4F8E-B2C8-FE870EDABF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aa-ET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58979A9-0B0D-417C-9405-2A5DD005DA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B6581C6-F755-4031-B78C-1698348387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aa-ET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9AAF644-F189-4CB6-93B2-CA5F0E503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43525-224E-4D7C-B2FF-53B04BC9D060}" type="datetimeFigureOut">
              <a:rPr lang="aa-ET" smtClean="0"/>
              <a:t>11/30/2023</a:t>
            </a:fld>
            <a:endParaRPr lang="aa-ET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CB481C0-8DC0-4A39-952A-945E777CD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F00F5793-4F05-4848-AFE1-1DE71A99E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65E25-6E70-4673-8DB6-91AE861D1BC6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196774297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9D840C-CFDE-431A-A865-69334483C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aa-ET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46A6524-50FF-4DD2-93C0-198D5104F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43525-224E-4D7C-B2FF-53B04BC9D060}" type="datetimeFigureOut">
              <a:rPr lang="aa-ET" smtClean="0"/>
              <a:t>11/30/2023</a:t>
            </a:fld>
            <a:endParaRPr lang="aa-ET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3C453B7-9FC6-47A9-8A56-C45C27A76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F7EE71A-BDCB-4D34-A185-47DCB4EEA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65E25-6E70-4673-8DB6-91AE861D1BC6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265137341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B171C6A-A110-447D-B68C-1439C3312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43525-224E-4D7C-B2FF-53B04BC9D060}" type="datetimeFigureOut">
              <a:rPr lang="aa-ET" smtClean="0"/>
              <a:t>11/30/2023</a:t>
            </a:fld>
            <a:endParaRPr lang="aa-ET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34AC86F-C04B-4D33-86FF-8ADEBFC7C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C4524D9-71AB-464E-9689-432B59990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65E25-6E70-4673-8DB6-91AE861D1BC6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283430902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3D7BB2-4805-4A5C-A38E-75216A995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aa-ET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E3F63A5-6CBB-4B9B-80E0-1F38D95ECB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aa-ET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B384C02-E9FC-449F-8BFB-6182651042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1807D07-7AA2-4EAD-9B0F-DFEB6E250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43525-224E-4D7C-B2FF-53B04BC9D060}" type="datetimeFigureOut">
              <a:rPr lang="aa-ET" smtClean="0"/>
              <a:t>11/30/2023</a:t>
            </a:fld>
            <a:endParaRPr lang="aa-ET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289DE2-4AF6-4FE5-B156-5142874CA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D2196A4-6D1A-4CC1-B356-61D423D4E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65E25-6E70-4673-8DB6-91AE861D1BC6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133443159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F3F3E5-8E50-4C07-AC8D-955C4FD7F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aa-ET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FFC3BA3-96EF-4D11-9F2B-53B40E7AC3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a-ET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D094333-298A-4761-AD93-A1CCAAE306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8F66521-A7C9-4C53-87C6-6BD91583B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43525-224E-4D7C-B2FF-53B04BC9D060}" type="datetimeFigureOut">
              <a:rPr lang="aa-ET" smtClean="0"/>
              <a:t>11/30/2023</a:t>
            </a:fld>
            <a:endParaRPr lang="aa-ET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D47EDF2-A914-439F-826B-48532CAB5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6D3FC89-E895-4DBA-A8B2-19D3BC3DE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65E25-6E70-4673-8DB6-91AE861D1BC6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317178528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1D6753-5321-4171-A86A-32A9A7EE6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aa-ET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86235DD-D22A-4012-985A-EC9C6BCEFC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aa-ET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8C019A5-442F-4C42-B5CF-EA6A682E8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43525-224E-4D7C-B2FF-53B04BC9D060}" type="datetimeFigureOut">
              <a:rPr lang="aa-ET" smtClean="0"/>
              <a:t>11/30/2023</a:t>
            </a:fld>
            <a:endParaRPr lang="aa-ET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3ED1545-DF1C-4C0F-AAE2-A8245D2FD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773BD35-4A5E-46A6-AAA1-2483764BD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65E25-6E70-4673-8DB6-91AE861D1BC6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354211762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642BFA6-8C49-49FF-9813-17976637B2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aa-ET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0D350A5-C53A-4B7B-9292-80ED002972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aa-ET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E811445-FDFF-48D5-8891-62298EF81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43525-224E-4D7C-B2FF-53B04BC9D060}" type="datetimeFigureOut">
              <a:rPr lang="aa-ET" smtClean="0"/>
              <a:t>11/30/2023</a:t>
            </a:fld>
            <a:endParaRPr lang="aa-ET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CBC5950-D7C2-40EC-92AF-1EE4550C3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62B1C80-FC85-44DA-AF74-E46607E9D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65E25-6E70-4673-8DB6-91AE861D1BC6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115470686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C1B6C6C-C58D-C43C-D621-7C2A04298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FD4E4-4340-4887-8D6D-8EB110BD92B4}" type="datetime1">
              <a:rPr lang="ru-RU"/>
              <a:pPr>
                <a:defRPr/>
              </a:pPr>
              <a:t>30.11.2023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778BA2C-05E2-E438-A131-C9FD8BE4D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5B2B87F-63F3-022F-FEF7-7875F712F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9D539C-7F70-4196-AA59-1A51AA669F5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6607163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0CFA2FD-839F-EF28-1F55-DC07C376A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E00CF-439C-41EC-8C1C-658D0E2C4C7B}" type="datetime1">
              <a:rPr lang="ru-RU"/>
              <a:pPr>
                <a:defRPr/>
              </a:pPr>
              <a:t>30.11.2023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DE5AB08-F66E-E181-291A-6468F0DDE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F9D39C0-58B4-1A28-D9E1-D430B59F4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1DF2A-8BD9-453C-8C94-FFF427476CE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0163630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62F3AC7-F71F-DA35-B765-2A8947685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FC38A-C94D-4BC5-9536-673E6CE1C912}" type="datetime1">
              <a:rPr lang="ru-RU"/>
              <a:pPr>
                <a:defRPr/>
              </a:pPr>
              <a:t>30.11.2023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7468F09-0C42-6A78-103B-45D84594B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1422045-F21B-129F-0D30-49D5CF9C9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38619-9B71-4170-8536-76463D59B19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34239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6CA54-87C0-4A54-AB94-36D6D33D95D4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2AD46-2D82-4CCE-9528-5128DEE670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992721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3B062AFB-790F-7ED5-C6E5-B1DF36C50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084425-E554-4913-8A45-49A82C576DBF}" type="datetime1">
              <a:rPr lang="ru-RU"/>
              <a:pPr>
                <a:defRPr/>
              </a:pPr>
              <a:t>30.11.2023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8979DA35-D7BA-828F-0EF9-65284A956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97F10A5B-3FEF-5388-10A0-F58CD9B40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F3372-04EF-4582-B84F-FF923902A99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6153776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>
            <a:extLst>
              <a:ext uri="{FF2B5EF4-FFF2-40B4-BE49-F238E27FC236}">
                <a16:creationId xmlns:a16="http://schemas.microsoft.com/office/drawing/2014/main" id="{B73FAAF9-CCF1-8A46-CAE0-42FB16F21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0EBE1-748D-4118-98B5-097979911D60}" type="datetime1">
              <a:rPr lang="ru-RU"/>
              <a:pPr>
                <a:defRPr/>
              </a:pPr>
              <a:t>30.11.2023</a:t>
            </a:fld>
            <a:endParaRPr lang="ru-RU"/>
          </a:p>
        </p:txBody>
      </p:sp>
      <p:sp>
        <p:nvSpPr>
          <p:cNvPr id="8" name="Нижний колонтитул 4">
            <a:extLst>
              <a:ext uri="{FF2B5EF4-FFF2-40B4-BE49-F238E27FC236}">
                <a16:creationId xmlns:a16="http://schemas.microsoft.com/office/drawing/2014/main" id="{969A089D-D5C1-039E-5551-C81D5502D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>
            <a:extLst>
              <a:ext uri="{FF2B5EF4-FFF2-40B4-BE49-F238E27FC236}">
                <a16:creationId xmlns:a16="http://schemas.microsoft.com/office/drawing/2014/main" id="{F58F25E1-D62A-3AF4-32CB-3B1C5C5E0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90BD5E-6522-4A0E-B1A0-EDE5081FDDC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6462376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>
            <a:extLst>
              <a:ext uri="{FF2B5EF4-FFF2-40B4-BE49-F238E27FC236}">
                <a16:creationId xmlns:a16="http://schemas.microsoft.com/office/drawing/2014/main" id="{2D008DCD-8313-A378-B108-F13E76E9A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F215B-5897-4712-87A2-F298150AB9D9}" type="datetime1">
              <a:rPr lang="ru-RU"/>
              <a:pPr>
                <a:defRPr/>
              </a:pPr>
              <a:t>30.11.2023</a:t>
            </a:fld>
            <a:endParaRPr lang="ru-RU"/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id="{CD61814E-9B19-84AE-A326-25B890C00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>
            <a:extLst>
              <a:ext uri="{FF2B5EF4-FFF2-40B4-BE49-F238E27FC236}">
                <a16:creationId xmlns:a16="http://schemas.microsoft.com/office/drawing/2014/main" id="{74F1B36D-5DB9-BD56-5650-4641E4F83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69003-79C3-4F6F-ACA6-E28906D5109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5410909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>
            <a:extLst>
              <a:ext uri="{FF2B5EF4-FFF2-40B4-BE49-F238E27FC236}">
                <a16:creationId xmlns:a16="http://schemas.microsoft.com/office/drawing/2014/main" id="{93825EE6-7509-23FF-0458-60A072740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1BA92-5750-488B-BD11-2C820E336C2C}" type="datetime1">
              <a:rPr lang="ru-RU"/>
              <a:pPr>
                <a:defRPr/>
              </a:pPr>
              <a:t>30.11.2023</a:t>
            </a:fld>
            <a:endParaRPr lang="ru-RU"/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F8A4CDC6-77B9-C0D7-2175-62698C063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>
            <a:extLst>
              <a:ext uri="{FF2B5EF4-FFF2-40B4-BE49-F238E27FC236}">
                <a16:creationId xmlns:a16="http://schemas.microsoft.com/office/drawing/2014/main" id="{93DB616D-F146-4820-4A5E-216297DB2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0DA86-CB47-4D89-BB70-F1253B8DB57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7896563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A7EBF45C-CDAA-BB0B-1ECD-4ECED292A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43979-A02C-40B0-8615-929E5F923D54}" type="datetime1">
              <a:rPr lang="ru-RU"/>
              <a:pPr>
                <a:defRPr/>
              </a:pPr>
              <a:t>30.11.2023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25FB8058-242F-C412-E530-939ED7BA1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5A7E5D08-27B5-DF96-6015-3F8699968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BA134-E339-4831-9561-D6237D23CE5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9761478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352A0E48-CDC2-EF9E-0E65-93E5AAE2F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06674-55A2-46A9-99B1-BCC8AE34BD02}" type="datetime1">
              <a:rPr lang="ru-RU"/>
              <a:pPr>
                <a:defRPr/>
              </a:pPr>
              <a:t>30.11.2023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1CC8ED27-0DFA-7F70-ED4E-D27D00317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B8A32F33-3374-C0DA-09BC-ACD7CCCC0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7D076-5366-4A7B-A9F9-20B6553BB58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384293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2DA8A79-4748-256C-E0E5-AC8F29421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9C73D-C009-4F32-9847-0FBB60C5567C}" type="datetime1">
              <a:rPr lang="ru-RU"/>
              <a:pPr>
                <a:defRPr/>
              </a:pPr>
              <a:t>30.11.2023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9DCC346-539D-4B22-81E9-6ED5FE452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CE72333-B403-0B0C-B101-C85CC7120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5EE59-9447-4E13-BB2C-F63A7BE1284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2060310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AC2B2ED-12ED-E192-3FC9-2D6278C1F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B1453-878C-47CE-BBB7-077725982CD6}" type="datetime1">
              <a:rPr lang="ru-RU"/>
              <a:pPr>
                <a:defRPr/>
              </a:pPr>
              <a:t>30.11.2023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02832AE-D0BA-7249-BFC9-951598F5E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2085606-22DF-44DB-A65D-9DC2CA78E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7F15E-AD75-4CFF-A961-77FC8201D2F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3625017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6" hidden="1">
            <a:extLst>
              <a:ext uri="{FF2B5EF4-FFF2-40B4-BE49-F238E27FC236}">
                <a16:creationId xmlns:a16="http://schemas.microsoft.com/office/drawing/2014/main" id="{08F35850-3898-EB87-E1F0-5F8E0C23544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1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2" name="Объект 6" hidden="1">
                        <a:extLst>
                          <a:ext uri="{FF2B5EF4-FFF2-40B4-BE49-F238E27FC236}">
                            <a16:creationId xmlns:a16="http://schemas.microsoft.com/office/drawing/2014/main" id="{08F35850-3898-EB87-E1F0-5F8E0C23544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A12B0340-5073-24CE-1B07-F7C52180591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547938" y="1701800"/>
            <a:ext cx="4006850" cy="755650"/>
          </a:xfrm>
          <a:prstGeom prst="rect">
            <a:avLst/>
          </a:prstGeom>
          <a:noFill/>
          <a:ln>
            <a:noFill/>
          </a:ln>
          <a:effectLst>
            <a:outerShdw sx="0" sy="0" rotWithShape="0">
              <a:srgbClr val="000000"/>
            </a:outerShdw>
          </a:effec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ru-RU" altLang="ru-RU" sz="1400" b="1">
                <a:solidFill>
                  <a:srgbClr val="FFFFFF"/>
                </a:solidFill>
              </a:rPr>
              <a:t>Министерство труда и</a:t>
            </a:r>
          </a:p>
          <a:p>
            <a:pPr>
              <a:defRPr/>
            </a:pPr>
            <a:r>
              <a:rPr lang="ru-RU" altLang="ru-RU" sz="1400" b="1">
                <a:solidFill>
                  <a:srgbClr val="FFFFFF"/>
                </a:solidFill>
              </a:rPr>
              <a:t>социальной защиты населения</a:t>
            </a:r>
          </a:p>
          <a:p>
            <a:pPr>
              <a:defRPr/>
            </a:pPr>
            <a:r>
              <a:rPr lang="ru-RU" altLang="ru-RU" sz="1400" b="1">
                <a:solidFill>
                  <a:srgbClr val="FFFFFF"/>
                </a:solidFill>
              </a:rPr>
              <a:t>Республики Казахстан</a:t>
            </a:r>
            <a:endParaRPr lang="en-US" altLang="ru-RU" sz="1400" b="1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7123935"/>
      </p:ext>
    </p:extLst>
  </p:cSld>
  <p:clrMapOvr>
    <a:masterClrMapping/>
  </p:clrMapOvr>
  <p:transition>
    <p:fade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ый треугольник 1">
            <a:extLst>
              <a:ext uri="{FF2B5EF4-FFF2-40B4-BE49-F238E27FC236}">
                <a16:creationId xmlns:a16="http://schemas.microsoft.com/office/drawing/2014/main" id="{C80A56F4-D35D-E3DA-340D-BFB375FDF191}"/>
              </a:ext>
            </a:extLst>
          </p:cNvPr>
          <p:cNvSpPr/>
          <p:nvPr userDrawn="1"/>
        </p:nvSpPr>
        <p:spPr>
          <a:xfrm rot="10800000">
            <a:off x="11456988" y="0"/>
            <a:ext cx="735012" cy="663575"/>
          </a:xfrm>
          <a:prstGeom prst="rtTriangle">
            <a:avLst/>
          </a:prstGeom>
          <a:solidFill>
            <a:srgbClr val="295E7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400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4FAEFEDD-71B0-D1D8-5C55-23148CA7F626}"/>
              </a:ext>
            </a:extLst>
          </p:cNvPr>
          <p:cNvSpPr/>
          <p:nvPr userDrawn="1"/>
        </p:nvSpPr>
        <p:spPr>
          <a:xfrm>
            <a:off x="11726863" y="74613"/>
            <a:ext cx="495300" cy="21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defTabSz="9191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91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91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91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91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defRPr/>
            </a:pPr>
            <a:fld id="{0E262D1D-1B68-4200-8D81-F99900075811}" type="slidenum">
              <a:rPr lang="ru-RU" altLang="ru-RU" sz="14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>
                <a:defRPr/>
              </a:pPr>
              <a:t>‹#›</a:t>
            </a:fld>
            <a:endParaRPr lang="ru-RU" altLang="ru-RU" sz="14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Connector 284">
            <a:extLst>
              <a:ext uri="{FF2B5EF4-FFF2-40B4-BE49-F238E27FC236}">
                <a16:creationId xmlns:a16="http://schemas.microsoft.com/office/drawing/2014/main" id="{D84FF50C-6FAD-2685-F2F6-0DDC8B35D490}"/>
              </a:ext>
            </a:extLst>
          </p:cNvPr>
          <p:cNvCxnSpPr/>
          <p:nvPr userDrawn="1"/>
        </p:nvCxnSpPr>
        <p:spPr>
          <a:xfrm>
            <a:off x="0" y="663575"/>
            <a:ext cx="1219200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84415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6CA54-87C0-4A54-AB94-36D6D33D95D4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2AD46-2D82-4CCE-9528-5128DEE670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511548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"/>
          <p:cNvSpPr txBox="1">
            <a:spLocks noGrp="1"/>
          </p:cNvSpPr>
          <p:nvPr>
            <p:ph type="sldNum" sz="quarter" idx="10"/>
          </p:nvPr>
        </p:nvSpPr>
        <p:spPr>
          <a:xfrm>
            <a:off x="10991850" y="6034088"/>
            <a:ext cx="461963" cy="2540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DB1993C-7300-4303-A665-347C92C39772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5731116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6CA54-87C0-4A54-AB94-36D6D33D95D4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2AD46-2D82-4CCE-9528-5128DEE670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5658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6CA54-87C0-4A54-AB94-36D6D33D95D4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2AD46-2D82-4CCE-9528-5128DEE670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8828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6CA54-87C0-4A54-AB94-36D6D33D95D4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2AD46-2D82-4CCE-9528-5128DEE670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0926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13" Type="http://schemas.openxmlformats.org/officeDocument/2006/relationships/slideLayout" Target="../slideLayouts/slideLayout59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slideLayout" Target="../slideLayouts/slideLayout58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5" Type="http://schemas.openxmlformats.org/officeDocument/2006/relationships/theme" Target="../theme/theme5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Relationship Id="rId14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6CA54-87C0-4A54-AB94-36D6D33D95D4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72AD46-2D82-4CCE-9528-5128DEE670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8651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6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EDA312-9BB8-40FC-872E-8395BF294B63}" type="datetime1">
              <a:rPr lang="ru-RU" smtClean="0"/>
              <a:t>30.11.2023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55543A-3181-4EB1-B008-7C894CE03D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893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hf hdr="0" ftr="0" dt="0"/>
  <p:txStyles>
    <p:titleStyle>
      <a:lvl1pPr algn="l" defTabSz="914346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6" indent="-228586" algn="l" defTabSz="91434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799" kern="1200">
          <a:solidFill>
            <a:schemeClr val="tx1"/>
          </a:solidFill>
          <a:latin typeface="+mn-lt"/>
          <a:ea typeface="+mn-ea"/>
          <a:cs typeface="+mn-cs"/>
        </a:defRPr>
      </a:lvl1pPr>
      <a:lvl2pPr marL="685760" indent="-228586" algn="l" defTabSz="9143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33" indent="-228586" algn="l" defTabSz="9143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06" indent="-228586" algn="l" defTabSz="9143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80" indent="-228586" algn="l" defTabSz="9143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52" indent="-228586" algn="l" defTabSz="9143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26" indent="-228586" algn="l" defTabSz="9143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99" indent="-228586" algn="l" defTabSz="9143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72" indent="-228586" algn="l" defTabSz="9143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4" algn="l" defTabSz="9143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46" algn="l" defTabSz="9143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20" algn="l" defTabSz="9143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92" algn="l" defTabSz="9143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66" algn="l" defTabSz="9143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39" algn="l" defTabSz="9143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12" algn="l" defTabSz="9143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85" algn="l" defTabSz="9143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D82E4F-E148-40B1-A604-CD5794F5F2EB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B452D-4F76-40DF-B84C-519C87EECB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8117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A52C69-8D59-484D-B2A0-555469D2B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aa-ET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9BA8A95-1A14-4B08-9942-29CA278CE3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aa-ET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8D9225B-856B-4BB9-AC02-7ECDD1F83C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43525-224E-4D7C-B2FF-53B04BC9D060}" type="datetimeFigureOut">
              <a:rPr lang="aa-ET" smtClean="0"/>
              <a:t>11/30/2023</a:t>
            </a:fld>
            <a:endParaRPr lang="aa-ET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47F92B6-C903-4044-A6D6-FE7FC54D67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a-ET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976F018-7DF6-4F43-B27D-8E5510A268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D65E25-6E70-4673-8DB6-91AE861D1BC6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1644663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a-E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>
            <a:extLst>
              <a:ext uri="{FF2B5EF4-FFF2-40B4-BE49-F238E27FC236}">
                <a16:creationId xmlns:a16="http://schemas.microsoft.com/office/drawing/2014/main" id="{C5B12651-C2CA-470B-4672-748BDBFC0B8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>
            <a:extLst>
              <a:ext uri="{FF2B5EF4-FFF2-40B4-BE49-F238E27FC236}">
                <a16:creationId xmlns:a16="http://schemas.microsoft.com/office/drawing/2014/main" id="{9AE11B5F-91E5-AC2F-7C66-2CAE195FF71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B7C4FF6-571A-B68E-AA29-4810F58D14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D4C0049-1DA3-4621-81E5-4933E008AA23}" type="datetime1">
              <a:rPr lang="ru-RU"/>
              <a:pPr>
                <a:defRPr/>
              </a:pPr>
              <a:t>30.11.2023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574CA2C-F633-918A-6063-7217420830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AF3528-FF7B-493D-59E3-9F1561D622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FD9E689-6A79-4DE0-B70E-10AEC38B960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31341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  <p:sldLayoutId id="2147483735" r:id="rId13"/>
    <p:sldLayoutId id="2147483736" r:id="rId14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2.png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Relationship Id="rId4" Type="http://schemas.openxmlformats.org/officeDocument/2006/relationships/chart" Target="../charts/char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hart" Target="../charts/chart9.xml"/><Relationship Id="rId3" Type="http://schemas.openxmlformats.org/officeDocument/2006/relationships/chart" Target="../charts/chart8.xml"/><Relationship Id="rId7" Type="http://schemas.openxmlformats.org/officeDocument/2006/relationships/image" Target="../media/image6.sv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5.xml"/><Relationship Id="rId5" Type="http://schemas.openxmlformats.org/officeDocument/2006/relationships/chart" Target="../charts/chart11.xml"/><Relationship Id="rId4" Type="http://schemas.openxmlformats.org/officeDocument/2006/relationships/image" Target="../media/image8.sv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tags" Target="../tags/tag4.xml"/><Relationship Id="rId7" Type="http://schemas.openxmlformats.org/officeDocument/2006/relationships/image" Target="../media/image9.png"/><Relationship Id="rId12" Type="http://schemas.openxmlformats.org/officeDocument/2006/relationships/image" Target="../media/image14.svg"/><Relationship Id="rId2" Type="http://schemas.openxmlformats.org/officeDocument/2006/relationships/tags" Target="../tags/tag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.emf"/><Relationship Id="rId11" Type="http://schemas.openxmlformats.org/officeDocument/2006/relationships/image" Target="../media/image13.png"/><Relationship Id="rId5" Type="http://schemas.openxmlformats.org/officeDocument/2006/relationships/oleObject" Target="../embeddings/oleObject3.bin"/><Relationship Id="rId10" Type="http://schemas.openxmlformats.org/officeDocument/2006/relationships/image" Target="../media/image12.svg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2.xml"/><Relationship Id="rId5" Type="http://schemas.openxmlformats.org/officeDocument/2006/relationships/chart" Target="../charts/chart14.xml"/><Relationship Id="rId4" Type="http://schemas.openxmlformats.org/officeDocument/2006/relationships/chart" Target="../charts/chart1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tags" Target="../tags/tag6.xml"/><Relationship Id="rId7" Type="http://schemas.openxmlformats.org/officeDocument/2006/relationships/image" Target="../media/image11.png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.emf"/><Relationship Id="rId11" Type="http://schemas.openxmlformats.org/officeDocument/2006/relationships/chart" Target="../charts/chart17.xml"/><Relationship Id="rId5" Type="http://schemas.openxmlformats.org/officeDocument/2006/relationships/oleObject" Target="../embeddings/oleObject4.bin"/><Relationship Id="rId10" Type="http://schemas.openxmlformats.org/officeDocument/2006/relationships/chart" Target="../charts/chart16.xml"/><Relationship Id="rId4" Type="http://schemas.openxmlformats.org/officeDocument/2006/relationships/slideLayout" Target="../slideLayouts/slideLayout31.xml"/><Relationship Id="rId9" Type="http://schemas.openxmlformats.org/officeDocument/2006/relationships/chart" Target="../charts/char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5091" name="Объект 12" hidden="1">
            <a:extLst>
              <a:ext uri="{FF2B5EF4-FFF2-40B4-BE49-F238E27FC236}">
                <a16:creationId xmlns:a16="http://schemas.microsoft.com/office/drawing/2014/main" id="{5FB4A0F5-1A8B-481E-B6CB-821D0AD5B074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6" name="Слайд think-cell" r:id="rId5" imgW="383" imgH="384" progId="TCLayout.ActiveDocument.1">
                  <p:embed/>
                </p:oleObj>
              </mc:Choice>
              <mc:Fallback>
                <p:oleObj name="Слайд think-cell" r:id="rId5" imgW="383" imgH="384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BDC1ECA0-3D91-4669-AC3C-1A3E23733E3B}"/>
              </a:ext>
            </a:extLst>
          </p:cNvPr>
          <p:cNvSpPr/>
          <p:nvPr/>
        </p:nvSpPr>
        <p:spPr>
          <a:xfrm>
            <a:off x="1329576" y="435665"/>
            <a:ext cx="8771956" cy="600770"/>
          </a:xfrm>
          <a:prstGeom prst="rect">
            <a:avLst/>
          </a:prstGeom>
        </p:spPr>
        <p:txBody>
          <a:bodyPr wrap="square" lIns="76800" tIns="38400" rIns="76800" bIns="38400">
            <a:spAutoFit/>
          </a:bodyPr>
          <a:lstStyle/>
          <a:p>
            <a:pPr defTabSz="345531">
              <a:lnSpc>
                <a:spcPct val="85000"/>
              </a:lnSpc>
              <a:defRPr/>
            </a:pPr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Министерство труда и социальной защиты населения</a:t>
            </a:r>
            <a:r>
              <a:rPr lang="en-US" sz="20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 </a:t>
            </a:r>
            <a:br>
              <a:rPr lang="kk-KZ" sz="20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</a:br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Республики Казахстан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1D92173-5A4A-421E-A9B7-FF6D683A5601}"/>
              </a:ext>
            </a:extLst>
          </p:cNvPr>
          <p:cNvSpPr txBox="1"/>
          <p:nvPr/>
        </p:nvSpPr>
        <p:spPr>
          <a:xfrm>
            <a:off x="3829050" y="6327431"/>
            <a:ext cx="4278252" cy="247650"/>
          </a:xfrm>
          <a:prstGeom prst="rect">
            <a:avLst/>
          </a:prstGeom>
          <a:noFill/>
        </p:spPr>
        <p:txBody>
          <a:bodyPr wrap="square" lIns="65306" tIns="32653" rIns="65306" bIns="32653">
            <a:spAutoFit/>
          </a:bodyPr>
          <a:lstStyle/>
          <a:p>
            <a:pPr algn="ctr" defTabSz="345531">
              <a:lnSpc>
                <a:spcPct val="85000"/>
              </a:lnSpc>
              <a:defRPr/>
            </a:pPr>
            <a:r>
              <a:rPr lang="ru-RU" sz="14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Астана, декабрь 2023 года</a:t>
            </a:r>
          </a:p>
        </p:txBody>
      </p:sp>
      <p:pic>
        <p:nvPicPr>
          <p:cNvPr id="345095" name="Picture 11" descr="gerb">
            <a:extLst>
              <a:ext uri="{FF2B5EF4-FFF2-40B4-BE49-F238E27FC236}">
                <a16:creationId xmlns:a16="http://schemas.microsoft.com/office/drawing/2014/main" id="{E6F5B3F2-37EF-412E-991E-33DDDF849B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389" y="382385"/>
            <a:ext cx="654050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Прямоугольник 2">
            <a:extLst>
              <a:ext uri="{FF2B5EF4-FFF2-40B4-BE49-F238E27FC236}">
                <a16:creationId xmlns:a16="http://schemas.microsoft.com/office/drawing/2014/main" id="{7FE43771-877E-4D1C-8A15-7F09A85C47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237" y="2458370"/>
            <a:ext cx="11287500" cy="1029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306" tIns="32653" rIns="65306" bIns="32653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ts val="600"/>
              </a:spcBef>
              <a:buFontTx/>
              <a:buNone/>
            </a:pPr>
            <a:r>
              <a:rPr lang="ru-RU" altLang="ru-RU" sz="3200" b="1" dirty="0">
                <a:solidFill>
                  <a:srgbClr val="444D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МЕРАХ ПО ОБЕСПЕЧЕНИЮ </a:t>
            </a:r>
          </a:p>
          <a:p>
            <a:pPr>
              <a:spcBef>
                <a:spcPts val="600"/>
              </a:spcBef>
              <a:buFontTx/>
              <a:buNone/>
            </a:pPr>
            <a:r>
              <a:rPr lang="ru-RU" altLang="ru-RU" sz="3200" b="1" dirty="0">
                <a:solidFill>
                  <a:srgbClr val="444D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БЕЗОПАСНЫХ УСЛОВИЙ ТРУДА </a:t>
            </a:r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B5B90D8F-D357-41EE-B88C-F803C29D43C4}"/>
              </a:ext>
            </a:extLst>
          </p:cNvPr>
          <p:cNvCxnSpPr/>
          <p:nvPr/>
        </p:nvCxnSpPr>
        <p:spPr>
          <a:xfrm>
            <a:off x="567554" y="3698746"/>
            <a:ext cx="10296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11811000" y="6470306"/>
            <a:ext cx="371475" cy="3495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41168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Прямоугольник 26"/>
          <p:cNvSpPr/>
          <p:nvPr/>
        </p:nvSpPr>
        <p:spPr>
          <a:xfrm>
            <a:off x="6689550" y="1265382"/>
            <a:ext cx="5351586" cy="5309724"/>
          </a:xfrm>
          <a:prstGeom prst="rect">
            <a:avLst/>
          </a:prstGeom>
          <a:ln w="15875"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95889"/>
            <a:endParaRPr lang="ru-RU" sz="1559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8862" y="1265382"/>
            <a:ext cx="6166460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 defTabSz="395889"/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Дополнения в Трудовой кодекс </a:t>
            </a:r>
          </a:p>
          <a:p>
            <a:pPr algn="ctr" defTabSz="395889"/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Республики Казахстан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593860" y="1344977"/>
            <a:ext cx="5216975" cy="4764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47431" indent="-247431" algn="just" defTabSz="395889">
              <a:buFont typeface="Wingdings" panose="05000000000000000000" pitchFamily="2" charset="2"/>
              <a:buChar char=""/>
            </a:pP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Ужесточение административных санкций в части замены вида взыскания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«Предупреждение»</a:t>
            </a:r>
            <a:r>
              <a:rPr lang="ru-RU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«Административный штраф»</a:t>
            </a:r>
            <a:r>
              <a:rPr lang="ru-RU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(статьи 93 и 94 КоАП РК); </a:t>
            </a:r>
          </a:p>
          <a:p>
            <a:pPr marL="247431" indent="-247431" algn="just" defTabSz="395889">
              <a:buFont typeface="Wingdings" panose="05000000000000000000" pitchFamily="2" charset="2"/>
              <a:buChar char="Ø"/>
            </a:pPr>
            <a:endParaRPr lang="ru-RU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47431" indent="-247431" algn="just" defTabSz="395889">
              <a:buFont typeface="Wingdings" panose="05000000000000000000" pitchFamily="2" charset="2"/>
              <a:buChar char=""/>
            </a:pPr>
            <a:r>
              <a:rPr lang="ru-RU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Привлечение к административной ответственности </a:t>
            </a: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должностных лиц</a:t>
            </a:r>
            <a:r>
              <a:rPr lang="ru-RU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непосредственно отвечающих за соблюдение требований в сфере охраны труда</a:t>
            </a:r>
            <a:r>
              <a:rPr lang="ru-RU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(статьи 93 и 94 КоАП РК);</a:t>
            </a:r>
          </a:p>
          <a:p>
            <a:pPr marL="247431" indent="-247431" algn="just" defTabSz="395889">
              <a:buFont typeface="Wingdings" panose="05000000000000000000" pitchFamily="2" charset="2"/>
              <a:buChar char="Ø"/>
            </a:pPr>
            <a:endParaRPr lang="ru-RU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47431" indent="-247431" algn="just" defTabSz="395889">
              <a:buFont typeface="Wingdings" panose="05000000000000000000" pitchFamily="2" charset="2"/>
              <a:buChar char=""/>
            </a:pP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Увеличение</a:t>
            </a:r>
            <a:r>
              <a:rPr lang="ru-RU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размеров административных штрафов 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(статьи 93, 94, 95, 96 КоАП РК);</a:t>
            </a:r>
          </a:p>
          <a:p>
            <a:pPr marL="247431" indent="-247431" algn="just" defTabSz="395889">
              <a:buFont typeface="Wingdings" panose="05000000000000000000" pitchFamily="2" charset="2"/>
              <a:buChar char="Ø"/>
            </a:pPr>
            <a:endParaRPr lang="ru-RU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47431" indent="-247431" algn="just" defTabSz="395889">
              <a:buFont typeface="Wingdings" panose="05000000000000000000" pitchFamily="2" charset="2"/>
              <a:buChar char=""/>
            </a:pPr>
            <a:r>
              <a:rPr lang="ru-RU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Закрепление административной ответственности за нарушение требований </a:t>
            </a: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выплате возмещения вреда, причиненного жизни и здоровью работника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defTabSz="395889"/>
            <a:endParaRPr lang="ru-RU" sz="1559" dirty="0">
              <a:solidFill>
                <a:prstClr val="black"/>
              </a:solidFill>
              <a:latin typeface="Calibri" panose="020F0502020204030204"/>
            </a:endParaRPr>
          </a:p>
        </p:txBody>
      </p:sp>
      <p:cxnSp>
        <p:nvCxnSpPr>
          <p:cNvPr id="21" name="Прямая соединительная линия 20"/>
          <p:cNvCxnSpPr>
            <a:cxnSpLocks/>
          </p:cNvCxnSpPr>
          <p:nvPr/>
        </p:nvCxnSpPr>
        <p:spPr>
          <a:xfrm>
            <a:off x="6565298" y="754076"/>
            <a:ext cx="0" cy="5821029"/>
          </a:xfrm>
          <a:prstGeom prst="line">
            <a:avLst/>
          </a:prstGeom>
          <a:ln w="952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666801" y="774813"/>
            <a:ext cx="5374333" cy="338554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 defTabSz="395889"/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Усиление административной ответственности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03F8D078-F640-49F4-85C8-AF9396D3FBAB}"/>
              </a:ext>
            </a:extLst>
          </p:cNvPr>
          <p:cNvSpPr/>
          <p:nvPr/>
        </p:nvSpPr>
        <p:spPr>
          <a:xfrm>
            <a:off x="274582" y="2032853"/>
            <a:ext cx="6166461" cy="55399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Пересмотр применения смешанной ответственности сторон при расследовании несчастного случая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E7CFE816-23CA-4D02-AD7E-D91D4E8CE5A3}"/>
              </a:ext>
            </a:extLst>
          </p:cNvPr>
          <p:cNvSpPr/>
          <p:nvPr/>
        </p:nvSpPr>
        <p:spPr>
          <a:xfrm>
            <a:off x="274582" y="2728097"/>
            <a:ext cx="6182163" cy="10156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Закрепление сроков информирования медицинской организацией работодателей и государственного инспектора труда о каждом случае обращения работников с производственной травмой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21965CD9-FD6A-4781-BE07-BCD4FB4CD635}"/>
              </a:ext>
            </a:extLst>
          </p:cNvPr>
          <p:cNvSpPr/>
          <p:nvPr/>
        </p:nvSpPr>
        <p:spPr>
          <a:xfrm>
            <a:off x="300237" y="3946727"/>
            <a:ext cx="6126523" cy="7848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Наделение уполномоченного органа в области здравоохранения компетенцией по утверждению порядка определения тяжести производственных травм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E8933F1-F53E-4E74-A9B2-501D048712A2}"/>
              </a:ext>
            </a:extLst>
          </p:cNvPr>
          <p:cNvSpPr txBox="1"/>
          <p:nvPr/>
        </p:nvSpPr>
        <p:spPr>
          <a:xfrm>
            <a:off x="11582400" y="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</a:t>
            </a:r>
          </a:p>
        </p:txBody>
      </p:sp>
      <p:sp>
        <p:nvSpPr>
          <p:cNvPr id="14" name="TextBox 4">
            <a:extLst>
              <a:ext uri="{FF2B5EF4-FFF2-40B4-BE49-F238E27FC236}">
                <a16:creationId xmlns:a16="http://schemas.microsoft.com/office/drawing/2014/main" id="{6428AA45-A047-4B0A-A1F4-1D52E35C19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745" y="171998"/>
            <a:ext cx="11499161" cy="430817"/>
          </a:xfrm>
          <a:prstGeom prst="rect">
            <a:avLst/>
          </a:prstGeom>
          <a:noFill/>
          <a:ln>
            <a:noFill/>
          </a:ln>
        </p:spPr>
        <p:txBody>
          <a:bodyPr wrap="square" lIns="121849" tIns="60925" rIns="121849" bIns="60925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r>
              <a:rPr lang="ru-RU" alt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Предложения по совершенствованию  системы безопасности и охраны труда</a:t>
            </a:r>
          </a:p>
        </p:txBody>
      </p: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E56A95ED-8BD2-4A91-BF14-E94DF468136B}"/>
              </a:ext>
            </a:extLst>
          </p:cNvPr>
          <p:cNvCxnSpPr>
            <a:cxnSpLocks/>
          </p:cNvCxnSpPr>
          <p:nvPr/>
        </p:nvCxnSpPr>
        <p:spPr>
          <a:xfrm>
            <a:off x="293881" y="638723"/>
            <a:ext cx="1172450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4AFD3822-43AF-4D73-85C4-27D497151049}"/>
              </a:ext>
            </a:extLst>
          </p:cNvPr>
          <p:cNvSpPr txBox="1"/>
          <p:nvPr/>
        </p:nvSpPr>
        <p:spPr>
          <a:xfrm>
            <a:off x="288864" y="4831949"/>
            <a:ext cx="6152179" cy="338554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 defTabSz="395889"/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Цифровизация БИОТ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F106DA15-F54D-4DE6-A956-2E3D79FB6C9F}"/>
              </a:ext>
            </a:extLst>
          </p:cNvPr>
          <p:cNvSpPr/>
          <p:nvPr/>
        </p:nvSpPr>
        <p:spPr>
          <a:xfrm>
            <a:off x="288862" y="5245726"/>
            <a:ext cx="6152181" cy="3231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Разработка Цифровой карты предприятия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A0E372C3-FD35-4F84-B637-142F38AA7CD2}"/>
              </a:ext>
            </a:extLst>
          </p:cNvPr>
          <p:cNvSpPr/>
          <p:nvPr/>
        </p:nvSpPr>
        <p:spPr>
          <a:xfrm>
            <a:off x="281721" y="5704694"/>
            <a:ext cx="6152181" cy="55399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Разработка мобильного приложения для государственных инспекторов труда</a:t>
            </a: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3EB07B4A-DBFF-4A06-983C-7146B7A97082}"/>
              </a:ext>
            </a:extLst>
          </p:cNvPr>
          <p:cNvSpPr/>
          <p:nvPr/>
        </p:nvSpPr>
        <p:spPr>
          <a:xfrm>
            <a:off x="288863" y="6354164"/>
            <a:ext cx="6137894" cy="3231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Автоматизация СУР за счет АИС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774D15B-0DBD-4914-9959-3C42FF54C842}"/>
              </a:ext>
            </a:extLst>
          </p:cNvPr>
          <p:cNvSpPr txBox="1"/>
          <p:nvPr/>
        </p:nvSpPr>
        <p:spPr>
          <a:xfrm>
            <a:off x="288862" y="795579"/>
            <a:ext cx="6174933" cy="338554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 defTabSz="395889"/>
            <a:r>
              <a:rPr lang="kk-KZ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Разработка </a:t>
            </a:r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Концепции безопасного труда до 2030 года</a:t>
            </a:r>
          </a:p>
        </p:txBody>
      </p:sp>
    </p:spTree>
    <p:extLst>
      <p:ext uri="{BB962C8B-B14F-4D97-AF65-F5344CB8AC3E}">
        <p14:creationId xmlns:p14="http://schemas.microsoft.com/office/powerpoint/2010/main" val="1990528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" name="Диаграмма 121">
            <a:extLst>
              <a:ext uri="{FF2B5EF4-FFF2-40B4-BE49-F238E27FC236}">
                <a16:creationId xmlns:a16="http://schemas.microsoft.com/office/drawing/2014/main" id="{3CA0C5B5-F56D-684D-536F-D78C525D748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07751417"/>
              </p:ext>
            </p:extLst>
          </p:nvPr>
        </p:nvGraphicFramePr>
        <p:xfrm>
          <a:off x="7551755" y="810459"/>
          <a:ext cx="4583035" cy="26548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1C0839B-55AA-7BF6-00D0-2ECB706F6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912836" y="6506755"/>
            <a:ext cx="279163" cy="365125"/>
          </a:xfr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631DF2A-8BD9-453C-8C94-FFF427476CED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altLang="ru-RU" sz="12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146DE0DD-8818-AF34-F067-3184FB99B8F3}"/>
              </a:ext>
            </a:extLst>
          </p:cNvPr>
          <p:cNvSpPr txBox="1"/>
          <p:nvPr/>
        </p:nvSpPr>
        <p:spPr>
          <a:xfrm>
            <a:off x="325854" y="248399"/>
            <a:ext cx="11902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Безопасность и охрана труда</a:t>
            </a:r>
          </a:p>
        </p:txBody>
      </p:sp>
      <p:sp>
        <p:nvSpPr>
          <p:cNvPr id="71" name="Прямоугольник 70">
            <a:extLst>
              <a:ext uri="{FF2B5EF4-FFF2-40B4-BE49-F238E27FC236}">
                <a16:creationId xmlns:a16="http://schemas.microsoft.com/office/drawing/2014/main" id="{069B5FD6-94BC-965E-E16D-607FEF4AD101}"/>
              </a:ext>
            </a:extLst>
          </p:cNvPr>
          <p:cNvSpPr/>
          <p:nvPr/>
        </p:nvSpPr>
        <p:spPr>
          <a:xfrm>
            <a:off x="839431" y="691450"/>
            <a:ext cx="1584157" cy="1338781"/>
          </a:xfrm>
          <a:prstGeom prst="rect">
            <a:avLst/>
          </a:prstGeom>
          <a:solidFill>
            <a:srgbClr val="5B9BD5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2" name="Полилиния 53">
            <a:extLst>
              <a:ext uri="{FF2B5EF4-FFF2-40B4-BE49-F238E27FC236}">
                <a16:creationId xmlns:a16="http://schemas.microsoft.com/office/drawing/2014/main" id="{9AE16CC6-A8D2-17AC-0020-59375A451347}"/>
              </a:ext>
            </a:extLst>
          </p:cNvPr>
          <p:cNvSpPr/>
          <p:nvPr/>
        </p:nvSpPr>
        <p:spPr>
          <a:xfrm>
            <a:off x="100635" y="788287"/>
            <a:ext cx="858556" cy="450045"/>
          </a:xfrm>
          <a:custGeom>
            <a:avLst/>
            <a:gdLst>
              <a:gd name="connsiteX0" fmla="*/ 0 w 1364316"/>
              <a:gd name="connsiteY0" fmla="*/ 0 h 1364316"/>
              <a:gd name="connsiteX1" fmla="*/ 1364316 w 1364316"/>
              <a:gd name="connsiteY1" fmla="*/ 0 h 1364316"/>
              <a:gd name="connsiteX2" fmla="*/ 1364316 w 1364316"/>
              <a:gd name="connsiteY2" fmla="*/ 1364316 h 1364316"/>
              <a:gd name="connsiteX3" fmla="*/ 0 w 1364316"/>
              <a:gd name="connsiteY3" fmla="*/ 1364316 h 1364316"/>
              <a:gd name="connsiteX4" fmla="*/ 0 w 1364316"/>
              <a:gd name="connsiteY4" fmla="*/ 0 h 1364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4316" h="1364316">
                <a:moveTo>
                  <a:pt x="0" y="0"/>
                </a:moveTo>
                <a:lnTo>
                  <a:pt x="1364316" y="0"/>
                </a:lnTo>
                <a:lnTo>
                  <a:pt x="1364316" y="1364316"/>
                </a:lnTo>
                <a:lnTo>
                  <a:pt x="0" y="136431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118110" tIns="118110" rIns="118110" bIns="118110" numCol="1" spcCol="1270" anchor="ctr" anchorCtr="0">
            <a:noAutofit/>
          </a:bodyPr>
          <a:lstStyle/>
          <a:p>
            <a:pPr marL="0" marR="0" lvl="0" indent="0" algn="ctr" defTabSz="13779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15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13779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место</a:t>
            </a:r>
          </a:p>
        </p:txBody>
      </p:sp>
      <p:sp>
        <p:nvSpPr>
          <p:cNvPr id="73" name="Прямоугольник 72">
            <a:extLst>
              <a:ext uri="{FF2B5EF4-FFF2-40B4-BE49-F238E27FC236}">
                <a16:creationId xmlns:a16="http://schemas.microsoft.com/office/drawing/2014/main" id="{C8586706-5911-F16D-E9E8-1FBFFA3A430E}"/>
              </a:ext>
            </a:extLst>
          </p:cNvPr>
          <p:cNvSpPr/>
          <p:nvPr/>
        </p:nvSpPr>
        <p:spPr>
          <a:xfrm>
            <a:off x="812789" y="2203971"/>
            <a:ext cx="1584157" cy="133878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4" name="Полилиния 73">
            <a:extLst>
              <a:ext uri="{FF2B5EF4-FFF2-40B4-BE49-F238E27FC236}">
                <a16:creationId xmlns:a16="http://schemas.microsoft.com/office/drawing/2014/main" id="{F24DF708-9474-5778-049C-D37E17D91ADE}"/>
              </a:ext>
            </a:extLst>
          </p:cNvPr>
          <p:cNvSpPr/>
          <p:nvPr/>
        </p:nvSpPr>
        <p:spPr>
          <a:xfrm>
            <a:off x="150694" y="2460886"/>
            <a:ext cx="858556" cy="862675"/>
          </a:xfrm>
          <a:custGeom>
            <a:avLst/>
            <a:gdLst>
              <a:gd name="connsiteX0" fmla="*/ 0 w 1364316"/>
              <a:gd name="connsiteY0" fmla="*/ 0 h 1364316"/>
              <a:gd name="connsiteX1" fmla="*/ 1364316 w 1364316"/>
              <a:gd name="connsiteY1" fmla="*/ 0 h 1364316"/>
              <a:gd name="connsiteX2" fmla="*/ 1364316 w 1364316"/>
              <a:gd name="connsiteY2" fmla="*/ 1364316 h 1364316"/>
              <a:gd name="connsiteX3" fmla="*/ 0 w 1364316"/>
              <a:gd name="connsiteY3" fmla="*/ 1364316 h 1364316"/>
              <a:gd name="connsiteX4" fmla="*/ 0 w 1364316"/>
              <a:gd name="connsiteY4" fmla="*/ 0 h 1364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4316" h="1364316">
                <a:moveTo>
                  <a:pt x="0" y="0"/>
                </a:moveTo>
                <a:lnTo>
                  <a:pt x="1364316" y="0"/>
                </a:lnTo>
                <a:lnTo>
                  <a:pt x="1364316" y="1364316"/>
                </a:lnTo>
                <a:lnTo>
                  <a:pt x="0" y="1364316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118110" tIns="118110" rIns="118110" bIns="118110" numCol="1" spcCol="1270" anchor="ctr" anchorCtr="0">
            <a:noAutofit/>
          </a:bodyPr>
          <a:lstStyle/>
          <a:p>
            <a:pPr marL="0" marR="0" lvl="0" indent="0" algn="ctr" defTabSz="137795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11:1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DB03F73D-EC9B-6707-A049-D97A9E9D22F7}"/>
              </a:ext>
            </a:extLst>
          </p:cNvPr>
          <p:cNvSpPr txBox="1"/>
          <p:nvPr/>
        </p:nvSpPr>
        <p:spPr>
          <a:xfrm>
            <a:off x="972578" y="632242"/>
            <a:ext cx="1571708" cy="14773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Казахстан занимает  среди 83 стран по показателям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не смертельного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5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смертельного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производственного травматизма на 100 тыс. работающих</a:t>
            </a:r>
            <a:endParaRPr kumimoji="0" lang="ru-RU" sz="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9868A154-EB0C-AC6B-6C85-2ABE01C72B1F}"/>
              </a:ext>
            </a:extLst>
          </p:cNvPr>
          <p:cNvSpPr txBox="1"/>
          <p:nvPr/>
        </p:nvSpPr>
        <p:spPr>
          <a:xfrm>
            <a:off x="1053437" y="2326236"/>
            <a:ext cx="1335713" cy="12003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Уровень скрытого травматизма  (</a:t>
            </a:r>
            <a:r>
              <a:rPr lang="en-US" sz="900" dirty="0">
                <a:solidFill>
                  <a:prstClr val="whit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</a:t>
            </a:r>
            <a:r>
              <a:rPr lang="kk-KZ" sz="900" dirty="0">
                <a:solidFill>
                  <a:prstClr val="whit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оот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ношение общего числа пострадавших к погибшим)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рекомендовано </a:t>
            </a:r>
            <a:b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МОТ 500:1</a:t>
            </a:r>
            <a:endParaRPr kumimoji="0" lang="ru-RU" sz="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7" name="Прямоугольник 76">
            <a:extLst>
              <a:ext uri="{FF2B5EF4-FFF2-40B4-BE49-F238E27FC236}">
                <a16:creationId xmlns:a16="http://schemas.microsoft.com/office/drawing/2014/main" id="{0E5F64EB-BEF1-91E6-98EB-C049B72E1622}"/>
              </a:ext>
            </a:extLst>
          </p:cNvPr>
          <p:cNvSpPr/>
          <p:nvPr/>
        </p:nvSpPr>
        <p:spPr>
          <a:xfrm>
            <a:off x="804993" y="5311442"/>
            <a:ext cx="1591953" cy="1277707"/>
          </a:xfrm>
          <a:prstGeom prst="rect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8" name="Полилиния 77">
            <a:extLst>
              <a:ext uri="{FF2B5EF4-FFF2-40B4-BE49-F238E27FC236}">
                <a16:creationId xmlns:a16="http://schemas.microsoft.com/office/drawing/2014/main" id="{1167745E-2D16-2564-2D2D-B320CA4F5B83}"/>
              </a:ext>
            </a:extLst>
          </p:cNvPr>
          <p:cNvSpPr/>
          <p:nvPr/>
        </p:nvSpPr>
        <p:spPr>
          <a:xfrm>
            <a:off x="210515" y="5389389"/>
            <a:ext cx="858556" cy="515202"/>
          </a:xfrm>
          <a:custGeom>
            <a:avLst/>
            <a:gdLst>
              <a:gd name="connsiteX0" fmla="*/ 0 w 1364316"/>
              <a:gd name="connsiteY0" fmla="*/ 0 h 1364316"/>
              <a:gd name="connsiteX1" fmla="*/ 1364316 w 1364316"/>
              <a:gd name="connsiteY1" fmla="*/ 0 h 1364316"/>
              <a:gd name="connsiteX2" fmla="*/ 1364316 w 1364316"/>
              <a:gd name="connsiteY2" fmla="*/ 1364316 h 1364316"/>
              <a:gd name="connsiteX3" fmla="*/ 0 w 1364316"/>
              <a:gd name="connsiteY3" fmla="*/ 1364316 h 1364316"/>
              <a:gd name="connsiteX4" fmla="*/ 0 w 1364316"/>
              <a:gd name="connsiteY4" fmla="*/ 0 h 1364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4316" h="1364316">
                <a:moveTo>
                  <a:pt x="0" y="0"/>
                </a:moveTo>
                <a:lnTo>
                  <a:pt x="1364316" y="0"/>
                </a:lnTo>
                <a:lnTo>
                  <a:pt x="1364316" y="1364316"/>
                </a:lnTo>
                <a:lnTo>
                  <a:pt x="0" y="1364316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rgbClr val="2E75B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118110" tIns="118110" rIns="118110" bIns="118110" numCol="1" spcCol="1270" anchor="ctr" anchorCtr="0">
            <a:noAutofit/>
          </a:bodyPr>
          <a:lstStyle/>
          <a:p>
            <a:pPr marL="0" marR="0" lvl="0" indent="0" algn="ctr" defTabSz="13779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657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чел.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9" name="Прямоугольник 78">
            <a:extLst>
              <a:ext uri="{FF2B5EF4-FFF2-40B4-BE49-F238E27FC236}">
                <a16:creationId xmlns:a16="http://schemas.microsoft.com/office/drawing/2014/main" id="{619BF928-7B7A-AA07-EF1E-2282EB16FEA1}"/>
              </a:ext>
            </a:extLst>
          </p:cNvPr>
          <p:cNvSpPr/>
          <p:nvPr/>
        </p:nvSpPr>
        <p:spPr>
          <a:xfrm>
            <a:off x="835971" y="3767238"/>
            <a:ext cx="1584157" cy="1338781"/>
          </a:xfrm>
          <a:prstGeom prst="rect">
            <a:avLst/>
          </a:prstGeom>
          <a:solidFill>
            <a:srgbClr val="7799B2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0" name="Полилиния 86">
            <a:extLst>
              <a:ext uri="{FF2B5EF4-FFF2-40B4-BE49-F238E27FC236}">
                <a16:creationId xmlns:a16="http://schemas.microsoft.com/office/drawing/2014/main" id="{8D3E65D7-A57D-09E0-45DC-69B9256DA52B}"/>
              </a:ext>
            </a:extLst>
          </p:cNvPr>
          <p:cNvSpPr/>
          <p:nvPr/>
        </p:nvSpPr>
        <p:spPr>
          <a:xfrm>
            <a:off x="165925" y="4050607"/>
            <a:ext cx="858556" cy="862675"/>
          </a:xfrm>
          <a:custGeom>
            <a:avLst/>
            <a:gdLst>
              <a:gd name="connsiteX0" fmla="*/ 0 w 1364316"/>
              <a:gd name="connsiteY0" fmla="*/ 0 h 1364316"/>
              <a:gd name="connsiteX1" fmla="*/ 1364316 w 1364316"/>
              <a:gd name="connsiteY1" fmla="*/ 0 h 1364316"/>
              <a:gd name="connsiteX2" fmla="*/ 1364316 w 1364316"/>
              <a:gd name="connsiteY2" fmla="*/ 1364316 h 1364316"/>
              <a:gd name="connsiteX3" fmla="*/ 0 w 1364316"/>
              <a:gd name="connsiteY3" fmla="*/ 1364316 h 1364316"/>
              <a:gd name="connsiteX4" fmla="*/ 0 w 1364316"/>
              <a:gd name="connsiteY4" fmla="*/ 0 h 1364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4316" h="1364316">
                <a:moveTo>
                  <a:pt x="0" y="0"/>
                </a:moveTo>
                <a:lnTo>
                  <a:pt x="1364316" y="0"/>
                </a:lnTo>
                <a:lnTo>
                  <a:pt x="1364316" y="1364316"/>
                </a:lnTo>
                <a:lnTo>
                  <a:pt x="0" y="1364316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rgbClr val="295E7E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118110" tIns="118110" rIns="118110" bIns="118110" numCol="1" spcCol="1270" anchor="ctr" anchorCtr="0">
            <a:noAutofit/>
          </a:bodyPr>
          <a:lstStyle/>
          <a:p>
            <a:pPr marL="0" marR="0" lvl="0" indent="0" algn="ctr" defTabSz="137795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29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%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1" name="Прямоугольник 80">
            <a:extLst>
              <a:ext uri="{FF2B5EF4-FFF2-40B4-BE49-F238E27FC236}">
                <a16:creationId xmlns:a16="http://schemas.microsoft.com/office/drawing/2014/main" id="{0B7D12EF-F505-52F4-01E8-AD4670322726}"/>
              </a:ext>
            </a:extLst>
          </p:cNvPr>
          <p:cNvSpPr/>
          <p:nvPr/>
        </p:nvSpPr>
        <p:spPr>
          <a:xfrm>
            <a:off x="3295926" y="2243199"/>
            <a:ext cx="1584157" cy="1338781"/>
          </a:xfrm>
          <a:prstGeom prst="rect">
            <a:avLst/>
          </a:prstGeom>
          <a:solidFill>
            <a:srgbClr val="295E7E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2" name="Полилиния 88">
            <a:extLst>
              <a:ext uri="{FF2B5EF4-FFF2-40B4-BE49-F238E27FC236}">
                <a16:creationId xmlns:a16="http://schemas.microsoft.com/office/drawing/2014/main" id="{6530AF81-AD91-CCFB-F9CC-B29D1BB06AC8}"/>
              </a:ext>
            </a:extLst>
          </p:cNvPr>
          <p:cNvSpPr/>
          <p:nvPr/>
        </p:nvSpPr>
        <p:spPr>
          <a:xfrm>
            <a:off x="2595042" y="2386246"/>
            <a:ext cx="858556" cy="459917"/>
          </a:xfrm>
          <a:custGeom>
            <a:avLst/>
            <a:gdLst>
              <a:gd name="connsiteX0" fmla="*/ 0 w 1364316"/>
              <a:gd name="connsiteY0" fmla="*/ 0 h 1364316"/>
              <a:gd name="connsiteX1" fmla="*/ 1364316 w 1364316"/>
              <a:gd name="connsiteY1" fmla="*/ 0 h 1364316"/>
              <a:gd name="connsiteX2" fmla="*/ 1364316 w 1364316"/>
              <a:gd name="connsiteY2" fmla="*/ 1364316 h 1364316"/>
              <a:gd name="connsiteX3" fmla="*/ 0 w 1364316"/>
              <a:gd name="connsiteY3" fmla="*/ 1364316 h 1364316"/>
              <a:gd name="connsiteX4" fmla="*/ 0 w 1364316"/>
              <a:gd name="connsiteY4" fmla="*/ 0 h 1364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4316" h="1364316">
                <a:moveTo>
                  <a:pt x="0" y="0"/>
                </a:moveTo>
                <a:lnTo>
                  <a:pt x="1364316" y="0"/>
                </a:lnTo>
                <a:lnTo>
                  <a:pt x="1364316" y="1364316"/>
                </a:lnTo>
                <a:lnTo>
                  <a:pt x="0" y="1364316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rgbClr val="2E75B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118110" tIns="118110" rIns="118110" bIns="118110" numCol="1" spcCol="1270" anchor="ctr" anchorCtr="0">
            <a:noAutofit/>
          </a:bodyPr>
          <a:lstStyle/>
          <a:p>
            <a:pPr marL="0" marR="0" lvl="0" indent="0" algn="ctr" defTabSz="137795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ctr" defTabSz="137795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ru-RU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58,4</a:t>
            </a: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%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137795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1466D3D8-FC80-CF82-B2FF-D1D584505ADF}"/>
              </a:ext>
            </a:extLst>
          </p:cNvPr>
          <p:cNvSpPr txBox="1"/>
          <p:nvPr/>
        </p:nvSpPr>
        <p:spPr>
          <a:xfrm>
            <a:off x="1119759" y="5394358"/>
            <a:ext cx="1227027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выявляются </a:t>
            </a:r>
            <a:r>
              <a:rPr kumimoji="0" lang="ru-RU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профбольные</a:t>
            </a:r>
            <a:endParaRPr kumimoji="0" lang="ru-RU" sz="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0396B174-A5B7-2D82-C874-23371B714FFB}"/>
              </a:ext>
            </a:extLst>
          </p:cNvPr>
          <p:cNvSpPr txBox="1"/>
          <p:nvPr/>
        </p:nvSpPr>
        <p:spPr>
          <a:xfrm>
            <a:off x="1033682" y="4083556"/>
            <a:ext cx="1334423" cy="7848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Удельный вес работников, занятых во вредных условиях труда из 1,6 млн обследованных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EFA1E4E5-DD60-7CBD-6364-C160CC19E618}"/>
              </a:ext>
            </a:extLst>
          </p:cNvPr>
          <p:cNvSpPr txBox="1"/>
          <p:nvPr/>
        </p:nvSpPr>
        <p:spPr>
          <a:xfrm>
            <a:off x="3446421" y="2446528"/>
            <a:ext cx="1440840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Составляет охват работников ОСНС</a:t>
            </a:r>
          </a:p>
        </p:txBody>
      </p:sp>
      <p:sp>
        <p:nvSpPr>
          <p:cNvPr id="86" name="Прямоугольник 85">
            <a:extLst>
              <a:ext uri="{FF2B5EF4-FFF2-40B4-BE49-F238E27FC236}">
                <a16:creationId xmlns:a16="http://schemas.microsoft.com/office/drawing/2014/main" id="{40F0F749-A5C7-C52A-6A78-19A6BAFB2BBE}"/>
              </a:ext>
            </a:extLst>
          </p:cNvPr>
          <p:cNvSpPr/>
          <p:nvPr/>
        </p:nvSpPr>
        <p:spPr>
          <a:xfrm>
            <a:off x="3292692" y="3815131"/>
            <a:ext cx="1584157" cy="1338781"/>
          </a:xfrm>
          <a:prstGeom prst="rect">
            <a:avLst/>
          </a:prstGeom>
          <a:solidFill>
            <a:srgbClr val="5B9BD5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7" name="Полилиния 93">
            <a:extLst>
              <a:ext uri="{FF2B5EF4-FFF2-40B4-BE49-F238E27FC236}">
                <a16:creationId xmlns:a16="http://schemas.microsoft.com/office/drawing/2014/main" id="{9102F789-469D-BE1F-6BEA-10B2F6CF4FB3}"/>
              </a:ext>
            </a:extLst>
          </p:cNvPr>
          <p:cNvSpPr/>
          <p:nvPr/>
        </p:nvSpPr>
        <p:spPr>
          <a:xfrm>
            <a:off x="2593500" y="3042901"/>
            <a:ext cx="858556" cy="425960"/>
          </a:xfrm>
          <a:custGeom>
            <a:avLst/>
            <a:gdLst>
              <a:gd name="connsiteX0" fmla="*/ 0 w 1364316"/>
              <a:gd name="connsiteY0" fmla="*/ 0 h 1364316"/>
              <a:gd name="connsiteX1" fmla="*/ 1364316 w 1364316"/>
              <a:gd name="connsiteY1" fmla="*/ 0 h 1364316"/>
              <a:gd name="connsiteX2" fmla="*/ 1364316 w 1364316"/>
              <a:gd name="connsiteY2" fmla="*/ 1364316 h 1364316"/>
              <a:gd name="connsiteX3" fmla="*/ 0 w 1364316"/>
              <a:gd name="connsiteY3" fmla="*/ 1364316 h 1364316"/>
              <a:gd name="connsiteX4" fmla="*/ 0 w 1364316"/>
              <a:gd name="connsiteY4" fmla="*/ 0 h 1364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4316" h="1364316">
                <a:moveTo>
                  <a:pt x="0" y="0"/>
                </a:moveTo>
                <a:lnTo>
                  <a:pt x="1364316" y="0"/>
                </a:lnTo>
                <a:lnTo>
                  <a:pt x="1364316" y="1364316"/>
                </a:lnTo>
                <a:lnTo>
                  <a:pt x="0" y="1364316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rgbClr val="2E75B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118110" tIns="118110" rIns="118110" bIns="118110" numCol="1" spcCol="1270" anchor="ctr" anchorCtr="0">
            <a:noAutofit/>
          </a:bodyPr>
          <a:lstStyle/>
          <a:p>
            <a:pPr marL="0" marR="0" lvl="0" indent="0" algn="ctr" defTabSz="137795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41</a:t>
            </a: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%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ABBE2034-774A-F76D-F19F-A863434FC969}"/>
              </a:ext>
            </a:extLst>
          </p:cNvPr>
          <p:cNvSpPr txBox="1"/>
          <p:nvPr/>
        </p:nvSpPr>
        <p:spPr>
          <a:xfrm>
            <a:off x="3451413" y="3059381"/>
            <a:ext cx="1469447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Охват предприятий системой ОСНС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65443D7E-33CB-247C-B7CE-CB685C7F33AB}"/>
              </a:ext>
            </a:extLst>
          </p:cNvPr>
          <p:cNvSpPr txBox="1"/>
          <p:nvPr/>
        </p:nvSpPr>
        <p:spPr>
          <a:xfrm>
            <a:off x="1091463" y="5998924"/>
            <a:ext cx="1316364" cy="5078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Состоят на диспансерном учете с </a:t>
            </a:r>
            <a:r>
              <a:rPr kumimoji="0" lang="ru-RU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профпатологией</a:t>
            </a:r>
            <a:endParaRPr kumimoji="0" lang="ru-RU" sz="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0" name="Полилиния 96">
            <a:extLst>
              <a:ext uri="{FF2B5EF4-FFF2-40B4-BE49-F238E27FC236}">
                <a16:creationId xmlns:a16="http://schemas.microsoft.com/office/drawing/2014/main" id="{87E2F798-D525-4D7C-7545-AD4CB3D0E426}"/>
              </a:ext>
            </a:extLst>
          </p:cNvPr>
          <p:cNvSpPr/>
          <p:nvPr/>
        </p:nvSpPr>
        <p:spPr>
          <a:xfrm>
            <a:off x="188214" y="6047010"/>
            <a:ext cx="858556" cy="451852"/>
          </a:xfrm>
          <a:custGeom>
            <a:avLst/>
            <a:gdLst>
              <a:gd name="connsiteX0" fmla="*/ 0 w 1364316"/>
              <a:gd name="connsiteY0" fmla="*/ 0 h 1364316"/>
              <a:gd name="connsiteX1" fmla="*/ 1364316 w 1364316"/>
              <a:gd name="connsiteY1" fmla="*/ 0 h 1364316"/>
              <a:gd name="connsiteX2" fmla="*/ 1364316 w 1364316"/>
              <a:gd name="connsiteY2" fmla="*/ 1364316 h 1364316"/>
              <a:gd name="connsiteX3" fmla="*/ 0 w 1364316"/>
              <a:gd name="connsiteY3" fmla="*/ 1364316 h 1364316"/>
              <a:gd name="connsiteX4" fmla="*/ 0 w 1364316"/>
              <a:gd name="connsiteY4" fmla="*/ 0 h 1364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4316" h="1364316">
                <a:moveTo>
                  <a:pt x="0" y="0"/>
                </a:moveTo>
                <a:lnTo>
                  <a:pt x="1364316" y="0"/>
                </a:lnTo>
                <a:lnTo>
                  <a:pt x="1364316" y="1364316"/>
                </a:lnTo>
                <a:lnTo>
                  <a:pt x="0" y="1364316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rgbClr val="2E75B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118110" tIns="118110" rIns="118110" bIns="118110" numCol="1" spcCol="1270" anchor="ctr" anchorCtr="0">
            <a:noAutofit/>
          </a:bodyPr>
          <a:lstStyle/>
          <a:p>
            <a:pPr marL="0" marR="0" lvl="0" indent="0" algn="ctr" defTabSz="137795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7 052 </a:t>
            </a: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чел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</p:txBody>
      </p:sp>
      <p:sp>
        <p:nvSpPr>
          <p:cNvPr id="91" name="Полилиния 97">
            <a:extLst>
              <a:ext uri="{FF2B5EF4-FFF2-40B4-BE49-F238E27FC236}">
                <a16:creationId xmlns:a16="http://schemas.microsoft.com/office/drawing/2014/main" id="{FDA4CCA9-B416-54A7-F914-437D4E6321A2}"/>
              </a:ext>
            </a:extLst>
          </p:cNvPr>
          <p:cNvSpPr/>
          <p:nvPr/>
        </p:nvSpPr>
        <p:spPr>
          <a:xfrm>
            <a:off x="2616279" y="3910274"/>
            <a:ext cx="858556" cy="438858"/>
          </a:xfrm>
          <a:custGeom>
            <a:avLst/>
            <a:gdLst>
              <a:gd name="connsiteX0" fmla="*/ 0 w 1364316"/>
              <a:gd name="connsiteY0" fmla="*/ 0 h 1364316"/>
              <a:gd name="connsiteX1" fmla="*/ 1364316 w 1364316"/>
              <a:gd name="connsiteY1" fmla="*/ 0 h 1364316"/>
              <a:gd name="connsiteX2" fmla="*/ 1364316 w 1364316"/>
              <a:gd name="connsiteY2" fmla="*/ 1364316 h 1364316"/>
              <a:gd name="connsiteX3" fmla="*/ 0 w 1364316"/>
              <a:gd name="connsiteY3" fmla="*/ 1364316 h 1364316"/>
              <a:gd name="connsiteX4" fmla="*/ 0 w 1364316"/>
              <a:gd name="connsiteY4" fmla="*/ 0 h 1364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4316" h="1364316">
                <a:moveTo>
                  <a:pt x="0" y="0"/>
                </a:moveTo>
                <a:lnTo>
                  <a:pt x="1364316" y="0"/>
                </a:lnTo>
                <a:lnTo>
                  <a:pt x="1364316" y="1364316"/>
                </a:lnTo>
                <a:lnTo>
                  <a:pt x="0" y="1364316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rgbClr val="2E75B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118110" tIns="118110" rIns="118110" bIns="118110" numCol="1" spcCol="1270" anchor="ctr" anchorCtr="0">
            <a:noAutofit/>
          </a:bodyPr>
          <a:lstStyle/>
          <a:p>
            <a:pPr marL="0" marR="0" lvl="0" indent="0" algn="ctr" defTabSz="137795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69 </a:t>
            </a:r>
            <a:r>
              <a:rPr kumimoji="0" lang="ru-RU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млрд.тг</a:t>
            </a: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C55BE869-82A9-DC4E-96F2-223AC9220F72}"/>
              </a:ext>
            </a:extLst>
          </p:cNvPr>
          <p:cNvSpPr txBox="1"/>
          <p:nvPr/>
        </p:nvSpPr>
        <p:spPr>
          <a:xfrm>
            <a:off x="3508066" y="3959118"/>
            <a:ext cx="1530916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Страховые премии </a:t>
            </a:r>
            <a:b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 рамках ОСНС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681380FA-587C-60FA-5921-6426EDA2122A}"/>
              </a:ext>
            </a:extLst>
          </p:cNvPr>
          <p:cNvSpPr txBox="1"/>
          <p:nvPr/>
        </p:nvSpPr>
        <p:spPr>
          <a:xfrm>
            <a:off x="3503279" y="4721431"/>
            <a:ext cx="1544091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Выплачено пострадавшим</a:t>
            </a:r>
          </a:p>
        </p:txBody>
      </p:sp>
      <p:sp>
        <p:nvSpPr>
          <p:cNvPr id="94" name="Полилиния 100">
            <a:extLst>
              <a:ext uri="{FF2B5EF4-FFF2-40B4-BE49-F238E27FC236}">
                <a16:creationId xmlns:a16="http://schemas.microsoft.com/office/drawing/2014/main" id="{71C9B2A4-D8E6-B192-380E-0ED58AF9EF4F}"/>
              </a:ext>
            </a:extLst>
          </p:cNvPr>
          <p:cNvSpPr/>
          <p:nvPr/>
        </p:nvSpPr>
        <p:spPr>
          <a:xfrm>
            <a:off x="2644723" y="4686251"/>
            <a:ext cx="858556" cy="425960"/>
          </a:xfrm>
          <a:custGeom>
            <a:avLst/>
            <a:gdLst>
              <a:gd name="connsiteX0" fmla="*/ 0 w 1364316"/>
              <a:gd name="connsiteY0" fmla="*/ 0 h 1364316"/>
              <a:gd name="connsiteX1" fmla="*/ 1364316 w 1364316"/>
              <a:gd name="connsiteY1" fmla="*/ 0 h 1364316"/>
              <a:gd name="connsiteX2" fmla="*/ 1364316 w 1364316"/>
              <a:gd name="connsiteY2" fmla="*/ 1364316 h 1364316"/>
              <a:gd name="connsiteX3" fmla="*/ 0 w 1364316"/>
              <a:gd name="connsiteY3" fmla="*/ 1364316 h 1364316"/>
              <a:gd name="connsiteX4" fmla="*/ 0 w 1364316"/>
              <a:gd name="connsiteY4" fmla="*/ 0 h 1364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4316" h="1364316">
                <a:moveTo>
                  <a:pt x="0" y="0"/>
                </a:moveTo>
                <a:lnTo>
                  <a:pt x="1364316" y="0"/>
                </a:lnTo>
                <a:lnTo>
                  <a:pt x="1364316" y="1364316"/>
                </a:lnTo>
                <a:lnTo>
                  <a:pt x="0" y="1364316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rgbClr val="2E75B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118110" tIns="118110" rIns="118110" bIns="118110" numCol="1" spcCol="1270" anchor="ctr" anchorCtr="0">
            <a:noAutofit/>
          </a:bodyPr>
          <a:lstStyle/>
          <a:p>
            <a:pPr marL="0" marR="0" lvl="0" indent="0" algn="ctr" defTabSz="137795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6,2 </a:t>
            </a:r>
            <a:r>
              <a:rPr kumimoji="0" lang="ru-RU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млрд.тг</a:t>
            </a: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5" name="Полилиния 101">
            <a:extLst>
              <a:ext uri="{FF2B5EF4-FFF2-40B4-BE49-F238E27FC236}">
                <a16:creationId xmlns:a16="http://schemas.microsoft.com/office/drawing/2014/main" id="{5D3E2CB9-BC6B-9F4E-6F60-C741CB02C9FD}"/>
              </a:ext>
            </a:extLst>
          </p:cNvPr>
          <p:cNvSpPr/>
          <p:nvPr/>
        </p:nvSpPr>
        <p:spPr>
          <a:xfrm>
            <a:off x="112261" y="1453521"/>
            <a:ext cx="858556" cy="457968"/>
          </a:xfrm>
          <a:custGeom>
            <a:avLst/>
            <a:gdLst>
              <a:gd name="connsiteX0" fmla="*/ 0 w 1364316"/>
              <a:gd name="connsiteY0" fmla="*/ 0 h 1364316"/>
              <a:gd name="connsiteX1" fmla="*/ 1364316 w 1364316"/>
              <a:gd name="connsiteY1" fmla="*/ 0 h 1364316"/>
              <a:gd name="connsiteX2" fmla="*/ 1364316 w 1364316"/>
              <a:gd name="connsiteY2" fmla="*/ 1364316 h 1364316"/>
              <a:gd name="connsiteX3" fmla="*/ 0 w 1364316"/>
              <a:gd name="connsiteY3" fmla="*/ 1364316 h 1364316"/>
              <a:gd name="connsiteX4" fmla="*/ 0 w 1364316"/>
              <a:gd name="connsiteY4" fmla="*/ 0 h 1364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4316" h="1364316">
                <a:moveTo>
                  <a:pt x="0" y="0"/>
                </a:moveTo>
                <a:lnTo>
                  <a:pt x="1364316" y="0"/>
                </a:lnTo>
                <a:lnTo>
                  <a:pt x="1364316" y="1364316"/>
                </a:lnTo>
                <a:lnTo>
                  <a:pt x="0" y="136431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118110" tIns="118110" rIns="118110" bIns="118110" numCol="1" spcCol="1270" anchor="ctr" anchorCtr="0">
            <a:noAutofit/>
          </a:bodyPr>
          <a:lstStyle/>
          <a:p>
            <a:pPr marL="0" marR="0" lvl="0" indent="0" algn="ctr" defTabSz="13779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57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13779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место</a:t>
            </a:r>
          </a:p>
        </p:txBody>
      </p:sp>
      <p:sp>
        <p:nvSpPr>
          <p:cNvPr id="96" name="Прямоугольник 95">
            <a:extLst>
              <a:ext uri="{FF2B5EF4-FFF2-40B4-BE49-F238E27FC236}">
                <a16:creationId xmlns:a16="http://schemas.microsoft.com/office/drawing/2014/main" id="{248F2668-BDCD-220A-2BEB-BC118C3A8446}"/>
              </a:ext>
            </a:extLst>
          </p:cNvPr>
          <p:cNvSpPr/>
          <p:nvPr/>
        </p:nvSpPr>
        <p:spPr>
          <a:xfrm>
            <a:off x="3295926" y="714479"/>
            <a:ext cx="1584157" cy="1338781"/>
          </a:xfrm>
          <a:prstGeom prst="rect">
            <a:avLst/>
          </a:prstGeom>
          <a:solidFill>
            <a:srgbClr val="7799B2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7" name="Полилиния 103">
            <a:extLst>
              <a:ext uri="{FF2B5EF4-FFF2-40B4-BE49-F238E27FC236}">
                <a16:creationId xmlns:a16="http://schemas.microsoft.com/office/drawing/2014/main" id="{CCD335C9-FA4D-B4EC-FF31-D535911752AF}"/>
              </a:ext>
            </a:extLst>
          </p:cNvPr>
          <p:cNvSpPr/>
          <p:nvPr/>
        </p:nvSpPr>
        <p:spPr>
          <a:xfrm>
            <a:off x="2595042" y="857526"/>
            <a:ext cx="858556" cy="459917"/>
          </a:xfrm>
          <a:custGeom>
            <a:avLst/>
            <a:gdLst>
              <a:gd name="connsiteX0" fmla="*/ 0 w 1364316"/>
              <a:gd name="connsiteY0" fmla="*/ 0 h 1364316"/>
              <a:gd name="connsiteX1" fmla="*/ 1364316 w 1364316"/>
              <a:gd name="connsiteY1" fmla="*/ 0 h 1364316"/>
              <a:gd name="connsiteX2" fmla="*/ 1364316 w 1364316"/>
              <a:gd name="connsiteY2" fmla="*/ 1364316 h 1364316"/>
              <a:gd name="connsiteX3" fmla="*/ 0 w 1364316"/>
              <a:gd name="connsiteY3" fmla="*/ 1364316 h 1364316"/>
              <a:gd name="connsiteX4" fmla="*/ 0 w 1364316"/>
              <a:gd name="connsiteY4" fmla="*/ 0 h 1364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4316" h="1364316">
                <a:moveTo>
                  <a:pt x="0" y="0"/>
                </a:moveTo>
                <a:lnTo>
                  <a:pt x="1364316" y="0"/>
                </a:lnTo>
                <a:lnTo>
                  <a:pt x="1364316" y="1364316"/>
                </a:lnTo>
                <a:lnTo>
                  <a:pt x="0" y="1364316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rgbClr val="7799B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118110" tIns="118110" rIns="118110" bIns="118110" numCol="1" spcCol="1270" anchor="ctr" anchorCtr="0">
            <a:noAutofit/>
          </a:bodyPr>
          <a:lstStyle/>
          <a:p>
            <a:pPr marL="0" marR="0" lvl="0" indent="0" algn="ctr" defTabSz="137795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ctr" defTabSz="137795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4,1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млрд.тг</a:t>
            </a: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137795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B0283723-23DE-706F-19D2-D478744AFD72}"/>
              </a:ext>
            </a:extLst>
          </p:cNvPr>
          <p:cNvSpPr txBox="1"/>
          <p:nvPr/>
        </p:nvSpPr>
        <p:spPr>
          <a:xfrm>
            <a:off x="3413470" y="784579"/>
            <a:ext cx="1583536" cy="11079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Материальные последствия от производственного травматизма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На одного работника</a:t>
            </a:r>
          </a:p>
        </p:txBody>
      </p:sp>
      <p:sp>
        <p:nvSpPr>
          <p:cNvPr id="99" name="Полилиния 105">
            <a:extLst>
              <a:ext uri="{FF2B5EF4-FFF2-40B4-BE49-F238E27FC236}">
                <a16:creationId xmlns:a16="http://schemas.microsoft.com/office/drawing/2014/main" id="{1927A600-6868-D5F7-BE4A-11132FF0BF2B}"/>
              </a:ext>
            </a:extLst>
          </p:cNvPr>
          <p:cNvSpPr/>
          <p:nvPr/>
        </p:nvSpPr>
        <p:spPr>
          <a:xfrm>
            <a:off x="2590561" y="1536528"/>
            <a:ext cx="858556" cy="425960"/>
          </a:xfrm>
          <a:custGeom>
            <a:avLst/>
            <a:gdLst>
              <a:gd name="connsiteX0" fmla="*/ 0 w 1364316"/>
              <a:gd name="connsiteY0" fmla="*/ 0 h 1364316"/>
              <a:gd name="connsiteX1" fmla="*/ 1364316 w 1364316"/>
              <a:gd name="connsiteY1" fmla="*/ 0 h 1364316"/>
              <a:gd name="connsiteX2" fmla="*/ 1364316 w 1364316"/>
              <a:gd name="connsiteY2" fmla="*/ 1364316 h 1364316"/>
              <a:gd name="connsiteX3" fmla="*/ 0 w 1364316"/>
              <a:gd name="connsiteY3" fmla="*/ 1364316 h 1364316"/>
              <a:gd name="connsiteX4" fmla="*/ 0 w 1364316"/>
              <a:gd name="connsiteY4" fmla="*/ 0 h 1364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4316" h="1364316">
                <a:moveTo>
                  <a:pt x="0" y="0"/>
                </a:moveTo>
                <a:lnTo>
                  <a:pt x="1364316" y="0"/>
                </a:lnTo>
                <a:lnTo>
                  <a:pt x="1364316" y="1364316"/>
                </a:lnTo>
                <a:lnTo>
                  <a:pt x="0" y="1364316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rgbClr val="7799B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118110" tIns="118110" rIns="118110" bIns="118110" numCol="1" spcCol="1270" anchor="ctr" anchorCtr="0">
            <a:noAutofit/>
          </a:bodyPr>
          <a:lstStyle/>
          <a:p>
            <a:pPr marL="0" marR="0" lvl="0" indent="0" algn="ctr" defTabSz="137795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1,7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млн. </a:t>
            </a:r>
            <a:r>
              <a:rPr kumimoji="0" lang="ru-RU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тг</a:t>
            </a: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00" name="Прямоугольник 99">
            <a:extLst>
              <a:ext uri="{FF2B5EF4-FFF2-40B4-BE49-F238E27FC236}">
                <a16:creationId xmlns:a16="http://schemas.microsoft.com/office/drawing/2014/main" id="{F27EA036-EED6-224E-AA0F-E03A96C5DD63}"/>
              </a:ext>
            </a:extLst>
          </p:cNvPr>
          <p:cNvSpPr/>
          <p:nvPr/>
        </p:nvSpPr>
        <p:spPr>
          <a:xfrm>
            <a:off x="3318507" y="5313940"/>
            <a:ext cx="1584157" cy="1338781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1" name="Полилиния 107">
            <a:extLst>
              <a:ext uri="{FF2B5EF4-FFF2-40B4-BE49-F238E27FC236}">
                <a16:creationId xmlns:a16="http://schemas.microsoft.com/office/drawing/2014/main" id="{F69A2FA2-FF03-750A-96D3-49E4ADE812C2}"/>
              </a:ext>
            </a:extLst>
          </p:cNvPr>
          <p:cNvSpPr/>
          <p:nvPr/>
        </p:nvSpPr>
        <p:spPr>
          <a:xfrm>
            <a:off x="2606826" y="5390105"/>
            <a:ext cx="858556" cy="438858"/>
          </a:xfrm>
          <a:custGeom>
            <a:avLst/>
            <a:gdLst>
              <a:gd name="connsiteX0" fmla="*/ 0 w 1364316"/>
              <a:gd name="connsiteY0" fmla="*/ 0 h 1364316"/>
              <a:gd name="connsiteX1" fmla="*/ 1364316 w 1364316"/>
              <a:gd name="connsiteY1" fmla="*/ 0 h 1364316"/>
              <a:gd name="connsiteX2" fmla="*/ 1364316 w 1364316"/>
              <a:gd name="connsiteY2" fmla="*/ 1364316 h 1364316"/>
              <a:gd name="connsiteX3" fmla="*/ 0 w 1364316"/>
              <a:gd name="connsiteY3" fmla="*/ 1364316 h 1364316"/>
              <a:gd name="connsiteX4" fmla="*/ 0 w 1364316"/>
              <a:gd name="connsiteY4" fmla="*/ 0 h 1364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4316" h="1364316">
                <a:moveTo>
                  <a:pt x="0" y="0"/>
                </a:moveTo>
                <a:lnTo>
                  <a:pt x="1364316" y="0"/>
                </a:lnTo>
                <a:lnTo>
                  <a:pt x="1364316" y="1364316"/>
                </a:lnTo>
                <a:lnTo>
                  <a:pt x="0" y="1364316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118110" tIns="118110" rIns="118110" bIns="118110" numCol="1" spcCol="1270" anchor="ctr" anchorCtr="0">
            <a:noAutofit/>
          </a:bodyPr>
          <a:lstStyle/>
          <a:p>
            <a:pPr marL="0" marR="0" lvl="0" indent="0" algn="ctr" defTabSz="137795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11%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4D5661D2-7BFB-1C39-7C5D-32A48DB701D6}"/>
              </a:ext>
            </a:extLst>
          </p:cNvPr>
          <p:cNvSpPr txBox="1"/>
          <p:nvPr/>
        </p:nvSpPr>
        <p:spPr>
          <a:xfrm>
            <a:off x="3446421" y="5369078"/>
            <a:ext cx="1610437" cy="5078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Нарушений приходится  на  обучение работников по охране труда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EEC1B570-67EE-5B79-723B-215AB6696F04}"/>
              </a:ext>
            </a:extLst>
          </p:cNvPr>
          <p:cNvSpPr txBox="1"/>
          <p:nvPr/>
        </p:nvSpPr>
        <p:spPr>
          <a:xfrm>
            <a:off x="3426958" y="6060212"/>
            <a:ext cx="1556589" cy="5078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Причин несчастных случаев связано с недостатками в обучении  </a:t>
            </a:r>
          </a:p>
        </p:txBody>
      </p:sp>
      <p:sp>
        <p:nvSpPr>
          <p:cNvPr id="104" name="Полилиния 110">
            <a:extLst>
              <a:ext uri="{FF2B5EF4-FFF2-40B4-BE49-F238E27FC236}">
                <a16:creationId xmlns:a16="http://schemas.microsoft.com/office/drawing/2014/main" id="{73C6CA67-DC1D-E1EF-069C-F702DDA62136}"/>
              </a:ext>
            </a:extLst>
          </p:cNvPr>
          <p:cNvSpPr/>
          <p:nvPr/>
        </p:nvSpPr>
        <p:spPr>
          <a:xfrm>
            <a:off x="2616279" y="6118384"/>
            <a:ext cx="858556" cy="425960"/>
          </a:xfrm>
          <a:custGeom>
            <a:avLst/>
            <a:gdLst>
              <a:gd name="connsiteX0" fmla="*/ 0 w 1364316"/>
              <a:gd name="connsiteY0" fmla="*/ 0 h 1364316"/>
              <a:gd name="connsiteX1" fmla="*/ 1364316 w 1364316"/>
              <a:gd name="connsiteY1" fmla="*/ 0 h 1364316"/>
              <a:gd name="connsiteX2" fmla="*/ 1364316 w 1364316"/>
              <a:gd name="connsiteY2" fmla="*/ 1364316 h 1364316"/>
              <a:gd name="connsiteX3" fmla="*/ 0 w 1364316"/>
              <a:gd name="connsiteY3" fmla="*/ 1364316 h 1364316"/>
              <a:gd name="connsiteX4" fmla="*/ 0 w 1364316"/>
              <a:gd name="connsiteY4" fmla="*/ 0 h 1364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4316" h="1364316">
                <a:moveTo>
                  <a:pt x="0" y="0"/>
                </a:moveTo>
                <a:lnTo>
                  <a:pt x="1364316" y="0"/>
                </a:lnTo>
                <a:lnTo>
                  <a:pt x="1364316" y="1364316"/>
                </a:lnTo>
                <a:lnTo>
                  <a:pt x="0" y="1364316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118110" tIns="118110" rIns="118110" bIns="118110" numCol="1" spcCol="1270" anchor="ctr" anchorCtr="0">
            <a:noAutofit/>
          </a:bodyPr>
          <a:lstStyle/>
          <a:p>
            <a:pPr marL="0" marR="0" lvl="0" indent="0" algn="ctr" defTabSz="137795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20%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391F0FB0-89E7-8D52-5C2E-2BA53CC87BB1}"/>
              </a:ext>
            </a:extLst>
          </p:cNvPr>
          <p:cNvSpPr txBox="1"/>
          <p:nvPr/>
        </p:nvSpPr>
        <p:spPr>
          <a:xfrm>
            <a:off x="7061585" y="627583"/>
            <a:ext cx="29860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sz="10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panose="020B0604020202020204" pitchFamily="34" charset="0"/>
                <a:ea typeface="Roboto"/>
                <a:cs typeface="Arial" panose="020B0604020202020204" pitchFamily="34" charset="0"/>
              </a:rPr>
              <a:t>ЗАТРАТЫ РАБОТОДАТЕЛЕЙ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sz="10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panose="020B0604020202020204" pitchFamily="34" charset="0"/>
                <a:ea typeface="Roboto"/>
                <a:cs typeface="Arial" panose="020B0604020202020204" pitchFamily="34" charset="0"/>
              </a:rPr>
              <a:t>в связи с условиями труда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67B2E74B-907A-FDA5-2A95-24F5AEAECC3E}"/>
              </a:ext>
            </a:extLst>
          </p:cNvPr>
          <p:cNvSpPr txBox="1"/>
          <p:nvPr/>
        </p:nvSpPr>
        <p:spPr>
          <a:xfrm>
            <a:off x="9494273" y="1793095"/>
            <a:ext cx="116249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276</a:t>
            </a:r>
            <a:r>
              <a:rPr kumimoji="0" lang="ru-RU" sz="11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млрд. </a:t>
            </a:r>
            <a:r>
              <a:rPr kumimoji="0" lang="ru-RU" sz="1100" b="1" i="0" u="none" strike="noStrike" kern="1200" cap="none" spc="0" normalizeH="0" baseline="0" noProof="0" dirty="0" err="1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тг</a:t>
            </a:r>
            <a:r>
              <a:rPr kumimoji="0" lang="ru-RU" sz="11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в год</a:t>
            </a:r>
          </a:p>
        </p:txBody>
      </p:sp>
      <p:sp>
        <p:nvSpPr>
          <p:cNvPr id="124" name="Прямоугольник 123">
            <a:extLst>
              <a:ext uri="{FF2B5EF4-FFF2-40B4-BE49-F238E27FC236}">
                <a16:creationId xmlns:a16="http://schemas.microsoft.com/office/drawing/2014/main" id="{1D9A9B76-C239-621A-4DFE-22F9F6396551}"/>
              </a:ext>
            </a:extLst>
          </p:cNvPr>
          <p:cNvSpPr/>
          <p:nvPr/>
        </p:nvSpPr>
        <p:spPr>
          <a:xfrm>
            <a:off x="5899400" y="731457"/>
            <a:ext cx="1584157" cy="1338781"/>
          </a:xfrm>
          <a:prstGeom prst="rect">
            <a:avLst/>
          </a:prstGeom>
          <a:solidFill>
            <a:srgbClr val="295E7E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5" name="Полилиния 142">
            <a:extLst>
              <a:ext uri="{FF2B5EF4-FFF2-40B4-BE49-F238E27FC236}">
                <a16:creationId xmlns:a16="http://schemas.microsoft.com/office/drawing/2014/main" id="{77A75E86-6500-8F91-CBF6-88B185327D21}"/>
              </a:ext>
            </a:extLst>
          </p:cNvPr>
          <p:cNvSpPr/>
          <p:nvPr/>
        </p:nvSpPr>
        <p:spPr>
          <a:xfrm>
            <a:off x="5198516" y="874504"/>
            <a:ext cx="858556" cy="459917"/>
          </a:xfrm>
          <a:custGeom>
            <a:avLst/>
            <a:gdLst>
              <a:gd name="connsiteX0" fmla="*/ 0 w 1364316"/>
              <a:gd name="connsiteY0" fmla="*/ 0 h 1364316"/>
              <a:gd name="connsiteX1" fmla="*/ 1364316 w 1364316"/>
              <a:gd name="connsiteY1" fmla="*/ 0 h 1364316"/>
              <a:gd name="connsiteX2" fmla="*/ 1364316 w 1364316"/>
              <a:gd name="connsiteY2" fmla="*/ 1364316 h 1364316"/>
              <a:gd name="connsiteX3" fmla="*/ 0 w 1364316"/>
              <a:gd name="connsiteY3" fmla="*/ 1364316 h 1364316"/>
              <a:gd name="connsiteX4" fmla="*/ 0 w 1364316"/>
              <a:gd name="connsiteY4" fmla="*/ 0 h 1364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4316" h="1364316">
                <a:moveTo>
                  <a:pt x="0" y="0"/>
                </a:moveTo>
                <a:lnTo>
                  <a:pt x="1364316" y="0"/>
                </a:lnTo>
                <a:lnTo>
                  <a:pt x="1364316" y="1364316"/>
                </a:lnTo>
                <a:lnTo>
                  <a:pt x="0" y="1364316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rgbClr val="1F497D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118110" tIns="118110" rIns="118110" bIns="118110" numCol="1" spcCol="1270" anchor="ctr" anchorCtr="0">
            <a:noAutofit/>
          </a:bodyPr>
          <a:lstStyle/>
          <a:p>
            <a:pPr marL="0" marR="0" lvl="0" indent="0" algn="ctr" defTabSz="137795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5%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27FF34A6-9B52-6E0C-F824-3E60D07284AB}"/>
              </a:ext>
            </a:extLst>
          </p:cNvPr>
          <p:cNvSpPr txBox="1"/>
          <p:nvPr/>
        </p:nvSpPr>
        <p:spPr>
          <a:xfrm>
            <a:off x="6096000" y="860066"/>
            <a:ext cx="1683028" cy="10926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Предприятий имеют производственные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советы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из них в организациях непромышленных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отраслей</a:t>
            </a:r>
          </a:p>
        </p:txBody>
      </p:sp>
      <p:sp>
        <p:nvSpPr>
          <p:cNvPr id="127" name="Полилиния 144">
            <a:extLst>
              <a:ext uri="{FF2B5EF4-FFF2-40B4-BE49-F238E27FC236}">
                <a16:creationId xmlns:a16="http://schemas.microsoft.com/office/drawing/2014/main" id="{C22BD691-5E6D-2FEE-A00F-B47F434338E1}"/>
              </a:ext>
            </a:extLst>
          </p:cNvPr>
          <p:cNvSpPr/>
          <p:nvPr/>
        </p:nvSpPr>
        <p:spPr>
          <a:xfrm>
            <a:off x="5198516" y="1504615"/>
            <a:ext cx="858556" cy="425960"/>
          </a:xfrm>
          <a:custGeom>
            <a:avLst/>
            <a:gdLst>
              <a:gd name="connsiteX0" fmla="*/ 0 w 1364316"/>
              <a:gd name="connsiteY0" fmla="*/ 0 h 1364316"/>
              <a:gd name="connsiteX1" fmla="*/ 1364316 w 1364316"/>
              <a:gd name="connsiteY1" fmla="*/ 0 h 1364316"/>
              <a:gd name="connsiteX2" fmla="*/ 1364316 w 1364316"/>
              <a:gd name="connsiteY2" fmla="*/ 1364316 h 1364316"/>
              <a:gd name="connsiteX3" fmla="*/ 0 w 1364316"/>
              <a:gd name="connsiteY3" fmla="*/ 1364316 h 1364316"/>
              <a:gd name="connsiteX4" fmla="*/ 0 w 1364316"/>
              <a:gd name="connsiteY4" fmla="*/ 0 h 1364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4316" h="1364316">
                <a:moveTo>
                  <a:pt x="0" y="0"/>
                </a:moveTo>
                <a:lnTo>
                  <a:pt x="1364316" y="0"/>
                </a:lnTo>
                <a:lnTo>
                  <a:pt x="1364316" y="1364316"/>
                </a:lnTo>
                <a:lnTo>
                  <a:pt x="0" y="1364316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rgbClr val="1F497D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118110" tIns="118110" rIns="118110" bIns="118110" numCol="1" spcCol="1270" anchor="ctr" anchorCtr="0">
            <a:noAutofit/>
          </a:bodyPr>
          <a:lstStyle/>
          <a:p>
            <a:pPr marL="0" marR="0" lvl="0" indent="0" algn="ctr" defTabSz="137795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80%</a:t>
            </a:r>
          </a:p>
        </p:txBody>
      </p:sp>
      <p:sp>
        <p:nvSpPr>
          <p:cNvPr id="128" name="Прямоугольник 127">
            <a:extLst>
              <a:ext uri="{FF2B5EF4-FFF2-40B4-BE49-F238E27FC236}">
                <a16:creationId xmlns:a16="http://schemas.microsoft.com/office/drawing/2014/main" id="{FADD62B2-4D34-6401-BC9A-B71A724BCB19}"/>
              </a:ext>
            </a:extLst>
          </p:cNvPr>
          <p:cNvSpPr/>
          <p:nvPr/>
        </p:nvSpPr>
        <p:spPr>
          <a:xfrm>
            <a:off x="7624020" y="3267994"/>
            <a:ext cx="4480090" cy="3514563"/>
          </a:xfrm>
          <a:prstGeom prst="rect">
            <a:avLst/>
          </a:prstGeom>
          <a:noFill/>
          <a:ln>
            <a:solidFill>
              <a:srgbClr val="ED7D3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1" indent="0" algn="just" defTabSz="914400" rtl="0" eaLnBrk="0" fontAlgn="base" latinLnBrk="0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rgbClr val="7A76B5"/>
              </a:buClr>
              <a:buSzTx/>
              <a:buFontTx/>
              <a:buNone/>
              <a:tabLst/>
              <a:defRPr/>
            </a:pPr>
            <a:r>
              <a:rPr kumimoji="0" lang="ru-RU" alt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Arial Narrow" panose="020B0606020202030204" pitchFamily="34" charset="0"/>
                <a:ea typeface="Roboto"/>
                <a:cs typeface="+mn-cs"/>
              </a:rPr>
              <a:t>ТРЕБУЮТ РЕШЕНИЯ:</a:t>
            </a:r>
          </a:p>
          <a:p>
            <a:pPr marL="171450" marR="0" lvl="1" indent="-171450" algn="just" defTabSz="914400" rtl="0" eaLnBrk="0" fontAlgn="base" latinLnBrk="0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rgbClr val="ED7D3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altLang="ru-RU" sz="1100" b="0" i="0" u="none" strike="noStrike" kern="1200" cap="none" spc="0" normalizeH="0" baseline="0" noProof="0" dirty="0">
                <a:ln>
                  <a:noFill/>
                </a:ln>
                <a:solidFill>
                  <a:srgbClr val="484868"/>
                </a:solidFill>
                <a:effectLst/>
                <a:uLnTx/>
                <a:uFillTx/>
                <a:latin typeface="Arial" panose="020B0604020202020204" pitchFamily="34" charset="0"/>
                <a:ea typeface="Roboto"/>
                <a:cs typeface="Arial" panose="020B0604020202020204" pitchFamily="34" charset="0"/>
              </a:rPr>
              <a:t>высокие показатели производственного травматизма, профессиональных заболеваний и нарастание проблемы их сокрытия.</a:t>
            </a:r>
          </a:p>
          <a:p>
            <a:pPr marL="171450" marR="0" lvl="1" indent="-171450" algn="just" defTabSz="914400" rtl="0" eaLnBrk="0" fontAlgn="base" latinLnBrk="0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rgbClr val="ED7D3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altLang="ru-RU" sz="1100" b="0" i="0" u="none" strike="noStrike" kern="1200" cap="none" spc="0" normalizeH="0" baseline="0" noProof="0" dirty="0">
                <a:ln>
                  <a:noFill/>
                </a:ln>
                <a:solidFill>
                  <a:srgbClr val="484868"/>
                </a:solidFill>
                <a:effectLst/>
                <a:uLnTx/>
                <a:uFillTx/>
                <a:latin typeface="Arial" panose="020B0604020202020204" pitchFamily="34" charset="0"/>
                <a:ea typeface="Roboto"/>
                <a:cs typeface="Arial" panose="020B0604020202020204" pitchFamily="34" charset="0"/>
              </a:rPr>
              <a:t>отсутствие информации по профессиональным рискам (ОПР) и занятым во вредным условиях труда в республике как барьеры в о</a:t>
            </a: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srgbClr val="484868"/>
                </a:solidFill>
                <a:effectLst/>
                <a:uLnTx/>
                <a:uFillTx/>
                <a:latin typeface="Arial" panose="020B0604020202020204" pitchFamily="34" charset="0"/>
                <a:ea typeface="Roboto"/>
                <a:cs typeface="Arial" panose="020B0604020202020204" pitchFamily="34" charset="0"/>
              </a:rPr>
              <a:t>рганизации </a:t>
            </a:r>
            <a:r>
              <a:rPr kumimoji="0" lang="ru-RU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484868"/>
                </a:solidFill>
                <a:effectLst/>
                <a:uLnTx/>
                <a:uFillTx/>
                <a:latin typeface="Arial" panose="020B0604020202020204" pitchFamily="34" charset="0"/>
                <a:ea typeface="Roboto"/>
                <a:cs typeface="Arial" panose="020B0604020202020204" pitchFamily="34" charset="0"/>
              </a:rPr>
              <a:t>гос.контроля</a:t>
            </a: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srgbClr val="484868"/>
                </a:solidFill>
                <a:effectLst/>
                <a:uLnTx/>
                <a:uFillTx/>
                <a:latin typeface="Arial" panose="020B0604020202020204" pitchFamily="34" charset="0"/>
                <a:ea typeface="Roboto"/>
                <a:cs typeface="Arial" panose="020B0604020202020204" pitchFamily="34" charset="0"/>
              </a:rPr>
              <a:t> в </a:t>
            </a:r>
            <a:r>
              <a:rPr kumimoji="0" lang="ru-RU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484868"/>
                </a:solidFill>
                <a:effectLst/>
                <a:uLnTx/>
                <a:uFillTx/>
                <a:latin typeface="Arial" panose="020B0604020202020204" pitchFamily="34" charset="0"/>
                <a:ea typeface="Roboto"/>
                <a:cs typeface="Arial" panose="020B0604020202020204" pitchFamily="34" charset="0"/>
              </a:rPr>
              <a:t>проактивном</a:t>
            </a: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srgbClr val="484868"/>
                </a:solidFill>
                <a:effectLst/>
                <a:uLnTx/>
                <a:uFillTx/>
                <a:latin typeface="Arial" panose="020B0604020202020204" pitchFamily="34" charset="0"/>
                <a:ea typeface="Roboto"/>
                <a:cs typeface="Arial" panose="020B0604020202020204" pitchFamily="34" charset="0"/>
              </a:rPr>
              <a:t> формате. </a:t>
            </a:r>
          </a:p>
          <a:p>
            <a:pPr marL="171450" marR="0" lvl="1" indent="-171450" algn="just" defTabSz="914400" rtl="0" eaLnBrk="0" fontAlgn="base" latinLnBrk="0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rgbClr val="ED7D3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altLang="ru-RU" sz="1100" b="0" i="0" u="none" strike="noStrike" kern="1200" cap="none" spc="0" normalizeH="0" baseline="0" noProof="0" dirty="0">
                <a:ln>
                  <a:noFill/>
                </a:ln>
                <a:solidFill>
                  <a:srgbClr val="484868"/>
                </a:solidFill>
                <a:effectLst/>
                <a:uLnTx/>
                <a:uFillTx/>
                <a:latin typeface="Arial" panose="020B0604020202020204" pitchFamily="34" charset="0"/>
                <a:ea typeface="Roboto"/>
                <a:cs typeface="Arial" panose="020B0604020202020204" pitchFamily="34" charset="0"/>
              </a:rPr>
              <a:t>внедрение риск ориентированной системы управления охраной труда, основанной на профессиональном риске, переход от списочного подхода в регулировании норм к дифференцированному на каждом предприятии. </a:t>
            </a:r>
          </a:p>
        </p:txBody>
      </p:sp>
      <p:sp>
        <p:nvSpPr>
          <p:cNvPr id="129" name="Прямоугольник 128">
            <a:extLst>
              <a:ext uri="{FF2B5EF4-FFF2-40B4-BE49-F238E27FC236}">
                <a16:creationId xmlns:a16="http://schemas.microsoft.com/office/drawing/2014/main" id="{04E79777-38AD-3B33-2EF8-75EDBB0156A0}"/>
              </a:ext>
            </a:extLst>
          </p:cNvPr>
          <p:cNvSpPr/>
          <p:nvPr/>
        </p:nvSpPr>
        <p:spPr>
          <a:xfrm>
            <a:off x="5878301" y="2225165"/>
            <a:ext cx="1584157" cy="1338781"/>
          </a:xfrm>
          <a:prstGeom prst="rect">
            <a:avLst/>
          </a:prstGeom>
          <a:solidFill>
            <a:srgbClr val="7799B2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E2D5710C-B711-0B74-B8B5-438FA6674BD4}"/>
              </a:ext>
            </a:extLst>
          </p:cNvPr>
          <p:cNvSpPr txBox="1"/>
          <p:nvPr/>
        </p:nvSpPr>
        <p:spPr>
          <a:xfrm>
            <a:off x="6117717" y="2430596"/>
            <a:ext cx="1334423" cy="9233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затрат связаны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 занятостью во вредных условиях труда имеют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компенсационный характер</a:t>
            </a:r>
          </a:p>
        </p:txBody>
      </p:sp>
      <p:cxnSp>
        <p:nvCxnSpPr>
          <p:cNvPr id="133" name="Прямая соединительная линия 132">
            <a:extLst>
              <a:ext uri="{FF2B5EF4-FFF2-40B4-BE49-F238E27FC236}">
                <a16:creationId xmlns:a16="http://schemas.microsoft.com/office/drawing/2014/main" id="{BBD7D8C6-752A-D577-ADED-993CDBDB1579}"/>
              </a:ext>
            </a:extLst>
          </p:cNvPr>
          <p:cNvCxnSpPr>
            <a:cxnSpLocks/>
          </p:cNvCxnSpPr>
          <p:nvPr/>
        </p:nvCxnSpPr>
        <p:spPr>
          <a:xfrm>
            <a:off x="198438" y="615951"/>
            <a:ext cx="115617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CEC3AFCD-AE71-E038-3E89-72D08A500188}"/>
              </a:ext>
            </a:extLst>
          </p:cNvPr>
          <p:cNvSpPr txBox="1"/>
          <p:nvPr/>
        </p:nvSpPr>
        <p:spPr>
          <a:xfrm>
            <a:off x="733495" y="1994405"/>
            <a:ext cx="1571708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1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по данным МОТ на 2022 г.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FBEC8AA-C3B2-BAAA-CB6A-F09F0007F9EC}"/>
              </a:ext>
            </a:extLst>
          </p:cNvPr>
          <p:cNvSpPr txBox="1"/>
          <p:nvPr/>
        </p:nvSpPr>
        <p:spPr>
          <a:xfrm>
            <a:off x="835971" y="3538845"/>
            <a:ext cx="1567123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1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по данным БНС за 2022 г.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B5CA741-8736-3872-13AB-948A44F9B2B1}"/>
              </a:ext>
            </a:extLst>
          </p:cNvPr>
          <p:cNvSpPr txBox="1"/>
          <p:nvPr/>
        </p:nvSpPr>
        <p:spPr>
          <a:xfrm>
            <a:off x="779663" y="5066849"/>
            <a:ext cx="1567123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1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по данным БНС за 2022 г.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E9135EB-22D9-4D93-3D7A-138B440CBB14}"/>
              </a:ext>
            </a:extLst>
          </p:cNvPr>
          <p:cNvSpPr txBox="1"/>
          <p:nvPr/>
        </p:nvSpPr>
        <p:spPr>
          <a:xfrm>
            <a:off x="448704" y="6544344"/>
            <a:ext cx="212282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1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по данным БНС и Института </a:t>
            </a:r>
            <a:r>
              <a:rPr kumimoji="0" lang="ru-RU" sz="800" b="0" i="1" u="none" strike="noStrike" kern="1200" cap="none" spc="0" normalizeH="0" baseline="0" noProof="0" dirty="0" err="1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профпатологии</a:t>
            </a:r>
            <a:r>
              <a:rPr kumimoji="0" lang="ru-RU" sz="800" b="0" i="1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за 2022 г.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9FD56A5-611B-2D87-F79B-F60D3D2D14B5}"/>
              </a:ext>
            </a:extLst>
          </p:cNvPr>
          <p:cNvSpPr txBox="1"/>
          <p:nvPr/>
        </p:nvSpPr>
        <p:spPr>
          <a:xfrm>
            <a:off x="3231154" y="2019166"/>
            <a:ext cx="1567123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1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по данным БНС за 2022 г.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EBCD2E1-5314-E5DA-561B-EAF7E5860D56}"/>
              </a:ext>
            </a:extLst>
          </p:cNvPr>
          <p:cNvSpPr txBox="1"/>
          <p:nvPr/>
        </p:nvSpPr>
        <p:spPr>
          <a:xfrm>
            <a:off x="3074530" y="3571065"/>
            <a:ext cx="1999015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1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по данным НБ РК на 01.</a:t>
            </a:r>
            <a:r>
              <a:rPr kumimoji="0" lang="en-US" sz="900" b="0" i="1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</a:t>
            </a:r>
            <a:r>
              <a:rPr kumimoji="0" lang="ru-RU" sz="900" b="0" i="1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1. 2023 г.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C1C3C50-0DB3-7377-81EB-0194B2AA4133}"/>
              </a:ext>
            </a:extLst>
          </p:cNvPr>
          <p:cNvSpPr txBox="1"/>
          <p:nvPr/>
        </p:nvSpPr>
        <p:spPr>
          <a:xfrm>
            <a:off x="3077431" y="5101619"/>
            <a:ext cx="1999015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1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по данным НБ РК на 01.01. 2023 г.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9FB7BD8-D01C-D2CF-1E71-823B417FEF3B}"/>
              </a:ext>
            </a:extLst>
          </p:cNvPr>
          <p:cNvSpPr txBox="1"/>
          <p:nvPr/>
        </p:nvSpPr>
        <p:spPr>
          <a:xfrm>
            <a:off x="10536986" y="777698"/>
            <a:ext cx="1567123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1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по данным БНС за 2022 г.</a:t>
            </a: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5C1C3C50-0DB3-7377-81EB-0194B2AA4133}"/>
              </a:ext>
            </a:extLst>
          </p:cNvPr>
          <p:cNvSpPr txBox="1"/>
          <p:nvPr/>
        </p:nvSpPr>
        <p:spPr>
          <a:xfrm>
            <a:off x="3078213" y="6591357"/>
            <a:ext cx="1999015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1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по данным КТСЗН  за 2022 г.</a:t>
            </a:r>
          </a:p>
        </p:txBody>
      </p:sp>
      <p:sp>
        <p:nvSpPr>
          <p:cNvPr id="134" name="Прямоугольник 133">
            <a:extLst>
              <a:ext uri="{FF2B5EF4-FFF2-40B4-BE49-F238E27FC236}">
                <a16:creationId xmlns:a16="http://schemas.microsoft.com/office/drawing/2014/main" id="{7C3D9C8D-3EB6-4CB4-A92C-1DF9EF9F7C32}"/>
              </a:ext>
            </a:extLst>
          </p:cNvPr>
          <p:cNvSpPr/>
          <p:nvPr/>
        </p:nvSpPr>
        <p:spPr>
          <a:xfrm>
            <a:off x="5878301" y="2418146"/>
            <a:ext cx="1584157" cy="1338781"/>
          </a:xfrm>
          <a:prstGeom prst="rect">
            <a:avLst/>
          </a:prstGeom>
          <a:solidFill>
            <a:srgbClr val="7799B2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5" name="Полилиния 65">
            <a:extLst>
              <a:ext uri="{FF2B5EF4-FFF2-40B4-BE49-F238E27FC236}">
                <a16:creationId xmlns:a16="http://schemas.microsoft.com/office/drawing/2014/main" id="{DC20D85B-7F0F-4351-87A5-9C50F375F663}"/>
              </a:ext>
            </a:extLst>
          </p:cNvPr>
          <p:cNvSpPr/>
          <p:nvPr/>
        </p:nvSpPr>
        <p:spPr>
          <a:xfrm>
            <a:off x="5169864" y="2556838"/>
            <a:ext cx="858556" cy="862675"/>
          </a:xfrm>
          <a:custGeom>
            <a:avLst/>
            <a:gdLst>
              <a:gd name="connsiteX0" fmla="*/ 0 w 1364316"/>
              <a:gd name="connsiteY0" fmla="*/ 0 h 1364316"/>
              <a:gd name="connsiteX1" fmla="*/ 1364316 w 1364316"/>
              <a:gd name="connsiteY1" fmla="*/ 0 h 1364316"/>
              <a:gd name="connsiteX2" fmla="*/ 1364316 w 1364316"/>
              <a:gd name="connsiteY2" fmla="*/ 1364316 h 1364316"/>
              <a:gd name="connsiteX3" fmla="*/ 0 w 1364316"/>
              <a:gd name="connsiteY3" fmla="*/ 1364316 h 1364316"/>
              <a:gd name="connsiteX4" fmla="*/ 0 w 1364316"/>
              <a:gd name="connsiteY4" fmla="*/ 0 h 1364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4316" h="1364316">
                <a:moveTo>
                  <a:pt x="0" y="0"/>
                </a:moveTo>
                <a:lnTo>
                  <a:pt x="1364316" y="0"/>
                </a:lnTo>
                <a:lnTo>
                  <a:pt x="1364316" y="1364316"/>
                </a:lnTo>
                <a:lnTo>
                  <a:pt x="0" y="1364316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rgbClr val="295E7E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118110" tIns="118110" rIns="118110" bIns="118110" numCol="1" spcCol="1270" anchor="ctr" anchorCtr="0">
            <a:noAutofit/>
          </a:bodyPr>
          <a:lstStyle/>
          <a:p>
            <a:pPr marL="0" marR="0" lvl="0" indent="0" algn="ctr" defTabSz="137795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70%</a:t>
            </a: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9996445C-BC8F-4A93-91BA-F01941A90D8D}"/>
              </a:ext>
            </a:extLst>
          </p:cNvPr>
          <p:cNvSpPr txBox="1"/>
          <p:nvPr/>
        </p:nvSpPr>
        <p:spPr>
          <a:xfrm>
            <a:off x="6117717" y="2623577"/>
            <a:ext cx="1334423" cy="9233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затрат связаны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 занятостью во вредных условиях труда имеют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компенсационный характер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0CCAC4E0-FFCE-4D41-8C6D-E5F8992FF0A0}"/>
              </a:ext>
            </a:extLst>
          </p:cNvPr>
          <p:cNvSpPr txBox="1"/>
          <p:nvPr/>
        </p:nvSpPr>
        <p:spPr>
          <a:xfrm>
            <a:off x="6166027" y="4219795"/>
            <a:ext cx="1334423" cy="9233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затрат связаны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 занятостью во вредных условиях труда имеют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компенсационный характер</a:t>
            </a:r>
          </a:p>
        </p:txBody>
      </p:sp>
      <p:sp>
        <p:nvSpPr>
          <p:cNvPr id="140" name="Прямоугольник 139">
            <a:extLst>
              <a:ext uri="{FF2B5EF4-FFF2-40B4-BE49-F238E27FC236}">
                <a16:creationId xmlns:a16="http://schemas.microsoft.com/office/drawing/2014/main" id="{08E29929-B700-4FFB-A613-661AE8DC5FED}"/>
              </a:ext>
            </a:extLst>
          </p:cNvPr>
          <p:cNvSpPr/>
          <p:nvPr/>
        </p:nvSpPr>
        <p:spPr>
          <a:xfrm>
            <a:off x="5956469" y="5443777"/>
            <a:ext cx="1584157" cy="1338781"/>
          </a:xfrm>
          <a:prstGeom prst="rect">
            <a:avLst/>
          </a:prstGeom>
          <a:solidFill>
            <a:srgbClr val="7799B2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1" name="Полилиния 65">
            <a:extLst>
              <a:ext uri="{FF2B5EF4-FFF2-40B4-BE49-F238E27FC236}">
                <a16:creationId xmlns:a16="http://schemas.microsoft.com/office/drawing/2014/main" id="{6AC142DD-5FCA-4CFB-B663-B68159C829BD}"/>
              </a:ext>
            </a:extLst>
          </p:cNvPr>
          <p:cNvSpPr/>
          <p:nvPr/>
        </p:nvSpPr>
        <p:spPr>
          <a:xfrm>
            <a:off x="5157922" y="5784391"/>
            <a:ext cx="858556" cy="862675"/>
          </a:xfrm>
          <a:custGeom>
            <a:avLst/>
            <a:gdLst>
              <a:gd name="connsiteX0" fmla="*/ 0 w 1364316"/>
              <a:gd name="connsiteY0" fmla="*/ 0 h 1364316"/>
              <a:gd name="connsiteX1" fmla="*/ 1364316 w 1364316"/>
              <a:gd name="connsiteY1" fmla="*/ 0 h 1364316"/>
              <a:gd name="connsiteX2" fmla="*/ 1364316 w 1364316"/>
              <a:gd name="connsiteY2" fmla="*/ 1364316 h 1364316"/>
              <a:gd name="connsiteX3" fmla="*/ 0 w 1364316"/>
              <a:gd name="connsiteY3" fmla="*/ 1364316 h 1364316"/>
              <a:gd name="connsiteX4" fmla="*/ 0 w 1364316"/>
              <a:gd name="connsiteY4" fmla="*/ 0 h 1364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4316" h="1364316">
                <a:moveTo>
                  <a:pt x="0" y="0"/>
                </a:moveTo>
                <a:lnTo>
                  <a:pt x="1364316" y="0"/>
                </a:lnTo>
                <a:lnTo>
                  <a:pt x="1364316" y="1364316"/>
                </a:lnTo>
                <a:lnTo>
                  <a:pt x="0" y="1364316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rgbClr val="295E7E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118110" tIns="118110" rIns="118110" bIns="118110" numCol="1" spcCol="1270" anchor="ctr" anchorCtr="0">
            <a:noAutofit/>
          </a:bodyPr>
          <a:lstStyle/>
          <a:p>
            <a:pPr marL="0" marR="0" lvl="0" indent="0" algn="ctr" defTabSz="137795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0,21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77D6E420-3067-49CB-920A-7A16F7026473}"/>
              </a:ext>
            </a:extLst>
          </p:cNvPr>
          <p:cNvSpPr txBox="1"/>
          <p:nvPr/>
        </p:nvSpPr>
        <p:spPr>
          <a:xfrm>
            <a:off x="6128035" y="5555872"/>
            <a:ext cx="1334423" cy="10618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9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уровень травматизма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9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2022 году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9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(коэффициент частоты несчастных случаев на 1000 работающих</a:t>
            </a:r>
            <a:endParaRPr kumimoji="0" lang="ru-RU" sz="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3F39A69B-4AB7-40CA-90BA-662BC9275D40}"/>
              </a:ext>
            </a:extLst>
          </p:cNvPr>
          <p:cNvSpPr txBox="1"/>
          <p:nvPr/>
        </p:nvSpPr>
        <p:spPr>
          <a:xfrm>
            <a:off x="6084336" y="4106355"/>
            <a:ext cx="1683028" cy="10926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Предприятий имеют производственные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советы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из них в организациях непромышленных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отраслей</a:t>
            </a:r>
          </a:p>
        </p:txBody>
      </p:sp>
      <p:sp>
        <p:nvSpPr>
          <p:cNvPr id="147" name="Прямоугольник 146">
            <a:extLst>
              <a:ext uri="{FF2B5EF4-FFF2-40B4-BE49-F238E27FC236}">
                <a16:creationId xmlns:a16="http://schemas.microsoft.com/office/drawing/2014/main" id="{B986E8D9-7207-47E6-89A9-AA6DA5B55154}"/>
              </a:ext>
            </a:extLst>
          </p:cNvPr>
          <p:cNvSpPr/>
          <p:nvPr/>
        </p:nvSpPr>
        <p:spPr>
          <a:xfrm>
            <a:off x="5884739" y="3891781"/>
            <a:ext cx="1584157" cy="1411766"/>
          </a:xfrm>
          <a:prstGeom prst="rect">
            <a:avLst/>
          </a:prstGeom>
          <a:solidFill>
            <a:srgbClr val="295E7E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8" name="Полилиния 88">
            <a:extLst>
              <a:ext uri="{FF2B5EF4-FFF2-40B4-BE49-F238E27FC236}">
                <a16:creationId xmlns:a16="http://schemas.microsoft.com/office/drawing/2014/main" id="{11827C93-6676-4916-A375-8FDD0EC9E763}"/>
              </a:ext>
            </a:extLst>
          </p:cNvPr>
          <p:cNvSpPr/>
          <p:nvPr/>
        </p:nvSpPr>
        <p:spPr>
          <a:xfrm>
            <a:off x="5135905" y="3979380"/>
            <a:ext cx="858556" cy="615953"/>
          </a:xfrm>
          <a:custGeom>
            <a:avLst/>
            <a:gdLst>
              <a:gd name="connsiteX0" fmla="*/ 0 w 1364316"/>
              <a:gd name="connsiteY0" fmla="*/ 0 h 1364316"/>
              <a:gd name="connsiteX1" fmla="*/ 1364316 w 1364316"/>
              <a:gd name="connsiteY1" fmla="*/ 0 h 1364316"/>
              <a:gd name="connsiteX2" fmla="*/ 1364316 w 1364316"/>
              <a:gd name="connsiteY2" fmla="*/ 1364316 h 1364316"/>
              <a:gd name="connsiteX3" fmla="*/ 0 w 1364316"/>
              <a:gd name="connsiteY3" fmla="*/ 1364316 h 1364316"/>
              <a:gd name="connsiteX4" fmla="*/ 0 w 1364316"/>
              <a:gd name="connsiteY4" fmla="*/ 0 h 1364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4316" h="1364316">
                <a:moveTo>
                  <a:pt x="0" y="0"/>
                </a:moveTo>
                <a:lnTo>
                  <a:pt x="1364316" y="0"/>
                </a:lnTo>
                <a:lnTo>
                  <a:pt x="1364316" y="1364316"/>
                </a:lnTo>
                <a:lnTo>
                  <a:pt x="0" y="1364316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rgbClr val="2E75B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118110" tIns="118110" rIns="118110" bIns="118110" numCol="1" spcCol="1270" anchor="ctr" anchorCtr="0">
            <a:noAutofit/>
          </a:bodyPr>
          <a:lstStyle/>
          <a:p>
            <a:pPr marL="0" marR="0" lvl="0" indent="0" algn="ctr" defTabSz="137795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ctr" defTabSz="1377950" rtl="0" eaLnBrk="0" fontAlgn="base" latinLnBrk="0" hangingPunct="0">
              <a:spcBef>
                <a:spcPct val="0"/>
              </a:spcBef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1195</a:t>
            </a:r>
          </a:p>
          <a:p>
            <a:pPr marL="0" marR="0" lvl="0" indent="0" algn="ctr" defTabSz="1377950" rtl="0" eaLnBrk="0" fontAlgn="base" latinLnBrk="0" hangingPunct="0">
              <a:spcBef>
                <a:spcPct val="0"/>
              </a:spcBef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н/с </a:t>
            </a:r>
          </a:p>
          <a:p>
            <a:pPr marL="0" marR="0" lvl="0" indent="0" algn="ctr" defTabSz="137795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27DF1648-4646-4941-8FA7-B887047D49D7}"/>
              </a:ext>
            </a:extLst>
          </p:cNvPr>
          <p:cNvSpPr txBox="1"/>
          <p:nvPr/>
        </p:nvSpPr>
        <p:spPr>
          <a:xfrm>
            <a:off x="5962301" y="4092439"/>
            <a:ext cx="1584156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9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произошло в 2023 году на предприятиях страны</a:t>
            </a:r>
          </a:p>
        </p:txBody>
      </p:sp>
      <p:sp>
        <p:nvSpPr>
          <p:cNvPr id="150" name="Полилиния 93">
            <a:extLst>
              <a:ext uri="{FF2B5EF4-FFF2-40B4-BE49-F238E27FC236}">
                <a16:creationId xmlns:a16="http://schemas.microsoft.com/office/drawing/2014/main" id="{07E6F76C-40CF-457A-859C-CF1820CBC6B9}"/>
              </a:ext>
            </a:extLst>
          </p:cNvPr>
          <p:cNvSpPr/>
          <p:nvPr/>
        </p:nvSpPr>
        <p:spPr>
          <a:xfrm>
            <a:off x="5154677" y="4793443"/>
            <a:ext cx="858556" cy="425960"/>
          </a:xfrm>
          <a:custGeom>
            <a:avLst/>
            <a:gdLst>
              <a:gd name="connsiteX0" fmla="*/ 0 w 1364316"/>
              <a:gd name="connsiteY0" fmla="*/ 0 h 1364316"/>
              <a:gd name="connsiteX1" fmla="*/ 1364316 w 1364316"/>
              <a:gd name="connsiteY1" fmla="*/ 0 h 1364316"/>
              <a:gd name="connsiteX2" fmla="*/ 1364316 w 1364316"/>
              <a:gd name="connsiteY2" fmla="*/ 1364316 h 1364316"/>
              <a:gd name="connsiteX3" fmla="*/ 0 w 1364316"/>
              <a:gd name="connsiteY3" fmla="*/ 1364316 h 1364316"/>
              <a:gd name="connsiteX4" fmla="*/ 0 w 1364316"/>
              <a:gd name="connsiteY4" fmla="*/ 0 h 1364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4316" h="1364316">
                <a:moveTo>
                  <a:pt x="0" y="0"/>
                </a:moveTo>
                <a:lnTo>
                  <a:pt x="1364316" y="0"/>
                </a:lnTo>
                <a:lnTo>
                  <a:pt x="1364316" y="1364316"/>
                </a:lnTo>
                <a:lnTo>
                  <a:pt x="0" y="1364316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rgbClr val="2E75B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118110" tIns="118110" rIns="118110" bIns="118110" numCol="1" spcCol="1270" anchor="ctr" anchorCtr="0">
            <a:noAutofit/>
          </a:bodyPr>
          <a:lstStyle/>
          <a:p>
            <a:pPr marL="0" marR="0" lvl="0" indent="0" algn="ctr" defTabSz="1377950" rtl="0" eaLnBrk="0" fontAlgn="base" latinLnBrk="0" hangingPunct="0">
              <a:spcBef>
                <a:spcPct val="0"/>
              </a:spcBef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221</a:t>
            </a:r>
          </a:p>
          <a:p>
            <a:pPr marL="0" marR="0" lvl="0" indent="0" algn="ctr" defTabSz="1377950" rtl="0" eaLnBrk="0" fontAlgn="base" latinLnBrk="0" hangingPunct="0">
              <a:spcBef>
                <a:spcPct val="0"/>
              </a:spcBef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н/с</a:t>
            </a: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E1A90B51-3C97-4DCA-BABB-E4F593BBC74E}"/>
              </a:ext>
            </a:extLst>
          </p:cNvPr>
          <p:cNvSpPr txBox="1"/>
          <p:nvPr/>
        </p:nvSpPr>
        <p:spPr>
          <a:xfrm>
            <a:off x="6049192" y="4784580"/>
            <a:ext cx="1440840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9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 смертельным исходом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89A93F28-DEC9-45F7-9921-28CF13864F20}"/>
              </a:ext>
            </a:extLst>
          </p:cNvPr>
          <p:cNvSpPr txBox="1"/>
          <p:nvPr/>
        </p:nvSpPr>
        <p:spPr>
          <a:xfrm>
            <a:off x="11542962" y="-36961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</a:rPr>
              <a:t>1</a:t>
            </a:r>
            <a:endParaRPr kumimoji="0" lang="ru-RU" sz="2800" b="0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728593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Диаграмма 2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1826934"/>
              </p:ext>
            </p:extLst>
          </p:nvPr>
        </p:nvGraphicFramePr>
        <p:xfrm>
          <a:off x="7285754" y="1119143"/>
          <a:ext cx="5068053" cy="56204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D9A342FE-5C82-4F52-BF2B-CFF321963454}"/>
              </a:ext>
            </a:extLst>
          </p:cNvPr>
          <p:cNvSpPr txBox="1">
            <a:spLocks/>
          </p:cNvSpPr>
          <p:nvPr/>
        </p:nvSpPr>
        <p:spPr bwMode="auto">
          <a:xfrm>
            <a:off x="273299" y="229150"/>
            <a:ext cx="11269663" cy="30777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spAutoFit/>
          </a:bodyPr>
          <a:lstStyle>
            <a:lvl1pPr marL="111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11113" marR="0" lvl="0" indent="0" algn="l" defTabSz="914400" rtl="0" eaLnBrk="1" fontAlgn="base" latinLnBrk="0" hangingPunct="1">
              <a:lnSpc>
                <a:spcPct val="100000"/>
              </a:lnSpc>
              <a:spcBef>
                <a:spcPts val="88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Trebuchet MS" panose="020B0603020202020204" pitchFamily="34" charset="0"/>
              </a:rPr>
              <a:t>Вредные условия труда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73369" y="757606"/>
            <a:ext cx="6490786" cy="48461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377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40588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ЗАНЯТО ВО ВРЕДНЫХ УСЛОВИЯХ ТРУДА 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40588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(тыс. чел.)</a:t>
            </a:r>
          </a:p>
        </p:txBody>
      </p:sp>
      <p:graphicFrame>
        <p:nvGraphicFramePr>
          <p:cNvPr id="6" name="Объект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147339"/>
              </p:ext>
            </p:extLst>
          </p:nvPr>
        </p:nvGraphicFramePr>
        <p:xfrm>
          <a:off x="314009" y="1970946"/>
          <a:ext cx="4532453" cy="39340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B76FB406-A027-46A6-95D8-5DD918EF8C33}"/>
              </a:ext>
            </a:extLst>
          </p:cNvPr>
          <p:cNvCxnSpPr>
            <a:cxnSpLocks/>
          </p:cNvCxnSpPr>
          <p:nvPr/>
        </p:nvCxnSpPr>
        <p:spPr>
          <a:xfrm>
            <a:off x="94797" y="554090"/>
            <a:ext cx="1190790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Группа 11"/>
          <p:cNvGrpSpPr/>
          <p:nvPr/>
        </p:nvGrpSpPr>
        <p:grpSpPr>
          <a:xfrm>
            <a:off x="121398" y="765492"/>
            <a:ext cx="1001712" cy="1936750"/>
            <a:chOff x="6363219" y="1040683"/>
            <a:chExt cx="1001712" cy="1936750"/>
          </a:xfrm>
        </p:grpSpPr>
        <p:grpSp>
          <p:nvGrpSpPr>
            <p:cNvPr id="13" name="Группа 161"/>
            <p:cNvGrpSpPr>
              <a:grpSpLocks/>
            </p:cNvGrpSpPr>
            <p:nvPr/>
          </p:nvGrpSpPr>
          <p:grpSpPr bwMode="auto">
            <a:xfrm>
              <a:off x="6363219" y="1040683"/>
              <a:ext cx="1001712" cy="1936750"/>
              <a:chOff x="207421" y="616486"/>
              <a:chExt cx="656532" cy="814661"/>
            </a:xfrm>
          </p:grpSpPr>
          <p:sp>
            <p:nvSpPr>
              <p:cNvPr id="15" name="Arrow: Pentagon 33">
                <a:extLst/>
              </p:cNvPr>
              <p:cNvSpPr/>
              <p:nvPr/>
            </p:nvSpPr>
            <p:spPr bwMode="auto">
              <a:xfrm rot="5400000">
                <a:off x="81536" y="742371"/>
                <a:ext cx="814661" cy="562890"/>
              </a:xfrm>
              <a:prstGeom prst="homePlate">
                <a:avLst>
                  <a:gd name="adj" fmla="val 24304"/>
                </a:avLst>
              </a:prstGeom>
              <a:solidFill>
                <a:srgbClr val="0070C0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marL="0" marR="0" lvl="0" indent="0" algn="ctr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6" name="Isosceles Triangle 35">
                <a:extLst/>
              </p:cNvPr>
              <p:cNvSpPr/>
              <p:nvPr/>
            </p:nvSpPr>
            <p:spPr bwMode="auto">
              <a:xfrm>
                <a:off x="770311" y="616486"/>
                <a:ext cx="93642" cy="100163"/>
              </a:xfrm>
              <a:prstGeom prst="triangle">
                <a:avLst>
                  <a:gd name="adj" fmla="val 0"/>
                </a:avLst>
              </a:prstGeom>
              <a:solidFill>
                <a:srgbClr val="FFFFFF">
                  <a:lumMod val="85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marL="0" marR="0" lvl="0" indent="0" algn="ctr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14" name="Овал 4">
              <a:extLst/>
            </p:cNvPr>
            <p:cNvSpPr/>
            <p:nvPr/>
          </p:nvSpPr>
          <p:spPr>
            <a:xfrm>
              <a:off x="6445664" y="1292840"/>
              <a:ext cx="684213" cy="68421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2061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x-non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17" name="Group 38">
            <a:extLst>
              <a:ext uri="{FF2B5EF4-FFF2-40B4-BE49-F238E27FC236}">
                <a16:creationId xmlns:a16="http://schemas.microsoft.com/office/drawing/2014/main" id="{9EB2CE22-9260-472D-A3C7-B59944600EE6}"/>
              </a:ext>
            </a:extLst>
          </p:cNvPr>
          <p:cNvGrpSpPr>
            <a:grpSpLocks noChangeAspect="1"/>
          </p:cNvGrpSpPr>
          <p:nvPr/>
        </p:nvGrpSpPr>
        <p:grpSpPr>
          <a:xfrm>
            <a:off x="273299" y="1108513"/>
            <a:ext cx="502018" cy="502484"/>
            <a:chOff x="5273799" y="2606040"/>
            <a:chExt cx="1644396" cy="1645920"/>
          </a:xfrm>
        </p:grpSpPr>
        <p:sp>
          <p:nvSpPr>
            <p:cNvPr id="18" name="AutoShape 13">
              <a:extLst>
                <a:ext uri="{FF2B5EF4-FFF2-40B4-BE49-F238E27FC236}">
                  <a16:creationId xmlns:a16="http://schemas.microsoft.com/office/drawing/2014/main" id="{E9727ABD-736D-4984-A4CC-03C102465C22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5273799" y="2606040"/>
              <a:ext cx="1644396" cy="1645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19" name="Group 40">
              <a:extLst>
                <a:ext uri="{FF2B5EF4-FFF2-40B4-BE49-F238E27FC236}">
                  <a16:creationId xmlns:a16="http://schemas.microsoft.com/office/drawing/2014/main" id="{C9EFADDB-1A48-4044-94B9-1B0A14543E0B}"/>
                </a:ext>
              </a:extLst>
            </p:cNvPr>
            <p:cNvGrpSpPr/>
            <p:nvPr/>
          </p:nvGrpSpPr>
          <p:grpSpPr>
            <a:xfrm>
              <a:off x="5407149" y="2775204"/>
              <a:ext cx="1379220" cy="1306068"/>
              <a:chOff x="5407149" y="2775204"/>
              <a:chExt cx="1379220" cy="1306068"/>
            </a:xfrm>
          </p:grpSpPr>
          <p:sp>
            <p:nvSpPr>
              <p:cNvPr id="20" name="Freeform 15">
                <a:extLst>
                  <a:ext uri="{FF2B5EF4-FFF2-40B4-BE49-F238E27FC236}">
                    <a16:creationId xmlns:a16="http://schemas.microsoft.com/office/drawing/2014/main" id="{425A4CD6-7C31-46CE-8FBF-7DAE8029C70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602983" y="3357372"/>
                <a:ext cx="987552" cy="308229"/>
              </a:xfrm>
              <a:custGeom>
                <a:avLst/>
                <a:gdLst>
                  <a:gd name="T0" fmla="*/ 10 w 1384"/>
                  <a:gd name="T1" fmla="*/ 183 h 431"/>
                  <a:gd name="T2" fmla="*/ 0 w 1384"/>
                  <a:gd name="T3" fmla="*/ 10 h 431"/>
                  <a:gd name="T4" fmla="*/ 292 w 1384"/>
                  <a:gd name="T5" fmla="*/ 0 h 431"/>
                  <a:gd name="T6" fmla="*/ 302 w 1384"/>
                  <a:gd name="T7" fmla="*/ 173 h 431"/>
                  <a:gd name="T8" fmla="*/ 662 w 1384"/>
                  <a:gd name="T9" fmla="*/ 173 h 431"/>
                  <a:gd name="T10" fmla="*/ 652 w 1384"/>
                  <a:gd name="T11" fmla="*/ 0 h 431"/>
                  <a:gd name="T12" fmla="*/ 361 w 1384"/>
                  <a:gd name="T13" fmla="*/ 10 h 431"/>
                  <a:gd name="T14" fmla="*/ 371 w 1384"/>
                  <a:gd name="T15" fmla="*/ 183 h 431"/>
                  <a:gd name="T16" fmla="*/ 662 w 1384"/>
                  <a:gd name="T17" fmla="*/ 173 h 431"/>
                  <a:gd name="T18" fmla="*/ 1023 w 1384"/>
                  <a:gd name="T19" fmla="*/ 10 h 431"/>
                  <a:gd name="T20" fmla="*/ 732 w 1384"/>
                  <a:gd name="T21" fmla="*/ 0 h 431"/>
                  <a:gd name="T22" fmla="*/ 722 w 1384"/>
                  <a:gd name="T23" fmla="*/ 173 h 431"/>
                  <a:gd name="T24" fmla="*/ 1013 w 1384"/>
                  <a:gd name="T25" fmla="*/ 183 h 431"/>
                  <a:gd name="T26" fmla="*/ 1384 w 1384"/>
                  <a:gd name="T27" fmla="*/ 173 h 431"/>
                  <a:gd name="T28" fmla="*/ 1374 w 1384"/>
                  <a:gd name="T29" fmla="*/ 0 h 431"/>
                  <a:gd name="T30" fmla="*/ 1082 w 1384"/>
                  <a:gd name="T31" fmla="*/ 10 h 431"/>
                  <a:gd name="T32" fmla="*/ 1092 w 1384"/>
                  <a:gd name="T33" fmla="*/ 183 h 431"/>
                  <a:gd name="T34" fmla="*/ 1384 w 1384"/>
                  <a:gd name="T35" fmla="*/ 173 h 431"/>
                  <a:gd name="T36" fmla="*/ 302 w 1384"/>
                  <a:gd name="T37" fmla="*/ 258 h 431"/>
                  <a:gd name="T38" fmla="*/ 10 w 1384"/>
                  <a:gd name="T39" fmla="*/ 248 h 431"/>
                  <a:gd name="T40" fmla="*/ 0 w 1384"/>
                  <a:gd name="T41" fmla="*/ 421 h 431"/>
                  <a:gd name="T42" fmla="*/ 292 w 1384"/>
                  <a:gd name="T43" fmla="*/ 431 h 431"/>
                  <a:gd name="T44" fmla="*/ 662 w 1384"/>
                  <a:gd name="T45" fmla="*/ 421 h 431"/>
                  <a:gd name="T46" fmla="*/ 652 w 1384"/>
                  <a:gd name="T47" fmla="*/ 248 h 431"/>
                  <a:gd name="T48" fmla="*/ 361 w 1384"/>
                  <a:gd name="T49" fmla="*/ 258 h 431"/>
                  <a:gd name="T50" fmla="*/ 371 w 1384"/>
                  <a:gd name="T51" fmla="*/ 431 h 431"/>
                  <a:gd name="T52" fmla="*/ 662 w 1384"/>
                  <a:gd name="T53" fmla="*/ 421 h 431"/>
                  <a:gd name="T54" fmla="*/ 1023 w 1384"/>
                  <a:gd name="T55" fmla="*/ 258 h 431"/>
                  <a:gd name="T56" fmla="*/ 732 w 1384"/>
                  <a:gd name="T57" fmla="*/ 248 h 431"/>
                  <a:gd name="T58" fmla="*/ 722 w 1384"/>
                  <a:gd name="T59" fmla="*/ 421 h 431"/>
                  <a:gd name="T60" fmla="*/ 1013 w 1384"/>
                  <a:gd name="T61" fmla="*/ 431 h 431"/>
                  <a:gd name="T62" fmla="*/ 1384 w 1384"/>
                  <a:gd name="T63" fmla="*/ 421 h 431"/>
                  <a:gd name="T64" fmla="*/ 1374 w 1384"/>
                  <a:gd name="T65" fmla="*/ 248 h 431"/>
                  <a:gd name="T66" fmla="*/ 1082 w 1384"/>
                  <a:gd name="T67" fmla="*/ 258 h 431"/>
                  <a:gd name="T68" fmla="*/ 1092 w 1384"/>
                  <a:gd name="T69" fmla="*/ 431 h 431"/>
                  <a:gd name="T70" fmla="*/ 1384 w 1384"/>
                  <a:gd name="T71" fmla="*/ 421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384" h="431">
                    <a:moveTo>
                      <a:pt x="292" y="183"/>
                    </a:moveTo>
                    <a:cubicBezTo>
                      <a:pt x="10" y="183"/>
                      <a:pt x="10" y="183"/>
                      <a:pt x="10" y="183"/>
                    </a:cubicBezTo>
                    <a:cubicBezTo>
                      <a:pt x="4" y="183"/>
                      <a:pt x="0" y="179"/>
                      <a:pt x="0" y="173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5"/>
                      <a:pt x="4" y="0"/>
                      <a:pt x="10" y="0"/>
                    </a:cubicBezTo>
                    <a:cubicBezTo>
                      <a:pt x="292" y="0"/>
                      <a:pt x="292" y="0"/>
                      <a:pt x="292" y="0"/>
                    </a:cubicBezTo>
                    <a:cubicBezTo>
                      <a:pt x="297" y="0"/>
                      <a:pt x="302" y="5"/>
                      <a:pt x="302" y="10"/>
                    </a:cubicBezTo>
                    <a:cubicBezTo>
                      <a:pt x="302" y="173"/>
                      <a:pt x="302" y="173"/>
                      <a:pt x="302" y="173"/>
                    </a:cubicBezTo>
                    <a:cubicBezTo>
                      <a:pt x="302" y="179"/>
                      <a:pt x="297" y="183"/>
                      <a:pt x="292" y="183"/>
                    </a:cubicBezTo>
                    <a:close/>
                    <a:moveTo>
                      <a:pt x="662" y="173"/>
                    </a:moveTo>
                    <a:cubicBezTo>
                      <a:pt x="662" y="10"/>
                      <a:pt x="662" y="10"/>
                      <a:pt x="662" y="10"/>
                    </a:cubicBezTo>
                    <a:cubicBezTo>
                      <a:pt x="662" y="5"/>
                      <a:pt x="658" y="0"/>
                      <a:pt x="652" y="0"/>
                    </a:cubicBezTo>
                    <a:cubicBezTo>
                      <a:pt x="371" y="0"/>
                      <a:pt x="371" y="0"/>
                      <a:pt x="371" y="0"/>
                    </a:cubicBezTo>
                    <a:cubicBezTo>
                      <a:pt x="365" y="0"/>
                      <a:pt x="361" y="5"/>
                      <a:pt x="361" y="10"/>
                    </a:cubicBezTo>
                    <a:cubicBezTo>
                      <a:pt x="361" y="173"/>
                      <a:pt x="361" y="173"/>
                      <a:pt x="361" y="173"/>
                    </a:cubicBezTo>
                    <a:cubicBezTo>
                      <a:pt x="361" y="179"/>
                      <a:pt x="365" y="183"/>
                      <a:pt x="371" y="183"/>
                    </a:cubicBezTo>
                    <a:cubicBezTo>
                      <a:pt x="652" y="183"/>
                      <a:pt x="652" y="183"/>
                      <a:pt x="652" y="183"/>
                    </a:cubicBezTo>
                    <a:cubicBezTo>
                      <a:pt x="658" y="183"/>
                      <a:pt x="662" y="179"/>
                      <a:pt x="662" y="173"/>
                    </a:cubicBezTo>
                    <a:close/>
                    <a:moveTo>
                      <a:pt x="1023" y="173"/>
                    </a:moveTo>
                    <a:cubicBezTo>
                      <a:pt x="1023" y="10"/>
                      <a:pt x="1023" y="10"/>
                      <a:pt x="1023" y="10"/>
                    </a:cubicBezTo>
                    <a:cubicBezTo>
                      <a:pt x="1023" y="5"/>
                      <a:pt x="1019" y="0"/>
                      <a:pt x="1013" y="0"/>
                    </a:cubicBezTo>
                    <a:cubicBezTo>
                      <a:pt x="732" y="0"/>
                      <a:pt x="732" y="0"/>
                      <a:pt x="732" y="0"/>
                    </a:cubicBezTo>
                    <a:cubicBezTo>
                      <a:pt x="726" y="0"/>
                      <a:pt x="722" y="5"/>
                      <a:pt x="722" y="10"/>
                    </a:cubicBezTo>
                    <a:cubicBezTo>
                      <a:pt x="722" y="173"/>
                      <a:pt x="722" y="173"/>
                      <a:pt x="722" y="173"/>
                    </a:cubicBezTo>
                    <a:cubicBezTo>
                      <a:pt x="722" y="179"/>
                      <a:pt x="726" y="183"/>
                      <a:pt x="732" y="183"/>
                    </a:cubicBezTo>
                    <a:cubicBezTo>
                      <a:pt x="1013" y="183"/>
                      <a:pt x="1013" y="183"/>
                      <a:pt x="1013" y="183"/>
                    </a:cubicBezTo>
                    <a:cubicBezTo>
                      <a:pt x="1019" y="183"/>
                      <a:pt x="1023" y="179"/>
                      <a:pt x="1023" y="173"/>
                    </a:cubicBezTo>
                    <a:close/>
                    <a:moveTo>
                      <a:pt x="1384" y="173"/>
                    </a:moveTo>
                    <a:cubicBezTo>
                      <a:pt x="1384" y="10"/>
                      <a:pt x="1384" y="10"/>
                      <a:pt x="1384" y="10"/>
                    </a:cubicBezTo>
                    <a:cubicBezTo>
                      <a:pt x="1384" y="5"/>
                      <a:pt x="1380" y="0"/>
                      <a:pt x="1374" y="0"/>
                    </a:cubicBezTo>
                    <a:cubicBezTo>
                      <a:pt x="1092" y="0"/>
                      <a:pt x="1092" y="0"/>
                      <a:pt x="1092" y="0"/>
                    </a:cubicBezTo>
                    <a:cubicBezTo>
                      <a:pt x="1087" y="0"/>
                      <a:pt x="1082" y="5"/>
                      <a:pt x="1082" y="10"/>
                    </a:cubicBezTo>
                    <a:cubicBezTo>
                      <a:pt x="1082" y="173"/>
                      <a:pt x="1082" y="173"/>
                      <a:pt x="1082" y="173"/>
                    </a:cubicBezTo>
                    <a:cubicBezTo>
                      <a:pt x="1082" y="179"/>
                      <a:pt x="1087" y="183"/>
                      <a:pt x="1092" y="183"/>
                    </a:cubicBezTo>
                    <a:cubicBezTo>
                      <a:pt x="1374" y="183"/>
                      <a:pt x="1374" y="183"/>
                      <a:pt x="1374" y="183"/>
                    </a:cubicBezTo>
                    <a:cubicBezTo>
                      <a:pt x="1380" y="183"/>
                      <a:pt x="1384" y="179"/>
                      <a:pt x="1384" y="173"/>
                    </a:cubicBezTo>
                    <a:close/>
                    <a:moveTo>
                      <a:pt x="302" y="421"/>
                    </a:moveTo>
                    <a:cubicBezTo>
                      <a:pt x="302" y="258"/>
                      <a:pt x="302" y="258"/>
                      <a:pt x="302" y="258"/>
                    </a:cubicBezTo>
                    <a:cubicBezTo>
                      <a:pt x="302" y="253"/>
                      <a:pt x="297" y="248"/>
                      <a:pt x="292" y="248"/>
                    </a:cubicBezTo>
                    <a:cubicBezTo>
                      <a:pt x="10" y="248"/>
                      <a:pt x="10" y="248"/>
                      <a:pt x="10" y="248"/>
                    </a:cubicBezTo>
                    <a:cubicBezTo>
                      <a:pt x="4" y="248"/>
                      <a:pt x="0" y="253"/>
                      <a:pt x="0" y="258"/>
                    </a:cubicBezTo>
                    <a:cubicBezTo>
                      <a:pt x="0" y="421"/>
                      <a:pt x="0" y="421"/>
                      <a:pt x="0" y="421"/>
                    </a:cubicBezTo>
                    <a:cubicBezTo>
                      <a:pt x="0" y="427"/>
                      <a:pt x="4" y="431"/>
                      <a:pt x="10" y="431"/>
                    </a:cubicBezTo>
                    <a:cubicBezTo>
                      <a:pt x="292" y="431"/>
                      <a:pt x="292" y="431"/>
                      <a:pt x="292" y="431"/>
                    </a:cubicBezTo>
                    <a:cubicBezTo>
                      <a:pt x="297" y="431"/>
                      <a:pt x="302" y="427"/>
                      <a:pt x="302" y="421"/>
                    </a:cubicBezTo>
                    <a:close/>
                    <a:moveTo>
                      <a:pt x="662" y="421"/>
                    </a:moveTo>
                    <a:cubicBezTo>
                      <a:pt x="662" y="258"/>
                      <a:pt x="662" y="258"/>
                      <a:pt x="662" y="258"/>
                    </a:cubicBezTo>
                    <a:cubicBezTo>
                      <a:pt x="662" y="253"/>
                      <a:pt x="658" y="248"/>
                      <a:pt x="652" y="248"/>
                    </a:cubicBezTo>
                    <a:cubicBezTo>
                      <a:pt x="371" y="248"/>
                      <a:pt x="371" y="248"/>
                      <a:pt x="371" y="248"/>
                    </a:cubicBezTo>
                    <a:cubicBezTo>
                      <a:pt x="365" y="248"/>
                      <a:pt x="361" y="253"/>
                      <a:pt x="361" y="258"/>
                    </a:cubicBezTo>
                    <a:cubicBezTo>
                      <a:pt x="361" y="421"/>
                      <a:pt x="361" y="421"/>
                      <a:pt x="361" y="421"/>
                    </a:cubicBezTo>
                    <a:cubicBezTo>
                      <a:pt x="361" y="427"/>
                      <a:pt x="365" y="431"/>
                      <a:pt x="371" y="431"/>
                    </a:cubicBezTo>
                    <a:cubicBezTo>
                      <a:pt x="652" y="431"/>
                      <a:pt x="652" y="431"/>
                      <a:pt x="652" y="431"/>
                    </a:cubicBezTo>
                    <a:cubicBezTo>
                      <a:pt x="658" y="431"/>
                      <a:pt x="662" y="427"/>
                      <a:pt x="662" y="421"/>
                    </a:cubicBezTo>
                    <a:close/>
                    <a:moveTo>
                      <a:pt x="1023" y="421"/>
                    </a:moveTo>
                    <a:cubicBezTo>
                      <a:pt x="1023" y="258"/>
                      <a:pt x="1023" y="258"/>
                      <a:pt x="1023" y="258"/>
                    </a:cubicBezTo>
                    <a:cubicBezTo>
                      <a:pt x="1023" y="253"/>
                      <a:pt x="1019" y="248"/>
                      <a:pt x="1013" y="248"/>
                    </a:cubicBezTo>
                    <a:cubicBezTo>
                      <a:pt x="732" y="248"/>
                      <a:pt x="732" y="248"/>
                      <a:pt x="732" y="248"/>
                    </a:cubicBezTo>
                    <a:cubicBezTo>
                      <a:pt x="726" y="248"/>
                      <a:pt x="722" y="253"/>
                      <a:pt x="722" y="258"/>
                    </a:cubicBezTo>
                    <a:cubicBezTo>
                      <a:pt x="722" y="421"/>
                      <a:pt x="722" y="421"/>
                      <a:pt x="722" y="421"/>
                    </a:cubicBezTo>
                    <a:cubicBezTo>
                      <a:pt x="722" y="427"/>
                      <a:pt x="726" y="431"/>
                      <a:pt x="732" y="431"/>
                    </a:cubicBezTo>
                    <a:cubicBezTo>
                      <a:pt x="1013" y="431"/>
                      <a:pt x="1013" y="431"/>
                      <a:pt x="1013" y="431"/>
                    </a:cubicBezTo>
                    <a:cubicBezTo>
                      <a:pt x="1019" y="431"/>
                      <a:pt x="1023" y="427"/>
                      <a:pt x="1023" y="421"/>
                    </a:cubicBezTo>
                    <a:close/>
                    <a:moveTo>
                      <a:pt x="1384" y="421"/>
                    </a:moveTo>
                    <a:cubicBezTo>
                      <a:pt x="1384" y="258"/>
                      <a:pt x="1384" y="258"/>
                      <a:pt x="1384" y="258"/>
                    </a:cubicBezTo>
                    <a:cubicBezTo>
                      <a:pt x="1384" y="253"/>
                      <a:pt x="1380" y="248"/>
                      <a:pt x="1374" y="248"/>
                    </a:cubicBezTo>
                    <a:cubicBezTo>
                      <a:pt x="1092" y="248"/>
                      <a:pt x="1092" y="248"/>
                      <a:pt x="1092" y="248"/>
                    </a:cubicBezTo>
                    <a:cubicBezTo>
                      <a:pt x="1087" y="248"/>
                      <a:pt x="1082" y="253"/>
                      <a:pt x="1082" y="258"/>
                    </a:cubicBezTo>
                    <a:cubicBezTo>
                      <a:pt x="1082" y="421"/>
                      <a:pt x="1082" y="421"/>
                      <a:pt x="1082" y="421"/>
                    </a:cubicBezTo>
                    <a:cubicBezTo>
                      <a:pt x="1082" y="427"/>
                      <a:pt x="1087" y="431"/>
                      <a:pt x="1092" y="431"/>
                    </a:cubicBezTo>
                    <a:cubicBezTo>
                      <a:pt x="1374" y="431"/>
                      <a:pt x="1374" y="431"/>
                      <a:pt x="1374" y="431"/>
                    </a:cubicBezTo>
                    <a:cubicBezTo>
                      <a:pt x="1380" y="431"/>
                      <a:pt x="1384" y="427"/>
                      <a:pt x="1384" y="421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1" name="Freeform 16">
                <a:extLst>
                  <a:ext uri="{FF2B5EF4-FFF2-40B4-BE49-F238E27FC236}">
                    <a16:creationId xmlns:a16="http://schemas.microsoft.com/office/drawing/2014/main" id="{26D56CAC-5EBA-4D17-B934-4B5DBE2C2D3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407149" y="2775204"/>
                <a:ext cx="1379220" cy="1306068"/>
              </a:xfrm>
              <a:custGeom>
                <a:avLst/>
                <a:gdLst>
                  <a:gd name="T0" fmla="*/ 1687 w 1932"/>
                  <a:gd name="T1" fmla="*/ 15 h 1828"/>
                  <a:gd name="T2" fmla="*/ 1735 w 1932"/>
                  <a:gd name="T3" fmla="*/ 587 h 1828"/>
                  <a:gd name="T4" fmla="*/ 1719 w 1932"/>
                  <a:gd name="T5" fmla="*/ 604 h 1828"/>
                  <a:gd name="T6" fmla="*/ 1417 w 1932"/>
                  <a:gd name="T7" fmla="*/ 604 h 1828"/>
                  <a:gd name="T8" fmla="*/ 1401 w 1932"/>
                  <a:gd name="T9" fmla="*/ 587 h 1828"/>
                  <a:gd name="T10" fmla="*/ 1449 w 1932"/>
                  <a:gd name="T11" fmla="*/ 15 h 1828"/>
                  <a:gd name="T12" fmla="*/ 1465 w 1932"/>
                  <a:gd name="T13" fmla="*/ 0 h 1828"/>
                  <a:gd name="T14" fmla="*/ 1671 w 1932"/>
                  <a:gd name="T15" fmla="*/ 0 h 1828"/>
                  <a:gd name="T16" fmla="*/ 1687 w 1932"/>
                  <a:gd name="T17" fmla="*/ 15 h 1828"/>
                  <a:gd name="T18" fmla="*/ 1932 w 1932"/>
                  <a:gd name="T19" fmla="*/ 1706 h 1828"/>
                  <a:gd name="T20" fmla="*/ 1932 w 1932"/>
                  <a:gd name="T21" fmla="*/ 1806 h 1828"/>
                  <a:gd name="T22" fmla="*/ 1910 w 1932"/>
                  <a:gd name="T23" fmla="*/ 1828 h 1828"/>
                  <a:gd name="T24" fmla="*/ 22 w 1932"/>
                  <a:gd name="T25" fmla="*/ 1828 h 1828"/>
                  <a:gd name="T26" fmla="*/ 0 w 1932"/>
                  <a:gd name="T27" fmla="*/ 1806 h 1828"/>
                  <a:gd name="T28" fmla="*/ 0 w 1932"/>
                  <a:gd name="T29" fmla="*/ 1706 h 1828"/>
                  <a:gd name="T30" fmla="*/ 22 w 1932"/>
                  <a:gd name="T31" fmla="*/ 1684 h 1828"/>
                  <a:gd name="T32" fmla="*/ 98 w 1932"/>
                  <a:gd name="T33" fmla="*/ 1684 h 1828"/>
                  <a:gd name="T34" fmla="*/ 98 w 1932"/>
                  <a:gd name="T35" fmla="*/ 1647 h 1828"/>
                  <a:gd name="T36" fmla="*/ 120 w 1932"/>
                  <a:gd name="T37" fmla="*/ 1625 h 1828"/>
                  <a:gd name="T38" fmla="*/ 1812 w 1932"/>
                  <a:gd name="T39" fmla="*/ 1625 h 1828"/>
                  <a:gd name="T40" fmla="*/ 1834 w 1932"/>
                  <a:gd name="T41" fmla="*/ 1647 h 1828"/>
                  <a:gd name="T42" fmla="*/ 1834 w 1932"/>
                  <a:gd name="T43" fmla="*/ 1684 h 1828"/>
                  <a:gd name="T44" fmla="*/ 1910 w 1932"/>
                  <a:gd name="T45" fmla="*/ 1684 h 1828"/>
                  <a:gd name="T46" fmla="*/ 1932 w 1932"/>
                  <a:gd name="T47" fmla="*/ 1706 h 1828"/>
                  <a:gd name="T48" fmla="*/ 1812 w 1932"/>
                  <a:gd name="T49" fmla="*/ 670 h 1828"/>
                  <a:gd name="T50" fmla="*/ 1790 w 1932"/>
                  <a:gd name="T51" fmla="*/ 648 h 1828"/>
                  <a:gd name="T52" fmla="*/ 1286 w 1932"/>
                  <a:gd name="T53" fmla="*/ 648 h 1828"/>
                  <a:gd name="T54" fmla="*/ 713 w 1932"/>
                  <a:gd name="T55" fmla="*/ 459 h 1828"/>
                  <a:gd name="T56" fmla="*/ 693 w 1932"/>
                  <a:gd name="T57" fmla="*/ 462 h 1828"/>
                  <a:gd name="T58" fmla="*/ 684 w 1932"/>
                  <a:gd name="T59" fmla="*/ 480 h 1828"/>
                  <a:gd name="T60" fmla="*/ 684 w 1932"/>
                  <a:gd name="T61" fmla="*/ 638 h 1828"/>
                  <a:gd name="T62" fmla="*/ 147 w 1932"/>
                  <a:gd name="T63" fmla="*/ 459 h 1828"/>
                  <a:gd name="T64" fmla="*/ 127 w 1932"/>
                  <a:gd name="T65" fmla="*/ 462 h 1828"/>
                  <a:gd name="T66" fmla="*/ 118 w 1932"/>
                  <a:gd name="T67" fmla="*/ 480 h 1828"/>
                  <a:gd name="T68" fmla="*/ 118 w 1932"/>
                  <a:gd name="T69" fmla="*/ 1581 h 1828"/>
                  <a:gd name="T70" fmla="*/ 162 w 1932"/>
                  <a:gd name="T71" fmla="*/ 1581 h 1828"/>
                  <a:gd name="T72" fmla="*/ 162 w 1932"/>
                  <a:gd name="T73" fmla="*/ 510 h 1828"/>
                  <a:gd name="T74" fmla="*/ 699 w 1932"/>
                  <a:gd name="T75" fmla="*/ 689 h 1828"/>
                  <a:gd name="T76" fmla="*/ 719 w 1932"/>
                  <a:gd name="T77" fmla="*/ 686 h 1828"/>
                  <a:gd name="T78" fmla="*/ 728 w 1932"/>
                  <a:gd name="T79" fmla="*/ 668 h 1828"/>
                  <a:gd name="T80" fmla="*/ 728 w 1932"/>
                  <a:gd name="T81" fmla="*/ 510 h 1828"/>
                  <a:gd name="T82" fmla="*/ 1275 w 1932"/>
                  <a:gd name="T83" fmla="*/ 691 h 1828"/>
                  <a:gd name="T84" fmla="*/ 1282 w 1932"/>
                  <a:gd name="T85" fmla="*/ 692 h 1828"/>
                  <a:gd name="T86" fmla="*/ 1768 w 1932"/>
                  <a:gd name="T87" fmla="*/ 692 h 1828"/>
                  <a:gd name="T88" fmla="*/ 1768 w 1932"/>
                  <a:gd name="T89" fmla="*/ 1581 h 1828"/>
                  <a:gd name="T90" fmla="*/ 1812 w 1932"/>
                  <a:gd name="T91" fmla="*/ 1581 h 1828"/>
                  <a:gd name="T92" fmla="*/ 1812 w 1932"/>
                  <a:gd name="T93" fmla="*/ 670 h 18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932" h="1828">
                    <a:moveTo>
                      <a:pt x="1687" y="15"/>
                    </a:moveTo>
                    <a:cubicBezTo>
                      <a:pt x="1735" y="587"/>
                      <a:pt x="1735" y="587"/>
                      <a:pt x="1735" y="587"/>
                    </a:cubicBezTo>
                    <a:cubicBezTo>
                      <a:pt x="1736" y="596"/>
                      <a:pt x="1728" y="604"/>
                      <a:pt x="1719" y="604"/>
                    </a:cubicBezTo>
                    <a:cubicBezTo>
                      <a:pt x="1417" y="604"/>
                      <a:pt x="1417" y="604"/>
                      <a:pt x="1417" y="604"/>
                    </a:cubicBezTo>
                    <a:cubicBezTo>
                      <a:pt x="1407" y="604"/>
                      <a:pt x="1400" y="596"/>
                      <a:pt x="1401" y="587"/>
                    </a:cubicBezTo>
                    <a:cubicBezTo>
                      <a:pt x="1449" y="15"/>
                      <a:pt x="1449" y="15"/>
                      <a:pt x="1449" y="15"/>
                    </a:cubicBezTo>
                    <a:cubicBezTo>
                      <a:pt x="1450" y="6"/>
                      <a:pt x="1457" y="0"/>
                      <a:pt x="1465" y="0"/>
                    </a:cubicBezTo>
                    <a:cubicBezTo>
                      <a:pt x="1671" y="0"/>
                      <a:pt x="1671" y="0"/>
                      <a:pt x="1671" y="0"/>
                    </a:cubicBezTo>
                    <a:cubicBezTo>
                      <a:pt x="1679" y="0"/>
                      <a:pt x="1686" y="6"/>
                      <a:pt x="1687" y="15"/>
                    </a:cubicBezTo>
                    <a:close/>
                    <a:moveTo>
                      <a:pt x="1932" y="1706"/>
                    </a:moveTo>
                    <a:cubicBezTo>
                      <a:pt x="1932" y="1806"/>
                      <a:pt x="1932" y="1806"/>
                      <a:pt x="1932" y="1806"/>
                    </a:cubicBezTo>
                    <a:cubicBezTo>
                      <a:pt x="1932" y="1818"/>
                      <a:pt x="1923" y="1828"/>
                      <a:pt x="1910" y="1828"/>
                    </a:cubicBezTo>
                    <a:cubicBezTo>
                      <a:pt x="22" y="1828"/>
                      <a:pt x="22" y="1828"/>
                      <a:pt x="22" y="1828"/>
                    </a:cubicBezTo>
                    <a:cubicBezTo>
                      <a:pt x="9" y="1828"/>
                      <a:pt x="0" y="1818"/>
                      <a:pt x="0" y="1806"/>
                    </a:cubicBezTo>
                    <a:cubicBezTo>
                      <a:pt x="0" y="1706"/>
                      <a:pt x="0" y="1706"/>
                      <a:pt x="0" y="1706"/>
                    </a:cubicBezTo>
                    <a:cubicBezTo>
                      <a:pt x="0" y="1694"/>
                      <a:pt x="9" y="1684"/>
                      <a:pt x="22" y="1684"/>
                    </a:cubicBezTo>
                    <a:cubicBezTo>
                      <a:pt x="98" y="1684"/>
                      <a:pt x="98" y="1684"/>
                      <a:pt x="98" y="1684"/>
                    </a:cubicBezTo>
                    <a:cubicBezTo>
                      <a:pt x="98" y="1647"/>
                      <a:pt x="98" y="1647"/>
                      <a:pt x="98" y="1647"/>
                    </a:cubicBezTo>
                    <a:cubicBezTo>
                      <a:pt x="98" y="1635"/>
                      <a:pt x="108" y="1625"/>
                      <a:pt x="120" y="1625"/>
                    </a:cubicBezTo>
                    <a:cubicBezTo>
                      <a:pt x="1812" y="1625"/>
                      <a:pt x="1812" y="1625"/>
                      <a:pt x="1812" y="1625"/>
                    </a:cubicBezTo>
                    <a:cubicBezTo>
                      <a:pt x="1824" y="1625"/>
                      <a:pt x="1834" y="1635"/>
                      <a:pt x="1834" y="1647"/>
                    </a:cubicBezTo>
                    <a:cubicBezTo>
                      <a:pt x="1834" y="1684"/>
                      <a:pt x="1834" y="1684"/>
                      <a:pt x="1834" y="1684"/>
                    </a:cubicBezTo>
                    <a:cubicBezTo>
                      <a:pt x="1910" y="1684"/>
                      <a:pt x="1910" y="1684"/>
                      <a:pt x="1910" y="1684"/>
                    </a:cubicBezTo>
                    <a:cubicBezTo>
                      <a:pt x="1923" y="1684"/>
                      <a:pt x="1932" y="1694"/>
                      <a:pt x="1932" y="1706"/>
                    </a:cubicBezTo>
                    <a:close/>
                    <a:moveTo>
                      <a:pt x="1812" y="670"/>
                    </a:moveTo>
                    <a:cubicBezTo>
                      <a:pt x="1812" y="658"/>
                      <a:pt x="1802" y="648"/>
                      <a:pt x="1790" y="648"/>
                    </a:cubicBezTo>
                    <a:cubicBezTo>
                      <a:pt x="1286" y="648"/>
                      <a:pt x="1286" y="648"/>
                      <a:pt x="1286" y="648"/>
                    </a:cubicBezTo>
                    <a:cubicBezTo>
                      <a:pt x="713" y="459"/>
                      <a:pt x="713" y="459"/>
                      <a:pt x="713" y="459"/>
                    </a:cubicBezTo>
                    <a:cubicBezTo>
                      <a:pt x="706" y="457"/>
                      <a:pt x="699" y="458"/>
                      <a:pt x="693" y="462"/>
                    </a:cubicBezTo>
                    <a:cubicBezTo>
                      <a:pt x="687" y="466"/>
                      <a:pt x="684" y="473"/>
                      <a:pt x="684" y="480"/>
                    </a:cubicBezTo>
                    <a:cubicBezTo>
                      <a:pt x="684" y="638"/>
                      <a:pt x="684" y="638"/>
                      <a:pt x="684" y="638"/>
                    </a:cubicBezTo>
                    <a:cubicBezTo>
                      <a:pt x="147" y="459"/>
                      <a:pt x="147" y="459"/>
                      <a:pt x="147" y="459"/>
                    </a:cubicBezTo>
                    <a:cubicBezTo>
                      <a:pt x="140" y="457"/>
                      <a:pt x="133" y="458"/>
                      <a:pt x="127" y="462"/>
                    </a:cubicBezTo>
                    <a:cubicBezTo>
                      <a:pt x="121" y="466"/>
                      <a:pt x="118" y="473"/>
                      <a:pt x="118" y="480"/>
                    </a:cubicBezTo>
                    <a:cubicBezTo>
                      <a:pt x="118" y="1581"/>
                      <a:pt x="118" y="1581"/>
                      <a:pt x="118" y="1581"/>
                    </a:cubicBezTo>
                    <a:cubicBezTo>
                      <a:pt x="162" y="1581"/>
                      <a:pt x="162" y="1581"/>
                      <a:pt x="162" y="1581"/>
                    </a:cubicBezTo>
                    <a:cubicBezTo>
                      <a:pt x="162" y="510"/>
                      <a:pt x="162" y="510"/>
                      <a:pt x="162" y="510"/>
                    </a:cubicBezTo>
                    <a:cubicBezTo>
                      <a:pt x="699" y="689"/>
                      <a:pt x="699" y="689"/>
                      <a:pt x="699" y="689"/>
                    </a:cubicBezTo>
                    <a:cubicBezTo>
                      <a:pt x="706" y="691"/>
                      <a:pt x="713" y="690"/>
                      <a:pt x="719" y="686"/>
                    </a:cubicBezTo>
                    <a:cubicBezTo>
                      <a:pt x="725" y="682"/>
                      <a:pt x="728" y="675"/>
                      <a:pt x="728" y="668"/>
                    </a:cubicBezTo>
                    <a:cubicBezTo>
                      <a:pt x="728" y="510"/>
                      <a:pt x="728" y="510"/>
                      <a:pt x="728" y="510"/>
                    </a:cubicBezTo>
                    <a:cubicBezTo>
                      <a:pt x="1275" y="691"/>
                      <a:pt x="1275" y="691"/>
                      <a:pt x="1275" y="691"/>
                    </a:cubicBezTo>
                    <a:cubicBezTo>
                      <a:pt x="1277" y="692"/>
                      <a:pt x="1280" y="692"/>
                      <a:pt x="1282" y="692"/>
                    </a:cubicBezTo>
                    <a:cubicBezTo>
                      <a:pt x="1768" y="692"/>
                      <a:pt x="1768" y="692"/>
                      <a:pt x="1768" y="692"/>
                    </a:cubicBezTo>
                    <a:cubicBezTo>
                      <a:pt x="1768" y="1581"/>
                      <a:pt x="1768" y="1581"/>
                      <a:pt x="1768" y="1581"/>
                    </a:cubicBezTo>
                    <a:cubicBezTo>
                      <a:pt x="1812" y="1581"/>
                      <a:pt x="1812" y="1581"/>
                      <a:pt x="1812" y="1581"/>
                    </a:cubicBezTo>
                    <a:lnTo>
                      <a:pt x="1812" y="67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solidFill>
                      <a:sysClr val="windowText" lastClr="000000"/>
                    </a:solidFill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sp>
        <p:nvSpPr>
          <p:cNvPr id="22" name="Прямоугольник 21"/>
          <p:cNvSpPr/>
          <p:nvPr/>
        </p:nvSpPr>
        <p:spPr>
          <a:xfrm>
            <a:off x="94799" y="6354497"/>
            <a:ext cx="4532452" cy="374441"/>
          </a:xfrm>
          <a:prstGeom prst="rect">
            <a:avLst/>
          </a:prstGeom>
          <a:solidFill>
            <a:schemeClr val="accent5">
              <a:lumMod val="75000"/>
              <a:alpha val="83137"/>
            </a:schemeClr>
          </a:solidFill>
          <a:ln w="12700" cap="flat" cmpd="sng" algn="ctr">
            <a:noFill/>
            <a:prstDash val="solid"/>
          </a:ln>
          <a:effectLst/>
        </p:spPr>
        <p:txBody>
          <a:bodyPr lIns="91396" tIns="45698" rIns="91396" bIns="45698" anchor="ctr"/>
          <a:lstStyle/>
          <a:p>
            <a:pPr marL="0" marR="0" lvl="0" indent="0" algn="ctr" defTabSz="1221766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Обследовано 1,6 млн. чел.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1542962" y="-36961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graphicFrame>
        <p:nvGraphicFramePr>
          <p:cNvPr id="23" name="Диаграмма 40">
            <a:extLst>
              <a:ext uri="{FF2B5EF4-FFF2-40B4-BE49-F238E27FC236}">
                <a16:creationId xmlns:a16="http://schemas.microsoft.com/office/drawing/2014/main" id="{3E8B5437-A13F-43EF-8C12-6C1F3C46EA3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263720"/>
              </p:ext>
            </p:extLst>
          </p:nvPr>
        </p:nvGraphicFramePr>
        <p:xfrm>
          <a:off x="4627250" y="1323962"/>
          <a:ext cx="4986021" cy="48847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3531B0CD-4225-4D5A-BD80-719C2F3B9967}"/>
              </a:ext>
            </a:extLst>
          </p:cNvPr>
          <p:cNvSpPr/>
          <p:nvPr/>
        </p:nvSpPr>
        <p:spPr>
          <a:xfrm>
            <a:off x="11079625" y="661712"/>
            <a:ext cx="1002197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en-US" sz="105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Trebuchet MS" panose="020B0603020202020204" pitchFamily="34" charset="0"/>
              </a:rPr>
              <a:t>(за 2022 год)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4242459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4" name="TextBox 33"/>
          <p:cNvSpPr txBox="1">
            <a:spLocks noChangeArrowheads="1"/>
          </p:cNvSpPr>
          <p:nvPr/>
        </p:nvSpPr>
        <p:spPr bwMode="auto">
          <a:xfrm>
            <a:off x="1054966" y="2843324"/>
            <a:ext cx="3689603" cy="52322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Доплаты за вредные и другие неблагоприятные условия труда</a:t>
            </a:r>
            <a:endParaRPr kumimoji="0" lang="kk-KZ" altLang="ru-RU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15" name="TextBox 44"/>
          <p:cNvSpPr txBox="1">
            <a:spLocks noChangeArrowheads="1"/>
          </p:cNvSpPr>
          <p:nvPr/>
        </p:nvSpPr>
        <p:spPr bwMode="auto">
          <a:xfrm>
            <a:off x="1054966" y="2341466"/>
            <a:ext cx="3680731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Дополнительные отпуска</a:t>
            </a:r>
            <a:endParaRPr kumimoji="0" lang="kk-KZ" altLang="ru-RU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16" name="TextBox 52"/>
          <p:cNvSpPr txBox="1">
            <a:spLocks noChangeArrowheads="1"/>
          </p:cNvSpPr>
          <p:nvPr/>
        </p:nvSpPr>
        <p:spPr bwMode="auto">
          <a:xfrm>
            <a:off x="1034515" y="3613138"/>
            <a:ext cx="3680734" cy="52322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Бесплатное получение молока или других равноценных продуктов</a:t>
            </a:r>
            <a:endParaRPr kumimoji="0" lang="kk-KZ" altLang="ru-RU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17" name="TextBox 55"/>
          <p:cNvSpPr txBox="1">
            <a:spLocks noChangeArrowheads="1"/>
          </p:cNvSpPr>
          <p:nvPr/>
        </p:nvSpPr>
        <p:spPr bwMode="auto">
          <a:xfrm>
            <a:off x="1023551" y="4373770"/>
            <a:ext cx="3691698" cy="52322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Бесплатное лечебно-профилактическое питание</a:t>
            </a:r>
            <a:endParaRPr kumimoji="0" lang="kk-KZ" altLang="ru-RU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18" name="TextBox 56"/>
          <p:cNvSpPr txBox="1">
            <a:spLocks noChangeArrowheads="1"/>
          </p:cNvSpPr>
          <p:nvPr/>
        </p:nvSpPr>
        <p:spPr bwMode="auto">
          <a:xfrm>
            <a:off x="1012225" y="5147352"/>
            <a:ext cx="3671296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Сокращенный рабочий день</a:t>
            </a:r>
            <a:endParaRPr kumimoji="0" lang="kk-KZ" altLang="ru-RU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5" name="Прямая соединительная линия 54"/>
          <p:cNvCxnSpPr/>
          <p:nvPr/>
        </p:nvCxnSpPr>
        <p:spPr>
          <a:xfrm flipV="1">
            <a:off x="37604" y="506321"/>
            <a:ext cx="119776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itle 1">
            <a:extLst>
              <a:ext uri="{FF2B5EF4-FFF2-40B4-BE49-F238E27FC236}">
                <a16:creationId xmlns:a16="http://schemas.microsoft.com/office/drawing/2014/main" id="{D9A342FE-5C82-4F52-BF2B-CFF321963454}"/>
              </a:ext>
            </a:extLst>
          </p:cNvPr>
          <p:cNvSpPr txBox="1">
            <a:spLocks/>
          </p:cNvSpPr>
          <p:nvPr/>
        </p:nvSpPr>
        <p:spPr bwMode="auto">
          <a:xfrm>
            <a:off x="391617" y="208088"/>
            <a:ext cx="11269663" cy="30777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spAutoFit/>
          </a:bodyPr>
          <a:lstStyle>
            <a:lvl1pPr marL="111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11113" marR="0" lvl="0" indent="0" algn="l" defTabSz="914400" rtl="0" eaLnBrk="1" fontAlgn="base" latinLnBrk="0" hangingPunct="1">
              <a:lnSpc>
                <a:spcPct val="100000"/>
              </a:lnSpc>
              <a:spcBef>
                <a:spcPts val="88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Trebuchet MS" panose="020B0603020202020204" pitchFamily="34" charset="0"/>
              </a:rPr>
              <a:t>Экономические затраты работодателей</a:t>
            </a:r>
            <a:endParaRPr kumimoji="0" lang="ru-RU" altLang="en-US" sz="105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Trebuchet MS" panose="020B0603020202020204" pitchFamily="34" charset="0"/>
            </a:endParaRPr>
          </a:p>
        </p:txBody>
      </p:sp>
      <p:sp>
        <p:nvSpPr>
          <p:cNvPr id="45" name="Прямоугольник 44">
            <a:extLst>
              <a:ext uri="{FF2B5EF4-FFF2-40B4-BE49-F238E27FC236}">
                <a16:creationId xmlns:a16="http://schemas.microsoft.com/office/drawing/2014/main" id="{EA0B6164-9FED-4CD5-B032-377CBE6B4835}"/>
              </a:ext>
            </a:extLst>
          </p:cNvPr>
          <p:cNvSpPr/>
          <p:nvPr/>
        </p:nvSpPr>
        <p:spPr>
          <a:xfrm>
            <a:off x="1198439" y="6106413"/>
            <a:ext cx="10973689" cy="64089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k-KZ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827543493"/>
              </p:ext>
            </p:extLst>
          </p:nvPr>
        </p:nvGraphicFramePr>
        <p:xfrm>
          <a:off x="4838413" y="2142123"/>
          <a:ext cx="3775848" cy="42095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3" name="Диаграмма 52"/>
          <p:cNvGraphicFramePr/>
          <p:nvPr>
            <p:extLst>
              <p:ext uri="{D42A27DB-BD31-4B8C-83A1-F6EECF244321}">
                <p14:modId xmlns:p14="http://schemas.microsoft.com/office/powerpoint/2010/main" val="2850382998"/>
              </p:ext>
            </p:extLst>
          </p:nvPr>
        </p:nvGraphicFramePr>
        <p:xfrm>
          <a:off x="8299423" y="2101705"/>
          <a:ext cx="3660325" cy="42499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9" name="Прямоугольник 39"/>
          <p:cNvSpPr>
            <a:spLocks noChangeArrowheads="1"/>
          </p:cNvSpPr>
          <p:nvPr/>
        </p:nvSpPr>
        <p:spPr bwMode="auto">
          <a:xfrm>
            <a:off x="1054966" y="881063"/>
            <a:ext cx="3557263" cy="1283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Tx/>
              <a:buFontTx/>
              <a:buNone/>
              <a:tabLst/>
              <a:defRPr/>
            </a:pPr>
            <a:r>
              <a:rPr kumimoji="0" lang="ru-RU" alt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Обследовано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Tx/>
              <a:buFontTx/>
              <a:buNone/>
              <a:tabLst/>
              <a:defRPr/>
            </a:pPr>
            <a:r>
              <a:rPr kumimoji="0" lang="ru-RU" altLang="ru-RU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1,6 млн. </a:t>
            </a:r>
            <a:endParaRPr kumimoji="0" lang="ru-RU" altLang="ru-R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Tx/>
              <a:buFontTx/>
              <a:buNone/>
              <a:tabLst/>
              <a:defRPr/>
            </a:pPr>
            <a:r>
              <a:rPr kumimoji="0" lang="ru-RU" alt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НАЕМНЫХ РАБОТНИКОВ</a:t>
            </a:r>
          </a:p>
        </p:txBody>
      </p:sp>
      <p:sp>
        <p:nvSpPr>
          <p:cNvPr id="61" name="Прямоугольник 39"/>
          <p:cNvSpPr>
            <a:spLocks noChangeArrowheads="1"/>
          </p:cNvSpPr>
          <p:nvPr/>
        </p:nvSpPr>
        <p:spPr bwMode="auto">
          <a:xfrm>
            <a:off x="4841507" y="858076"/>
            <a:ext cx="3556798" cy="1283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Tx/>
              <a:buFontTx/>
              <a:buNone/>
              <a:tabLst/>
              <a:defRPr/>
            </a:pPr>
            <a:r>
              <a:rPr kumimoji="0" lang="ru-RU" alt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Хоть один вид компенсации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Tx/>
              <a:buFontTx/>
              <a:buNone/>
              <a:tabLst/>
              <a:defRPr/>
            </a:pPr>
            <a:r>
              <a:rPr kumimoji="0" lang="ru-RU" altLang="ru-RU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681 тыс.</a:t>
            </a:r>
            <a:endParaRPr kumimoji="0" lang="ru-RU" altLang="ru-R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Tx/>
              <a:buFontTx/>
              <a:buNone/>
              <a:tabLst/>
              <a:defRPr/>
            </a:pPr>
            <a:r>
              <a:rPr kumimoji="0" lang="ru-RU" alt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НАЕМНЫХ РАБОТНИКОВ</a:t>
            </a:r>
          </a:p>
        </p:txBody>
      </p:sp>
      <p:sp>
        <p:nvSpPr>
          <p:cNvPr id="62" name="Прямоугольник 39"/>
          <p:cNvSpPr>
            <a:spLocks noChangeArrowheads="1"/>
          </p:cNvSpPr>
          <p:nvPr/>
        </p:nvSpPr>
        <p:spPr bwMode="auto">
          <a:xfrm>
            <a:off x="8412537" y="894585"/>
            <a:ext cx="3748935" cy="1283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Tx/>
              <a:buFontTx/>
              <a:buNone/>
              <a:tabLst/>
              <a:defRPr/>
            </a:pPr>
            <a:r>
              <a:rPr kumimoji="0" lang="ru-RU" alt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На компенсации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Tx/>
              <a:buFontTx/>
              <a:buNone/>
              <a:tabLst/>
              <a:defRPr/>
            </a:pPr>
            <a:r>
              <a:rPr kumimoji="0" lang="ru-RU" altLang="ru-RU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276 млрд.</a:t>
            </a:r>
            <a:r>
              <a:rPr lang="ru-RU" altLang="ru-RU" sz="4800" dirty="0" err="1">
                <a:solidFill>
                  <a:prstClr val="black"/>
                </a:solidFill>
              </a:rPr>
              <a:t>тг</a:t>
            </a:r>
            <a:r>
              <a:rPr kumimoji="0" lang="ru-RU" altLang="ru-RU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endParaRPr kumimoji="0" lang="ru-RU" altLang="ru-R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Tx/>
              <a:buFontTx/>
              <a:buNone/>
              <a:tabLst/>
              <a:defRPr/>
            </a:pPr>
            <a:r>
              <a:rPr kumimoji="0" lang="ru-RU" alt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ОБЩАЯ СУММА ЗАТРАТ</a:t>
            </a:r>
          </a:p>
        </p:txBody>
      </p:sp>
      <p:grpSp>
        <p:nvGrpSpPr>
          <p:cNvPr id="63" name="Группа 62"/>
          <p:cNvGrpSpPr/>
          <p:nvPr/>
        </p:nvGrpSpPr>
        <p:grpSpPr>
          <a:xfrm>
            <a:off x="133563" y="623339"/>
            <a:ext cx="1001712" cy="1936750"/>
            <a:chOff x="6363219" y="1040683"/>
            <a:chExt cx="1001712" cy="1936750"/>
          </a:xfrm>
        </p:grpSpPr>
        <p:grpSp>
          <p:nvGrpSpPr>
            <p:cNvPr id="64" name="Группа 161"/>
            <p:cNvGrpSpPr>
              <a:grpSpLocks/>
            </p:cNvGrpSpPr>
            <p:nvPr/>
          </p:nvGrpSpPr>
          <p:grpSpPr bwMode="auto">
            <a:xfrm>
              <a:off x="6363219" y="1040683"/>
              <a:ext cx="1001712" cy="1936750"/>
              <a:chOff x="207421" y="616486"/>
              <a:chExt cx="656532" cy="814661"/>
            </a:xfrm>
          </p:grpSpPr>
          <p:sp>
            <p:nvSpPr>
              <p:cNvPr id="66" name="Arrow: Pentagon 33">
                <a:extLst/>
              </p:cNvPr>
              <p:cNvSpPr/>
              <p:nvPr/>
            </p:nvSpPr>
            <p:spPr bwMode="auto">
              <a:xfrm rot="5400000">
                <a:off x="81536" y="742371"/>
                <a:ext cx="814661" cy="562890"/>
              </a:xfrm>
              <a:prstGeom prst="homePlate">
                <a:avLst>
                  <a:gd name="adj" fmla="val 24304"/>
                </a:avLst>
              </a:prstGeom>
              <a:solidFill>
                <a:srgbClr val="0070C0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marL="0" marR="0" lvl="0" indent="0" algn="ctr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7" name="Isosceles Triangle 35">
                <a:extLst/>
              </p:cNvPr>
              <p:cNvSpPr/>
              <p:nvPr/>
            </p:nvSpPr>
            <p:spPr bwMode="auto">
              <a:xfrm>
                <a:off x="770311" y="616486"/>
                <a:ext cx="93642" cy="100163"/>
              </a:xfrm>
              <a:prstGeom prst="triangle">
                <a:avLst>
                  <a:gd name="adj" fmla="val 0"/>
                </a:avLst>
              </a:prstGeom>
              <a:solidFill>
                <a:srgbClr val="FFFFFF">
                  <a:lumMod val="85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marL="0" marR="0" lvl="0" indent="0" algn="ctr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65" name="Овал 4">
              <a:extLst/>
            </p:cNvPr>
            <p:cNvSpPr/>
            <p:nvPr/>
          </p:nvSpPr>
          <p:spPr>
            <a:xfrm>
              <a:off x="6445664" y="1292840"/>
              <a:ext cx="684213" cy="68421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2061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x-non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60" name="Freeform 21">
            <a:extLst>
              <a:ext uri="{FF2B5EF4-FFF2-40B4-BE49-F238E27FC236}">
                <a16:creationId xmlns:a16="http://schemas.microsoft.com/office/drawing/2014/main" id="{92BA5D72-78D8-47C8-92EF-B89C3AA62D25}"/>
              </a:ext>
            </a:extLst>
          </p:cNvPr>
          <p:cNvSpPr>
            <a:spLocks noEditPoints="1"/>
          </p:cNvSpPr>
          <p:nvPr/>
        </p:nvSpPr>
        <p:spPr bwMode="auto">
          <a:xfrm>
            <a:off x="338846" y="1090207"/>
            <a:ext cx="450676" cy="461040"/>
          </a:xfrm>
          <a:custGeom>
            <a:avLst/>
            <a:gdLst>
              <a:gd name="T0" fmla="*/ 1272 w 1887"/>
              <a:gd name="T1" fmla="*/ 1297 h 1816"/>
              <a:gd name="T2" fmla="*/ 1389 w 1887"/>
              <a:gd name="T3" fmla="*/ 1401 h 1816"/>
              <a:gd name="T4" fmla="*/ 1481 w 1887"/>
              <a:gd name="T5" fmla="*/ 1296 h 1816"/>
              <a:gd name="T6" fmla="*/ 1340 w 1887"/>
              <a:gd name="T7" fmla="*/ 644 h 1816"/>
              <a:gd name="T8" fmla="*/ 722 w 1887"/>
              <a:gd name="T9" fmla="*/ 1239 h 1816"/>
              <a:gd name="T10" fmla="*/ 760 w 1887"/>
              <a:gd name="T11" fmla="*/ 1202 h 1816"/>
              <a:gd name="T12" fmla="*/ 1302 w 1887"/>
              <a:gd name="T13" fmla="*/ 681 h 1816"/>
              <a:gd name="T14" fmla="*/ 1291 w 1887"/>
              <a:gd name="T15" fmla="*/ 1212 h 1816"/>
              <a:gd name="T16" fmla="*/ 1752 w 1887"/>
              <a:gd name="T17" fmla="*/ 1816 h 1816"/>
              <a:gd name="T18" fmla="*/ 1405 w 1887"/>
              <a:gd name="T19" fmla="*/ 1477 h 1816"/>
              <a:gd name="T20" fmla="*/ 1528 w 1887"/>
              <a:gd name="T21" fmla="*/ 1327 h 1816"/>
              <a:gd name="T22" fmla="*/ 1559 w 1887"/>
              <a:gd name="T23" fmla="*/ 1327 h 1816"/>
              <a:gd name="T24" fmla="*/ 1878 w 1887"/>
              <a:gd name="T25" fmla="*/ 1714 h 1816"/>
              <a:gd name="T26" fmla="*/ 1752 w 1887"/>
              <a:gd name="T27" fmla="*/ 1816 h 1816"/>
              <a:gd name="T28" fmla="*/ 1746 w 1887"/>
              <a:gd name="T29" fmla="*/ 1770 h 1816"/>
              <a:gd name="T30" fmla="*/ 1837 w 1887"/>
              <a:gd name="T31" fmla="*/ 1700 h 1816"/>
              <a:gd name="T32" fmla="*/ 1543 w 1887"/>
              <a:gd name="T33" fmla="*/ 1374 h 1816"/>
              <a:gd name="T34" fmla="*/ 1624 w 1887"/>
              <a:gd name="T35" fmla="*/ 0 h 1816"/>
              <a:gd name="T36" fmla="*/ 0 w 1887"/>
              <a:gd name="T37" fmla="*/ 22 h 1816"/>
              <a:gd name="T38" fmla="*/ 22 w 1887"/>
              <a:gd name="T39" fmla="*/ 1208 h 1816"/>
              <a:gd name="T40" fmla="*/ 611 w 1887"/>
              <a:gd name="T41" fmla="*/ 1164 h 1816"/>
              <a:gd name="T42" fmla="*/ 44 w 1887"/>
              <a:gd name="T43" fmla="*/ 945 h 1816"/>
              <a:gd name="T44" fmla="*/ 440 w 1887"/>
              <a:gd name="T45" fmla="*/ 830 h 1816"/>
              <a:gd name="T46" fmla="*/ 517 w 1887"/>
              <a:gd name="T47" fmla="*/ 685 h 1816"/>
              <a:gd name="T48" fmla="*/ 702 w 1887"/>
              <a:gd name="T49" fmla="*/ 542 h 1816"/>
              <a:gd name="T50" fmla="*/ 806 w 1887"/>
              <a:gd name="T51" fmla="*/ 523 h 1816"/>
              <a:gd name="T52" fmla="*/ 793 w 1887"/>
              <a:gd name="T53" fmla="*/ 468 h 1816"/>
              <a:gd name="T54" fmla="*/ 702 w 1887"/>
              <a:gd name="T55" fmla="*/ 356 h 1816"/>
              <a:gd name="T56" fmla="*/ 625 w 1887"/>
              <a:gd name="T57" fmla="*/ 501 h 1816"/>
              <a:gd name="T58" fmla="*/ 440 w 1887"/>
              <a:gd name="T59" fmla="*/ 644 h 1816"/>
              <a:gd name="T60" fmla="*/ 349 w 1887"/>
              <a:gd name="T61" fmla="*/ 755 h 1816"/>
              <a:gd name="T62" fmla="*/ 44 w 1887"/>
              <a:gd name="T63" fmla="*/ 44 h 1816"/>
              <a:gd name="T64" fmla="*/ 1602 w 1887"/>
              <a:gd name="T65" fmla="*/ 104 h 1816"/>
              <a:gd name="T66" fmla="*/ 1371 w 1887"/>
              <a:gd name="T67" fmla="*/ 227 h 1816"/>
              <a:gd name="T68" fmla="*/ 1286 w 1887"/>
              <a:gd name="T69" fmla="*/ 359 h 1816"/>
              <a:gd name="T70" fmla="*/ 1189 w 1887"/>
              <a:gd name="T71" fmla="*/ 494 h 1816"/>
              <a:gd name="T72" fmla="*/ 1371 w 1887"/>
              <a:gd name="T73" fmla="*/ 413 h 1816"/>
              <a:gd name="T74" fmla="*/ 1455 w 1887"/>
              <a:gd name="T75" fmla="*/ 280 h 1816"/>
              <a:gd name="T76" fmla="*/ 1602 w 1887"/>
              <a:gd name="T77" fmla="*/ 1164 h 1816"/>
              <a:gd name="T78" fmla="*/ 1438 w 1887"/>
              <a:gd name="T79" fmla="*/ 1185 h 1816"/>
              <a:gd name="T80" fmla="*/ 1624 w 1887"/>
              <a:gd name="T81" fmla="*/ 1208 h 1816"/>
              <a:gd name="T82" fmla="*/ 1646 w 1887"/>
              <a:gd name="T83" fmla="*/ 22 h 1816"/>
              <a:gd name="T84" fmla="*/ 702 w 1887"/>
              <a:gd name="T85" fmla="*/ 400 h 1816"/>
              <a:gd name="T86" fmla="*/ 702 w 1887"/>
              <a:gd name="T87" fmla="*/ 498 h 1816"/>
              <a:gd name="T88" fmla="*/ 702 w 1887"/>
              <a:gd name="T89" fmla="*/ 400 h 1816"/>
              <a:gd name="T90" fmla="*/ 489 w 1887"/>
              <a:gd name="T91" fmla="*/ 737 h 1816"/>
              <a:gd name="T92" fmla="*/ 391 w 1887"/>
              <a:gd name="T93" fmla="*/ 737 h 1816"/>
              <a:gd name="T94" fmla="*/ 1371 w 1887"/>
              <a:gd name="T95" fmla="*/ 369 h 1816"/>
              <a:gd name="T96" fmla="*/ 1371 w 1887"/>
              <a:gd name="T97" fmla="*/ 271 h 1816"/>
              <a:gd name="T98" fmla="*/ 1371 w 1887"/>
              <a:gd name="T99" fmla="*/ 369 h 1816"/>
              <a:gd name="T100" fmla="*/ 1111 w 1887"/>
              <a:gd name="T101" fmla="*/ 750 h 1816"/>
              <a:gd name="T102" fmla="*/ 942 w 1887"/>
              <a:gd name="T103" fmla="*/ 769 h 1816"/>
              <a:gd name="T104" fmla="*/ 766 w 1887"/>
              <a:gd name="T105" fmla="*/ 742 h 1816"/>
              <a:gd name="T106" fmla="*/ 916 w 1887"/>
              <a:gd name="T107" fmla="*/ 843 h 1816"/>
              <a:gd name="T108" fmla="*/ 1155 w 1887"/>
              <a:gd name="T109" fmla="*/ 843 h 1816"/>
              <a:gd name="T110" fmla="*/ 1258 w 1887"/>
              <a:gd name="T111" fmla="*/ 698 h 1816"/>
              <a:gd name="T112" fmla="*/ 1035 w 1887"/>
              <a:gd name="T113" fmla="*/ 915 h 1816"/>
              <a:gd name="T114" fmla="*/ 1035 w 1887"/>
              <a:gd name="T115" fmla="*/ 771 h 1816"/>
              <a:gd name="T116" fmla="*/ 1035 w 1887"/>
              <a:gd name="T117" fmla="*/ 915 h 1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1887" h="1816">
                <a:moveTo>
                  <a:pt x="722" y="1239"/>
                </a:moveTo>
                <a:cubicBezTo>
                  <a:pt x="869" y="1392"/>
                  <a:pt x="1103" y="1412"/>
                  <a:pt x="1272" y="1297"/>
                </a:cubicBezTo>
                <a:cubicBezTo>
                  <a:pt x="1272" y="1297"/>
                  <a:pt x="1272" y="1297"/>
                  <a:pt x="1372" y="1400"/>
                </a:cubicBezTo>
                <a:cubicBezTo>
                  <a:pt x="1377" y="1405"/>
                  <a:pt x="1384" y="1405"/>
                  <a:pt x="1389" y="1401"/>
                </a:cubicBezTo>
                <a:cubicBezTo>
                  <a:pt x="1389" y="1401"/>
                  <a:pt x="1389" y="1401"/>
                  <a:pt x="1480" y="1313"/>
                </a:cubicBezTo>
                <a:cubicBezTo>
                  <a:pt x="1485" y="1308"/>
                  <a:pt x="1485" y="1301"/>
                  <a:pt x="1481" y="1296"/>
                </a:cubicBezTo>
                <a:cubicBezTo>
                  <a:pt x="1481" y="1296"/>
                  <a:pt x="1481" y="1296"/>
                  <a:pt x="1380" y="1191"/>
                </a:cubicBezTo>
                <a:cubicBezTo>
                  <a:pt x="1498" y="1026"/>
                  <a:pt x="1485" y="795"/>
                  <a:pt x="1340" y="644"/>
                </a:cubicBezTo>
                <a:cubicBezTo>
                  <a:pt x="1176" y="474"/>
                  <a:pt x="904" y="468"/>
                  <a:pt x="734" y="632"/>
                </a:cubicBezTo>
                <a:cubicBezTo>
                  <a:pt x="563" y="797"/>
                  <a:pt x="558" y="1068"/>
                  <a:pt x="722" y="1239"/>
                </a:cubicBezTo>
                <a:close/>
                <a:moveTo>
                  <a:pt x="1260" y="1239"/>
                </a:moveTo>
                <a:cubicBezTo>
                  <a:pt x="1110" y="1355"/>
                  <a:pt x="894" y="1342"/>
                  <a:pt x="760" y="1202"/>
                </a:cubicBezTo>
                <a:cubicBezTo>
                  <a:pt x="617" y="1053"/>
                  <a:pt x="621" y="814"/>
                  <a:pt x="771" y="671"/>
                </a:cubicBezTo>
                <a:cubicBezTo>
                  <a:pt x="920" y="527"/>
                  <a:pt x="1158" y="532"/>
                  <a:pt x="1302" y="681"/>
                </a:cubicBezTo>
                <a:cubicBezTo>
                  <a:pt x="1434" y="819"/>
                  <a:pt x="1440" y="1033"/>
                  <a:pt x="1323" y="1178"/>
                </a:cubicBezTo>
                <a:cubicBezTo>
                  <a:pt x="1313" y="1190"/>
                  <a:pt x="1302" y="1202"/>
                  <a:pt x="1291" y="1212"/>
                </a:cubicBezTo>
                <a:cubicBezTo>
                  <a:pt x="1281" y="1222"/>
                  <a:pt x="1271" y="1231"/>
                  <a:pt x="1260" y="1239"/>
                </a:cubicBezTo>
                <a:close/>
                <a:moveTo>
                  <a:pt x="1752" y="1816"/>
                </a:moveTo>
                <a:cubicBezTo>
                  <a:pt x="1737" y="1816"/>
                  <a:pt x="1724" y="1811"/>
                  <a:pt x="1714" y="1801"/>
                </a:cubicBezTo>
                <a:cubicBezTo>
                  <a:pt x="1405" y="1477"/>
                  <a:pt x="1405" y="1477"/>
                  <a:pt x="1405" y="1477"/>
                </a:cubicBezTo>
                <a:cubicBezTo>
                  <a:pt x="1396" y="1468"/>
                  <a:pt x="1396" y="1454"/>
                  <a:pt x="1405" y="1446"/>
                </a:cubicBezTo>
                <a:cubicBezTo>
                  <a:pt x="1528" y="1327"/>
                  <a:pt x="1528" y="1327"/>
                  <a:pt x="1528" y="1327"/>
                </a:cubicBezTo>
                <a:cubicBezTo>
                  <a:pt x="1533" y="1323"/>
                  <a:pt x="1538" y="1321"/>
                  <a:pt x="1544" y="1321"/>
                </a:cubicBezTo>
                <a:cubicBezTo>
                  <a:pt x="1550" y="1321"/>
                  <a:pt x="1555" y="1323"/>
                  <a:pt x="1559" y="1327"/>
                </a:cubicBezTo>
                <a:cubicBezTo>
                  <a:pt x="1870" y="1652"/>
                  <a:pt x="1870" y="1652"/>
                  <a:pt x="1870" y="1652"/>
                </a:cubicBezTo>
                <a:cubicBezTo>
                  <a:pt x="1884" y="1667"/>
                  <a:pt x="1887" y="1689"/>
                  <a:pt x="1878" y="1714"/>
                </a:cubicBezTo>
                <a:cubicBezTo>
                  <a:pt x="1871" y="1735"/>
                  <a:pt x="1857" y="1756"/>
                  <a:pt x="1838" y="1774"/>
                </a:cubicBezTo>
                <a:cubicBezTo>
                  <a:pt x="1810" y="1801"/>
                  <a:pt x="1778" y="1816"/>
                  <a:pt x="1752" y="1816"/>
                </a:cubicBezTo>
                <a:close/>
                <a:moveTo>
                  <a:pt x="1451" y="1462"/>
                </a:moveTo>
                <a:cubicBezTo>
                  <a:pt x="1746" y="1770"/>
                  <a:pt x="1746" y="1770"/>
                  <a:pt x="1746" y="1770"/>
                </a:cubicBezTo>
                <a:cubicBezTo>
                  <a:pt x="1750" y="1774"/>
                  <a:pt x="1777" y="1772"/>
                  <a:pt x="1808" y="1743"/>
                </a:cubicBezTo>
                <a:cubicBezTo>
                  <a:pt x="1821" y="1729"/>
                  <a:pt x="1832" y="1714"/>
                  <a:pt x="1837" y="1700"/>
                </a:cubicBezTo>
                <a:cubicBezTo>
                  <a:pt x="1840" y="1690"/>
                  <a:pt x="1839" y="1684"/>
                  <a:pt x="1838" y="1682"/>
                </a:cubicBezTo>
                <a:cubicBezTo>
                  <a:pt x="1543" y="1374"/>
                  <a:pt x="1543" y="1374"/>
                  <a:pt x="1543" y="1374"/>
                </a:cubicBezTo>
                <a:lnTo>
                  <a:pt x="1451" y="1462"/>
                </a:lnTo>
                <a:close/>
                <a:moveTo>
                  <a:pt x="1624" y="0"/>
                </a:moveTo>
                <a:cubicBezTo>
                  <a:pt x="22" y="0"/>
                  <a:pt x="22" y="0"/>
                  <a:pt x="22" y="0"/>
                </a:cubicBezTo>
                <a:cubicBezTo>
                  <a:pt x="10" y="0"/>
                  <a:pt x="0" y="10"/>
                  <a:pt x="0" y="22"/>
                </a:cubicBezTo>
                <a:cubicBezTo>
                  <a:pt x="0" y="1186"/>
                  <a:pt x="0" y="1186"/>
                  <a:pt x="0" y="1186"/>
                </a:cubicBezTo>
                <a:cubicBezTo>
                  <a:pt x="0" y="1198"/>
                  <a:pt x="10" y="1208"/>
                  <a:pt x="22" y="1208"/>
                </a:cubicBezTo>
                <a:cubicBezTo>
                  <a:pt x="638" y="1208"/>
                  <a:pt x="638" y="1208"/>
                  <a:pt x="638" y="1208"/>
                </a:cubicBezTo>
                <a:cubicBezTo>
                  <a:pt x="628" y="1193"/>
                  <a:pt x="619" y="1179"/>
                  <a:pt x="611" y="1164"/>
                </a:cubicBezTo>
                <a:cubicBezTo>
                  <a:pt x="44" y="1164"/>
                  <a:pt x="44" y="1164"/>
                  <a:pt x="44" y="1164"/>
                </a:cubicBezTo>
                <a:cubicBezTo>
                  <a:pt x="44" y="945"/>
                  <a:pt x="44" y="945"/>
                  <a:pt x="44" y="945"/>
                </a:cubicBezTo>
                <a:cubicBezTo>
                  <a:pt x="368" y="795"/>
                  <a:pt x="368" y="795"/>
                  <a:pt x="368" y="795"/>
                </a:cubicBezTo>
                <a:cubicBezTo>
                  <a:pt x="385" y="816"/>
                  <a:pt x="411" y="830"/>
                  <a:pt x="440" y="830"/>
                </a:cubicBezTo>
                <a:cubicBezTo>
                  <a:pt x="492" y="830"/>
                  <a:pt x="533" y="788"/>
                  <a:pt x="533" y="737"/>
                </a:cubicBezTo>
                <a:cubicBezTo>
                  <a:pt x="533" y="718"/>
                  <a:pt x="527" y="700"/>
                  <a:pt x="517" y="685"/>
                </a:cubicBezTo>
                <a:cubicBezTo>
                  <a:pt x="658" y="530"/>
                  <a:pt x="658" y="530"/>
                  <a:pt x="658" y="530"/>
                </a:cubicBezTo>
                <a:cubicBezTo>
                  <a:pt x="671" y="538"/>
                  <a:pt x="686" y="542"/>
                  <a:pt x="702" y="542"/>
                </a:cubicBezTo>
                <a:cubicBezTo>
                  <a:pt x="731" y="542"/>
                  <a:pt x="757" y="528"/>
                  <a:pt x="774" y="508"/>
                </a:cubicBezTo>
                <a:cubicBezTo>
                  <a:pt x="806" y="523"/>
                  <a:pt x="806" y="523"/>
                  <a:pt x="806" y="523"/>
                </a:cubicBezTo>
                <a:cubicBezTo>
                  <a:pt x="823" y="514"/>
                  <a:pt x="840" y="506"/>
                  <a:pt x="858" y="499"/>
                </a:cubicBezTo>
                <a:cubicBezTo>
                  <a:pt x="793" y="468"/>
                  <a:pt x="793" y="468"/>
                  <a:pt x="793" y="468"/>
                </a:cubicBezTo>
                <a:cubicBezTo>
                  <a:pt x="794" y="462"/>
                  <a:pt x="795" y="455"/>
                  <a:pt x="795" y="449"/>
                </a:cubicBezTo>
                <a:cubicBezTo>
                  <a:pt x="795" y="397"/>
                  <a:pt x="753" y="356"/>
                  <a:pt x="702" y="356"/>
                </a:cubicBezTo>
                <a:cubicBezTo>
                  <a:pt x="651" y="356"/>
                  <a:pt x="609" y="397"/>
                  <a:pt x="609" y="449"/>
                </a:cubicBezTo>
                <a:cubicBezTo>
                  <a:pt x="609" y="468"/>
                  <a:pt x="615" y="486"/>
                  <a:pt x="625" y="501"/>
                </a:cubicBezTo>
                <a:cubicBezTo>
                  <a:pt x="485" y="655"/>
                  <a:pt x="485" y="655"/>
                  <a:pt x="485" y="655"/>
                </a:cubicBezTo>
                <a:cubicBezTo>
                  <a:pt x="471" y="648"/>
                  <a:pt x="456" y="644"/>
                  <a:pt x="440" y="644"/>
                </a:cubicBezTo>
                <a:cubicBezTo>
                  <a:pt x="389" y="644"/>
                  <a:pt x="347" y="686"/>
                  <a:pt x="347" y="737"/>
                </a:cubicBezTo>
                <a:cubicBezTo>
                  <a:pt x="347" y="743"/>
                  <a:pt x="348" y="749"/>
                  <a:pt x="349" y="755"/>
                </a:cubicBezTo>
                <a:cubicBezTo>
                  <a:pt x="44" y="896"/>
                  <a:pt x="44" y="896"/>
                  <a:pt x="44" y="896"/>
                </a:cubicBezTo>
                <a:cubicBezTo>
                  <a:pt x="44" y="44"/>
                  <a:pt x="44" y="44"/>
                  <a:pt x="44" y="44"/>
                </a:cubicBezTo>
                <a:cubicBezTo>
                  <a:pt x="1602" y="44"/>
                  <a:pt x="1602" y="44"/>
                  <a:pt x="1602" y="44"/>
                </a:cubicBezTo>
                <a:cubicBezTo>
                  <a:pt x="1602" y="104"/>
                  <a:pt x="1602" y="104"/>
                  <a:pt x="1602" y="104"/>
                </a:cubicBezTo>
                <a:cubicBezTo>
                  <a:pt x="1427" y="246"/>
                  <a:pt x="1427" y="246"/>
                  <a:pt x="1427" y="246"/>
                </a:cubicBezTo>
                <a:cubicBezTo>
                  <a:pt x="1411" y="234"/>
                  <a:pt x="1392" y="227"/>
                  <a:pt x="1371" y="227"/>
                </a:cubicBezTo>
                <a:cubicBezTo>
                  <a:pt x="1319" y="227"/>
                  <a:pt x="1278" y="269"/>
                  <a:pt x="1278" y="320"/>
                </a:cubicBezTo>
                <a:cubicBezTo>
                  <a:pt x="1278" y="334"/>
                  <a:pt x="1281" y="347"/>
                  <a:pt x="1286" y="359"/>
                </a:cubicBezTo>
                <a:cubicBezTo>
                  <a:pt x="1137" y="479"/>
                  <a:pt x="1137" y="479"/>
                  <a:pt x="1137" y="479"/>
                </a:cubicBezTo>
                <a:cubicBezTo>
                  <a:pt x="1155" y="483"/>
                  <a:pt x="1172" y="488"/>
                  <a:pt x="1189" y="494"/>
                </a:cubicBezTo>
                <a:cubicBezTo>
                  <a:pt x="1314" y="394"/>
                  <a:pt x="1314" y="394"/>
                  <a:pt x="1314" y="394"/>
                </a:cubicBezTo>
                <a:cubicBezTo>
                  <a:pt x="1330" y="406"/>
                  <a:pt x="1349" y="413"/>
                  <a:pt x="1371" y="413"/>
                </a:cubicBezTo>
                <a:cubicBezTo>
                  <a:pt x="1422" y="413"/>
                  <a:pt x="1464" y="371"/>
                  <a:pt x="1464" y="320"/>
                </a:cubicBezTo>
                <a:cubicBezTo>
                  <a:pt x="1464" y="306"/>
                  <a:pt x="1460" y="292"/>
                  <a:pt x="1455" y="280"/>
                </a:cubicBezTo>
                <a:cubicBezTo>
                  <a:pt x="1602" y="160"/>
                  <a:pt x="1602" y="160"/>
                  <a:pt x="1602" y="160"/>
                </a:cubicBezTo>
                <a:cubicBezTo>
                  <a:pt x="1602" y="1164"/>
                  <a:pt x="1602" y="1164"/>
                  <a:pt x="1602" y="1164"/>
                </a:cubicBezTo>
                <a:cubicBezTo>
                  <a:pt x="1450" y="1164"/>
                  <a:pt x="1450" y="1164"/>
                  <a:pt x="1450" y="1164"/>
                </a:cubicBezTo>
                <a:cubicBezTo>
                  <a:pt x="1446" y="1171"/>
                  <a:pt x="1442" y="1178"/>
                  <a:pt x="1438" y="1185"/>
                </a:cubicBezTo>
                <a:cubicBezTo>
                  <a:pt x="1460" y="1208"/>
                  <a:pt x="1460" y="1208"/>
                  <a:pt x="1460" y="1208"/>
                </a:cubicBezTo>
                <a:cubicBezTo>
                  <a:pt x="1624" y="1208"/>
                  <a:pt x="1624" y="1208"/>
                  <a:pt x="1624" y="1208"/>
                </a:cubicBezTo>
                <a:cubicBezTo>
                  <a:pt x="1636" y="1208"/>
                  <a:pt x="1646" y="1198"/>
                  <a:pt x="1646" y="1186"/>
                </a:cubicBezTo>
                <a:cubicBezTo>
                  <a:pt x="1646" y="22"/>
                  <a:pt x="1646" y="22"/>
                  <a:pt x="1646" y="22"/>
                </a:cubicBezTo>
                <a:cubicBezTo>
                  <a:pt x="1646" y="10"/>
                  <a:pt x="1636" y="0"/>
                  <a:pt x="1624" y="0"/>
                </a:cubicBezTo>
                <a:close/>
                <a:moveTo>
                  <a:pt x="702" y="400"/>
                </a:moveTo>
                <a:cubicBezTo>
                  <a:pt x="729" y="400"/>
                  <a:pt x="751" y="422"/>
                  <a:pt x="751" y="449"/>
                </a:cubicBezTo>
                <a:cubicBezTo>
                  <a:pt x="751" y="476"/>
                  <a:pt x="729" y="498"/>
                  <a:pt x="702" y="498"/>
                </a:cubicBezTo>
                <a:cubicBezTo>
                  <a:pt x="675" y="498"/>
                  <a:pt x="653" y="476"/>
                  <a:pt x="653" y="449"/>
                </a:cubicBezTo>
                <a:cubicBezTo>
                  <a:pt x="653" y="422"/>
                  <a:pt x="675" y="400"/>
                  <a:pt x="702" y="400"/>
                </a:cubicBezTo>
                <a:close/>
                <a:moveTo>
                  <a:pt x="440" y="688"/>
                </a:moveTo>
                <a:cubicBezTo>
                  <a:pt x="467" y="688"/>
                  <a:pt x="489" y="710"/>
                  <a:pt x="489" y="737"/>
                </a:cubicBezTo>
                <a:cubicBezTo>
                  <a:pt x="489" y="764"/>
                  <a:pt x="467" y="786"/>
                  <a:pt x="440" y="786"/>
                </a:cubicBezTo>
                <a:cubicBezTo>
                  <a:pt x="413" y="786"/>
                  <a:pt x="391" y="764"/>
                  <a:pt x="391" y="737"/>
                </a:cubicBezTo>
                <a:cubicBezTo>
                  <a:pt x="391" y="710"/>
                  <a:pt x="413" y="688"/>
                  <a:pt x="440" y="688"/>
                </a:cubicBezTo>
                <a:close/>
                <a:moveTo>
                  <a:pt x="1371" y="369"/>
                </a:moveTo>
                <a:cubicBezTo>
                  <a:pt x="1344" y="369"/>
                  <a:pt x="1322" y="347"/>
                  <a:pt x="1322" y="320"/>
                </a:cubicBezTo>
                <a:cubicBezTo>
                  <a:pt x="1322" y="293"/>
                  <a:pt x="1344" y="271"/>
                  <a:pt x="1371" y="271"/>
                </a:cubicBezTo>
                <a:cubicBezTo>
                  <a:pt x="1398" y="271"/>
                  <a:pt x="1420" y="293"/>
                  <a:pt x="1420" y="320"/>
                </a:cubicBezTo>
                <a:cubicBezTo>
                  <a:pt x="1420" y="347"/>
                  <a:pt x="1398" y="369"/>
                  <a:pt x="1371" y="369"/>
                </a:cubicBezTo>
                <a:close/>
                <a:moveTo>
                  <a:pt x="1217" y="665"/>
                </a:moveTo>
                <a:cubicBezTo>
                  <a:pt x="1111" y="750"/>
                  <a:pt x="1111" y="750"/>
                  <a:pt x="1111" y="750"/>
                </a:cubicBezTo>
                <a:cubicBezTo>
                  <a:pt x="1090" y="733"/>
                  <a:pt x="1064" y="723"/>
                  <a:pt x="1035" y="723"/>
                </a:cubicBezTo>
                <a:cubicBezTo>
                  <a:pt x="997" y="723"/>
                  <a:pt x="963" y="741"/>
                  <a:pt x="942" y="769"/>
                </a:cubicBezTo>
                <a:cubicBezTo>
                  <a:pt x="801" y="701"/>
                  <a:pt x="801" y="701"/>
                  <a:pt x="801" y="701"/>
                </a:cubicBezTo>
                <a:cubicBezTo>
                  <a:pt x="788" y="714"/>
                  <a:pt x="776" y="727"/>
                  <a:pt x="766" y="742"/>
                </a:cubicBezTo>
                <a:cubicBezTo>
                  <a:pt x="919" y="816"/>
                  <a:pt x="919" y="816"/>
                  <a:pt x="919" y="816"/>
                </a:cubicBezTo>
                <a:cubicBezTo>
                  <a:pt x="917" y="824"/>
                  <a:pt x="916" y="834"/>
                  <a:pt x="916" y="843"/>
                </a:cubicBezTo>
                <a:cubicBezTo>
                  <a:pt x="916" y="909"/>
                  <a:pt x="969" y="963"/>
                  <a:pt x="1035" y="963"/>
                </a:cubicBezTo>
                <a:cubicBezTo>
                  <a:pt x="1102" y="963"/>
                  <a:pt x="1155" y="909"/>
                  <a:pt x="1155" y="843"/>
                </a:cubicBezTo>
                <a:cubicBezTo>
                  <a:pt x="1155" y="824"/>
                  <a:pt x="1151" y="806"/>
                  <a:pt x="1143" y="790"/>
                </a:cubicBezTo>
                <a:cubicBezTo>
                  <a:pt x="1258" y="698"/>
                  <a:pt x="1258" y="698"/>
                  <a:pt x="1258" y="698"/>
                </a:cubicBezTo>
                <a:cubicBezTo>
                  <a:pt x="1245" y="686"/>
                  <a:pt x="1231" y="675"/>
                  <a:pt x="1217" y="665"/>
                </a:cubicBezTo>
                <a:close/>
                <a:moveTo>
                  <a:pt x="1035" y="915"/>
                </a:moveTo>
                <a:cubicBezTo>
                  <a:pt x="996" y="915"/>
                  <a:pt x="964" y="883"/>
                  <a:pt x="964" y="843"/>
                </a:cubicBezTo>
                <a:cubicBezTo>
                  <a:pt x="964" y="803"/>
                  <a:pt x="996" y="771"/>
                  <a:pt x="1035" y="771"/>
                </a:cubicBezTo>
                <a:cubicBezTo>
                  <a:pt x="1075" y="771"/>
                  <a:pt x="1107" y="803"/>
                  <a:pt x="1107" y="843"/>
                </a:cubicBezTo>
                <a:cubicBezTo>
                  <a:pt x="1107" y="883"/>
                  <a:pt x="1075" y="915"/>
                  <a:pt x="1035" y="915"/>
                </a:cubicBezTo>
                <a:close/>
              </a:path>
            </a:pathLst>
          </a:cu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74295" tIns="37148" rIns="74295" bIns="37148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63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11582400" y="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1C00861-5E71-41A9-8E23-83F7DF370B15}"/>
              </a:ext>
            </a:extLst>
          </p:cNvPr>
          <p:cNvSpPr/>
          <p:nvPr/>
        </p:nvSpPr>
        <p:spPr>
          <a:xfrm>
            <a:off x="11081301" y="567367"/>
            <a:ext cx="1002197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en-US" sz="105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Trebuchet MS" panose="020B0603020202020204" pitchFamily="34" charset="0"/>
              </a:rPr>
              <a:t>(за 2022 год)</a:t>
            </a:r>
            <a:endParaRPr lang="ru-RU" i="1" dirty="0"/>
          </a:p>
        </p:txBody>
      </p:sp>
      <p:sp>
        <p:nvSpPr>
          <p:cNvPr id="29" name="TextBox 56">
            <a:extLst>
              <a:ext uri="{FF2B5EF4-FFF2-40B4-BE49-F238E27FC236}">
                <a16:creationId xmlns:a16="http://schemas.microsoft.com/office/drawing/2014/main" id="{31867F69-0C8A-499D-909E-43A123876E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2225" y="5800674"/>
            <a:ext cx="3671296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Перечисление ОППВ</a:t>
            </a:r>
            <a:endParaRPr kumimoji="0" lang="kk-KZ" altLang="ru-RU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1" name="Прямая соединительная линия 30">
            <a:extLst>
              <a:ext uri="{FF2B5EF4-FFF2-40B4-BE49-F238E27FC236}">
                <a16:creationId xmlns:a16="http://schemas.microsoft.com/office/drawing/2014/main" id="{96A643DB-C8C1-442E-B5B8-D041DADF8CF5}"/>
              </a:ext>
            </a:extLst>
          </p:cNvPr>
          <p:cNvCxnSpPr>
            <a:cxnSpLocks/>
          </p:cNvCxnSpPr>
          <p:nvPr/>
        </p:nvCxnSpPr>
        <p:spPr>
          <a:xfrm flipH="1">
            <a:off x="677983" y="2766270"/>
            <a:ext cx="10920962" cy="0"/>
          </a:xfrm>
          <a:prstGeom prst="line">
            <a:avLst/>
          </a:prstGeom>
          <a:noFill/>
          <a:ln w="28575" cap="flat" cmpd="sng" algn="ctr">
            <a:solidFill>
              <a:srgbClr val="002063"/>
            </a:solidFill>
            <a:prstDash val="dash"/>
            <a:miter lim="800000"/>
          </a:ln>
          <a:effectLst/>
        </p:spPr>
      </p:cxnSp>
      <p:cxnSp>
        <p:nvCxnSpPr>
          <p:cNvPr id="39" name="Прямая соединительная линия 38">
            <a:extLst>
              <a:ext uri="{FF2B5EF4-FFF2-40B4-BE49-F238E27FC236}">
                <a16:creationId xmlns:a16="http://schemas.microsoft.com/office/drawing/2014/main" id="{B202EE02-CEBD-4D10-B97B-F27DA88EF43E}"/>
              </a:ext>
            </a:extLst>
          </p:cNvPr>
          <p:cNvCxnSpPr>
            <a:cxnSpLocks/>
          </p:cNvCxnSpPr>
          <p:nvPr/>
        </p:nvCxnSpPr>
        <p:spPr>
          <a:xfrm flipH="1">
            <a:off x="723773" y="3446930"/>
            <a:ext cx="10937507" cy="0"/>
          </a:xfrm>
          <a:prstGeom prst="line">
            <a:avLst/>
          </a:prstGeom>
          <a:noFill/>
          <a:ln w="28575" cap="flat" cmpd="sng" algn="ctr">
            <a:solidFill>
              <a:srgbClr val="002063"/>
            </a:solidFill>
            <a:prstDash val="dash"/>
            <a:miter lim="800000"/>
          </a:ln>
          <a:effectLst/>
        </p:spPr>
      </p:cxnSp>
      <p:cxnSp>
        <p:nvCxnSpPr>
          <p:cNvPr id="42" name="Прямая соединительная линия 41">
            <a:extLst>
              <a:ext uri="{FF2B5EF4-FFF2-40B4-BE49-F238E27FC236}">
                <a16:creationId xmlns:a16="http://schemas.microsoft.com/office/drawing/2014/main" id="{2A10AECA-F53C-48D3-AEC6-285D3AE3C0A3}"/>
              </a:ext>
            </a:extLst>
          </p:cNvPr>
          <p:cNvCxnSpPr>
            <a:cxnSpLocks/>
          </p:cNvCxnSpPr>
          <p:nvPr/>
        </p:nvCxnSpPr>
        <p:spPr>
          <a:xfrm flipH="1">
            <a:off x="661438" y="4253090"/>
            <a:ext cx="10937507" cy="0"/>
          </a:xfrm>
          <a:prstGeom prst="line">
            <a:avLst/>
          </a:prstGeom>
          <a:noFill/>
          <a:ln w="28575" cap="flat" cmpd="sng" algn="ctr">
            <a:solidFill>
              <a:srgbClr val="002063"/>
            </a:solidFill>
            <a:prstDash val="dash"/>
            <a:miter lim="800000"/>
          </a:ln>
          <a:effectLst/>
        </p:spPr>
      </p:cxnSp>
      <p:cxnSp>
        <p:nvCxnSpPr>
          <p:cNvPr id="43" name="Прямая соединительная линия 42">
            <a:extLst>
              <a:ext uri="{FF2B5EF4-FFF2-40B4-BE49-F238E27FC236}">
                <a16:creationId xmlns:a16="http://schemas.microsoft.com/office/drawing/2014/main" id="{81198BF8-7566-46F3-B996-BD78B3A48525}"/>
              </a:ext>
            </a:extLst>
          </p:cNvPr>
          <p:cNvCxnSpPr>
            <a:cxnSpLocks/>
          </p:cNvCxnSpPr>
          <p:nvPr/>
        </p:nvCxnSpPr>
        <p:spPr>
          <a:xfrm flipH="1">
            <a:off x="661439" y="4994514"/>
            <a:ext cx="10999841" cy="0"/>
          </a:xfrm>
          <a:prstGeom prst="line">
            <a:avLst/>
          </a:prstGeom>
          <a:noFill/>
          <a:ln w="28575" cap="flat" cmpd="sng" algn="ctr">
            <a:solidFill>
              <a:srgbClr val="002063"/>
            </a:solidFill>
            <a:prstDash val="dash"/>
            <a:miter lim="800000"/>
          </a:ln>
          <a:effectLst/>
        </p:spPr>
      </p:cxnSp>
      <p:cxnSp>
        <p:nvCxnSpPr>
          <p:cNvPr id="30" name="Прямая соединительная линия 29">
            <a:extLst>
              <a:ext uri="{FF2B5EF4-FFF2-40B4-BE49-F238E27FC236}">
                <a16:creationId xmlns:a16="http://schemas.microsoft.com/office/drawing/2014/main" id="{B9202513-1003-4FC6-816C-685E50C94656}"/>
              </a:ext>
            </a:extLst>
          </p:cNvPr>
          <p:cNvCxnSpPr>
            <a:cxnSpLocks/>
          </p:cNvCxnSpPr>
          <p:nvPr/>
        </p:nvCxnSpPr>
        <p:spPr>
          <a:xfrm flipH="1">
            <a:off x="723773" y="5693761"/>
            <a:ext cx="10999841" cy="0"/>
          </a:xfrm>
          <a:prstGeom prst="line">
            <a:avLst/>
          </a:prstGeom>
          <a:noFill/>
          <a:ln w="28575" cap="flat" cmpd="sng" algn="ctr">
            <a:solidFill>
              <a:srgbClr val="002063"/>
            </a:solidFill>
            <a:prstDash val="dash"/>
            <a:miter lim="800000"/>
          </a:ln>
          <a:effectLst/>
        </p:spPr>
      </p:cxn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A02D9557-61B8-4D7D-8FEC-384D6A4197B5}"/>
              </a:ext>
            </a:extLst>
          </p:cNvPr>
          <p:cNvSpPr/>
          <p:nvPr/>
        </p:nvSpPr>
        <p:spPr>
          <a:xfrm>
            <a:off x="133563" y="6159184"/>
            <a:ext cx="11826185" cy="6662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k-KZ" sz="18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kern="0" dirty="0"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kumimoji="0" lang="kk-KZ" sz="1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kk-KZ" sz="16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2022 году </a:t>
            </a:r>
            <a:r>
              <a:rPr kumimoji="0" lang="kk-KZ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681 тыс.</a:t>
            </a:r>
            <a:r>
              <a:rPr kumimoji="0" lang="kk-KZ" sz="16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kk-KZ" sz="16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работников получили различные компенсации за работу во вредных условиях труда на сумму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16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более </a:t>
            </a:r>
            <a:r>
              <a:rPr lang="kk-KZ" sz="1600" b="1" kern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276</a:t>
            </a:r>
            <a:r>
              <a:rPr kumimoji="0" lang="kk-KZ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млрд.</a:t>
            </a:r>
            <a:r>
              <a:rPr kumimoji="0" lang="kk-KZ" sz="16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kk-KZ" sz="16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тенге, что на </a:t>
            </a:r>
            <a:r>
              <a:rPr kumimoji="0" lang="kk-KZ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23,2%</a:t>
            </a:r>
            <a:r>
              <a:rPr kumimoji="0" lang="kk-KZ" sz="16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kk-KZ" sz="16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больше, чем в 2021 году</a:t>
            </a:r>
            <a:endParaRPr kumimoji="0" lang="ru-RU" sz="16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0516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342FE-5C82-4F52-BF2B-CFF321963454}"/>
              </a:ext>
            </a:extLst>
          </p:cNvPr>
          <p:cNvSpPr txBox="1">
            <a:spLocks/>
          </p:cNvSpPr>
          <p:nvPr/>
        </p:nvSpPr>
        <p:spPr bwMode="auto">
          <a:xfrm>
            <a:off x="314479" y="145916"/>
            <a:ext cx="11267921" cy="30777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>
            <a:spAutoFit/>
          </a:bodyPr>
          <a:lstStyle>
            <a:lvl1pPr marL="111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>
              <a:lnSpc>
                <a:spcPct val="100000"/>
              </a:lnSpc>
              <a:spcBef>
                <a:spcPts val="88"/>
              </a:spcBef>
              <a:buNone/>
              <a:defRPr/>
            </a:pPr>
            <a:r>
              <a:rPr lang="ru-RU" alt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Trebuchet MS" panose="020B0603020202020204" pitchFamily="34" charset="0"/>
              </a:rPr>
              <a:t>Динамика производственного травматизма и профессиональной заболеваемости </a:t>
            </a:r>
            <a:r>
              <a:rPr kumimoji="0" lang="ru-RU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Trebuchet MS" panose="020B0603020202020204" pitchFamily="34" charset="0"/>
              </a:rPr>
              <a:t> </a:t>
            </a:r>
          </a:p>
        </p:txBody>
      </p: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id="{D2E4C38B-680E-4053-9144-9B55142E545F}"/>
              </a:ext>
            </a:extLst>
          </p:cNvPr>
          <p:cNvCxnSpPr>
            <a:cxnSpLocks/>
          </p:cNvCxnSpPr>
          <p:nvPr/>
        </p:nvCxnSpPr>
        <p:spPr>
          <a:xfrm>
            <a:off x="314479" y="496770"/>
            <a:ext cx="109251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Номер слайда 1">
            <a:extLst>
              <a:ext uri="{FF2B5EF4-FFF2-40B4-BE49-F238E27FC236}">
                <a16:creationId xmlns:a16="http://schemas.microsoft.com/office/drawing/2014/main" id="{000AC295-D080-4750-B825-D1D3BBE5A6BB}"/>
              </a:ext>
            </a:extLst>
          </p:cNvPr>
          <p:cNvSpPr txBox="1">
            <a:spLocks/>
          </p:cNvSpPr>
          <p:nvPr/>
        </p:nvSpPr>
        <p:spPr>
          <a:xfrm>
            <a:off x="10906620" y="5880827"/>
            <a:ext cx="2643188" cy="98822"/>
          </a:xfrm>
          <a:prstGeom prst="rect">
            <a:avLst/>
          </a:prstGeom>
        </p:spPr>
        <p:txBody>
          <a:bodyPr lIns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kumimoji="0" lang="ru-RU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острадало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Номер слайда 1">
            <a:extLst>
              <a:ext uri="{FF2B5EF4-FFF2-40B4-BE49-F238E27FC236}">
                <a16:creationId xmlns:a16="http://schemas.microsoft.com/office/drawing/2014/main" id="{48E09515-4568-4AFE-A367-5E4DBCF32D03}"/>
              </a:ext>
            </a:extLst>
          </p:cNvPr>
          <p:cNvSpPr txBox="1">
            <a:spLocks/>
          </p:cNvSpPr>
          <p:nvPr/>
        </p:nvSpPr>
        <p:spPr bwMode="auto">
          <a:xfrm>
            <a:off x="10177586" y="5907781"/>
            <a:ext cx="486757" cy="14373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xtLst/>
        </p:spPr>
        <p:txBody>
          <a:bodyPr lIns="0" anchor="ctr"/>
          <a:lstStyle>
            <a:lvl1pPr defTabSz="457200"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643" b="0" i="0" u="none" strike="noStrike" kern="1200" cap="none" spc="0" normalizeH="0" baseline="0" noProof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Impact" panose="020B0806030902050204" pitchFamily="34" charset="0"/>
              <a:ea typeface="+mn-ea"/>
              <a:cs typeface="+mn-cs"/>
            </a:endParaRPr>
          </a:p>
        </p:txBody>
      </p:sp>
      <p:sp>
        <p:nvSpPr>
          <p:cNvPr id="29" name="Номер слайда 1">
            <a:extLst>
              <a:ext uri="{FF2B5EF4-FFF2-40B4-BE49-F238E27FC236}">
                <a16:creationId xmlns:a16="http://schemas.microsoft.com/office/drawing/2014/main" id="{6CC516A7-1A4A-4B48-BA48-43462E506F5F}"/>
              </a:ext>
            </a:extLst>
          </p:cNvPr>
          <p:cNvSpPr txBox="1">
            <a:spLocks/>
          </p:cNvSpPr>
          <p:nvPr/>
        </p:nvSpPr>
        <p:spPr bwMode="auto">
          <a:xfrm>
            <a:off x="10177586" y="6281034"/>
            <a:ext cx="486757" cy="132159"/>
          </a:xfrm>
          <a:prstGeom prst="rect">
            <a:avLst/>
          </a:prstGeom>
          <a:solidFill>
            <a:srgbClr val="C00000"/>
          </a:solidFill>
          <a:ln>
            <a:noFill/>
          </a:ln>
          <a:extLst/>
        </p:spPr>
        <p:txBody>
          <a:bodyPr lIns="0" anchor="ctr"/>
          <a:lstStyle>
            <a:lvl1pPr defTabSz="457200"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643" b="0" i="0" u="none" strike="noStrike" kern="1200" cap="none" spc="0" normalizeH="0" baseline="0" noProof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Impact" panose="020B0806030902050204" pitchFamily="34" charset="0"/>
              <a:ea typeface="+mn-ea"/>
              <a:cs typeface="+mn-cs"/>
            </a:endParaRPr>
          </a:p>
        </p:txBody>
      </p:sp>
      <p:sp>
        <p:nvSpPr>
          <p:cNvPr id="30" name="Номер слайда 1">
            <a:extLst>
              <a:ext uri="{FF2B5EF4-FFF2-40B4-BE49-F238E27FC236}">
                <a16:creationId xmlns:a16="http://schemas.microsoft.com/office/drawing/2014/main" id="{92602F6D-84B4-483F-A746-5FC4537F3FF6}"/>
              </a:ext>
            </a:extLst>
          </p:cNvPr>
          <p:cNvSpPr txBox="1">
            <a:spLocks/>
          </p:cNvSpPr>
          <p:nvPr/>
        </p:nvSpPr>
        <p:spPr>
          <a:xfrm>
            <a:off x="10906620" y="6151266"/>
            <a:ext cx="1388928" cy="376440"/>
          </a:xfrm>
          <a:prstGeom prst="rect">
            <a:avLst/>
          </a:prstGeom>
        </p:spPr>
        <p:txBody>
          <a:bodyPr lIns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т.ч. п</a:t>
            </a:r>
            <a:r>
              <a:rPr kumimoji="0" lang="ru-RU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огибло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953636" y="777049"/>
            <a:ext cx="5853396" cy="48461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377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ПРОИЗВОДСТВЕННЫЙ ТРАВМАТИЗМ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(чел.) </a:t>
            </a:r>
          </a:p>
        </p:txBody>
      </p:sp>
      <p:graphicFrame>
        <p:nvGraphicFramePr>
          <p:cNvPr id="31" name="Объект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2903305"/>
              </p:ext>
            </p:extLst>
          </p:nvPr>
        </p:nvGraphicFramePr>
        <p:xfrm>
          <a:off x="914646" y="1072255"/>
          <a:ext cx="5403791" cy="2148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3566556" y="3392892"/>
            <a:ext cx="21283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количество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itchFamily="34" charset="0"/>
              </a:rPr>
              <a:t>пострадавших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566556" y="3647219"/>
            <a:ext cx="21283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количество погибших</a:t>
            </a:r>
          </a:p>
        </p:txBody>
      </p:sp>
      <p:graphicFrame>
        <p:nvGraphicFramePr>
          <p:cNvPr id="35" name="Объект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6398230"/>
              </p:ext>
            </p:extLst>
          </p:nvPr>
        </p:nvGraphicFramePr>
        <p:xfrm>
          <a:off x="1324112" y="4448909"/>
          <a:ext cx="4994325" cy="1773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" name="Прямоугольник 35"/>
          <p:cNvSpPr/>
          <p:nvPr/>
        </p:nvSpPr>
        <p:spPr>
          <a:xfrm>
            <a:off x="1142530" y="3916085"/>
            <a:ext cx="5691329" cy="74623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377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ПРОФЕССИОНАЛЬНЫЕ ЗАБОЛЕВАНИЯ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(чел.) </a:t>
            </a:r>
          </a:p>
        </p:txBody>
      </p:sp>
      <p:grpSp>
        <p:nvGrpSpPr>
          <p:cNvPr id="37" name="Группа 36"/>
          <p:cNvGrpSpPr/>
          <p:nvPr/>
        </p:nvGrpSpPr>
        <p:grpSpPr>
          <a:xfrm>
            <a:off x="147922" y="800853"/>
            <a:ext cx="1001712" cy="1936750"/>
            <a:chOff x="6363219" y="1040683"/>
            <a:chExt cx="1001712" cy="1936750"/>
          </a:xfrm>
        </p:grpSpPr>
        <p:grpSp>
          <p:nvGrpSpPr>
            <p:cNvPr id="38" name="Группа 161"/>
            <p:cNvGrpSpPr>
              <a:grpSpLocks/>
            </p:cNvGrpSpPr>
            <p:nvPr/>
          </p:nvGrpSpPr>
          <p:grpSpPr bwMode="auto">
            <a:xfrm>
              <a:off x="6363219" y="1040683"/>
              <a:ext cx="1001712" cy="1936750"/>
              <a:chOff x="207421" y="616486"/>
              <a:chExt cx="656532" cy="814661"/>
            </a:xfrm>
          </p:grpSpPr>
          <p:sp>
            <p:nvSpPr>
              <p:cNvPr id="40" name="Arrow: Pentagon 33">
                <a:extLst/>
              </p:cNvPr>
              <p:cNvSpPr/>
              <p:nvPr/>
            </p:nvSpPr>
            <p:spPr bwMode="auto">
              <a:xfrm rot="5400000">
                <a:off x="81536" y="742371"/>
                <a:ext cx="814661" cy="562890"/>
              </a:xfrm>
              <a:prstGeom prst="homePlate">
                <a:avLst>
                  <a:gd name="adj" fmla="val 24304"/>
                </a:avLst>
              </a:prstGeom>
              <a:solidFill>
                <a:srgbClr val="0070C0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marL="0" marR="0" lvl="0" indent="0" algn="ctr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1" name="Isosceles Triangle 35">
                <a:extLst/>
              </p:cNvPr>
              <p:cNvSpPr/>
              <p:nvPr/>
            </p:nvSpPr>
            <p:spPr bwMode="auto">
              <a:xfrm>
                <a:off x="770311" y="616486"/>
                <a:ext cx="93642" cy="100163"/>
              </a:xfrm>
              <a:prstGeom prst="triangle">
                <a:avLst>
                  <a:gd name="adj" fmla="val 0"/>
                </a:avLst>
              </a:prstGeom>
              <a:solidFill>
                <a:srgbClr val="FFFFFF">
                  <a:lumMod val="85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marL="0" marR="0" lvl="0" indent="0" algn="ctr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39" name="Овал 4">
              <a:extLst/>
            </p:cNvPr>
            <p:cNvSpPr/>
            <p:nvPr/>
          </p:nvSpPr>
          <p:spPr>
            <a:xfrm>
              <a:off x="6445664" y="1292840"/>
              <a:ext cx="684213" cy="68421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2061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x-non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42" name="Группа 41"/>
          <p:cNvGrpSpPr/>
          <p:nvPr/>
        </p:nvGrpSpPr>
        <p:grpSpPr>
          <a:xfrm>
            <a:off x="140818" y="3993488"/>
            <a:ext cx="1001712" cy="1936750"/>
            <a:chOff x="6363219" y="1040683"/>
            <a:chExt cx="1001712" cy="1936750"/>
          </a:xfrm>
        </p:grpSpPr>
        <p:grpSp>
          <p:nvGrpSpPr>
            <p:cNvPr id="43" name="Группа 161"/>
            <p:cNvGrpSpPr>
              <a:grpSpLocks/>
            </p:cNvGrpSpPr>
            <p:nvPr/>
          </p:nvGrpSpPr>
          <p:grpSpPr bwMode="auto">
            <a:xfrm>
              <a:off x="6363219" y="1040683"/>
              <a:ext cx="1001712" cy="1936750"/>
              <a:chOff x="207421" y="616486"/>
              <a:chExt cx="656532" cy="814661"/>
            </a:xfrm>
          </p:grpSpPr>
          <p:sp>
            <p:nvSpPr>
              <p:cNvPr id="45" name="Arrow: Pentagon 33">
                <a:extLst/>
              </p:cNvPr>
              <p:cNvSpPr/>
              <p:nvPr/>
            </p:nvSpPr>
            <p:spPr bwMode="auto">
              <a:xfrm rot="5400000">
                <a:off x="81536" y="742371"/>
                <a:ext cx="814661" cy="562890"/>
              </a:xfrm>
              <a:prstGeom prst="homePlate">
                <a:avLst>
                  <a:gd name="adj" fmla="val 24304"/>
                </a:avLst>
              </a:prstGeom>
              <a:solidFill>
                <a:srgbClr val="0070C0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marL="0" marR="0" lvl="0" indent="0" algn="ctr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6" name="Isosceles Triangle 35">
                <a:extLst/>
              </p:cNvPr>
              <p:cNvSpPr/>
              <p:nvPr/>
            </p:nvSpPr>
            <p:spPr bwMode="auto">
              <a:xfrm>
                <a:off x="770311" y="616486"/>
                <a:ext cx="93642" cy="100163"/>
              </a:xfrm>
              <a:prstGeom prst="triangle">
                <a:avLst>
                  <a:gd name="adj" fmla="val 0"/>
                </a:avLst>
              </a:prstGeom>
              <a:solidFill>
                <a:srgbClr val="FFFFFF">
                  <a:lumMod val="85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marL="0" marR="0" lvl="0" indent="0" algn="ctr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44" name="Овал 4">
              <a:extLst/>
            </p:cNvPr>
            <p:cNvSpPr/>
            <p:nvPr/>
          </p:nvSpPr>
          <p:spPr>
            <a:xfrm>
              <a:off x="6445664" y="1292840"/>
              <a:ext cx="684213" cy="68421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2061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x-non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</p:grpSp>
      <p:cxnSp>
        <p:nvCxnSpPr>
          <p:cNvPr id="4" name="Прямая соединительная линия 3"/>
          <p:cNvCxnSpPr>
            <a:endCxn id="33" idx="1"/>
          </p:cNvCxnSpPr>
          <p:nvPr/>
        </p:nvCxnSpPr>
        <p:spPr>
          <a:xfrm>
            <a:off x="3160295" y="3531391"/>
            <a:ext cx="406261" cy="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3165504" y="3744800"/>
            <a:ext cx="406261" cy="1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48" name="Рисунок 47" descr="Стетоскоп">
            <a:extLst>
              <a:ext uri="{FF2B5EF4-FFF2-40B4-BE49-F238E27FC236}">
                <a16:creationId xmlns:a16="http://schemas.microsoft.com/office/drawing/2014/main" id="{9B9C7C00-A4DA-4679-9971-36D004401A6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14479" y="4325183"/>
            <a:ext cx="463132" cy="463132"/>
          </a:xfrm>
          <a:prstGeom prst="rect">
            <a:avLst/>
          </a:prstGeom>
        </p:spPr>
      </p:pic>
      <p:pic>
        <p:nvPicPr>
          <p:cNvPr id="49" name="Рисунок 48" descr="Скорая помощь">
            <a:extLst>
              <a:ext uri="{FF2B5EF4-FFF2-40B4-BE49-F238E27FC236}">
                <a16:creationId xmlns:a16="http://schemas.microsoft.com/office/drawing/2014/main" id="{1112C7C2-00A8-4604-96D0-3AB23C5D70D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17238" y="1107219"/>
            <a:ext cx="510470" cy="510470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11563096" y="10152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51" name="Прямоугольник 39"/>
          <p:cNvSpPr>
            <a:spLocks noChangeArrowheads="1"/>
          </p:cNvSpPr>
          <p:nvPr/>
        </p:nvSpPr>
        <p:spPr bwMode="auto">
          <a:xfrm>
            <a:off x="7128958" y="820097"/>
            <a:ext cx="2636662" cy="1283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Tx/>
              <a:buFontTx/>
              <a:buNone/>
              <a:tabLst/>
              <a:defRPr/>
            </a:pPr>
            <a:r>
              <a:rPr kumimoji="0" lang="ru-RU" alt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Всего пострадало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Tx/>
              <a:buFontTx/>
              <a:buNone/>
              <a:tabLst/>
              <a:defRPr/>
            </a:pPr>
            <a:r>
              <a:rPr kumimoji="0" lang="ru-RU" altLang="ru-RU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1195</a:t>
            </a:r>
            <a:endParaRPr kumimoji="0" lang="ru-RU" altLang="ru-R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Tx/>
              <a:buFontTx/>
              <a:buNone/>
              <a:tabLst/>
              <a:defRPr/>
            </a:pPr>
            <a:r>
              <a:rPr kumimoji="0" lang="ru-RU" alt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РАБОТНИКОВ</a:t>
            </a:r>
          </a:p>
        </p:txBody>
      </p:sp>
      <p:sp>
        <p:nvSpPr>
          <p:cNvPr id="52" name="Прямоугольник 39"/>
          <p:cNvSpPr>
            <a:spLocks noChangeArrowheads="1"/>
          </p:cNvSpPr>
          <p:nvPr/>
        </p:nvSpPr>
        <p:spPr bwMode="auto">
          <a:xfrm>
            <a:off x="9765620" y="820097"/>
            <a:ext cx="2570759" cy="1283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Tx/>
              <a:buFontTx/>
              <a:buNone/>
              <a:tabLst/>
              <a:defRPr/>
            </a:pPr>
            <a:r>
              <a:rPr kumimoji="0" lang="ru-RU" alt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Погибло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Tx/>
              <a:buFontTx/>
              <a:buNone/>
              <a:tabLst/>
              <a:defRPr/>
            </a:pPr>
            <a:r>
              <a:rPr kumimoji="0" lang="ru-RU" altLang="ru-RU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221</a:t>
            </a:r>
            <a:endParaRPr kumimoji="0" lang="ru-RU" altLang="ru-R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Tx/>
              <a:buFontTx/>
              <a:buNone/>
              <a:tabLst/>
              <a:defRPr/>
            </a:pPr>
            <a:r>
              <a:rPr kumimoji="0" lang="ru-RU" alt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РАБОТНИКОВ</a:t>
            </a:r>
          </a:p>
        </p:txBody>
      </p:sp>
      <p:graphicFrame>
        <p:nvGraphicFramePr>
          <p:cNvPr id="50" name="Диаграмма 40">
            <a:extLst>
              <a:ext uri="{FF2B5EF4-FFF2-40B4-BE49-F238E27FC236}">
                <a16:creationId xmlns:a16="http://schemas.microsoft.com/office/drawing/2014/main" id="{B1F469A5-32E3-49EC-970B-D8FC5FCEA3F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2408462"/>
              </p:ext>
            </p:extLst>
          </p:nvPr>
        </p:nvGraphicFramePr>
        <p:xfrm>
          <a:off x="6736075" y="2039818"/>
          <a:ext cx="5468891" cy="48181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55" name="TextBox 54">
            <a:extLst>
              <a:ext uri="{FF2B5EF4-FFF2-40B4-BE49-F238E27FC236}">
                <a16:creationId xmlns:a16="http://schemas.microsoft.com/office/drawing/2014/main" id="{8F65041A-8C65-4E36-9CC4-365F1314AE36}"/>
              </a:ext>
            </a:extLst>
          </p:cNvPr>
          <p:cNvSpPr txBox="1"/>
          <p:nvPr/>
        </p:nvSpPr>
        <p:spPr>
          <a:xfrm>
            <a:off x="1161090" y="6324314"/>
            <a:ext cx="5672769" cy="2923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wrap="square" rtlCol="0">
            <a:spAutoFit/>
          </a:bodyPr>
          <a:lstStyle/>
          <a:p>
            <a:pPr marR="0" lvl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13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Состоят на диспансерном учете с </a:t>
            </a:r>
            <a:r>
              <a:rPr kumimoji="0" lang="ru-RU" sz="130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профпатологией</a:t>
            </a:r>
            <a:endParaRPr kumimoji="0" lang="ru-RU" sz="130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6" name="Полилиния 96">
            <a:extLst>
              <a:ext uri="{FF2B5EF4-FFF2-40B4-BE49-F238E27FC236}">
                <a16:creationId xmlns:a16="http://schemas.microsoft.com/office/drawing/2014/main" id="{5FAB4BB9-29B3-4771-8A11-A88AC4FE2594}"/>
              </a:ext>
            </a:extLst>
          </p:cNvPr>
          <p:cNvSpPr/>
          <p:nvPr/>
        </p:nvSpPr>
        <p:spPr>
          <a:xfrm>
            <a:off x="104409" y="6151266"/>
            <a:ext cx="940921" cy="523853"/>
          </a:xfrm>
          <a:custGeom>
            <a:avLst/>
            <a:gdLst>
              <a:gd name="connsiteX0" fmla="*/ 0 w 1364316"/>
              <a:gd name="connsiteY0" fmla="*/ 0 h 1364316"/>
              <a:gd name="connsiteX1" fmla="*/ 1364316 w 1364316"/>
              <a:gd name="connsiteY1" fmla="*/ 0 h 1364316"/>
              <a:gd name="connsiteX2" fmla="*/ 1364316 w 1364316"/>
              <a:gd name="connsiteY2" fmla="*/ 1364316 h 1364316"/>
              <a:gd name="connsiteX3" fmla="*/ 0 w 1364316"/>
              <a:gd name="connsiteY3" fmla="*/ 1364316 h 1364316"/>
              <a:gd name="connsiteX4" fmla="*/ 0 w 1364316"/>
              <a:gd name="connsiteY4" fmla="*/ 0 h 1364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4316" h="1364316">
                <a:moveTo>
                  <a:pt x="0" y="0"/>
                </a:moveTo>
                <a:lnTo>
                  <a:pt x="1364316" y="0"/>
                </a:lnTo>
                <a:lnTo>
                  <a:pt x="1364316" y="1364316"/>
                </a:lnTo>
                <a:lnTo>
                  <a:pt x="0" y="1364316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  <a:ln w="15875" cap="flat" cmpd="sng" algn="ctr">
            <a:noFill/>
            <a:prstDash val="solid"/>
            <a:miter lim="800000"/>
          </a:ln>
          <a:effectLst/>
        </p:spPr>
        <p:txBody>
          <a:bodyPr spcFirstLastPara="0" vert="horz" wrap="square" lIns="118110" tIns="118110" rIns="118110" bIns="118110" numCol="1" spcCol="1270" anchor="ctr" anchorCtr="0">
            <a:noAutofit/>
          </a:bodyPr>
          <a:lstStyle/>
          <a:p>
            <a:pPr marL="0" marR="0" lvl="0" indent="0" algn="ctr" defTabSz="137795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7 052 чел</a:t>
            </a: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45BBC4D7-C634-4FF9-8D97-AB65ECB91CE3}"/>
              </a:ext>
            </a:extLst>
          </p:cNvPr>
          <p:cNvSpPr/>
          <p:nvPr/>
        </p:nvSpPr>
        <p:spPr>
          <a:xfrm>
            <a:off x="10447122" y="533372"/>
            <a:ext cx="1582484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ts val="88"/>
              </a:spcBef>
              <a:defRPr/>
            </a:pPr>
            <a:r>
              <a:rPr lang="ru-RU" altLang="en-US" sz="105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Trebuchet MS" panose="020B0603020202020204" pitchFamily="34" charset="0"/>
              </a:rPr>
              <a:t>на 1 ноября 2023 года</a:t>
            </a:r>
            <a:endParaRPr lang="ru-RU" altLang="en-US" sz="200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773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342FE-5C82-4F52-BF2B-CFF321963454}"/>
              </a:ext>
            </a:extLst>
          </p:cNvPr>
          <p:cNvSpPr txBox="1">
            <a:spLocks/>
          </p:cNvSpPr>
          <p:nvPr/>
        </p:nvSpPr>
        <p:spPr bwMode="auto">
          <a:xfrm>
            <a:off x="111084" y="195002"/>
            <a:ext cx="11969832" cy="30777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>
            <a:spAutoFit/>
          </a:bodyPr>
          <a:lstStyle>
            <a:lvl1pPr marL="111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11113" marR="0" lvl="0" indent="0" algn="l" defTabSz="914400" rtl="0" eaLnBrk="1" fontAlgn="auto" latinLnBrk="0" hangingPunct="1">
              <a:lnSpc>
                <a:spcPct val="100000"/>
              </a:lnSpc>
              <a:spcBef>
                <a:spcPts val="88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Trebuchet MS" panose="020B0603020202020204" pitchFamily="34" charset="0"/>
              </a:rPr>
              <a:t>Динамика по степени утраты профессиональной трудоспособности (УПТ)</a:t>
            </a:r>
          </a:p>
        </p:txBody>
      </p: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id="{D2E4C38B-680E-4053-9144-9B55142E545F}"/>
              </a:ext>
            </a:extLst>
          </p:cNvPr>
          <p:cNvCxnSpPr>
            <a:cxnSpLocks/>
            <a:endCxn id="70" idx="2"/>
          </p:cNvCxnSpPr>
          <p:nvPr/>
        </p:nvCxnSpPr>
        <p:spPr>
          <a:xfrm flipV="1">
            <a:off x="111084" y="523220"/>
            <a:ext cx="11776116" cy="101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F4FE455D-BF41-4F16-BBBE-562787E48859}"/>
              </a:ext>
            </a:extLst>
          </p:cNvPr>
          <p:cNvSpPr txBox="1"/>
          <p:nvPr/>
        </p:nvSpPr>
        <p:spPr>
          <a:xfrm>
            <a:off x="5623265" y="1260108"/>
            <a:ext cx="6164473" cy="335866"/>
          </a:xfrm>
          <a:prstGeom prst="rect">
            <a:avLst/>
          </a:prstGeom>
          <a:noFill/>
        </p:spPr>
        <p:txBody>
          <a:bodyPr wrap="square" lIns="58298" tIns="29149" rIns="58298" bIns="29149">
            <a:spAutoFit/>
          </a:bodyPr>
          <a:lstStyle>
            <a:defPPr>
              <a:defRPr lang="en-US"/>
            </a:defPPr>
            <a:lvl2pPr marL="0" lvl="1">
              <a:defRPr sz="2000" b="1">
                <a:solidFill>
                  <a:schemeClr val="bg1"/>
                </a:solidFill>
                <a:latin typeface="Trebuchet MS" panose="020B0603020202020204" pitchFamily="34" charset="0"/>
              </a:defRPr>
            </a:lvl2pPr>
          </a:lstStyle>
          <a:p>
            <a:pPr marL="0" marR="0" lvl="0" indent="0" algn="ctr" defTabSz="2448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40588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СВЕДЕНИЯ О ЛИЦАХ СО СТЕПЕНЬЮ УПТ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1125424" y="1389753"/>
            <a:ext cx="4104302" cy="48461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377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40588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ВПЕРВЫЕ УСТАНОВЛЕННАЯ </a:t>
            </a:r>
          </a:p>
          <a:p>
            <a:pPr marL="0" marR="0" lvl="0" indent="0" algn="ctr" defTabSz="914377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40588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СТЕПЕНЬ УПТ 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40588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(чел.) </a:t>
            </a:r>
          </a:p>
        </p:txBody>
      </p:sp>
      <p:graphicFrame>
        <p:nvGraphicFramePr>
          <p:cNvPr id="35" name="Объект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6083110"/>
              </p:ext>
            </p:extLst>
          </p:nvPr>
        </p:nvGraphicFramePr>
        <p:xfrm>
          <a:off x="191724" y="2532228"/>
          <a:ext cx="5198423" cy="41477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37" name="Группа 36"/>
          <p:cNvGrpSpPr/>
          <p:nvPr/>
        </p:nvGrpSpPr>
        <p:grpSpPr>
          <a:xfrm>
            <a:off x="216845" y="904598"/>
            <a:ext cx="1001712" cy="1936750"/>
            <a:chOff x="6363219" y="1040683"/>
            <a:chExt cx="1001712" cy="1936750"/>
          </a:xfrm>
        </p:grpSpPr>
        <p:grpSp>
          <p:nvGrpSpPr>
            <p:cNvPr id="38" name="Группа 161"/>
            <p:cNvGrpSpPr>
              <a:grpSpLocks/>
            </p:cNvGrpSpPr>
            <p:nvPr/>
          </p:nvGrpSpPr>
          <p:grpSpPr bwMode="auto">
            <a:xfrm>
              <a:off x="6363219" y="1040683"/>
              <a:ext cx="1001712" cy="1936750"/>
              <a:chOff x="207421" y="616486"/>
              <a:chExt cx="656532" cy="814661"/>
            </a:xfrm>
          </p:grpSpPr>
          <p:sp>
            <p:nvSpPr>
              <p:cNvPr id="40" name="Arrow: Pentagon 33">
                <a:extLst/>
              </p:cNvPr>
              <p:cNvSpPr/>
              <p:nvPr/>
            </p:nvSpPr>
            <p:spPr bwMode="auto">
              <a:xfrm rot="5400000">
                <a:off x="81536" y="742371"/>
                <a:ext cx="814661" cy="562890"/>
              </a:xfrm>
              <a:prstGeom prst="homePlate">
                <a:avLst>
                  <a:gd name="adj" fmla="val 24304"/>
                </a:avLst>
              </a:prstGeom>
              <a:solidFill>
                <a:srgbClr val="0070C0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marL="0" marR="0" lvl="0" indent="0" algn="ctr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1" name="Isosceles Triangle 35">
                <a:extLst/>
              </p:cNvPr>
              <p:cNvSpPr/>
              <p:nvPr/>
            </p:nvSpPr>
            <p:spPr bwMode="auto">
              <a:xfrm>
                <a:off x="770311" y="616486"/>
                <a:ext cx="93642" cy="100163"/>
              </a:xfrm>
              <a:prstGeom prst="triangle">
                <a:avLst>
                  <a:gd name="adj" fmla="val 0"/>
                </a:avLst>
              </a:prstGeom>
              <a:solidFill>
                <a:srgbClr val="FFFFFF">
                  <a:lumMod val="85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marL="0" marR="0" lvl="0" indent="0" algn="ctr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39" name="Овал 4">
              <a:extLst/>
            </p:cNvPr>
            <p:cNvSpPr/>
            <p:nvPr/>
          </p:nvSpPr>
          <p:spPr>
            <a:xfrm>
              <a:off x="6445664" y="1292840"/>
              <a:ext cx="684213" cy="68421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2061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x-non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</p:grpSp>
      <p:pic>
        <p:nvPicPr>
          <p:cNvPr id="54" name="Рисунок 53" descr="Человек в кресле-коляске">
            <a:extLst>
              <a:ext uri="{FF2B5EF4-FFF2-40B4-BE49-F238E27FC236}">
                <a16:creationId xmlns:a16="http://schemas.microsoft.com/office/drawing/2014/main" id="{7B1E5883-43A4-4D2A-81D9-00968E61D08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66574" y="1251264"/>
            <a:ext cx="525977" cy="525977"/>
          </a:xfrm>
          <a:prstGeom prst="rect">
            <a:avLst/>
          </a:prstGeom>
        </p:spPr>
      </p:pic>
      <p:sp>
        <p:nvSpPr>
          <p:cNvPr id="70" name="TextBox 69"/>
          <p:cNvSpPr txBox="1"/>
          <p:nvPr/>
        </p:nvSpPr>
        <p:spPr>
          <a:xfrm>
            <a:off x="11582400" y="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</a:p>
        </p:txBody>
      </p:sp>
      <p:graphicFrame>
        <p:nvGraphicFramePr>
          <p:cNvPr id="26" name="Диаграмма 25">
            <a:extLst>
              <a:ext uri="{FF2B5EF4-FFF2-40B4-BE49-F238E27FC236}">
                <a16:creationId xmlns:a16="http://schemas.microsoft.com/office/drawing/2014/main" id="{67F74C56-CC4C-4E29-93C4-8E497D557AB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0345540"/>
              </p:ext>
            </p:extLst>
          </p:nvPr>
        </p:nvGraphicFramePr>
        <p:xfrm>
          <a:off x="5524942" y="1906644"/>
          <a:ext cx="6506637" cy="45199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0803D7F1-ADBA-4ADA-841C-9E54E207E32B}"/>
              </a:ext>
            </a:extLst>
          </p:cNvPr>
          <p:cNvSpPr/>
          <p:nvPr/>
        </p:nvSpPr>
        <p:spPr>
          <a:xfrm>
            <a:off x="5524942" y="6426587"/>
            <a:ext cx="457060" cy="236411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1055949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7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2DE9EBB5-4B7B-4520-89C7-7D3C0CF14524}"/>
              </a:ext>
            </a:extLst>
          </p:cNvPr>
          <p:cNvSpPr/>
          <p:nvPr/>
        </p:nvSpPr>
        <p:spPr>
          <a:xfrm>
            <a:off x="5982002" y="6376932"/>
            <a:ext cx="3815692" cy="303001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1055949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Производственный травматизм</a:t>
            </a:r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20B3B535-B4CD-4509-9D8C-0F5044767532}"/>
              </a:ext>
            </a:extLst>
          </p:cNvPr>
          <p:cNvSpPr/>
          <p:nvPr/>
        </p:nvSpPr>
        <p:spPr>
          <a:xfrm>
            <a:off x="9251024" y="6395425"/>
            <a:ext cx="475954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05594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Профессиональная заболеваемость</a:t>
            </a:r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948130B9-3EBE-450B-9D5D-9B9FD33B5A7A}"/>
              </a:ext>
            </a:extLst>
          </p:cNvPr>
          <p:cNvSpPr/>
          <p:nvPr/>
        </p:nvSpPr>
        <p:spPr>
          <a:xfrm>
            <a:off x="8793964" y="6410226"/>
            <a:ext cx="457060" cy="23641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1055949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7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F9577D64-5B9D-4354-ABE0-933B1CA26358}"/>
              </a:ext>
            </a:extLst>
          </p:cNvPr>
          <p:cNvSpPr/>
          <p:nvPr/>
        </p:nvSpPr>
        <p:spPr>
          <a:xfrm>
            <a:off x="10494564" y="581864"/>
            <a:ext cx="1649811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5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1 ноября 2023 года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462CE851-3549-4F29-B12D-D9463E7CF3D8}"/>
              </a:ext>
            </a:extLst>
          </p:cNvPr>
          <p:cNvSpPr/>
          <p:nvPr/>
        </p:nvSpPr>
        <p:spPr>
          <a:xfrm>
            <a:off x="11007226" y="1285491"/>
            <a:ext cx="69326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>
                <a:solidFill>
                  <a:srgbClr val="4472C4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(чел.) 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6552127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Овал 63">
            <a:extLst>
              <a:ext uri="{FF2B5EF4-FFF2-40B4-BE49-F238E27FC236}">
                <a16:creationId xmlns:a16="http://schemas.microsoft.com/office/drawing/2014/main" id="{4A37DD0E-1BE8-4D19-A0FA-BA238944A17F}"/>
              </a:ext>
            </a:extLst>
          </p:cNvPr>
          <p:cNvSpPr/>
          <p:nvPr/>
        </p:nvSpPr>
        <p:spPr>
          <a:xfrm>
            <a:off x="105608" y="4270504"/>
            <a:ext cx="646113" cy="646113"/>
          </a:xfrm>
          <a:prstGeom prst="ellipse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5D2107D-CAE6-4AD1-B988-EFFCE72D54E9}"/>
              </a:ext>
            </a:extLst>
          </p:cNvPr>
          <p:cNvSpPr txBox="1"/>
          <p:nvPr/>
        </p:nvSpPr>
        <p:spPr>
          <a:xfrm>
            <a:off x="1927951" y="2199920"/>
            <a:ext cx="290844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2,8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405888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млрд.</a:t>
            </a:r>
            <a:r>
              <a:rPr kumimoji="0" lang="ru-RU" sz="1100" b="1" i="0" u="none" strike="noStrike" kern="1200" cap="none" spc="0" normalizeH="0" baseline="0" noProof="0" dirty="0">
                <a:ln>
                  <a:noFill/>
                </a:ln>
                <a:solidFill>
                  <a:srgbClr val="405888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405888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тенге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A4C00D9-C839-45CA-9F56-ECBEE156C8FA}"/>
              </a:ext>
            </a:extLst>
          </p:cNvPr>
          <p:cNvSpPr txBox="1"/>
          <p:nvPr/>
        </p:nvSpPr>
        <p:spPr>
          <a:xfrm>
            <a:off x="2740529" y="3233784"/>
            <a:ext cx="1220787" cy="6924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11,0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1" i="0" u="none" strike="noStrike" kern="1200" cap="none" spc="0" normalizeH="0" baseline="0" noProof="0" dirty="0">
                <a:ln>
                  <a:noFill/>
                </a:ln>
                <a:solidFill>
                  <a:srgbClr val="405888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млрд. тенге</a:t>
            </a:r>
          </a:p>
        </p:txBody>
      </p:sp>
      <p:sp>
        <p:nvSpPr>
          <p:cNvPr id="90118" name="TextBox 61">
            <a:extLst>
              <a:ext uri="{FF2B5EF4-FFF2-40B4-BE49-F238E27FC236}">
                <a16:creationId xmlns:a16="http://schemas.microsoft.com/office/drawing/2014/main" id="{A523F040-BB7D-4C03-AE97-3867852CC5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3519" y="3281266"/>
            <a:ext cx="25542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10,0 </a:t>
            </a:r>
            <a:r>
              <a:rPr kumimoji="0" lang="ru-RU" alt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40588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тыс. лиц</a:t>
            </a:r>
          </a:p>
        </p:txBody>
      </p:sp>
      <p:sp>
        <p:nvSpPr>
          <p:cNvPr id="90119" name="TextBox 25">
            <a:extLst>
              <a:ext uri="{FF2B5EF4-FFF2-40B4-BE49-F238E27FC236}">
                <a16:creationId xmlns:a16="http://schemas.microsoft.com/office/drawing/2014/main" id="{33126145-CAEB-4209-A9CC-FD09F47001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8519" y="2269442"/>
            <a:ext cx="218965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5,0</a:t>
            </a:r>
            <a:r>
              <a:rPr kumimoji="0" lang="ru-RU" alt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40588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alt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40588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тыс. лиц</a:t>
            </a:r>
          </a:p>
        </p:txBody>
      </p:sp>
      <p:graphicFrame>
        <p:nvGraphicFramePr>
          <p:cNvPr id="90120" name="Объект 4" hidden="1">
            <a:extLst>
              <a:ext uri="{FF2B5EF4-FFF2-40B4-BE49-F238E27FC236}">
                <a16:creationId xmlns:a16="http://schemas.microsoft.com/office/drawing/2014/main" id="{2BDC9710-88D5-493B-9E36-A21DFFEC0621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25589" y="858839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7" name="Слайд think-cell" r:id="rId5" imgW="360" imgH="360" progId="TCLayout.ActiveDocument.1">
                  <p:embed/>
                </p:oleObj>
              </mc:Choice>
              <mc:Fallback>
                <p:oleObj name="Слайд think-cell" r:id="rId5" imgW="360" imgH="360" progId="TCLayout.ActiveDocument.1">
                  <p:embed/>
                  <p:pic>
                    <p:nvPicPr>
                      <p:cNvPr id="90120" name="Объект 4" hidden="1">
                        <a:extLst>
                          <a:ext uri="{FF2B5EF4-FFF2-40B4-BE49-F238E27FC236}">
                            <a16:creationId xmlns:a16="http://schemas.microsoft.com/office/drawing/2014/main" id="{2BDC9710-88D5-493B-9E36-A21DFFEC062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5589" y="858839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Прямоугольник 1" hidden="1">
            <a:extLst>
              <a:ext uri="{FF2B5EF4-FFF2-40B4-BE49-F238E27FC236}">
                <a16:creationId xmlns:a16="http://schemas.microsoft.com/office/drawing/2014/main" id="{FD97FC22-4B49-4A83-8526-264D9CACAA93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1524001" y="857251"/>
            <a:ext cx="119063" cy="119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  <a:sym typeface="Arial Narrow" panose="020B0606020202030204" pitchFamily="34" charset="0"/>
            </a:endParaRPr>
          </a:p>
        </p:txBody>
      </p:sp>
      <p:sp>
        <p:nvSpPr>
          <p:cNvPr id="52" name="Прямоугольник 51" hidden="1">
            <a:extLst>
              <a:ext uri="{FF2B5EF4-FFF2-40B4-BE49-F238E27FC236}">
                <a16:creationId xmlns:a16="http://schemas.microsoft.com/office/drawing/2014/main" id="{BFB8A596-481A-4286-9837-E0DEC7569AE3}"/>
              </a:ext>
            </a:extLst>
          </p:cNvPr>
          <p:cNvSpPr/>
          <p:nvPr/>
        </p:nvSpPr>
        <p:spPr>
          <a:xfrm>
            <a:off x="1524001" y="857251"/>
            <a:ext cx="119063" cy="119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Light"/>
              <a:ea typeface="+mn-ea"/>
              <a:cs typeface="+mn-cs"/>
            </a:endParaRPr>
          </a:p>
        </p:txBody>
      </p:sp>
      <p:sp>
        <p:nvSpPr>
          <p:cNvPr id="90126" name="Title 1">
            <a:extLst>
              <a:ext uri="{FF2B5EF4-FFF2-40B4-BE49-F238E27FC236}">
                <a16:creationId xmlns:a16="http://schemas.microsoft.com/office/drawing/2014/main" id="{DCDB1735-C388-4BFE-BBB1-5A3634FB4A4B}"/>
              </a:ext>
            </a:extLst>
          </p:cNvPr>
          <p:cNvSpPr txBox="1">
            <a:spLocks/>
          </p:cNvSpPr>
          <p:nvPr/>
        </p:nvSpPr>
        <p:spPr bwMode="auto">
          <a:xfrm>
            <a:off x="80696" y="131710"/>
            <a:ext cx="1187700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marL="11113">
              <a:spcBef>
                <a:spcPts val="475"/>
              </a:spcBef>
              <a:buSzPct val="100000"/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spcBef>
                <a:spcPts val="475"/>
              </a:spcBef>
              <a:buSzPct val="100000"/>
              <a:buFont typeface="Arial" panose="020B0604020202020204" pitchFamily="34" charset="0"/>
              <a:buChar char="–"/>
              <a:defRPr sz="3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spcBef>
                <a:spcPts val="475"/>
              </a:spcBef>
              <a:buSzPct val="100000"/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spcBef>
                <a:spcPts val="475"/>
              </a:spcBef>
              <a:buSzPct val="100000"/>
              <a:buFont typeface="Arial" panose="020B0604020202020204" pitchFamily="34" charset="0"/>
              <a:buChar char="–"/>
              <a:defRPr sz="3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spcBef>
                <a:spcPts val="475"/>
              </a:spcBef>
              <a:buSzPct val="100000"/>
              <a:buFont typeface="Arial" panose="020B0604020202020204" pitchFamily="34" charset="0"/>
              <a:buChar char="»"/>
              <a:defRPr sz="3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ts val="475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3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ts val="475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3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ts val="475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3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ts val="475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3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marL="11113" marR="0" lvl="0" indent="0" algn="l" defTabSz="914400" rtl="0" eaLnBrk="1" fontAlgn="base" latinLnBrk="0" hangingPunct="1">
              <a:lnSpc>
                <a:spcPct val="100000"/>
              </a:lnSpc>
              <a:spcBef>
                <a:spcPts val="63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Trebuchet MS" panose="020B0603020202020204" pitchFamily="34" charset="0"/>
              </a:rPr>
              <a:t>Выплаты в связи с утратой профессиональной трудоспособности</a:t>
            </a:r>
          </a:p>
        </p:txBody>
      </p:sp>
      <p:sp>
        <p:nvSpPr>
          <p:cNvPr id="90127" name="TextBox 17">
            <a:extLst>
              <a:ext uri="{FF2B5EF4-FFF2-40B4-BE49-F238E27FC236}">
                <a16:creationId xmlns:a16="http://schemas.microsoft.com/office/drawing/2014/main" id="{E88E1F43-7048-4428-85FD-C1F392D5B9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7889" y="3378506"/>
            <a:ext cx="112528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40588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КСЖ</a:t>
            </a:r>
          </a:p>
        </p:txBody>
      </p:sp>
      <p:sp>
        <p:nvSpPr>
          <p:cNvPr id="90128" name="TextBox 44">
            <a:extLst>
              <a:ext uri="{FF2B5EF4-FFF2-40B4-BE49-F238E27FC236}">
                <a16:creationId xmlns:a16="http://schemas.microsoft.com/office/drawing/2014/main" id="{277A322C-C549-4F8B-963D-A0940A5915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6453" y="2369197"/>
            <a:ext cx="103384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40588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ГФСС</a:t>
            </a:r>
          </a:p>
        </p:txBody>
      </p:sp>
      <p:sp>
        <p:nvSpPr>
          <p:cNvPr id="48" name="Овал 47">
            <a:extLst>
              <a:ext uri="{FF2B5EF4-FFF2-40B4-BE49-F238E27FC236}">
                <a16:creationId xmlns:a16="http://schemas.microsoft.com/office/drawing/2014/main" id="{8A4B7AAC-90CC-4B66-8599-AEE6D753217B}"/>
              </a:ext>
            </a:extLst>
          </p:cNvPr>
          <p:cNvSpPr/>
          <p:nvPr/>
        </p:nvSpPr>
        <p:spPr>
          <a:xfrm>
            <a:off x="114994" y="2209356"/>
            <a:ext cx="646113" cy="646112"/>
          </a:xfrm>
          <a:prstGeom prst="ellipse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0" name="Овал 49">
            <a:extLst>
              <a:ext uri="{FF2B5EF4-FFF2-40B4-BE49-F238E27FC236}">
                <a16:creationId xmlns:a16="http://schemas.microsoft.com/office/drawing/2014/main" id="{4A37DD0E-1BE8-4D19-A0FA-BA238944A17F}"/>
              </a:ext>
            </a:extLst>
          </p:cNvPr>
          <p:cNvSpPr/>
          <p:nvPr/>
        </p:nvSpPr>
        <p:spPr>
          <a:xfrm>
            <a:off x="114856" y="3272462"/>
            <a:ext cx="646113" cy="646113"/>
          </a:xfrm>
          <a:prstGeom prst="ellipse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E203A57-A454-499B-A52A-BF9102AD436B}"/>
              </a:ext>
            </a:extLst>
          </p:cNvPr>
          <p:cNvSpPr txBox="1"/>
          <p:nvPr/>
        </p:nvSpPr>
        <p:spPr>
          <a:xfrm>
            <a:off x="2307726" y="755771"/>
            <a:ext cx="2467024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40588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СУММА ВЫПЛАТ</a:t>
            </a:r>
          </a:p>
        </p:txBody>
      </p:sp>
      <p:sp>
        <p:nvSpPr>
          <p:cNvPr id="27" name="Нашивка 26">
            <a:extLst>
              <a:ext uri="{FF2B5EF4-FFF2-40B4-BE49-F238E27FC236}">
                <a16:creationId xmlns:a16="http://schemas.microsoft.com/office/drawing/2014/main" id="{E71736C3-343E-4900-9244-9919087B23E7}"/>
              </a:ext>
            </a:extLst>
          </p:cNvPr>
          <p:cNvSpPr/>
          <p:nvPr/>
        </p:nvSpPr>
        <p:spPr>
          <a:xfrm>
            <a:off x="4910292" y="2435209"/>
            <a:ext cx="188913" cy="431800"/>
          </a:xfrm>
          <a:prstGeom prst="chevron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2" name="Нашивка 31">
            <a:extLst>
              <a:ext uri="{FF2B5EF4-FFF2-40B4-BE49-F238E27FC236}">
                <a16:creationId xmlns:a16="http://schemas.microsoft.com/office/drawing/2014/main" id="{C120192C-BE52-43A2-BFB3-798552798BDC}"/>
              </a:ext>
            </a:extLst>
          </p:cNvPr>
          <p:cNvSpPr/>
          <p:nvPr/>
        </p:nvSpPr>
        <p:spPr>
          <a:xfrm>
            <a:off x="4884410" y="3378506"/>
            <a:ext cx="188913" cy="433387"/>
          </a:xfrm>
          <a:prstGeom prst="chevron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90137" name="Picture 8" descr="Похожее изображение">
            <a:extLst>
              <a:ext uri="{FF2B5EF4-FFF2-40B4-BE49-F238E27FC236}">
                <a16:creationId xmlns:a16="http://schemas.microsoft.com/office/drawing/2014/main" id="{B5FD9EE8-FD13-45B4-A776-AB8B05B001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464" y="2233962"/>
            <a:ext cx="612775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" name="TextBox 82">
            <a:extLst>
              <a:ext uri="{FF2B5EF4-FFF2-40B4-BE49-F238E27FC236}">
                <a16:creationId xmlns:a16="http://schemas.microsoft.com/office/drawing/2014/main" id="{202F1211-E64F-4047-9669-D53DC722BE50}"/>
              </a:ext>
            </a:extLst>
          </p:cNvPr>
          <p:cNvSpPr txBox="1"/>
          <p:nvPr/>
        </p:nvSpPr>
        <p:spPr>
          <a:xfrm>
            <a:off x="8255366" y="1250814"/>
            <a:ext cx="3145773" cy="704324"/>
          </a:xfrm>
          <a:prstGeom prst="rect">
            <a:avLst/>
          </a:prstGeom>
          <a:noFill/>
          <a:ln>
            <a:noFill/>
          </a:ln>
        </p:spPr>
        <p:txBody>
          <a:bodyPr wrap="square" lIns="87912" tIns="43956" rIns="87912" bIns="43956">
            <a:spAutoFit/>
          </a:bodyPr>
          <a:lstStyle/>
          <a:p>
            <a:pPr marL="0" marR="0" lvl="0" indent="0" algn="ctr" defTabSz="66392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40588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ВСЕГО ЛИЦ </a:t>
            </a:r>
          </a:p>
          <a:p>
            <a:pPr marL="0" marR="0" lvl="0" indent="0" algn="ctr" defTabSz="66392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40588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СО СТЕПЕНЬЮ УПТ</a:t>
            </a:r>
          </a:p>
        </p:txBody>
      </p:sp>
      <p:sp>
        <p:nvSpPr>
          <p:cNvPr id="84" name="Прямоугольник 83">
            <a:extLst>
              <a:ext uri="{FF2B5EF4-FFF2-40B4-BE49-F238E27FC236}">
                <a16:creationId xmlns:a16="http://schemas.microsoft.com/office/drawing/2014/main" id="{34059DA2-02D5-4EEE-A174-14B11ADD0424}"/>
              </a:ext>
            </a:extLst>
          </p:cNvPr>
          <p:cNvSpPr/>
          <p:nvPr/>
        </p:nvSpPr>
        <p:spPr>
          <a:xfrm>
            <a:off x="9012708" y="2319772"/>
            <a:ext cx="1778001" cy="719137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lIns="87912" tIns="43956" rIns="87912" bIns="43956" anchor="ctr"/>
          <a:lstStyle/>
          <a:p>
            <a:pPr marL="0" marR="0" lvl="0" indent="0" algn="ctr" defTabSz="66392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075" b="1" i="0" u="none" strike="noStrike" kern="0" cap="none" spc="0" normalizeH="0" baseline="0" noProof="0" dirty="0">
                <a:ln>
                  <a:noFill/>
                </a:ln>
                <a:solidFill>
                  <a:srgbClr val="40588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15,0 </a:t>
            </a:r>
            <a:endParaRPr kumimoji="0" lang="ru-RU" sz="900" b="0" i="0" u="none" strike="noStrike" kern="0" cap="none" spc="0" normalizeH="0" baseline="0" noProof="0" dirty="0">
              <a:ln>
                <a:noFill/>
              </a:ln>
              <a:solidFill>
                <a:srgbClr val="405888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6" name="Прямоугольник 85">
            <a:extLst>
              <a:ext uri="{FF2B5EF4-FFF2-40B4-BE49-F238E27FC236}">
                <a16:creationId xmlns:a16="http://schemas.microsoft.com/office/drawing/2014/main" id="{459CE510-154E-40ED-AF3D-276B8A9D8A05}"/>
              </a:ext>
            </a:extLst>
          </p:cNvPr>
          <p:cNvSpPr/>
          <p:nvPr/>
        </p:nvSpPr>
        <p:spPr>
          <a:xfrm>
            <a:off x="9197653" y="2925612"/>
            <a:ext cx="1408112" cy="296862"/>
          </a:xfrm>
          <a:prstGeom prst="rect">
            <a:avLst/>
          </a:prstGeom>
        </p:spPr>
        <p:txBody>
          <a:bodyPr lIns="87912" tIns="43956" rIns="87912" bIns="43956">
            <a:spAutoFit/>
          </a:bodyPr>
          <a:lstStyle/>
          <a:p>
            <a:pPr marL="0" marR="0" lvl="0" indent="0" algn="ctr" defTabSz="66392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35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тыс. человек </a:t>
            </a:r>
          </a:p>
        </p:txBody>
      </p:sp>
      <p:grpSp>
        <p:nvGrpSpPr>
          <p:cNvPr id="90146" name="Группа 31">
            <a:extLst>
              <a:ext uri="{FF2B5EF4-FFF2-40B4-BE49-F238E27FC236}">
                <a16:creationId xmlns:a16="http://schemas.microsoft.com/office/drawing/2014/main" id="{1E75EDC2-2356-4B90-BCCC-737D033102D7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9779240" y="3183371"/>
            <a:ext cx="207963" cy="555625"/>
            <a:chOff x="4102373" y="1907101"/>
            <a:chExt cx="425450" cy="517525"/>
          </a:xfrm>
        </p:grpSpPr>
        <p:sp>
          <p:nvSpPr>
            <p:cNvPr id="98" name="Chevron2">
              <a:extLst>
                <a:ext uri="{FF2B5EF4-FFF2-40B4-BE49-F238E27FC236}">
                  <a16:creationId xmlns:a16="http://schemas.microsoft.com/office/drawing/2014/main" id="{F8CEBD42-278B-4965-989B-24FBDB457835}"/>
                </a:ext>
              </a:extLst>
            </p:cNvPr>
            <p:cNvSpPr>
              <a:spLocks noChangeAspect="1"/>
            </p:cNvSpPr>
            <p:nvPr/>
          </p:nvSpPr>
          <p:spPr bwMode="auto">
            <a:xfrm rot="10800000" flipH="1">
              <a:off x="4102373" y="1938153"/>
              <a:ext cx="224092" cy="455422"/>
            </a:xfrm>
            <a:custGeom>
              <a:avLst/>
              <a:gdLst/>
              <a:ahLst/>
              <a:cxnLst/>
              <a:rect l="0" t="0" r="0" b="0"/>
              <a:pathLst>
                <a:path w="2984501" h="5080001">
                  <a:moveTo>
                    <a:pt x="0" y="0"/>
                  </a:moveTo>
                  <a:lnTo>
                    <a:pt x="1524000" y="0"/>
                  </a:lnTo>
                  <a:lnTo>
                    <a:pt x="2984500" y="2540000"/>
                  </a:lnTo>
                  <a:lnTo>
                    <a:pt x="1524000" y="5080000"/>
                  </a:lnTo>
                  <a:lnTo>
                    <a:pt x="0" y="5080000"/>
                  </a:lnTo>
                  <a:lnTo>
                    <a:pt x="1460500" y="2540000"/>
                  </a:lnTo>
                  <a:close/>
                </a:path>
              </a:pathLst>
            </a:custGeom>
            <a:solidFill>
              <a:srgbClr val="0065BD"/>
            </a:soli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87912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75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endParaRPr>
            </a:p>
          </p:txBody>
        </p:sp>
        <p:sp>
          <p:nvSpPr>
            <p:cNvPr id="99" name="Chevron2">
              <a:extLst>
                <a:ext uri="{FF2B5EF4-FFF2-40B4-BE49-F238E27FC236}">
                  <a16:creationId xmlns:a16="http://schemas.microsoft.com/office/drawing/2014/main" id="{B104F8C3-D6F7-436D-8327-C40CA04C187A}"/>
                </a:ext>
              </a:extLst>
            </p:cNvPr>
            <p:cNvSpPr>
              <a:spLocks noChangeAspect="1"/>
            </p:cNvSpPr>
            <p:nvPr/>
          </p:nvSpPr>
          <p:spPr bwMode="auto">
            <a:xfrm rot="10800000" flipH="1">
              <a:off x="4271254" y="1907101"/>
              <a:ext cx="256569" cy="517525"/>
            </a:xfrm>
            <a:custGeom>
              <a:avLst/>
              <a:gdLst/>
              <a:ahLst/>
              <a:cxnLst/>
              <a:rect l="0" t="0" r="0" b="0"/>
              <a:pathLst>
                <a:path w="2984501" h="5080001">
                  <a:moveTo>
                    <a:pt x="0" y="0"/>
                  </a:moveTo>
                  <a:lnTo>
                    <a:pt x="1524000" y="0"/>
                  </a:lnTo>
                  <a:lnTo>
                    <a:pt x="2984500" y="2540000"/>
                  </a:lnTo>
                  <a:lnTo>
                    <a:pt x="1524000" y="5080000"/>
                  </a:lnTo>
                  <a:lnTo>
                    <a:pt x="0" y="5080000"/>
                  </a:lnTo>
                  <a:lnTo>
                    <a:pt x="1460500" y="2540000"/>
                  </a:lnTo>
                  <a:close/>
                </a:path>
              </a:pathLst>
            </a:custGeom>
            <a:solidFill>
              <a:srgbClr val="A6A6A6"/>
            </a:soli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87912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75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endParaRPr>
            </a:p>
          </p:txBody>
        </p:sp>
      </p:grpSp>
      <p:sp>
        <p:nvSpPr>
          <p:cNvPr id="100" name="Прямоугольник 99">
            <a:extLst>
              <a:ext uri="{FF2B5EF4-FFF2-40B4-BE49-F238E27FC236}">
                <a16:creationId xmlns:a16="http://schemas.microsoft.com/office/drawing/2014/main" id="{1CF2C4D9-7C74-4939-B972-62C6F0AF685D}"/>
              </a:ext>
            </a:extLst>
          </p:cNvPr>
          <p:cNvSpPr/>
          <p:nvPr/>
        </p:nvSpPr>
        <p:spPr>
          <a:xfrm>
            <a:off x="8976991" y="3587005"/>
            <a:ext cx="1778000" cy="720725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lIns="87912" tIns="43956" rIns="87912" bIns="43956" anchor="ctr"/>
          <a:lstStyle/>
          <a:p>
            <a:pPr marL="0" marR="0" lvl="0" indent="0" algn="ctr" defTabSz="66392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075" b="1" i="0" u="none" strike="noStrike" kern="0" cap="none" spc="0" normalizeH="0" baseline="0" noProof="0" dirty="0">
                <a:ln>
                  <a:noFill/>
                </a:ln>
                <a:solidFill>
                  <a:srgbClr val="40588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26,2</a:t>
            </a:r>
            <a:endParaRPr kumimoji="0" lang="ru-RU" sz="900" b="0" i="0" u="none" strike="noStrike" kern="0" cap="none" spc="0" normalizeH="0" baseline="0" noProof="0" dirty="0">
              <a:ln>
                <a:noFill/>
              </a:ln>
              <a:solidFill>
                <a:srgbClr val="405888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1" name="Прямоугольник 100">
            <a:extLst>
              <a:ext uri="{FF2B5EF4-FFF2-40B4-BE49-F238E27FC236}">
                <a16:creationId xmlns:a16="http://schemas.microsoft.com/office/drawing/2014/main" id="{10AE2C17-42D7-48E0-8C8F-01402B2F4937}"/>
              </a:ext>
            </a:extLst>
          </p:cNvPr>
          <p:cNvSpPr/>
          <p:nvPr/>
        </p:nvSpPr>
        <p:spPr>
          <a:xfrm>
            <a:off x="9073830" y="4293024"/>
            <a:ext cx="1673225" cy="296862"/>
          </a:xfrm>
          <a:prstGeom prst="rect">
            <a:avLst/>
          </a:prstGeom>
        </p:spPr>
        <p:txBody>
          <a:bodyPr wrap="none" lIns="87912" tIns="43956" rIns="87912" bIns="43956">
            <a:spAutoFit/>
          </a:bodyPr>
          <a:lstStyle/>
          <a:p>
            <a:pPr marL="0" marR="0" lvl="0" indent="0" algn="ctr" defTabSz="66392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35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млрд. тенге в год</a:t>
            </a:r>
            <a:endParaRPr kumimoji="0" lang="ru-RU" sz="975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Helvetica Light"/>
              <a:ea typeface="+mn-ea"/>
              <a:cs typeface="+mn-cs"/>
            </a:endParaRPr>
          </a:p>
        </p:txBody>
      </p:sp>
      <p:cxnSp>
        <p:nvCxnSpPr>
          <p:cNvPr id="54" name="Прямая соединительная линия 53">
            <a:extLst>
              <a:ext uri="{FF2B5EF4-FFF2-40B4-BE49-F238E27FC236}">
                <a16:creationId xmlns:a16="http://schemas.microsoft.com/office/drawing/2014/main" id="{12087F4B-6A0E-4B27-8644-9D46495CB8C0}"/>
              </a:ext>
            </a:extLst>
          </p:cNvPr>
          <p:cNvCxnSpPr>
            <a:cxnSpLocks/>
          </p:cNvCxnSpPr>
          <p:nvPr/>
        </p:nvCxnSpPr>
        <p:spPr>
          <a:xfrm>
            <a:off x="96770" y="532629"/>
            <a:ext cx="1188927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F4FE455D-BF41-4F16-BBBE-562787E48859}"/>
              </a:ext>
            </a:extLst>
          </p:cNvPr>
          <p:cNvSpPr txBox="1"/>
          <p:nvPr/>
        </p:nvSpPr>
        <p:spPr>
          <a:xfrm>
            <a:off x="847354" y="5850753"/>
            <a:ext cx="3022868" cy="674420"/>
          </a:xfrm>
          <a:prstGeom prst="rect">
            <a:avLst/>
          </a:prstGeom>
          <a:noFill/>
        </p:spPr>
        <p:txBody>
          <a:bodyPr wrap="square" lIns="58298" tIns="29149" rIns="58298" bIns="29149">
            <a:spAutoFit/>
          </a:bodyPr>
          <a:lstStyle>
            <a:defPPr>
              <a:defRPr lang="en-US"/>
            </a:defPPr>
            <a:lvl2pPr marL="0" lvl="1">
              <a:defRPr sz="2000" b="1">
                <a:solidFill>
                  <a:schemeClr val="bg1"/>
                </a:solidFill>
                <a:latin typeface="Trebuchet MS" panose="020B0603020202020204" pitchFamily="34" charset="0"/>
              </a:defRPr>
            </a:lvl2pPr>
          </a:lstStyle>
          <a:p>
            <a:pPr marL="0" marR="0" lvl="0" indent="0" algn="ctr" defTabSz="2448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40588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СРЕДНИЙ 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405888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2448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40588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РАЗМЕР ВЫПЛАТ</a:t>
            </a:r>
          </a:p>
        </p:txBody>
      </p:sp>
      <p:graphicFrame>
        <p:nvGraphicFramePr>
          <p:cNvPr id="43" name="Таблица 42"/>
          <p:cNvGraphicFramePr>
            <a:graphicFrameLocks noGrp="1"/>
          </p:cNvGraphicFramePr>
          <p:nvPr>
            <p:extLst/>
          </p:nvPr>
        </p:nvGraphicFramePr>
        <p:xfrm>
          <a:off x="3791057" y="5541138"/>
          <a:ext cx="7998377" cy="10839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5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9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5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72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2925">
                <a:tc>
                  <a:txBody>
                    <a:bodyPr/>
                    <a:lstStyle/>
                    <a:p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СРЕДНЕМ</a:t>
                      </a:r>
                      <a:endParaRPr lang="ru-RU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30-59%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60-79%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80-100%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9470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</a:t>
                      </a:r>
                      <a:r>
                        <a:rPr lang="ru-RU" sz="160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счет ГФСС (</a:t>
                      </a:r>
                      <a:r>
                        <a:rPr lang="ru-RU" sz="1600" b="1" baseline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СВут</a:t>
                      </a:r>
                      <a:r>
                        <a:rPr lang="ru-RU" sz="160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35 671</a:t>
                      </a:r>
                    </a:p>
                  </a:txBody>
                  <a:tcPr anchor="ctr"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29 119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41 460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52 282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1524">
                <a:tc>
                  <a:txBody>
                    <a:bodyPr/>
                    <a:lstStyle/>
                    <a:p>
                      <a:r>
                        <a:rPr lang="ru-RU" sz="1600" b="1" strike="noStrike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 счет КСЖ</a:t>
                      </a:r>
                      <a:r>
                        <a:rPr lang="en-US" sz="1600" b="1" strike="noStrike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1" strike="noStrike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ru-RU" sz="1600" b="1" strike="noStrike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Свупт</a:t>
                      </a:r>
                      <a:r>
                        <a:rPr lang="ru-RU" sz="1600" b="1" strike="noStrike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anchor="ctr"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strike="noStrike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98 079</a:t>
                      </a:r>
                    </a:p>
                  </a:txBody>
                  <a:tcPr anchor="ctr"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91 505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117 002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129 350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44" name="Группа 43"/>
          <p:cNvGrpSpPr/>
          <p:nvPr/>
        </p:nvGrpSpPr>
        <p:grpSpPr>
          <a:xfrm>
            <a:off x="130464" y="5485437"/>
            <a:ext cx="1001712" cy="1240852"/>
            <a:chOff x="6363219" y="1040683"/>
            <a:chExt cx="1001712" cy="1936750"/>
          </a:xfrm>
        </p:grpSpPr>
        <p:grpSp>
          <p:nvGrpSpPr>
            <p:cNvPr id="45" name="Группа 161"/>
            <p:cNvGrpSpPr>
              <a:grpSpLocks/>
            </p:cNvGrpSpPr>
            <p:nvPr/>
          </p:nvGrpSpPr>
          <p:grpSpPr bwMode="auto">
            <a:xfrm>
              <a:off x="6363219" y="1040683"/>
              <a:ext cx="1001712" cy="1936750"/>
              <a:chOff x="207421" y="616486"/>
              <a:chExt cx="656532" cy="814661"/>
            </a:xfrm>
          </p:grpSpPr>
          <p:sp>
            <p:nvSpPr>
              <p:cNvPr id="55" name="Arrow: Pentagon 33">
                <a:extLst/>
              </p:cNvPr>
              <p:cNvSpPr/>
              <p:nvPr/>
            </p:nvSpPr>
            <p:spPr bwMode="auto">
              <a:xfrm rot="5400000">
                <a:off x="81536" y="742371"/>
                <a:ext cx="814661" cy="562890"/>
              </a:xfrm>
              <a:prstGeom prst="homePlate">
                <a:avLst>
                  <a:gd name="adj" fmla="val 24304"/>
                </a:avLst>
              </a:prstGeom>
              <a:solidFill>
                <a:srgbClr val="0070C0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marL="0" marR="0" lvl="0" indent="0" algn="ctr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6" name="Isosceles Triangle 35">
                <a:extLst/>
              </p:cNvPr>
              <p:cNvSpPr/>
              <p:nvPr/>
            </p:nvSpPr>
            <p:spPr bwMode="auto">
              <a:xfrm>
                <a:off x="770311" y="616486"/>
                <a:ext cx="93642" cy="100163"/>
              </a:xfrm>
              <a:prstGeom prst="triangle">
                <a:avLst>
                  <a:gd name="adj" fmla="val 0"/>
                </a:avLst>
              </a:prstGeom>
              <a:solidFill>
                <a:srgbClr val="FFFFFF">
                  <a:lumMod val="85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marL="0" marR="0" lvl="0" indent="0" algn="ctr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47" name="Овал 4">
              <a:extLst/>
            </p:cNvPr>
            <p:cNvSpPr/>
            <p:nvPr/>
          </p:nvSpPr>
          <p:spPr>
            <a:xfrm>
              <a:off x="6445664" y="1292840"/>
              <a:ext cx="684213" cy="68421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2061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x-non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</p:grpSp>
      <p:pic>
        <p:nvPicPr>
          <p:cNvPr id="57" name="Рисунок 56">
            <a:extLst/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591" y="5640818"/>
            <a:ext cx="418648" cy="417501"/>
          </a:xfrm>
          <a:prstGeom prst="rect">
            <a:avLst/>
          </a:prstGeom>
          <a:ln>
            <a:noFill/>
          </a:ln>
        </p:spPr>
      </p:pic>
      <p:sp>
        <p:nvSpPr>
          <p:cNvPr id="59" name="TextBox 58">
            <a:extLst>
              <a:ext uri="{FF2B5EF4-FFF2-40B4-BE49-F238E27FC236}">
                <a16:creationId xmlns:a16="http://schemas.microsoft.com/office/drawing/2014/main" id="{1E203A57-A454-499B-A52A-BF9102AD436B}"/>
              </a:ext>
            </a:extLst>
          </p:cNvPr>
          <p:cNvSpPr txBox="1"/>
          <p:nvPr/>
        </p:nvSpPr>
        <p:spPr>
          <a:xfrm>
            <a:off x="5243519" y="782721"/>
            <a:ext cx="2228850" cy="40011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40588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ПОЛУЧАТЕЛИ</a:t>
            </a:r>
          </a:p>
        </p:txBody>
      </p:sp>
      <p:sp>
        <p:nvSpPr>
          <p:cNvPr id="38" name="TextBox 17">
            <a:extLst>
              <a:ext uri="{FF2B5EF4-FFF2-40B4-BE49-F238E27FC236}">
                <a16:creationId xmlns:a16="http://schemas.microsoft.com/office/drawing/2014/main" id="{E88E1F43-7048-4428-85FD-C1F392D5B9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4670" y="4359766"/>
            <a:ext cx="180071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40588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работодатели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A4C00D9-C839-45CA-9F56-ECBEE156C8FA}"/>
              </a:ext>
            </a:extLst>
          </p:cNvPr>
          <p:cNvSpPr txBox="1"/>
          <p:nvPr/>
        </p:nvSpPr>
        <p:spPr>
          <a:xfrm>
            <a:off x="2771781" y="4157327"/>
            <a:ext cx="1220787" cy="6924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4,9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1" i="0" u="none" strike="noStrike" kern="1200" cap="none" spc="0" normalizeH="0" baseline="0" noProof="0" dirty="0">
                <a:ln>
                  <a:noFill/>
                </a:ln>
                <a:solidFill>
                  <a:srgbClr val="405888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млрд. тенге</a:t>
            </a:r>
          </a:p>
        </p:txBody>
      </p:sp>
      <p:sp>
        <p:nvSpPr>
          <p:cNvPr id="49" name="TextBox 61">
            <a:extLst>
              <a:ext uri="{FF2B5EF4-FFF2-40B4-BE49-F238E27FC236}">
                <a16:creationId xmlns:a16="http://schemas.microsoft.com/office/drawing/2014/main" id="{A523F040-BB7D-4C03-AE97-3867852CC5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3519" y="4234167"/>
            <a:ext cx="25542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5,0 </a:t>
            </a:r>
            <a:r>
              <a:rPr kumimoji="0" lang="ru-RU" alt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40588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тыс. лиц</a:t>
            </a:r>
          </a:p>
        </p:txBody>
      </p:sp>
      <p:sp>
        <p:nvSpPr>
          <p:cNvPr id="51" name="Нашивка 31">
            <a:extLst>
              <a:ext uri="{FF2B5EF4-FFF2-40B4-BE49-F238E27FC236}">
                <a16:creationId xmlns:a16="http://schemas.microsoft.com/office/drawing/2014/main" id="{C120192C-BE52-43A2-BFB3-798552798BDC}"/>
              </a:ext>
            </a:extLst>
          </p:cNvPr>
          <p:cNvSpPr/>
          <p:nvPr/>
        </p:nvSpPr>
        <p:spPr>
          <a:xfrm>
            <a:off x="4909171" y="4359766"/>
            <a:ext cx="188913" cy="433387"/>
          </a:xfrm>
          <a:prstGeom prst="chevron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53" name="Рисунок 52" descr="Офисный работник">
            <a:extLst>
              <a:ext uri="{FF2B5EF4-FFF2-40B4-BE49-F238E27FC236}">
                <a16:creationId xmlns:a16="http://schemas.microsoft.com/office/drawing/2014/main" id="{20779FB3-7816-4911-92AC-7A4EAC98D787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33627" y="4247488"/>
            <a:ext cx="622174" cy="622174"/>
          </a:xfrm>
          <a:prstGeom prst="rect">
            <a:avLst/>
          </a:prstGeom>
        </p:spPr>
      </p:pic>
      <p:pic>
        <p:nvPicPr>
          <p:cNvPr id="63" name="Рисунок 62" descr="Рукопожатие">
            <a:extLst>
              <a:ext uri="{FF2B5EF4-FFF2-40B4-BE49-F238E27FC236}">
                <a16:creationId xmlns:a16="http://schemas.microsoft.com/office/drawing/2014/main" id="{485C7FB7-D49D-489C-BA19-1795F2196B53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66288" y="3348662"/>
            <a:ext cx="595094" cy="595094"/>
          </a:xfrm>
          <a:prstGeom prst="rect">
            <a:avLst/>
          </a:prstGeom>
        </p:spPr>
      </p:pic>
      <p:sp>
        <p:nvSpPr>
          <p:cNvPr id="58" name="TextBox 57">
            <a:extLst>
              <a:ext uri="{FF2B5EF4-FFF2-40B4-BE49-F238E27FC236}">
                <a16:creationId xmlns:a16="http://schemas.microsoft.com/office/drawing/2014/main" id="{1DF015E3-89D8-41D0-A8F4-848B02D1CF29}"/>
              </a:ext>
            </a:extLst>
          </p:cNvPr>
          <p:cNvSpPr txBox="1"/>
          <p:nvPr/>
        </p:nvSpPr>
        <p:spPr>
          <a:xfrm>
            <a:off x="1893653" y="1263539"/>
            <a:ext cx="290844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7,5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405888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млрд.</a:t>
            </a:r>
            <a:r>
              <a:rPr kumimoji="0" lang="ru-RU" sz="1100" b="1" i="0" u="none" strike="noStrike" kern="1200" cap="none" spc="0" normalizeH="0" baseline="0" noProof="0" dirty="0">
                <a:ln>
                  <a:noFill/>
                </a:ln>
                <a:solidFill>
                  <a:srgbClr val="405888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405888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тенге</a:t>
            </a:r>
          </a:p>
        </p:txBody>
      </p:sp>
      <p:sp>
        <p:nvSpPr>
          <p:cNvPr id="60" name="TextBox 25">
            <a:extLst>
              <a:ext uri="{FF2B5EF4-FFF2-40B4-BE49-F238E27FC236}">
                <a16:creationId xmlns:a16="http://schemas.microsoft.com/office/drawing/2014/main" id="{EED8409B-4608-4D91-A26F-B42D2B1AF5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4221" y="1333061"/>
            <a:ext cx="218965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10,0</a:t>
            </a:r>
            <a:r>
              <a:rPr kumimoji="0" lang="ru-RU" alt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40588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alt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40588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тыс. лиц, </a:t>
            </a:r>
          </a:p>
        </p:txBody>
      </p:sp>
      <p:sp>
        <p:nvSpPr>
          <p:cNvPr id="62" name="TextBox 44">
            <a:extLst>
              <a:ext uri="{FF2B5EF4-FFF2-40B4-BE49-F238E27FC236}">
                <a16:creationId xmlns:a16="http://schemas.microsoft.com/office/drawing/2014/main" id="{1487D759-F68C-46A3-9C4A-060810900A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330" y="1454427"/>
            <a:ext cx="12768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40588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БЮДЖЕТ</a:t>
            </a:r>
          </a:p>
        </p:txBody>
      </p:sp>
      <p:sp>
        <p:nvSpPr>
          <p:cNvPr id="65" name="Овал 64">
            <a:extLst>
              <a:ext uri="{FF2B5EF4-FFF2-40B4-BE49-F238E27FC236}">
                <a16:creationId xmlns:a16="http://schemas.microsoft.com/office/drawing/2014/main" id="{30DEE3C0-BC49-4E01-A359-95E6467824DB}"/>
              </a:ext>
            </a:extLst>
          </p:cNvPr>
          <p:cNvSpPr/>
          <p:nvPr/>
        </p:nvSpPr>
        <p:spPr>
          <a:xfrm>
            <a:off x="80696" y="1272975"/>
            <a:ext cx="646113" cy="646112"/>
          </a:xfrm>
          <a:prstGeom prst="ellipse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6" name="Нашивка 26">
            <a:extLst>
              <a:ext uri="{FF2B5EF4-FFF2-40B4-BE49-F238E27FC236}">
                <a16:creationId xmlns:a16="http://schemas.microsoft.com/office/drawing/2014/main" id="{C3BF104D-7A06-4908-82A5-94ED60E16F87}"/>
              </a:ext>
            </a:extLst>
          </p:cNvPr>
          <p:cNvSpPr/>
          <p:nvPr/>
        </p:nvSpPr>
        <p:spPr>
          <a:xfrm>
            <a:off x="4875994" y="1498828"/>
            <a:ext cx="188913" cy="431800"/>
          </a:xfrm>
          <a:prstGeom prst="chevron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68" name="Рисунок 67">
            <a:extLst>
              <a:ext uri="{FF2B5EF4-FFF2-40B4-BE49-F238E27FC236}">
                <a16:creationId xmlns:a16="http://schemas.microsoft.com/office/drawing/2014/main" id="{5AB826DC-2FDF-4463-B889-D0A93F8CE14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428" y="1374444"/>
            <a:ext cx="418648" cy="417501"/>
          </a:xfrm>
          <a:prstGeom prst="rect">
            <a:avLst/>
          </a:prstGeom>
          <a:ln>
            <a:noFill/>
          </a:ln>
        </p:spPr>
      </p:pic>
      <p:sp>
        <p:nvSpPr>
          <p:cNvPr id="67" name="TextBox 66">
            <a:extLst>
              <a:ext uri="{FF2B5EF4-FFF2-40B4-BE49-F238E27FC236}">
                <a16:creationId xmlns:a16="http://schemas.microsoft.com/office/drawing/2014/main" id="{DA56786E-B5BC-49EF-8461-23340B5DCB80}"/>
              </a:ext>
            </a:extLst>
          </p:cNvPr>
          <p:cNvSpPr txBox="1"/>
          <p:nvPr/>
        </p:nvSpPr>
        <p:spPr>
          <a:xfrm>
            <a:off x="11431036" y="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p:sp>
        <p:nvSpPr>
          <p:cNvPr id="69" name="Прямоугольник 68">
            <a:extLst>
              <a:ext uri="{FF2B5EF4-FFF2-40B4-BE49-F238E27FC236}">
                <a16:creationId xmlns:a16="http://schemas.microsoft.com/office/drawing/2014/main" id="{5EF69F56-FDBF-47B5-BF44-70E6E08071CD}"/>
              </a:ext>
            </a:extLst>
          </p:cNvPr>
          <p:cNvSpPr/>
          <p:nvPr/>
        </p:nvSpPr>
        <p:spPr>
          <a:xfrm>
            <a:off x="11050519" y="5233862"/>
            <a:ext cx="761034" cy="273436"/>
          </a:xfrm>
          <a:prstGeom prst="rect">
            <a:avLst/>
          </a:prstGeom>
        </p:spPr>
        <p:txBody>
          <a:bodyPr wrap="none" lIns="87912" tIns="43956" rIns="87912" bIns="43956">
            <a:spAutoFit/>
          </a:bodyPr>
          <a:lstStyle/>
          <a:p>
            <a:pPr lvl="0" algn="ctr" defTabSz="663923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i="1" kern="0" dirty="0">
                <a:solidFill>
                  <a:srgbClr val="002060"/>
                </a:solidFill>
                <a:latin typeface="Arial" charset="0"/>
              </a:rPr>
              <a:t>(тенге)</a:t>
            </a:r>
          </a:p>
        </p:txBody>
      </p:sp>
    </p:spTree>
    <p:extLst>
      <p:ext uri="{BB962C8B-B14F-4D97-AF65-F5344CB8AC3E}">
        <p14:creationId xmlns:p14="http://schemas.microsoft.com/office/powerpoint/2010/main" val="38670064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Box 34">
            <a:extLst>
              <a:ext uri="{FF2B5EF4-FFF2-40B4-BE49-F238E27FC236}">
                <a16:creationId xmlns:a16="http://schemas.microsoft.com/office/drawing/2014/main" id="{0BA4480B-67BE-765D-9E22-31CAE16436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1550" y="660540"/>
            <a:ext cx="6140450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377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40588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Динамика страховых премий и выплат</a:t>
            </a: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D36F1859-11CA-2C28-E065-C1A976E66062}"/>
              </a:ext>
            </a:extLst>
          </p:cNvPr>
          <p:cNvSpPr/>
          <p:nvPr/>
        </p:nvSpPr>
        <p:spPr>
          <a:xfrm>
            <a:off x="370586" y="3635247"/>
            <a:ext cx="6349332" cy="45402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Охват 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наемных работников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системой ОСНС</a:t>
            </a:r>
          </a:p>
        </p:txBody>
      </p:sp>
      <p:sp>
        <p:nvSpPr>
          <p:cNvPr id="11273" name="Прямоугольник 3">
            <a:extLst>
              <a:ext uri="{FF2B5EF4-FFF2-40B4-BE49-F238E27FC236}">
                <a16:creationId xmlns:a16="http://schemas.microsoft.com/office/drawing/2014/main" id="{DFD1B987-4F29-FCAF-0A63-BF4711EC55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1840" y="1445596"/>
            <a:ext cx="4294678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2857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ru-RU" alt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Систему ОСНС реализует                              </a:t>
            </a:r>
            <a:r>
              <a:rPr kumimoji="0" lang="ru-RU" alt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8</a:t>
            </a:r>
            <a:r>
              <a:rPr kumimoji="0" lang="ru-RU" alt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компаний по страхованию жизни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ru-RU" alt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Страховой тариф составляет                              </a:t>
            </a:r>
            <a:r>
              <a:rPr kumimoji="0" lang="ru-RU" alt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0,12% - 2,96%</a:t>
            </a:r>
            <a:r>
              <a:rPr kumimoji="0" lang="ru-RU" alt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alt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от ФОТ в зависимости от вида экономической деятельности </a:t>
            </a:r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AA430906-3797-3C6C-6C76-BEADC493B72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21060334"/>
              </p:ext>
            </p:extLst>
          </p:nvPr>
        </p:nvGraphicFramePr>
        <p:xfrm>
          <a:off x="5634054" y="915469"/>
          <a:ext cx="6557946" cy="26954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12087F4B-6A0E-4B27-8644-9D46495CB8C0}"/>
              </a:ext>
            </a:extLst>
          </p:cNvPr>
          <p:cNvCxnSpPr>
            <a:cxnSpLocks/>
          </p:cNvCxnSpPr>
          <p:nvPr/>
        </p:nvCxnSpPr>
        <p:spPr>
          <a:xfrm>
            <a:off x="207069" y="477347"/>
            <a:ext cx="1122396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">
            <a:extLst>
              <a:ext uri="{FF2B5EF4-FFF2-40B4-BE49-F238E27FC236}">
                <a16:creationId xmlns:a16="http://schemas.microsoft.com/office/drawing/2014/main" id="{DCDB1735-C388-4BFE-BBB1-5A3634FB4A4B}"/>
              </a:ext>
            </a:extLst>
          </p:cNvPr>
          <p:cNvSpPr txBox="1">
            <a:spLocks/>
          </p:cNvSpPr>
          <p:nvPr/>
        </p:nvSpPr>
        <p:spPr bwMode="auto">
          <a:xfrm>
            <a:off x="314992" y="132181"/>
            <a:ext cx="1187700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marL="11113">
              <a:spcBef>
                <a:spcPts val="475"/>
              </a:spcBef>
              <a:buSzPct val="100000"/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spcBef>
                <a:spcPts val="475"/>
              </a:spcBef>
              <a:buSzPct val="100000"/>
              <a:buFont typeface="Arial" panose="020B0604020202020204" pitchFamily="34" charset="0"/>
              <a:buChar char="–"/>
              <a:defRPr sz="3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spcBef>
                <a:spcPts val="475"/>
              </a:spcBef>
              <a:buSzPct val="100000"/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spcBef>
                <a:spcPts val="475"/>
              </a:spcBef>
              <a:buSzPct val="100000"/>
              <a:buFont typeface="Arial" panose="020B0604020202020204" pitchFamily="34" charset="0"/>
              <a:buChar char="–"/>
              <a:defRPr sz="3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spcBef>
                <a:spcPts val="475"/>
              </a:spcBef>
              <a:buSzPct val="100000"/>
              <a:buFont typeface="Arial" panose="020B0604020202020204" pitchFamily="34" charset="0"/>
              <a:buChar char="»"/>
              <a:defRPr sz="3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ts val="475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3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ts val="475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3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ts val="475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3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ts val="475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3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lvl="0" fontAlgn="base">
              <a:spcBef>
                <a:spcPts val="63"/>
              </a:spcBef>
              <a:spcAft>
                <a:spcPct val="0"/>
              </a:spcAft>
              <a:buSzTx/>
              <a:buNone/>
              <a:defRPr/>
            </a:pPr>
            <a:r>
              <a:rPr lang="ru-RU" alt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Trebuchet MS" panose="020B0603020202020204" pitchFamily="34" charset="0"/>
              </a:rPr>
              <a:t>Обязательное страхование работников от несчастных случаев </a:t>
            </a:r>
            <a:r>
              <a:rPr kumimoji="0" lang="ru-RU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Trebuchet MS" panose="020B0603020202020204" pitchFamily="34" charset="0"/>
              </a:rPr>
              <a:t>в Казахстане</a:t>
            </a:r>
          </a:p>
        </p:txBody>
      </p:sp>
      <p:grpSp>
        <p:nvGrpSpPr>
          <p:cNvPr id="15" name="Группа 14"/>
          <p:cNvGrpSpPr/>
          <p:nvPr/>
        </p:nvGrpSpPr>
        <p:grpSpPr>
          <a:xfrm>
            <a:off x="-3689" y="820098"/>
            <a:ext cx="1001712" cy="1936750"/>
            <a:chOff x="6363219" y="1040683"/>
            <a:chExt cx="1001712" cy="1936750"/>
          </a:xfrm>
        </p:grpSpPr>
        <p:grpSp>
          <p:nvGrpSpPr>
            <p:cNvPr id="16" name="Группа 161"/>
            <p:cNvGrpSpPr>
              <a:grpSpLocks/>
            </p:cNvGrpSpPr>
            <p:nvPr/>
          </p:nvGrpSpPr>
          <p:grpSpPr bwMode="auto">
            <a:xfrm>
              <a:off x="6363219" y="1040683"/>
              <a:ext cx="1001712" cy="1936750"/>
              <a:chOff x="207421" y="616486"/>
              <a:chExt cx="656532" cy="814661"/>
            </a:xfrm>
          </p:grpSpPr>
          <p:sp>
            <p:nvSpPr>
              <p:cNvPr id="18" name="Arrow: Pentagon 33">
                <a:extLst/>
              </p:cNvPr>
              <p:cNvSpPr/>
              <p:nvPr/>
            </p:nvSpPr>
            <p:spPr bwMode="auto">
              <a:xfrm rot="5400000">
                <a:off x="81536" y="742371"/>
                <a:ext cx="814661" cy="562890"/>
              </a:xfrm>
              <a:prstGeom prst="homePlate">
                <a:avLst>
                  <a:gd name="adj" fmla="val 24304"/>
                </a:avLst>
              </a:prstGeom>
              <a:solidFill>
                <a:srgbClr val="0070C0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marL="0" marR="0" lvl="0" indent="0" algn="ctr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9" name="Isosceles Triangle 35">
                <a:extLst/>
              </p:cNvPr>
              <p:cNvSpPr/>
              <p:nvPr/>
            </p:nvSpPr>
            <p:spPr bwMode="auto">
              <a:xfrm>
                <a:off x="770311" y="616486"/>
                <a:ext cx="93642" cy="100163"/>
              </a:xfrm>
              <a:prstGeom prst="triangle">
                <a:avLst>
                  <a:gd name="adj" fmla="val 0"/>
                </a:avLst>
              </a:prstGeom>
              <a:solidFill>
                <a:srgbClr val="FFFFFF">
                  <a:lumMod val="85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marL="0" marR="0" lvl="0" indent="0" algn="ctr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17" name="Овал 4">
              <a:extLst/>
            </p:cNvPr>
            <p:cNvSpPr/>
            <p:nvPr/>
          </p:nvSpPr>
          <p:spPr>
            <a:xfrm>
              <a:off x="6445664" y="1292840"/>
              <a:ext cx="684213" cy="68421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2061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x-non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2" name="Группа 1"/>
          <p:cNvGrpSpPr/>
          <p:nvPr/>
        </p:nvGrpSpPr>
        <p:grpSpPr>
          <a:xfrm>
            <a:off x="155447" y="1118542"/>
            <a:ext cx="519348" cy="519830"/>
            <a:chOff x="198353" y="1887220"/>
            <a:chExt cx="519348" cy="519830"/>
          </a:xfrm>
        </p:grpSpPr>
        <p:sp>
          <p:nvSpPr>
            <p:cNvPr id="22" name="AutoShape 8">
              <a:extLst>
                <a:ext uri="{FF2B5EF4-FFF2-40B4-BE49-F238E27FC236}">
                  <a16:creationId xmlns:a16="http://schemas.microsoft.com/office/drawing/2014/main" id="{C939A4E3-7290-4A99-B53B-23FD495D7959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98353" y="1887220"/>
              <a:ext cx="519348" cy="5198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Freeform 10">
              <a:extLst>
                <a:ext uri="{FF2B5EF4-FFF2-40B4-BE49-F238E27FC236}">
                  <a16:creationId xmlns:a16="http://schemas.microsoft.com/office/drawing/2014/main" id="{5251BA99-ADB9-4577-9381-3510D37A12D0}"/>
                </a:ext>
              </a:extLst>
            </p:cNvPr>
            <p:cNvSpPr>
              <a:spLocks/>
            </p:cNvSpPr>
            <p:nvPr/>
          </p:nvSpPr>
          <p:spPr bwMode="auto">
            <a:xfrm>
              <a:off x="259481" y="2060256"/>
              <a:ext cx="396731" cy="130920"/>
            </a:xfrm>
            <a:custGeom>
              <a:avLst/>
              <a:gdLst>
                <a:gd name="T0" fmla="*/ 1756 w 1760"/>
                <a:gd name="T1" fmla="*/ 0 h 580"/>
                <a:gd name="T2" fmla="*/ 4 w 1760"/>
                <a:gd name="T3" fmla="*/ 0 h 580"/>
                <a:gd name="T4" fmla="*/ 0 w 1760"/>
                <a:gd name="T5" fmla="*/ 4 h 580"/>
                <a:gd name="T6" fmla="*/ 0 w 1760"/>
                <a:gd name="T7" fmla="*/ 8 h 580"/>
                <a:gd name="T8" fmla="*/ 213 w 1760"/>
                <a:gd name="T9" fmla="*/ 475 h 580"/>
                <a:gd name="T10" fmla="*/ 445 w 1760"/>
                <a:gd name="T11" fmla="*/ 580 h 580"/>
                <a:gd name="T12" fmla="*/ 729 w 1760"/>
                <a:gd name="T13" fmla="*/ 580 h 580"/>
                <a:gd name="T14" fmla="*/ 729 w 1760"/>
                <a:gd name="T15" fmla="*/ 487 h 580"/>
                <a:gd name="T16" fmla="*/ 803 w 1760"/>
                <a:gd name="T17" fmla="*/ 413 h 580"/>
                <a:gd name="T18" fmla="*/ 957 w 1760"/>
                <a:gd name="T19" fmla="*/ 413 h 580"/>
                <a:gd name="T20" fmla="*/ 1031 w 1760"/>
                <a:gd name="T21" fmla="*/ 487 h 580"/>
                <a:gd name="T22" fmla="*/ 1031 w 1760"/>
                <a:gd name="T23" fmla="*/ 580 h 580"/>
                <a:gd name="T24" fmla="*/ 1297 w 1760"/>
                <a:gd name="T25" fmla="*/ 580 h 580"/>
                <a:gd name="T26" fmla="*/ 1529 w 1760"/>
                <a:gd name="T27" fmla="*/ 475 h 580"/>
                <a:gd name="T28" fmla="*/ 1760 w 1760"/>
                <a:gd name="T29" fmla="*/ 8 h 580"/>
                <a:gd name="T30" fmla="*/ 1760 w 1760"/>
                <a:gd name="T31" fmla="*/ 4 h 580"/>
                <a:gd name="T32" fmla="*/ 1756 w 1760"/>
                <a:gd name="T33" fmla="*/ 0 h 5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60" h="580">
                  <a:moveTo>
                    <a:pt x="1756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92" y="308"/>
                    <a:pt x="213" y="475"/>
                  </a:cubicBezTo>
                  <a:cubicBezTo>
                    <a:pt x="289" y="579"/>
                    <a:pt x="307" y="580"/>
                    <a:pt x="445" y="580"/>
                  </a:cubicBezTo>
                  <a:cubicBezTo>
                    <a:pt x="729" y="580"/>
                    <a:pt x="729" y="580"/>
                    <a:pt x="729" y="580"/>
                  </a:cubicBezTo>
                  <a:cubicBezTo>
                    <a:pt x="729" y="487"/>
                    <a:pt x="729" y="487"/>
                    <a:pt x="729" y="487"/>
                  </a:cubicBezTo>
                  <a:cubicBezTo>
                    <a:pt x="729" y="447"/>
                    <a:pt x="763" y="413"/>
                    <a:pt x="803" y="413"/>
                  </a:cubicBezTo>
                  <a:cubicBezTo>
                    <a:pt x="957" y="413"/>
                    <a:pt x="957" y="413"/>
                    <a:pt x="957" y="413"/>
                  </a:cubicBezTo>
                  <a:cubicBezTo>
                    <a:pt x="997" y="413"/>
                    <a:pt x="1031" y="447"/>
                    <a:pt x="1031" y="487"/>
                  </a:cubicBezTo>
                  <a:cubicBezTo>
                    <a:pt x="1031" y="580"/>
                    <a:pt x="1031" y="580"/>
                    <a:pt x="1031" y="580"/>
                  </a:cubicBezTo>
                  <a:cubicBezTo>
                    <a:pt x="1297" y="580"/>
                    <a:pt x="1297" y="580"/>
                    <a:pt x="1297" y="580"/>
                  </a:cubicBezTo>
                  <a:cubicBezTo>
                    <a:pt x="1419" y="580"/>
                    <a:pt x="1463" y="568"/>
                    <a:pt x="1529" y="475"/>
                  </a:cubicBezTo>
                  <a:cubicBezTo>
                    <a:pt x="1652" y="303"/>
                    <a:pt x="1760" y="8"/>
                    <a:pt x="1760" y="8"/>
                  </a:cubicBezTo>
                  <a:cubicBezTo>
                    <a:pt x="1760" y="4"/>
                    <a:pt x="1760" y="4"/>
                    <a:pt x="1760" y="4"/>
                  </a:cubicBezTo>
                  <a:cubicBezTo>
                    <a:pt x="1760" y="2"/>
                    <a:pt x="1758" y="0"/>
                    <a:pt x="1756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Freeform 11">
              <a:extLst>
                <a:ext uri="{FF2B5EF4-FFF2-40B4-BE49-F238E27FC236}">
                  <a16:creationId xmlns:a16="http://schemas.microsoft.com/office/drawing/2014/main" id="{22335B52-D621-49D1-83C5-FB9107A0CE6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49975" y="1967481"/>
              <a:ext cx="415623" cy="357624"/>
            </a:xfrm>
            <a:custGeom>
              <a:avLst/>
              <a:gdLst>
                <a:gd name="T0" fmla="*/ 517 w 1844"/>
                <a:gd name="T1" fmla="*/ 329 h 1585"/>
                <a:gd name="T2" fmla="*/ 517 w 1844"/>
                <a:gd name="T3" fmla="*/ 154 h 1585"/>
                <a:gd name="T4" fmla="*/ 670 w 1844"/>
                <a:gd name="T5" fmla="*/ 0 h 1585"/>
                <a:gd name="T6" fmla="*/ 1174 w 1844"/>
                <a:gd name="T7" fmla="*/ 0 h 1585"/>
                <a:gd name="T8" fmla="*/ 1327 w 1844"/>
                <a:gd name="T9" fmla="*/ 154 h 1585"/>
                <a:gd name="T10" fmla="*/ 1327 w 1844"/>
                <a:gd name="T11" fmla="*/ 329 h 1585"/>
                <a:gd name="T12" fmla="*/ 1239 w 1844"/>
                <a:gd name="T13" fmla="*/ 329 h 1585"/>
                <a:gd name="T14" fmla="*/ 1239 w 1844"/>
                <a:gd name="T15" fmla="*/ 154 h 1585"/>
                <a:gd name="T16" fmla="*/ 1174 w 1844"/>
                <a:gd name="T17" fmla="*/ 88 h 1585"/>
                <a:gd name="T18" fmla="*/ 670 w 1844"/>
                <a:gd name="T19" fmla="*/ 88 h 1585"/>
                <a:gd name="T20" fmla="*/ 605 w 1844"/>
                <a:gd name="T21" fmla="*/ 154 h 1585"/>
                <a:gd name="T22" fmla="*/ 605 w 1844"/>
                <a:gd name="T23" fmla="*/ 329 h 1585"/>
                <a:gd name="T24" fmla="*/ 517 w 1844"/>
                <a:gd name="T25" fmla="*/ 329 h 1585"/>
                <a:gd name="T26" fmla="*/ 1844 w 1844"/>
                <a:gd name="T27" fmla="*/ 1541 h 1585"/>
                <a:gd name="T28" fmla="*/ 1844 w 1844"/>
                <a:gd name="T29" fmla="*/ 413 h 1585"/>
                <a:gd name="T30" fmla="*/ 1800 w 1844"/>
                <a:gd name="T31" fmla="*/ 369 h 1585"/>
                <a:gd name="T32" fmla="*/ 44 w 1844"/>
                <a:gd name="T33" fmla="*/ 369 h 1585"/>
                <a:gd name="T34" fmla="*/ 0 w 1844"/>
                <a:gd name="T35" fmla="*/ 413 h 1585"/>
                <a:gd name="T36" fmla="*/ 0 w 1844"/>
                <a:gd name="T37" fmla="*/ 1541 h 1585"/>
                <a:gd name="T38" fmla="*/ 44 w 1844"/>
                <a:gd name="T39" fmla="*/ 1585 h 1585"/>
                <a:gd name="T40" fmla="*/ 1800 w 1844"/>
                <a:gd name="T41" fmla="*/ 1585 h 1585"/>
                <a:gd name="T42" fmla="*/ 1844 w 1844"/>
                <a:gd name="T43" fmla="*/ 1541 h 1585"/>
                <a:gd name="T44" fmla="*/ 1800 w 1844"/>
                <a:gd name="T45" fmla="*/ 413 h 1585"/>
                <a:gd name="T46" fmla="*/ 1800 w 1844"/>
                <a:gd name="T47" fmla="*/ 1541 h 1585"/>
                <a:gd name="T48" fmla="*/ 44 w 1844"/>
                <a:gd name="T49" fmla="*/ 1541 h 1585"/>
                <a:gd name="T50" fmla="*/ 44 w 1844"/>
                <a:gd name="T51" fmla="*/ 413 h 1585"/>
                <a:gd name="T52" fmla="*/ 1800 w 1844"/>
                <a:gd name="T53" fmla="*/ 413 h 1585"/>
                <a:gd name="T54" fmla="*/ 1031 w 1844"/>
                <a:gd name="T55" fmla="*/ 892 h 1585"/>
                <a:gd name="T56" fmla="*/ 1031 w 1844"/>
                <a:gd name="T57" fmla="*/ 1132 h 1585"/>
                <a:gd name="T58" fmla="*/ 999 w 1844"/>
                <a:gd name="T59" fmla="*/ 1164 h 1585"/>
                <a:gd name="T60" fmla="*/ 845 w 1844"/>
                <a:gd name="T61" fmla="*/ 1164 h 1585"/>
                <a:gd name="T62" fmla="*/ 813 w 1844"/>
                <a:gd name="T63" fmla="*/ 1132 h 1585"/>
                <a:gd name="T64" fmla="*/ 813 w 1844"/>
                <a:gd name="T65" fmla="*/ 892 h 1585"/>
                <a:gd name="T66" fmla="*/ 845 w 1844"/>
                <a:gd name="T67" fmla="*/ 860 h 1585"/>
                <a:gd name="T68" fmla="*/ 999 w 1844"/>
                <a:gd name="T69" fmla="*/ 860 h 1585"/>
                <a:gd name="T70" fmla="*/ 1031 w 1844"/>
                <a:gd name="T71" fmla="*/ 892 h 1585"/>
                <a:gd name="T72" fmla="*/ 857 w 1844"/>
                <a:gd name="T73" fmla="*/ 904 h 1585"/>
                <a:gd name="T74" fmla="*/ 857 w 1844"/>
                <a:gd name="T75" fmla="*/ 1029 h 1585"/>
                <a:gd name="T76" fmla="*/ 987 w 1844"/>
                <a:gd name="T77" fmla="*/ 1029 h 1585"/>
                <a:gd name="T78" fmla="*/ 987 w 1844"/>
                <a:gd name="T79" fmla="*/ 904 h 1585"/>
                <a:gd name="T80" fmla="*/ 857 w 1844"/>
                <a:gd name="T81" fmla="*/ 904 h 1585"/>
                <a:gd name="T82" fmla="*/ 987 w 1844"/>
                <a:gd name="T83" fmla="*/ 1120 h 1585"/>
                <a:gd name="T84" fmla="*/ 987 w 1844"/>
                <a:gd name="T85" fmla="*/ 1073 h 1585"/>
                <a:gd name="T86" fmla="*/ 857 w 1844"/>
                <a:gd name="T87" fmla="*/ 1073 h 1585"/>
                <a:gd name="T88" fmla="*/ 857 w 1844"/>
                <a:gd name="T89" fmla="*/ 1120 h 1585"/>
                <a:gd name="T90" fmla="*/ 987 w 1844"/>
                <a:gd name="T91" fmla="*/ 1120 h 1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844" h="1585">
                  <a:moveTo>
                    <a:pt x="517" y="329"/>
                  </a:moveTo>
                  <a:cubicBezTo>
                    <a:pt x="517" y="154"/>
                    <a:pt x="517" y="154"/>
                    <a:pt x="517" y="154"/>
                  </a:cubicBezTo>
                  <a:cubicBezTo>
                    <a:pt x="517" y="69"/>
                    <a:pt x="585" y="0"/>
                    <a:pt x="670" y="0"/>
                  </a:cubicBezTo>
                  <a:cubicBezTo>
                    <a:pt x="1174" y="0"/>
                    <a:pt x="1174" y="0"/>
                    <a:pt x="1174" y="0"/>
                  </a:cubicBezTo>
                  <a:cubicBezTo>
                    <a:pt x="1259" y="0"/>
                    <a:pt x="1327" y="69"/>
                    <a:pt x="1327" y="154"/>
                  </a:cubicBezTo>
                  <a:cubicBezTo>
                    <a:pt x="1327" y="329"/>
                    <a:pt x="1327" y="329"/>
                    <a:pt x="1327" y="329"/>
                  </a:cubicBezTo>
                  <a:cubicBezTo>
                    <a:pt x="1239" y="329"/>
                    <a:pt x="1239" y="329"/>
                    <a:pt x="1239" y="329"/>
                  </a:cubicBezTo>
                  <a:cubicBezTo>
                    <a:pt x="1239" y="154"/>
                    <a:pt x="1239" y="154"/>
                    <a:pt x="1239" y="154"/>
                  </a:cubicBezTo>
                  <a:cubicBezTo>
                    <a:pt x="1239" y="118"/>
                    <a:pt x="1210" y="88"/>
                    <a:pt x="1174" y="88"/>
                  </a:cubicBezTo>
                  <a:cubicBezTo>
                    <a:pt x="670" y="88"/>
                    <a:pt x="670" y="88"/>
                    <a:pt x="670" y="88"/>
                  </a:cubicBezTo>
                  <a:cubicBezTo>
                    <a:pt x="634" y="88"/>
                    <a:pt x="605" y="118"/>
                    <a:pt x="605" y="154"/>
                  </a:cubicBezTo>
                  <a:cubicBezTo>
                    <a:pt x="605" y="329"/>
                    <a:pt x="605" y="329"/>
                    <a:pt x="605" y="329"/>
                  </a:cubicBezTo>
                  <a:lnTo>
                    <a:pt x="517" y="329"/>
                  </a:lnTo>
                  <a:close/>
                  <a:moveTo>
                    <a:pt x="1844" y="1541"/>
                  </a:moveTo>
                  <a:cubicBezTo>
                    <a:pt x="1844" y="413"/>
                    <a:pt x="1844" y="413"/>
                    <a:pt x="1844" y="413"/>
                  </a:cubicBezTo>
                  <a:cubicBezTo>
                    <a:pt x="1844" y="389"/>
                    <a:pt x="1824" y="369"/>
                    <a:pt x="1800" y="369"/>
                  </a:cubicBezTo>
                  <a:cubicBezTo>
                    <a:pt x="44" y="369"/>
                    <a:pt x="44" y="369"/>
                    <a:pt x="44" y="369"/>
                  </a:cubicBezTo>
                  <a:cubicBezTo>
                    <a:pt x="20" y="369"/>
                    <a:pt x="0" y="389"/>
                    <a:pt x="0" y="413"/>
                  </a:cubicBezTo>
                  <a:cubicBezTo>
                    <a:pt x="0" y="1541"/>
                    <a:pt x="0" y="1541"/>
                    <a:pt x="0" y="1541"/>
                  </a:cubicBezTo>
                  <a:cubicBezTo>
                    <a:pt x="0" y="1565"/>
                    <a:pt x="20" y="1585"/>
                    <a:pt x="44" y="1585"/>
                  </a:cubicBezTo>
                  <a:cubicBezTo>
                    <a:pt x="1800" y="1585"/>
                    <a:pt x="1800" y="1585"/>
                    <a:pt x="1800" y="1585"/>
                  </a:cubicBezTo>
                  <a:cubicBezTo>
                    <a:pt x="1824" y="1585"/>
                    <a:pt x="1844" y="1565"/>
                    <a:pt x="1844" y="1541"/>
                  </a:cubicBezTo>
                  <a:close/>
                  <a:moveTo>
                    <a:pt x="1800" y="413"/>
                  </a:moveTo>
                  <a:cubicBezTo>
                    <a:pt x="1800" y="1541"/>
                    <a:pt x="1800" y="1541"/>
                    <a:pt x="1800" y="1541"/>
                  </a:cubicBezTo>
                  <a:cubicBezTo>
                    <a:pt x="44" y="1541"/>
                    <a:pt x="44" y="1541"/>
                    <a:pt x="44" y="1541"/>
                  </a:cubicBezTo>
                  <a:cubicBezTo>
                    <a:pt x="44" y="413"/>
                    <a:pt x="44" y="413"/>
                    <a:pt x="44" y="413"/>
                  </a:cubicBezTo>
                  <a:lnTo>
                    <a:pt x="1800" y="413"/>
                  </a:lnTo>
                  <a:close/>
                  <a:moveTo>
                    <a:pt x="1031" y="892"/>
                  </a:moveTo>
                  <a:cubicBezTo>
                    <a:pt x="1031" y="1132"/>
                    <a:pt x="1031" y="1132"/>
                    <a:pt x="1031" y="1132"/>
                  </a:cubicBezTo>
                  <a:cubicBezTo>
                    <a:pt x="1031" y="1150"/>
                    <a:pt x="1016" y="1164"/>
                    <a:pt x="999" y="1164"/>
                  </a:cubicBezTo>
                  <a:cubicBezTo>
                    <a:pt x="845" y="1164"/>
                    <a:pt x="845" y="1164"/>
                    <a:pt x="845" y="1164"/>
                  </a:cubicBezTo>
                  <a:cubicBezTo>
                    <a:pt x="828" y="1164"/>
                    <a:pt x="813" y="1150"/>
                    <a:pt x="813" y="1132"/>
                  </a:cubicBezTo>
                  <a:cubicBezTo>
                    <a:pt x="813" y="892"/>
                    <a:pt x="813" y="892"/>
                    <a:pt x="813" y="892"/>
                  </a:cubicBezTo>
                  <a:cubicBezTo>
                    <a:pt x="813" y="875"/>
                    <a:pt x="828" y="860"/>
                    <a:pt x="845" y="860"/>
                  </a:cubicBezTo>
                  <a:cubicBezTo>
                    <a:pt x="999" y="860"/>
                    <a:pt x="999" y="860"/>
                    <a:pt x="999" y="860"/>
                  </a:cubicBezTo>
                  <a:cubicBezTo>
                    <a:pt x="1016" y="860"/>
                    <a:pt x="1031" y="875"/>
                    <a:pt x="1031" y="892"/>
                  </a:cubicBezTo>
                  <a:close/>
                  <a:moveTo>
                    <a:pt x="857" y="904"/>
                  </a:moveTo>
                  <a:cubicBezTo>
                    <a:pt x="857" y="1029"/>
                    <a:pt x="857" y="1029"/>
                    <a:pt x="857" y="1029"/>
                  </a:cubicBezTo>
                  <a:cubicBezTo>
                    <a:pt x="987" y="1029"/>
                    <a:pt x="987" y="1029"/>
                    <a:pt x="987" y="1029"/>
                  </a:cubicBezTo>
                  <a:cubicBezTo>
                    <a:pt x="987" y="904"/>
                    <a:pt x="987" y="904"/>
                    <a:pt x="987" y="904"/>
                  </a:cubicBezTo>
                  <a:lnTo>
                    <a:pt x="857" y="904"/>
                  </a:lnTo>
                  <a:close/>
                  <a:moveTo>
                    <a:pt x="987" y="1120"/>
                  </a:moveTo>
                  <a:cubicBezTo>
                    <a:pt x="987" y="1073"/>
                    <a:pt x="987" y="1073"/>
                    <a:pt x="987" y="1073"/>
                  </a:cubicBezTo>
                  <a:cubicBezTo>
                    <a:pt x="857" y="1073"/>
                    <a:pt x="857" y="1073"/>
                    <a:pt x="857" y="1073"/>
                  </a:cubicBezTo>
                  <a:cubicBezTo>
                    <a:pt x="857" y="1120"/>
                    <a:pt x="857" y="1120"/>
                    <a:pt x="857" y="1120"/>
                  </a:cubicBezTo>
                  <a:lnTo>
                    <a:pt x="987" y="112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1180465" y="607026"/>
            <a:ext cx="368123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3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0588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Trebuchet MS" panose="020B0603020202020204" pitchFamily="34" charset="0"/>
              </a:rPr>
              <a:t>ТЕКУЩАЯ СИТУАЦИЯ ПО ОСНС В КАЗАХСТАНЕ</a:t>
            </a:r>
          </a:p>
        </p:txBody>
      </p:sp>
      <p:sp>
        <p:nvSpPr>
          <p:cNvPr id="29" name="Прямоугольник: скругленные углы 7">
            <a:extLst>
              <a:ext uri="{FF2B5EF4-FFF2-40B4-BE49-F238E27FC236}">
                <a16:creationId xmlns:a16="http://schemas.microsoft.com/office/drawing/2014/main" id="{D36F1859-11CA-2C28-E065-C1A976E66062}"/>
              </a:ext>
            </a:extLst>
          </p:cNvPr>
          <p:cNvSpPr/>
          <p:nvPr/>
        </p:nvSpPr>
        <p:spPr>
          <a:xfrm>
            <a:off x="6670158" y="3623720"/>
            <a:ext cx="6349332" cy="45402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Охват 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юридических лиц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системой ОСНС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1582400" y="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</a:t>
            </a:r>
          </a:p>
        </p:txBody>
      </p:sp>
      <p:graphicFrame>
        <p:nvGraphicFramePr>
          <p:cNvPr id="25" name="Диаграмма 24">
            <a:extLst>
              <a:ext uri="{FF2B5EF4-FFF2-40B4-BE49-F238E27FC236}">
                <a16:creationId xmlns:a16="http://schemas.microsoft.com/office/drawing/2014/main" id="{C5288DD1-339C-B681-5027-642EF26A8B7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75427914"/>
              </p:ext>
            </p:extLst>
          </p:nvPr>
        </p:nvGraphicFramePr>
        <p:xfrm>
          <a:off x="5634054" y="4029912"/>
          <a:ext cx="6349332" cy="27835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6" name="Диаграмма 25">
            <a:extLst>
              <a:ext uri="{FF2B5EF4-FFF2-40B4-BE49-F238E27FC236}">
                <a16:creationId xmlns:a16="http://schemas.microsoft.com/office/drawing/2014/main" id="{C5288DD1-339C-B681-5027-642EF26A8B7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47193815"/>
              </p:ext>
            </p:extLst>
          </p:nvPr>
        </p:nvGraphicFramePr>
        <p:xfrm>
          <a:off x="15028" y="4089272"/>
          <a:ext cx="5890437" cy="27835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8C3E2056-FD5C-4324-84B5-E81AFCAD87F7}"/>
              </a:ext>
            </a:extLst>
          </p:cNvPr>
          <p:cNvSpPr/>
          <p:nvPr/>
        </p:nvSpPr>
        <p:spPr>
          <a:xfrm>
            <a:off x="5109503" y="3947571"/>
            <a:ext cx="68480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dirty="0">
                <a:solidFill>
                  <a:srgbClr val="4472C4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 чел</a:t>
            </a:r>
            <a:endParaRPr lang="ru-RU" sz="1000" dirty="0"/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490651A2-F1FB-4164-8E1B-DF7DCC891776}"/>
              </a:ext>
            </a:extLst>
          </p:cNvPr>
          <p:cNvSpPr/>
          <p:nvPr/>
        </p:nvSpPr>
        <p:spPr>
          <a:xfrm>
            <a:off x="10799068" y="3918201"/>
            <a:ext cx="124104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dirty="0">
                <a:solidFill>
                  <a:srgbClr val="4472C4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 предприятий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10959400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extBox 82"/>
          <p:cNvSpPr txBox="1"/>
          <p:nvPr/>
        </p:nvSpPr>
        <p:spPr>
          <a:xfrm>
            <a:off x="633175" y="830145"/>
            <a:ext cx="4597532" cy="31393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 defTabSz="914377" eaLnBrk="1" hangingPunct="1">
              <a:lnSpc>
                <a:spcPct val="90000"/>
              </a:lnSpc>
              <a:defRPr sz="1600" b="1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377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405888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РЕЗУЛЬТАТЫ ПРОВЕРОК</a:t>
            </a:r>
          </a:p>
        </p:txBody>
      </p:sp>
      <p:graphicFrame>
        <p:nvGraphicFramePr>
          <p:cNvPr id="346114" name="Объект 4" hidden="1">
            <a:extLst>
              <a:ext uri="{FF2B5EF4-FFF2-40B4-BE49-F238E27FC236}">
                <a16:creationId xmlns:a16="http://schemas.microsoft.com/office/drawing/2014/main" id="{78A9CD0E-75AB-4DEF-A4D2-6AE619DF59A9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2" name="Слайд think-cell" r:id="rId5" imgW="383" imgH="384" progId="TCLayout.ActiveDocument.1">
                  <p:embed/>
                </p:oleObj>
              </mc:Choice>
              <mc:Fallback>
                <p:oleObj name="Слайд think-cell" r:id="rId5" imgW="383" imgH="384" progId="TCLayout.ActiveDocument.1">
                  <p:embed/>
                  <p:pic>
                    <p:nvPicPr>
                      <p:cNvPr id="346114" name="Объект 4" hidden="1">
                        <a:extLst>
                          <a:ext uri="{FF2B5EF4-FFF2-40B4-BE49-F238E27FC236}">
                            <a16:creationId xmlns:a16="http://schemas.microsoft.com/office/drawing/2014/main" id="{78A9CD0E-75AB-4DEF-A4D2-6AE619DF59A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Прямоугольник 1" hidden="1">
            <a:extLst>
              <a:ext uri="{FF2B5EF4-FFF2-40B4-BE49-F238E27FC236}">
                <a16:creationId xmlns:a16="http://schemas.microsoft.com/office/drawing/2014/main" id="{FD97FC22-4B49-4A83-8526-264D9CACAA93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  <a:sym typeface="Arial Narrow" panose="020B0606020202030204" pitchFamily="34" charset="0"/>
            </a:endParaRPr>
          </a:p>
        </p:txBody>
      </p:sp>
      <p:cxnSp>
        <p:nvCxnSpPr>
          <p:cNvPr id="233" name="Прямая соединительная линия 232">
            <a:extLst>
              <a:ext uri="{FF2B5EF4-FFF2-40B4-BE49-F238E27FC236}">
                <a16:creationId xmlns:a16="http://schemas.microsoft.com/office/drawing/2014/main" id="{A4CBE7B0-D243-4EA5-9E6F-A92A218B7825}"/>
              </a:ext>
            </a:extLst>
          </p:cNvPr>
          <p:cNvCxnSpPr>
            <a:cxnSpLocks/>
          </p:cNvCxnSpPr>
          <p:nvPr/>
        </p:nvCxnSpPr>
        <p:spPr>
          <a:xfrm>
            <a:off x="459633" y="615950"/>
            <a:ext cx="109251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Прямоугольник 51" hidden="1"/>
          <p:cNvSpPr/>
          <p:nvPr/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Title 1">
            <a:extLst>
              <a:ext uri="{FF2B5EF4-FFF2-40B4-BE49-F238E27FC236}">
                <a16:creationId xmlns:a16="http://schemas.microsoft.com/office/drawing/2014/main" id="{D9A342FE-5C82-4F52-BF2B-CFF321963454}"/>
              </a:ext>
            </a:extLst>
          </p:cNvPr>
          <p:cNvSpPr txBox="1">
            <a:spLocks/>
          </p:cNvSpPr>
          <p:nvPr/>
        </p:nvSpPr>
        <p:spPr bwMode="auto">
          <a:xfrm>
            <a:off x="318852" y="254992"/>
            <a:ext cx="11269663" cy="30777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spAutoFit/>
          </a:bodyPr>
          <a:lstStyle>
            <a:lvl1pPr marL="111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11113" marR="0" lvl="0" indent="0" algn="l" defTabSz="914400" rtl="0" eaLnBrk="1" fontAlgn="auto" latinLnBrk="0" hangingPunct="1">
              <a:lnSpc>
                <a:spcPct val="100000"/>
              </a:lnSpc>
              <a:spcBef>
                <a:spcPts val="88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Trebuchet MS" panose="020B0603020202020204" pitchFamily="34" charset="0"/>
              </a:rPr>
              <a:t>Государственный и внутренний инспекционный контроль</a:t>
            </a:r>
            <a:endParaRPr kumimoji="0" lang="ru-RU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Trebuchet MS" panose="020B0603020202020204" pitchFamily="34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885274" y="1215822"/>
            <a:ext cx="5436429" cy="1923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Проведено 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5834 проверок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предприятий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ru-RU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Всего выявлено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8936 нарушений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: </a:t>
            </a:r>
          </a:p>
          <a:p>
            <a:pPr lvl="0" indent="266700">
              <a:spcBef>
                <a:spcPts val="600"/>
              </a:spcBef>
              <a:buFontTx/>
              <a:buChar char="-"/>
              <a:defRPr/>
            </a:pPr>
            <a:r>
              <a:rPr lang="en-US" sz="1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23</a:t>
            </a:r>
            <a:r>
              <a:rPr lang="ru-RU" sz="1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% </a:t>
            </a:r>
            <a:r>
              <a:rPr lang="ru-RU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по вопросам БИОТ в том числе:</a:t>
            </a:r>
            <a:endParaRPr lang="en-US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indent="266700">
              <a:buFontTx/>
              <a:buChar char="-"/>
              <a:defRPr/>
            </a:pPr>
            <a:r>
              <a:rPr lang="ru-RU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не обеспечение безопасных условий труда – </a:t>
            </a:r>
            <a:r>
              <a:rPr lang="en-US" sz="1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15</a:t>
            </a:r>
            <a:r>
              <a:rPr lang="ru-RU" sz="1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%</a:t>
            </a:r>
            <a:r>
              <a:rPr lang="ru-RU" sz="1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; </a:t>
            </a:r>
          </a:p>
          <a:p>
            <a:pPr lvl="0" indent="266700">
              <a:buFontTx/>
              <a:buChar char="-"/>
              <a:defRPr/>
            </a:pPr>
            <a:r>
              <a:rPr lang="kk-KZ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не</a:t>
            </a:r>
            <a:r>
              <a:rPr lang="ru-RU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проведение обучения и инструктажа работников – </a:t>
            </a:r>
            <a:r>
              <a:rPr lang="ru-RU" sz="1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1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1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%</a:t>
            </a:r>
          </a:p>
          <a:p>
            <a:pPr lvl="0" indent="266700">
              <a:buFontTx/>
              <a:buChar char="-"/>
              <a:defRPr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н</a:t>
            </a:r>
            <a:r>
              <a:rPr kumimoji="0" lang="ru-RU" sz="140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еобеспечение</a:t>
            </a:r>
            <a:r>
              <a:rPr kumimoji="0" lang="ru-RU" sz="1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 СИЗ </a:t>
            </a:r>
            <a:r>
              <a:rPr lang="ru-RU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ru-RU" sz="1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9%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26670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ru-RU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7" name="Группа 161"/>
          <p:cNvGrpSpPr>
            <a:grpSpLocks/>
          </p:cNvGrpSpPr>
          <p:nvPr/>
        </p:nvGrpSpPr>
        <p:grpSpPr bwMode="auto">
          <a:xfrm>
            <a:off x="14773" y="798680"/>
            <a:ext cx="1001712" cy="1936750"/>
            <a:chOff x="207421" y="616486"/>
            <a:chExt cx="656532" cy="814661"/>
          </a:xfrm>
        </p:grpSpPr>
        <p:sp>
          <p:nvSpPr>
            <p:cNvPr id="48" name="Arrow: Pentagon 33">
              <a:extLst/>
            </p:cNvPr>
            <p:cNvSpPr/>
            <p:nvPr/>
          </p:nvSpPr>
          <p:spPr bwMode="auto">
            <a:xfrm rot="5400000">
              <a:off x="81536" y="742371"/>
              <a:ext cx="814661" cy="562890"/>
            </a:xfrm>
            <a:prstGeom prst="homePlate">
              <a:avLst>
                <a:gd name="adj" fmla="val 24304"/>
              </a:avLst>
            </a:prstGeom>
            <a:solidFill>
              <a:srgbClr val="0070C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Isosceles Triangle 35">
              <a:extLst/>
            </p:cNvPr>
            <p:cNvSpPr/>
            <p:nvPr/>
          </p:nvSpPr>
          <p:spPr bwMode="auto">
            <a:xfrm>
              <a:off x="770311" y="616486"/>
              <a:ext cx="93642" cy="100163"/>
            </a:xfrm>
            <a:prstGeom prst="triangle">
              <a:avLst>
                <a:gd name="adj" fmla="val 0"/>
              </a:avLst>
            </a:prstGeom>
            <a:solidFill>
              <a:srgbClr val="FFFFFF">
                <a:lumMod val="85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50" name="Овал 4">
            <a:extLst/>
          </p:cNvPr>
          <p:cNvSpPr/>
          <p:nvPr/>
        </p:nvSpPr>
        <p:spPr>
          <a:xfrm>
            <a:off x="102085" y="1105067"/>
            <a:ext cx="684213" cy="6842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206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x-non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pic>
        <p:nvPicPr>
          <p:cNvPr id="51" name="Рисунок 50" descr="Офисный работник">
            <a:extLst>
              <a:ext uri="{FF2B5EF4-FFF2-40B4-BE49-F238E27FC236}">
                <a16:creationId xmlns:a16="http://schemas.microsoft.com/office/drawing/2014/main" id="{20779FB3-7816-4911-92AC-7A4EAC98D78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44142" y="1105066"/>
            <a:ext cx="622174" cy="622174"/>
          </a:xfrm>
          <a:prstGeom prst="rect">
            <a:avLst/>
          </a:prstGeom>
        </p:spPr>
      </p:pic>
      <p:sp>
        <p:nvSpPr>
          <p:cNvPr id="53" name="TextBox 52"/>
          <p:cNvSpPr txBox="1"/>
          <p:nvPr/>
        </p:nvSpPr>
        <p:spPr>
          <a:xfrm>
            <a:off x="11452207" y="24582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</a:t>
            </a:r>
          </a:p>
        </p:txBody>
      </p:sp>
      <p:graphicFrame>
        <p:nvGraphicFramePr>
          <p:cNvPr id="35" name="Диаграмма 19">
            <a:extLst>
              <a:ext uri="{FF2B5EF4-FFF2-40B4-BE49-F238E27FC236}">
                <a16:creationId xmlns:a16="http://schemas.microsoft.com/office/drawing/2014/main" id="{27DD74C7-62FE-4535-A039-2F587551A8E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9454160"/>
              </p:ext>
            </p:extLst>
          </p:nvPr>
        </p:nvGraphicFramePr>
        <p:xfrm>
          <a:off x="6286142" y="1197520"/>
          <a:ext cx="5601058" cy="15379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36" name="Диаграмма 15">
            <a:extLst>
              <a:ext uri="{FF2B5EF4-FFF2-40B4-BE49-F238E27FC236}">
                <a16:creationId xmlns:a16="http://schemas.microsoft.com/office/drawing/2014/main" id="{01335DC9-7DA9-4B1A-B2D8-7AD7127D723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5181701"/>
              </p:ext>
            </p:extLst>
          </p:nvPr>
        </p:nvGraphicFramePr>
        <p:xfrm>
          <a:off x="6280329" y="2946530"/>
          <a:ext cx="5648882" cy="17753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37" name="Диаграмма 19">
            <a:extLst>
              <a:ext uri="{FF2B5EF4-FFF2-40B4-BE49-F238E27FC236}">
                <a16:creationId xmlns:a16="http://schemas.microsoft.com/office/drawing/2014/main" id="{C149D2DE-C681-4634-8A40-42FF33E5004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7812030"/>
              </p:ext>
            </p:extLst>
          </p:nvPr>
        </p:nvGraphicFramePr>
        <p:xfrm>
          <a:off x="6290170" y="4978688"/>
          <a:ext cx="5639041" cy="14028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sp>
        <p:nvSpPr>
          <p:cNvPr id="39" name="Прямоугольник 53">
            <a:extLst>
              <a:ext uri="{FF2B5EF4-FFF2-40B4-BE49-F238E27FC236}">
                <a16:creationId xmlns:a16="http://schemas.microsoft.com/office/drawing/2014/main" id="{06CD594E-217B-43A3-ADFE-91E2CD93D9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142" y="3560282"/>
            <a:ext cx="5882979" cy="290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1" tIns="34286" rIns="68571" bIns="34286">
            <a:spAutoFit/>
          </a:bodyPr>
          <a:lstStyle/>
          <a:p>
            <a:pPr marL="285750" indent="-285750" defTabSz="95885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Font typeface="Wingdings" panose="05000000000000000000" pitchFamily="2" charset="2"/>
              <a:buChar char="ü"/>
              <a:defRPr/>
            </a:pP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"/>
              </a:rPr>
              <a:t>3,2 тыс.</a:t>
            </a:r>
            <a:r>
              <a:rPr lang="ru-RU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"/>
              </a:rPr>
              <a:t> </a:t>
            </a: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"/>
              </a:rPr>
              <a:t>предприятий внедрили международные стандарты</a:t>
            </a:r>
          </a:p>
        </p:txBody>
      </p:sp>
      <p:sp>
        <p:nvSpPr>
          <p:cNvPr id="40" name="Прямоугольник 60">
            <a:extLst>
              <a:ext uri="{FF2B5EF4-FFF2-40B4-BE49-F238E27FC236}">
                <a16:creationId xmlns:a16="http://schemas.microsoft.com/office/drawing/2014/main" id="{B89307CA-776E-4848-B6FA-F5BAB4ABAE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142" y="4026753"/>
            <a:ext cx="5882979" cy="635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1" tIns="34286" rIns="68571" bIns="34286">
            <a:spAutoFit/>
          </a:bodyPr>
          <a:lstStyle/>
          <a:p>
            <a:pPr marL="285750" indent="-285750" defTabSz="95885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Font typeface="Wingdings" panose="05000000000000000000" pitchFamily="2" charset="2"/>
              <a:buChar char="ü"/>
              <a:defRPr/>
            </a:pP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"/>
              </a:rPr>
              <a:t>Внутренний контроль на </a:t>
            </a:r>
            <a:b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"/>
              </a:rPr>
            </a:b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"/>
              </a:rPr>
              <a:t>предприятиях осуществляют 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"/>
              </a:rPr>
              <a:t>18 тыс. </a:t>
            </a: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"/>
              </a:rPr>
              <a:t>производственных советов</a:t>
            </a:r>
          </a:p>
        </p:txBody>
      </p:sp>
      <p:sp>
        <p:nvSpPr>
          <p:cNvPr id="41" name="Прямоугольник 64">
            <a:extLst>
              <a:ext uri="{FF2B5EF4-FFF2-40B4-BE49-F238E27FC236}">
                <a16:creationId xmlns:a16="http://schemas.microsoft.com/office/drawing/2014/main" id="{BFBFF407-A4E2-4C3F-A7DB-B277BB709D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142" y="4902651"/>
            <a:ext cx="5882979" cy="290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1" tIns="34286" rIns="68571" bIns="34286">
            <a:spAutoFit/>
          </a:bodyPr>
          <a:lstStyle>
            <a:lvl1pPr defTabSz="9588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588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588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588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588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58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58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58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58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Font typeface="Wingdings" panose="05000000000000000000" pitchFamily="2" charset="2"/>
              <a:buChar char="ü"/>
            </a:pPr>
            <a:r>
              <a:rPr lang="ru-RU" alt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"/>
              </a:rPr>
              <a:t>481 </a:t>
            </a:r>
            <a:r>
              <a:rPr lang="ru-RU" alt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"/>
              </a:rPr>
              <a:t>предприятий присоединились к концепции «</a:t>
            </a:r>
            <a:r>
              <a:rPr lang="en-US" alt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"/>
              </a:rPr>
              <a:t>V</a:t>
            </a:r>
            <a:r>
              <a:rPr lang="ru-RU" altLang="en-US" sz="1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"/>
              </a:rPr>
              <a:t>ision</a:t>
            </a:r>
            <a:r>
              <a:rPr lang="ru-RU" alt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"/>
              </a:rPr>
              <a:t> </a:t>
            </a:r>
            <a:r>
              <a:rPr lang="ru-RU" altLang="en-US" sz="1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"/>
              </a:rPr>
              <a:t>zero</a:t>
            </a:r>
            <a:r>
              <a:rPr lang="ru-RU" alt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"/>
              </a:rPr>
              <a:t>»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ED92C38-661C-46BC-86C6-97F162698FEF}"/>
              </a:ext>
            </a:extLst>
          </p:cNvPr>
          <p:cNvSpPr txBox="1"/>
          <p:nvPr/>
        </p:nvSpPr>
        <p:spPr>
          <a:xfrm>
            <a:off x="113579" y="3063260"/>
            <a:ext cx="5993915" cy="305103"/>
          </a:xfrm>
          <a:prstGeom prst="rect">
            <a:avLst/>
          </a:prstGeom>
          <a:solidFill>
            <a:srgbClr val="0070C0"/>
          </a:solidFill>
        </p:spPr>
        <p:txBody>
          <a:bodyPr wrap="square" lIns="58311" tIns="29156" rIns="58311" bIns="29156">
            <a:spAutoFit/>
          </a:bodyPr>
          <a:lstStyle>
            <a:defPPr>
              <a:defRPr lang="en-US"/>
            </a:defPPr>
            <a:lvl2pPr marL="0" lvl="1">
              <a:defRPr sz="2000" b="1">
                <a:solidFill>
                  <a:schemeClr val="bg1"/>
                </a:solidFill>
                <a:latin typeface="Trebuchet MS" panose="020B0603020202020204" pitchFamily="34" charset="0"/>
              </a:defRPr>
            </a:lvl2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Внутренний контроль на предприятиях</a:t>
            </a:r>
          </a:p>
        </p:txBody>
      </p:sp>
      <p:sp>
        <p:nvSpPr>
          <p:cNvPr id="54" name="Прямоугольник 64">
            <a:extLst>
              <a:ext uri="{FF2B5EF4-FFF2-40B4-BE49-F238E27FC236}">
                <a16:creationId xmlns:a16="http://schemas.microsoft.com/office/drawing/2014/main" id="{C350271A-8DE3-44C5-98E5-6B04CF8FA5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143" y="5465126"/>
            <a:ext cx="5882978" cy="463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1" tIns="34286" rIns="68571" bIns="34286">
            <a:spAutoFit/>
          </a:bodyPr>
          <a:lstStyle>
            <a:lvl1pPr defTabSz="9588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588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588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588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588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58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58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58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58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Font typeface="Wingdings" panose="05000000000000000000" pitchFamily="2" charset="2"/>
              <a:buChar char="ü"/>
            </a:pPr>
            <a:r>
              <a:rPr lang="ru-RU" altLang="en-US" sz="1400" dirty="0">
                <a:latin typeface="Arial" panose="020B0604020202020204" pitchFamily="34" charset="0"/>
                <a:cs typeface="Arial" panose="020B0604020202020204" pitchFamily="34" charset="0"/>
                <a:sym typeface="Helvetica Neue"/>
              </a:rPr>
              <a:t>Запущен функционал «Онлайн трудовой консультант» </a:t>
            </a:r>
            <a:r>
              <a:rPr lang="ru-RU" alt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"/>
              </a:rPr>
              <a:t>28</a:t>
            </a:r>
            <a:r>
              <a:rPr lang="ru-RU" altLang="en-US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"/>
              </a:rPr>
              <a:t> </a:t>
            </a:r>
            <a:r>
              <a:rPr lang="ru-RU" alt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"/>
              </a:rPr>
              <a:t>тыс. </a:t>
            </a:r>
            <a:r>
              <a:rPr lang="ru-RU" altLang="en-US" sz="1400" dirty="0">
                <a:latin typeface="Arial" panose="020B0604020202020204" pitchFamily="34" charset="0"/>
                <a:cs typeface="Arial" panose="020B0604020202020204" pitchFamily="34" charset="0"/>
                <a:sym typeface="Helvetica Neue"/>
              </a:rPr>
              <a:t>человек прошли самопроверку.</a:t>
            </a:r>
          </a:p>
        </p:txBody>
      </p:sp>
      <p:sp>
        <p:nvSpPr>
          <p:cNvPr id="55" name="Прямоугольник 64">
            <a:extLst>
              <a:ext uri="{FF2B5EF4-FFF2-40B4-BE49-F238E27FC236}">
                <a16:creationId xmlns:a16="http://schemas.microsoft.com/office/drawing/2014/main" id="{66A4EFFF-5F4D-4ED4-BB1B-577A815F41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143" y="6190934"/>
            <a:ext cx="5882978" cy="290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1" tIns="34286" rIns="68571" bIns="34286">
            <a:spAutoFit/>
          </a:bodyPr>
          <a:lstStyle>
            <a:lvl1pPr defTabSz="9588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588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588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588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588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58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58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58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58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Font typeface="Wingdings" panose="05000000000000000000" pitchFamily="2" charset="2"/>
              <a:buChar char="ü"/>
            </a:pPr>
            <a:r>
              <a:rPr lang="ru-RU" altLang="en-US" sz="1400" dirty="0">
                <a:latin typeface="Arial" panose="020B0604020202020204" pitchFamily="34" charset="0"/>
                <a:cs typeface="Arial" panose="020B0604020202020204" pitchFamily="34" charset="0"/>
                <a:sym typeface="Helvetica Neue"/>
              </a:rPr>
              <a:t>Проведена аттестация </a:t>
            </a:r>
            <a:r>
              <a:rPr lang="ru-RU" alt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"/>
              </a:rPr>
              <a:t>7 </a:t>
            </a:r>
            <a:r>
              <a:rPr lang="ru-RU" altLang="en-US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"/>
              </a:rPr>
              <a:t>тыс</a:t>
            </a:r>
            <a:r>
              <a:rPr lang="ru-RU" alt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"/>
              </a:rPr>
              <a:t> </a:t>
            </a:r>
            <a:r>
              <a:rPr lang="ru-RU" altLang="en-US" sz="1400" dirty="0">
                <a:latin typeface="Arial" panose="020B0604020202020204" pitchFamily="34" charset="0"/>
                <a:cs typeface="Arial" panose="020B0604020202020204" pitchFamily="34" charset="0"/>
                <a:sym typeface="Helvetica Neue"/>
              </a:rPr>
              <a:t>производственных объектов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74A77438-513B-4E61-AC97-BB7D9E4F581C}"/>
              </a:ext>
            </a:extLst>
          </p:cNvPr>
          <p:cNvSpPr txBox="1"/>
          <p:nvPr/>
        </p:nvSpPr>
        <p:spPr>
          <a:xfrm>
            <a:off x="6346441" y="817433"/>
            <a:ext cx="5480460" cy="31393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 defTabSz="914377" eaLnBrk="1" hangingPunct="1">
              <a:lnSpc>
                <a:spcPct val="90000"/>
              </a:lnSpc>
              <a:defRPr sz="1600" b="1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377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405888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ПРИНЯТЫЕ МЕРЫ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49740A9-2D4E-4C86-ACB2-10F8F03DEF3A}"/>
              </a:ext>
            </a:extLst>
          </p:cNvPr>
          <p:cNvSpPr/>
          <p:nvPr/>
        </p:nvSpPr>
        <p:spPr>
          <a:xfrm>
            <a:off x="10424531" y="540650"/>
            <a:ext cx="165301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en-US" sz="105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Trebuchet MS" panose="020B0603020202020204" pitchFamily="34" charset="0"/>
              </a:rPr>
              <a:t>на 1 ноября 2023 года</a:t>
            </a:r>
            <a:r>
              <a:rPr lang="ru-RU" altLang="en-US" sz="20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Trebuchet MS" panose="020B0603020202020204" pitchFamily="34" charset="0"/>
              </a:rPr>
              <a:t> 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08579402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gVjYbofqC1G7FHwS38Sh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gVjYbofqC1G7FHwS38Shw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5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Тема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1D9A78"/>
    </a:accent1>
    <a:accent2>
      <a:srgbClr val="8BC145"/>
    </a:accent2>
    <a:accent3>
      <a:srgbClr val="36AFCE"/>
    </a:accent3>
    <a:accent4>
      <a:srgbClr val="1D6FA9"/>
    </a:accent4>
    <a:accent5>
      <a:srgbClr val="B74919"/>
    </a:accent5>
    <a:accent6>
      <a:srgbClr val="F19D19"/>
    </a:accent6>
    <a:hlink>
      <a:srgbClr val="0563C1"/>
    </a:hlink>
    <a:folHlink>
      <a:srgbClr val="954F72"/>
    </a:folHlink>
  </a:clrScheme>
  <a:fontScheme name="Тема 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Тема 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Тема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Тема 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Тема 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Тема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Тема 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Тема 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1955</TotalTime>
  <Words>1107</Words>
  <Application>Microsoft Office PowerPoint</Application>
  <PresentationFormat>Широкоэкранный</PresentationFormat>
  <Paragraphs>310</Paragraphs>
  <Slides>10</Slides>
  <Notes>5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5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23" baseType="lpstr">
      <vt:lpstr>Arial</vt:lpstr>
      <vt:lpstr>Arial Narrow</vt:lpstr>
      <vt:lpstr>Calibri</vt:lpstr>
      <vt:lpstr>Calibri Light</vt:lpstr>
      <vt:lpstr>Helvetica Light</vt:lpstr>
      <vt:lpstr>Impact</vt:lpstr>
      <vt:lpstr>Wingdings</vt:lpstr>
      <vt:lpstr>Тема Office</vt:lpstr>
      <vt:lpstr>1_Тема Office</vt:lpstr>
      <vt:lpstr>2_Тема Office</vt:lpstr>
      <vt:lpstr>5_Тема Office</vt:lpstr>
      <vt:lpstr>3_Тема Office</vt:lpstr>
      <vt:lpstr>Слайд think-cell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Мурат Т. Муратбеков</dc:creator>
  <cp:lastModifiedBy>Sagikhan Toleugali</cp:lastModifiedBy>
  <cp:revision>282</cp:revision>
  <cp:lastPrinted>2023-11-30T09:52:46Z</cp:lastPrinted>
  <dcterms:created xsi:type="dcterms:W3CDTF">2023-11-23T06:54:36Z</dcterms:created>
  <dcterms:modified xsi:type="dcterms:W3CDTF">2023-11-30T10:20:18Z</dcterms:modified>
</cp:coreProperties>
</file>