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theme/themeOverride3.xml" ContentType="application/vnd.openxmlformats-officedocument.themeOverr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  <p:sldMasterId id="2147483710" r:id="rId3"/>
    <p:sldMasterId id="2147483722" r:id="rId4"/>
    <p:sldMasterId id="2147483737" r:id="rId5"/>
  </p:sldMasterIdLst>
  <p:notesMasterIdLst>
    <p:notesMasterId r:id="rId18"/>
  </p:notesMasterIdLst>
  <p:sldIdLst>
    <p:sldId id="257" r:id="rId6"/>
    <p:sldId id="301" r:id="rId7"/>
    <p:sldId id="272" r:id="rId8"/>
    <p:sldId id="269" r:id="rId9"/>
    <p:sldId id="9626" r:id="rId10"/>
    <p:sldId id="9649" r:id="rId11"/>
    <p:sldId id="9651" r:id="rId12"/>
    <p:sldId id="697" r:id="rId13"/>
    <p:sldId id="262" r:id="rId14"/>
    <p:sldId id="9650" r:id="rId15"/>
    <p:sldId id="9654" r:id="rId16"/>
    <p:sldId id="2145706156" r:id="rId1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F"/>
    <a:srgbClr val="8947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257" autoAdjust="0"/>
  </p:normalViewPr>
  <p:slideViewPr>
    <p:cSldViewPr snapToGrid="0">
      <p:cViewPr varScale="1">
        <p:scale>
          <a:sx n="106" d="100"/>
          <a:sy n="106" d="100"/>
        </p:scale>
        <p:origin x="65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 /><Relationship Id="rId13" Type="http://schemas.openxmlformats.org/officeDocument/2006/relationships/slide" Target="slides/slide8.xml" /><Relationship Id="rId18" Type="http://schemas.openxmlformats.org/officeDocument/2006/relationships/notesMaster" Target="notesMasters/notesMaster1.xml" /><Relationship Id="rId3" Type="http://schemas.openxmlformats.org/officeDocument/2006/relationships/slideMaster" Target="slideMasters/slideMaster3.xml" /><Relationship Id="rId21" Type="http://schemas.openxmlformats.org/officeDocument/2006/relationships/theme" Target="theme/theme1.xml" /><Relationship Id="rId7" Type="http://schemas.openxmlformats.org/officeDocument/2006/relationships/slide" Target="slides/slide2.xml" /><Relationship Id="rId12" Type="http://schemas.openxmlformats.org/officeDocument/2006/relationships/slide" Target="slides/slide7.xml" /><Relationship Id="rId17" Type="http://schemas.openxmlformats.org/officeDocument/2006/relationships/slide" Target="slides/slide12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1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11" Type="http://schemas.openxmlformats.org/officeDocument/2006/relationships/slide" Target="slides/slide6.xml" /><Relationship Id="rId5" Type="http://schemas.openxmlformats.org/officeDocument/2006/relationships/slideMaster" Target="slideMasters/slideMaster5.xml" /><Relationship Id="rId15" Type="http://schemas.openxmlformats.org/officeDocument/2006/relationships/slide" Target="slides/slide10.xml" /><Relationship Id="rId10" Type="http://schemas.openxmlformats.org/officeDocument/2006/relationships/slide" Target="slides/slide5.xml" /><Relationship Id="rId19" Type="http://schemas.openxmlformats.org/officeDocument/2006/relationships/presProps" Target="presProps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4.xml" /><Relationship Id="rId14" Type="http://schemas.openxmlformats.org/officeDocument/2006/relationships/slide" Target="slides/slide9.xml" /><Relationship Id="rId22" Type="http://schemas.openxmlformats.org/officeDocument/2006/relationships/tableStyles" Target="tableStyles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 /><Relationship Id="rId2" Type="http://schemas.microsoft.com/office/2011/relationships/chartColorStyle" Target="colors1.xml" /><Relationship Id="rId1" Type="http://schemas.microsoft.com/office/2011/relationships/chartStyle" Target="style1.xml" 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 /><Relationship Id="rId2" Type="http://schemas.microsoft.com/office/2011/relationships/chartColorStyle" Target="colors8.xml" /><Relationship Id="rId1" Type="http://schemas.microsoft.com/office/2011/relationships/chartStyle" Target="style8.xml" 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 /><Relationship Id="rId1" Type="http://schemas.openxmlformats.org/officeDocument/2006/relationships/themeOverride" Target="../theme/themeOverride3.xml" 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 /><Relationship Id="rId2" Type="http://schemas.microsoft.com/office/2011/relationships/chartColorStyle" Target="colors9.xml" /><Relationship Id="rId1" Type="http://schemas.microsoft.com/office/2011/relationships/chartStyle" Target="style9.xml" 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 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 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 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 /><Relationship Id="rId2" Type="http://schemas.microsoft.com/office/2011/relationships/chartColorStyle" Target="colors2.xml" /><Relationship Id="rId1" Type="http://schemas.microsoft.com/office/2011/relationships/chartStyle" Target="style2.xml" 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 /><Relationship Id="rId2" Type="http://schemas.microsoft.com/office/2011/relationships/chartColorStyle" Target="colors3.xml" /><Relationship Id="rId1" Type="http://schemas.microsoft.com/office/2011/relationships/chartStyle" Target="style3.xml" 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 /><Relationship Id="rId1" Type="http://schemas.openxmlformats.org/officeDocument/2006/relationships/themeOverride" Target="../theme/themeOverride1.xml" 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 /><Relationship Id="rId2" Type="http://schemas.microsoft.com/office/2011/relationships/chartColorStyle" Target="colors4.xml" /><Relationship Id="rId1" Type="http://schemas.microsoft.com/office/2011/relationships/chartStyle" Target="style4.xml" 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 /><Relationship Id="rId2" Type="http://schemas.microsoft.com/office/2011/relationships/chartColorStyle" Target="colors5.xml" /><Relationship Id="rId1" Type="http://schemas.microsoft.com/office/2011/relationships/chartStyle" Target="style5.xml" 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 /><Relationship Id="rId2" Type="http://schemas.microsoft.com/office/2011/relationships/chartColorStyle" Target="colors6.xml" /><Relationship Id="rId1" Type="http://schemas.microsoft.com/office/2011/relationships/chartStyle" Target="style6.xml" 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 /><Relationship Id="rId2" Type="http://schemas.microsoft.com/office/2011/relationships/chartColorStyle" Target="colors7.xml" /><Relationship Id="rId1" Type="http://schemas.microsoft.com/office/2011/relationships/chartStyle" Target="style7.xml" 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 /><Relationship Id="rId1" Type="http://schemas.openxmlformats.org/officeDocument/2006/relationships/themeOverride" Target="../theme/themeOverride2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322221896958271"/>
          <c:y val="0.16468860637270683"/>
          <c:w val="0.44748713135134266"/>
          <c:h val="0.762592532990022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1D-4A3A-BC5F-35A9937C86F9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1D-4A3A-BC5F-35A9937C86F9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1D-4A3A-BC5F-35A9937C86F9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1D-4A3A-BC5F-35A9937C86F9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21D-4A3A-BC5F-35A9937C86F9}"/>
              </c:ext>
            </c:extLst>
          </c:dPt>
          <c:dLbls>
            <c:dLbl>
              <c:idx val="0"/>
              <c:layout>
                <c:manualLayout>
                  <c:x val="8.6191616562902224E-2"/>
                  <c:y val="-0.1397710814290312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1D-4A3A-BC5F-35A9937C86F9}"/>
                </c:ext>
              </c:extLst>
            </c:dLbl>
            <c:dLbl>
              <c:idx val="1"/>
              <c:layout>
                <c:manualLayout>
                  <c:x val="0.17799742013222294"/>
                  <c:y val="-3.373833279691114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1D-4A3A-BC5F-35A9937C86F9}"/>
                </c:ext>
              </c:extLst>
            </c:dLbl>
            <c:dLbl>
              <c:idx val="2"/>
              <c:layout>
                <c:manualLayout>
                  <c:x val="-0.12586204128732761"/>
                  <c:y val="-1.185428065658191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1D-4A3A-BC5F-35A9937C86F9}"/>
                </c:ext>
              </c:extLst>
            </c:dLbl>
            <c:dLbl>
              <c:idx val="3"/>
              <c:layout>
                <c:manualLayout>
                  <c:x val="-0.111551187995116"/>
                  <c:y val="-0.1002948986160283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1D-4A3A-BC5F-35A9937C86F9}"/>
                </c:ext>
              </c:extLst>
            </c:dLbl>
            <c:dLbl>
              <c:idx val="4"/>
              <c:layout>
                <c:manualLayout>
                  <c:x val="-8.0365903062318157E-3"/>
                  <c:y val="-0.1743228999034438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1D-4A3A-BC5F-35A9937C86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МКЗЖ</c:v>
                </c:pt>
                <c:pt idx="1">
                  <c:v>жоғары.еңбекақы</c:v>
                </c:pt>
                <c:pt idx="2">
                  <c:v>қосымша демалыс</c:v>
                </c:pt>
                <c:pt idx="3">
                  <c:v>сүт және емдеу.проф. Тамақтану</c:v>
                </c:pt>
                <c:pt idx="4">
                  <c:v>қысқартылған жұмыс уақыты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25.3</c:v>
                </c:pt>
                <c:pt idx="1">
                  <c:v>28.9</c:v>
                </c:pt>
                <c:pt idx="2">
                  <c:v>25.4</c:v>
                </c:pt>
                <c:pt idx="3">
                  <c:v>14.3</c:v>
                </c:pt>
                <c:pt idx="4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1D-4A3A-BC5F-35A9937C86F9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latin typeface="Arial Narrow" panose="020B0606020202030204" pitchFamily="34" charset="0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0313581849401576E-2"/>
          <c:y val="1.120782947859407E-2"/>
          <c:w val="0.929830024913606"/>
          <c:h val="0.91566868981528649"/>
        </c:manualLayout>
      </c:layout>
      <c:lineChart>
        <c:grouping val="standard"/>
        <c:varyColors val="0"/>
        <c:ser>
          <c:idx val="0"/>
          <c:order val="0"/>
          <c:spPr>
            <a:ln w="38100" cap="flat" cmpd="dbl" algn="ctr">
              <a:solidFill>
                <a:schemeClr val="accent1"/>
              </a:solidFill>
              <a:miter lim="800000"/>
            </a:ln>
            <a:effectLst/>
          </c:spPr>
          <c:marker>
            <c:symbol val="square"/>
            <c:size val="6"/>
            <c:spPr>
              <a:solidFill>
                <a:schemeClr val="accent1"/>
              </a:solidFill>
              <a:ln w="9525" cap="flat" cmpd="sng" algn="ctr">
                <a:solidFill>
                  <a:schemeClr val="l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4.0896633459801171E-2"/>
                  <c:y val="4.23229231587106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6E8-4770-B47E-478CD43F9432}"/>
                </c:ext>
              </c:extLst>
            </c:dLbl>
            <c:dLbl>
              <c:idx val="1"/>
              <c:layout>
                <c:manualLayout>
                  <c:x val="-4.8743243864533534E-2"/>
                  <c:y val="4.18609809521168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E8-4770-B47E-478CD43F9432}"/>
                </c:ext>
              </c:extLst>
            </c:dLbl>
            <c:dLbl>
              <c:idx val="2"/>
              <c:layout>
                <c:manualLayout>
                  <c:x val="-5.136288447477249E-2"/>
                  <c:y val="3.86874187050429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6E8-4770-B47E-478CD43F9432}"/>
                </c:ext>
              </c:extLst>
            </c:dLbl>
            <c:dLbl>
              <c:idx val="3"/>
              <c:layout>
                <c:manualLayout>
                  <c:x val="-6.3519263438161916E-2"/>
                  <c:y val="4.4119820479035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AB8-49FD-8B86-510AC7CFBA8A}"/>
                </c:ext>
              </c:extLst>
            </c:dLbl>
            <c:dLbl>
              <c:idx val="4"/>
              <c:layout>
                <c:manualLayout>
                  <c:x val="-3.6645728906631876E-2"/>
                  <c:y val="3.06193425038665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E11-4E2E-86F2-F5B9F89CF666}"/>
                </c:ext>
              </c:extLst>
            </c:dLbl>
            <c:dLbl>
              <c:idx val="5"/>
              <c:layout>
                <c:manualLayout>
                  <c:x val="0"/>
                  <c:y val="9.18580275115997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11-4E2E-86F2-F5B9F89CF6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Лист1!$E$123:$E$128</c:f>
              <c:strCache>
                <c:ptCount val="6"/>
                <c:pt idx="0">
                  <c:v>2017 ж.</c:v>
                </c:pt>
                <c:pt idx="1">
                  <c:v>2018 ж.</c:v>
                </c:pt>
                <c:pt idx="2">
                  <c:v>2019 ж.</c:v>
                </c:pt>
                <c:pt idx="3">
                  <c:v>2020 ж.</c:v>
                </c:pt>
                <c:pt idx="4">
                  <c:v>2021 ж.</c:v>
                </c:pt>
                <c:pt idx="5">
                  <c:v>2022 ж.</c:v>
                </c:pt>
              </c:strCache>
            </c:strRef>
          </c:cat>
          <c:val>
            <c:numRef>
              <c:f>Лист1!$F$123:$F$128</c:f>
              <c:numCache>
                <c:formatCode>General</c:formatCode>
                <c:ptCount val="6"/>
                <c:pt idx="0">
                  <c:v>697</c:v>
                </c:pt>
                <c:pt idx="1">
                  <c:v>729</c:v>
                </c:pt>
                <c:pt idx="2">
                  <c:v>638</c:v>
                </c:pt>
                <c:pt idx="3">
                  <c:v>590</c:v>
                </c:pt>
                <c:pt idx="4">
                  <c:v>691</c:v>
                </c:pt>
                <c:pt idx="5">
                  <c:v>941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6E8-4770-B47E-478CD43F94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318639776"/>
        <c:axId val="-318650656"/>
      </c:lineChart>
      <c:catAx>
        <c:axId val="-318639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4058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-318650656"/>
        <c:crosses val="autoZero"/>
        <c:auto val="1"/>
        <c:lblAlgn val="ctr"/>
        <c:lblOffset val="100"/>
        <c:noMultiLvlLbl val="0"/>
      </c:catAx>
      <c:valAx>
        <c:axId val="-318650656"/>
        <c:scaling>
          <c:orientation val="minMax"/>
          <c:min val="3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318639776"/>
        <c:crosses val="autoZero"/>
        <c:crossBetween val="between"/>
        <c:majorUnit val="3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4097407588403865E-2"/>
          <c:y val="1.9618761742429953E-2"/>
          <c:w val="0.97590259241159605"/>
          <c:h val="0.813428650380436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Лист2!$C$41:$E$41</c:f>
              <c:strCache>
                <c:ptCount val="3"/>
                <c:pt idx="0">
                  <c:v>Прямые потери работодателя, млрд.тг.</c:v>
                </c:pt>
              </c:strCache>
            </c:strRef>
          </c:tx>
          <c:spPr>
            <a:solidFill>
              <a:srgbClr val="5B9BD5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125692457791081E-2"/>
                  <c:y val="-1.2629283608884683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1B-41A8-B2D3-467F5666BE8C}"/>
                </c:ext>
              </c:extLst>
            </c:dLbl>
            <c:dLbl>
              <c:idx val="1"/>
              <c:layout>
                <c:manualLayout>
                  <c:x val="-9.066269863876026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1B-41A8-B2D3-467F5666BE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Лист2!$F$40:$J$40</c:f>
              <c:strCache>
                <c:ptCount val="5"/>
                <c:pt idx="0">
                  <c:v>Барлығы оның ішінде:</c:v>
                </c:pt>
                <c:pt idx="1">
                  <c:v>до 29%</c:v>
                </c:pt>
                <c:pt idx="2">
                  <c:v>30-59%</c:v>
                </c:pt>
                <c:pt idx="3">
                  <c:v>60-89%</c:v>
                </c:pt>
                <c:pt idx="4">
                  <c:v>90-100%</c:v>
                </c:pt>
              </c:strCache>
            </c:strRef>
          </c:cat>
          <c:val>
            <c:numRef>
              <c:f>Лист2!$F$41:$J$41</c:f>
              <c:numCache>
                <c:formatCode>General</c:formatCode>
                <c:ptCount val="5"/>
                <c:pt idx="0">
                  <c:v>8234</c:v>
                </c:pt>
                <c:pt idx="1">
                  <c:v>1571</c:v>
                </c:pt>
                <c:pt idx="2">
                  <c:v>4069</c:v>
                </c:pt>
                <c:pt idx="3">
                  <c:v>2259</c:v>
                </c:pt>
                <c:pt idx="4">
                  <c:v>395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1B-41A8-B2D3-467F5666BE8C}"/>
            </c:ext>
          </c:extLst>
        </c:ser>
        <c:ser>
          <c:idx val="1"/>
          <c:order val="1"/>
          <c:tx>
            <c:strRef>
              <c:f>Лист2!$C$42:$E$42</c:f>
              <c:strCache>
                <c:ptCount val="3"/>
                <c:pt idx="0">
                  <c:v>Страховые премии,млрд.тг.</c:v>
                </c:pt>
              </c:strCache>
            </c:strRef>
          </c:tx>
          <c:spPr>
            <a:solidFill>
              <a:srgbClr val="ED7D31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9.6403103477264735E-3"/>
                  <c:y val="2.3031314844711195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1B-41A8-B2D3-467F5666BE8C}"/>
                </c:ext>
              </c:extLst>
            </c:dLbl>
            <c:dLbl>
              <c:idx val="2"/>
              <c:layout>
                <c:manualLayout>
                  <c:x val="1.5000791380332662E-2"/>
                  <c:y val="8.266535674983250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1B-41A8-B2D3-467F5666BE8C}"/>
                </c:ext>
              </c:extLst>
            </c:dLbl>
            <c:dLbl>
              <c:idx val="3"/>
              <c:layout>
                <c:manualLayout>
                  <c:x val="1.3125692457791081E-2"/>
                  <c:y val="-2.755511891661083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1B-41A8-B2D3-467F5666BE8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941B-41A8-B2D3-467F5666BE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Лист2!$F$40:$J$40</c:f>
              <c:strCache>
                <c:ptCount val="5"/>
                <c:pt idx="0">
                  <c:v>Барлығы оның ішінде:</c:v>
                </c:pt>
                <c:pt idx="1">
                  <c:v>до 29%</c:v>
                </c:pt>
                <c:pt idx="2">
                  <c:v>30-59%</c:v>
                </c:pt>
                <c:pt idx="3">
                  <c:v>60-89%</c:v>
                </c:pt>
                <c:pt idx="4">
                  <c:v>90-100%</c:v>
                </c:pt>
              </c:strCache>
            </c:strRef>
          </c:cat>
          <c:val>
            <c:numRef>
              <c:f>Лист2!$F$42:$J$42</c:f>
              <c:numCache>
                <c:formatCode>General</c:formatCode>
                <c:ptCount val="5"/>
                <c:pt idx="0">
                  <c:v>8078</c:v>
                </c:pt>
                <c:pt idx="1">
                  <c:v>3854</c:v>
                </c:pt>
                <c:pt idx="2">
                  <c:v>3555</c:v>
                </c:pt>
                <c:pt idx="3">
                  <c:v>650</c:v>
                </c:pt>
                <c:pt idx="4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1B-41A8-B2D3-467F5666BE8C}"/>
            </c:ext>
          </c:extLst>
        </c:ser>
        <c:ser>
          <c:idx val="2"/>
          <c:order val="2"/>
          <c:tx>
            <c:strRef>
              <c:f>Лист2!$C$43:$E$43</c:f>
              <c:strCache>
                <c:ptCount val="3"/>
                <c:pt idx="0">
                  <c:v>Страховые премии,млрд.тг.</c:v>
                </c:pt>
              </c:strCache>
            </c:strRef>
          </c:tx>
          <c:spPr>
            <a:solidFill>
              <a:srgbClr val="6DC15F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6DC15F"/>
              </a:solidFill>
              <a:ln>
                <a:noFill/>
              </a:ln>
              <a:effectLst>
                <a:outerShdw blurRad="50800" dist="50800" dir="5400000" sx="9000" sy="9000" algn="ctr" rotWithShape="0">
                  <a:srgbClr val="000000">
                    <a:alpha val="43137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41B-41A8-B2D3-467F5666BE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Лист2!$F$40:$J$40</c:f>
              <c:strCache>
                <c:ptCount val="5"/>
                <c:pt idx="0">
                  <c:v>Барлығы оның ішінде:</c:v>
                </c:pt>
                <c:pt idx="1">
                  <c:v>до 29%</c:v>
                </c:pt>
                <c:pt idx="2">
                  <c:v>30-59%</c:v>
                </c:pt>
                <c:pt idx="3">
                  <c:v>60-89%</c:v>
                </c:pt>
                <c:pt idx="4">
                  <c:v>90-100%</c:v>
                </c:pt>
              </c:strCache>
            </c:strRef>
          </c:cat>
          <c:val>
            <c:numRef>
              <c:f>Лист2!$F$43:$J$43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4-941B-41A8-B2D3-467F5666BE8C}"/>
            </c:ext>
          </c:extLst>
        </c:ser>
        <c:ser>
          <c:idx val="3"/>
          <c:order val="3"/>
          <c:tx>
            <c:strRef>
              <c:f>Лист2!$C$44:$E$44</c:f>
              <c:strCache>
                <c:ptCount val="3"/>
                <c:pt idx="0">
                  <c:v>Страховые премии,млрд.тг.</c:v>
                </c:pt>
              </c:strCache>
            </c:strRef>
          </c:tx>
          <c:spPr>
            <a:solidFill>
              <a:srgbClr val="0066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72000" anchor="t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Лист2!$F$40:$J$40</c:f>
              <c:strCache>
                <c:ptCount val="5"/>
                <c:pt idx="0">
                  <c:v>Барлығы оның ішінде:</c:v>
                </c:pt>
                <c:pt idx="1">
                  <c:v>до 29%</c:v>
                </c:pt>
                <c:pt idx="2">
                  <c:v>30-59%</c:v>
                </c:pt>
                <c:pt idx="3">
                  <c:v>60-89%</c:v>
                </c:pt>
                <c:pt idx="4">
                  <c:v>90-100%</c:v>
                </c:pt>
              </c:strCache>
            </c:strRef>
          </c:cat>
          <c:val>
            <c:numRef>
              <c:f>Лист2!$F$44:$J$44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5-941B-41A8-B2D3-467F5666BE8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0"/>
        <c:axId val="-318647392"/>
        <c:axId val="-318646848"/>
      </c:barChart>
      <c:catAx>
        <c:axId val="-318647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none" spc="0" normalizeH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-318646848"/>
        <c:crosses val="autoZero"/>
        <c:auto val="1"/>
        <c:lblAlgn val="ctr"/>
        <c:lblOffset val="100"/>
        <c:noMultiLvlLbl val="0"/>
      </c:catAx>
      <c:valAx>
        <c:axId val="-31864684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318647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ru-RU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629788177630473E-2"/>
          <c:y val="5.865844216802988E-2"/>
          <c:w val="0.90437021182236954"/>
          <c:h val="0.659801159261829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Сыйлықақы, млрд. Теңге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8171905592556477E-3"/>
                  <c:y val="-1.021397982856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6D-4262-ACD6-455964654626}"/>
                </c:ext>
              </c:extLst>
            </c:dLbl>
            <c:dLbl>
              <c:idx val="1"/>
              <c:layout>
                <c:manualLayout>
                  <c:x val="1.167535397444083E-3"/>
                  <c:y val="-1.4664592050575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6D-4262-ACD6-455964654626}"/>
                </c:ext>
              </c:extLst>
            </c:dLbl>
            <c:dLbl>
              <c:idx val="2"/>
              <c:layout>
                <c:manualLayout>
                  <c:x val="-5.7282257656196501E-4"/>
                  <c:y val="-1.83309152841733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D6D-4262-ACD6-455964654626}"/>
                </c:ext>
              </c:extLst>
            </c:dLbl>
            <c:dLbl>
              <c:idx val="3"/>
              <c:layout>
                <c:manualLayout>
                  <c:x val="-6.6823730562173226E-4"/>
                  <c:y val="-1.4664592050575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D6D-4262-ACD6-455964654626}"/>
                </c:ext>
              </c:extLst>
            </c:dLbl>
            <c:dLbl>
              <c:idx val="4"/>
              <c:layout>
                <c:manualLayout>
                  <c:x val="-5.0081871184768532E-3"/>
                  <c:y val="-1.46645920505757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D6D-4262-ACD6-4559646546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на 1.01.2018</c:v>
                </c:pt>
                <c:pt idx="1">
                  <c:v>на 1.01.2019</c:v>
                </c:pt>
                <c:pt idx="2">
                  <c:v>на 1.01.2020</c:v>
                </c:pt>
                <c:pt idx="3">
                  <c:v>на 1.01.2021</c:v>
                </c:pt>
                <c:pt idx="4">
                  <c:v>на 1.01.2023</c:v>
                </c:pt>
              </c:strCache>
            </c:strRef>
          </c:cat>
          <c:val>
            <c:numRef>
              <c:f>Лист1!$B$2:$B$6</c:f>
              <c:numCache>
                <c:formatCode>_-* #,##0.0_-;\-* #,##0.0_-;_-* "-"??_-;_-@_-</c:formatCode>
                <c:ptCount val="5"/>
                <c:pt idx="0">
                  <c:v>39.295456000000001</c:v>
                </c:pt>
                <c:pt idx="1">
                  <c:v>35.936790000000002</c:v>
                </c:pt>
                <c:pt idx="2">
                  <c:v>37.105156999999998</c:v>
                </c:pt>
                <c:pt idx="3">
                  <c:v>38.165967000000002</c:v>
                </c:pt>
                <c:pt idx="4">
                  <c:v>68.900000000000006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D6D-4262-ACD6-45596465462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Төлемдер, млрд. Теңге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1287137902453717E-3"/>
                  <c:y val="-1.1093330724508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D6D-4262-ACD6-455964654626}"/>
                </c:ext>
              </c:extLst>
            </c:dLbl>
            <c:dLbl>
              <c:idx val="1"/>
              <c:layout>
                <c:manualLayout>
                  <c:x val="8.2574275804908198E-3"/>
                  <c:y val="-1.6639996086762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D6D-4262-ACD6-455964654626}"/>
                </c:ext>
              </c:extLst>
            </c:dLbl>
            <c:spPr>
              <a:noFill/>
              <a:ln w="12700"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100" b="0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на 1.01.2018</c:v>
                </c:pt>
                <c:pt idx="1">
                  <c:v>на 1.01.2019</c:v>
                </c:pt>
                <c:pt idx="2">
                  <c:v>на 1.01.2020</c:v>
                </c:pt>
                <c:pt idx="3">
                  <c:v>на 1.01.2021</c:v>
                </c:pt>
                <c:pt idx="4">
                  <c:v>на 1.01.2023</c:v>
                </c:pt>
              </c:strCache>
            </c:strRef>
          </c:cat>
          <c:val>
            <c:numRef>
              <c:f>Лист1!$C$2:$C$6</c:f>
              <c:numCache>
                <c:formatCode>_-* #,##0.0_-;\-* #,##0.0_-;_-* "-"??_-;_-@_-</c:formatCode>
                <c:ptCount val="5"/>
                <c:pt idx="0">
                  <c:v>4.9888950000000003</c:v>
                </c:pt>
                <c:pt idx="1">
                  <c:v>4.5578029999999998</c:v>
                </c:pt>
                <c:pt idx="2">
                  <c:v>4.4136959999999998</c:v>
                </c:pt>
                <c:pt idx="3">
                  <c:v>4.5021129999999996</c:v>
                </c:pt>
                <c:pt idx="4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D6D-4262-ACD6-4559646546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-30"/>
        <c:axId val="-318640320"/>
        <c:axId val="-318644128"/>
      </c:barChart>
      <c:lineChart>
        <c:grouping val="standar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сыйлықақыдан сақтандыру төлем үлесі,  %</c:v>
                </c:pt>
              </c:strCache>
            </c:strRef>
          </c:tx>
          <c:spPr>
            <a:ln w="28575" cap="rnd" cmpd="sng">
              <a:solidFill>
                <a:srgbClr val="5B9BD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rgbClr val="EF8A46"/>
              </a:solidFill>
              <a:ln w="28575">
                <a:solidFill>
                  <a:srgbClr val="5B9BD5"/>
                </a:solidFill>
                <a:round/>
              </a:ln>
              <a:effectLst/>
            </c:spPr>
          </c:marker>
          <c:dLbls>
            <c:spPr>
              <a:solidFill>
                <a:schemeClr val="bg1"/>
              </a:solidFill>
              <a:ln>
                <a:solidFill>
                  <a:srgbClr val="5B9BD5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на 1.01.2018</c:v>
                </c:pt>
                <c:pt idx="1">
                  <c:v>на 1.01.2019</c:v>
                </c:pt>
                <c:pt idx="2">
                  <c:v>на 1.01.2020</c:v>
                </c:pt>
                <c:pt idx="3">
                  <c:v>на 1.01.2021</c:v>
                </c:pt>
                <c:pt idx="4">
                  <c:v>на 1.01.2023</c:v>
                </c:pt>
              </c:strCache>
            </c:strRef>
          </c:cat>
          <c:val>
            <c:numRef>
              <c:f>Лист1!$D$2:$D$6</c:f>
              <c:numCache>
                <c:formatCode>0%</c:formatCode>
                <c:ptCount val="5"/>
                <c:pt idx="0">
                  <c:v>0.12695857251281167</c:v>
                </c:pt>
                <c:pt idx="1">
                  <c:v>0.12682832829532076</c:v>
                </c:pt>
                <c:pt idx="2">
                  <c:v>0.11895101265842913</c:v>
                </c:pt>
                <c:pt idx="3">
                  <c:v>0.11796145503138959</c:v>
                </c:pt>
                <c:pt idx="4">
                  <c:v>8.9985486211901305E-2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CD6D-4262-ACD6-4559646546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319489440"/>
        <c:axId val="-318643040"/>
      </c:lineChart>
      <c:catAx>
        <c:axId val="-318640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-318644128"/>
        <c:crosses val="autoZero"/>
        <c:auto val="1"/>
        <c:lblAlgn val="ctr"/>
        <c:lblOffset val="100"/>
        <c:noMultiLvlLbl val="0"/>
      </c:catAx>
      <c:valAx>
        <c:axId val="-318644128"/>
        <c:scaling>
          <c:orientation val="minMax"/>
        </c:scaling>
        <c:delete val="0"/>
        <c:axPos val="l"/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-318640320"/>
        <c:crosses val="autoZero"/>
        <c:crossBetween val="between"/>
      </c:valAx>
      <c:valAx>
        <c:axId val="-318643040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-319489440"/>
        <c:crosses val="max"/>
        <c:crossBetween val="between"/>
      </c:valAx>
      <c:catAx>
        <c:axId val="-3194894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3186430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2100956123389335"/>
          <c:w val="1"/>
          <c:h val="0.178990285097517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186015788747539E-2"/>
          <c:y val="3.4876113993304272E-2"/>
          <c:w val="0.90567154035060693"/>
          <c:h val="0.76504427592366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жұмыс істеп тұрған ЗТ саны (қызметін уақытша тоқтатқандарды шегергенде, сондай-ақ ММ)</c:v>
                </c:pt>
              </c:strCache>
            </c:strRef>
          </c:tx>
          <c:spPr>
            <a:solidFill>
              <a:srgbClr val="2E75B6"/>
            </a:solidFill>
            <a:ln>
              <a:noFill/>
            </a:ln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260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123-48F4-A6F7-A9C43F776A16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на 1.01.2021</c:v>
                </c:pt>
                <c:pt idx="1">
                  <c:v>на 1.01.2022</c:v>
                </c:pt>
                <c:pt idx="2">
                  <c:v>на 1.01.2023</c:v>
                </c:pt>
                <c:pt idx="3">
                  <c:v>на 1.11.2023</c:v>
                </c:pt>
              </c:strCache>
            </c:strRef>
          </c:cat>
          <c:val>
            <c:numRef>
              <c:f>Лист1!$B$2:$B$5</c:f>
              <c:numCache>
                <c:formatCode>_-* #,##0_-;\-* #,##0_-;_-* "-"??_-;_-@_-</c:formatCode>
                <c:ptCount val="4"/>
                <c:pt idx="0">
                  <c:v>195</c:v>
                </c:pt>
                <c:pt idx="1">
                  <c:v>213</c:v>
                </c:pt>
                <c:pt idx="2">
                  <c:v>244</c:v>
                </c:pt>
                <c:pt idx="3">
                  <c:v>260.05200000000002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CC-40A9-B9CE-83212A86EB7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ЗТ-мен жасалған ЖОМС қолданыстағы шарттарының саны</c:v>
                </c:pt>
              </c:strCache>
            </c:strRef>
          </c:tx>
          <c:spPr>
            <a:solidFill>
              <a:srgbClr val="8497B0"/>
            </a:solidFill>
            <a:ln>
              <a:noFill/>
            </a:ln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106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123-48F4-A6F7-A9C43F776A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на 1.01.2021</c:v>
                </c:pt>
                <c:pt idx="1">
                  <c:v>на 1.01.2022</c:v>
                </c:pt>
                <c:pt idx="2">
                  <c:v>на 1.01.2023</c:v>
                </c:pt>
                <c:pt idx="3">
                  <c:v>на 1.11.2023</c:v>
                </c:pt>
              </c:strCache>
            </c:strRef>
          </c:cat>
          <c:val>
            <c:numRef>
              <c:f>Лист1!$C$2:$C$5</c:f>
              <c:numCache>
                <c:formatCode>_-* #,##0_-;\-* #,##0_-;_-* "-"??_-;_-@_-</c:formatCode>
                <c:ptCount val="4"/>
                <c:pt idx="0">
                  <c:v>49</c:v>
                </c:pt>
                <c:pt idx="1">
                  <c:v>53</c:v>
                </c:pt>
                <c:pt idx="2">
                  <c:v>58</c:v>
                </c:pt>
                <c:pt idx="3">
                  <c:v>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CC-40A9-B9CE-83212A86EB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5"/>
        <c:overlap val="-21"/>
        <c:axId val="-319495424"/>
        <c:axId val="-319502496"/>
      </c:barChart>
      <c:lineChart>
        <c:grouping val="standar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доля охвата, в %</c:v>
                </c:pt>
              </c:strCache>
            </c:strRef>
          </c:tx>
          <c:spPr>
            <a:ln w="28575" cap="rnd">
              <a:solidFill>
                <a:srgbClr val="5B9BD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rgbClr val="C00000"/>
              </a:solidFill>
              <a:ln w="28575">
                <a:solidFill>
                  <a:srgbClr val="5B9BD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2193562035874426E-3"/>
                  <c:y val="-9.59992616053479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1CC-40A9-B9CE-83212A86EB7B}"/>
                </c:ext>
              </c:extLst>
            </c:dLbl>
            <c:dLbl>
              <c:idx val="1"/>
              <c:layout>
                <c:manualLayout>
                  <c:x val="-6.2193562035874426E-3"/>
                  <c:y val="-9.09466688892770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CC-40A9-B9CE-83212A86EB7B}"/>
                </c:ext>
              </c:extLst>
            </c:dLbl>
            <c:dLbl>
              <c:idx val="2"/>
              <c:layout>
                <c:manualLayout>
                  <c:x val="2.0731187345291472E-3"/>
                  <c:y val="6.06311125928513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1CC-40A9-B9CE-83212A86EB7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41%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123-48F4-A6F7-A9C43F776A16}"/>
                </c:ext>
              </c:extLst>
            </c:dLbl>
            <c:spPr>
              <a:solidFill>
                <a:schemeClr val="bg1"/>
              </a:solidFill>
              <a:ln>
                <a:solidFill>
                  <a:srgbClr val="5B9BD5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на 1.01.2021</c:v>
                </c:pt>
                <c:pt idx="1">
                  <c:v>на 1.01.2022</c:v>
                </c:pt>
                <c:pt idx="2">
                  <c:v>на 1.01.2023</c:v>
                </c:pt>
                <c:pt idx="3">
                  <c:v>на 1.11.2023</c:v>
                </c:pt>
              </c:strCache>
            </c:strRef>
          </c:cat>
          <c:val>
            <c:numRef>
              <c:f>Лист1!$D$2:$D$5</c:f>
              <c:numCache>
                <c:formatCode>0.0%</c:formatCode>
                <c:ptCount val="4"/>
                <c:pt idx="0">
                  <c:v>0.253</c:v>
                </c:pt>
                <c:pt idx="1">
                  <c:v>0.246</c:v>
                </c:pt>
                <c:pt idx="2">
                  <c:v>0.23599999999999999</c:v>
                </c:pt>
                <c:pt idx="3">
                  <c:v>0.307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1CC-40A9-B9CE-83212A86EB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319487808"/>
        <c:axId val="-319491072"/>
      </c:lineChart>
      <c:catAx>
        <c:axId val="-31949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ru-RU"/>
          </a:p>
        </c:txPr>
        <c:crossAx val="-319502496"/>
        <c:crosses val="autoZero"/>
        <c:auto val="1"/>
        <c:lblAlgn val="ctr"/>
        <c:lblOffset val="100"/>
        <c:noMultiLvlLbl val="0"/>
      </c:catAx>
      <c:valAx>
        <c:axId val="-319502496"/>
        <c:scaling>
          <c:orientation val="minMax"/>
        </c:scaling>
        <c:delete val="0"/>
        <c:axPos val="l"/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319495424"/>
        <c:crosses val="autoZero"/>
        <c:crossBetween val="between"/>
      </c:valAx>
      <c:valAx>
        <c:axId val="-319491072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319487808"/>
        <c:crosses val="max"/>
        <c:crossBetween val="between"/>
      </c:valAx>
      <c:catAx>
        <c:axId val="-3194878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3194910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7350511052904423"/>
          <c:w val="1"/>
          <c:h val="0.11280735094172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146013712813252E-2"/>
          <c:y val="2.6828957206005775E-2"/>
          <c:w val="0.90567154035060693"/>
          <c:h val="0.75987858207321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ұйымдарда жалдаумен айналысатын адамдардың саны</c:v>
                </c:pt>
              </c:strCache>
            </c:strRef>
          </c:tx>
          <c:spPr>
            <a:solidFill>
              <a:srgbClr val="2E75B6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на 01.01.2021 </c:v>
                </c:pt>
                <c:pt idx="1">
                  <c:v>на 01.01.2022 </c:v>
                </c:pt>
                <c:pt idx="2">
                  <c:v>на 01.01.2023 </c:v>
                </c:pt>
                <c:pt idx="3">
                  <c:v>на 01.11.2023</c:v>
                </c:pt>
              </c:strCache>
            </c:strRef>
          </c:cat>
          <c:val>
            <c:numRef>
              <c:f>Лист1!$B$2:$B$5</c:f>
              <c:numCache>
                <c:formatCode>0</c:formatCode>
                <c:ptCount val="4"/>
                <c:pt idx="0">
                  <c:v>5791.03</c:v>
                </c:pt>
                <c:pt idx="1">
                  <c:v>5811.4359999999997</c:v>
                </c:pt>
                <c:pt idx="2">
                  <c:v>5807.2740000000003</c:v>
                </c:pt>
                <c:pt idx="3">
                  <c:v>5860.8760000000002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D4-472E-8026-1FCDECAA386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ЗТ-мен жасалған қолданыстағы шарттар бойынша объектілер саны</c:v>
                </c:pt>
              </c:strCache>
            </c:strRef>
          </c:tx>
          <c:spPr>
            <a:solidFill>
              <a:srgbClr val="8497B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на 01.01.2021 </c:v>
                </c:pt>
                <c:pt idx="1">
                  <c:v>на 01.01.2022 </c:v>
                </c:pt>
                <c:pt idx="2">
                  <c:v>на 01.01.2023 </c:v>
                </c:pt>
                <c:pt idx="3">
                  <c:v>на 01.11.2023</c:v>
                </c:pt>
              </c:strCache>
            </c:strRef>
          </c:cat>
          <c:val>
            <c:numRef>
              <c:f>Лист1!$C$2:$C$5</c:f>
              <c:numCache>
                <c:formatCode>0</c:formatCode>
                <c:ptCount val="4"/>
                <c:pt idx="0">
                  <c:v>2674.357</c:v>
                </c:pt>
                <c:pt idx="1">
                  <c:v>2582.4110000000001</c:v>
                </c:pt>
                <c:pt idx="2">
                  <c:v>3126.4409999999998</c:v>
                </c:pt>
                <c:pt idx="3">
                  <c:v>3423.4279999999999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D4-472E-8026-1FCDECAA38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5"/>
        <c:overlap val="-21"/>
        <c:axId val="-319488896"/>
        <c:axId val="-319497056"/>
      </c:barChart>
      <c:lineChart>
        <c:grouping val="standar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қамту үлесі, в %</c:v>
                </c:pt>
              </c:strCache>
            </c:strRef>
          </c:tx>
          <c:spPr>
            <a:ln w="28575" cap="rnd">
              <a:solidFill>
                <a:srgbClr val="5B9BD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rgbClr val="C00000"/>
              </a:solidFill>
              <a:ln w="28575">
                <a:solidFill>
                  <a:srgbClr val="5B9BD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2193562035874426E-3"/>
                  <c:y val="-9.59992616053479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D4-472E-8026-1FCDECAA386D}"/>
                </c:ext>
              </c:extLst>
            </c:dLbl>
            <c:dLbl>
              <c:idx val="1"/>
              <c:layout>
                <c:manualLayout>
                  <c:x val="6.7168191426204881E-3"/>
                  <c:y val="-1.51577781482128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1D4-472E-8026-1FCDECAA386D}"/>
                </c:ext>
              </c:extLst>
            </c:dLbl>
            <c:dLbl>
              <c:idx val="2"/>
              <c:layout>
                <c:manualLayout>
                  <c:x val="-4.3949201052484793E-3"/>
                  <c:y val="-5.55785198767803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1D4-472E-8026-1FCDECAA386D}"/>
                </c:ext>
              </c:extLst>
            </c:dLbl>
            <c:dLbl>
              <c:idx val="3"/>
              <c:layout>
                <c:manualLayout>
                  <c:x val="-1.7248295839510718E-2"/>
                  <c:y val="-5.11771406975294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1D4-472E-8026-1FCDECAA386D}"/>
                </c:ext>
              </c:extLst>
            </c:dLbl>
            <c:spPr>
              <a:solidFill>
                <a:schemeClr val="bg1"/>
              </a:solidFill>
              <a:ln>
                <a:solidFill>
                  <a:srgbClr val="5B9BD5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на 01.01.2021 </c:v>
                </c:pt>
                <c:pt idx="1">
                  <c:v>на 01.01.2022 </c:v>
                </c:pt>
                <c:pt idx="2">
                  <c:v>на 01.01.2023 </c:v>
                </c:pt>
                <c:pt idx="3">
                  <c:v>на 01.11.2023</c:v>
                </c:pt>
              </c:strCache>
            </c:strRef>
          </c:cat>
          <c:val>
            <c:numRef>
              <c:f>Лист1!$D$2:$D$5</c:f>
              <c:numCache>
                <c:formatCode>0.0%</c:formatCode>
                <c:ptCount val="4"/>
                <c:pt idx="0">
                  <c:v>0.4618102479179006</c:v>
                </c:pt>
                <c:pt idx="1">
                  <c:v>0.44436710651205658</c:v>
                </c:pt>
                <c:pt idx="2">
                  <c:v>0.53836636604368937</c:v>
                </c:pt>
                <c:pt idx="3">
                  <c:v>0.58399999999999996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1D4-472E-8026-1FCDECAA38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319491616"/>
        <c:axId val="-319494880"/>
      </c:lineChart>
      <c:catAx>
        <c:axId val="-31948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ru-RU"/>
          </a:p>
        </c:txPr>
        <c:crossAx val="-319497056"/>
        <c:crosses val="autoZero"/>
        <c:auto val="1"/>
        <c:lblAlgn val="ctr"/>
        <c:lblOffset val="100"/>
        <c:noMultiLvlLbl val="0"/>
      </c:catAx>
      <c:valAx>
        <c:axId val="-319497056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319488896"/>
        <c:crosses val="autoZero"/>
        <c:crossBetween val="between"/>
      </c:valAx>
      <c:valAx>
        <c:axId val="-319494880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319491616"/>
        <c:crosses val="max"/>
        <c:crossBetween val="between"/>
      </c:valAx>
      <c:catAx>
        <c:axId val="-3194916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319494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5375449412208393"/>
          <c:w val="1"/>
          <c:h val="0.11280735094172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5650680774384546"/>
          <c:w val="0.56703789274599581"/>
          <c:h val="0.8266219384637190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1-07CD-470A-92CA-62EA7EB8988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07CD-470A-92CA-62EA7EB8988B}"/>
              </c:ext>
            </c:extLst>
          </c:dPt>
          <c:dPt>
            <c:idx val="2"/>
            <c:bubble3D val="0"/>
            <c:explosion val="4"/>
            <c:spPr>
              <a:solidFill>
                <a:schemeClr val="accent5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07CD-470A-92CA-62EA7EB8988B}"/>
              </c:ext>
            </c:extLst>
          </c:dPt>
          <c:dLbls>
            <c:dLbl>
              <c:idx val="0"/>
              <c:layout>
                <c:manualLayout>
                  <c:x val="-8.5796631442012244E-2"/>
                  <c:y val="6.8951903257322464E-2"/>
                </c:manualLayout>
              </c:layout>
              <c:tx>
                <c:rich>
                  <a:bodyPr/>
                  <a:lstStyle/>
                  <a:p>
                    <a:r>
                      <a:rPr lang="en-US" sz="1395" dirty="0">
                        <a:latin typeface="Arial Narrow" pitchFamily="34" charset="0"/>
                      </a:rPr>
                      <a:t>3741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7CD-470A-92CA-62EA7EB8988B}"/>
                </c:ext>
              </c:extLst>
            </c:dLbl>
            <c:dLbl>
              <c:idx val="1"/>
              <c:layout>
                <c:manualLayout>
                  <c:x val="1.878787828266872E-3"/>
                  <c:y val="-0.17694275482213195"/>
                </c:manualLayout>
              </c:layout>
              <c:tx>
                <c:rich>
                  <a:bodyPr/>
                  <a:lstStyle/>
                  <a:p>
                    <a:r>
                      <a:rPr lang="en-US" sz="1395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2046</a:t>
                    </a:r>
                    <a:endParaRPr lang="en-US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7CD-470A-92CA-62EA7EB8988B}"/>
                </c:ext>
              </c:extLst>
            </c:dLbl>
            <c:dLbl>
              <c:idx val="2"/>
              <c:layout>
                <c:manualLayout>
                  <c:x val="9.2040327729304108E-2"/>
                  <c:y val="7.2328649079877377E-2"/>
                </c:manualLayout>
              </c:layout>
              <c:tx>
                <c:rich>
                  <a:bodyPr/>
                  <a:lstStyle/>
                  <a:p>
                    <a:pPr>
                      <a:defRPr sz="1395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en-US" sz="1395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339,5</a:t>
                    </a:r>
                    <a:endParaRPr lang="en-US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7CD-470A-92CA-62EA7EB8988B}"/>
                </c:ext>
              </c:extLst>
            </c:dLbl>
            <c:spPr>
              <a:noFill/>
              <a:ln w="25295">
                <a:noFill/>
              </a:ln>
            </c:spPr>
            <c:txPr>
              <a:bodyPr/>
              <a:lstStyle/>
              <a:p>
                <a:pPr>
                  <a:defRPr sz="1395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ұйғарым берілді</c:v>
                </c:pt>
                <c:pt idx="1">
                  <c:v>әкімшілік айыппұл салынды</c:v>
                </c:pt>
                <c:pt idx="2">
                  <c:v>айыппұл сомасы (млн. теңге)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500</c:v>
                </c:pt>
                <c:pt idx="1">
                  <c:v>500</c:v>
                </c:pt>
                <c:pt idx="2">
                  <c:v>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7CD-470A-92CA-62EA7EB898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16">
          <a:noFill/>
        </a:ln>
      </c:spPr>
    </c:plotArea>
    <c:legend>
      <c:legendPos val="r"/>
      <c:layout>
        <c:manualLayout>
          <c:xMode val="edge"/>
          <c:yMode val="edge"/>
          <c:x val="0.49199690352842018"/>
          <c:y val="0.16890042375987918"/>
          <c:w val="0.49093512525593985"/>
          <c:h val="0.79354008123286257"/>
        </c:manualLayout>
      </c:layout>
      <c:overlay val="0"/>
      <c:txPr>
        <a:bodyPr/>
        <a:lstStyle/>
        <a:p>
          <a:pPr>
            <a:defRPr sz="1400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ln w="9494">
      <a:solidFill>
        <a:schemeClr val="tx2"/>
      </a:solidFill>
      <a:prstDash val="sysDot"/>
    </a:ln>
  </c:spPr>
  <c:txPr>
    <a:bodyPr/>
    <a:lstStyle/>
    <a:p>
      <a:pPr>
        <a:defRPr sz="1389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7610236220472442"/>
          <c:w val="0.55844510542599646"/>
          <c:h val="0.7894597628687252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18"/>
          <c:dPt>
            <c:idx val="0"/>
            <c:bubble3D val="0"/>
            <c:explosion val="4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4CAF-449B-9131-4EDE79AA8B49}"/>
              </c:ext>
            </c:extLst>
          </c:dPt>
          <c:dPt>
            <c:idx val="1"/>
            <c:bubble3D val="0"/>
            <c:explosion val="3"/>
            <c:extLst>
              <c:ext xmlns:c16="http://schemas.microsoft.com/office/drawing/2014/chart" uri="{C3380CC4-5D6E-409C-BE32-E72D297353CC}">
                <c16:uniqueId val="{00000003-4CAF-449B-9131-4EDE79AA8B49}"/>
              </c:ext>
            </c:extLst>
          </c:dPt>
          <c:dPt>
            <c:idx val="2"/>
            <c:bubble3D val="0"/>
            <c:explosion val="4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5-4CAF-449B-9131-4EDE79AA8B49}"/>
              </c:ext>
            </c:extLst>
          </c:dPt>
          <c:dLbls>
            <c:dLbl>
              <c:idx val="0"/>
              <c:layout>
                <c:manualLayout>
                  <c:x val="-7.0321278434762116E-2"/>
                  <c:y val="0.1060840511559589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CAF-449B-9131-4EDE79AA8B49}"/>
                </c:ext>
              </c:extLst>
            </c:dLbl>
            <c:dLbl>
              <c:idx val="1"/>
              <c:layout>
                <c:manualLayout>
                  <c:x val="3.7649690919676064E-2"/>
                  <c:y val="-0.17969140805928671"/>
                </c:manualLayout>
              </c:layout>
              <c:tx>
                <c:rich>
                  <a:bodyPr/>
                  <a:lstStyle/>
                  <a:p>
                    <a:pPr>
                      <a:defRPr sz="1391" b="1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en-US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5</a:t>
                    </a:r>
                  </a:p>
                </c:rich>
              </c:tx>
              <c:spPr>
                <a:noFill/>
                <a:ln w="2523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CAF-449B-9131-4EDE79AA8B49}"/>
                </c:ext>
              </c:extLst>
            </c:dLbl>
            <c:dLbl>
              <c:idx val="2"/>
              <c:layout>
                <c:manualLayout>
                  <c:x val="5.3991797487228273E-2"/>
                  <c:y val="0.1156501852709587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CAF-449B-9131-4EDE79AA8B49}"/>
                </c:ext>
              </c:extLst>
            </c:dLbl>
            <c:spPr>
              <a:noFill/>
              <a:ln w="25230">
                <a:noFill/>
              </a:ln>
            </c:spPr>
            <c:txPr>
              <a:bodyPr/>
              <a:lstStyle/>
              <a:p>
                <a:pPr>
                  <a:defRPr sz="1391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станоктар, жабдықтар</c:v>
                </c:pt>
                <c:pt idx="1">
                  <c:v>өндірістік объектілер</c:v>
                </c:pt>
                <c:pt idx="2">
                  <c:v>жұмыстан шеттетілген жұмыскерлердің саны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40</c:v>
                </c:pt>
                <c:pt idx="1">
                  <c:v>20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CAF-449B-9131-4EDE79AA8B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230">
          <a:noFill/>
        </a:ln>
      </c:spPr>
    </c:plotArea>
    <c:legend>
      <c:legendPos val="r"/>
      <c:layout>
        <c:manualLayout>
          <c:xMode val="edge"/>
          <c:yMode val="edge"/>
          <c:x val="0.39018145537470955"/>
          <c:y val="0.14459405721984592"/>
          <c:w val="0.5802953575592481"/>
          <c:h val="0.7763278994343803"/>
        </c:manualLayout>
      </c:layout>
      <c:overlay val="0"/>
      <c:txPr>
        <a:bodyPr/>
        <a:lstStyle/>
        <a:p>
          <a:pPr>
            <a:defRPr sz="1400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ln w="9461">
      <a:solidFill>
        <a:schemeClr val="tx2"/>
      </a:solidFill>
      <a:prstDash val="sysDot"/>
    </a:ln>
  </c:spPr>
  <c:txPr>
    <a:bodyPr/>
    <a:lstStyle/>
    <a:p>
      <a:pPr>
        <a:defRPr sz="1389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7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3154858600389077E-3"/>
          <c:y val="0.17337819114182987"/>
          <c:w val="0.56703789274599581"/>
          <c:h val="0.8266219384637190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accent5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18BA-4FB1-8861-FC9FDE93D63A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18BA-4FB1-8861-FC9FDE93D63A}"/>
              </c:ext>
            </c:extLst>
          </c:dPt>
          <c:dPt>
            <c:idx val="2"/>
            <c:bubble3D val="0"/>
            <c:explosion val="2"/>
            <c:extLst>
              <c:ext xmlns:c16="http://schemas.microsoft.com/office/drawing/2014/chart" uri="{C3380CC4-5D6E-409C-BE32-E72D297353CC}">
                <c16:uniqueId val="{00000004-18BA-4FB1-8861-FC9FDE93D63A}"/>
              </c:ext>
            </c:extLst>
          </c:dPt>
          <c:dLbls>
            <c:dLbl>
              <c:idx val="0"/>
              <c:layout>
                <c:manualLayout>
                  <c:x val="-8.5300661948791309E-2"/>
                  <c:y val="-4.3886008078146646E-2"/>
                </c:manualLayout>
              </c:layout>
              <c:tx>
                <c:rich>
                  <a:bodyPr/>
                  <a:lstStyle/>
                  <a:p>
                    <a:pPr>
                      <a:defRPr b="1" i="0">
                        <a:solidFill>
                          <a:schemeClr val="bg1"/>
                        </a:solidFill>
                      </a:defRPr>
                    </a:pPr>
                    <a:r>
                      <a:rPr lang="en-US" sz="1396" dirty="0">
                        <a:solidFill>
                          <a:schemeClr val="bg1"/>
                        </a:solidFill>
                        <a:latin typeface="Arial Narrow" pitchFamily="34" charset="0"/>
                      </a:rPr>
                      <a:t>797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 w="2530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8BA-4FB1-8861-FC9FDE93D63A}"/>
                </c:ext>
              </c:extLst>
            </c:dLbl>
            <c:dLbl>
              <c:idx val="1"/>
              <c:layout>
                <c:manualLayout>
                  <c:x val="9.022936613566139E-2"/>
                  <c:y val="-0.46349602305598719"/>
                </c:manualLayout>
              </c:layout>
              <c:tx>
                <c:rich>
                  <a:bodyPr/>
                  <a:lstStyle/>
                  <a:p>
                    <a:pPr>
                      <a:defRPr b="1" i="0">
                        <a:solidFill>
                          <a:schemeClr val="bg1"/>
                        </a:solidFill>
                      </a:defRPr>
                    </a:pPr>
                    <a:r>
                      <a:rPr lang="en-US" sz="1396" dirty="0">
                        <a:solidFill>
                          <a:schemeClr val="bg1"/>
                        </a:solidFill>
                        <a:latin typeface="Arial Narrow" pitchFamily="34" charset="0"/>
                      </a:rPr>
                      <a:t>4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 w="2530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8BA-4FB1-8861-FC9FDE93D63A}"/>
                </c:ext>
              </c:extLst>
            </c:dLbl>
            <c:dLbl>
              <c:idx val="2"/>
              <c:layout>
                <c:manualLayout>
                  <c:x val="4.5501650474621388E-2"/>
                  <c:y val="0.48806048321907319"/>
                </c:manualLayout>
              </c:layout>
              <c:tx>
                <c:rich>
                  <a:bodyPr/>
                  <a:lstStyle/>
                  <a:p>
                    <a:pPr>
                      <a:defRPr b="1" i="0"/>
                    </a:pPr>
                    <a:r>
                      <a:rPr lang="en-US" b="1" i="0" dirty="0"/>
                      <a:t>114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8BA-4FB1-8861-FC9FDE93D63A}"/>
                </c:ext>
              </c:extLst>
            </c:dLbl>
            <c:spPr>
              <a:noFill/>
              <a:ln w="25306">
                <a:noFill/>
              </a:ln>
            </c:spPr>
            <c:txPr>
              <a:bodyPr/>
              <a:lstStyle/>
              <a:p>
                <a:pPr>
                  <a:defRPr b="1" i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берілген</c:v>
                </c:pt>
                <c:pt idx="1">
                  <c:v>қылмыстық істер қозғалды</c:v>
                </c:pt>
                <c:pt idx="2">
                  <c:v>қылмыстық жауапкершілікке тартылды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30</c:v>
                </c:pt>
                <c:pt idx="1">
                  <c:v>20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BA-4FB1-8861-FC9FDE93D6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28">
          <a:noFill/>
        </a:ln>
      </c:spPr>
    </c:plotArea>
    <c:legend>
      <c:legendPos val="r"/>
      <c:layout>
        <c:manualLayout>
          <c:xMode val="edge"/>
          <c:yMode val="edge"/>
          <c:x val="0.46700050593709108"/>
          <c:y val="8.4056950533042768E-2"/>
          <c:w val="0.51593152098025175"/>
          <c:h val="0.8783835422793306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ln w="9498">
      <a:solidFill>
        <a:schemeClr val="tx2"/>
      </a:solidFill>
      <a:prstDash val="sysDot"/>
    </a:ln>
  </c:spPr>
  <c:txPr>
    <a:bodyPr/>
    <a:lstStyle/>
    <a:p>
      <a:pPr>
        <a:defRPr sz="139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975992190137141"/>
          <c:y val="0.3546334658106477"/>
          <c:w val="0.45388266977899444"/>
          <c:h val="0.4994495473517555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610-48F5-BE19-5DE8C3F8082D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610-48F5-BE19-5DE8C3F8082D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610-48F5-BE19-5DE8C3F8082D}"/>
              </c:ext>
            </c:extLst>
          </c:dPt>
          <c:dPt>
            <c:idx val="3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610-48F5-BE19-5DE8C3F8082D}"/>
              </c:ext>
            </c:extLst>
          </c:dPt>
          <c:dPt>
            <c:idx val="4"/>
            <c:bubble3D val="0"/>
            <c:spPr>
              <a:solidFill>
                <a:srgbClr val="E7E9E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610-48F5-BE19-5DE8C3F8082D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3610-48F5-BE19-5DE8C3F8082D}"/>
              </c:ext>
            </c:extLst>
          </c:dPt>
          <c:dPt>
            <c:idx val="6"/>
            <c:bubble3D val="0"/>
            <c:spPr>
              <a:solidFill>
                <a:srgbClr val="89475B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3610-48F5-BE19-5DE8C3F8082D}"/>
              </c:ext>
            </c:extLst>
          </c:dPt>
          <c:dLbls>
            <c:dLbl>
              <c:idx val="0"/>
              <c:layout>
                <c:manualLayout>
                  <c:x val="-4.4821890196129338E-2"/>
                  <c:y val="-2.466169248639699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146E0C7F-3CEB-4E8E-A7FB-D9A91807F73C}" type="CATEGORYNAME">
                      <a:rPr lang="ru-RU" sz="1000" dirty="0"/>
                      <a:pPr>
                        <a:defRPr sz="1000" b="0" i="0" u="none" strike="noStrike" kern="1200" spc="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26%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143818241976397"/>
                      <c:h val="0.1681797939474126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610-48F5-BE19-5DE8C3F8082D}"/>
                </c:ext>
              </c:extLst>
            </c:dLbl>
            <c:dLbl>
              <c:idx val="1"/>
              <c:layout>
                <c:manualLayout>
                  <c:x val="2.4652034851659864E-2"/>
                  <c:y val="-7.93958977537489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E5061BCF-0160-4EFE-9295-5DC16FDC2BF1}" type="CATEGORYNAME">
                      <a:rPr lang="ru-RU" sz="1000"/>
                      <a:pPr>
                        <a:defRPr sz="1000" b="0" i="0" u="none" strike="noStrike" kern="1200" spc="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10484173375979"/>
                      <c:h val="0.176840713596490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610-48F5-BE19-5DE8C3F8082D}"/>
                </c:ext>
              </c:extLst>
            </c:dLbl>
            <c:dLbl>
              <c:idx val="2"/>
              <c:layout>
                <c:manualLayout>
                  <c:x val="4.5713025256423623E-3"/>
                  <c:y val="3.1185109935888678E-2"/>
                </c:manualLayout>
              </c:layout>
              <c:tx>
                <c:rich>
                  <a:bodyPr/>
                  <a:lstStyle/>
                  <a:p>
                    <a:fld id="{D4158769-5532-4556-B5D1-F87F63F9D53A}" type="CATEGORYNAME">
                      <a:rPr lang="ru-RU" sz="1000"/>
                      <a:pPr/>
                      <a:t>[ИМЯ КАТЕГОРИИ]</a:t>
                    </a:fld>
                    <a:r>
                      <a:rPr lang="ru-RU" sz="1000" baseline="0" dirty="0"/>
                      <a:t>
11%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6363471931179"/>
                      <c:h val="0.1155408314744329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610-48F5-BE19-5DE8C3F8082D}"/>
                </c:ext>
              </c:extLst>
            </c:dLbl>
            <c:dLbl>
              <c:idx val="3"/>
              <c:layout>
                <c:manualLayout>
                  <c:x val="4.1386566670343086E-2"/>
                  <c:y val="1.2009035353493876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753697883394611"/>
                      <c:h val="0.131005639835402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610-48F5-BE19-5DE8C3F8082D}"/>
                </c:ext>
              </c:extLst>
            </c:dLbl>
            <c:dLbl>
              <c:idx val="4"/>
              <c:layout>
                <c:manualLayout>
                  <c:x val="1.5572074556082498E-2"/>
                  <c:y val="2.1646432880722036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765033638469173"/>
                      <c:h val="0.115540831474432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610-48F5-BE19-5DE8C3F8082D}"/>
                </c:ext>
              </c:extLst>
            </c:dLbl>
            <c:dLbl>
              <c:idx val="5"/>
              <c:layout>
                <c:manualLayout>
                  <c:x val="5.7057665765091077E-4"/>
                  <c:y val="5.668509214950710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2155A10E-9790-4B98-83FA-777093C9D032}" type="CATEGORYNAME">
                      <a:rPr lang="ru-RU" sz="1000"/>
                      <a:pPr>
                        <a:defRPr sz="1000" b="0" i="0" u="none" strike="noStrike" kern="1200" spc="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18%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22792266251521"/>
                      <c:h val="0.1362671043682166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610-48F5-BE19-5DE8C3F8082D}"/>
                </c:ext>
              </c:extLst>
            </c:dLbl>
            <c:dLbl>
              <c:idx val="6"/>
              <c:layout>
                <c:manualLayout>
                  <c:x val="9.6093012784101914E-3"/>
                  <c:y val="-2.34971247944692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199302E9-4EEE-411F-941C-4010F7FF4D08}" type="CATEGORYNAME">
                      <a:rPr lang="ru-RU" sz="1000" dirty="0"/>
                      <a:pPr>
                        <a:defRPr sz="1000" b="0" i="0" u="none" strike="noStrike" kern="1200" spc="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ru-RU" sz="1000" baseline="0" dirty="0"/>
                      <a:t>
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124645417447882"/>
                      <c:h val="9.441649412931642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3610-48F5-BE19-5DE8C3F808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Лист1!$A$1:$A$7</c:f>
              <c:strCache>
                <c:ptCount val="7"/>
                <c:pt idx="0">
                  <c:v>Тау-кен өнеркәсібі және карьерлерді қазу</c:v>
                </c:pt>
                <c:pt idx="1">
                  <c:v>Сумен жабдықтау және су бұру</c:v>
                </c:pt>
                <c:pt idx="2">
                  <c:v>Денсаулық сақтау және әлеуметтік қызмет көрсету</c:v>
                </c:pt>
                <c:pt idx="3">
                  <c:v>Өңдеу өнеркәсібі</c:v>
                </c:pt>
                <c:pt idx="4">
                  <c:v>Ауыл, орман және балық шаруашылығы</c:v>
                </c:pt>
                <c:pt idx="5">
                  <c:v>Көлік және қойма</c:v>
                </c:pt>
                <c:pt idx="6">
                  <c:v>Электр энергетикасы</c:v>
                </c:pt>
              </c:strCache>
            </c:strRef>
          </c:cat>
          <c:val>
            <c:numRef>
              <c:f>Лист1!$B$1:$B$7</c:f>
              <c:numCache>
                <c:formatCode>General</c:formatCode>
                <c:ptCount val="7"/>
                <c:pt idx="0">
                  <c:v>127159</c:v>
                </c:pt>
                <c:pt idx="1">
                  <c:v>17759</c:v>
                </c:pt>
                <c:pt idx="2">
                  <c:v>54126</c:v>
                </c:pt>
                <c:pt idx="3">
                  <c:v>125809</c:v>
                </c:pt>
                <c:pt idx="4">
                  <c:v>4588</c:v>
                </c:pt>
                <c:pt idx="5">
                  <c:v>86735</c:v>
                </c:pt>
                <c:pt idx="6">
                  <c:v>40909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610-48F5-BE19-5DE8C3F8082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217056131731805E-4"/>
          <c:y val="0.14756740296073284"/>
          <c:w val="0.9560764224060655"/>
          <c:h val="0.59154972539581585"/>
        </c:manualLayout>
      </c:layout>
      <c:lineChart>
        <c:grouping val="standard"/>
        <c:varyColors val="0"/>
        <c:ser>
          <c:idx val="0"/>
          <c:order val="0"/>
          <c:spPr>
            <a:ln w="38100" cap="flat" cmpd="dbl" algn="ctr">
              <a:solidFill>
                <a:srgbClr val="002060"/>
              </a:solidFill>
              <a:miter lim="800000"/>
            </a:ln>
            <a:effectLst/>
          </c:spPr>
          <c:marker>
            <c:symbol val="square"/>
            <c:size val="6"/>
            <c:spPr>
              <a:solidFill>
                <a:schemeClr val="accent1"/>
              </a:solidFill>
              <a:ln w="9525" cap="flat" cmpd="sng" algn="ctr">
                <a:solidFill>
                  <a:schemeClr val="l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5.4912538530460214E-2"/>
                  <c:y val="3.72056157143479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2253252267591073E-2"/>
                      <c:h val="5.419765375123863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A19-4140-B96A-B087012AABE9}"/>
                </c:ext>
              </c:extLst>
            </c:dLbl>
            <c:dLbl>
              <c:idx val="1"/>
              <c:layout>
                <c:manualLayout>
                  <c:x val="-5.8288304368517445E-2"/>
                  <c:y val="-3.34554383660046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19-4140-B96A-B087012AABE9}"/>
                </c:ext>
              </c:extLst>
            </c:dLbl>
            <c:dLbl>
              <c:idx val="2"/>
              <c:layout>
                <c:manualLayout>
                  <c:x val="-5.3553120131637377E-2"/>
                  <c:y val="-2.8297980965914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A19-4140-B96A-B087012AABE9}"/>
                </c:ext>
              </c:extLst>
            </c:dLbl>
            <c:dLbl>
              <c:idx val="3"/>
              <c:layout>
                <c:manualLayout>
                  <c:x val="-7.7497769971359876E-2"/>
                  <c:y val="2.78940177471230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A19-4140-B96A-B087012AABE9}"/>
                </c:ext>
              </c:extLst>
            </c:dLbl>
            <c:dLbl>
              <c:idx val="4"/>
              <c:layout>
                <c:manualLayout>
                  <c:x val="-3.8451143343350723E-2"/>
                  <c:y val="2.2058223880080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04A-46A8-B14B-414AD76D1519}"/>
                </c:ext>
              </c:extLst>
            </c:dLbl>
            <c:dLbl>
              <c:idx val="5"/>
              <c:layout>
                <c:manualLayout>
                  <c:x val="-1.120805885907697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C3-4A77-8BBC-386DEEC13A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Лист1!$E$122:$E$127</c:f>
              <c:strCache>
                <c:ptCount val="6"/>
                <c:pt idx="0">
                  <c:v>2017 ж</c:v>
                </c:pt>
                <c:pt idx="1">
                  <c:v>2018 ж</c:v>
                </c:pt>
                <c:pt idx="2">
                  <c:v>2019 ж</c:v>
                </c:pt>
                <c:pt idx="3">
                  <c:v>2020 ж</c:v>
                </c:pt>
                <c:pt idx="4">
                  <c:v>2021 ж</c:v>
                </c:pt>
                <c:pt idx="5">
                  <c:v>2022 ж</c:v>
                </c:pt>
              </c:strCache>
            </c:strRef>
          </c:cat>
          <c:val>
            <c:numRef>
              <c:f>Лист1!$F$122:$F$127</c:f>
              <c:numCache>
                <c:formatCode>General</c:formatCode>
                <c:ptCount val="6"/>
                <c:pt idx="0">
                  <c:v>456</c:v>
                </c:pt>
                <c:pt idx="1">
                  <c:v>461</c:v>
                </c:pt>
                <c:pt idx="2">
                  <c:v>468</c:v>
                </c:pt>
                <c:pt idx="3">
                  <c:v>465</c:v>
                </c:pt>
                <c:pt idx="4">
                  <c:v>472</c:v>
                </c:pt>
                <c:pt idx="5">
                  <c:v>491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A19-4140-B96A-B087012AAB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400483376"/>
        <c:axId val="-400495888"/>
      </c:lineChart>
      <c:catAx>
        <c:axId val="-400483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4058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-400495888"/>
        <c:crosses val="autoZero"/>
        <c:auto val="1"/>
        <c:lblAlgn val="ctr"/>
        <c:lblOffset val="100"/>
        <c:noMultiLvlLbl val="0"/>
      </c:catAx>
      <c:valAx>
        <c:axId val="-400495888"/>
        <c:scaling>
          <c:orientation val="minMax"/>
          <c:max val="500"/>
          <c:min val="300"/>
        </c:scaling>
        <c:delete val="1"/>
        <c:axPos val="l"/>
        <c:numFmt formatCode="General" sourceLinked="1"/>
        <c:majorTickMark val="none"/>
        <c:minorTickMark val="none"/>
        <c:tickLblPos val="nextTo"/>
        <c:crossAx val="-400483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4474545384760441"/>
          <c:y val="2.1741357501104758E-2"/>
          <c:w val="0.74385877634566722"/>
          <c:h val="0.9609859426415087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пострадавщих на 01.01.2021 года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  <a:ln w="6348" cap="flat" cmpd="sng" algn="ctr">
              <a:noFill/>
              <a:prstDash val="solid"/>
              <a:miter lim="800000"/>
            </a:ln>
            <a:effectLst/>
          </c:spPr>
          <c:invertIfNegative val="0"/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2D7-4613-998E-C24087B8F8B4}"/>
              </c:ext>
            </c:extLst>
          </c:dPt>
          <c:dLbls>
            <c:dLbl>
              <c:idx val="0"/>
              <c:layout>
                <c:manualLayout>
                  <c:x val="2.3304244620435326E-3"/>
                  <c:y val="2.5414292998382289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0" dirty="0">
                        <a:solidFill>
                          <a:schemeClr val="bg1"/>
                        </a:solidFill>
                      </a:rPr>
                      <a:t>4,1</a:t>
                    </a:r>
                    <a:endParaRPr lang="en-US" b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2D7-4613-998E-C24087B8F8B4}"/>
                </c:ext>
              </c:extLst>
            </c:dLbl>
            <c:dLbl>
              <c:idx val="1"/>
              <c:layout>
                <c:manualLayout>
                  <c:x val="0"/>
                  <c:y val="2.54142929983832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D7-4613-998E-C24087B8F8B4}"/>
                </c:ext>
              </c:extLst>
            </c:dLbl>
            <c:dLbl>
              <c:idx val="2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D7-4613-998E-C24087B8F8B4}"/>
                </c:ext>
              </c:extLst>
            </c:dLbl>
            <c:dLbl>
              <c:idx val="4"/>
              <c:layout>
                <c:manualLayout>
                  <c:x val="0"/>
                  <c:y val="-2.0011254329434874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2D7-4613-998E-C24087B8F8B4}"/>
                </c:ext>
              </c:extLst>
            </c:dLbl>
            <c:spPr>
              <a:scene3d>
                <a:camera prst="orthographicFront"/>
                <a:lightRig rig="threePt" dir="t"/>
              </a:scene3d>
              <a:sp3d>
                <a:bevelT w="101600" prst="riblet"/>
              </a:sp3d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Қызылорда</c:v>
                </c:pt>
                <c:pt idx="1">
                  <c:v>СҚО</c:v>
                </c:pt>
                <c:pt idx="2">
                  <c:v>Алматы</c:v>
                </c:pt>
                <c:pt idx="3">
                  <c:v>Жетісу</c:v>
                </c:pt>
                <c:pt idx="4">
                  <c:v>БҚО</c:v>
                </c:pt>
                <c:pt idx="5">
                  <c:v>Абай</c:v>
                </c:pt>
                <c:pt idx="6">
                  <c:v>Шымкент қ</c:v>
                </c:pt>
                <c:pt idx="7">
                  <c:v>Ақмаола</c:v>
                </c:pt>
                <c:pt idx="8">
                  <c:v>Түркістан</c:v>
                </c:pt>
                <c:pt idx="9">
                  <c:v>Атырау</c:v>
                </c:pt>
                <c:pt idx="10">
                  <c:v>Ұлытау</c:v>
                </c:pt>
                <c:pt idx="11">
                  <c:v>Қостанай</c:v>
                </c:pt>
                <c:pt idx="12">
                  <c:v>Жамбыл</c:v>
                </c:pt>
                <c:pt idx="13">
                  <c:v>Астана қ</c:v>
                </c:pt>
                <c:pt idx="14">
                  <c:v>Ақтөбе</c:v>
                </c:pt>
                <c:pt idx="15">
                  <c:v>Алматы қ</c:v>
                </c:pt>
                <c:pt idx="16">
                  <c:v>ШҚО</c:v>
                </c:pt>
                <c:pt idx="17">
                  <c:v>Маңғыстау</c:v>
                </c:pt>
                <c:pt idx="18">
                  <c:v>Павлодар</c:v>
                </c:pt>
                <c:pt idx="19">
                  <c:v>Қарағанды</c:v>
                </c:pt>
              </c:strCache>
            </c:strRef>
          </c:cat>
          <c:val>
            <c:numRef>
              <c:f>Лист1!$B$2:$B$21</c:f>
              <c:numCache>
                <c:formatCode>0.0</c:formatCode>
                <c:ptCount val="20"/>
                <c:pt idx="0">
                  <c:v>7.2</c:v>
                </c:pt>
                <c:pt idx="1">
                  <c:v>8.1999999999999993</c:v>
                </c:pt>
                <c:pt idx="2">
                  <c:v>8.4</c:v>
                </c:pt>
                <c:pt idx="3">
                  <c:v>9.6999999999999993</c:v>
                </c:pt>
                <c:pt idx="4">
                  <c:v>13.1</c:v>
                </c:pt>
                <c:pt idx="5">
                  <c:v>17.3</c:v>
                </c:pt>
                <c:pt idx="6">
                  <c:v>19.100000000000001</c:v>
                </c:pt>
                <c:pt idx="7">
                  <c:v>19.399999999999999</c:v>
                </c:pt>
                <c:pt idx="8">
                  <c:v>21.6</c:v>
                </c:pt>
                <c:pt idx="9">
                  <c:v>21.6</c:v>
                </c:pt>
                <c:pt idx="10">
                  <c:v>21.9</c:v>
                </c:pt>
                <c:pt idx="11">
                  <c:v>22</c:v>
                </c:pt>
                <c:pt idx="12">
                  <c:v>25.8</c:v>
                </c:pt>
                <c:pt idx="13">
                  <c:v>27.1</c:v>
                </c:pt>
                <c:pt idx="14">
                  <c:v>28.5</c:v>
                </c:pt>
                <c:pt idx="15">
                  <c:v>34.200000000000003</c:v>
                </c:pt>
                <c:pt idx="16">
                  <c:v>38.5</c:v>
                </c:pt>
                <c:pt idx="17">
                  <c:v>58.2</c:v>
                </c:pt>
                <c:pt idx="18">
                  <c:v>64.5</c:v>
                </c:pt>
                <c:pt idx="19">
                  <c:v>86.5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D7-4613-998E-C24087B8F8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1"/>
        <c:overlap val="100"/>
        <c:axId val="-400481744"/>
        <c:axId val="-400481200"/>
      </c:barChart>
      <c:catAx>
        <c:axId val="-400481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 algn="ctr">
              <a:defRPr lang="ru-RU" sz="1400" b="0" i="1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-400481200"/>
        <c:crosses val="autoZero"/>
        <c:auto val="1"/>
        <c:lblAlgn val="ctr"/>
        <c:lblOffset val="100"/>
        <c:noMultiLvlLbl val="0"/>
      </c:catAx>
      <c:valAx>
        <c:axId val="-400481200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-400481744"/>
        <c:crosses val="autoZero"/>
        <c:crossBetween val="between"/>
      </c:valAx>
      <c:spPr>
        <a:noFill/>
        <a:ln w="25392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533250279142594E-2"/>
          <c:y val="2.299427053264514E-3"/>
          <c:w val="0.78779534604167667"/>
          <c:h val="0.987267302644320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5"/>
                <c:pt idx="1">
                  <c:v>Категория 1</c:v>
                </c:pt>
                <c:pt idx="2">
                  <c:v>Категория 2</c:v>
                </c:pt>
                <c:pt idx="3">
                  <c:v>Категория 3</c:v>
                </c:pt>
                <c:pt idx="4">
                  <c:v>Категория 4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609.20000000000005</c:v>
                </c:pt>
                <c:pt idx="1">
                  <c:v>47.8</c:v>
                </c:pt>
                <c:pt idx="2">
                  <c:v>886.2</c:v>
                </c:pt>
                <c:pt idx="3">
                  <c:v>321.8</c:v>
                </c:pt>
                <c:pt idx="4">
                  <c:v>404.2</c:v>
                </c:pt>
                <c:pt idx="5">
                  <c:v>531.79999999999995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70-4D7A-B97F-7E0D103169B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1"/>
        <c:overlap val="-29"/>
        <c:axId val="-545329344"/>
        <c:axId val="-545328256"/>
      </c:barChart>
      <c:catAx>
        <c:axId val="-5453293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545328256"/>
        <c:crosses val="autoZero"/>
        <c:auto val="1"/>
        <c:lblAlgn val="ctr"/>
        <c:lblOffset val="100"/>
        <c:noMultiLvlLbl val="0"/>
      </c:catAx>
      <c:valAx>
        <c:axId val="-5453282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545329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472642456612462E-2"/>
          <c:y val="3.2922562096276857E-2"/>
          <c:w val="0.92311119914215267"/>
          <c:h val="0.9586186444948628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5"/>
                <c:pt idx="1">
                  <c:v>Категория 1</c:v>
                </c:pt>
                <c:pt idx="2">
                  <c:v>Категория 2</c:v>
                </c:pt>
                <c:pt idx="3">
                  <c:v>Категория 3</c:v>
                </c:pt>
                <c:pt idx="4">
                  <c:v>Категория 4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69.5</c:v>
                </c:pt>
                <c:pt idx="1">
                  <c:v>16.899999999999999</c:v>
                </c:pt>
                <c:pt idx="2">
                  <c:v>29.2</c:v>
                </c:pt>
                <c:pt idx="3">
                  <c:v>10.3</c:v>
                </c:pt>
                <c:pt idx="4">
                  <c:v>79.8</c:v>
                </c:pt>
                <c:pt idx="5">
                  <c:v>70.3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B0-4332-B42D-C44760332F8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7"/>
        <c:axId val="-318647936"/>
        <c:axId val="-318652288"/>
      </c:barChart>
      <c:catAx>
        <c:axId val="-3186479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318652288"/>
        <c:crosses val="autoZero"/>
        <c:auto val="1"/>
        <c:lblAlgn val="ctr"/>
        <c:lblOffset val="100"/>
        <c:noMultiLvlLbl val="0"/>
      </c:catAx>
      <c:valAx>
        <c:axId val="-3186522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318647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44197242147588E-2"/>
          <c:y val="5.1523821405561616E-2"/>
          <c:w val="0.90655797150051343"/>
          <c:h val="0.74244883750585222"/>
        </c:manualLayout>
      </c:layout>
      <c:lineChart>
        <c:grouping val="standard"/>
        <c:varyColors val="0"/>
        <c:ser>
          <c:idx val="0"/>
          <c:order val="0"/>
          <c:spPr>
            <a:ln w="38100" cap="flat" cmpd="dbl" algn="ctr">
              <a:solidFill>
                <a:schemeClr val="accent1"/>
              </a:solidFill>
              <a:miter lim="800000"/>
            </a:ln>
            <a:effectLst/>
          </c:spPr>
          <c:marker>
            <c:symbol val="square"/>
            <c:size val="6"/>
            <c:spPr>
              <a:solidFill>
                <a:schemeClr val="accent1"/>
              </a:solidFill>
              <a:ln w="9525" cap="flat" cmpd="sng" algn="ctr">
                <a:solidFill>
                  <a:schemeClr val="lt1"/>
                </a:solidFill>
                <a:round/>
              </a:ln>
              <a:effectLst/>
            </c:spPr>
          </c:marker>
          <c:dLbls>
            <c:spPr>
              <a:solidFill>
                <a:schemeClr val="lt1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Лист1!$E$123:$E$128</c:f>
              <c:strCache>
                <c:ptCount val="6"/>
                <c:pt idx="0">
                  <c:v>2017 ж.</c:v>
                </c:pt>
                <c:pt idx="1">
                  <c:v>2018 ж.</c:v>
                </c:pt>
                <c:pt idx="2">
                  <c:v>2019 ж.</c:v>
                </c:pt>
                <c:pt idx="3">
                  <c:v>2020 ж.</c:v>
                </c:pt>
                <c:pt idx="4">
                  <c:v>2021 ж.</c:v>
                </c:pt>
                <c:pt idx="5">
                  <c:v>2022 ж.</c:v>
                </c:pt>
              </c:strCache>
            </c:strRef>
          </c:cat>
          <c:val>
            <c:numRef>
              <c:f>Лист1!$F$123:$F$128</c:f>
              <c:numCache>
                <c:formatCode>General</c:formatCode>
                <c:ptCount val="6"/>
                <c:pt idx="0">
                  <c:v>1678</c:v>
                </c:pt>
                <c:pt idx="1">
                  <c:v>1568</c:v>
                </c:pt>
                <c:pt idx="2">
                  <c:v>1430</c:v>
                </c:pt>
                <c:pt idx="3">
                  <c:v>1503</c:v>
                </c:pt>
                <c:pt idx="4">
                  <c:v>1467</c:v>
                </c:pt>
                <c:pt idx="5">
                  <c:v>1465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E89-40E1-93CD-CC88EBC88C6E}"/>
            </c:ext>
          </c:extLst>
        </c:ser>
        <c:ser>
          <c:idx val="1"/>
          <c:order val="1"/>
          <c:spPr>
            <a:ln w="38100" cap="flat" cmpd="dbl" algn="ctr">
              <a:solidFill>
                <a:srgbClr val="C00000"/>
              </a:solidFill>
              <a:miter lim="800000"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Лист1!$E$123:$E$128</c:f>
              <c:strCache>
                <c:ptCount val="6"/>
                <c:pt idx="0">
                  <c:v>2017 ж.</c:v>
                </c:pt>
                <c:pt idx="1">
                  <c:v>2018 ж.</c:v>
                </c:pt>
                <c:pt idx="2">
                  <c:v>2019 ж.</c:v>
                </c:pt>
                <c:pt idx="3">
                  <c:v>2020 ж.</c:v>
                </c:pt>
                <c:pt idx="4">
                  <c:v>2021 ж.</c:v>
                </c:pt>
                <c:pt idx="5">
                  <c:v>2022 ж.</c:v>
                </c:pt>
              </c:strCache>
            </c:strRef>
          </c:cat>
          <c:val>
            <c:numRef>
              <c:f>Лист1!$G$123:$G$128</c:f>
              <c:numCache>
                <c:formatCode>General</c:formatCode>
                <c:ptCount val="6"/>
                <c:pt idx="0">
                  <c:v>244</c:v>
                </c:pt>
                <c:pt idx="1">
                  <c:v>220</c:v>
                </c:pt>
                <c:pt idx="2">
                  <c:v>180</c:v>
                </c:pt>
                <c:pt idx="3">
                  <c:v>208</c:v>
                </c:pt>
                <c:pt idx="4">
                  <c:v>200</c:v>
                </c:pt>
                <c:pt idx="5">
                  <c:v>203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E89-40E1-93CD-CC88EBC88C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318652832"/>
        <c:axId val="-318638144"/>
      </c:lineChart>
      <c:catAx>
        <c:axId val="-318652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4058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-318638144"/>
        <c:crosses val="autoZero"/>
        <c:auto val="0"/>
        <c:lblAlgn val="ctr"/>
        <c:lblOffset val="100"/>
        <c:noMultiLvlLbl val="0"/>
      </c:catAx>
      <c:valAx>
        <c:axId val="-318638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318652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0313581849401576E-2"/>
          <c:y val="1.120782947859407E-2"/>
          <c:w val="0.929830024913606"/>
          <c:h val="0.68925514234890306"/>
        </c:manualLayout>
      </c:layout>
      <c:lineChart>
        <c:grouping val="standard"/>
        <c:varyColors val="0"/>
        <c:ser>
          <c:idx val="0"/>
          <c:order val="0"/>
          <c:spPr>
            <a:ln w="38100" cap="flat" cmpd="dbl" algn="ctr">
              <a:solidFill>
                <a:schemeClr val="accent1"/>
              </a:solidFill>
              <a:miter lim="800000"/>
            </a:ln>
            <a:effectLst/>
          </c:spPr>
          <c:marker>
            <c:symbol val="square"/>
            <c:size val="6"/>
            <c:spPr>
              <a:solidFill>
                <a:schemeClr val="accent1"/>
              </a:solidFill>
              <a:ln w="9525" cap="flat" cmpd="sng" algn="ctr">
                <a:solidFill>
                  <a:schemeClr val="l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3.0782908747339216E-3"/>
                  <c:y val="3.61990950226244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6E8-4770-B47E-478CD43F9432}"/>
                </c:ext>
              </c:extLst>
            </c:dLbl>
            <c:dLbl>
              <c:idx val="1"/>
              <c:layout>
                <c:manualLayout>
                  <c:x val="5.0038711050084022E-3"/>
                  <c:y val="6.02325513992343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E8-4770-B47E-478CD43F9432}"/>
                </c:ext>
              </c:extLst>
            </c:dLbl>
            <c:dLbl>
              <c:idx val="2"/>
              <c:layout>
                <c:manualLayout>
                  <c:x val="-2.5018990873231133E-3"/>
                  <c:y val="0.1121737271528841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6E8-4770-B47E-478CD43F94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Лист1!$E$123:$E$128</c:f>
              <c:strCache>
                <c:ptCount val="6"/>
                <c:pt idx="0">
                  <c:v>2017 ж.</c:v>
                </c:pt>
                <c:pt idx="1">
                  <c:v>2018 ж.</c:v>
                </c:pt>
                <c:pt idx="2">
                  <c:v>2019 ж.</c:v>
                </c:pt>
                <c:pt idx="3">
                  <c:v>2020 ж.</c:v>
                </c:pt>
                <c:pt idx="4">
                  <c:v>2021 ж.</c:v>
                </c:pt>
                <c:pt idx="5">
                  <c:v>2022 ж.</c:v>
                </c:pt>
              </c:strCache>
            </c:strRef>
          </c:cat>
          <c:val>
            <c:numRef>
              <c:f>Лист1!$F$123:$F$128</c:f>
              <c:numCache>
                <c:formatCode>General</c:formatCode>
                <c:ptCount val="6"/>
                <c:pt idx="0">
                  <c:v>238</c:v>
                </c:pt>
                <c:pt idx="1">
                  <c:v>254</c:v>
                </c:pt>
                <c:pt idx="2">
                  <c:v>251</c:v>
                </c:pt>
                <c:pt idx="3">
                  <c:v>237</c:v>
                </c:pt>
                <c:pt idx="4">
                  <c:v>351</c:v>
                </c:pt>
                <c:pt idx="5">
                  <c:v>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6E8-4770-B47E-478CD43F94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318643584"/>
        <c:axId val="-318649568"/>
      </c:lineChart>
      <c:catAx>
        <c:axId val="-31864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4058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-318649568"/>
        <c:crosses val="autoZero"/>
        <c:auto val="1"/>
        <c:lblAlgn val="ctr"/>
        <c:lblOffset val="100"/>
        <c:noMultiLvlLbl val="0"/>
      </c:catAx>
      <c:valAx>
        <c:axId val="-318649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31864358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8863369787958265"/>
          <c:y val="6.3386576801494177E-2"/>
          <c:w val="0.70624861651329729"/>
          <c:h val="0.8979749826749970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пострадавщих на 01.01.2022 года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6348" cap="flat" cmpd="sng" algn="ctr">
              <a:solidFill>
                <a:schemeClr val="accent1"/>
              </a:solidFill>
              <a:prstDash val="solid"/>
              <a:miter lim="800000"/>
            </a:ln>
            <a:effectLst/>
          </c:spPr>
          <c:invertIfNegative val="0"/>
          <c:dLbls>
            <c:spPr>
              <a:scene3d>
                <a:camera prst="orthographicFront"/>
                <a:lightRig rig="threePt" dir="t"/>
              </a:scene3d>
              <a:sp3d>
                <a:bevelT w="101600" prst="riblet"/>
              </a:sp3d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Алматы</c:v>
                </c:pt>
                <c:pt idx="1">
                  <c:v>Шымкент қ</c:v>
                </c:pt>
                <c:pt idx="2">
                  <c:v>СҚО</c:v>
                </c:pt>
                <c:pt idx="3">
                  <c:v>Атырау</c:v>
                </c:pt>
                <c:pt idx="4">
                  <c:v>Ұлытау</c:v>
                </c:pt>
                <c:pt idx="5">
                  <c:v>БҚО</c:v>
                </c:pt>
                <c:pt idx="6">
                  <c:v>Жетісу</c:v>
                </c:pt>
                <c:pt idx="7">
                  <c:v>Маңғыстау</c:v>
                </c:pt>
                <c:pt idx="8">
                  <c:v>Ақмола</c:v>
                </c:pt>
                <c:pt idx="9">
                  <c:v>Түркістан</c:v>
                </c:pt>
                <c:pt idx="10">
                  <c:v>Қызылорда</c:v>
                </c:pt>
                <c:pt idx="11">
                  <c:v>Астана қ</c:v>
                </c:pt>
                <c:pt idx="12">
                  <c:v>Жамбыл</c:v>
                </c:pt>
                <c:pt idx="13">
                  <c:v>Ақтөбе</c:v>
                </c:pt>
                <c:pt idx="14">
                  <c:v>Алматы қ</c:v>
                </c:pt>
                <c:pt idx="15">
                  <c:v>Қостанай</c:v>
                </c:pt>
                <c:pt idx="16">
                  <c:v>Павлодар</c:v>
                </c:pt>
                <c:pt idx="17">
                  <c:v>ЩҚО</c:v>
                </c:pt>
                <c:pt idx="18">
                  <c:v>Абай</c:v>
                </c:pt>
                <c:pt idx="19">
                  <c:v>Қарағанды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15</c:v>
                </c:pt>
                <c:pt idx="1">
                  <c:v>20</c:v>
                </c:pt>
                <c:pt idx="2">
                  <c:v>28</c:v>
                </c:pt>
                <c:pt idx="3">
                  <c:v>32</c:v>
                </c:pt>
                <c:pt idx="4">
                  <c:v>34</c:v>
                </c:pt>
                <c:pt idx="5">
                  <c:v>37</c:v>
                </c:pt>
                <c:pt idx="6">
                  <c:v>37</c:v>
                </c:pt>
                <c:pt idx="7">
                  <c:v>37</c:v>
                </c:pt>
                <c:pt idx="8">
                  <c:v>42</c:v>
                </c:pt>
                <c:pt idx="9">
                  <c:v>50</c:v>
                </c:pt>
                <c:pt idx="10">
                  <c:v>50</c:v>
                </c:pt>
                <c:pt idx="11">
                  <c:v>53</c:v>
                </c:pt>
                <c:pt idx="12">
                  <c:v>58</c:v>
                </c:pt>
                <c:pt idx="13">
                  <c:v>64</c:v>
                </c:pt>
                <c:pt idx="14">
                  <c:v>74</c:v>
                </c:pt>
                <c:pt idx="15">
                  <c:v>75</c:v>
                </c:pt>
                <c:pt idx="16">
                  <c:v>92</c:v>
                </c:pt>
                <c:pt idx="17">
                  <c:v>93</c:v>
                </c:pt>
                <c:pt idx="18">
                  <c:v>95</c:v>
                </c:pt>
                <c:pt idx="19">
                  <c:v>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66-4427-A892-0C35C945232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Кол-во погибщих на 01.01.2022 года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10"/>
              <c:layout>
                <c:manualLayout>
                  <c:x val="-5.7324936229384376E-4"/>
                  <c:y val="-1.870142798038815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666-4427-A892-0C35C945232C}"/>
                </c:ext>
              </c:extLst>
            </c:dLbl>
            <c:dLbl>
              <c:idx val="16"/>
              <c:layout>
                <c:manualLayout>
                  <c:x val="-2.7649963598016288E-4"/>
                  <c:y val="-2.3946004716769791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666-4427-A892-0C35C945232C}"/>
                </c:ext>
              </c:extLst>
            </c:dLbl>
            <c:dLbl>
              <c:idx val="19"/>
              <c:layout>
                <c:manualLayout>
                  <c:x val="4.7247814788565594E-3"/>
                  <c:y val="3.269309779200599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66-4427-A892-0C35C945232C}"/>
                </c:ext>
              </c:extLst>
            </c:dLbl>
            <c:spPr>
              <a:noFill/>
              <a:ln w="2539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Алматы</c:v>
                </c:pt>
                <c:pt idx="1">
                  <c:v>Шымкент қ</c:v>
                </c:pt>
                <c:pt idx="2">
                  <c:v>СҚО</c:v>
                </c:pt>
                <c:pt idx="3">
                  <c:v>Атырау</c:v>
                </c:pt>
                <c:pt idx="4">
                  <c:v>Ұлытау</c:v>
                </c:pt>
                <c:pt idx="5">
                  <c:v>БҚО</c:v>
                </c:pt>
                <c:pt idx="6">
                  <c:v>Жетісу</c:v>
                </c:pt>
                <c:pt idx="7">
                  <c:v>Маңғыстау</c:v>
                </c:pt>
                <c:pt idx="8">
                  <c:v>Ақмола</c:v>
                </c:pt>
                <c:pt idx="9">
                  <c:v>Түркістан</c:v>
                </c:pt>
                <c:pt idx="10">
                  <c:v>Қызылорда</c:v>
                </c:pt>
                <c:pt idx="11">
                  <c:v>Астана қ</c:v>
                </c:pt>
                <c:pt idx="12">
                  <c:v>Жамбыл</c:v>
                </c:pt>
                <c:pt idx="13">
                  <c:v>Ақтөбе</c:v>
                </c:pt>
                <c:pt idx="14">
                  <c:v>Алматы қ</c:v>
                </c:pt>
                <c:pt idx="15">
                  <c:v>Қостанай</c:v>
                </c:pt>
                <c:pt idx="16">
                  <c:v>Павлодар</c:v>
                </c:pt>
                <c:pt idx="17">
                  <c:v>ЩҚО</c:v>
                </c:pt>
                <c:pt idx="18">
                  <c:v>Абай</c:v>
                </c:pt>
                <c:pt idx="19">
                  <c:v>Қарағанды</c:v>
                </c:pt>
              </c:strCache>
            </c:strRef>
          </c:cat>
          <c:val>
            <c:numRef>
              <c:f>Лист1!$C$2:$C$21</c:f>
              <c:numCache>
                <c:formatCode>General</c:formatCode>
                <c:ptCount val="20"/>
                <c:pt idx="0">
                  <c:v>1</c:v>
                </c:pt>
                <c:pt idx="1">
                  <c:v>4</c:v>
                </c:pt>
                <c:pt idx="2">
                  <c:v>9</c:v>
                </c:pt>
                <c:pt idx="3">
                  <c:v>8</c:v>
                </c:pt>
                <c:pt idx="4">
                  <c:v>2</c:v>
                </c:pt>
                <c:pt idx="5">
                  <c:v>5</c:v>
                </c:pt>
                <c:pt idx="6">
                  <c:v>9</c:v>
                </c:pt>
                <c:pt idx="7">
                  <c:v>9</c:v>
                </c:pt>
                <c:pt idx="8">
                  <c:v>10</c:v>
                </c:pt>
                <c:pt idx="9">
                  <c:v>5</c:v>
                </c:pt>
                <c:pt idx="10">
                  <c:v>15</c:v>
                </c:pt>
                <c:pt idx="11">
                  <c:v>15</c:v>
                </c:pt>
                <c:pt idx="12">
                  <c:v>8</c:v>
                </c:pt>
                <c:pt idx="13">
                  <c:v>12</c:v>
                </c:pt>
                <c:pt idx="14">
                  <c:v>5</c:v>
                </c:pt>
                <c:pt idx="15">
                  <c:v>6</c:v>
                </c:pt>
                <c:pt idx="16">
                  <c:v>4</c:v>
                </c:pt>
                <c:pt idx="17">
                  <c:v>7</c:v>
                </c:pt>
                <c:pt idx="18">
                  <c:v>22</c:v>
                </c:pt>
                <c:pt idx="19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66-4427-A892-0C35C94523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-318641952"/>
        <c:axId val="-318641408"/>
      </c:barChart>
      <c:catAx>
        <c:axId val="-318641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 algn="ctr">
              <a:defRPr i="1">
                <a:solidFill>
                  <a:schemeClr val="tx1"/>
                </a:solidFill>
              </a:defRPr>
            </a:pPr>
            <a:endParaRPr lang="ru-RU"/>
          </a:p>
        </c:txPr>
        <c:crossAx val="-318641408"/>
        <c:crosses val="autoZero"/>
        <c:auto val="1"/>
        <c:lblAlgn val="ctr"/>
        <c:lblOffset val="100"/>
        <c:noMultiLvlLbl val="0"/>
      </c:catAx>
      <c:valAx>
        <c:axId val="-318641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318641952"/>
        <c:crosses val="autoZero"/>
        <c:crossBetween val="between"/>
      </c:valAx>
      <c:spPr>
        <a:noFill/>
        <a:ln w="25392">
          <a:noFill/>
        </a:ln>
      </c:spPr>
    </c:plotArea>
    <c:plotVisOnly val="1"/>
    <c:dispBlanksAs val="gap"/>
    <c:showDLblsOverMax val="0"/>
  </c:chart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3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38100" cap="flat" cmpd="dbl" algn="ctr">
        <a:solidFill>
          <a:schemeClr val="phClr"/>
        </a:solidFill>
        <a:miter lim="800000"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tx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  <a:alpha val="32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  <a:alpha val="32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tx1"/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/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2700" cap="rnd"/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3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38100" cap="flat" cmpd="dbl" algn="ctr">
        <a:solidFill>
          <a:schemeClr val="phClr"/>
        </a:solidFill>
        <a:miter lim="800000"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tx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  <a:alpha val="32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  <a:alpha val="32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tx1"/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/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2700" cap="rnd"/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3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38100" cap="flat" cmpd="dbl" algn="ctr">
        <a:solidFill>
          <a:schemeClr val="phClr"/>
        </a:solidFill>
        <a:miter lim="800000"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tx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  <a:alpha val="32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  <a:alpha val="32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tx1"/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/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2700" cap="rnd"/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3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38100" cap="flat" cmpd="dbl" algn="ctr">
        <a:solidFill>
          <a:schemeClr val="phClr"/>
        </a:solidFill>
        <a:miter lim="800000"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tx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  <a:alpha val="32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  <a:alpha val="32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tx1"/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/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2700" cap="rnd"/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 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 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 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1D161E-F587-4A05-A361-2DD4A7EE04E9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8AD98D-347C-4A1F-99FB-794412DFF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562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FFDB29-8E07-4879-861A-6BCE73CF227A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7799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8AD98D-347C-4A1F-99FB-794412DFF7A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840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8AD98D-347C-4A1F-99FB-794412DFF7A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777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8AD98D-347C-4A1F-99FB-794412DFF7A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036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тки 1">
            <a:extLst>
              <a:ext uri="{FF2B5EF4-FFF2-40B4-BE49-F238E27FC236}">
                <a16:creationId xmlns:a16="http://schemas.microsoft.com/office/drawing/2014/main" id="{66435E5E-75DC-49E2-AD56-B7970173E2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тки 1">
            <a:extLst>
              <a:ext uri="{FF2B5EF4-FFF2-40B4-BE49-F238E27FC236}">
                <a16:creationId xmlns:a16="http://schemas.microsoft.com/office/drawing/2014/main" id="{66435E5E-75DC-49E2-AD56-B7970173E2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006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тки 1">
            <a:extLst>
              <a:ext uri="{FF2B5EF4-FFF2-40B4-BE49-F238E27FC236}">
                <a16:creationId xmlns:a16="http://schemas.microsoft.com/office/drawing/2014/main" id="{66435E5E-75DC-49E2-AD56-B7970173E2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0927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 /><Relationship Id="rId2" Type="http://schemas.openxmlformats.org/officeDocument/2006/relationships/tags" Target="../tags/tag1.xml" /><Relationship Id="rId1" Type="http://schemas.openxmlformats.org/officeDocument/2006/relationships/vmlDrawing" Target="../drawings/vmlDrawing1.vml" /><Relationship Id="rId5" Type="http://schemas.openxmlformats.org/officeDocument/2006/relationships/image" Target="NULL" /><Relationship Id="rId4" Type="http://schemas.openxmlformats.org/officeDocument/2006/relationships/oleObject" Target="../embeddings/oleObject1.bin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12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005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238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684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576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063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376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637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8686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7196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76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2609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348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7358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1545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796113-41AE-4766-9CC4-658FF51AB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FB0DA0-F0ED-4EC1-BCC3-6AC3732F1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aa-ET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3F601-C79A-432B-874E-40C3F65A7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562035-0B20-48F1-9975-70098955C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8AC05C-5D9F-4B3A-944F-D5E658938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8234178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2BFCB-3631-4A82-8AA5-507D05311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BA5D55-5BC4-4B4D-BC08-EB3D17CEB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FB7D4A-2C14-4D3D-94E6-47869DEDA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8FFE8A-1939-471B-BEBA-FBC6AB65F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213D69-392C-47B4-B98A-712DEBCFA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3173278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651039-0D12-4F92-8FCC-5C5611A89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10D4D1-BE0C-48A7-ACAF-875B0A70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4D28A9-6E9F-4832-ABDB-0ED5C6ABD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C1FFCF-3D0D-45C7-B93B-A7E7922CB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53173B-6618-41C3-AFF9-32FBD689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3171730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991C39-021A-440A-9345-355ED6212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F1D3B1-E21A-47BD-8E67-3650BDF874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CB6023A-CB65-4F06-869A-9091C0E76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4A2E75-EE69-4249-8F25-808CDC6C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C041E5-0166-4950-9E51-64442FBBA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71100C-031B-4FEF-AD67-066370762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9373302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2C5F4D-7762-4E80-BB7F-94E702C4E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1B54B8-8B23-490E-9D15-037D52706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FFEDB7D-4199-4F8E-B2C8-FE870EDABF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58979A9-0B0D-417C-9405-2A5DD005DA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B6581C6-F755-4031-B78C-1698348387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9AAF644-F189-4CB6-93B2-CA5F0E503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CB481C0-8DC0-4A39-952A-945E777CD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00F5793-4F05-4848-AFE1-1DE71A99E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9677429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9D840C-CFDE-431A-A865-69334483C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A6524-50FF-4DD2-93C0-198D5104F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C453B7-9FC6-47A9-8A56-C45C27A7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F7EE71A-BDCB-4D34-A185-47DCB4EE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6513734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171C6A-A110-447D-B68C-1439C3312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34AC86F-C04B-4D33-86FF-8ADEBFC7C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C4524D9-71AB-464E-9689-432B59990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834309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2445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3D7BB2-4805-4A5C-A38E-75216A995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3F63A5-6CBB-4B9B-80E0-1F38D95EC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B384C02-E9FC-449F-8BFB-618265104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807D07-7AA2-4EAD-9B0F-DFEB6E250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289DE2-4AF6-4FE5-B156-5142874CA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2196A4-6D1A-4CC1-B356-61D423D4E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3344315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F3F3E5-8E50-4C07-AC8D-955C4FD7F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FFC3BA3-96EF-4D11-9F2B-53B40E7AC3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a-ET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094333-298A-4761-AD93-A1CCAAE30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8F66521-A7C9-4C53-87C6-6BD91583B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7EDF2-A914-439F-826B-48532CAB5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6D3FC89-E895-4DBA-A8B2-19D3BC3D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1717852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1D6753-5321-4171-A86A-32A9A7EE6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6235DD-D22A-4012-985A-EC9C6BCEF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C019A5-442F-4C42-B5CF-EA6A682E8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ED1545-DF1C-4C0F-AAE2-A8245D2FD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73BD35-4A5E-46A6-AAA1-2483764BD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5421176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642BFA6-8C49-49FF-9813-17976637B2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D350A5-C53A-4B7B-9292-80ED00297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811445-FDFF-48D5-8891-62298EF81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BC5950-D7C2-40EC-92AF-1EE4550C3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2B1C80-FC85-44DA-AF74-E46607E9D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154706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1B6C6C-C58D-C43C-D621-7C2A0429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FD4E4-4340-4887-8D6D-8EB110BD92B4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78BA2C-05E2-E438-A131-C9FD8BE4D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B2B87F-63F3-022F-FEF7-7875F712F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D539C-7F70-4196-AA59-1A51AA669F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60716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CFA2FD-839F-EF28-1F55-DC07C376A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E00CF-439C-41EC-8C1C-658D0E2C4C7B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E5AB08-F66E-E181-291A-6468F0DDE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9D39C0-58B4-1A28-D9E1-D430B59F4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1DF2A-8BD9-453C-8C94-FFF427476CE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16363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2F3AC7-F71F-DA35-B765-2A8947685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FC38A-C94D-4BC5-9536-673E6CE1C912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468F09-0C42-6A78-103B-45D84594B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422045-F21B-129F-0D30-49D5CF9C9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38619-9B71-4170-8536-76463D59B1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42390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3B062AFB-790F-7ED5-C6E5-B1DF36C5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84425-E554-4913-8A45-49A82C576DBF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8979DA35-D7BA-828F-0EF9-65284A956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97F10A5B-3FEF-5388-10A0-F58CD9B40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F3372-04EF-4582-B84F-FF923902A9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15377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B73FAAF9-CCF1-8A46-CAE0-42FB16F2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0EBE1-748D-4118-98B5-097979911D60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969A089D-D5C1-039E-5551-C81D5502D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F58F25E1-D62A-3AF4-32CB-3B1C5C5E0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0BD5E-6522-4A0E-B1A0-EDE5081FDDC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46237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2D008DCD-8313-A378-B108-F13E76E9A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F215B-5897-4712-87A2-F298150AB9D9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CD61814E-9B19-84AE-A326-25B890C00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74F1B36D-5DB9-BD56-5650-4641E4F83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69003-79C3-4F6F-ACA6-E28906D5109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5410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9912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93825EE6-7509-23FF-0458-60A072740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BA92-5750-488B-BD11-2C820E336C2C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F8A4CDC6-77B9-C0D7-2175-62698C063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93DB616D-F146-4820-4A5E-216297DB2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0DA86-CB47-4D89-BB70-F1253B8DB5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89656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A7EBF45C-CDAA-BB0B-1ECD-4ECED292A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43979-A02C-40B0-8615-929E5F923D54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25FB8058-242F-C412-E530-939ED7BA1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5A7E5D08-27B5-DF96-6015-3F8699968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BA134-E339-4831-9561-D6237D23CE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76147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352A0E48-CDC2-EF9E-0E65-93E5AAE2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06674-55A2-46A9-99B1-BCC8AE34BD02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1CC8ED27-0DFA-7F70-ED4E-D27D00317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B8A32F33-3374-C0DA-09BC-ACD7CCCC0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7D076-5366-4A7B-A9F9-20B6553BB5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8429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DA8A79-4748-256C-E0E5-AC8F29421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9C73D-C009-4F32-9847-0FBB60C5567C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DCC346-539D-4B22-81E9-6ED5FE452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E72333-B403-0B0C-B101-C85CC7120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5EE59-9447-4E13-BB2C-F63A7BE1284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06031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C2B2ED-12ED-E192-3FC9-2D6278C1F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B1453-878C-47CE-BBB7-077725982CD6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2832AE-D0BA-7249-BFC9-951598F5E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085606-22DF-44DB-A65D-9DC2CA78E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7F15E-AD75-4CFF-A961-77FC8201D2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625017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6" hidden="1">
            <a:extLst>
              <a:ext uri="{FF2B5EF4-FFF2-40B4-BE49-F238E27FC236}">
                <a16:creationId xmlns:a16="http://schemas.microsoft.com/office/drawing/2014/main" id="{08F35850-3898-EB87-E1F0-5F8E0C23544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2" name="Объект 6" hidden="1">
                        <a:extLst>
                          <a:ext uri="{FF2B5EF4-FFF2-40B4-BE49-F238E27FC236}">
                            <a16:creationId xmlns:a16="http://schemas.microsoft.com/office/drawing/2014/main" id="{08F35850-3898-EB87-E1F0-5F8E0C2354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12B0340-5073-24CE-1B07-F7C52180591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547938" y="1701800"/>
            <a:ext cx="4006850" cy="755650"/>
          </a:xfrm>
          <a:prstGeom prst="rect">
            <a:avLst/>
          </a:prstGeom>
          <a:noFill/>
          <a:ln>
            <a:noFill/>
          </a:ln>
          <a:effectLst>
            <a:outerShdw sx="0" sy="0" rotWithShape="0">
              <a:srgbClr val="000000"/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ru-RU" altLang="ru-RU" sz="1400" b="1">
                <a:solidFill>
                  <a:srgbClr val="FFFFFF"/>
                </a:solidFill>
              </a:rPr>
              <a:t>Министерство труда и</a:t>
            </a:r>
          </a:p>
          <a:p>
            <a:pPr>
              <a:defRPr/>
            </a:pPr>
            <a:r>
              <a:rPr lang="ru-RU" altLang="ru-RU" sz="1400" b="1">
                <a:solidFill>
                  <a:srgbClr val="FFFFFF"/>
                </a:solidFill>
              </a:rPr>
              <a:t>социальной защиты населения</a:t>
            </a:r>
          </a:p>
          <a:p>
            <a:pPr>
              <a:defRPr/>
            </a:pPr>
            <a:r>
              <a:rPr lang="ru-RU" altLang="ru-RU" sz="1400" b="1">
                <a:solidFill>
                  <a:srgbClr val="FFFFFF"/>
                </a:solidFill>
              </a:rPr>
              <a:t>Республики Казахстан</a:t>
            </a:r>
            <a:endParaRPr lang="en-US" alt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123935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>
            <a:extLst>
              <a:ext uri="{FF2B5EF4-FFF2-40B4-BE49-F238E27FC236}">
                <a16:creationId xmlns:a16="http://schemas.microsoft.com/office/drawing/2014/main" id="{C80A56F4-D35D-E3DA-340D-BFB375FDF191}"/>
              </a:ext>
            </a:extLst>
          </p:cNvPr>
          <p:cNvSpPr/>
          <p:nvPr userDrawn="1"/>
        </p:nvSpPr>
        <p:spPr>
          <a:xfrm rot="10800000">
            <a:off x="11456988" y="0"/>
            <a:ext cx="735012" cy="663575"/>
          </a:xfrm>
          <a:prstGeom prst="rtTriangle">
            <a:avLst/>
          </a:prstGeom>
          <a:solidFill>
            <a:srgbClr val="295E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FAEFEDD-71B0-D1D8-5C55-23148CA7F626}"/>
              </a:ext>
            </a:extLst>
          </p:cNvPr>
          <p:cNvSpPr/>
          <p:nvPr userDrawn="1"/>
        </p:nvSpPr>
        <p:spPr>
          <a:xfrm>
            <a:off x="11726863" y="74613"/>
            <a:ext cx="495300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defTabSz="919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9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9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9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9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fld id="{0E262D1D-1B68-4200-8D81-F99900075811}" type="slidenum">
              <a:rPr lang="ru-RU" alt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altLang="ru-RU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284">
            <a:extLst>
              <a:ext uri="{FF2B5EF4-FFF2-40B4-BE49-F238E27FC236}">
                <a16:creationId xmlns:a16="http://schemas.microsoft.com/office/drawing/2014/main" id="{D84FF50C-6FAD-2685-F2F6-0DDC8B35D490}"/>
              </a:ext>
            </a:extLst>
          </p:cNvPr>
          <p:cNvCxnSpPr/>
          <p:nvPr userDrawn="1"/>
        </p:nvCxnSpPr>
        <p:spPr>
          <a:xfrm>
            <a:off x="0" y="663575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441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>
            <a:spLocks noGrp="1"/>
          </p:cNvSpPr>
          <p:nvPr>
            <p:ph type="sldNum" sz="quarter" idx="10"/>
          </p:nvPr>
        </p:nvSpPr>
        <p:spPr>
          <a:xfrm>
            <a:off x="10991850" y="6034088"/>
            <a:ext cx="461963" cy="2540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DB1993C-7300-4303-A665-347C92C39772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5731116"/>
      </p:ext>
    </p:extLst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4" indent="0" algn="ctr">
              <a:buNone/>
              <a:defRPr sz="2000"/>
            </a:lvl2pPr>
            <a:lvl3pPr marL="914346" indent="0" algn="ctr">
              <a:buNone/>
              <a:defRPr sz="1800"/>
            </a:lvl3pPr>
            <a:lvl4pPr marL="1371520" indent="0" algn="ctr">
              <a:buNone/>
              <a:defRPr sz="1600"/>
            </a:lvl4pPr>
            <a:lvl5pPr marL="1828692" indent="0" algn="ctr">
              <a:buNone/>
              <a:defRPr sz="1600"/>
            </a:lvl5pPr>
            <a:lvl6pPr marL="2285866" indent="0" algn="ctr">
              <a:buNone/>
              <a:defRPr sz="1600"/>
            </a:lvl6pPr>
            <a:lvl7pPr marL="2743039" indent="0" algn="ctr">
              <a:buNone/>
              <a:defRPr sz="1600"/>
            </a:lvl7pPr>
            <a:lvl8pPr marL="3200212" indent="0" algn="ctr">
              <a:buNone/>
              <a:defRPr sz="1600"/>
            </a:lvl8pPr>
            <a:lvl9pPr marL="3657385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6A12-E52F-4940-B033-E67D72A67A6E}" type="datetime1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42199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F4A23-18CC-4562-8677-0FAA03CFFD8A}" type="datetime1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50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92721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8D48-711D-453A-8158-6CE1B5E11E4E}" type="datetime1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68405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B0F1D-B941-40D0-B3D6-646571ADF1D4}" type="datetime1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41680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4" indent="0">
              <a:buNone/>
              <a:defRPr sz="2000" b="1"/>
            </a:lvl2pPr>
            <a:lvl3pPr marL="914346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2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39" indent="0">
              <a:buNone/>
              <a:defRPr sz="1600" b="1"/>
            </a:lvl7pPr>
            <a:lvl8pPr marL="3200212" indent="0">
              <a:buNone/>
              <a:defRPr sz="1600" b="1"/>
            </a:lvl8pPr>
            <a:lvl9pPr marL="3657385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4" indent="0">
              <a:buNone/>
              <a:defRPr sz="2000" b="1"/>
            </a:lvl2pPr>
            <a:lvl3pPr marL="914346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2" indent="0">
              <a:buNone/>
              <a:defRPr sz="1600" b="1"/>
            </a:lvl5pPr>
            <a:lvl6pPr marL="2285866" indent="0">
              <a:buNone/>
              <a:defRPr sz="1600" b="1"/>
            </a:lvl6pPr>
            <a:lvl7pPr marL="2743039" indent="0">
              <a:buNone/>
              <a:defRPr sz="1600" b="1"/>
            </a:lvl7pPr>
            <a:lvl8pPr marL="3200212" indent="0">
              <a:buNone/>
              <a:defRPr sz="1600" b="1"/>
            </a:lvl8pPr>
            <a:lvl9pPr marL="3657385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146F6-8BCF-4207-AB70-7E84BC783BE5}" type="datetime1">
              <a:rPr lang="ru-RU" smtClean="0"/>
              <a:t>04.12.2023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91993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C3986-A9AD-4474-B7DE-D1D134569BBE}" type="datetime1">
              <a:rPr lang="ru-RU" smtClean="0"/>
              <a:t>04.12.2023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3973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D046-E28B-4B99-8A48-4876F1F7AC25}" type="datetime1">
              <a:rPr lang="ru-RU" smtClean="0"/>
              <a:t>04.12.2023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7716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4" indent="0">
              <a:buNone/>
              <a:defRPr sz="1400"/>
            </a:lvl2pPr>
            <a:lvl3pPr marL="914346" indent="0">
              <a:buNone/>
              <a:defRPr sz="1200"/>
            </a:lvl3pPr>
            <a:lvl4pPr marL="1371520" indent="0">
              <a:buNone/>
              <a:defRPr sz="1000"/>
            </a:lvl4pPr>
            <a:lvl5pPr marL="1828692" indent="0">
              <a:buNone/>
              <a:defRPr sz="1000"/>
            </a:lvl5pPr>
            <a:lvl6pPr marL="2285866" indent="0">
              <a:buNone/>
              <a:defRPr sz="1000"/>
            </a:lvl6pPr>
            <a:lvl7pPr marL="2743039" indent="0">
              <a:buNone/>
              <a:defRPr sz="1000"/>
            </a:lvl7pPr>
            <a:lvl8pPr marL="3200212" indent="0">
              <a:buNone/>
              <a:defRPr sz="1000"/>
            </a:lvl8pPr>
            <a:lvl9pPr marL="3657385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ACB-F231-4DA7-B034-37F7D72FC36F}" type="datetime1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8439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4" indent="0">
              <a:buNone/>
              <a:defRPr sz="2799"/>
            </a:lvl2pPr>
            <a:lvl3pPr marL="914346" indent="0">
              <a:buNone/>
              <a:defRPr sz="2400"/>
            </a:lvl3pPr>
            <a:lvl4pPr marL="1371520" indent="0">
              <a:buNone/>
              <a:defRPr sz="2000"/>
            </a:lvl4pPr>
            <a:lvl5pPr marL="1828692" indent="0">
              <a:buNone/>
              <a:defRPr sz="2000"/>
            </a:lvl5pPr>
            <a:lvl6pPr marL="2285866" indent="0">
              <a:buNone/>
              <a:defRPr sz="2000"/>
            </a:lvl6pPr>
            <a:lvl7pPr marL="2743039" indent="0">
              <a:buNone/>
              <a:defRPr sz="2000"/>
            </a:lvl7pPr>
            <a:lvl8pPr marL="3200212" indent="0">
              <a:buNone/>
              <a:defRPr sz="2000"/>
            </a:lvl8pPr>
            <a:lvl9pPr marL="3657385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4" indent="0">
              <a:buNone/>
              <a:defRPr sz="1400"/>
            </a:lvl2pPr>
            <a:lvl3pPr marL="914346" indent="0">
              <a:buNone/>
              <a:defRPr sz="1200"/>
            </a:lvl3pPr>
            <a:lvl4pPr marL="1371520" indent="0">
              <a:buNone/>
              <a:defRPr sz="1000"/>
            </a:lvl4pPr>
            <a:lvl5pPr marL="1828692" indent="0">
              <a:buNone/>
              <a:defRPr sz="1000"/>
            </a:lvl5pPr>
            <a:lvl6pPr marL="2285866" indent="0">
              <a:buNone/>
              <a:defRPr sz="1000"/>
            </a:lvl6pPr>
            <a:lvl7pPr marL="2743039" indent="0">
              <a:buNone/>
              <a:defRPr sz="1000"/>
            </a:lvl7pPr>
            <a:lvl8pPr marL="3200212" indent="0">
              <a:buNone/>
              <a:defRPr sz="1000"/>
            </a:lvl8pPr>
            <a:lvl9pPr marL="3657385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2A817-AA74-484D-B6C2-4F0116667268}" type="datetime1">
              <a:rPr lang="ru-RU" smtClean="0"/>
              <a:t>04.12.2023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54280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1C0-A483-4978-B469-053EC1312364}" type="datetime1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81315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BADB7-E653-41B6-9C77-3B877DB6B87C}" type="datetime1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60012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1" y="7"/>
            <a:ext cx="12192000" cy="3644538"/>
          </a:xfrm>
          <a:custGeom>
            <a:avLst/>
            <a:gdLst>
              <a:gd name="connsiteX0" fmla="*/ 0 w 12192000"/>
              <a:gd name="connsiteY0" fmla="*/ 0 h 3644537"/>
              <a:gd name="connsiteX1" fmla="*/ 12192000 w 12192000"/>
              <a:gd name="connsiteY1" fmla="*/ 0 h 3644537"/>
              <a:gd name="connsiteX2" fmla="*/ 12192000 w 12192000"/>
              <a:gd name="connsiteY2" fmla="*/ 3644537 h 3644537"/>
              <a:gd name="connsiteX3" fmla="*/ 0 w 12192000"/>
              <a:gd name="connsiteY3" fmla="*/ 3644537 h 3644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644537">
                <a:moveTo>
                  <a:pt x="0" y="0"/>
                </a:moveTo>
                <a:lnTo>
                  <a:pt x="12192000" y="0"/>
                </a:lnTo>
                <a:lnTo>
                  <a:pt x="12192000" y="3644537"/>
                </a:lnTo>
                <a:lnTo>
                  <a:pt x="0" y="36445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rtlCol="0">
            <a:noAutofit/>
          </a:bodyPr>
          <a:lstStyle>
            <a:lvl1pPr>
              <a:defRPr sz="1159"/>
            </a:lvl1pPr>
          </a:lstStyle>
          <a:p>
            <a:pPr lvl="0"/>
            <a:endParaRPr lang="en-US" noProof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F22E7C5-3AE3-452D-920D-E4A4CAB4E0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7C772-5CA6-4F1C-889D-6BE1028A9085}" type="datetime1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29875BD2-4B0D-4688-BE20-96177894C9D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07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1154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Образ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26235" y="212889"/>
            <a:ext cx="11660966" cy="56501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90483" indent="0" algn="l">
              <a:lnSpc>
                <a:spcPct val="100000"/>
              </a:lnSpc>
              <a:defRPr sz="2400" b="0">
                <a:solidFill>
                  <a:schemeClr val="accent1"/>
                </a:solidFill>
                <a:latin typeface="+mn-lt"/>
                <a:ea typeface="Tahoma" panose="020B0604030504040204" pitchFamily="34" charset="0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11749089" y="6608764"/>
            <a:ext cx="388937" cy="2349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AECF7"/>
                </a:solidFill>
              </a:defRPr>
            </a:lvl1pPr>
          </a:lstStyle>
          <a:p>
            <a:pPr>
              <a:defRPr/>
            </a:pPr>
            <a:fld id="{3E1E3822-DE93-4146-A7C6-F02321DEEF2C}" type="slidenum">
              <a:rPr lang="en-US" altLang="aa-ET"/>
              <a:pPr>
                <a:defRPr/>
              </a:pPr>
              <a:t>‹#›</a:t>
            </a:fld>
            <a:endParaRPr lang="en-US" altLang="aa-ET"/>
          </a:p>
        </p:txBody>
      </p:sp>
    </p:spTree>
    <p:extLst>
      <p:ext uri="{BB962C8B-B14F-4D97-AF65-F5344CB8AC3E}">
        <p14:creationId xmlns:p14="http://schemas.microsoft.com/office/powerpoint/2010/main" val="708509266"/>
      </p:ext>
    </p:extLst>
  </p:cSld>
  <p:clrMapOvr>
    <a:masterClrMapping/>
  </p:clrMapOvr>
  <p:transition spd="med">
    <p:fade/>
  </p:transition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658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82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92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 /><Relationship Id="rId13" Type="http://schemas.openxmlformats.org/officeDocument/2006/relationships/slideLayout" Target="../slideLayouts/slideLayout46.xml" /><Relationship Id="rId3" Type="http://schemas.openxmlformats.org/officeDocument/2006/relationships/slideLayout" Target="../slideLayouts/slideLayout36.xml" /><Relationship Id="rId7" Type="http://schemas.openxmlformats.org/officeDocument/2006/relationships/slideLayout" Target="../slideLayouts/slideLayout40.xml" /><Relationship Id="rId12" Type="http://schemas.openxmlformats.org/officeDocument/2006/relationships/slideLayout" Target="../slideLayouts/slideLayout45.xml" /><Relationship Id="rId2" Type="http://schemas.openxmlformats.org/officeDocument/2006/relationships/slideLayout" Target="../slideLayouts/slideLayout35.xml" /><Relationship Id="rId1" Type="http://schemas.openxmlformats.org/officeDocument/2006/relationships/slideLayout" Target="../slideLayouts/slideLayout34.xml" /><Relationship Id="rId6" Type="http://schemas.openxmlformats.org/officeDocument/2006/relationships/slideLayout" Target="../slideLayouts/slideLayout39.xml" /><Relationship Id="rId11" Type="http://schemas.openxmlformats.org/officeDocument/2006/relationships/slideLayout" Target="../slideLayouts/slideLayout44.xml" /><Relationship Id="rId5" Type="http://schemas.openxmlformats.org/officeDocument/2006/relationships/slideLayout" Target="../slideLayouts/slideLayout38.xml" /><Relationship Id="rId15" Type="http://schemas.openxmlformats.org/officeDocument/2006/relationships/theme" Target="../theme/theme4.xml" /><Relationship Id="rId10" Type="http://schemas.openxmlformats.org/officeDocument/2006/relationships/slideLayout" Target="../slideLayouts/slideLayout43.xml" /><Relationship Id="rId4" Type="http://schemas.openxmlformats.org/officeDocument/2006/relationships/slideLayout" Target="../slideLayouts/slideLayout37.xml" /><Relationship Id="rId9" Type="http://schemas.openxmlformats.org/officeDocument/2006/relationships/slideLayout" Target="../slideLayouts/slideLayout42.xml" /><Relationship Id="rId14" Type="http://schemas.openxmlformats.org/officeDocument/2006/relationships/slideLayout" Target="../slideLayouts/slideLayout47.xml" 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 /><Relationship Id="rId13" Type="http://schemas.openxmlformats.org/officeDocument/2006/relationships/slideLayout" Target="../slideLayouts/slideLayout60.xml" /><Relationship Id="rId3" Type="http://schemas.openxmlformats.org/officeDocument/2006/relationships/slideLayout" Target="../slideLayouts/slideLayout50.xml" /><Relationship Id="rId7" Type="http://schemas.openxmlformats.org/officeDocument/2006/relationships/slideLayout" Target="../slideLayouts/slideLayout54.xml" /><Relationship Id="rId12" Type="http://schemas.openxmlformats.org/officeDocument/2006/relationships/slideLayout" Target="../slideLayouts/slideLayout59.xml" /><Relationship Id="rId2" Type="http://schemas.openxmlformats.org/officeDocument/2006/relationships/slideLayout" Target="../slideLayouts/slideLayout49.xml" /><Relationship Id="rId1" Type="http://schemas.openxmlformats.org/officeDocument/2006/relationships/slideLayout" Target="../slideLayouts/slideLayout48.xml" /><Relationship Id="rId6" Type="http://schemas.openxmlformats.org/officeDocument/2006/relationships/slideLayout" Target="../slideLayouts/slideLayout53.xml" /><Relationship Id="rId11" Type="http://schemas.openxmlformats.org/officeDocument/2006/relationships/slideLayout" Target="../slideLayouts/slideLayout58.xml" /><Relationship Id="rId5" Type="http://schemas.openxmlformats.org/officeDocument/2006/relationships/slideLayout" Target="../slideLayouts/slideLayout52.xml" /><Relationship Id="rId10" Type="http://schemas.openxmlformats.org/officeDocument/2006/relationships/slideLayout" Target="../slideLayouts/slideLayout57.xml" /><Relationship Id="rId4" Type="http://schemas.openxmlformats.org/officeDocument/2006/relationships/slideLayout" Target="../slideLayouts/slideLayout51.xml" /><Relationship Id="rId9" Type="http://schemas.openxmlformats.org/officeDocument/2006/relationships/slideLayout" Target="../slideLayouts/slideLayout56.xml" /><Relationship Id="rId14" Type="http://schemas.openxmlformats.org/officeDocument/2006/relationships/theme" Target="../theme/theme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6CA54-87C0-4A54-AB94-36D6D33D95D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2AD46-2D82-4CCE-9528-5128DEE670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65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82E4F-E148-40B1-A604-CD5794F5F2EB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B452D-4F76-40DF-B84C-519C87EEC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117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A52C69-8D59-484D-B2A0-555469D2B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BA8A95-1A14-4B08-9942-29CA278CE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D9225B-856B-4BB9-AC02-7ECDD1F83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43525-224E-4D7C-B2FF-53B04BC9D060}" type="datetimeFigureOut">
              <a:rPr lang="aa-ET" smtClean="0"/>
              <a:t>12/04/2023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7F92B6-C903-4044-A6D6-FE7FC54D6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76F018-7DF6-4F43-B27D-8E5510A26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65E25-6E70-4673-8DB6-91AE861D1BC6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64466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a-E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C5B12651-C2CA-470B-4672-748BDBFC0B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9AE11B5F-91E5-AC2F-7C66-2CAE195FF7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7C4FF6-571A-B68E-AA29-4810F58D1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4C0049-1DA3-4621-81E5-4933E008AA23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74CA2C-F633-918A-6063-7217420830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AF3528-FF7B-493D-59E3-9F1561D622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FD9E689-6A79-4DE0-B70E-10AEC38B96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1341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DA312-9BB8-40FC-872E-8395BF294B63}" type="datetime1">
              <a:rPr lang="ru-RU" smtClean="0"/>
              <a:t>04.12.2023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5543A-3181-4EB1-B008-7C894CE03D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41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</p:sldLayoutIdLst>
  <p:hf hdr="0" ftr="0" dt="0"/>
  <p:txStyles>
    <p:titleStyle>
      <a:lvl1pPr algn="l" defTabSz="9143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6" indent="-228586" algn="l" defTabSz="9143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60" indent="-228586" algn="l" defTabSz="9143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3" indent="-228586" algn="l" defTabSz="9143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6" indent="-228586" algn="l" defTabSz="9143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80" indent="-228586" algn="l" defTabSz="9143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52" indent="-228586" algn="l" defTabSz="9143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6" indent="-228586" algn="l" defTabSz="9143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99" indent="-228586" algn="l" defTabSz="9143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2" indent="-228586" algn="l" defTabSz="9143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4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6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0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2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6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9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2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5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 /><Relationship Id="rId7" Type="http://schemas.openxmlformats.org/officeDocument/2006/relationships/image" Target="../media/image2.png" /><Relationship Id="rId2" Type="http://schemas.openxmlformats.org/officeDocument/2006/relationships/tags" Target="../tags/tag2.xml" /><Relationship Id="rId1" Type="http://schemas.openxmlformats.org/officeDocument/2006/relationships/vmlDrawing" Target="../drawings/vmlDrawing2.vml" /><Relationship Id="rId6" Type="http://schemas.openxmlformats.org/officeDocument/2006/relationships/image" Target="../media/image1.emf" /><Relationship Id="rId5" Type="http://schemas.openxmlformats.org/officeDocument/2006/relationships/oleObject" Target="../embeddings/oleObject2.bin" /><Relationship Id="rId4" Type="http://schemas.openxmlformats.org/officeDocument/2006/relationships/notesSlide" Target="../notesSlides/notesSlide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49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49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49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 /><Relationship Id="rId1" Type="http://schemas.openxmlformats.org/officeDocument/2006/relationships/slideLayout" Target="../slideLayouts/slideLayout35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2.xml" /><Relationship Id="rId5" Type="http://schemas.openxmlformats.org/officeDocument/2006/relationships/chart" Target="../charts/chart4.xml" /><Relationship Id="rId4" Type="http://schemas.openxmlformats.org/officeDocument/2006/relationships/chart" Target="../charts/chart3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2.xml" /><Relationship Id="rId4" Type="http://schemas.openxmlformats.org/officeDocument/2006/relationships/chart" Target="../charts/chart6.xml" 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 /><Relationship Id="rId3" Type="http://schemas.openxmlformats.org/officeDocument/2006/relationships/chart" Target="../charts/chart8.xml" /><Relationship Id="rId7" Type="http://schemas.openxmlformats.org/officeDocument/2006/relationships/image" Target="../media/image6.svg" /><Relationship Id="rId2" Type="http://schemas.openxmlformats.org/officeDocument/2006/relationships/chart" Target="../charts/chart7.xml" /><Relationship Id="rId1" Type="http://schemas.openxmlformats.org/officeDocument/2006/relationships/slideLayout" Target="../slideLayouts/slideLayout12.xml" /><Relationship Id="rId6" Type="http://schemas.openxmlformats.org/officeDocument/2006/relationships/image" Target="../media/image5.png" /><Relationship Id="rId5" Type="http://schemas.openxmlformats.org/officeDocument/2006/relationships/image" Target="../media/image4.svg" /><Relationship Id="rId4" Type="http://schemas.openxmlformats.org/officeDocument/2006/relationships/image" Target="../media/image3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chart" Target="../charts/chart10.xml" /><Relationship Id="rId1" Type="http://schemas.openxmlformats.org/officeDocument/2006/relationships/slideLayout" Target="../slideLayouts/slideLayout12.xml" /><Relationship Id="rId5" Type="http://schemas.openxmlformats.org/officeDocument/2006/relationships/chart" Target="../charts/chart11.xml" /><Relationship Id="rId4" Type="http://schemas.openxmlformats.org/officeDocument/2006/relationships/image" Target="../media/image8.svg" 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 /><Relationship Id="rId3" Type="http://schemas.openxmlformats.org/officeDocument/2006/relationships/tags" Target="../tags/tag4.xml" /><Relationship Id="rId7" Type="http://schemas.openxmlformats.org/officeDocument/2006/relationships/image" Target="../media/image9.png" /><Relationship Id="rId12" Type="http://schemas.openxmlformats.org/officeDocument/2006/relationships/image" Target="../media/image14.svg" /><Relationship Id="rId2" Type="http://schemas.openxmlformats.org/officeDocument/2006/relationships/tags" Target="../tags/tag3.xml" /><Relationship Id="rId1" Type="http://schemas.openxmlformats.org/officeDocument/2006/relationships/vmlDrawing" Target="../drawings/vmlDrawing3.vml" /><Relationship Id="rId6" Type="http://schemas.openxmlformats.org/officeDocument/2006/relationships/image" Target="../media/image1.emf" /><Relationship Id="rId11" Type="http://schemas.openxmlformats.org/officeDocument/2006/relationships/image" Target="../media/image13.png" /><Relationship Id="rId5" Type="http://schemas.openxmlformats.org/officeDocument/2006/relationships/oleObject" Target="../embeddings/oleObject3.bin" /><Relationship Id="rId10" Type="http://schemas.openxmlformats.org/officeDocument/2006/relationships/image" Target="../media/image12.svg" /><Relationship Id="rId4" Type="http://schemas.openxmlformats.org/officeDocument/2006/relationships/slideLayout" Target="../slideLayouts/slideLayout7.xml" /><Relationship Id="rId9" Type="http://schemas.openxmlformats.org/officeDocument/2006/relationships/image" Target="../media/image11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9.xml" /><Relationship Id="rId5" Type="http://schemas.openxmlformats.org/officeDocument/2006/relationships/chart" Target="../charts/chart14.xml" /><Relationship Id="rId4" Type="http://schemas.openxmlformats.org/officeDocument/2006/relationships/chart" Target="../charts/chart13.xml" 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 /><Relationship Id="rId3" Type="http://schemas.openxmlformats.org/officeDocument/2006/relationships/tags" Target="../tags/tag6.xml" /><Relationship Id="rId7" Type="http://schemas.openxmlformats.org/officeDocument/2006/relationships/image" Target="../media/image11.png" /><Relationship Id="rId2" Type="http://schemas.openxmlformats.org/officeDocument/2006/relationships/tags" Target="../tags/tag5.xml" /><Relationship Id="rId1" Type="http://schemas.openxmlformats.org/officeDocument/2006/relationships/vmlDrawing" Target="../drawings/vmlDrawing4.vml" /><Relationship Id="rId6" Type="http://schemas.openxmlformats.org/officeDocument/2006/relationships/image" Target="../media/image1.emf" /><Relationship Id="rId11" Type="http://schemas.openxmlformats.org/officeDocument/2006/relationships/chart" Target="../charts/chart17.xml" /><Relationship Id="rId5" Type="http://schemas.openxmlformats.org/officeDocument/2006/relationships/oleObject" Target="../embeddings/oleObject4.bin" /><Relationship Id="rId10" Type="http://schemas.openxmlformats.org/officeDocument/2006/relationships/chart" Target="../charts/chart16.xml" /><Relationship Id="rId4" Type="http://schemas.openxmlformats.org/officeDocument/2006/relationships/slideLayout" Target="../slideLayouts/slideLayout18.xml" /><Relationship Id="rId9" Type="http://schemas.openxmlformats.org/officeDocument/2006/relationships/chart" Target="../charts/chart1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5091" name="Объект 12" hidden="1">
            <a:extLst>
              <a:ext uri="{FF2B5EF4-FFF2-40B4-BE49-F238E27FC236}">
                <a16:creationId xmlns:a16="http://schemas.microsoft.com/office/drawing/2014/main" id="{5FB4A0F5-1A8B-481E-B6CB-821D0AD5B07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Слайд think-cell" r:id="rId5" imgW="383" imgH="384" progId="TCLayout.ActiveDocument.1">
                  <p:embed/>
                </p:oleObj>
              </mc:Choice>
              <mc:Fallback>
                <p:oleObj name="Слайд think-cell" r:id="rId5" imgW="383" imgH="384" progId="TCLayout.ActiveDocument.1">
                  <p:embed/>
                  <p:pic>
                    <p:nvPicPr>
                      <p:cNvPr id="345091" name="Объект 12" hidden="1">
                        <a:extLst>
                          <a:ext uri="{FF2B5EF4-FFF2-40B4-BE49-F238E27FC236}">
                            <a16:creationId xmlns:a16="http://schemas.microsoft.com/office/drawing/2014/main" id="{5FB4A0F5-1A8B-481E-B6CB-821D0AD5B0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BDC1ECA0-3D91-4669-AC3C-1A3E23733E3B}"/>
              </a:ext>
            </a:extLst>
          </p:cNvPr>
          <p:cNvSpPr/>
          <p:nvPr/>
        </p:nvSpPr>
        <p:spPr>
          <a:xfrm>
            <a:off x="1329576" y="435665"/>
            <a:ext cx="8771956" cy="600770"/>
          </a:xfrm>
          <a:prstGeom prst="rect">
            <a:avLst/>
          </a:prstGeom>
        </p:spPr>
        <p:txBody>
          <a:bodyPr wrap="square" lIns="76800" tIns="38400" rIns="76800" bIns="38400">
            <a:spAutoFit/>
          </a:bodyPr>
          <a:lstStyle/>
          <a:p>
            <a:pPr defTabSz="345531">
              <a:lnSpc>
                <a:spcPct val="85000"/>
              </a:lnSpc>
              <a:defRPr/>
            </a:pP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Қазақстан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Республикасы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Еңбек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және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халықты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</a:p>
          <a:p>
            <a:pPr defTabSz="345531">
              <a:lnSpc>
                <a:spcPct val="85000"/>
              </a:lnSpc>
              <a:defRPr/>
            </a:pP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әлеуметтік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қорғау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министрлігі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D92173-5A4A-421E-A9B7-FF6D683A5601}"/>
              </a:ext>
            </a:extLst>
          </p:cNvPr>
          <p:cNvSpPr txBox="1"/>
          <p:nvPr/>
        </p:nvSpPr>
        <p:spPr>
          <a:xfrm>
            <a:off x="3752138" y="6275070"/>
            <a:ext cx="4278252" cy="247650"/>
          </a:xfrm>
          <a:prstGeom prst="rect">
            <a:avLst/>
          </a:prstGeom>
          <a:noFill/>
        </p:spPr>
        <p:txBody>
          <a:bodyPr wrap="square" lIns="65306" tIns="32653" rIns="65306" bIns="32653">
            <a:spAutoFit/>
          </a:bodyPr>
          <a:lstStyle/>
          <a:p>
            <a:pPr algn="ctr" defTabSz="345531">
              <a:lnSpc>
                <a:spcPct val="85000"/>
              </a:lnSpc>
              <a:defRPr/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Астана, </a:t>
            </a:r>
            <a:r>
              <a:rPr lang="ru-RU" sz="14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желтоқсан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2023 </a:t>
            </a:r>
            <a:r>
              <a:rPr lang="ru-RU" sz="14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5095" name="Picture 11" descr="gerb">
            <a:extLst>
              <a:ext uri="{FF2B5EF4-FFF2-40B4-BE49-F238E27FC236}">
                <a16:creationId xmlns:a16="http://schemas.microsoft.com/office/drawing/2014/main" id="{E6F5B3F2-37EF-412E-991E-33DDDF849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89" y="382385"/>
            <a:ext cx="65405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7FE43771-877E-4D1C-8A15-7F09A85C4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37" y="2458370"/>
            <a:ext cx="11287500" cy="102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306" tIns="32653" rIns="65306" bIns="32653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600"/>
              </a:spcBef>
              <a:buFontTx/>
              <a:buNone/>
            </a:pPr>
            <a:r>
              <a:rPr lang="ru-RU" altLang="ru-RU" sz="3200" b="1" dirty="0">
                <a:solidFill>
                  <a:srgbClr val="444D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ҚАУІПСІЗ ЕҢБЕК ЖАҒДАЙЛАРЫН</a:t>
            </a:r>
          </a:p>
          <a:p>
            <a:pPr>
              <a:spcBef>
                <a:spcPts val="600"/>
              </a:spcBef>
              <a:buFontTx/>
              <a:buNone/>
            </a:pPr>
            <a:r>
              <a:rPr lang="ru-RU" altLang="ru-RU" sz="3200" b="1" dirty="0">
                <a:solidFill>
                  <a:srgbClr val="444D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 ЕТУ ЖӨНІНДЕГІ ШАРАЛАР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5B90D8F-D357-41EE-B88C-F803C29D43C4}"/>
              </a:ext>
            </a:extLst>
          </p:cNvPr>
          <p:cNvCxnSpPr/>
          <p:nvPr/>
        </p:nvCxnSpPr>
        <p:spPr>
          <a:xfrm>
            <a:off x="567554" y="3698746"/>
            <a:ext cx="1029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11811000" y="6470306"/>
            <a:ext cx="371475" cy="3495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116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3F8D078-F640-49F4-85C8-AF9396D3FBAB}"/>
              </a:ext>
            </a:extLst>
          </p:cNvPr>
          <p:cNvSpPr/>
          <p:nvPr/>
        </p:nvSpPr>
        <p:spPr>
          <a:xfrm>
            <a:off x="272971" y="3519510"/>
            <a:ext cx="5740150" cy="8925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indent="254000" algn="just">
              <a:buFont typeface="Wingdings" panose="05000000000000000000" pitchFamily="2" charset="2"/>
              <a:buChar char="q"/>
              <a:tabLst>
                <a:tab pos="538163" algn="l"/>
              </a:tabLst>
              <a:defRPr/>
            </a:pP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Тергеу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қорытындысы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комиссия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берушінің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кінәсінің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дәрежесін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айқындайды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>
              <a:tabLst>
                <a:tab pos="538163" algn="l"/>
              </a:tabLst>
              <a:defRPr/>
            </a:pP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көп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жәбірленушінің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кінәсінің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дәрежесі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анықталады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7CFE816-23CA-4D02-AD7E-D91D4E8CE5A3}"/>
              </a:ext>
            </a:extLst>
          </p:cNvPr>
          <p:cNvSpPr/>
          <p:nvPr/>
        </p:nvSpPr>
        <p:spPr>
          <a:xfrm>
            <a:off x="293881" y="1193203"/>
            <a:ext cx="5748001" cy="10926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indent="268288" algn="just">
              <a:buFont typeface="Wingdings" panose="05000000000000000000" pitchFamily="2" charset="2"/>
              <a:buChar char="q"/>
            </a:pP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ұйымдарының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лауазымды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адамдары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екі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күнінен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кешіктірмей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берушілер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МЕИ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өндірістік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жарақаттануға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қатысты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әрбір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өтініш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хабарлауға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indent="268288" algn="just"/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Сонымен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қатар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екі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күнінің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анықтамалық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нүктесінің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болмауы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түсіндіруге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әкеледі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1965CD9-FD6A-4781-BE07-BCD4FB4CD635}"/>
              </a:ext>
            </a:extLst>
          </p:cNvPr>
          <p:cNvSpPr/>
          <p:nvPr/>
        </p:nvSpPr>
        <p:spPr>
          <a:xfrm>
            <a:off x="6397585" y="2436101"/>
            <a:ext cx="5566509" cy="877163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171450" lvl="0" indent="-1714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Жәбірленушіге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комиссияның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жұмысына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мүдделерін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білдіру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адвокат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тарту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құқығын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 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00000"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00000"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8933F1-F53E-4E74-A9B2-501D048712A2}"/>
              </a:ext>
            </a:extLst>
          </p:cNvPr>
          <p:cNvSpPr txBox="1"/>
          <p:nvPr/>
        </p:nvSpPr>
        <p:spPr>
          <a:xfrm>
            <a:off x="11582400" y="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E56A95ED-8BD2-4A91-BF14-E94DF468136B}"/>
              </a:ext>
            </a:extLst>
          </p:cNvPr>
          <p:cNvCxnSpPr>
            <a:cxnSpLocks/>
          </p:cNvCxnSpPr>
          <p:nvPr/>
        </p:nvCxnSpPr>
        <p:spPr>
          <a:xfrm>
            <a:off x="293881" y="638723"/>
            <a:ext cx="1172450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774D15B-0DBD-4914-9959-3C42FF54C842}"/>
              </a:ext>
            </a:extLst>
          </p:cNvPr>
          <p:cNvSpPr txBox="1"/>
          <p:nvPr/>
        </p:nvSpPr>
        <p:spPr>
          <a:xfrm>
            <a:off x="272971" y="698383"/>
            <a:ext cx="5744384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 defTabSz="395889"/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B4237EC-5D93-43E9-A631-D4A24B32628D}"/>
              </a:ext>
            </a:extLst>
          </p:cNvPr>
          <p:cNvSpPr txBox="1"/>
          <p:nvPr/>
        </p:nvSpPr>
        <p:spPr>
          <a:xfrm>
            <a:off x="6397585" y="703931"/>
            <a:ext cx="5588746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 defTabSz="395889"/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BA2E7F6A-E91A-4367-BFF2-E98FE6897D7F}"/>
              </a:ext>
            </a:extLst>
          </p:cNvPr>
          <p:cNvSpPr/>
          <p:nvPr/>
        </p:nvSpPr>
        <p:spPr>
          <a:xfrm>
            <a:off x="6402520" y="4519745"/>
            <a:ext cx="5566509" cy="723275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303213" lvl="0" indent="-2857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министрлігіне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өндірістік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жарақаттың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ауырлығын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ережелерін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әзірлеу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бекіту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құзыретін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FC046F45-CE47-4015-853D-F77BB8C279B1}"/>
              </a:ext>
            </a:extLst>
          </p:cNvPr>
          <p:cNvSpPr/>
          <p:nvPr/>
        </p:nvSpPr>
        <p:spPr>
          <a:xfrm>
            <a:off x="301082" y="4547754"/>
            <a:ext cx="5733597" cy="6924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17463" lvl="0" indent="250825" algn="just">
              <a:buFont typeface="Wingdings" panose="05000000000000000000" pitchFamily="2" charset="2"/>
              <a:buChar char="q"/>
              <a:defRPr/>
            </a:pP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жүзінде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өндірістік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жарақаттың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ауырлығын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механизмінің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болмауына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сот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ісін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жүргізуге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даулар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туындайды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463" lvl="0" algn="just">
              <a:defRPr/>
            </a:pPr>
            <a:endParaRPr lang="ru-RU" sz="13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36BC18DB-C717-4690-88CD-401C567E4F25}"/>
              </a:ext>
            </a:extLst>
          </p:cNvPr>
          <p:cNvSpPr/>
          <p:nvPr/>
        </p:nvSpPr>
        <p:spPr>
          <a:xfrm>
            <a:off x="6397585" y="3570256"/>
            <a:ext cx="5566509" cy="723275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171450" lvl="0" indent="-1714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tabLst>
                <a:tab pos="538163" algn="l"/>
              </a:tabLst>
              <a:defRPr/>
            </a:pP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Жәбірленушінің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кінәсінің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шегін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 -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аспайтын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етіп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белгілеу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endParaRPr lang="ru-RU" sz="13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002060"/>
              </a:buClr>
              <a:buSzPct val="200000"/>
              <a:tabLst>
                <a:tab pos="538163" algn="l"/>
              </a:tabLst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5561ED11-397C-4FE7-BAD9-C6FDC9A8BABB}"/>
              </a:ext>
            </a:extLst>
          </p:cNvPr>
          <p:cNvSpPr/>
          <p:nvPr/>
        </p:nvSpPr>
        <p:spPr>
          <a:xfrm>
            <a:off x="6408703" y="1268718"/>
            <a:ext cx="5566509" cy="923330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171450" lvl="0" indent="-1714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берушілер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инспекторларына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өтініш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берілген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күннен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бастап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екі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күнінен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кешіктірмей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хабарлануы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белгілеу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lvl="0" indent="-1714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EEAC4A46-C9E0-468D-A8DB-AD88C4EEEEE3}"/>
              </a:ext>
            </a:extLst>
          </p:cNvPr>
          <p:cNvSpPr/>
          <p:nvPr/>
        </p:nvSpPr>
        <p:spPr>
          <a:xfrm>
            <a:off x="290311" y="2447987"/>
            <a:ext cx="5733597" cy="8771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indent="268288" algn="just">
              <a:buFont typeface="Wingdings" panose="05000000000000000000" pitchFamily="2" charset="2"/>
              <a:buChar char="q"/>
              <a:defRPr/>
            </a:pP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Комиссия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құрамындағы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жазатайым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оқиғаны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тергеу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жәбірленушінің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мүдделерін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кәсіподақтар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қызметкерлердің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сайланбалы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өкілдері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білдіреді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637EFF5C-A164-41A9-873F-96A69DAFDFF0}"/>
              </a:ext>
            </a:extLst>
          </p:cNvPr>
          <p:cNvSpPr/>
          <p:nvPr/>
        </p:nvSpPr>
        <p:spPr>
          <a:xfrm>
            <a:off x="269153" y="5438410"/>
            <a:ext cx="5733597" cy="892552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lvl="0" indent="268288" algn="just">
              <a:buFont typeface="Wingdings" panose="05000000000000000000" pitchFamily="2" charset="2"/>
              <a:buChar char="q"/>
            </a:pP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Заңдарға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кәсіподақтарға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жұмысшылардың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мүдделерін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қорғауға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қорғауға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өкілеттік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берілген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indent="268288" algn="just"/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ретте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инспекторына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жүгінуге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құқығы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жо</a:t>
            </a:r>
            <a:r>
              <a:rPr lang="kk-KZ" sz="1300" dirty="0">
                <a:latin typeface="Arial" panose="020B0604020202020204" pitchFamily="34" charset="0"/>
                <a:cs typeface="Arial" panose="020B0604020202020204" pitchFamily="34" charset="0"/>
              </a:rPr>
              <a:t>қ.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87F72442-260C-4B36-9F5C-DE4B10CB9ECF}"/>
              </a:ext>
            </a:extLst>
          </p:cNvPr>
          <p:cNvSpPr/>
          <p:nvPr/>
        </p:nvSpPr>
        <p:spPr>
          <a:xfrm>
            <a:off x="6397585" y="5509909"/>
            <a:ext cx="5588746" cy="738664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303213" lvl="0" indent="-2857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tabLst>
                <a:tab pos="0" algn="l"/>
              </a:tabLst>
              <a:defRPr/>
            </a:pP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инспекторларының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кәсіподақтардың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өтініштерін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қызметкерлердің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өздерімен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қатар</a:t>
            </a:r>
            <a:r>
              <a:rPr lang="ru-RU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арау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міндеттерін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толықтыру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0DCD9C35-5339-4FFA-AB66-751AFA893CC7}"/>
              </a:ext>
            </a:extLst>
          </p:cNvPr>
          <p:cNvSpPr/>
          <p:nvPr/>
        </p:nvSpPr>
        <p:spPr>
          <a:xfrm flipH="1">
            <a:off x="6134290" y="698383"/>
            <a:ext cx="131755" cy="555019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76380" tIns="38190" rIns="76380" bIns="38190" anchor="ctr"/>
          <a:lstStyle/>
          <a:p>
            <a:pPr marL="0" marR="0" lvl="0" indent="0" algn="ctr" defTabSz="8982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1E71F1AA-61E1-41B6-BB49-00D5277BBAF6}"/>
              </a:ext>
            </a:extLst>
          </p:cNvPr>
          <p:cNvCxnSpPr>
            <a:cxnSpLocks/>
          </p:cNvCxnSpPr>
          <p:nvPr/>
        </p:nvCxnSpPr>
        <p:spPr>
          <a:xfrm flipV="1">
            <a:off x="327984" y="1086378"/>
            <a:ext cx="5695924" cy="17133"/>
          </a:xfrm>
          <a:prstGeom prst="line">
            <a:avLst/>
          </a:prstGeom>
          <a:noFill/>
          <a:ln w="34925" cap="rnd" cmpd="sng" algn="ctr">
            <a:solidFill>
              <a:srgbClr val="B2B2B2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3F01322B-1EF3-4E80-AFDC-7C17C3F579E4}"/>
              </a:ext>
            </a:extLst>
          </p:cNvPr>
          <p:cNvCxnSpPr>
            <a:cxnSpLocks/>
          </p:cNvCxnSpPr>
          <p:nvPr/>
        </p:nvCxnSpPr>
        <p:spPr>
          <a:xfrm flipV="1">
            <a:off x="6424986" y="1099228"/>
            <a:ext cx="5619679" cy="8566"/>
          </a:xfrm>
          <a:prstGeom prst="line">
            <a:avLst/>
          </a:prstGeom>
          <a:noFill/>
          <a:ln w="34925" cap="rnd" cmpd="sng" algn="ctr">
            <a:solidFill>
              <a:srgbClr val="B2B2B2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4">
            <a:extLst>
              <a:ext uri="{FF2B5EF4-FFF2-40B4-BE49-F238E27FC236}">
                <a16:creationId xmlns:a16="http://schemas.microsoft.com/office/drawing/2014/main" id="{A31F65AF-2BAF-45E4-B967-4826EF744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84" y="162027"/>
            <a:ext cx="11499161" cy="430817"/>
          </a:xfrm>
          <a:prstGeom prst="rect">
            <a:avLst/>
          </a:prstGeom>
          <a:noFill/>
          <a:ln>
            <a:noFill/>
          </a:ln>
        </p:spPr>
        <p:txBody>
          <a:bodyPr wrap="square" lIns="121849" tIns="60925" rIns="121849" bIns="60925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 кодексін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528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7CFE816-23CA-4D02-AD7E-D91D4E8CE5A3}"/>
              </a:ext>
            </a:extLst>
          </p:cNvPr>
          <p:cNvSpPr/>
          <p:nvPr/>
        </p:nvSpPr>
        <p:spPr>
          <a:xfrm>
            <a:off x="275235" y="1199838"/>
            <a:ext cx="5683090" cy="692497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0" marR="0" lvl="0" indent="268288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Жоқ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8933F1-F53E-4E74-A9B2-501D048712A2}"/>
              </a:ext>
            </a:extLst>
          </p:cNvPr>
          <p:cNvSpPr txBox="1"/>
          <p:nvPr/>
        </p:nvSpPr>
        <p:spPr>
          <a:xfrm>
            <a:off x="11582400" y="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sp>
        <p:nvSpPr>
          <p:cNvPr id="14" name="TextBox 4">
            <a:extLst>
              <a:ext uri="{FF2B5EF4-FFF2-40B4-BE49-F238E27FC236}">
                <a16:creationId xmlns:a16="http://schemas.microsoft.com/office/drawing/2014/main" id="{6428AA45-A047-4B0A-A1F4-1D52E35C1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45" y="171998"/>
            <a:ext cx="11499161" cy="430817"/>
          </a:xfrm>
          <a:prstGeom prst="rect">
            <a:avLst/>
          </a:prstGeom>
          <a:noFill/>
          <a:ln>
            <a:noFill/>
          </a:ln>
        </p:spPr>
        <p:txBody>
          <a:bodyPr wrap="square" lIns="121849" tIns="60925" rIns="121849" bIns="60925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1" hangingPunct="1">
              <a:defRPr/>
            </a:pP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құқық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бұзушылық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Кодексті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endParaRPr kumimoji="0" lang="ru-RU" altLang="ru-RU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E56A95ED-8BD2-4A91-BF14-E94DF468136B}"/>
              </a:ext>
            </a:extLst>
          </p:cNvPr>
          <p:cNvCxnSpPr>
            <a:cxnSpLocks/>
          </p:cNvCxnSpPr>
          <p:nvPr/>
        </p:nvCxnSpPr>
        <p:spPr>
          <a:xfrm>
            <a:off x="293881" y="638723"/>
            <a:ext cx="1172450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774D15B-0DBD-4914-9959-3C42FF54C842}"/>
              </a:ext>
            </a:extLst>
          </p:cNvPr>
          <p:cNvSpPr txBox="1"/>
          <p:nvPr/>
        </p:nvSpPr>
        <p:spPr>
          <a:xfrm>
            <a:off x="236488" y="718318"/>
            <a:ext cx="5721837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 defTabSz="395889"/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B4237EC-5D93-43E9-A631-D4A24B32628D}"/>
              </a:ext>
            </a:extLst>
          </p:cNvPr>
          <p:cNvSpPr txBox="1"/>
          <p:nvPr/>
        </p:nvSpPr>
        <p:spPr>
          <a:xfrm>
            <a:off x="6282161" y="711791"/>
            <a:ext cx="5736217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 defTabSz="395889"/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18B15972-E273-41C3-97F2-DF2CD08B8B5F}"/>
              </a:ext>
            </a:extLst>
          </p:cNvPr>
          <p:cNvSpPr/>
          <p:nvPr/>
        </p:nvSpPr>
        <p:spPr>
          <a:xfrm>
            <a:off x="6284921" y="1166019"/>
            <a:ext cx="5746918" cy="838691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171450" lvl="0" indent="-1714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қызметтік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міндеттерін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орындауға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қызметкердің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өмірі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денсаулығына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келтірілген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зиянды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өтемегені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берушінің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жауапкершілігін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мынадай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мөлшерде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жоспарлануда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just">
              <a:buClr>
                <a:srgbClr val="002060"/>
              </a:buClr>
              <a:buSzPct val="200000"/>
              <a:defRPr/>
            </a:pP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    -ЛТ, ШКС, КЕҰ   -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АЕК,   ОКС – 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АЕК, ІКС-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АЕК. </a:t>
            </a:r>
            <a:endParaRPr kumimoji="0" lang="ru-RU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27E0D1E-33FB-48EB-92EF-0EA3148F79D8}"/>
              </a:ext>
            </a:extLst>
          </p:cNvPr>
          <p:cNvSpPr/>
          <p:nvPr/>
        </p:nvSpPr>
        <p:spPr>
          <a:xfrm>
            <a:off x="6264552" y="2147596"/>
            <a:ext cx="5733591" cy="1346522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171450" lvl="0" indent="-1714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Ескертуді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келесі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мөлшерде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айыппұлмен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ауыстыру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- ЛТ, ШКС, КЕҰ   -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АЕК,   ОКС – 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АЕК, ІКС-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  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қайталап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бұзғаны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айыппұл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-ЛТ, ШКС, КЕҰ   -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АЕК,   ОКС –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АЕК, ІКС-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 </a:t>
            </a:r>
          </a:p>
          <a:p>
            <a:pPr marL="171450" lvl="0" indent="-1714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endParaRPr kumimoji="0" lang="ru-RU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 algn="just">
              <a:buClr>
                <a:srgbClr val="002060"/>
              </a:buClr>
              <a:buSzPct val="200000"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09C43B6-C2E2-4D12-BE71-F4736E86CB93}"/>
              </a:ext>
            </a:extLst>
          </p:cNvPr>
          <p:cNvSpPr/>
          <p:nvPr/>
        </p:nvSpPr>
        <p:spPr>
          <a:xfrm>
            <a:off x="6251224" y="3717040"/>
            <a:ext cx="5746919" cy="669414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171450" lvl="0" indent="-1714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Ескерту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түрінде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жауапкершілікті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тастау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endParaRPr lang="ru-RU" sz="11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002060"/>
              </a:buClr>
              <a:buSzPct val="200000"/>
              <a:defRPr/>
            </a:pPr>
            <a:endParaRPr kumimoji="0" lang="ru-RU" sz="11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 algn="just">
              <a:buClr>
                <a:srgbClr val="002060"/>
              </a:buClr>
              <a:buSzPct val="200000"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42DD45CF-86AD-4EA8-8F11-C6B8D80126CE}"/>
              </a:ext>
            </a:extLst>
          </p:cNvPr>
          <p:cNvSpPr/>
          <p:nvPr/>
        </p:nvSpPr>
        <p:spPr>
          <a:xfrm>
            <a:off x="6248614" y="4450617"/>
            <a:ext cx="5715316" cy="1208023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171450" lvl="0" indent="-1714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Айыппұл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0" algn="just">
              <a:buClr>
                <a:srgbClr val="002060"/>
              </a:buClr>
              <a:buSzPct val="200000"/>
              <a:defRPr/>
            </a:pP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ШКС, КЕҰ–– 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АЕК, ОКС– 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АЕК, ІКС – 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АЕК.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қайталап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бұзғаны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айыппұл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just">
              <a:buClr>
                <a:srgbClr val="002060"/>
              </a:buClr>
              <a:buSzPct val="200000"/>
              <a:defRPr/>
            </a:pP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ШКС, КЕҰ– 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АЕК, ОКС– 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АЕК, ІКС – 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0670000-D5A7-43B1-909C-8B4DF95197BF}"/>
              </a:ext>
            </a:extLst>
          </p:cNvPr>
          <p:cNvSpPr/>
          <p:nvPr/>
        </p:nvSpPr>
        <p:spPr>
          <a:xfrm>
            <a:off x="6257718" y="5741744"/>
            <a:ext cx="5765818" cy="1031051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171450" lvl="0" indent="-1714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Айыппұл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just">
              <a:buClr>
                <a:srgbClr val="002060"/>
              </a:buClr>
              <a:buSzPct val="200000"/>
              <a:defRPr/>
            </a:pP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ШКС, КЕҰ– 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АЕК, ОКС– 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АЕК, ІКС – 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АЕК.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қайталап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бұзғаны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айыппұл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just">
              <a:buClr>
                <a:srgbClr val="002060"/>
              </a:buClr>
              <a:buSzPct val="200000"/>
              <a:defRPr/>
            </a:pP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 ШКС, КЕҰ– 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АЕК, ОКС– 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АЕК, ІКС – </a:t>
            </a:r>
            <a:r>
              <a:rPr lang="ru-RU" sz="11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350</a:t>
            </a:r>
            <a:r>
              <a:rPr lang="ru-RU" sz="11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АЕК.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2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C0BA8634-7DAE-4190-8023-2E06CF4E7988}"/>
              </a:ext>
            </a:extLst>
          </p:cNvPr>
          <p:cNvCxnSpPr>
            <a:cxnSpLocks/>
          </p:cNvCxnSpPr>
          <p:nvPr/>
        </p:nvCxnSpPr>
        <p:spPr>
          <a:xfrm flipV="1">
            <a:off x="305491" y="1125558"/>
            <a:ext cx="5695924" cy="17133"/>
          </a:xfrm>
          <a:prstGeom prst="line">
            <a:avLst/>
          </a:prstGeom>
          <a:noFill/>
          <a:ln w="34925" cap="rnd" cmpd="sng" algn="ctr">
            <a:solidFill>
              <a:srgbClr val="B2B2B2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9E190AFD-AFBE-49B1-A089-E121402B7154}"/>
              </a:ext>
            </a:extLst>
          </p:cNvPr>
          <p:cNvCxnSpPr>
            <a:cxnSpLocks/>
          </p:cNvCxnSpPr>
          <p:nvPr/>
        </p:nvCxnSpPr>
        <p:spPr>
          <a:xfrm>
            <a:off x="6283386" y="1116256"/>
            <a:ext cx="5695924" cy="16904"/>
          </a:xfrm>
          <a:prstGeom prst="line">
            <a:avLst/>
          </a:prstGeom>
          <a:noFill/>
          <a:ln w="34925" cap="rnd" cmpd="sng" algn="ctr">
            <a:solidFill>
              <a:srgbClr val="B2B2B2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E53617F-6B13-41DC-903B-F48E1466216D}"/>
              </a:ext>
            </a:extLst>
          </p:cNvPr>
          <p:cNvSpPr/>
          <p:nvPr/>
        </p:nvSpPr>
        <p:spPr>
          <a:xfrm flipH="1">
            <a:off x="6073425" y="774813"/>
            <a:ext cx="112283" cy="591282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76380" tIns="38190" rIns="76380" bIns="38190" anchor="ctr"/>
          <a:lstStyle/>
          <a:p>
            <a:pPr marL="0" marR="0" lvl="0" indent="0" algn="ctr" defTabSz="8982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6C11AEBD-DBDC-49C3-A742-8EB72F7A8D2D}"/>
              </a:ext>
            </a:extLst>
          </p:cNvPr>
          <p:cNvSpPr/>
          <p:nvPr/>
        </p:nvSpPr>
        <p:spPr>
          <a:xfrm>
            <a:off x="293881" y="2104075"/>
            <a:ext cx="5683090" cy="1508105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indent="268288" algn="just">
              <a:buFont typeface="Wingdings" panose="05000000000000000000" pitchFamily="2" charset="2"/>
              <a:buChar char="q"/>
            </a:pP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Еңбек қауіпсіздігі және еңбекті қорғау қызметінің жоқтығы, медициналық тексерулер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жүргізбегені, емдік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профилактикалық тамақпен және жеке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қорғану құралдарымен қамтамасыз етпегені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еңбек қауіпсіздігі және еңбекті қорғау бойынша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оқыту жүргізбегені үшін </a:t>
            </a:r>
            <a:r>
              <a:rPr lang="ru-RU" sz="1150" b="1" dirty="0" err="1">
                <a:latin typeface="Arial" pitchFamily="34" charset="0"/>
                <a:cs typeface="Arial" pitchFamily="34" charset="0"/>
              </a:rPr>
              <a:t>ескерту</a:t>
            </a:r>
            <a:r>
              <a:rPr lang="ru-RU" sz="115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b="1" dirty="0" err="1">
                <a:latin typeface="Arial" pitchFamily="34" charset="0"/>
                <a:cs typeface="Arial" pitchFamily="34" charset="0"/>
              </a:rPr>
              <a:t>т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үріндегі әкімшілік жауапкершілік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көзделген.</a:t>
            </a:r>
            <a:endParaRPr lang="ru-RU" sz="1150" dirty="0">
              <a:latin typeface="Arial" pitchFamily="34" charset="0"/>
              <a:cs typeface="Arial" pitchFamily="34" charset="0"/>
            </a:endParaRPr>
          </a:p>
          <a:p>
            <a:pPr indent="268288" algn="just"/>
            <a:r>
              <a:rPr lang="ru-RU" sz="1150" dirty="0" err="1">
                <a:latin typeface="Arial" pitchFamily="34" charset="0"/>
                <a:cs typeface="Arial" pitchFamily="34" charset="0"/>
              </a:rPr>
              <a:t>Жыл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ішінде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қайталап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бұзғаны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үшін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мынадай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мөлшерде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айыппұлдар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150" dirty="0" err="1">
                <a:latin typeface="Arial" pitchFamily="34" charset="0"/>
                <a:cs typeface="Arial" pitchFamily="34" charset="0"/>
              </a:rPr>
              <a:t>көзделген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:</a:t>
            </a:r>
          </a:p>
          <a:p>
            <a:pPr indent="268288" algn="just"/>
            <a:r>
              <a:rPr lang="ru-RU" sz="1150" dirty="0">
                <a:latin typeface="Arial" pitchFamily="34" charset="0"/>
                <a:cs typeface="Arial" pitchFamily="34" charset="0"/>
              </a:rPr>
              <a:t>ЛТ, ШКС, КЕҰ   -</a:t>
            </a:r>
            <a:r>
              <a:rPr lang="ru-RU" sz="1150" b="1" dirty="0">
                <a:latin typeface="Arial" pitchFamily="34" charset="0"/>
                <a:cs typeface="Arial" pitchFamily="34" charset="0"/>
              </a:rPr>
              <a:t>20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АЕК,   ОКС – </a:t>
            </a:r>
            <a:r>
              <a:rPr lang="ru-RU" sz="1150" b="1" dirty="0">
                <a:latin typeface="Arial" pitchFamily="34" charset="0"/>
                <a:cs typeface="Arial" pitchFamily="34" charset="0"/>
              </a:rPr>
              <a:t>30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АЕК, ІКС-</a:t>
            </a:r>
            <a:r>
              <a:rPr lang="ru-RU" sz="1150" b="1" dirty="0">
                <a:latin typeface="Arial" pitchFamily="34" charset="0"/>
                <a:cs typeface="Arial" pitchFamily="34" charset="0"/>
              </a:rPr>
              <a:t>120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АЕК  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3468CE05-B5F4-4C39-AC3C-C9FD4DB207DF}"/>
              </a:ext>
            </a:extLst>
          </p:cNvPr>
          <p:cNvSpPr/>
          <p:nvPr/>
        </p:nvSpPr>
        <p:spPr>
          <a:xfrm>
            <a:off x="293881" y="3717184"/>
            <a:ext cx="5683091" cy="646331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indent="268288" algn="just">
              <a:buFont typeface="Wingdings" panose="05000000000000000000" pitchFamily="2" charset="2"/>
              <a:buChar char="q"/>
            </a:pP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Еңбек жағдайлары бойынша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өндірістік объектілерді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аттестаттаудан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өткізбегені үшін </a:t>
            </a:r>
            <a:r>
              <a:rPr lang="ru-RU" sz="1150" b="1" dirty="0" err="1">
                <a:latin typeface="Arial" panose="020B0604020202020204" pitchFamily="34" charset="0"/>
                <a:cs typeface="Arial" panose="020B0604020202020204" pitchFamily="34" charset="0"/>
              </a:rPr>
              <a:t>ескерту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b="1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b="1" dirty="0" err="1">
                <a:latin typeface="Arial" panose="020B0604020202020204" pitchFamily="34" charset="0"/>
                <a:cs typeface="Arial" panose="020B0604020202020204" pitchFamily="34" charset="0"/>
              </a:rPr>
              <a:t>айыппұл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 түрінде әкімшілік жауапкершілік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қарастырылған</a:t>
            </a:r>
            <a:endParaRPr lang="ru-RU" sz="11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0BBC421D-ACFE-46B3-822F-FEF62DEE0A55}"/>
              </a:ext>
            </a:extLst>
          </p:cNvPr>
          <p:cNvSpPr/>
          <p:nvPr/>
        </p:nvSpPr>
        <p:spPr>
          <a:xfrm>
            <a:off x="275235" y="4441243"/>
            <a:ext cx="5683090" cy="1154162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indent="268288" algn="just">
              <a:buFont typeface="Wingdings" panose="05000000000000000000" pitchFamily="2" charset="2"/>
              <a:buChar char="q"/>
            </a:pP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Жазатайым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оқиғаларды тергеп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тексеруді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 етпегені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үшін әкімшілік жауапкершілік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мынадай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мөлшерде айыппұл түрінде көзделген:</a:t>
            </a:r>
            <a:endParaRPr lang="ru-RU" sz="1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     - </a:t>
            </a:r>
            <a:r>
              <a:rPr lang="ru-RU" sz="1150" dirty="0"/>
              <a:t>ШКС, КЕҰ  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АЕК , ОКС– 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АЕК , ІКС-</a:t>
            </a:r>
            <a:r>
              <a:rPr lang="ru-RU" sz="1150" b="1" dirty="0">
                <a:latin typeface="Arial" pitchFamily="34" charset="0"/>
                <a:cs typeface="Arial" pitchFamily="34" charset="0"/>
              </a:rPr>
              <a:t>140</a:t>
            </a:r>
            <a:r>
              <a:rPr lang="ru-RU" sz="1150" dirty="0">
                <a:latin typeface="Arial" pitchFamily="34" charset="0"/>
                <a:cs typeface="Arial" pitchFamily="34" charset="0"/>
              </a:rPr>
              <a:t> АЕК .</a:t>
            </a:r>
          </a:p>
          <a:p>
            <a:pPr indent="268288" algn="just"/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қайталап бұзғаны үшін мынадай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50" dirty="0" err="1">
                <a:latin typeface="Arial" panose="020B0604020202020204" pitchFamily="34" charset="0"/>
                <a:cs typeface="Arial" panose="020B0604020202020204" pitchFamily="34" charset="0"/>
              </a:rPr>
              <a:t>мөлшерде айыппұлдар көзделген:</a:t>
            </a:r>
            <a:endParaRPr lang="ru-RU" sz="1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/>
            <a:r>
              <a:rPr lang="ru-RU" sz="1150" dirty="0"/>
              <a:t>       - ШКС, КЕҰ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АЕК,   ОКС – 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АЕК, ІКС – </a:t>
            </a:r>
            <a:r>
              <a:rPr lang="ru-RU" sz="1150" b="1" dirty="0">
                <a:latin typeface="Arial" panose="020B0604020202020204" pitchFamily="34" charset="0"/>
                <a:cs typeface="Arial" panose="020B0604020202020204" pitchFamily="34" charset="0"/>
              </a:rPr>
              <a:t>280</a:t>
            </a:r>
            <a:r>
              <a:rPr lang="ru-RU" sz="1150" dirty="0">
                <a:latin typeface="Arial" panose="020B0604020202020204" pitchFamily="34" charset="0"/>
                <a:cs typeface="Arial" panose="020B0604020202020204" pitchFamily="34" charset="0"/>
              </a:rPr>
              <a:t> АЕК.</a:t>
            </a:r>
            <a:endParaRPr lang="ru-RU" sz="11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D24065AC-B636-4F72-BD2B-2385301489C9}"/>
              </a:ext>
            </a:extLst>
          </p:cNvPr>
          <p:cNvSpPr/>
          <p:nvPr/>
        </p:nvSpPr>
        <p:spPr>
          <a:xfrm>
            <a:off x="262550" y="5703271"/>
            <a:ext cx="5695774" cy="1107996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indent="268288" algn="just">
              <a:buFont typeface="Wingdings" panose="05000000000000000000" pitchFamily="2" charset="2"/>
              <a:buChar char="q"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Жазатайым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оқиға фактісін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жасырғаны үшін әкімшілік жауапкершілік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мынадай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мөлшерде айыппұл түрінде көзделген: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8288" algn="just"/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100" dirty="0"/>
              <a:t>ШКС, КЕҰ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АЕК, ОКС–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105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АЕК, ІКС –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АЕК.</a:t>
            </a:r>
          </a:p>
          <a:p>
            <a:pPr indent="268288" algn="just"/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қайталап бұзғаны үшін мынадай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мөлшерде айыппұлдар көзделген::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indent="268288" algn="just"/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100" dirty="0"/>
              <a:t>ШКС, КЕҰ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– 1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АЕК, ОКС –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210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АЕК, , ІКС –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280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АЕК.</a:t>
            </a: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8288" algn="just"/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635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7CFE816-23CA-4D02-AD7E-D91D4E8CE5A3}"/>
              </a:ext>
            </a:extLst>
          </p:cNvPr>
          <p:cNvSpPr/>
          <p:nvPr/>
        </p:nvSpPr>
        <p:spPr>
          <a:xfrm>
            <a:off x="293881" y="1291992"/>
            <a:ext cx="5715136" cy="1169551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lvl="0" algn="just"/>
            <a:r>
              <a:rPr kumimoji="0" lang="en-US" alt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1</a:t>
            </a:r>
            <a:r>
              <a:rPr kumimoji="0" lang="ru-RU" alt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.</a:t>
            </a:r>
            <a:r>
              <a:rPr kumimoji="0" lang="ru-RU" alt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Жұмыскердін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өміріне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және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(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немесе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)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денсаулығына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келтірілген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зиянды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өтеу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: 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КЕҚАД 5-тен  - 29-ке </a:t>
            </a:r>
            <a:r>
              <a:rPr lang="ru-RU" alt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дейін</a:t>
            </a: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% – 250 АЕК </a:t>
            </a:r>
            <a:r>
              <a:rPr lang="ru-RU" alt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жұмыс</a:t>
            </a: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беруші</a:t>
            </a: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өндіреді</a:t>
            </a: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КЕҚАД   30 -</a:t>
            </a:r>
            <a:r>
              <a:rPr lang="ru-RU" alt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тен</a:t>
            </a: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– 59-ға % – 500 АЕК ӨСК </a:t>
            </a:r>
            <a:r>
              <a:rPr lang="ru-RU" alt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өндіреді</a:t>
            </a: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КЕҚАД  60-тен - 89 -</a:t>
            </a:r>
            <a:r>
              <a:rPr lang="ru-RU" alt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ға</a:t>
            </a: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% – 750 АЕК ӨСК </a:t>
            </a:r>
            <a:r>
              <a:rPr lang="ru-RU" alt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өндіреді</a:t>
            </a: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КЕҚАД  90 -</a:t>
            </a:r>
            <a:r>
              <a:rPr lang="ru-RU" alt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тен</a:t>
            </a:r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100-ға % – 1 000 АЕК ӨСК </a:t>
            </a:r>
            <a:r>
              <a:rPr lang="ru-RU" alt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өндіреді</a:t>
            </a:r>
            <a:endParaRPr lang="ru-RU" altLang="ru-RU" sz="1100" dirty="0">
              <a:solidFill>
                <a:prstClr val="black"/>
              </a:solidFill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8933F1-F53E-4E74-A9B2-501D048712A2}"/>
              </a:ext>
            </a:extLst>
          </p:cNvPr>
          <p:cNvSpPr txBox="1"/>
          <p:nvPr/>
        </p:nvSpPr>
        <p:spPr>
          <a:xfrm>
            <a:off x="11582400" y="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</a:p>
        </p:txBody>
      </p:sp>
      <p:sp>
        <p:nvSpPr>
          <p:cNvPr id="14" name="TextBox 4">
            <a:extLst>
              <a:ext uri="{FF2B5EF4-FFF2-40B4-BE49-F238E27FC236}">
                <a16:creationId xmlns:a16="http://schemas.microsoft.com/office/drawing/2014/main" id="{6428AA45-A047-4B0A-A1F4-1D52E35C1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45" y="171998"/>
            <a:ext cx="11499161" cy="430817"/>
          </a:xfrm>
          <a:prstGeom prst="rect">
            <a:avLst/>
          </a:prstGeom>
          <a:noFill/>
          <a:ln>
            <a:noFill/>
          </a:ln>
        </p:spPr>
        <p:txBody>
          <a:bodyPr wrap="square" lIns="121849" tIns="60925" rIns="121849" bIns="60925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ЖОМС ж</a:t>
            </a:r>
            <a:r>
              <a:rPr kumimoji="0" lang="kk-KZ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үйесін жетілдіру бойынша ұсыныстар</a:t>
            </a:r>
            <a:endParaRPr kumimoji="0" lang="ru-RU" altLang="ru-RU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E56A95ED-8BD2-4A91-BF14-E94DF468136B}"/>
              </a:ext>
            </a:extLst>
          </p:cNvPr>
          <p:cNvCxnSpPr>
            <a:cxnSpLocks/>
          </p:cNvCxnSpPr>
          <p:nvPr/>
        </p:nvCxnSpPr>
        <p:spPr>
          <a:xfrm>
            <a:off x="293881" y="638723"/>
            <a:ext cx="1172450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774D15B-0DBD-4914-9959-3C42FF54C842}"/>
              </a:ext>
            </a:extLst>
          </p:cNvPr>
          <p:cNvSpPr txBox="1"/>
          <p:nvPr/>
        </p:nvSpPr>
        <p:spPr>
          <a:xfrm>
            <a:off x="288863" y="831439"/>
            <a:ext cx="5744384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 defTabSz="395889"/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B4237EC-5D93-43E9-A631-D4A24B32628D}"/>
              </a:ext>
            </a:extLst>
          </p:cNvPr>
          <p:cNvSpPr txBox="1"/>
          <p:nvPr/>
        </p:nvSpPr>
        <p:spPr>
          <a:xfrm>
            <a:off x="6451880" y="826125"/>
            <a:ext cx="5566509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 defTabSz="395889"/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D2B20682-EE12-4496-A939-3C7B45616C8B}"/>
              </a:ext>
            </a:extLst>
          </p:cNvPr>
          <p:cNvCxnSpPr>
            <a:cxnSpLocks/>
          </p:cNvCxnSpPr>
          <p:nvPr/>
        </p:nvCxnSpPr>
        <p:spPr>
          <a:xfrm flipV="1">
            <a:off x="313093" y="1219643"/>
            <a:ext cx="5695924" cy="17133"/>
          </a:xfrm>
          <a:prstGeom prst="line">
            <a:avLst/>
          </a:prstGeom>
          <a:noFill/>
          <a:ln w="34925" cap="rnd" cmpd="sng" algn="ctr">
            <a:solidFill>
              <a:srgbClr val="B2B2B2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5D4789F1-4AD6-4D04-9DE3-4D533DAA0873}"/>
              </a:ext>
            </a:extLst>
          </p:cNvPr>
          <p:cNvCxnSpPr>
            <a:cxnSpLocks/>
          </p:cNvCxnSpPr>
          <p:nvPr/>
        </p:nvCxnSpPr>
        <p:spPr>
          <a:xfrm>
            <a:off x="6451880" y="1249920"/>
            <a:ext cx="5533932" cy="14104"/>
          </a:xfrm>
          <a:prstGeom prst="line">
            <a:avLst/>
          </a:prstGeom>
          <a:noFill/>
          <a:ln w="34925" cap="rnd" cmpd="sng" algn="ctr">
            <a:solidFill>
              <a:srgbClr val="B2B2B2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214B3648-24AC-4389-AE65-898561DB39CA}"/>
              </a:ext>
            </a:extLst>
          </p:cNvPr>
          <p:cNvSpPr/>
          <p:nvPr/>
        </p:nvSpPr>
        <p:spPr>
          <a:xfrm flipH="1">
            <a:off x="6179807" y="886963"/>
            <a:ext cx="131345" cy="583003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76380" tIns="38190" rIns="76380" bIns="38190" anchor="ctr"/>
          <a:lstStyle/>
          <a:p>
            <a:pPr marL="0" marR="0" lvl="0" indent="0" algn="ctr" defTabSz="8982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3D386208-EFC9-4945-BC1D-2103377A4BB4}"/>
              </a:ext>
            </a:extLst>
          </p:cNvPr>
          <p:cNvSpPr/>
          <p:nvPr/>
        </p:nvSpPr>
        <p:spPr>
          <a:xfrm>
            <a:off x="6504232" y="1360103"/>
            <a:ext cx="5514156" cy="892552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285750" lvl="0" indent="-2857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Өзгермейді</a:t>
            </a:r>
            <a:endParaRPr lang="ru-RU" sz="1200" dirty="0">
              <a:solidFill>
                <a:prstClr val="black"/>
              </a:solidFill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00000"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00000"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00000"/>
              <a:buFontTx/>
              <a:buNone/>
              <a:tabLst/>
              <a:defRPr/>
            </a:pP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50AF1CE5-9F6E-476B-A105-E836205A3974}"/>
              </a:ext>
            </a:extLst>
          </p:cNvPr>
          <p:cNvSpPr/>
          <p:nvPr/>
        </p:nvSpPr>
        <p:spPr>
          <a:xfrm>
            <a:off x="6504232" y="6272469"/>
            <a:ext cx="5477437" cy="276999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285750" lvl="0" indent="-2857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Өзгермейді</a:t>
            </a:r>
            <a:endParaRPr lang="ru-RU" sz="1200" dirty="0">
              <a:solidFill>
                <a:prstClr val="black"/>
              </a:solidFill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FB31ADA7-C2DE-4E64-A69F-DB8D61CDB35C}"/>
              </a:ext>
            </a:extLst>
          </p:cNvPr>
          <p:cNvSpPr/>
          <p:nvPr/>
        </p:nvSpPr>
        <p:spPr>
          <a:xfrm>
            <a:off x="6504232" y="2516759"/>
            <a:ext cx="5514155" cy="492443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285750" lvl="0" indent="-2857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Зиянды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өтеу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мөлшерін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анықтау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кезінде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қызметкердің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кінәсі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ескерілмейді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4A401970-6CC1-4247-B153-EEADD91957BB}"/>
              </a:ext>
            </a:extLst>
          </p:cNvPr>
          <p:cNvSpPr/>
          <p:nvPr/>
        </p:nvSpPr>
        <p:spPr>
          <a:xfrm>
            <a:off x="6517446" y="3201553"/>
            <a:ext cx="5500941" cy="276999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285750" lvl="0" indent="-2857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Өзгермейді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DC19417D-A714-4BD1-AE08-4149DEC97119}"/>
              </a:ext>
            </a:extLst>
          </p:cNvPr>
          <p:cNvSpPr/>
          <p:nvPr/>
        </p:nvSpPr>
        <p:spPr>
          <a:xfrm>
            <a:off x="6508377" y="3742954"/>
            <a:ext cx="5477436" cy="276999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285750" lvl="0" indent="-2857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Өзгермейді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25EFBA1C-6256-44A8-93A5-4BB501F99663}"/>
              </a:ext>
            </a:extLst>
          </p:cNvPr>
          <p:cNvSpPr/>
          <p:nvPr/>
        </p:nvSpPr>
        <p:spPr>
          <a:xfrm>
            <a:off x="6504232" y="4340968"/>
            <a:ext cx="5477437" cy="1692771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L="285750" lvl="0" indent="-285750" algn="just">
              <a:buClr>
                <a:srgbClr val="002060"/>
              </a:buClr>
              <a:buSzPct val="200000"/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Өзгермейді</a:t>
            </a:r>
            <a:r>
              <a:rPr lang="ru-RU" sz="1200" dirty="0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ct val="0"/>
              </a:spcBef>
              <a:tabLst>
                <a:tab pos="717550" algn="l"/>
              </a:tabLst>
            </a:pPr>
            <a:r>
              <a:rPr lang="ru-RU" sz="1200" dirty="0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Осы </a:t>
            </a:r>
            <a:r>
              <a:rPr lang="ru-RU" sz="1200" dirty="0" err="1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төлемдерге</a:t>
            </a:r>
            <a:r>
              <a:rPr lang="ru-RU" sz="1200" dirty="0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қосымша</a:t>
            </a:r>
            <a:endParaRPr lang="ru-RU" sz="1200" dirty="0"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  <a:p>
            <a:pPr marL="171450" indent="-171450" algn="just">
              <a:spcBef>
                <a:spcPct val="0"/>
              </a:spcBef>
              <a:buFont typeface="Wingdings" panose="05000000000000000000" pitchFamily="2" charset="2"/>
              <a:buChar char="§"/>
              <a:tabLst>
                <a:tab pos="717550" algn="l"/>
              </a:tabLst>
            </a:pP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ӨСК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сақтандыру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сыйлықақысының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6% - на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дейін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жәбірленушіні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оңалтуға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жіберетін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болады</a:t>
            </a:r>
            <a:endParaRPr lang="ru-RU" sz="11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  <a:p>
            <a:pPr marL="171450" indent="-171450" algn="just">
              <a:spcBef>
                <a:spcPct val="0"/>
              </a:spcBef>
              <a:buFont typeface="Wingdings" panose="05000000000000000000" pitchFamily="2" charset="2"/>
              <a:buChar char="§"/>
              <a:tabLst>
                <a:tab pos="717550" algn="l"/>
              </a:tabLst>
            </a:pP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ӨСК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сақтандыру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сыйлықақысының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6% - на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дейін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kk-KZ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превентивтік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бағыттайтын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болады</a:t>
            </a:r>
            <a:endParaRPr lang="ru-RU" sz="11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  <a:p>
            <a:pPr marL="171450" indent="-171450" algn="just">
              <a:spcBef>
                <a:spcPct val="0"/>
              </a:spcBef>
              <a:buFont typeface="Wingdings" panose="05000000000000000000" pitchFamily="2" charset="2"/>
              <a:buChar char="§"/>
              <a:tabLst>
                <a:tab pos="717550" algn="l"/>
              </a:tabLst>
            </a:pP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ӨСК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зардап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шеккен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адамды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санаторий-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курорттық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емдеуге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арналған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шығыстарды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100 АЕК-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дейін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төлейтін</a:t>
            </a:r>
            <a:r>
              <a:rPr lang="ru-RU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болады</a:t>
            </a:r>
            <a:endParaRPr lang="ru-RU" sz="11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00000"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0BF5553-3AB4-4276-A2BF-45CD7757C916}"/>
              </a:ext>
            </a:extLst>
          </p:cNvPr>
          <p:cNvSpPr/>
          <p:nvPr/>
        </p:nvSpPr>
        <p:spPr>
          <a:xfrm>
            <a:off x="283095" y="2516759"/>
            <a:ext cx="5725922" cy="469359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ru-RU" altLang="ru-RU" sz="12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2.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Зиянды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өтеу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мөлшерін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анықтау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кезінде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қызметкердің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кінәсі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ескеріледі</a:t>
            </a:r>
            <a:endParaRPr kumimoji="0" lang="ru-RU" alt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3D413DB-4B30-422A-80A0-DB958F755B93}"/>
              </a:ext>
            </a:extLst>
          </p:cNvPr>
          <p:cNvSpPr/>
          <p:nvPr/>
        </p:nvSpPr>
        <p:spPr>
          <a:xfrm>
            <a:off x="283095" y="3134330"/>
            <a:ext cx="5725922" cy="461665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ru-RU" alt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3.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Жыл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сайын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төлемдер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мөлшері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болжамды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инфляция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деңгейінің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орташа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мәніне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пропорционалды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түрде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артады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9A52038-5F82-4EBD-846F-AAE20B0C3C69}"/>
              </a:ext>
            </a:extLst>
          </p:cNvPr>
          <p:cNvSpPr/>
          <p:nvPr/>
        </p:nvSpPr>
        <p:spPr>
          <a:xfrm>
            <a:off x="283095" y="3721231"/>
            <a:ext cx="5725922" cy="461665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4. КЕҚАД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белгілеу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мерзіміне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зиянды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өтеу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бірақ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ол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зейнеткерлік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жасқа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толғаннан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артық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alt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емес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886EF214-3501-4A7E-9D93-675AC3CF04ED}"/>
              </a:ext>
            </a:extLst>
          </p:cNvPr>
          <p:cNvSpPr/>
          <p:nvPr/>
        </p:nvSpPr>
        <p:spPr>
          <a:xfrm>
            <a:off x="283758" y="4258186"/>
            <a:ext cx="5725259" cy="1938992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5.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Денсаулықтың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зақымдануынан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туындаған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шығындарды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өтеу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(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емдеуге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қосымша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тамақтануға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дәрі-дәрмек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сатып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алуға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протездеуге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бөгде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адамдардың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күтіміне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, санаторий-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курорттық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емдеуге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арнайы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көлік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құралдарын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сатып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алуға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басқа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мамандыққа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даярлауға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т.б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.)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мынадай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мөлшерде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жүргізіледі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: 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  <a:defRPr/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КЕҚАД 5-тен  - 29-ке </a:t>
            </a:r>
            <a:r>
              <a:rPr 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дейін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% – 250 АЕК (</a:t>
            </a:r>
            <a:r>
              <a:rPr 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жұмыс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беруші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);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  <a:defRPr/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КЕҚАД   30 -</a:t>
            </a:r>
            <a:r>
              <a:rPr 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тен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– 59-ға % – 500 АЕК (ӨСК);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  <a:defRPr/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КЕҚАД  60-тен - 89 -</a:t>
            </a:r>
            <a:r>
              <a:rPr 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ға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% – 750 АЕК (ӨСК );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  <a:defRPr/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КЕҚАД  90 -</a:t>
            </a:r>
            <a:r>
              <a:rPr 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тен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100-ға % – 1 000 АЕК (ӨСК).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67B2999B-6867-44B7-9CDB-F01A4E31249A}"/>
              </a:ext>
            </a:extLst>
          </p:cNvPr>
          <p:cNvSpPr/>
          <p:nvPr/>
        </p:nvSpPr>
        <p:spPr>
          <a:xfrm>
            <a:off x="283758" y="6272469"/>
            <a:ext cx="5689755" cy="276999"/>
          </a:xfrm>
          <a:prstGeom prst="rect">
            <a:avLst/>
          </a:prstGeom>
          <a:pattFill prst="pct80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6.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Жерлеуге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арналған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шығыстар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Roboto Condensed Light" panose="02000000000000000000" pitchFamily="2" charset="0"/>
                <a:cs typeface="Arial" panose="020B0604020202020204" pitchFamily="34" charset="0"/>
              </a:rPr>
              <a:t> 100 АЕК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 Condensed Light" panose="020000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187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Диаграмма 121">
            <a:extLst>
              <a:ext uri="{FF2B5EF4-FFF2-40B4-BE49-F238E27FC236}">
                <a16:creationId xmlns:a16="http://schemas.microsoft.com/office/drawing/2014/main" id="{3CA0C5B5-F56D-684D-536F-D78C525D74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6402508"/>
              </p:ext>
            </p:extLst>
          </p:nvPr>
        </p:nvGraphicFramePr>
        <p:xfrm>
          <a:off x="7554054" y="946588"/>
          <a:ext cx="4583035" cy="2472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1C0839B-55AA-7BF6-00D0-2ECB706F6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12836" y="6506755"/>
            <a:ext cx="279163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631DF2A-8BD9-453C-8C94-FFF427476CED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altLang="ru-RU" sz="12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46DE0DD-8818-AF34-F067-3184FB99B8F3}"/>
              </a:ext>
            </a:extLst>
          </p:cNvPr>
          <p:cNvSpPr txBox="1"/>
          <p:nvPr/>
        </p:nvSpPr>
        <p:spPr>
          <a:xfrm>
            <a:off x="325854" y="248399"/>
            <a:ext cx="11902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қауіпсіздігі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еңбекті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қорғау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069B5FD6-94BC-965E-E16D-607FEF4AD101}"/>
              </a:ext>
            </a:extLst>
          </p:cNvPr>
          <p:cNvSpPr/>
          <p:nvPr/>
        </p:nvSpPr>
        <p:spPr>
          <a:xfrm>
            <a:off x="839431" y="691450"/>
            <a:ext cx="1584157" cy="1338781"/>
          </a:xfrm>
          <a:prstGeom prst="rect">
            <a:avLst/>
          </a:prstGeom>
          <a:solidFill>
            <a:srgbClr val="5B9BD5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Полилиния 53">
            <a:extLst>
              <a:ext uri="{FF2B5EF4-FFF2-40B4-BE49-F238E27FC236}">
                <a16:creationId xmlns:a16="http://schemas.microsoft.com/office/drawing/2014/main" id="{9AE16CC6-A8D2-17AC-0020-59375A451347}"/>
              </a:ext>
            </a:extLst>
          </p:cNvPr>
          <p:cNvSpPr/>
          <p:nvPr/>
        </p:nvSpPr>
        <p:spPr>
          <a:xfrm>
            <a:off x="100635" y="788287"/>
            <a:ext cx="858556" cy="450045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3779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орын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3" name="Прямоугольник 72">
            <a:extLst>
              <a:ext uri="{FF2B5EF4-FFF2-40B4-BE49-F238E27FC236}">
                <a16:creationId xmlns:a16="http://schemas.microsoft.com/office/drawing/2014/main" id="{C8586706-5911-F16D-E9E8-1FBFFA3A430E}"/>
              </a:ext>
            </a:extLst>
          </p:cNvPr>
          <p:cNvSpPr/>
          <p:nvPr/>
        </p:nvSpPr>
        <p:spPr>
          <a:xfrm>
            <a:off x="812789" y="2203971"/>
            <a:ext cx="1584157" cy="133878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Полилиния 73">
            <a:extLst>
              <a:ext uri="{FF2B5EF4-FFF2-40B4-BE49-F238E27FC236}">
                <a16:creationId xmlns:a16="http://schemas.microsoft.com/office/drawing/2014/main" id="{F24DF708-9474-5778-049C-D37E17D91ADE}"/>
              </a:ext>
            </a:extLst>
          </p:cNvPr>
          <p:cNvSpPr/>
          <p:nvPr/>
        </p:nvSpPr>
        <p:spPr>
          <a:xfrm>
            <a:off x="150694" y="2460886"/>
            <a:ext cx="858556" cy="862675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11:1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B03F73D-EC9B-6707-A049-D97A9E9D22F7}"/>
              </a:ext>
            </a:extLst>
          </p:cNvPr>
          <p:cNvSpPr txBox="1"/>
          <p:nvPr/>
        </p:nvSpPr>
        <p:spPr>
          <a:xfrm>
            <a:off x="972578" y="632242"/>
            <a:ext cx="1454703" cy="1477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Қазақстан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көрсеткіштер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бойынша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83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елдің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қатарында</a:t>
            </a:r>
            <a:endParaRPr lang="ru-RU" sz="900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өлмейтін</a:t>
            </a:r>
            <a:endParaRPr lang="ru-RU" sz="900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endParaRPr lang="ru-RU" sz="900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өлім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100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мың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жұмысшыға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өндірістік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жарақаттану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868A154-EB0C-AC6B-6C85-2ABE01C72B1F}"/>
              </a:ext>
            </a:extLst>
          </p:cNvPr>
          <p:cNvSpPr txBox="1"/>
          <p:nvPr/>
        </p:nvSpPr>
        <p:spPr>
          <a:xfrm>
            <a:off x="1053437" y="2326236"/>
            <a:ext cx="1335713" cy="10618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Жасырын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жарақат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деңгейі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зардап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шеккендердің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жалпы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санының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қаза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тапқандарға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қатынасы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)ХЕҰ 500:1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ұсынған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id="{0E5F64EB-BEF1-91E6-98EB-C049B72E1622}"/>
              </a:ext>
            </a:extLst>
          </p:cNvPr>
          <p:cNvSpPr/>
          <p:nvPr/>
        </p:nvSpPr>
        <p:spPr>
          <a:xfrm>
            <a:off x="804993" y="5383070"/>
            <a:ext cx="1591953" cy="1206079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Полилиния 77">
            <a:extLst>
              <a:ext uri="{FF2B5EF4-FFF2-40B4-BE49-F238E27FC236}">
                <a16:creationId xmlns:a16="http://schemas.microsoft.com/office/drawing/2014/main" id="{1167745E-2D16-2564-2D2D-B320CA4F5B83}"/>
              </a:ext>
            </a:extLst>
          </p:cNvPr>
          <p:cNvSpPr/>
          <p:nvPr/>
        </p:nvSpPr>
        <p:spPr>
          <a:xfrm>
            <a:off x="210515" y="5389389"/>
            <a:ext cx="858556" cy="515202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2E75B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657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адам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619BF928-7B7A-AA07-EF1E-2282EB16FEA1}"/>
              </a:ext>
            </a:extLst>
          </p:cNvPr>
          <p:cNvSpPr/>
          <p:nvPr/>
        </p:nvSpPr>
        <p:spPr>
          <a:xfrm>
            <a:off x="835971" y="3767238"/>
            <a:ext cx="1584157" cy="1338781"/>
          </a:xfrm>
          <a:prstGeom prst="rect">
            <a:avLst/>
          </a:prstGeom>
          <a:solidFill>
            <a:srgbClr val="7799B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Полилиния 86">
            <a:extLst>
              <a:ext uri="{FF2B5EF4-FFF2-40B4-BE49-F238E27FC236}">
                <a16:creationId xmlns:a16="http://schemas.microsoft.com/office/drawing/2014/main" id="{8D3E65D7-A57D-09E0-45DC-69B9256DA52B}"/>
              </a:ext>
            </a:extLst>
          </p:cNvPr>
          <p:cNvSpPr/>
          <p:nvPr/>
        </p:nvSpPr>
        <p:spPr>
          <a:xfrm>
            <a:off x="165925" y="4050607"/>
            <a:ext cx="858556" cy="862675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295E7E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29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1" name="Прямоугольник 80">
            <a:extLst>
              <a:ext uri="{FF2B5EF4-FFF2-40B4-BE49-F238E27FC236}">
                <a16:creationId xmlns:a16="http://schemas.microsoft.com/office/drawing/2014/main" id="{0B7D12EF-F505-52F4-01E8-AD4670322726}"/>
              </a:ext>
            </a:extLst>
          </p:cNvPr>
          <p:cNvSpPr/>
          <p:nvPr/>
        </p:nvSpPr>
        <p:spPr>
          <a:xfrm>
            <a:off x="3295926" y="2243199"/>
            <a:ext cx="1584157" cy="1338781"/>
          </a:xfrm>
          <a:prstGeom prst="rect">
            <a:avLst/>
          </a:prstGeom>
          <a:solidFill>
            <a:srgbClr val="295E7E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Полилиния 88">
            <a:extLst>
              <a:ext uri="{FF2B5EF4-FFF2-40B4-BE49-F238E27FC236}">
                <a16:creationId xmlns:a16="http://schemas.microsoft.com/office/drawing/2014/main" id="{6530AF81-AD91-CCFB-F9CC-B29D1BB06AC8}"/>
              </a:ext>
            </a:extLst>
          </p:cNvPr>
          <p:cNvSpPr/>
          <p:nvPr/>
        </p:nvSpPr>
        <p:spPr>
          <a:xfrm>
            <a:off x="2595042" y="2386246"/>
            <a:ext cx="858556" cy="459917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2E75B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58,4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466D3D8-FC80-CF82-B2FF-D1D584505ADF}"/>
              </a:ext>
            </a:extLst>
          </p:cNvPr>
          <p:cNvSpPr txBox="1"/>
          <p:nvPr/>
        </p:nvSpPr>
        <p:spPr>
          <a:xfrm>
            <a:off x="1119759" y="5394358"/>
            <a:ext cx="122702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Кәсіптік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ru-RU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аурулар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ru-RU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байкалады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396B174-A5B7-2D82-C874-23371B714FFB}"/>
              </a:ext>
            </a:extLst>
          </p:cNvPr>
          <p:cNvSpPr txBox="1"/>
          <p:nvPr/>
        </p:nvSpPr>
        <p:spPr>
          <a:xfrm>
            <a:off x="1044054" y="3887403"/>
            <a:ext cx="1334423" cy="10618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Зерттелгендердің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1,6 млн-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нан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зиянды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жағдайларында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істейтін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жұмыскерлердің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үлес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салмағы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FA1E4E5-DD60-7CBD-6364-C160CC19E618}"/>
              </a:ext>
            </a:extLst>
          </p:cNvPr>
          <p:cNvSpPr txBox="1"/>
          <p:nvPr/>
        </p:nvSpPr>
        <p:spPr>
          <a:xfrm>
            <a:off x="3446421" y="2446528"/>
            <a:ext cx="144084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ЖОМС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жұмыскерлерін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қамтуды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құрайды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40F0F749-A5C7-C52A-6A78-19A6BAFB2BBE}"/>
              </a:ext>
            </a:extLst>
          </p:cNvPr>
          <p:cNvSpPr/>
          <p:nvPr/>
        </p:nvSpPr>
        <p:spPr>
          <a:xfrm>
            <a:off x="3292692" y="3815131"/>
            <a:ext cx="1584157" cy="1338781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Полилиния 93">
            <a:extLst>
              <a:ext uri="{FF2B5EF4-FFF2-40B4-BE49-F238E27FC236}">
                <a16:creationId xmlns:a16="http://schemas.microsoft.com/office/drawing/2014/main" id="{9102F789-469D-BE1F-6BEA-10B2F6CF4FB3}"/>
              </a:ext>
            </a:extLst>
          </p:cNvPr>
          <p:cNvSpPr/>
          <p:nvPr/>
        </p:nvSpPr>
        <p:spPr>
          <a:xfrm>
            <a:off x="2593500" y="3042901"/>
            <a:ext cx="858556" cy="425960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2E75B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41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BBE2034-774A-F76D-F19F-A863434FC969}"/>
              </a:ext>
            </a:extLst>
          </p:cNvPr>
          <p:cNvSpPr txBox="1"/>
          <p:nvPr/>
        </p:nvSpPr>
        <p:spPr>
          <a:xfrm>
            <a:off x="3451413" y="3059381"/>
            <a:ext cx="146944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ЖОМС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жүйесімен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кәсіпорындарды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қамту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65443D7E-33CB-247C-B7CE-CB685C7F33AB}"/>
              </a:ext>
            </a:extLst>
          </p:cNvPr>
          <p:cNvSpPr txBox="1"/>
          <p:nvPr/>
        </p:nvSpPr>
        <p:spPr>
          <a:xfrm>
            <a:off x="1091463" y="5998924"/>
            <a:ext cx="1316364" cy="5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Кәсіптік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патологиясы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бар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диспансерлік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есепте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тұрады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0" name="Полилиния 96">
            <a:extLst>
              <a:ext uri="{FF2B5EF4-FFF2-40B4-BE49-F238E27FC236}">
                <a16:creationId xmlns:a16="http://schemas.microsoft.com/office/drawing/2014/main" id="{87E2F798-D525-4D7C-7545-AD4CB3D0E426}"/>
              </a:ext>
            </a:extLst>
          </p:cNvPr>
          <p:cNvSpPr/>
          <p:nvPr/>
        </p:nvSpPr>
        <p:spPr>
          <a:xfrm>
            <a:off x="188214" y="6047010"/>
            <a:ext cx="858556" cy="451852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2E75B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7 052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адам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1" name="Полилиния 97">
            <a:extLst>
              <a:ext uri="{FF2B5EF4-FFF2-40B4-BE49-F238E27FC236}">
                <a16:creationId xmlns:a16="http://schemas.microsoft.com/office/drawing/2014/main" id="{FDA4CCA9-B416-54A7-F914-437D4E6321A2}"/>
              </a:ext>
            </a:extLst>
          </p:cNvPr>
          <p:cNvSpPr/>
          <p:nvPr/>
        </p:nvSpPr>
        <p:spPr>
          <a:xfrm>
            <a:off x="2616279" y="3910274"/>
            <a:ext cx="858556" cy="438858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2E75B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69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млрд.тг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55BE869-82A9-DC4E-96F2-223AC9220F72}"/>
              </a:ext>
            </a:extLst>
          </p:cNvPr>
          <p:cNvSpPr txBox="1"/>
          <p:nvPr/>
        </p:nvSpPr>
        <p:spPr>
          <a:xfrm>
            <a:off x="3501057" y="3864125"/>
            <a:ext cx="1530916" cy="5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ЖОМС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шеңберіндегі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сақтандыру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сыйлықақылары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81380FA-587C-60FA-5921-6426EDA2122A}"/>
              </a:ext>
            </a:extLst>
          </p:cNvPr>
          <p:cNvSpPr txBox="1"/>
          <p:nvPr/>
        </p:nvSpPr>
        <p:spPr>
          <a:xfrm>
            <a:off x="3503279" y="4721431"/>
            <a:ext cx="154409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Зардап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шеккендерге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төленді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4" name="Полилиния 100">
            <a:extLst>
              <a:ext uri="{FF2B5EF4-FFF2-40B4-BE49-F238E27FC236}">
                <a16:creationId xmlns:a16="http://schemas.microsoft.com/office/drawing/2014/main" id="{71C9B2A4-D8E6-B192-380E-0ED58AF9EF4F}"/>
              </a:ext>
            </a:extLst>
          </p:cNvPr>
          <p:cNvSpPr/>
          <p:nvPr/>
        </p:nvSpPr>
        <p:spPr>
          <a:xfrm>
            <a:off x="2644723" y="4686251"/>
            <a:ext cx="858556" cy="425960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2E75B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6,2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млрд.тг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5" name="Полилиния 101">
            <a:extLst>
              <a:ext uri="{FF2B5EF4-FFF2-40B4-BE49-F238E27FC236}">
                <a16:creationId xmlns:a16="http://schemas.microsoft.com/office/drawing/2014/main" id="{5D3E2CB9-BC6B-9F4E-6F60-C741CB02C9FD}"/>
              </a:ext>
            </a:extLst>
          </p:cNvPr>
          <p:cNvSpPr/>
          <p:nvPr/>
        </p:nvSpPr>
        <p:spPr>
          <a:xfrm>
            <a:off x="112261" y="1453521"/>
            <a:ext cx="858556" cy="457968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57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3779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орын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6" name="Прямоугольник 95">
            <a:extLst>
              <a:ext uri="{FF2B5EF4-FFF2-40B4-BE49-F238E27FC236}">
                <a16:creationId xmlns:a16="http://schemas.microsoft.com/office/drawing/2014/main" id="{248F2668-BDCD-220A-2BEB-BC118C3A8446}"/>
              </a:ext>
            </a:extLst>
          </p:cNvPr>
          <p:cNvSpPr/>
          <p:nvPr/>
        </p:nvSpPr>
        <p:spPr>
          <a:xfrm>
            <a:off x="3295926" y="714479"/>
            <a:ext cx="1584157" cy="1338781"/>
          </a:xfrm>
          <a:prstGeom prst="rect">
            <a:avLst/>
          </a:prstGeom>
          <a:solidFill>
            <a:srgbClr val="7799B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Полилиния 103">
            <a:extLst>
              <a:ext uri="{FF2B5EF4-FFF2-40B4-BE49-F238E27FC236}">
                <a16:creationId xmlns:a16="http://schemas.microsoft.com/office/drawing/2014/main" id="{CCD335C9-FA4D-B4EC-FF31-D535911752AF}"/>
              </a:ext>
            </a:extLst>
          </p:cNvPr>
          <p:cNvSpPr/>
          <p:nvPr/>
        </p:nvSpPr>
        <p:spPr>
          <a:xfrm>
            <a:off x="2595042" y="857526"/>
            <a:ext cx="858556" cy="459917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7799B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4,1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млрд.тг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0283723-23DE-706F-19D2-D478744AFD72}"/>
              </a:ext>
            </a:extLst>
          </p:cNvPr>
          <p:cNvSpPr txBox="1"/>
          <p:nvPr/>
        </p:nvSpPr>
        <p:spPr>
          <a:xfrm>
            <a:off x="3413470" y="784579"/>
            <a:ext cx="1583536" cy="10618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Өндірістік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жарақаттанудың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материалдық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салдары</a:t>
            </a:r>
            <a:endParaRPr lang="ru-RU" sz="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жұмыскерге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9" name="Полилиния 105">
            <a:extLst>
              <a:ext uri="{FF2B5EF4-FFF2-40B4-BE49-F238E27FC236}">
                <a16:creationId xmlns:a16="http://schemas.microsoft.com/office/drawing/2014/main" id="{1927A600-6868-D5F7-BE4A-11132FF0BF2B}"/>
              </a:ext>
            </a:extLst>
          </p:cNvPr>
          <p:cNvSpPr/>
          <p:nvPr/>
        </p:nvSpPr>
        <p:spPr>
          <a:xfrm>
            <a:off x="2590561" y="1536528"/>
            <a:ext cx="858556" cy="425960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7799B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1,7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млн.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тг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0" name="Прямоугольник 99">
            <a:extLst>
              <a:ext uri="{FF2B5EF4-FFF2-40B4-BE49-F238E27FC236}">
                <a16:creationId xmlns:a16="http://schemas.microsoft.com/office/drawing/2014/main" id="{F27EA036-EED6-224E-AA0F-E03A96C5DD63}"/>
              </a:ext>
            </a:extLst>
          </p:cNvPr>
          <p:cNvSpPr/>
          <p:nvPr/>
        </p:nvSpPr>
        <p:spPr>
          <a:xfrm>
            <a:off x="3318507" y="5313940"/>
            <a:ext cx="1584157" cy="133878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Полилиния 107">
            <a:extLst>
              <a:ext uri="{FF2B5EF4-FFF2-40B4-BE49-F238E27FC236}">
                <a16:creationId xmlns:a16="http://schemas.microsoft.com/office/drawing/2014/main" id="{F69A2FA2-FF03-750A-96D3-49E4ADE812C2}"/>
              </a:ext>
            </a:extLst>
          </p:cNvPr>
          <p:cNvSpPr/>
          <p:nvPr/>
        </p:nvSpPr>
        <p:spPr>
          <a:xfrm>
            <a:off x="2606826" y="5390105"/>
            <a:ext cx="858556" cy="438858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11%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D5661D2-7BFB-1C39-7C5D-32A48DB701D6}"/>
              </a:ext>
            </a:extLst>
          </p:cNvPr>
          <p:cNvSpPr txBox="1"/>
          <p:nvPr/>
        </p:nvSpPr>
        <p:spPr>
          <a:xfrm>
            <a:off x="3446421" y="5369078"/>
            <a:ext cx="1610437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Бұзушылықтар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еңбекті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қорғау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жөніндегі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жұмыскерлерді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оқытуға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келеді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EC1B570-67EE-5B79-723B-215AB6696F04}"/>
              </a:ext>
            </a:extLst>
          </p:cNvPr>
          <p:cNvSpPr txBox="1"/>
          <p:nvPr/>
        </p:nvSpPr>
        <p:spPr>
          <a:xfrm>
            <a:off x="3428925" y="5986536"/>
            <a:ext cx="1556589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k-KZ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азатайым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оқиғалардың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себепетері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оқудағы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кемшіліктермен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" name="Полилиния 110">
            <a:extLst>
              <a:ext uri="{FF2B5EF4-FFF2-40B4-BE49-F238E27FC236}">
                <a16:creationId xmlns:a16="http://schemas.microsoft.com/office/drawing/2014/main" id="{73C6CA67-DC1D-E1EF-069C-F702DDA62136}"/>
              </a:ext>
            </a:extLst>
          </p:cNvPr>
          <p:cNvSpPr/>
          <p:nvPr/>
        </p:nvSpPr>
        <p:spPr>
          <a:xfrm>
            <a:off x="2616279" y="6118384"/>
            <a:ext cx="858556" cy="425960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20%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91F0FB0-89E7-8D52-5C2E-2BA53CC87BB1}"/>
              </a:ext>
            </a:extLst>
          </p:cNvPr>
          <p:cNvSpPr txBox="1"/>
          <p:nvPr/>
        </p:nvSpPr>
        <p:spPr>
          <a:xfrm>
            <a:off x="7428851" y="599088"/>
            <a:ext cx="2986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000000"/>
              </a:buClr>
              <a:defRPr/>
            </a:pPr>
            <a:r>
              <a:rPr lang="ru-RU" sz="1000" b="1" dirty="0">
                <a:solidFill>
                  <a:srgbClr val="1F497D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ЕҢБЕК ЖАҒДАЙЛАРЫНА БАЙЛАНЫСТЫ</a:t>
            </a:r>
          </a:p>
          <a:p>
            <a:pPr lvl="0" algn="ctr">
              <a:buClr>
                <a:srgbClr val="000000"/>
              </a:buClr>
              <a:defRPr/>
            </a:pPr>
            <a:r>
              <a:rPr lang="ru-RU" sz="1000" b="1" dirty="0" err="1">
                <a:solidFill>
                  <a:srgbClr val="1F497D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жұмыс</a:t>
            </a:r>
            <a:r>
              <a:rPr lang="ru-RU" sz="1000" b="1" dirty="0">
                <a:solidFill>
                  <a:srgbClr val="1F497D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 </a:t>
            </a:r>
            <a:r>
              <a:rPr lang="ru-RU" sz="1000" b="1" dirty="0" err="1">
                <a:solidFill>
                  <a:srgbClr val="1F497D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берушілердің</a:t>
            </a:r>
            <a:r>
              <a:rPr lang="ru-RU" sz="1000" b="1" dirty="0">
                <a:solidFill>
                  <a:srgbClr val="1F497D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 </a:t>
            </a:r>
            <a:r>
              <a:rPr lang="ru-RU" sz="1000" b="1" dirty="0" err="1">
                <a:solidFill>
                  <a:srgbClr val="1F497D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шығындары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7B2E74B-907A-FDA5-2A95-24F5AEAECC3E}"/>
              </a:ext>
            </a:extLst>
          </p:cNvPr>
          <p:cNvSpPr txBox="1"/>
          <p:nvPr/>
        </p:nvSpPr>
        <p:spPr>
          <a:xfrm>
            <a:off x="9511365" y="1938158"/>
            <a:ext cx="11624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276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млрд. </a:t>
            </a:r>
            <a:r>
              <a:rPr kumimoji="0" lang="ru-RU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тг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жылға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124" name="Прямоугольник 123">
            <a:extLst>
              <a:ext uri="{FF2B5EF4-FFF2-40B4-BE49-F238E27FC236}">
                <a16:creationId xmlns:a16="http://schemas.microsoft.com/office/drawing/2014/main" id="{1D9A9B76-C239-621A-4DFE-22F9F6396551}"/>
              </a:ext>
            </a:extLst>
          </p:cNvPr>
          <p:cNvSpPr/>
          <p:nvPr/>
        </p:nvSpPr>
        <p:spPr>
          <a:xfrm>
            <a:off x="5899400" y="731457"/>
            <a:ext cx="1584157" cy="1338781"/>
          </a:xfrm>
          <a:prstGeom prst="rect">
            <a:avLst/>
          </a:prstGeom>
          <a:solidFill>
            <a:srgbClr val="295E7E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Полилиния 142">
            <a:extLst>
              <a:ext uri="{FF2B5EF4-FFF2-40B4-BE49-F238E27FC236}">
                <a16:creationId xmlns:a16="http://schemas.microsoft.com/office/drawing/2014/main" id="{77A75E86-6500-8F91-CBF6-88B185327D21}"/>
              </a:ext>
            </a:extLst>
          </p:cNvPr>
          <p:cNvSpPr/>
          <p:nvPr/>
        </p:nvSpPr>
        <p:spPr>
          <a:xfrm>
            <a:off x="5198516" y="874504"/>
            <a:ext cx="858556" cy="459917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1F497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5%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27FF34A6-9B52-6E0C-F824-3E60D07284AB}"/>
              </a:ext>
            </a:extLst>
          </p:cNvPr>
          <p:cNvSpPr txBox="1"/>
          <p:nvPr/>
        </p:nvSpPr>
        <p:spPr>
          <a:xfrm>
            <a:off x="6096000" y="860066"/>
            <a:ext cx="1404450" cy="10618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Кәсіпорындардың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өндірістіккеңестер</a:t>
            </a:r>
            <a:endParaRPr lang="ru-RU" sz="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өнеркәсіптік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ұйымдардасалалар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7" name="Полилиния 144">
            <a:extLst>
              <a:ext uri="{FF2B5EF4-FFF2-40B4-BE49-F238E27FC236}">
                <a16:creationId xmlns:a16="http://schemas.microsoft.com/office/drawing/2014/main" id="{C22BD691-5E6D-2FEE-A00F-B47F434338E1}"/>
              </a:ext>
            </a:extLst>
          </p:cNvPr>
          <p:cNvSpPr/>
          <p:nvPr/>
        </p:nvSpPr>
        <p:spPr>
          <a:xfrm>
            <a:off x="5198516" y="1504615"/>
            <a:ext cx="858556" cy="425960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1F497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80%</a:t>
            </a:r>
          </a:p>
        </p:txBody>
      </p:sp>
      <p:sp>
        <p:nvSpPr>
          <p:cNvPr id="128" name="Прямоугольник 127">
            <a:extLst>
              <a:ext uri="{FF2B5EF4-FFF2-40B4-BE49-F238E27FC236}">
                <a16:creationId xmlns:a16="http://schemas.microsoft.com/office/drawing/2014/main" id="{FADD62B2-4D34-6401-BC9A-B71A724BCB19}"/>
              </a:ext>
            </a:extLst>
          </p:cNvPr>
          <p:cNvSpPr/>
          <p:nvPr/>
        </p:nvSpPr>
        <p:spPr>
          <a:xfrm>
            <a:off x="7624020" y="3267994"/>
            <a:ext cx="4480090" cy="3514563"/>
          </a:xfrm>
          <a:prstGeom prst="rect">
            <a:avLst/>
          </a:prstGeom>
          <a:noFill/>
          <a:ln>
            <a:solidFill>
              <a:srgbClr val="ED7D3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defRPr/>
            </a:pPr>
            <a:r>
              <a:rPr lang="ru-RU" altLang="ru-RU" sz="1400" b="1" dirty="0">
                <a:solidFill>
                  <a:srgbClr val="ED7D31"/>
                </a:solidFill>
                <a:latin typeface="Arial Narrow" panose="020B0606020202030204" pitchFamily="34" charset="0"/>
                <a:ea typeface="Roboto"/>
              </a:rPr>
              <a:t>ШЕШІМДІ ТАЛАП ЕТЕДІ:</a:t>
            </a:r>
          </a:p>
          <a:p>
            <a:pPr marL="285750" lvl="1" indent="-285750" algn="just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/>
            </a:pP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өндірістік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жарақаттанудың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,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кәсіптік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аурулардың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жоғары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көрсеткіштері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және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оларды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жасыру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проблемасының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өсуі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.</a:t>
            </a:r>
          </a:p>
          <a:p>
            <a:pPr marL="285750" lvl="1" indent="-285750" algn="just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/>
            </a:pP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проактивті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форматта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мемлекеттік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бақылауды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ұйымдастыруда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кедергілер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ретінде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республикада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кәсіптік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тәуекелдер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(ДРК)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және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зиянды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еңбек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жағдайларында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жұмыспен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қамтылғандар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бойынша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ақпараттың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болмауы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.</a:t>
            </a:r>
          </a:p>
          <a:p>
            <a:pPr marL="285750" lvl="1" indent="-285750" algn="just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/>
            </a:pP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кәсіби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тәуекелге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негізделген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еңбекті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қорғауды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басқарудың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тәуекелге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бағдарланған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жүйесін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енгізу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,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нормаларды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реттеудегі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тізімдік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тәсілден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әр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кәсіпорында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сараланғанға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 </a:t>
            </a:r>
            <a:r>
              <a:rPr lang="ru-RU" altLang="ru-RU" sz="1400" dirty="0" err="1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көшу</a:t>
            </a:r>
            <a:r>
              <a:rPr lang="ru-RU" altLang="ru-RU" sz="1400" dirty="0">
                <a:solidFill>
                  <a:schemeClr val="tx1"/>
                </a:solidFill>
                <a:latin typeface="Arial Narrow" panose="020B0606020202030204" pitchFamily="34" charset="0"/>
                <a:ea typeface="Roboto"/>
              </a:rPr>
              <a:t>.</a:t>
            </a:r>
            <a:endParaRPr kumimoji="0" lang="ru-RU" altLang="ru-RU" sz="11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</a:endParaRPr>
          </a:p>
        </p:txBody>
      </p:sp>
      <p:sp>
        <p:nvSpPr>
          <p:cNvPr id="129" name="Прямоугольник 128">
            <a:extLst>
              <a:ext uri="{FF2B5EF4-FFF2-40B4-BE49-F238E27FC236}">
                <a16:creationId xmlns:a16="http://schemas.microsoft.com/office/drawing/2014/main" id="{04E79777-38AD-3B33-2EF8-75EDBB0156A0}"/>
              </a:ext>
            </a:extLst>
          </p:cNvPr>
          <p:cNvSpPr/>
          <p:nvPr/>
        </p:nvSpPr>
        <p:spPr>
          <a:xfrm>
            <a:off x="5878301" y="2225165"/>
            <a:ext cx="1584157" cy="1338781"/>
          </a:xfrm>
          <a:prstGeom prst="rect">
            <a:avLst/>
          </a:prstGeom>
          <a:solidFill>
            <a:srgbClr val="7799B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E2D5710C-B711-0B74-B8B5-438FA6674BD4}"/>
              </a:ext>
            </a:extLst>
          </p:cNvPr>
          <p:cNvSpPr txBox="1"/>
          <p:nvPr/>
        </p:nvSpPr>
        <p:spPr>
          <a:xfrm>
            <a:off x="6117717" y="2430596"/>
            <a:ext cx="1334423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затрат связаны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 занятостью во вредных условиях труда имеют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компенсационный характер</a:t>
            </a:r>
          </a:p>
        </p:txBody>
      </p:sp>
      <p:cxnSp>
        <p:nvCxnSpPr>
          <p:cNvPr id="133" name="Прямая соединительная линия 132">
            <a:extLst>
              <a:ext uri="{FF2B5EF4-FFF2-40B4-BE49-F238E27FC236}">
                <a16:creationId xmlns:a16="http://schemas.microsoft.com/office/drawing/2014/main" id="{BBD7D8C6-752A-D577-ADED-993CDBDB1579}"/>
              </a:ext>
            </a:extLst>
          </p:cNvPr>
          <p:cNvCxnSpPr>
            <a:cxnSpLocks/>
          </p:cNvCxnSpPr>
          <p:nvPr/>
        </p:nvCxnSpPr>
        <p:spPr>
          <a:xfrm>
            <a:off x="336835" y="628391"/>
            <a:ext cx="115617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EC3AFCD-AE71-E038-3E89-72D08A500188}"/>
              </a:ext>
            </a:extLst>
          </p:cNvPr>
          <p:cNvSpPr txBox="1"/>
          <p:nvPr/>
        </p:nvSpPr>
        <p:spPr>
          <a:xfrm>
            <a:off x="733495" y="1994405"/>
            <a:ext cx="157170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ХЕҰ 2022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жылға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сәйкес</a:t>
            </a:r>
            <a:endParaRPr kumimoji="0" lang="ru-RU" sz="900" b="0" i="1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BEC8AA-C3B2-BAAA-CB6A-F09F0007F9EC}"/>
              </a:ext>
            </a:extLst>
          </p:cNvPr>
          <p:cNvSpPr txBox="1"/>
          <p:nvPr/>
        </p:nvSpPr>
        <p:spPr>
          <a:xfrm>
            <a:off x="802310" y="3470115"/>
            <a:ext cx="15321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2022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жылғы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kk-KZ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ҰСБ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мәліметтері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бойынша</a:t>
            </a:r>
            <a:endParaRPr kumimoji="0" lang="ru-RU" sz="900" b="0" i="1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5CA741-8736-3872-13AB-948A44F9B2B1}"/>
              </a:ext>
            </a:extLst>
          </p:cNvPr>
          <p:cNvSpPr txBox="1"/>
          <p:nvPr/>
        </p:nvSpPr>
        <p:spPr>
          <a:xfrm>
            <a:off x="780647" y="5032369"/>
            <a:ext cx="15671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2022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жылғы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ҰСБ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мәліметтері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бойынша</a:t>
            </a:r>
            <a:endParaRPr lang="ru-RU" sz="900" i="1" dirty="0">
              <a:solidFill>
                <a:srgbClr val="1F497D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9135EB-22D9-4D93-3D7A-138B440CBB14}"/>
              </a:ext>
            </a:extLst>
          </p:cNvPr>
          <p:cNvSpPr txBox="1"/>
          <p:nvPr/>
        </p:nvSpPr>
        <p:spPr>
          <a:xfrm>
            <a:off x="448704" y="6544344"/>
            <a:ext cx="21228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800" i="1" dirty="0">
                <a:solidFill>
                  <a:srgbClr val="1F497D"/>
                </a:solidFill>
                <a:latin typeface="Calibri" panose="020F0502020204030204" pitchFamily="34" charset="0"/>
              </a:rPr>
              <a:t>ҰСБ</a:t>
            </a:r>
            <a:r>
              <a:rPr lang="en-US" sz="8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ru-RU" sz="8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және</a:t>
            </a:r>
            <a:r>
              <a:rPr lang="ru-RU" sz="8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ru-RU" sz="8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кәсіптік</a:t>
            </a:r>
            <a:r>
              <a:rPr lang="ru-RU" sz="800" i="1" dirty="0">
                <a:solidFill>
                  <a:srgbClr val="1F497D"/>
                </a:solidFill>
                <a:latin typeface="Calibri" panose="020F0502020204030204" pitchFamily="34" charset="0"/>
              </a:rPr>
              <a:t> патология </a:t>
            </a:r>
            <a:r>
              <a:rPr lang="ru-RU" sz="8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институтының</a:t>
            </a:r>
            <a:r>
              <a:rPr lang="ru-RU" sz="800" i="1" dirty="0">
                <a:solidFill>
                  <a:srgbClr val="1F497D"/>
                </a:solidFill>
                <a:latin typeface="Calibri" panose="020F0502020204030204" pitchFamily="34" charset="0"/>
              </a:rPr>
              <a:t> 2022 </a:t>
            </a:r>
            <a:r>
              <a:rPr lang="ru-RU" sz="8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жылғы</a:t>
            </a:r>
            <a:r>
              <a:rPr lang="ru-RU" sz="8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ru-RU" sz="8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мәліметтері</a:t>
            </a:r>
            <a:r>
              <a:rPr lang="ru-RU" sz="8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ru-RU" sz="8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бойынша</a:t>
            </a:r>
            <a:endParaRPr kumimoji="0" lang="ru-RU" sz="800" b="0" i="1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FD56A5-611B-2D87-F79B-F60D3D2D14B5}"/>
              </a:ext>
            </a:extLst>
          </p:cNvPr>
          <p:cNvSpPr txBox="1"/>
          <p:nvPr/>
        </p:nvSpPr>
        <p:spPr>
          <a:xfrm>
            <a:off x="3231154" y="2019166"/>
            <a:ext cx="15671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2022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жылғы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ҰСБ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мәліметтері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бойынша</a:t>
            </a:r>
            <a:endParaRPr lang="ru-RU" sz="900" i="1" dirty="0">
              <a:solidFill>
                <a:srgbClr val="1F497D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BCD2E1-5314-E5DA-561B-EAF7E5860D56}"/>
              </a:ext>
            </a:extLst>
          </p:cNvPr>
          <p:cNvSpPr txBox="1"/>
          <p:nvPr/>
        </p:nvSpPr>
        <p:spPr>
          <a:xfrm>
            <a:off x="2968434" y="3571065"/>
            <a:ext cx="21988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ҚР ҰБ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деректері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бойынша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01.01. 2023 ж.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1C3C50-0DB3-7377-81EB-0194B2AA4133}"/>
              </a:ext>
            </a:extLst>
          </p:cNvPr>
          <p:cNvSpPr txBox="1"/>
          <p:nvPr/>
        </p:nvSpPr>
        <p:spPr>
          <a:xfrm>
            <a:off x="2918790" y="5092641"/>
            <a:ext cx="23319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ҚР ҰБ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деректері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бойынша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01.01. 2023 ж.</a:t>
            </a:r>
            <a:endParaRPr kumimoji="0" lang="ru-RU" sz="900" b="0" i="1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FB7BD8-D01C-D2CF-1E71-823B417FEF3B}"/>
              </a:ext>
            </a:extLst>
          </p:cNvPr>
          <p:cNvSpPr txBox="1"/>
          <p:nvPr/>
        </p:nvSpPr>
        <p:spPr>
          <a:xfrm>
            <a:off x="10306608" y="642343"/>
            <a:ext cx="18491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i="1" dirty="0">
                <a:solidFill>
                  <a:srgbClr val="1F497D"/>
                </a:solidFill>
                <a:latin typeface="Arial Narrow" panose="020B0606020202030204" pitchFamily="34" charset="0"/>
              </a:rPr>
              <a:t>2022 </a:t>
            </a:r>
            <a:r>
              <a:rPr lang="ru-RU" sz="900" i="1" dirty="0" err="1">
                <a:solidFill>
                  <a:srgbClr val="1F497D"/>
                </a:solidFill>
                <a:latin typeface="Arial Narrow" panose="020B0606020202030204" pitchFamily="34" charset="0"/>
              </a:rPr>
              <a:t>жылғы</a:t>
            </a:r>
            <a:r>
              <a:rPr lang="ru-RU" sz="900" i="1" dirty="0">
                <a:solidFill>
                  <a:srgbClr val="1F497D"/>
                </a:solidFill>
                <a:latin typeface="Arial Narrow" panose="020B0606020202030204" pitchFamily="34" charset="0"/>
              </a:rPr>
              <a:t> ҰСБ </a:t>
            </a:r>
            <a:r>
              <a:rPr lang="ru-RU" sz="900" i="1" dirty="0" err="1">
                <a:solidFill>
                  <a:srgbClr val="1F497D"/>
                </a:solidFill>
                <a:latin typeface="Arial Narrow" panose="020B0606020202030204" pitchFamily="34" charset="0"/>
              </a:rPr>
              <a:t>мәліметтері</a:t>
            </a:r>
            <a:r>
              <a:rPr lang="ru-RU" sz="900" i="1" dirty="0">
                <a:solidFill>
                  <a:srgbClr val="1F497D"/>
                </a:solidFill>
                <a:latin typeface="Arial Narrow" panose="020B0606020202030204" pitchFamily="34" charset="0"/>
              </a:rPr>
              <a:t> </a:t>
            </a:r>
            <a:r>
              <a:rPr lang="ru-RU" sz="900" i="1" dirty="0" err="1">
                <a:solidFill>
                  <a:srgbClr val="1F497D"/>
                </a:solidFill>
                <a:latin typeface="Arial Narrow" panose="020B0606020202030204" pitchFamily="34" charset="0"/>
              </a:rPr>
              <a:t>бойынша</a:t>
            </a:r>
            <a:endParaRPr lang="ru-RU" sz="900" i="1" dirty="0">
              <a:solidFill>
                <a:srgbClr val="1F497D"/>
              </a:solidFill>
              <a:latin typeface="Arial Narrow" panose="020B0606020202030204" pitchFamily="34" charset="0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5C1C3C50-0DB3-7377-81EB-0194B2AA4133}"/>
              </a:ext>
            </a:extLst>
          </p:cNvPr>
          <p:cNvSpPr txBox="1"/>
          <p:nvPr/>
        </p:nvSpPr>
        <p:spPr>
          <a:xfrm>
            <a:off x="3100060" y="6589317"/>
            <a:ext cx="19990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2022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жылғы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ЕӘҚ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мәліметтері</a:t>
            </a:r>
            <a:r>
              <a:rPr lang="ru-RU" sz="900" i="1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ru-RU" sz="9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бойынша</a:t>
            </a:r>
            <a:endParaRPr kumimoji="0" lang="ru-RU" sz="900" b="0" i="1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4" name="Прямоугольник 133">
            <a:extLst>
              <a:ext uri="{FF2B5EF4-FFF2-40B4-BE49-F238E27FC236}">
                <a16:creationId xmlns:a16="http://schemas.microsoft.com/office/drawing/2014/main" id="{7C3D9C8D-3EB6-4CB4-A92C-1DF9EF9F7C32}"/>
              </a:ext>
            </a:extLst>
          </p:cNvPr>
          <p:cNvSpPr/>
          <p:nvPr/>
        </p:nvSpPr>
        <p:spPr>
          <a:xfrm>
            <a:off x="5878301" y="2418146"/>
            <a:ext cx="1584157" cy="1338781"/>
          </a:xfrm>
          <a:prstGeom prst="rect">
            <a:avLst/>
          </a:prstGeom>
          <a:solidFill>
            <a:srgbClr val="7799B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5" name="Полилиния 65">
            <a:extLst>
              <a:ext uri="{FF2B5EF4-FFF2-40B4-BE49-F238E27FC236}">
                <a16:creationId xmlns:a16="http://schemas.microsoft.com/office/drawing/2014/main" id="{DC20D85B-7F0F-4351-87A5-9C50F375F663}"/>
              </a:ext>
            </a:extLst>
          </p:cNvPr>
          <p:cNvSpPr/>
          <p:nvPr/>
        </p:nvSpPr>
        <p:spPr>
          <a:xfrm>
            <a:off x="5169864" y="2556838"/>
            <a:ext cx="858556" cy="862675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295E7E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70%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9996445C-BC8F-4A93-91BA-F01941A90D8D}"/>
              </a:ext>
            </a:extLst>
          </p:cNvPr>
          <p:cNvSpPr txBox="1"/>
          <p:nvPr/>
        </p:nvSpPr>
        <p:spPr>
          <a:xfrm>
            <a:off x="6093234" y="2443168"/>
            <a:ext cx="1334423" cy="10618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шығындар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зиянды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жағдайларында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жұмыспен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қамтылғандарда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өтемақы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сипаты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0CCAC4E0-FFCE-4D41-8C6D-E5F8992FF0A0}"/>
              </a:ext>
            </a:extLst>
          </p:cNvPr>
          <p:cNvSpPr txBox="1"/>
          <p:nvPr/>
        </p:nvSpPr>
        <p:spPr>
          <a:xfrm>
            <a:off x="6166027" y="4219795"/>
            <a:ext cx="1334423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затрат связаны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 занятостью во вредных условиях труда имеют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компенсационный характер</a:t>
            </a:r>
          </a:p>
        </p:txBody>
      </p:sp>
      <p:sp>
        <p:nvSpPr>
          <p:cNvPr id="140" name="Прямоугольник 139">
            <a:extLst>
              <a:ext uri="{FF2B5EF4-FFF2-40B4-BE49-F238E27FC236}">
                <a16:creationId xmlns:a16="http://schemas.microsoft.com/office/drawing/2014/main" id="{08E29929-B700-4FFB-A613-661AE8DC5FED}"/>
              </a:ext>
            </a:extLst>
          </p:cNvPr>
          <p:cNvSpPr/>
          <p:nvPr/>
        </p:nvSpPr>
        <p:spPr>
          <a:xfrm>
            <a:off x="5956469" y="5443777"/>
            <a:ext cx="1584157" cy="1338781"/>
          </a:xfrm>
          <a:prstGeom prst="rect">
            <a:avLst/>
          </a:prstGeom>
          <a:solidFill>
            <a:srgbClr val="7799B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1" name="Полилиния 65">
            <a:extLst>
              <a:ext uri="{FF2B5EF4-FFF2-40B4-BE49-F238E27FC236}">
                <a16:creationId xmlns:a16="http://schemas.microsoft.com/office/drawing/2014/main" id="{6AC142DD-5FCA-4CFB-B663-B68159C829BD}"/>
              </a:ext>
            </a:extLst>
          </p:cNvPr>
          <p:cNvSpPr/>
          <p:nvPr/>
        </p:nvSpPr>
        <p:spPr>
          <a:xfrm>
            <a:off x="5157922" y="5784391"/>
            <a:ext cx="858556" cy="862675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295E7E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0,21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77D6E420-3067-49CB-920A-7A16F7026473}"/>
              </a:ext>
            </a:extLst>
          </p:cNvPr>
          <p:cNvSpPr txBox="1"/>
          <p:nvPr/>
        </p:nvSpPr>
        <p:spPr>
          <a:xfrm>
            <a:off x="6128035" y="5555872"/>
            <a:ext cx="1334423" cy="10618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жарақат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2022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(1000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жұмысшыға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шаққандағы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жазатайым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оқиғалардың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жиілік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коэффициенті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7" name="Прямоугольник 146">
            <a:extLst>
              <a:ext uri="{FF2B5EF4-FFF2-40B4-BE49-F238E27FC236}">
                <a16:creationId xmlns:a16="http://schemas.microsoft.com/office/drawing/2014/main" id="{B986E8D9-7207-47E6-89A9-AA6DA5B55154}"/>
              </a:ext>
            </a:extLst>
          </p:cNvPr>
          <p:cNvSpPr/>
          <p:nvPr/>
        </p:nvSpPr>
        <p:spPr>
          <a:xfrm>
            <a:off x="5884739" y="3891781"/>
            <a:ext cx="1584157" cy="1411766"/>
          </a:xfrm>
          <a:prstGeom prst="rect">
            <a:avLst/>
          </a:prstGeom>
          <a:solidFill>
            <a:srgbClr val="295E7E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8" name="Полилиния 88">
            <a:extLst>
              <a:ext uri="{FF2B5EF4-FFF2-40B4-BE49-F238E27FC236}">
                <a16:creationId xmlns:a16="http://schemas.microsoft.com/office/drawing/2014/main" id="{11827C93-6676-4916-A375-8FDD0EC9E763}"/>
              </a:ext>
            </a:extLst>
          </p:cNvPr>
          <p:cNvSpPr/>
          <p:nvPr/>
        </p:nvSpPr>
        <p:spPr>
          <a:xfrm>
            <a:off x="5135905" y="3979380"/>
            <a:ext cx="858556" cy="615953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2E75B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1377950" rtl="0" eaLnBrk="0" fontAlgn="base" latinLnBrk="0" hangingPunct="0"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1195</a:t>
            </a:r>
          </a:p>
          <a:p>
            <a:pPr marL="0" marR="0" lvl="0" indent="0" algn="ctr" defTabSz="1377950" rtl="0" eaLnBrk="0" fontAlgn="base" latinLnBrk="0" hangingPunct="0"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lang="ru-RU" sz="12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/о </a:t>
            </a:r>
          </a:p>
          <a:p>
            <a:pPr marL="0" marR="0" lvl="0" indent="0" algn="ctr" defTabSz="137795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27DF1648-4646-4941-8FA7-B887047D49D7}"/>
              </a:ext>
            </a:extLst>
          </p:cNvPr>
          <p:cNvSpPr txBox="1"/>
          <p:nvPr/>
        </p:nvSpPr>
        <p:spPr>
          <a:xfrm>
            <a:off x="5962301" y="4092439"/>
            <a:ext cx="158415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еліміздің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кәсіпорындарында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endParaRPr lang="ru-RU" sz="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Полилиния 93">
            <a:extLst>
              <a:ext uri="{FF2B5EF4-FFF2-40B4-BE49-F238E27FC236}">
                <a16:creationId xmlns:a16="http://schemas.microsoft.com/office/drawing/2014/main" id="{07E6F76C-40CF-457A-859C-CF1820CBC6B9}"/>
              </a:ext>
            </a:extLst>
          </p:cNvPr>
          <p:cNvSpPr/>
          <p:nvPr/>
        </p:nvSpPr>
        <p:spPr>
          <a:xfrm>
            <a:off x="5154677" y="4793443"/>
            <a:ext cx="858556" cy="425960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2E75B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rtl="0" eaLnBrk="0" fontAlgn="base" latinLnBrk="0" hangingPunct="0"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221</a:t>
            </a:r>
          </a:p>
          <a:p>
            <a:pPr marL="0" marR="0" lvl="0" indent="0" algn="ctr" defTabSz="1377950" rtl="0" eaLnBrk="0" fontAlgn="base" latinLnBrk="0" hangingPunct="0"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/о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E1A90B51-3C97-4DCA-BABB-E4F593BBC74E}"/>
              </a:ext>
            </a:extLst>
          </p:cNvPr>
          <p:cNvSpPr txBox="1"/>
          <p:nvPr/>
        </p:nvSpPr>
        <p:spPr>
          <a:xfrm>
            <a:off x="6049192" y="4784580"/>
            <a:ext cx="1440840" cy="230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өліммен</a:t>
            </a:r>
            <a:r>
              <a:rPr lang="ru-RU" sz="9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аяқталды</a:t>
            </a:r>
            <a:endParaRPr lang="ru-RU" sz="9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89A93F28-DEC9-45F7-9921-28CF13864F20}"/>
              </a:ext>
            </a:extLst>
          </p:cNvPr>
          <p:cNvSpPr txBox="1"/>
          <p:nvPr/>
        </p:nvSpPr>
        <p:spPr>
          <a:xfrm>
            <a:off x="11542962" y="-3696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</a:rPr>
              <a:t>1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28593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9786498"/>
              </p:ext>
            </p:extLst>
          </p:nvPr>
        </p:nvGraphicFramePr>
        <p:xfrm>
          <a:off x="7285754" y="1119143"/>
          <a:ext cx="5068053" cy="5620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9A342FE-5C82-4F52-BF2B-CFF321963454}"/>
              </a:ext>
            </a:extLst>
          </p:cNvPr>
          <p:cNvSpPr txBox="1">
            <a:spLocks/>
          </p:cNvSpPr>
          <p:nvPr/>
        </p:nvSpPr>
        <p:spPr bwMode="auto">
          <a:xfrm>
            <a:off x="273299" y="229150"/>
            <a:ext cx="11269663" cy="3077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lvl1pPr marL="1111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fontAlgn="base">
              <a:lnSpc>
                <a:spcPct val="100000"/>
              </a:lnSpc>
              <a:spcBef>
                <a:spcPts val="88"/>
              </a:spcBef>
              <a:spcAft>
                <a:spcPct val="0"/>
              </a:spcAft>
              <a:buNone/>
              <a:defRPr/>
            </a:pP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Зиянды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еңбек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жағдайлары</a:t>
            </a:r>
            <a:endParaRPr kumimoji="0" lang="ru-RU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3369" y="757606"/>
            <a:ext cx="7950990" cy="4846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lvl="0" algn="ctr" defTabSz="91437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Зиянды</a:t>
            </a: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еңбек</a:t>
            </a: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жағдайларында</a:t>
            </a: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жұмыспен</a:t>
            </a: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қамтылған</a:t>
            </a: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(</a:t>
            </a:r>
            <a:r>
              <a:rPr lang="ru-RU" sz="2000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мың</a:t>
            </a: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  <a:r>
              <a:rPr lang="ru-RU" sz="2000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адам</a:t>
            </a: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)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2765514"/>
              </p:ext>
            </p:extLst>
          </p:nvPr>
        </p:nvGraphicFramePr>
        <p:xfrm>
          <a:off x="314009" y="1970946"/>
          <a:ext cx="4532453" cy="3934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B76FB406-A027-46A6-95D8-5DD918EF8C33}"/>
              </a:ext>
            </a:extLst>
          </p:cNvPr>
          <p:cNvCxnSpPr>
            <a:cxnSpLocks/>
          </p:cNvCxnSpPr>
          <p:nvPr/>
        </p:nvCxnSpPr>
        <p:spPr>
          <a:xfrm>
            <a:off x="94797" y="554090"/>
            <a:ext cx="119079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/>
          <p:cNvGrpSpPr/>
          <p:nvPr/>
        </p:nvGrpSpPr>
        <p:grpSpPr>
          <a:xfrm>
            <a:off x="121398" y="765492"/>
            <a:ext cx="1001712" cy="1936750"/>
            <a:chOff x="6363219" y="1040683"/>
            <a:chExt cx="1001712" cy="1936750"/>
          </a:xfrm>
        </p:grpSpPr>
        <p:grpSp>
          <p:nvGrpSpPr>
            <p:cNvPr id="13" name="Группа 161"/>
            <p:cNvGrpSpPr>
              <a:grpSpLocks/>
            </p:cNvGrpSpPr>
            <p:nvPr/>
          </p:nvGrpSpPr>
          <p:grpSpPr bwMode="auto">
            <a:xfrm>
              <a:off x="6363219" y="1040683"/>
              <a:ext cx="1001712" cy="1936750"/>
              <a:chOff x="207421" y="616486"/>
              <a:chExt cx="656532" cy="814661"/>
            </a:xfrm>
          </p:grpSpPr>
          <p:sp>
            <p:nvSpPr>
              <p:cNvPr id="15" name="Arrow: Pentagon 33"/>
              <p:cNvSpPr/>
              <p:nvPr/>
            </p:nvSpPr>
            <p:spPr bwMode="auto">
              <a:xfrm rot="5400000">
                <a:off x="81536" y="742371"/>
                <a:ext cx="814661" cy="562890"/>
              </a:xfrm>
              <a:prstGeom prst="homePlate">
                <a:avLst>
                  <a:gd name="adj" fmla="val 24304"/>
                </a:avLst>
              </a:prstGeom>
              <a:solidFill>
                <a:srgbClr val="0070C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Isosceles Triangle 35"/>
              <p:cNvSpPr/>
              <p:nvPr/>
            </p:nvSpPr>
            <p:spPr bwMode="auto">
              <a:xfrm>
                <a:off x="770311" y="616486"/>
                <a:ext cx="93642" cy="100163"/>
              </a:xfrm>
              <a:prstGeom prst="triangle">
                <a:avLst>
                  <a:gd name="adj" fmla="val 0"/>
                </a:avLst>
              </a:prstGeom>
              <a:solidFill>
                <a:srgbClr val="FFFFFF">
                  <a:lumMod val="8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4" name="Овал 4"/>
            <p:cNvSpPr/>
            <p:nvPr/>
          </p:nvSpPr>
          <p:spPr>
            <a:xfrm>
              <a:off x="6445664" y="1292840"/>
              <a:ext cx="684213" cy="6842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206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7" name="Group 38">
            <a:extLst>
              <a:ext uri="{FF2B5EF4-FFF2-40B4-BE49-F238E27FC236}">
                <a16:creationId xmlns:a16="http://schemas.microsoft.com/office/drawing/2014/main" id="{9EB2CE22-9260-472D-A3C7-B59944600EE6}"/>
              </a:ext>
            </a:extLst>
          </p:cNvPr>
          <p:cNvGrpSpPr>
            <a:grpSpLocks noChangeAspect="1"/>
          </p:cNvGrpSpPr>
          <p:nvPr/>
        </p:nvGrpSpPr>
        <p:grpSpPr>
          <a:xfrm>
            <a:off x="273299" y="1108513"/>
            <a:ext cx="502018" cy="502484"/>
            <a:chOff x="5273799" y="2606040"/>
            <a:chExt cx="1644396" cy="1645920"/>
          </a:xfrm>
        </p:grpSpPr>
        <p:sp>
          <p:nvSpPr>
            <p:cNvPr id="18" name="AutoShape 13">
              <a:extLst>
                <a:ext uri="{FF2B5EF4-FFF2-40B4-BE49-F238E27FC236}">
                  <a16:creationId xmlns:a16="http://schemas.microsoft.com/office/drawing/2014/main" id="{E9727ABD-736D-4984-A4CC-03C102465C2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73799" y="2606040"/>
              <a:ext cx="1644396" cy="164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9" name="Group 40">
              <a:extLst>
                <a:ext uri="{FF2B5EF4-FFF2-40B4-BE49-F238E27FC236}">
                  <a16:creationId xmlns:a16="http://schemas.microsoft.com/office/drawing/2014/main" id="{C9EFADDB-1A48-4044-94B9-1B0A14543E0B}"/>
                </a:ext>
              </a:extLst>
            </p:cNvPr>
            <p:cNvGrpSpPr/>
            <p:nvPr/>
          </p:nvGrpSpPr>
          <p:grpSpPr>
            <a:xfrm>
              <a:off x="5407149" y="2775204"/>
              <a:ext cx="1379220" cy="1306068"/>
              <a:chOff x="5407149" y="2775204"/>
              <a:chExt cx="1379220" cy="1306068"/>
            </a:xfrm>
          </p:grpSpPr>
          <p:sp>
            <p:nvSpPr>
              <p:cNvPr id="20" name="Freeform 15">
                <a:extLst>
                  <a:ext uri="{FF2B5EF4-FFF2-40B4-BE49-F238E27FC236}">
                    <a16:creationId xmlns:a16="http://schemas.microsoft.com/office/drawing/2014/main" id="{425A4CD6-7C31-46CE-8FBF-7DAE8029C70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02983" y="3357372"/>
                <a:ext cx="987552" cy="308229"/>
              </a:xfrm>
              <a:custGeom>
                <a:avLst/>
                <a:gdLst>
                  <a:gd name="T0" fmla="*/ 10 w 1384"/>
                  <a:gd name="T1" fmla="*/ 183 h 431"/>
                  <a:gd name="T2" fmla="*/ 0 w 1384"/>
                  <a:gd name="T3" fmla="*/ 10 h 431"/>
                  <a:gd name="T4" fmla="*/ 292 w 1384"/>
                  <a:gd name="T5" fmla="*/ 0 h 431"/>
                  <a:gd name="T6" fmla="*/ 302 w 1384"/>
                  <a:gd name="T7" fmla="*/ 173 h 431"/>
                  <a:gd name="T8" fmla="*/ 662 w 1384"/>
                  <a:gd name="T9" fmla="*/ 173 h 431"/>
                  <a:gd name="T10" fmla="*/ 652 w 1384"/>
                  <a:gd name="T11" fmla="*/ 0 h 431"/>
                  <a:gd name="T12" fmla="*/ 361 w 1384"/>
                  <a:gd name="T13" fmla="*/ 10 h 431"/>
                  <a:gd name="T14" fmla="*/ 371 w 1384"/>
                  <a:gd name="T15" fmla="*/ 183 h 431"/>
                  <a:gd name="T16" fmla="*/ 662 w 1384"/>
                  <a:gd name="T17" fmla="*/ 173 h 431"/>
                  <a:gd name="T18" fmla="*/ 1023 w 1384"/>
                  <a:gd name="T19" fmla="*/ 10 h 431"/>
                  <a:gd name="T20" fmla="*/ 732 w 1384"/>
                  <a:gd name="T21" fmla="*/ 0 h 431"/>
                  <a:gd name="T22" fmla="*/ 722 w 1384"/>
                  <a:gd name="T23" fmla="*/ 173 h 431"/>
                  <a:gd name="T24" fmla="*/ 1013 w 1384"/>
                  <a:gd name="T25" fmla="*/ 183 h 431"/>
                  <a:gd name="T26" fmla="*/ 1384 w 1384"/>
                  <a:gd name="T27" fmla="*/ 173 h 431"/>
                  <a:gd name="T28" fmla="*/ 1374 w 1384"/>
                  <a:gd name="T29" fmla="*/ 0 h 431"/>
                  <a:gd name="T30" fmla="*/ 1082 w 1384"/>
                  <a:gd name="T31" fmla="*/ 10 h 431"/>
                  <a:gd name="T32" fmla="*/ 1092 w 1384"/>
                  <a:gd name="T33" fmla="*/ 183 h 431"/>
                  <a:gd name="T34" fmla="*/ 1384 w 1384"/>
                  <a:gd name="T35" fmla="*/ 173 h 431"/>
                  <a:gd name="T36" fmla="*/ 302 w 1384"/>
                  <a:gd name="T37" fmla="*/ 258 h 431"/>
                  <a:gd name="T38" fmla="*/ 10 w 1384"/>
                  <a:gd name="T39" fmla="*/ 248 h 431"/>
                  <a:gd name="T40" fmla="*/ 0 w 1384"/>
                  <a:gd name="T41" fmla="*/ 421 h 431"/>
                  <a:gd name="T42" fmla="*/ 292 w 1384"/>
                  <a:gd name="T43" fmla="*/ 431 h 431"/>
                  <a:gd name="T44" fmla="*/ 662 w 1384"/>
                  <a:gd name="T45" fmla="*/ 421 h 431"/>
                  <a:gd name="T46" fmla="*/ 652 w 1384"/>
                  <a:gd name="T47" fmla="*/ 248 h 431"/>
                  <a:gd name="T48" fmla="*/ 361 w 1384"/>
                  <a:gd name="T49" fmla="*/ 258 h 431"/>
                  <a:gd name="T50" fmla="*/ 371 w 1384"/>
                  <a:gd name="T51" fmla="*/ 431 h 431"/>
                  <a:gd name="T52" fmla="*/ 662 w 1384"/>
                  <a:gd name="T53" fmla="*/ 421 h 431"/>
                  <a:gd name="T54" fmla="*/ 1023 w 1384"/>
                  <a:gd name="T55" fmla="*/ 258 h 431"/>
                  <a:gd name="T56" fmla="*/ 732 w 1384"/>
                  <a:gd name="T57" fmla="*/ 248 h 431"/>
                  <a:gd name="T58" fmla="*/ 722 w 1384"/>
                  <a:gd name="T59" fmla="*/ 421 h 431"/>
                  <a:gd name="T60" fmla="*/ 1013 w 1384"/>
                  <a:gd name="T61" fmla="*/ 431 h 431"/>
                  <a:gd name="T62" fmla="*/ 1384 w 1384"/>
                  <a:gd name="T63" fmla="*/ 421 h 431"/>
                  <a:gd name="T64" fmla="*/ 1374 w 1384"/>
                  <a:gd name="T65" fmla="*/ 248 h 431"/>
                  <a:gd name="T66" fmla="*/ 1082 w 1384"/>
                  <a:gd name="T67" fmla="*/ 258 h 431"/>
                  <a:gd name="T68" fmla="*/ 1092 w 1384"/>
                  <a:gd name="T69" fmla="*/ 431 h 431"/>
                  <a:gd name="T70" fmla="*/ 1384 w 1384"/>
                  <a:gd name="T71" fmla="*/ 421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384" h="431">
                    <a:moveTo>
                      <a:pt x="292" y="183"/>
                    </a:moveTo>
                    <a:cubicBezTo>
                      <a:pt x="10" y="183"/>
                      <a:pt x="10" y="183"/>
                      <a:pt x="10" y="183"/>
                    </a:cubicBezTo>
                    <a:cubicBezTo>
                      <a:pt x="4" y="183"/>
                      <a:pt x="0" y="179"/>
                      <a:pt x="0" y="173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292" y="0"/>
                      <a:pt x="292" y="0"/>
                      <a:pt x="292" y="0"/>
                    </a:cubicBezTo>
                    <a:cubicBezTo>
                      <a:pt x="297" y="0"/>
                      <a:pt x="302" y="5"/>
                      <a:pt x="302" y="10"/>
                    </a:cubicBezTo>
                    <a:cubicBezTo>
                      <a:pt x="302" y="173"/>
                      <a:pt x="302" y="173"/>
                      <a:pt x="302" y="173"/>
                    </a:cubicBezTo>
                    <a:cubicBezTo>
                      <a:pt x="302" y="179"/>
                      <a:pt x="297" y="183"/>
                      <a:pt x="292" y="183"/>
                    </a:cubicBezTo>
                    <a:close/>
                    <a:moveTo>
                      <a:pt x="662" y="173"/>
                    </a:moveTo>
                    <a:cubicBezTo>
                      <a:pt x="662" y="10"/>
                      <a:pt x="662" y="10"/>
                      <a:pt x="662" y="10"/>
                    </a:cubicBezTo>
                    <a:cubicBezTo>
                      <a:pt x="662" y="5"/>
                      <a:pt x="658" y="0"/>
                      <a:pt x="652" y="0"/>
                    </a:cubicBezTo>
                    <a:cubicBezTo>
                      <a:pt x="371" y="0"/>
                      <a:pt x="371" y="0"/>
                      <a:pt x="371" y="0"/>
                    </a:cubicBezTo>
                    <a:cubicBezTo>
                      <a:pt x="365" y="0"/>
                      <a:pt x="361" y="5"/>
                      <a:pt x="361" y="10"/>
                    </a:cubicBezTo>
                    <a:cubicBezTo>
                      <a:pt x="361" y="173"/>
                      <a:pt x="361" y="173"/>
                      <a:pt x="361" y="173"/>
                    </a:cubicBezTo>
                    <a:cubicBezTo>
                      <a:pt x="361" y="179"/>
                      <a:pt x="365" y="183"/>
                      <a:pt x="371" y="183"/>
                    </a:cubicBezTo>
                    <a:cubicBezTo>
                      <a:pt x="652" y="183"/>
                      <a:pt x="652" y="183"/>
                      <a:pt x="652" y="183"/>
                    </a:cubicBezTo>
                    <a:cubicBezTo>
                      <a:pt x="658" y="183"/>
                      <a:pt x="662" y="179"/>
                      <a:pt x="662" y="173"/>
                    </a:cubicBezTo>
                    <a:close/>
                    <a:moveTo>
                      <a:pt x="1023" y="173"/>
                    </a:moveTo>
                    <a:cubicBezTo>
                      <a:pt x="1023" y="10"/>
                      <a:pt x="1023" y="10"/>
                      <a:pt x="1023" y="10"/>
                    </a:cubicBezTo>
                    <a:cubicBezTo>
                      <a:pt x="1023" y="5"/>
                      <a:pt x="1019" y="0"/>
                      <a:pt x="1013" y="0"/>
                    </a:cubicBezTo>
                    <a:cubicBezTo>
                      <a:pt x="732" y="0"/>
                      <a:pt x="732" y="0"/>
                      <a:pt x="732" y="0"/>
                    </a:cubicBezTo>
                    <a:cubicBezTo>
                      <a:pt x="726" y="0"/>
                      <a:pt x="722" y="5"/>
                      <a:pt x="722" y="10"/>
                    </a:cubicBezTo>
                    <a:cubicBezTo>
                      <a:pt x="722" y="173"/>
                      <a:pt x="722" y="173"/>
                      <a:pt x="722" y="173"/>
                    </a:cubicBezTo>
                    <a:cubicBezTo>
                      <a:pt x="722" y="179"/>
                      <a:pt x="726" y="183"/>
                      <a:pt x="732" y="183"/>
                    </a:cubicBezTo>
                    <a:cubicBezTo>
                      <a:pt x="1013" y="183"/>
                      <a:pt x="1013" y="183"/>
                      <a:pt x="1013" y="183"/>
                    </a:cubicBezTo>
                    <a:cubicBezTo>
                      <a:pt x="1019" y="183"/>
                      <a:pt x="1023" y="179"/>
                      <a:pt x="1023" y="173"/>
                    </a:cubicBezTo>
                    <a:close/>
                    <a:moveTo>
                      <a:pt x="1384" y="173"/>
                    </a:moveTo>
                    <a:cubicBezTo>
                      <a:pt x="1384" y="10"/>
                      <a:pt x="1384" y="10"/>
                      <a:pt x="1384" y="10"/>
                    </a:cubicBezTo>
                    <a:cubicBezTo>
                      <a:pt x="1384" y="5"/>
                      <a:pt x="1380" y="0"/>
                      <a:pt x="1374" y="0"/>
                    </a:cubicBezTo>
                    <a:cubicBezTo>
                      <a:pt x="1092" y="0"/>
                      <a:pt x="1092" y="0"/>
                      <a:pt x="1092" y="0"/>
                    </a:cubicBezTo>
                    <a:cubicBezTo>
                      <a:pt x="1087" y="0"/>
                      <a:pt x="1082" y="5"/>
                      <a:pt x="1082" y="10"/>
                    </a:cubicBezTo>
                    <a:cubicBezTo>
                      <a:pt x="1082" y="173"/>
                      <a:pt x="1082" y="173"/>
                      <a:pt x="1082" y="173"/>
                    </a:cubicBezTo>
                    <a:cubicBezTo>
                      <a:pt x="1082" y="179"/>
                      <a:pt x="1087" y="183"/>
                      <a:pt x="1092" y="183"/>
                    </a:cubicBezTo>
                    <a:cubicBezTo>
                      <a:pt x="1374" y="183"/>
                      <a:pt x="1374" y="183"/>
                      <a:pt x="1374" y="183"/>
                    </a:cubicBezTo>
                    <a:cubicBezTo>
                      <a:pt x="1380" y="183"/>
                      <a:pt x="1384" y="179"/>
                      <a:pt x="1384" y="173"/>
                    </a:cubicBezTo>
                    <a:close/>
                    <a:moveTo>
                      <a:pt x="302" y="421"/>
                    </a:moveTo>
                    <a:cubicBezTo>
                      <a:pt x="302" y="258"/>
                      <a:pt x="302" y="258"/>
                      <a:pt x="302" y="258"/>
                    </a:cubicBezTo>
                    <a:cubicBezTo>
                      <a:pt x="302" y="253"/>
                      <a:pt x="297" y="248"/>
                      <a:pt x="292" y="248"/>
                    </a:cubicBezTo>
                    <a:cubicBezTo>
                      <a:pt x="10" y="248"/>
                      <a:pt x="10" y="248"/>
                      <a:pt x="10" y="248"/>
                    </a:cubicBezTo>
                    <a:cubicBezTo>
                      <a:pt x="4" y="248"/>
                      <a:pt x="0" y="253"/>
                      <a:pt x="0" y="258"/>
                    </a:cubicBezTo>
                    <a:cubicBezTo>
                      <a:pt x="0" y="421"/>
                      <a:pt x="0" y="421"/>
                      <a:pt x="0" y="421"/>
                    </a:cubicBezTo>
                    <a:cubicBezTo>
                      <a:pt x="0" y="427"/>
                      <a:pt x="4" y="431"/>
                      <a:pt x="10" y="431"/>
                    </a:cubicBezTo>
                    <a:cubicBezTo>
                      <a:pt x="292" y="431"/>
                      <a:pt x="292" y="431"/>
                      <a:pt x="292" y="431"/>
                    </a:cubicBezTo>
                    <a:cubicBezTo>
                      <a:pt x="297" y="431"/>
                      <a:pt x="302" y="427"/>
                      <a:pt x="302" y="421"/>
                    </a:cubicBezTo>
                    <a:close/>
                    <a:moveTo>
                      <a:pt x="662" y="421"/>
                    </a:moveTo>
                    <a:cubicBezTo>
                      <a:pt x="662" y="258"/>
                      <a:pt x="662" y="258"/>
                      <a:pt x="662" y="258"/>
                    </a:cubicBezTo>
                    <a:cubicBezTo>
                      <a:pt x="662" y="253"/>
                      <a:pt x="658" y="248"/>
                      <a:pt x="652" y="248"/>
                    </a:cubicBezTo>
                    <a:cubicBezTo>
                      <a:pt x="371" y="248"/>
                      <a:pt x="371" y="248"/>
                      <a:pt x="371" y="248"/>
                    </a:cubicBezTo>
                    <a:cubicBezTo>
                      <a:pt x="365" y="248"/>
                      <a:pt x="361" y="253"/>
                      <a:pt x="361" y="258"/>
                    </a:cubicBezTo>
                    <a:cubicBezTo>
                      <a:pt x="361" y="421"/>
                      <a:pt x="361" y="421"/>
                      <a:pt x="361" y="421"/>
                    </a:cubicBezTo>
                    <a:cubicBezTo>
                      <a:pt x="361" y="427"/>
                      <a:pt x="365" y="431"/>
                      <a:pt x="371" y="431"/>
                    </a:cubicBezTo>
                    <a:cubicBezTo>
                      <a:pt x="652" y="431"/>
                      <a:pt x="652" y="431"/>
                      <a:pt x="652" y="431"/>
                    </a:cubicBezTo>
                    <a:cubicBezTo>
                      <a:pt x="658" y="431"/>
                      <a:pt x="662" y="427"/>
                      <a:pt x="662" y="421"/>
                    </a:cubicBezTo>
                    <a:close/>
                    <a:moveTo>
                      <a:pt x="1023" y="421"/>
                    </a:moveTo>
                    <a:cubicBezTo>
                      <a:pt x="1023" y="258"/>
                      <a:pt x="1023" y="258"/>
                      <a:pt x="1023" y="258"/>
                    </a:cubicBezTo>
                    <a:cubicBezTo>
                      <a:pt x="1023" y="253"/>
                      <a:pt x="1019" y="248"/>
                      <a:pt x="1013" y="248"/>
                    </a:cubicBezTo>
                    <a:cubicBezTo>
                      <a:pt x="732" y="248"/>
                      <a:pt x="732" y="248"/>
                      <a:pt x="732" y="248"/>
                    </a:cubicBezTo>
                    <a:cubicBezTo>
                      <a:pt x="726" y="248"/>
                      <a:pt x="722" y="253"/>
                      <a:pt x="722" y="258"/>
                    </a:cubicBezTo>
                    <a:cubicBezTo>
                      <a:pt x="722" y="421"/>
                      <a:pt x="722" y="421"/>
                      <a:pt x="722" y="421"/>
                    </a:cubicBezTo>
                    <a:cubicBezTo>
                      <a:pt x="722" y="427"/>
                      <a:pt x="726" y="431"/>
                      <a:pt x="732" y="431"/>
                    </a:cubicBezTo>
                    <a:cubicBezTo>
                      <a:pt x="1013" y="431"/>
                      <a:pt x="1013" y="431"/>
                      <a:pt x="1013" y="431"/>
                    </a:cubicBezTo>
                    <a:cubicBezTo>
                      <a:pt x="1019" y="431"/>
                      <a:pt x="1023" y="427"/>
                      <a:pt x="1023" y="421"/>
                    </a:cubicBezTo>
                    <a:close/>
                    <a:moveTo>
                      <a:pt x="1384" y="421"/>
                    </a:moveTo>
                    <a:cubicBezTo>
                      <a:pt x="1384" y="258"/>
                      <a:pt x="1384" y="258"/>
                      <a:pt x="1384" y="258"/>
                    </a:cubicBezTo>
                    <a:cubicBezTo>
                      <a:pt x="1384" y="253"/>
                      <a:pt x="1380" y="248"/>
                      <a:pt x="1374" y="248"/>
                    </a:cubicBezTo>
                    <a:cubicBezTo>
                      <a:pt x="1092" y="248"/>
                      <a:pt x="1092" y="248"/>
                      <a:pt x="1092" y="248"/>
                    </a:cubicBezTo>
                    <a:cubicBezTo>
                      <a:pt x="1087" y="248"/>
                      <a:pt x="1082" y="253"/>
                      <a:pt x="1082" y="258"/>
                    </a:cubicBezTo>
                    <a:cubicBezTo>
                      <a:pt x="1082" y="421"/>
                      <a:pt x="1082" y="421"/>
                      <a:pt x="1082" y="421"/>
                    </a:cubicBezTo>
                    <a:cubicBezTo>
                      <a:pt x="1082" y="427"/>
                      <a:pt x="1087" y="431"/>
                      <a:pt x="1092" y="431"/>
                    </a:cubicBezTo>
                    <a:cubicBezTo>
                      <a:pt x="1374" y="431"/>
                      <a:pt x="1374" y="431"/>
                      <a:pt x="1374" y="431"/>
                    </a:cubicBezTo>
                    <a:cubicBezTo>
                      <a:pt x="1380" y="431"/>
                      <a:pt x="1384" y="427"/>
                      <a:pt x="1384" y="421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" name="Freeform 16">
                <a:extLst>
                  <a:ext uri="{FF2B5EF4-FFF2-40B4-BE49-F238E27FC236}">
                    <a16:creationId xmlns:a16="http://schemas.microsoft.com/office/drawing/2014/main" id="{26D56CAC-5EBA-4D17-B934-4B5DBE2C2D3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07149" y="2775204"/>
                <a:ext cx="1379220" cy="1306068"/>
              </a:xfrm>
              <a:custGeom>
                <a:avLst/>
                <a:gdLst>
                  <a:gd name="T0" fmla="*/ 1687 w 1932"/>
                  <a:gd name="T1" fmla="*/ 15 h 1828"/>
                  <a:gd name="T2" fmla="*/ 1735 w 1932"/>
                  <a:gd name="T3" fmla="*/ 587 h 1828"/>
                  <a:gd name="T4" fmla="*/ 1719 w 1932"/>
                  <a:gd name="T5" fmla="*/ 604 h 1828"/>
                  <a:gd name="T6" fmla="*/ 1417 w 1932"/>
                  <a:gd name="T7" fmla="*/ 604 h 1828"/>
                  <a:gd name="T8" fmla="*/ 1401 w 1932"/>
                  <a:gd name="T9" fmla="*/ 587 h 1828"/>
                  <a:gd name="T10" fmla="*/ 1449 w 1932"/>
                  <a:gd name="T11" fmla="*/ 15 h 1828"/>
                  <a:gd name="T12" fmla="*/ 1465 w 1932"/>
                  <a:gd name="T13" fmla="*/ 0 h 1828"/>
                  <a:gd name="T14" fmla="*/ 1671 w 1932"/>
                  <a:gd name="T15" fmla="*/ 0 h 1828"/>
                  <a:gd name="T16" fmla="*/ 1687 w 1932"/>
                  <a:gd name="T17" fmla="*/ 15 h 1828"/>
                  <a:gd name="T18" fmla="*/ 1932 w 1932"/>
                  <a:gd name="T19" fmla="*/ 1706 h 1828"/>
                  <a:gd name="T20" fmla="*/ 1932 w 1932"/>
                  <a:gd name="T21" fmla="*/ 1806 h 1828"/>
                  <a:gd name="T22" fmla="*/ 1910 w 1932"/>
                  <a:gd name="T23" fmla="*/ 1828 h 1828"/>
                  <a:gd name="T24" fmla="*/ 22 w 1932"/>
                  <a:gd name="T25" fmla="*/ 1828 h 1828"/>
                  <a:gd name="T26" fmla="*/ 0 w 1932"/>
                  <a:gd name="T27" fmla="*/ 1806 h 1828"/>
                  <a:gd name="T28" fmla="*/ 0 w 1932"/>
                  <a:gd name="T29" fmla="*/ 1706 h 1828"/>
                  <a:gd name="T30" fmla="*/ 22 w 1932"/>
                  <a:gd name="T31" fmla="*/ 1684 h 1828"/>
                  <a:gd name="T32" fmla="*/ 98 w 1932"/>
                  <a:gd name="T33" fmla="*/ 1684 h 1828"/>
                  <a:gd name="T34" fmla="*/ 98 w 1932"/>
                  <a:gd name="T35" fmla="*/ 1647 h 1828"/>
                  <a:gd name="T36" fmla="*/ 120 w 1932"/>
                  <a:gd name="T37" fmla="*/ 1625 h 1828"/>
                  <a:gd name="T38" fmla="*/ 1812 w 1932"/>
                  <a:gd name="T39" fmla="*/ 1625 h 1828"/>
                  <a:gd name="T40" fmla="*/ 1834 w 1932"/>
                  <a:gd name="T41" fmla="*/ 1647 h 1828"/>
                  <a:gd name="T42" fmla="*/ 1834 w 1932"/>
                  <a:gd name="T43" fmla="*/ 1684 h 1828"/>
                  <a:gd name="T44" fmla="*/ 1910 w 1932"/>
                  <a:gd name="T45" fmla="*/ 1684 h 1828"/>
                  <a:gd name="T46" fmla="*/ 1932 w 1932"/>
                  <a:gd name="T47" fmla="*/ 1706 h 1828"/>
                  <a:gd name="T48" fmla="*/ 1812 w 1932"/>
                  <a:gd name="T49" fmla="*/ 670 h 1828"/>
                  <a:gd name="T50" fmla="*/ 1790 w 1932"/>
                  <a:gd name="T51" fmla="*/ 648 h 1828"/>
                  <a:gd name="T52" fmla="*/ 1286 w 1932"/>
                  <a:gd name="T53" fmla="*/ 648 h 1828"/>
                  <a:gd name="T54" fmla="*/ 713 w 1932"/>
                  <a:gd name="T55" fmla="*/ 459 h 1828"/>
                  <a:gd name="T56" fmla="*/ 693 w 1932"/>
                  <a:gd name="T57" fmla="*/ 462 h 1828"/>
                  <a:gd name="T58" fmla="*/ 684 w 1932"/>
                  <a:gd name="T59" fmla="*/ 480 h 1828"/>
                  <a:gd name="T60" fmla="*/ 684 w 1932"/>
                  <a:gd name="T61" fmla="*/ 638 h 1828"/>
                  <a:gd name="T62" fmla="*/ 147 w 1932"/>
                  <a:gd name="T63" fmla="*/ 459 h 1828"/>
                  <a:gd name="T64" fmla="*/ 127 w 1932"/>
                  <a:gd name="T65" fmla="*/ 462 h 1828"/>
                  <a:gd name="T66" fmla="*/ 118 w 1932"/>
                  <a:gd name="T67" fmla="*/ 480 h 1828"/>
                  <a:gd name="T68" fmla="*/ 118 w 1932"/>
                  <a:gd name="T69" fmla="*/ 1581 h 1828"/>
                  <a:gd name="T70" fmla="*/ 162 w 1932"/>
                  <a:gd name="T71" fmla="*/ 1581 h 1828"/>
                  <a:gd name="T72" fmla="*/ 162 w 1932"/>
                  <a:gd name="T73" fmla="*/ 510 h 1828"/>
                  <a:gd name="T74" fmla="*/ 699 w 1932"/>
                  <a:gd name="T75" fmla="*/ 689 h 1828"/>
                  <a:gd name="T76" fmla="*/ 719 w 1932"/>
                  <a:gd name="T77" fmla="*/ 686 h 1828"/>
                  <a:gd name="T78" fmla="*/ 728 w 1932"/>
                  <a:gd name="T79" fmla="*/ 668 h 1828"/>
                  <a:gd name="T80" fmla="*/ 728 w 1932"/>
                  <a:gd name="T81" fmla="*/ 510 h 1828"/>
                  <a:gd name="T82" fmla="*/ 1275 w 1932"/>
                  <a:gd name="T83" fmla="*/ 691 h 1828"/>
                  <a:gd name="T84" fmla="*/ 1282 w 1932"/>
                  <a:gd name="T85" fmla="*/ 692 h 1828"/>
                  <a:gd name="T86" fmla="*/ 1768 w 1932"/>
                  <a:gd name="T87" fmla="*/ 692 h 1828"/>
                  <a:gd name="T88" fmla="*/ 1768 w 1932"/>
                  <a:gd name="T89" fmla="*/ 1581 h 1828"/>
                  <a:gd name="T90" fmla="*/ 1812 w 1932"/>
                  <a:gd name="T91" fmla="*/ 1581 h 1828"/>
                  <a:gd name="T92" fmla="*/ 1812 w 1932"/>
                  <a:gd name="T93" fmla="*/ 670 h 1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932" h="1828">
                    <a:moveTo>
                      <a:pt x="1687" y="15"/>
                    </a:moveTo>
                    <a:cubicBezTo>
                      <a:pt x="1735" y="587"/>
                      <a:pt x="1735" y="587"/>
                      <a:pt x="1735" y="587"/>
                    </a:cubicBezTo>
                    <a:cubicBezTo>
                      <a:pt x="1736" y="596"/>
                      <a:pt x="1728" y="604"/>
                      <a:pt x="1719" y="604"/>
                    </a:cubicBezTo>
                    <a:cubicBezTo>
                      <a:pt x="1417" y="604"/>
                      <a:pt x="1417" y="604"/>
                      <a:pt x="1417" y="604"/>
                    </a:cubicBezTo>
                    <a:cubicBezTo>
                      <a:pt x="1407" y="604"/>
                      <a:pt x="1400" y="596"/>
                      <a:pt x="1401" y="587"/>
                    </a:cubicBezTo>
                    <a:cubicBezTo>
                      <a:pt x="1449" y="15"/>
                      <a:pt x="1449" y="15"/>
                      <a:pt x="1449" y="15"/>
                    </a:cubicBezTo>
                    <a:cubicBezTo>
                      <a:pt x="1450" y="6"/>
                      <a:pt x="1457" y="0"/>
                      <a:pt x="1465" y="0"/>
                    </a:cubicBezTo>
                    <a:cubicBezTo>
                      <a:pt x="1671" y="0"/>
                      <a:pt x="1671" y="0"/>
                      <a:pt x="1671" y="0"/>
                    </a:cubicBezTo>
                    <a:cubicBezTo>
                      <a:pt x="1679" y="0"/>
                      <a:pt x="1686" y="6"/>
                      <a:pt x="1687" y="15"/>
                    </a:cubicBezTo>
                    <a:close/>
                    <a:moveTo>
                      <a:pt x="1932" y="1706"/>
                    </a:moveTo>
                    <a:cubicBezTo>
                      <a:pt x="1932" y="1806"/>
                      <a:pt x="1932" y="1806"/>
                      <a:pt x="1932" y="1806"/>
                    </a:cubicBezTo>
                    <a:cubicBezTo>
                      <a:pt x="1932" y="1818"/>
                      <a:pt x="1923" y="1828"/>
                      <a:pt x="1910" y="1828"/>
                    </a:cubicBezTo>
                    <a:cubicBezTo>
                      <a:pt x="22" y="1828"/>
                      <a:pt x="22" y="1828"/>
                      <a:pt x="22" y="1828"/>
                    </a:cubicBezTo>
                    <a:cubicBezTo>
                      <a:pt x="9" y="1828"/>
                      <a:pt x="0" y="1818"/>
                      <a:pt x="0" y="1806"/>
                    </a:cubicBezTo>
                    <a:cubicBezTo>
                      <a:pt x="0" y="1706"/>
                      <a:pt x="0" y="1706"/>
                      <a:pt x="0" y="1706"/>
                    </a:cubicBezTo>
                    <a:cubicBezTo>
                      <a:pt x="0" y="1694"/>
                      <a:pt x="9" y="1684"/>
                      <a:pt x="22" y="1684"/>
                    </a:cubicBezTo>
                    <a:cubicBezTo>
                      <a:pt x="98" y="1684"/>
                      <a:pt x="98" y="1684"/>
                      <a:pt x="98" y="1684"/>
                    </a:cubicBezTo>
                    <a:cubicBezTo>
                      <a:pt x="98" y="1647"/>
                      <a:pt x="98" y="1647"/>
                      <a:pt x="98" y="1647"/>
                    </a:cubicBezTo>
                    <a:cubicBezTo>
                      <a:pt x="98" y="1635"/>
                      <a:pt x="108" y="1625"/>
                      <a:pt x="120" y="1625"/>
                    </a:cubicBezTo>
                    <a:cubicBezTo>
                      <a:pt x="1812" y="1625"/>
                      <a:pt x="1812" y="1625"/>
                      <a:pt x="1812" y="1625"/>
                    </a:cubicBezTo>
                    <a:cubicBezTo>
                      <a:pt x="1824" y="1625"/>
                      <a:pt x="1834" y="1635"/>
                      <a:pt x="1834" y="1647"/>
                    </a:cubicBezTo>
                    <a:cubicBezTo>
                      <a:pt x="1834" y="1684"/>
                      <a:pt x="1834" y="1684"/>
                      <a:pt x="1834" y="1684"/>
                    </a:cubicBezTo>
                    <a:cubicBezTo>
                      <a:pt x="1910" y="1684"/>
                      <a:pt x="1910" y="1684"/>
                      <a:pt x="1910" y="1684"/>
                    </a:cubicBezTo>
                    <a:cubicBezTo>
                      <a:pt x="1923" y="1684"/>
                      <a:pt x="1932" y="1694"/>
                      <a:pt x="1932" y="1706"/>
                    </a:cubicBezTo>
                    <a:close/>
                    <a:moveTo>
                      <a:pt x="1812" y="670"/>
                    </a:moveTo>
                    <a:cubicBezTo>
                      <a:pt x="1812" y="658"/>
                      <a:pt x="1802" y="648"/>
                      <a:pt x="1790" y="648"/>
                    </a:cubicBezTo>
                    <a:cubicBezTo>
                      <a:pt x="1286" y="648"/>
                      <a:pt x="1286" y="648"/>
                      <a:pt x="1286" y="648"/>
                    </a:cubicBezTo>
                    <a:cubicBezTo>
                      <a:pt x="713" y="459"/>
                      <a:pt x="713" y="459"/>
                      <a:pt x="713" y="459"/>
                    </a:cubicBezTo>
                    <a:cubicBezTo>
                      <a:pt x="706" y="457"/>
                      <a:pt x="699" y="458"/>
                      <a:pt x="693" y="462"/>
                    </a:cubicBezTo>
                    <a:cubicBezTo>
                      <a:pt x="687" y="466"/>
                      <a:pt x="684" y="473"/>
                      <a:pt x="684" y="480"/>
                    </a:cubicBezTo>
                    <a:cubicBezTo>
                      <a:pt x="684" y="638"/>
                      <a:pt x="684" y="638"/>
                      <a:pt x="684" y="638"/>
                    </a:cubicBezTo>
                    <a:cubicBezTo>
                      <a:pt x="147" y="459"/>
                      <a:pt x="147" y="459"/>
                      <a:pt x="147" y="459"/>
                    </a:cubicBezTo>
                    <a:cubicBezTo>
                      <a:pt x="140" y="457"/>
                      <a:pt x="133" y="458"/>
                      <a:pt x="127" y="462"/>
                    </a:cubicBezTo>
                    <a:cubicBezTo>
                      <a:pt x="121" y="466"/>
                      <a:pt x="118" y="473"/>
                      <a:pt x="118" y="480"/>
                    </a:cubicBezTo>
                    <a:cubicBezTo>
                      <a:pt x="118" y="1581"/>
                      <a:pt x="118" y="1581"/>
                      <a:pt x="118" y="1581"/>
                    </a:cubicBezTo>
                    <a:cubicBezTo>
                      <a:pt x="162" y="1581"/>
                      <a:pt x="162" y="1581"/>
                      <a:pt x="162" y="1581"/>
                    </a:cubicBezTo>
                    <a:cubicBezTo>
                      <a:pt x="162" y="510"/>
                      <a:pt x="162" y="510"/>
                      <a:pt x="162" y="510"/>
                    </a:cubicBezTo>
                    <a:cubicBezTo>
                      <a:pt x="699" y="689"/>
                      <a:pt x="699" y="689"/>
                      <a:pt x="699" y="689"/>
                    </a:cubicBezTo>
                    <a:cubicBezTo>
                      <a:pt x="706" y="691"/>
                      <a:pt x="713" y="690"/>
                      <a:pt x="719" y="686"/>
                    </a:cubicBezTo>
                    <a:cubicBezTo>
                      <a:pt x="725" y="682"/>
                      <a:pt x="728" y="675"/>
                      <a:pt x="728" y="668"/>
                    </a:cubicBezTo>
                    <a:cubicBezTo>
                      <a:pt x="728" y="510"/>
                      <a:pt x="728" y="510"/>
                      <a:pt x="728" y="510"/>
                    </a:cubicBezTo>
                    <a:cubicBezTo>
                      <a:pt x="1275" y="691"/>
                      <a:pt x="1275" y="691"/>
                      <a:pt x="1275" y="691"/>
                    </a:cubicBezTo>
                    <a:cubicBezTo>
                      <a:pt x="1277" y="692"/>
                      <a:pt x="1280" y="692"/>
                      <a:pt x="1282" y="692"/>
                    </a:cubicBezTo>
                    <a:cubicBezTo>
                      <a:pt x="1768" y="692"/>
                      <a:pt x="1768" y="692"/>
                      <a:pt x="1768" y="692"/>
                    </a:cubicBezTo>
                    <a:cubicBezTo>
                      <a:pt x="1768" y="1581"/>
                      <a:pt x="1768" y="1581"/>
                      <a:pt x="1768" y="1581"/>
                    </a:cubicBezTo>
                    <a:cubicBezTo>
                      <a:pt x="1812" y="1581"/>
                      <a:pt x="1812" y="1581"/>
                      <a:pt x="1812" y="1581"/>
                    </a:cubicBezTo>
                    <a:lnTo>
                      <a:pt x="1812" y="67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solidFill>
                      <a:sysClr val="windowText" lastClr="000000"/>
                    </a:solidFill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22" name="Прямоугольник 21"/>
          <p:cNvSpPr/>
          <p:nvPr/>
        </p:nvSpPr>
        <p:spPr>
          <a:xfrm>
            <a:off x="94799" y="6354497"/>
            <a:ext cx="4532452" cy="374441"/>
          </a:xfrm>
          <a:prstGeom prst="rect">
            <a:avLst/>
          </a:prstGeom>
          <a:solidFill>
            <a:schemeClr val="accent5">
              <a:lumMod val="75000"/>
              <a:alpha val="83137"/>
            </a:schemeClr>
          </a:solidFill>
          <a:ln w="12700" cap="flat" cmpd="sng" algn="ctr">
            <a:noFill/>
            <a:prstDash val="solid"/>
          </a:ln>
          <a:effectLst/>
        </p:spPr>
        <p:txBody>
          <a:bodyPr lIns="91396" tIns="45698" rIns="91396" bIns="45698" anchor="ctr"/>
          <a:lstStyle/>
          <a:p>
            <a:pPr lvl="0" algn="ctr" defTabSz="1221766">
              <a:lnSpc>
                <a:spcPct val="80000"/>
              </a:lnSpc>
              <a:defRPr/>
            </a:pPr>
            <a:r>
              <a:rPr lang="ru-RU" sz="2000" b="1" kern="0" dirty="0">
                <a:solidFill>
                  <a:prstClr val="white"/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1,6 млн. </a:t>
            </a:r>
            <a:r>
              <a:rPr lang="ru-RU" sz="2000" b="1" kern="0" dirty="0" err="1">
                <a:solidFill>
                  <a:prstClr val="white"/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адам</a:t>
            </a:r>
            <a:r>
              <a:rPr lang="ru-RU" sz="2000" b="1" kern="0" dirty="0">
                <a:solidFill>
                  <a:prstClr val="white"/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ru-RU" sz="2000" b="1" kern="0" dirty="0" err="1">
                <a:solidFill>
                  <a:prstClr val="white"/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тексерілді</a:t>
            </a:r>
            <a:r>
              <a:rPr lang="ru-RU" sz="2000" b="1" kern="0" dirty="0">
                <a:solidFill>
                  <a:prstClr val="white"/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.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542962" y="-3696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graphicFrame>
        <p:nvGraphicFramePr>
          <p:cNvPr id="23" name="Диаграмма 40">
            <a:extLst>
              <a:ext uri="{FF2B5EF4-FFF2-40B4-BE49-F238E27FC236}">
                <a16:creationId xmlns:a16="http://schemas.microsoft.com/office/drawing/2014/main" id="{3E8B5437-A13F-43EF-8C12-6C1F3C46EA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1997937"/>
              </p:ext>
            </p:extLst>
          </p:nvPr>
        </p:nvGraphicFramePr>
        <p:xfrm>
          <a:off x="4627250" y="1323962"/>
          <a:ext cx="4986021" cy="4884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531B0CD-4225-4D5A-BD80-719C2F3B9967}"/>
              </a:ext>
            </a:extLst>
          </p:cNvPr>
          <p:cNvSpPr/>
          <p:nvPr/>
        </p:nvSpPr>
        <p:spPr>
          <a:xfrm>
            <a:off x="11079625" y="661712"/>
            <a:ext cx="103105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en-US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(2022 </a:t>
            </a:r>
            <a:r>
              <a:rPr lang="ru-RU" altLang="en-US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жылғы</a:t>
            </a:r>
            <a:r>
              <a:rPr lang="ru-RU" altLang="en-US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424245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TextBox 33"/>
          <p:cNvSpPr txBox="1">
            <a:spLocks noChangeArrowheads="1"/>
          </p:cNvSpPr>
          <p:nvPr/>
        </p:nvSpPr>
        <p:spPr bwMode="auto">
          <a:xfrm>
            <a:off x="1054966" y="2843324"/>
            <a:ext cx="3689603" cy="5232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defRPr/>
            </a:pP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Зиянды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қолайсыз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жағдайлары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ақылар</a:t>
            </a:r>
            <a:endParaRPr kumimoji="0" lang="kk-KZ" alt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15" name="TextBox 44"/>
          <p:cNvSpPr txBox="1">
            <a:spLocks noChangeArrowheads="1"/>
          </p:cNvSpPr>
          <p:nvPr/>
        </p:nvSpPr>
        <p:spPr bwMode="auto">
          <a:xfrm>
            <a:off x="1054966" y="2341466"/>
            <a:ext cx="3680731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defRPr/>
            </a:pP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демалыстар</a:t>
            </a:r>
            <a:endParaRPr kumimoji="0" lang="kk-KZ" alt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16" name="TextBox 52"/>
          <p:cNvSpPr txBox="1">
            <a:spLocks noChangeArrowheads="1"/>
          </p:cNvSpPr>
          <p:nvPr/>
        </p:nvSpPr>
        <p:spPr bwMode="auto">
          <a:xfrm>
            <a:off x="1034515" y="3613138"/>
            <a:ext cx="3680734" cy="5232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defRPr/>
            </a:pP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Сүтті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баламалы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өнімдерді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тегін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endParaRPr kumimoji="0" lang="kk-KZ" alt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17" name="TextBox 55"/>
          <p:cNvSpPr txBox="1">
            <a:spLocks noChangeArrowheads="1"/>
          </p:cNvSpPr>
          <p:nvPr/>
        </p:nvSpPr>
        <p:spPr bwMode="auto">
          <a:xfrm>
            <a:off x="1023551" y="4373770"/>
            <a:ext cx="3691698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defRPr/>
            </a:pP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Тегін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емдік-профилактикалық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тамақтану</a:t>
            </a:r>
            <a:endParaRPr kumimoji="0" lang="kk-KZ" alt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18" name="TextBox 56"/>
          <p:cNvSpPr txBox="1">
            <a:spLocks noChangeArrowheads="1"/>
          </p:cNvSpPr>
          <p:nvPr/>
        </p:nvSpPr>
        <p:spPr bwMode="auto">
          <a:xfrm>
            <a:off x="1012225" y="5147352"/>
            <a:ext cx="3671296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defRPr/>
            </a:pP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Қысқартылған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endParaRPr kumimoji="0" lang="kk-KZ" alt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V="1">
            <a:off x="37604" y="506321"/>
            <a:ext cx="11977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1">
            <a:extLst>
              <a:ext uri="{FF2B5EF4-FFF2-40B4-BE49-F238E27FC236}">
                <a16:creationId xmlns:a16="http://schemas.microsoft.com/office/drawing/2014/main" id="{D9A342FE-5C82-4F52-BF2B-CFF321963454}"/>
              </a:ext>
            </a:extLst>
          </p:cNvPr>
          <p:cNvSpPr txBox="1">
            <a:spLocks/>
          </p:cNvSpPr>
          <p:nvPr/>
        </p:nvSpPr>
        <p:spPr bwMode="auto">
          <a:xfrm>
            <a:off x="391617" y="208088"/>
            <a:ext cx="11269663" cy="3077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lvl1pPr marL="1111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1113" marR="0" lvl="0" indent="0" algn="l" defTabSz="914400" rtl="0" eaLnBrk="1" fontAlgn="base" latinLnBrk="0" hangingPunct="1">
              <a:lnSpc>
                <a:spcPct val="100000"/>
              </a:lnSpc>
              <a:spcBef>
                <a:spcPts val="88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rebuchet MS" panose="020B0603020202020204" pitchFamily="34" charset="0"/>
              </a:rPr>
              <a:t>Жұмыс</a:t>
            </a:r>
            <a:r>
              <a:rPr kumimoji="0" lang="ru-RU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kumimoji="0" lang="ru-RU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rebuchet MS" panose="020B0603020202020204" pitchFamily="34" charset="0"/>
              </a:rPr>
              <a:t>берушілердің</a:t>
            </a:r>
            <a:r>
              <a:rPr kumimoji="0" lang="ru-RU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kumimoji="0" lang="ru-RU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rebuchet MS" panose="020B0603020202020204" pitchFamily="34" charset="0"/>
              </a:rPr>
              <a:t>экономикалық</a:t>
            </a:r>
            <a:r>
              <a:rPr kumimoji="0" lang="ru-RU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kumimoji="0" lang="ru-RU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rebuchet MS" panose="020B0603020202020204" pitchFamily="34" charset="0"/>
              </a:rPr>
              <a:t>шығандары</a:t>
            </a:r>
            <a:r>
              <a:rPr kumimoji="0" lang="ru-RU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rebuchet MS" panose="020B0603020202020204" pitchFamily="34" charset="0"/>
              </a:rPr>
              <a:t>  </a:t>
            </a:r>
            <a:endParaRPr kumimoji="0" lang="ru-RU" altLang="en-US" sz="105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EA0B6164-9FED-4CD5-B032-377CBE6B4835}"/>
              </a:ext>
            </a:extLst>
          </p:cNvPr>
          <p:cNvSpPr/>
          <p:nvPr/>
        </p:nvSpPr>
        <p:spPr>
          <a:xfrm>
            <a:off x="1198439" y="6106413"/>
            <a:ext cx="10973689" cy="64089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27543493"/>
              </p:ext>
            </p:extLst>
          </p:nvPr>
        </p:nvGraphicFramePr>
        <p:xfrm>
          <a:off x="4838413" y="2142123"/>
          <a:ext cx="3775848" cy="4209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3" name="Диаграмма 52"/>
          <p:cNvGraphicFramePr/>
          <p:nvPr>
            <p:extLst>
              <p:ext uri="{D42A27DB-BD31-4B8C-83A1-F6EECF244321}">
                <p14:modId xmlns:p14="http://schemas.microsoft.com/office/powerpoint/2010/main" val="2850382998"/>
              </p:ext>
            </p:extLst>
          </p:nvPr>
        </p:nvGraphicFramePr>
        <p:xfrm>
          <a:off x="8299423" y="2101705"/>
          <a:ext cx="3660325" cy="4249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9" name="Прямоугольник 39"/>
          <p:cNvSpPr>
            <a:spLocks noChangeArrowheads="1"/>
          </p:cNvSpPr>
          <p:nvPr/>
        </p:nvSpPr>
        <p:spPr bwMode="auto">
          <a:xfrm>
            <a:off x="1063837" y="683602"/>
            <a:ext cx="3557263" cy="1782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Clr>
                <a:srgbClr val="44546A"/>
              </a:buClr>
              <a:defRPr/>
            </a:pPr>
            <a:r>
              <a:rPr lang="ru-RU" altLang="ru-RU" sz="2000" dirty="0">
                <a:solidFill>
                  <a:srgbClr val="002060"/>
                </a:solidFill>
              </a:rPr>
              <a:t>ЖАЛДАМАЛЫ ҚЫЗМЕТКЕРЛЕР</a:t>
            </a:r>
            <a:endParaRPr lang="ru-RU" altLang="ru-RU" sz="1800" b="1" dirty="0">
              <a:solidFill>
                <a:srgbClr val="002060"/>
              </a:solidFill>
            </a:endParaRPr>
          </a:p>
          <a:p>
            <a:pPr lvl="0">
              <a:lnSpc>
                <a:spcPct val="90000"/>
              </a:lnSpc>
              <a:buClr>
                <a:srgbClr val="44546A"/>
              </a:buClr>
              <a:defRPr/>
            </a:pPr>
            <a:r>
              <a:rPr lang="ru-RU" altLang="ru-RU" sz="4800" dirty="0">
                <a:solidFill>
                  <a:schemeClr val="tx1"/>
                </a:solidFill>
              </a:rPr>
              <a:t>1,6 млн.</a:t>
            </a:r>
          </a:p>
          <a:p>
            <a:pPr lvl="0">
              <a:lnSpc>
                <a:spcPct val="90000"/>
              </a:lnSpc>
              <a:buClr>
                <a:srgbClr val="44546A"/>
              </a:buClr>
              <a:defRPr/>
            </a:pPr>
            <a:r>
              <a:rPr lang="ru-RU" altLang="ru-RU" sz="2000" dirty="0" err="1">
                <a:solidFill>
                  <a:srgbClr val="002060"/>
                </a:solidFill>
              </a:rPr>
              <a:t>тексерілді</a:t>
            </a:r>
            <a:endParaRPr lang="ru-RU" altLang="ru-RU" sz="2000" dirty="0">
              <a:solidFill>
                <a:srgbClr val="002060"/>
              </a:solidFill>
            </a:endParaRPr>
          </a:p>
          <a:p>
            <a:pPr lvl="0">
              <a:lnSpc>
                <a:spcPct val="90000"/>
              </a:lnSpc>
              <a:buClr>
                <a:srgbClr val="44546A"/>
              </a:buClr>
              <a:defRPr/>
            </a:pPr>
            <a:endParaRPr lang="ru-RU" altLang="ru-RU" dirty="0">
              <a:solidFill>
                <a:srgbClr val="002060"/>
              </a:solidFill>
            </a:endParaRPr>
          </a:p>
        </p:txBody>
      </p:sp>
      <p:sp>
        <p:nvSpPr>
          <p:cNvPr id="61" name="Прямоугольник 39"/>
          <p:cNvSpPr>
            <a:spLocks noChangeArrowheads="1"/>
          </p:cNvSpPr>
          <p:nvPr/>
        </p:nvSpPr>
        <p:spPr bwMode="auto">
          <a:xfrm>
            <a:off x="4783838" y="669191"/>
            <a:ext cx="3556798" cy="156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lvl="0">
              <a:lnSpc>
                <a:spcPct val="90000"/>
              </a:lnSpc>
              <a:buClr>
                <a:srgbClr val="44546A"/>
              </a:buClr>
              <a:defRPr/>
            </a:pPr>
            <a:r>
              <a:rPr lang="ru-RU" altLang="ru-RU" sz="2000" dirty="0" err="1">
                <a:solidFill>
                  <a:srgbClr val="002060"/>
                </a:solidFill>
              </a:rPr>
              <a:t>Өтемақының</a:t>
            </a:r>
            <a:r>
              <a:rPr lang="ru-RU" altLang="ru-RU" sz="2000" dirty="0">
                <a:solidFill>
                  <a:srgbClr val="002060"/>
                </a:solidFill>
              </a:rPr>
              <a:t> кем </a:t>
            </a:r>
            <a:r>
              <a:rPr lang="ru-RU" altLang="ru-RU" sz="2000" dirty="0" err="1">
                <a:solidFill>
                  <a:srgbClr val="002060"/>
                </a:solidFill>
              </a:rPr>
              <a:t>дегенде</a:t>
            </a:r>
            <a:r>
              <a:rPr lang="ru-RU" altLang="ru-RU" sz="2000" dirty="0">
                <a:solidFill>
                  <a:srgbClr val="002060"/>
                </a:solidFill>
              </a:rPr>
              <a:t> </a:t>
            </a:r>
            <a:r>
              <a:rPr lang="ru-RU" altLang="ru-RU" sz="2000" dirty="0" err="1">
                <a:solidFill>
                  <a:srgbClr val="002060"/>
                </a:solidFill>
              </a:rPr>
              <a:t>бір</a:t>
            </a:r>
            <a:r>
              <a:rPr lang="ru-RU" altLang="ru-RU" sz="2000" dirty="0">
                <a:solidFill>
                  <a:srgbClr val="002060"/>
                </a:solidFill>
              </a:rPr>
              <a:t> </a:t>
            </a:r>
            <a:r>
              <a:rPr lang="ru-RU" altLang="ru-RU" sz="2000" dirty="0" err="1">
                <a:solidFill>
                  <a:srgbClr val="002060"/>
                </a:solidFill>
              </a:rPr>
              <a:t>түрі</a:t>
            </a:r>
            <a:endParaRPr lang="en-US" altLang="ru-RU" sz="2000" dirty="0">
              <a:solidFill>
                <a:srgbClr val="002060"/>
              </a:solidFill>
            </a:endParaRPr>
          </a:p>
          <a:p>
            <a:pPr lvl="0">
              <a:lnSpc>
                <a:spcPct val="90000"/>
              </a:lnSpc>
              <a:buClr>
                <a:srgbClr val="44546A"/>
              </a:buClr>
              <a:defRPr/>
            </a:pPr>
            <a: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681 </a:t>
            </a:r>
            <a:r>
              <a:rPr lang="kk-KZ" altLang="ru-RU" sz="4800" dirty="0">
                <a:solidFill>
                  <a:prstClr val="black"/>
                </a:solidFill>
              </a:rPr>
              <a:t>мың</a:t>
            </a:r>
            <a: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  <a:endParaRPr kumimoji="0" lang="ru-RU" alt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Tx/>
              <a:buFontTx/>
              <a:buNone/>
              <a:tabLst/>
              <a:defRPr/>
            </a:pPr>
            <a:r>
              <a:rPr lang="ru-RU" altLang="ru-RU" sz="1800" dirty="0" err="1">
                <a:solidFill>
                  <a:srgbClr val="002060"/>
                </a:solidFill>
              </a:rPr>
              <a:t>ж</a:t>
            </a:r>
            <a:r>
              <a:rPr kumimoji="0" lang="ru-RU" altLang="ru-RU" sz="18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sym typeface="Arial" panose="020B0604020202020204" pitchFamily="34" charset="0"/>
              </a:rPr>
              <a:t>алдамалы</a:t>
            </a:r>
            <a:r>
              <a:rPr kumimoji="0" lang="ru-RU" altLang="ru-RU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sym typeface="Arial" panose="020B0604020202020204" pitchFamily="34" charset="0"/>
              </a:rPr>
              <a:t> </a:t>
            </a:r>
            <a:r>
              <a:rPr kumimoji="0" lang="ru-RU" altLang="ru-RU" sz="18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sym typeface="Arial" panose="020B0604020202020204" pitchFamily="34" charset="0"/>
              </a:rPr>
              <a:t>жұмыскерлер</a:t>
            </a:r>
            <a:endParaRPr kumimoji="0" lang="ru-RU" altLang="ru-RU" sz="18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sym typeface="Arial" panose="020B0604020202020204" pitchFamily="34" charset="0"/>
            </a:endParaRPr>
          </a:p>
        </p:txBody>
      </p:sp>
      <p:sp>
        <p:nvSpPr>
          <p:cNvPr id="62" name="Прямоугольник 39"/>
          <p:cNvSpPr>
            <a:spLocks noChangeArrowheads="1"/>
          </p:cNvSpPr>
          <p:nvPr/>
        </p:nvSpPr>
        <p:spPr bwMode="auto">
          <a:xfrm>
            <a:off x="8360508" y="754497"/>
            <a:ext cx="3831492" cy="1532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lvl="0">
              <a:lnSpc>
                <a:spcPct val="90000"/>
              </a:lnSpc>
              <a:buClr>
                <a:srgbClr val="44546A"/>
              </a:buClr>
              <a:defRPr/>
            </a:pPr>
            <a:r>
              <a:rPr lang="ru-RU" altLang="ru-RU" sz="2000" dirty="0" err="1">
                <a:solidFill>
                  <a:srgbClr val="002060"/>
                </a:solidFill>
              </a:rPr>
              <a:t>Өтемақы</a:t>
            </a:r>
            <a:r>
              <a:rPr lang="ru-RU" altLang="ru-RU" sz="2000" dirty="0">
                <a:solidFill>
                  <a:srgbClr val="002060"/>
                </a:solidFill>
              </a:rPr>
              <a:t> </a:t>
            </a:r>
            <a:r>
              <a:rPr lang="ru-RU" altLang="ru-RU" sz="2000" dirty="0" err="1">
                <a:solidFill>
                  <a:srgbClr val="002060"/>
                </a:solidFill>
              </a:rPr>
              <a:t>бойынша</a:t>
            </a:r>
            <a:endParaRPr lang="ru-RU" altLang="ru-RU" sz="2000" dirty="0">
              <a:solidFill>
                <a:srgbClr val="002060"/>
              </a:solidFill>
            </a:endParaRPr>
          </a:p>
          <a:p>
            <a:pPr lvl="0">
              <a:lnSpc>
                <a:spcPct val="90000"/>
              </a:lnSpc>
              <a:buClr>
                <a:srgbClr val="44546A"/>
              </a:buClr>
              <a:defRPr/>
            </a:pPr>
            <a: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276 млрд.</a:t>
            </a:r>
            <a:r>
              <a:rPr lang="ru-RU" altLang="ru-RU" sz="4800" dirty="0" err="1">
                <a:solidFill>
                  <a:prstClr val="black"/>
                </a:solidFill>
              </a:rPr>
              <a:t>тг</a:t>
            </a:r>
            <a: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endParaRPr kumimoji="0" lang="ru-RU" alt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lvl="0">
              <a:lnSpc>
                <a:spcPct val="90000"/>
              </a:lnSpc>
              <a:buClr>
                <a:srgbClr val="44546A"/>
              </a:buClr>
              <a:defRPr/>
            </a:pPr>
            <a:r>
              <a:rPr lang="ru-RU" altLang="ru-RU" sz="1800" dirty="0">
                <a:solidFill>
                  <a:srgbClr val="002060"/>
                </a:solidFill>
              </a:rPr>
              <a:t>ШЫҒЫНДАРДЫҢ ЖАЛПЫ СОМАСЫ</a:t>
            </a:r>
            <a:endParaRPr kumimoji="0" lang="ru-RU" altLang="ru-RU" sz="18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sym typeface="Arial" panose="020B0604020202020204" pitchFamily="34" charset="0"/>
            </a:endParaRPr>
          </a:p>
        </p:txBody>
      </p:sp>
      <p:grpSp>
        <p:nvGrpSpPr>
          <p:cNvPr id="63" name="Группа 62"/>
          <p:cNvGrpSpPr/>
          <p:nvPr/>
        </p:nvGrpSpPr>
        <p:grpSpPr>
          <a:xfrm>
            <a:off x="133563" y="623339"/>
            <a:ext cx="1001712" cy="1936750"/>
            <a:chOff x="6363219" y="1040683"/>
            <a:chExt cx="1001712" cy="1936750"/>
          </a:xfrm>
        </p:grpSpPr>
        <p:grpSp>
          <p:nvGrpSpPr>
            <p:cNvPr id="64" name="Группа 161"/>
            <p:cNvGrpSpPr>
              <a:grpSpLocks/>
            </p:cNvGrpSpPr>
            <p:nvPr/>
          </p:nvGrpSpPr>
          <p:grpSpPr bwMode="auto">
            <a:xfrm>
              <a:off x="6363219" y="1040683"/>
              <a:ext cx="1001712" cy="1936750"/>
              <a:chOff x="207421" y="616486"/>
              <a:chExt cx="656532" cy="814661"/>
            </a:xfrm>
          </p:grpSpPr>
          <p:sp>
            <p:nvSpPr>
              <p:cNvPr id="66" name="Arrow: Pentagon 33"/>
              <p:cNvSpPr/>
              <p:nvPr/>
            </p:nvSpPr>
            <p:spPr bwMode="auto">
              <a:xfrm rot="5400000">
                <a:off x="81536" y="742371"/>
                <a:ext cx="814661" cy="562890"/>
              </a:xfrm>
              <a:prstGeom prst="homePlate">
                <a:avLst>
                  <a:gd name="adj" fmla="val 24304"/>
                </a:avLst>
              </a:prstGeom>
              <a:solidFill>
                <a:srgbClr val="0070C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Isosceles Triangle 35"/>
              <p:cNvSpPr/>
              <p:nvPr/>
            </p:nvSpPr>
            <p:spPr bwMode="auto">
              <a:xfrm>
                <a:off x="770311" y="616486"/>
                <a:ext cx="93642" cy="100163"/>
              </a:xfrm>
              <a:prstGeom prst="triangle">
                <a:avLst>
                  <a:gd name="adj" fmla="val 0"/>
                </a:avLst>
              </a:prstGeom>
              <a:solidFill>
                <a:srgbClr val="FFFFFF">
                  <a:lumMod val="8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5" name="Овал 4"/>
            <p:cNvSpPr/>
            <p:nvPr/>
          </p:nvSpPr>
          <p:spPr>
            <a:xfrm>
              <a:off x="6445664" y="1292840"/>
              <a:ext cx="684213" cy="6842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206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0" name="Freeform 21">
            <a:extLst>
              <a:ext uri="{FF2B5EF4-FFF2-40B4-BE49-F238E27FC236}">
                <a16:creationId xmlns:a16="http://schemas.microsoft.com/office/drawing/2014/main" id="{92BA5D72-78D8-47C8-92EF-B89C3AA62D25}"/>
              </a:ext>
            </a:extLst>
          </p:cNvPr>
          <p:cNvSpPr>
            <a:spLocks noEditPoints="1"/>
          </p:cNvSpPr>
          <p:nvPr/>
        </p:nvSpPr>
        <p:spPr bwMode="auto">
          <a:xfrm>
            <a:off x="338846" y="1090207"/>
            <a:ext cx="450676" cy="461040"/>
          </a:xfrm>
          <a:custGeom>
            <a:avLst/>
            <a:gdLst>
              <a:gd name="T0" fmla="*/ 1272 w 1887"/>
              <a:gd name="T1" fmla="*/ 1297 h 1816"/>
              <a:gd name="T2" fmla="*/ 1389 w 1887"/>
              <a:gd name="T3" fmla="*/ 1401 h 1816"/>
              <a:gd name="T4" fmla="*/ 1481 w 1887"/>
              <a:gd name="T5" fmla="*/ 1296 h 1816"/>
              <a:gd name="T6" fmla="*/ 1340 w 1887"/>
              <a:gd name="T7" fmla="*/ 644 h 1816"/>
              <a:gd name="T8" fmla="*/ 722 w 1887"/>
              <a:gd name="T9" fmla="*/ 1239 h 1816"/>
              <a:gd name="T10" fmla="*/ 760 w 1887"/>
              <a:gd name="T11" fmla="*/ 1202 h 1816"/>
              <a:gd name="T12" fmla="*/ 1302 w 1887"/>
              <a:gd name="T13" fmla="*/ 681 h 1816"/>
              <a:gd name="T14" fmla="*/ 1291 w 1887"/>
              <a:gd name="T15" fmla="*/ 1212 h 1816"/>
              <a:gd name="T16" fmla="*/ 1752 w 1887"/>
              <a:gd name="T17" fmla="*/ 1816 h 1816"/>
              <a:gd name="T18" fmla="*/ 1405 w 1887"/>
              <a:gd name="T19" fmla="*/ 1477 h 1816"/>
              <a:gd name="T20" fmla="*/ 1528 w 1887"/>
              <a:gd name="T21" fmla="*/ 1327 h 1816"/>
              <a:gd name="T22" fmla="*/ 1559 w 1887"/>
              <a:gd name="T23" fmla="*/ 1327 h 1816"/>
              <a:gd name="T24" fmla="*/ 1878 w 1887"/>
              <a:gd name="T25" fmla="*/ 1714 h 1816"/>
              <a:gd name="T26" fmla="*/ 1752 w 1887"/>
              <a:gd name="T27" fmla="*/ 1816 h 1816"/>
              <a:gd name="T28" fmla="*/ 1746 w 1887"/>
              <a:gd name="T29" fmla="*/ 1770 h 1816"/>
              <a:gd name="T30" fmla="*/ 1837 w 1887"/>
              <a:gd name="T31" fmla="*/ 1700 h 1816"/>
              <a:gd name="T32" fmla="*/ 1543 w 1887"/>
              <a:gd name="T33" fmla="*/ 1374 h 1816"/>
              <a:gd name="T34" fmla="*/ 1624 w 1887"/>
              <a:gd name="T35" fmla="*/ 0 h 1816"/>
              <a:gd name="T36" fmla="*/ 0 w 1887"/>
              <a:gd name="T37" fmla="*/ 22 h 1816"/>
              <a:gd name="T38" fmla="*/ 22 w 1887"/>
              <a:gd name="T39" fmla="*/ 1208 h 1816"/>
              <a:gd name="T40" fmla="*/ 611 w 1887"/>
              <a:gd name="T41" fmla="*/ 1164 h 1816"/>
              <a:gd name="T42" fmla="*/ 44 w 1887"/>
              <a:gd name="T43" fmla="*/ 945 h 1816"/>
              <a:gd name="T44" fmla="*/ 440 w 1887"/>
              <a:gd name="T45" fmla="*/ 830 h 1816"/>
              <a:gd name="T46" fmla="*/ 517 w 1887"/>
              <a:gd name="T47" fmla="*/ 685 h 1816"/>
              <a:gd name="T48" fmla="*/ 702 w 1887"/>
              <a:gd name="T49" fmla="*/ 542 h 1816"/>
              <a:gd name="T50" fmla="*/ 806 w 1887"/>
              <a:gd name="T51" fmla="*/ 523 h 1816"/>
              <a:gd name="T52" fmla="*/ 793 w 1887"/>
              <a:gd name="T53" fmla="*/ 468 h 1816"/>
              <a:gd name="T54" fmla="*/ 702 w 1887"/>
              <a:gd name="T55" fmla="*/ 356 h 1816"/>
              <a:gd name="T56" fmla="*/ 625 w 1887"/>
              <a:gd name="T57" fmla="*/ 501 h 1816"/>
              <a:gd name="T58" fmla="*/ 440 w 1887"/>
              <a:gd name="T59" fmla="*/ 644 h 1816"/>
              <a:gd name="T60" fmla="*/ 349 w 1887"/>
              <a:gd name="T61" fmla="*/ 755 h 1816"/>
              <a:gd name="T62" fmla="*/ 44 w 1887"/>
              <a:gd name="T63" fmla="*/ 44 h 1816"/>
              <a:gd name="T64" fmla="*/ 1602 w 1887"/>
              <a:gd name="T65" fmla="*/ 104 h 1816"/>
              <a:gd name="T66" fmla="*/ 1371 w 1887"/>
              <a:gd name="T67" fmla="*/ 227 h 1816"/>
              <a:gd name="T68" fmla="*/ 1286 w 1887"/>
              <a:gd name="T69" fmla="*/ 359 h 1816"/>
              <a:gd name="T70" fmla="*/ 1189 w 1887"/>
              <a:gd name="T71" fmla="*/ 494 h 1816"/>
              <a:gd name="T72" fmla="*/ 1371 w 1887"/>
              <a:gd name="T73" fmla="*/ 413 h 1816"/>
              <a:gd name="T74" fmla="*/ 1455 w 1887"/>
              <a:gd name="T75" fmla="*/ 280 h 1816"/>
              <a:gd name="T76" fmla="*/ 1602 w 1887"/>
              <a:gd name="T77" fmla="*/ 1164 h 1816"/>
              <a:gd name="T78" fmla="*/ 1438 w 1887"/>
              <a:gd name="T79" fmla="*/ 1185 h 1816"/>
              <a:gd name="T80" fmla="*/ 1624 w 1887"/>
              <a:gd name="T81" fmla="*/ 1208 h 1816"/>
              <a:gd name="T82" fmla="*/ 1646 w 1887"/>
              <a:gd name="T83" fmla="*/ 22 h 1816"/>
              <a:gd name="T84" fmla="*/ 702 w 1887"/>
              <a:gd name="T85" fmla="*/ 400 h 1816"/>
              <a:gd name="T86" fmla="*/ 702 w 1887"/>
              <a:gd name="T87" fmla="*/ 498 h 1816"/>
              <a:gd name="T88" fmla="*/ 702 w 1887"/>
              <a:gd name="T89" fmla="*/ 400 h 1816"/>
              <a:gd name="T90" fmla="*/ 489 w 1887"/>
              <a:gd name="T91" fmla="*/ 737 h 1816"/>
              <a:gd name="T92" fmla="*/ 391 w 1887"/>
              <a:gd name="T93" fmla="*/ 737 h 1816"/>
              <a:gd name="T94" fmla="*/ 1371 w 1887"/>
              <a:gd name="T95" fmla="*/ 369 h 1816"/>
              <a:gd name="T96" fmla="*/ 1371 w 1887"/>
              <a:gd name="T97" fmla="*/ 271 h 1816"/>
              <a:gd name="T98" fmla="*/ 1371 w 1887"/>
              <a:gd name="T99" fmla="*/ 369 h 1816"/>
              <a:gd name="T100" fmla="*/ 1111 w 1887"/>
              <a:gd name="T101" fmla="*/ 750 h 1816"/>
              <a:gd name="T102" fmla="*/ 942 w 1887"/>
              <a:gd name="T103" fmla="*/ 769 h 1816"/>
              <a:gd name="T104" fmla="*/ 766 w 1887"/>
              <a:gd name="T105" fmla="*/ 742 h 1816"/>
              <a:gd name="T106" fmla="*/ 916 w 1887"/>
              <a:gd name="T107" fmla="*/ 843 h 1816"/>
              <a:gd name="T108" fmla="*/ 1155 w 1887"/>
              <a:gd name="T109" fmla="*/ 843 h 1816"/>
              <a:gd name="T110" fmla="*/ 1258 w 1887"/>
              <a:gd name="T111" fmla="*/ 698 h 1816"/>
              <a:gd name="T112" fmla="*/ 1035 w 1887"/>
              <a:gd name="T113" fmla="*/ 915 h 1816"/>
              <a:gd name="T114" fmla="*/ 1035 w 1887"/>
              <a:gd name="T115" fmla="*/ 771 h 1816"/>
              <a:gd name="T116" fmla="*/ 1035 w 1887"/>
              <a:gd name="T117" fmla="*/ 915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887" h="1816">
                <a:moveTo>
                  <a:pt x="722" y="1239"/>
                </a:moveTo>
                <a:cubicBezTo>
                  <a:pt x="869" y="1392"/>
                  <a:pt x="1103" y="1412"/>
                  <a:pt x="1272" y="1297"/>
                </a:cubicBezTo>
                <a:cubicBezTo>
                  <a:pt x="1272" y="1297"/>
                  <a:pt x="1272" y="1297"/>
                  <a:pt x="1372" y="1400"/>
                </a:cubicBezTo>
                <a:cubicBezTo>
                  <a:pt x="1377" y="1405"/>
                  <a:pt x="1384" y="1405"/>
                  <a:pt x="1389" y="1401"/>
                </a:cubicBezTo>
                <a:cubicBezTo>
                  <a:pt x="1389" y="1401"/>
                  <a:pt x="1389" y="1401"/>
                  <a:pt x="1480" y="1313"/>
                </a:cubicBezTo>
                <a:cubicBezTo>
                  <a:pt x="1485" y="1308"/>
                  <a:pt x="1485" y="1301"/>
                  <a:pt x="1481" y="1296"/>
                </a:cubicBezTo>
                <a:cubicBezTo>
                  <a:pt x="1481" y="1296"/>
                  <a:pt x="1481" y="1296"/>
                  <a:pt x="1380" y="1191"/>
                </a:cubicBezTo>
                <a:cubicBezTo>
                  <a:pt x="1498" y="1026"/>
                  <a:pt x="1485" y="795"/>
                  <a:pt x="1340" y="644"/>
                </a:cubicBezTo>
                <a:cubicBezTo>
                  <a:pt x="1176" y="474"/>
                  <a:pt x="904" y="468"/>
                  <a:pt x="734" y="632"/>
                </a:cubicBezTo>
                <a:cubicBezTo>
                  <a:pt x="563" y="797"/>
                  <a:pt x="558" y="1068"/>
                  <a:pt x="722" y="1239"/>
                </a:cubicBezTo>
                <a:close/>
                <a:moveTo>
                  <a:pt x="1260" y="1239"/>
                </a:moveTo>
                <a:cubicBezTo>
                  <a:pt x="1110" y="1355"/>
                  <a:pt x="894" y="1342"/>
                  <a:pt x="760" y="1202"/>
                </a:cubicBezTo>
                <a:cubicBezTo>
                  <a:pt x="617" y="1053"/>
                  <a:pt x="621" y="814"/>
                  <a:pt x="771" y="671"/>
                </a:cubicBezTo>
                <a:cubicBezTo>
                  <a:pt x="920" y="527"/>
                  <a:pt x="1158" y="532"/>
                  <a:pt x="1302" y="681"/>
                </a:cubicBezTo>
                <a:cubicBezTo>
                  <a:pt x="1434" y="819"/>
                  <a:pt x="1440" y="1033"/>
                  <a:pt x="1323" y="1178"/>
                </a:cubicBezTo>
                <a:cubicBezTo>
                  <a:pt x="1313" y="1190"/>
                  <a:pt x="1302" y="1202"/>
                  <a:pt x="1291" y="1212"/>
                </a:cubicBezTo>
                <a:cubicBezTo>
                  <a:pt x="1281" y="1222"/>
                  <a:pt x="1271" y="1231"/>
                  <a:pt x="1260" y="1239"/>
                </a:cubicBezTo>
                <a:close/>
                <a:moveTo>
                  <a:pt x="1752" y="1816"/>
                </a:moveTo>
                <a:cubicBezTo>
                  <a:pt x="1737" y="1816"/>
                  <a:pt x="1724" y="1811"/>
                  <a:pt x="1714" y="1801"/>
                </a:cubicBezTo>
                <a:cubicBezTo>
                  <a:pt x="1405" y="1477"/>
                  <a:pt x="1405" y="1477"/>
                  <a:pt x="1405" y="1477"/>
                </a:cubicBezTo>
                <a:cubicBezTo>
                  <a:pt x="1396" y="1468"/>
                  <a:pt x="1396" y="1454"/>
                  <a:pt x="1405" y="1446"/>
                </a:cubicBezTo>
                <a:cubicBezTo>
                  <a:pt x="1528" y="1327"/>
                  <a:pt x="1528" y="1327"/>
                  <a:pt x="1528" y="1327"/>
                </a:cubicBezTo>
                <a:cubicBezTo>
                  <a:pt x="1533" y="1323"/>
                  <a:pt x="1538" y="1321"/>
                  <a:pt x="1544" y="1321"/>
                </a:cubicBezTo>
                <a:cubicBezTo>
                  <a:pt x="1550" y="1321"/>
                  <a:pt x="1555" y="1323"/>
                  <a:pt x="1559" y="1327"/>
                </a:cubicBezTo>
                <a:cubicBezTo>
                  <a:pt x="1870" y="1652"/>
                  <a:pt x="1870" y="1652"/>
                  <a:pt x="1870" y="1652"/>
                </a:cubicBezTo>
                <a:cubicBezTo>
                  <a:pt x="1884" y="1667"/>
                  <a:pt x="1887" y="1689"/>
                  <a:pt x="1878" y="1714"/>
                </a:cubicBezTo>
                <a:cubicBezTo>
                  <a:pt x="1871" y="1735"/>
                  <a:pt x="1857" y="1756"/>
                  <a:pt x="1838" y="1774"/>
                </a:cubicBezTo>
                <a:cubicBezTo>
                  <a:pt x="1810" y="1801"/>
                  <a:pt x="1778" y="1816"/>
                  <a:pt x="1752" y="1816"/>
                </a:cubicBezTo>
                <a:close/>
                <a:moveTo>
                  <a:pt x="1451" y="1462"/>
                </a:moveTo>
                <a:cubicBezTo>
                  <a:pt x="1746" y="1770"/>
                  <a:pt x="1746" y="1770"/>
                  <a:pt x="1746" y="1770"/>
                </a:cubicBezTo>
                <a:cubicBezTo>
                  <a:pt x="1750" y="1774"/>
                  <a:pt x="1777" y="1772"/>
                  <a:pt x="1808" y="1743"/>
                </a:cubicBezTo>
                <a:cubicBezTo>
                  <a:pt x="1821" y="1729"/>
                  <a:pt x="1832" y="1714"/>
                  <a:pt x="1837" y="1700"/>
                </a:cubicBezTo>
                <a:cubicBezTo>
                  <a:pt x="1840" y="1690"/>
                  <a:pt x="1839" y="1684"/>
                  <a:pt x="1838" y="1682"/>
                </a:cubicBezTo>
                <a:cubicBezTo>
                  <a:pt x="1543" y="1374"/>
                  <a:pt x="1543" y="1374"/>
                  <a:pt x="1543" y="1374"/>
                </a:cubicBezTo>
                <a:lnTo>
                  <a:pt x="1451" y="1462"/>
                </a:lnTo>
                <a:close/>
                <a:moveTo>
                  <a:pt x="1624" y="0"/>
                </a:moveTo>
                <a:cubicBezTo>
                  <a:pt x="22" y="0"/>
                  <a:pt x="22" y="0"/>
                  <a:pt x="22" y="0"/>
                </a:cubicBezTo>
                <a:cubicBezTo>
                  <a:pt x="10" y="0"/>
                  <a:pt x="0" y="10"/>
                  <a:pt x="0" y="22"/>
                </a:cubicBezTo>
                <a:cubicBezTo>
                  <a:pt x="0" y="1186"/>
                  <a:pt x="0" y="1186"/>
                  <a:pt x="0" y="1186"/>
                </a:cubicBezTo>
                <a:cubicBezTo>
                  <a:pt x="0" y="1198"/>
                  <a:pt x="10" y="1208"/>
                  <a:pt x="22" y="1208"/>
                </a:cubicBezTo>
                <a:cubicBezTo>
                  <a:pt x="638" y="1208"/>
                  <a:pt x="638" y="1208"/>
                  <a:pt x="638" y="1208"/>
                </a:cubicBezTo>
                <a:cubicBezTo>
                  <a:pt x="628" y="1193"/>
                  <a:pt x="619" y="1179"/>
                  <a:pt x="611" y="1164"/>
                </a:cubicBezTo>
                <a:cubicBezTo>
                  <a:pt x="44" y="1164"/>
                  <a:pt x="44" y="1164"/>
                  <a:pt x="44" y="1164"/>
                </a:cubicBezTo>
                <a:cubicBezTo>
                  <a:pt x="44" y="945"/>
                  <a:pt x="44" y="945"/>
                  <a:pt x="44" y="945"/>
                </a:cubicBezTo>
                <a:cubicBezTo>
                  <a:pt x="368" y="795"/>
                  <a:pt x="368" y="795"/>
                  <a:pt x="368" y="795"/>
                </a:cubicBezTo>
                <a:cubicBezTo>
                  <a:pt x="385" y="816"/>
                  <a:pt x="411" y="830"/>
                  <a:pt x="440" y="830"/>
                </a:cubicBezTo>
                <a:cubicBezTo>
                  <a:pt x="492" y="830"/>
                  <a:pt x="533" y="788"/>
                  <a:pt x="533" y="737"/>
                </a:cubicBezTo>
                <a:cubicBezTo>
                  <a:pt x="533" y="718"/>
                  <a:pt x="527" y="700"/>
                  <a:pt x="517" y="685"/>
                </a:cubicBezTo>
                <a:cubicBezTo>
                  <a:pt x="658" y="530"/>
                  <a:pt x="658" y="530"/>
                  <a:pt x="658" y="530"/>
                </a:cubicBezTo>
                <a:cubicBezTo>
                  <a:pt x="671" y="538"/>
                  <a:pt x="686" y="542"/>
                  <a:pt x="702" y="542"/>
                </a:cubicBezTo>
                <a:cubicBezTo>
                  <a:pt x="731" y="542"/>
                  <a:pt x="757" y="528"/>
                  <a:pt x="774" y="508"/>
                </a:cubicBezTo>
                <a:cubicBezTo>
                  <a:pt x="806" y="523"/>
                  <a:pt x="806" y="523"/>
                  <a:pt x="806" y="523"/>
                </a:cubicBezTo>
                <a:cubicBezTo>
                  <a:pt x="823" y="514"/>
                  <a:pt x="840" y="506"/>
                  <a:pt x="858" y="499"/>
                </a:cubicBezTo>
                <a:cubicBezTo>
                  <a:pt x="793" y="468"/>
                  <a:pt x="793" y="468"/>
                  <a:pt x="793" y="468"/>
                </a:cubicBezTo>
                <a:cubicBezTo>
                  <a:pt x="794" y="462"/>
                  <a:pt x="795" y="455"/>
                  <a:pt x="795" y="449"/>
                </a:cubicBezTo>
                <a:cubicBezTo>
                  <a:pt x="795" y="397"/>
                  <a:pt x="753" y="356"/>
                  <a:pt x="702" y="356"/>
                </a:cubicBezTo>
                <a:cubicBezTo>
                  <a:pt x="651" y="356"/>
                  <a:pt x="609" y="397"/>
                  <a:pt x="609" y="449"/>
                </a:cubicBezTo>
                <a:cubicBezTo>
                  <a:pt x="609" y="468"/>
                  <a:pt x="615" y="486"/>
                  <a:pt x="625" y="501"/>
                </a:cubicBezTo>
                <a:cubicBezTo>
                  <a:pt x="485" y="655"/>
                  <a:pt x="485" y="655"/>
                  <a:pt x="485" y="655"/>
                </a:cubicBezTo>
                <a:cubicBezTo>
                  <a:pt x="471" y="648"/>
                  <a:pt x="456" y="644"/>
                  <a:pt x="440" y="644"/>
                </a:cubicBezTo>
                <a:cubicBezTo>
                  <a:pt x="389" y="644"/>
                  <a:pt x="347" y="686"/>
                  <a:pt x="347" y="737"/>
                </a:cubicBezTo>
                <a:cubicBezTo>
                  <a:pt x="347" y="743"/>
                  <a:pt x="348" y="749"/>
                  <a:pt x="349" y="755"/>
                </a:cubicBezTo>
                <a:cubicBezTo>
                  <a:pt x="44" y="896"/>
                  <a:pt x="44" y="896"/>
                  <a:pt x="44" y="896"/>
                </a:cubicBezTo>
                <a:cubicBezTo>
                  <a:pt x="44" y="44"/>
                  <a:pt x="44" y="44"/>
                  <a:pt x="44" y="44"/>
                </a:cubicBezTo>
                <a:cubicBezTo>
                  <a:pt x="1602" y="44"/>
                  <a:pt x="1602" y="44"/>
                  <a:pt x="1602" y="44"/>
                </a:cubicBezTo>
                <a:cubicBezTo>
                  <a:pt x="1602" y="104"/>
                  <a:pt x="1602" y="104"/>
                  <a:pt x="1602" y="104"/>
                </a:cubicBezTo>
                <a:cubicBezTo>
                  <a:pt x="1427" y="246"/>
                  <a:pt x="1427" y="246"/>
                  <a:pt x="1427" y="246"/>
                </a:cubicBezTo>
                <a:cubicBezTo>
                  <a:pt x="1411" y="234"/>
                  <a:pt x="1392" y="227"/>
                  <a:pt x="1371" y="227"/>
                </a:cubicBezTo>
                <a:cubicBezTo>
                  <a:pt x="1319" y="227"/>
                  <a:pt x="1278" y="269"/>
                  <a:pt x="1278" y="320"/>
                </a:cubicBezTo>
                <a:cubicBezTo>
                  <a:pt x="1278" y="334"/>
                  <a:pt x="1281" y="347"/>
                  <a:pt x="1286" y="359"/>
                </a:cubicBezTo>
                <a:cubicBezTo>
                  <a:pt x="1137" y="479"/>
                  <a:pt x="1137" y="479"/>
                  <a:pt x="1137" y="479"/>
                </a:cubicBezTo>
                <a:cubicBezTo>
                  <a:pt x="1155" y="483"/>
                  <a:pt x="1172" y="488"/>
                  <a:pt x="1189" y="494"/>
                </a:cubicBezTo>
                <a:cubicBezTo>
                  <a:pt x="1314" y="394"/>
                  <a:pt x="1314" y="394"/>
                  <a:pt x="1314" y="394"/>
                </a:cubicBezTo>
                <a:cubicBezTo>
                  <a:pt x="1330" y="406"/>
                  <a:pt x="1349" y="413"/>
                  <a:pt x="1371" y="413"/>
                </a:cubicBezTo>
                <a:cubicBezTo>
                  <a:pt x="1422" y="413"/>
                  <a:pt x="1464" y="371"/>
                  <a:pt x="1464" y="320"/>
                </a:cubicBezTo>
                <a:cubicBezTo>
                  <a:pt x="1464" y="306"/>
                  <a:pt x="1460" y="292"/>
                  <a:pt x="1455" y="280"/>
                </a:cubicBezTo>
                <a:cubicBezTo>
                  <a:pt x="1602" y="160"/>
                  <a:pt x="1602" y="160"/>
                  <a:pt x="1602" y="160"/>
                </a:cubicBezTo>
                <a:cubicBezTo>
                  <a:pt x="1602" y="1164"/>
                  <a:pt x="1602" y="1164"/>
                  <a:pt x="1602" y="1164"/>
                </a:cubicBezTo>
                <a:cubicBezTo>
                  <a:pt x="1450" y="1164"/>
                  <a:pt x="1450" y="1164"/>
                  <a:pt x="1450" y="1164"/>
                </a:cubicBezTo>
                <a:cubicBezTo>
                  <a:pt x="1446" y="1171"/>
                  <a:pt x="1442" y="1178"/>
                  <a:pt x="1438" y="1185"/>
                </a:cubicBezTo>
                <a:cubicBezTo>
                  <a:pt x="1460" y="1208"/>
                  <a:pt x="1460" y="1208"/>
                  <a:pt x="1460" y="1208"/>
                </a:cubicBezTo>
                <a:cubicBezTo>
                  <a:pt x="1624" y="1208"/>
                  <a:pt x="1624" y="1208"/>
                  <a:pt x="1624" y="1208"/>
                </a:cubicBezTo>
                <a:cubicBezTo>
                  <a:pt x="1636" y="1208"/>
                  <a:pt x="1646" y="1198"/>
                  <a:pt x="1646" y="1186"/>
                </a:cubicBezTo>
                <a:cubicBezTo>
                  <a:pt x="1646" y="22"/>
                  <a:pt x="1646" y="22"/>
                  <a:pt x="1646" y="22"/>
                </a:cubicBezTo>
                <a:cubicBezTo>
                  <a:pt x="1646" y="10"/>
                  <a:pt x="1636" y="0"/>
                  <a:pt x="1624" y="0"/>
                </a:cubicBezTo>
                <a:close/>
                <a:moveTo>
                  <a:pt x="702" y="400"/>
                </a:moveTo>
                <a:cubicBezTo>
                  <a:pt x="729" y="400"/>
                  <a:pt x="751" y="422"/>
                  <a:pt x="751" y="449"/>
                </a:cubicBezTo>
                <a:cubicBezTo>
                  <a:pt x="751" y="476"/>
                  <a:pt x="729" y="498"/>
                  <a:pt x="702" y="498"/>
                </a:cubicBezTo>
                <a:cubicBezTo>
                  <a:pt x="675" y="498"/>
                  <a:pt x="653" y="476"/>
                  <a:pt x="653" y="449"/>
                </a:cubicBezTo>
                <a:cubicBezTo>
                  <a:pt x="653" y="422"/>
                  <a:pt x="675" y="400"/>
                  <a:pt x="702" y="400"/>
                </a:cubicBezTo>
                <a:close/>
                <a:moveTo>
                  <a:pt x="440" y="688"/>
                </a:moveTo>
                <a:cubicBezTo>
                  <a:pt x="467" y="688"/>
                  <a:pt x="489" y="710"/>
                  <a:pt x="489" y="737"/>
                </a:cubicBezTo>
                <a:cubicBezTo>
                  <a:pt x="489" y="764"/>
                  <a:pt x="467" y="786"/>
                  <a:pt x="440" y="786"/>
                </a:cubicBezTo>
                <a:cubicBezTo>
                  <a:pt x="413" y="786"/>
                  <a:pt x="391" y="764"/>
                  <a:pt x="391" y="737"/>
                </a:cubicBezTo>
                <a:cubicBezTo>
                  <a:pt x="391" y="710"/>
                  <a:pt x="413" y="688"/>
                  <a:pt x="440" y="688"/>
                </a:cubicBezTo>
                <a:close/>
                <a:moveTo>
                  <a:pt x="1371" y="369"/>
                </a:moveTo>
                <a:cubicBezTo>
                  <a:pt x="1344" y="369"/>
                  <a:pt x="1322" y="347"/>
                  <a:pt x="1322" y="320"/>
                </a:cubicBezTo>
                <a:cubicBezTo>
                  <a:pt x="1322" y="293"/>
                  <a:pt x="1344" y="271"/>
                  <a:pt x="1371" y="271"/>
                </a:cubicBezTo>
                <a:cubicBezTo>
                  <a:pt x="1398" y="271"/>
                  <a:pt x="1420" y="293"/>
                  <a:pt x="1420" y="320"/>
                </a:cubicBezTo>
                <a:cubicBezTo>
                  <a:pt x="1420" y="347"/>
                  <a:pt x="1398" y="369"/>
                  <a:pt x="1371" y="369"/>
                </a:cubicBezTo>
                <a:close/>
                <a:moveTo>
                  <a:pt x="1217" y="665"/>
                </a:moveTo>
                <a:cubicBezTo>
                  <a:pt x="1111" y="750"/>
                  <a:pt x="1111" y="750"/>
                  <a:pt x="1111" y="750"/>
                </a:cubicBezTo>
                <a:cubicBezTo>
                  <a:pt x="1090" y="733"/>
                  <a:pt x="1064" y="723"/>
                  <a:pt x="1035" y="723"/>
                </a:cubicBezTo>
                <a:cubicBezTo>
                  <a:pt x="997" y="723"/>
                  <a:pt x="963" y="741"/>
                  <a:pt x="942" y="769"/>
                </a:cubicBezTo>
                <a:cubicBezTo>
                  <a:pt x="801" y="701"/>
                  <a:pt x="801" y="701"/>
                  <a:pt x="801" y="701"/>
                </a:cubicBezTo>
                <a:cubicBezTo>
                  <a:pt x="788" y="714"/>
                  <a:pt x="776" y="727"/>
                  <a:pt x="766" y="742"/>
                </a:cubicBezTo>
                <a:cubicBezTo>
                  <a:pt x="919" y="816"/>
                  <a:pt x="919" y="816"/>
                  <a:pt x="919" y="816"/>
                </a:cubicBezTo>
                <a:cubicBezTo>
                  <a:pt x="917" y="824"/>
                  <a:pt x="916" y="834"/>
                  <a:pt x="916" y="843"/>
                </a:cubicBezTo>
                <a:cubicBezTo>
                  <a:pt x="916" y="909"/>
                  <a:pt x="969" y="963"/>
                  <a:pt x="1035" y="963"/>
                </a:cubicBezTo>
                <a:cubicBezTo>
                  <a:pt x="1102" y="963"/>
                  <a:pt x="1155" y="909"/>
                  <a:pt x="1155" y="843"/>
                </a:cubicBezTo>
                <a:cubicBezTo>
                  <a:pt x="1155" y="824"/>
                  <a:pt x="1151" y="806"/>
                  <a:pt x="1143" y="790"/>
                </a:cubicBezTo>
                <a:cubicBezTo>
                  <a:pt x="1258" y="698"/>
                  <a:pt x="1258" y="698"/>
                  <a:pt x="1258" y="698"/>
                </a:cubicBezTo>
                <a:cubicBezTo>
                  <a:pt x="1245" y="686"/>
                  <a:pt x="1231" y="675"/>
                  <a:pt x="1217" y="665"/>
                </a:cubicBezTo>
                <a:close/>
                <a:moveTo>
                  <a:pt x="1035" y="915"/>
                </a:moveTo>
                <a:cubicBezTo>
                  <a:pt x="996" y="915"/>
                  <a:pt x="964" y="883"/>
                  <a:pt x="964" y="843"/>
                </a:cubicBezTo>
                <a:cubicBezTo>
                  <a:pt x="964" y="803"/>
                  <a:pt x="996" y="771"/>
                  <a:pt x="1035" y="771"/>
                </a:cubicBezTo>
                <a:cubicBezTo>
                  <a:pt x="1075" y="771"/>
                  <a:pt x="1107" y="803"/>
                  <a:pt x="1107" y="843"/>
                </a:cubicBezTo>
                <a:cubicBezTo>
                  <a:pt x="1107" y="883"/>
                  <a:pt x="1075" y="915"/>
                  <a:pt x="1035" y="915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37148" rIns="74295" bIns="37148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582400" y="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1C00861-5E71-41A9-8E23-83F7DF370B15}"/>
              </a:ext>
            </a:extLst>
          </p:cNvPr>
          <p:cNvSpPr/>
          <p:nvPr/>
        </p:nvSpPr>
        <p:spPr>
          <a:xfrm>
            <a:off x="11081301" y="567367"/>
            <a:ext cx="103105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en-US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(2022 </a:t>
            </a:r>
            <a:r>
              <a:rPr lang="ru-RU" altLang="en-US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жылғы</a:t>
            </a:r>
            <a:r>
              <a:rPr lang="ru-RU" altLang="en-US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)</a:t>
            </a:r>
            <a:endParaRPr lang="ru-RU" i="1" dirty="0"/>
          </a:p>
        </p:txBody>
      </p:sp>
      <p:sp>
        <p:nvSpPr>
          <p:cNvPr id="29" name="TextBox 56">
            <a:extLst>
              <a:ext uri="{FF2B5EF4-FFF2-40B4-BE49-F238E27FC236}">
                <a16:creationId xmlns:a16="http://schemas.microsoft.com/office/drawing/2014/main" id="{31867F69-0C8A-499D-909E-43A123876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225" y="5798970"/>
            <a:ext cx="3671296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defRPr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МКЗЖ </a:t>
            </a:r>
            <a:r>
              <a:rPr lang="ru-RU" altLang="ru-RU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аудару</a:t>
            </a:r>
            <a:endParaRPr kumimoji="0" lang="kk-KZ" alt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6A643DB-C8C1-442E-B5B8-D041DADF8CF5}"/>
              </a:ext>
            </a:extLst>
          </p:cNvPr>
          <p:cNvCxnSpPr>
            <a:cxnSpLocks/>
          </p:cNvCxnSpPr>
          <p:nvPr/>
        </p:nvCxnSpPr>
        <p:spPr>
          <a:xfrm flipH="1">
            <a:off x="677983" y="2766270"/>
            <a:ext cx="10920962" cy="0"/>
          </a:xfrm>
          <a:prstGeom prst="line">
            <a:avLst/>
          </a:prstGeom>
          <a:noFill/>
          <a:ln w="28575" cap="flat" cmpd="sng" algn="ctr">
            <a:solidFill>
              <a:srgbClr val="002063"/>
            </a:solidFill>
            <a:prstDash val="dash"/>
            <a:miter lim="800000"/>
          </a:ln>
          <a:effectLst/>
        </p:spPr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B202EE02-CEBD-4D10-B97B-F27DA88EF43E}"/>
              </a:ext>
            </a:extLst>
          </p:cNvPr>
          <p:cNvCxnSpPr>
            <a:cxnSpLocks/>
          </p:cNvCxnSpPr>
          <p:nvPr/>
        </p:nvCxnSpPr>
        <p:spPr>
          <a:xfrm flipH="1">
            <a:off x="723773" y="3446930"/>
            <a:ext cx="10937507" cy="0"/>
          </a:xfrm>
          <a:prstGeom prst="line">
            <a:avLst/>
          </a:prstGeom>
          <a:noFill/>
          <a:ln w="28575" cap="flat" cmpd="sng" algn="ctr">
            <a:solidFill>
              <a:srgbClr val="002063"/>
            </a:solidFill>
            <a:prstDash val="dash"/>
            <a:miter lim="800000"/>
          </a:ln>
          <a:effectLst/>
        </p:spPr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2A10AECA-F53C-48D3-AEC6-285D3AE3C0A3}"/>
              </a:ext>
            </a:extLst>
          </p:cNvPr>
          <p:cNvCxnSpPr>
            <a:cxnSpLocks/>
          </p:cNvCxnSpPr>
          <p:nvPr/>
        </p:nvCxnSpPr>
        <p:spPr>
          <a:xfrm flipH="1">
            <a:off x="661438" y="4253090"/>
            <a:ext cx="10937507" cy="0"/>
          </a:xfrm>
          <a:prstGeom prst="line">
            <a:avLst/>
          </a:prstGeom>
          <a:noFill/>
          <a:ln w="28575" cap="flat" cmpd="sng" algn="ctr">
            <a:solidFill>
              <a:srgbClr val="002063"/>
            </a:solidFill>
            <a:prstDash val="dash"/>
            <a:miter lim="800000"/>
          </a:ln>
          <a:effectLst/>
        </p:spPr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81198BF8-7566-46F3-B996-BD78B3A48525}"/>
              </a:ext>
            </a:extLst>
          </p:cNvPr>
          <p:cNvCxnSpPr>
            <a:cxnSpLocks/>
          </p:cNvCxnSpPr>
          <p:nvPr/>
        </p:nvCxnSpPr>
        <p:spPr>
          <a:xfrm flipH="1">
            <a:off x="661439" y="4994514"/>
            <a:ext cx="10999841" cy="0"/>
          </a:xfrm>
          <a:prstGeom prst="line">
            <a:avLst/>
          </a:prstGeom>
          <a:noFill/>
          <a:ln w="28575" cap="flat" cmpd="sng" algn="ctr">
            <a:solidFill>
              <a:srgbClr val="002063"/>
            </a:solidFill>
            <a:prstDash val="dash"/>
            <a:miter lim="800000"/>
          </a:ln>
          <a:effectLst/>
        </p:spPr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B9202513-1003-4FC6-816C-685E50C94656}"/>
              </a:ext>
            </a:extLst>
          </p:cNvPr>
          <p:cNvCxnSpPr>
            <a:cxnSpLocks/>
          </p:cNvCxnSpPr>
          <p:nvPr/>
        </p:nvCxnSpPr>
        <p:spPr>
          <a:xfrm flipH="1">
            <a:off x="723773" y="5693761"/>
            <a:ext cx="10999841" cy="0"/>
          </a:xfrm>
          <a:prstGeom prst="line">
            <a:avLst/>
          </a:prstGeom>
          <a:noFill/>
          <a:ln w="28575" cap="flat" cmpd="sng" algn="ctr">
            <a:solidFill>
              <a:srgbClr val="002063"/>
            </a:solidFill>
            <a:prstDash val="dash"/>
            <a:miter lim="800000"/>
          </a:ln>
          <a:effectLst/>
        </p:spPr>
      </p:cxn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A02D9557-61B8-4D7D-8FEC-384D6A4197B5}"/>
              </a:ext>
            </a:extLst>
          </p:cNvPr>
          <p:cNvSpPr/>
          <p:nvPr/>
        </p:nvSpPr>
        <p:spPr>
          <a:xfrm>
            <a:off x="133563" y="6159183"/>
            <a:ext cx="11826185" cy="6761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kk-KZ" sz="1600" kern="0" dirty="0">
                <a:latin typeface="Arial" panose="020B0604020202020204" pitchFamily="34" charset="0"/>
                <a:cs typeface="Arial" panose="020B0604020202020204" pitchFamily="34" charset="0"/>
              </a:rPr>
              <a:t>2022 жылы </a:t>
            </a:r>
            <a:r>
              <a:rPr lang="kk-KZ" sz="1600" b="1" kern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681 мың </a:t>
            </a:r>
            <a:r>
              <a:rPr lang="kk-KZ" sz="1600" kern="0" dirty="0">
                <a:latin typeface="Arial" panose="020B0604020202020204" pitchFamily="34" charset="0"/>
                <a:cs typeface="Arial" panose="020B0604020202020204" pitchFamily="34" charset="0"/>
              </a:rPr>
              <a:t>қызметкер зиянды еңбек жағдайларында жұмыс істегені үшін сомасына түрлі өтемақы алды </a:t>
            </a:r>
            <a:r>
              <a:rPr lang="kk-KZ" sz="1600" b="1" kern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276 млрд. </a:t>
            </a:r>
            <a:r>
              <a:rPr lang="kk-KZ" sz="1600" kern="0" dirty="0">
                <a:latin typeface="Arial" panose="020B0604020202020204" pitchFamily="34" charset="0"/>
                <a:cs typeface="Arial" panose="020B0604020202020204" pitchFamily="34" charset="0"/>
              </a:rPr>
              <a:t>теңгеден астам, бұл 2021 жылмен салыстырғанда </a:t>
            </a:r>
            <a:r>
              <a:rPr lang="kk-KZ" sz="1600" b="1" kern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23,2%</a:t>
            </a:r>
            <a:r>
              <a:rPr lang="kk-KZ" sz="1600" kern="0" dirty="0">
                <a:latin typeface="Arial" panose="020B0604020202020204" pitchFamily="34" charset="0"/>
                <a:cs typeface="Arial" panose="020B0604020202020204" pitchFamily="34" charset="0"/>
              </a:rPr>
              <a:t> - ға артық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0516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342FE-5C82-4F52-BF2B-CFF321963454}"/>
              </a:ext>
            </a:extLst>
          </p:cNvPr>
          <p:cNvSpPr txBox="1">
            <a:spLocks/>
          </p:cNvSpPr>
          <p:nvPr/>
        </p:nvSpPr>
        <p:spPr bwMode="auto">
          <a:xfrm>
            <a:off x="314479" y="145916"/>
            <a:ext cx="11267921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>
            <a:lvl1pPr marL="1111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ts val="88"/>
              </a:spcBef>
              <a:buNone/>
              <a:defRPr/>
            </a:pP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Өндірістік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жарақаттану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және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кәсіптік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аурулар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динамикасы</a:t>
            </a:r>
            <a:endParaRPr kumimoji="0" lang="ru-RU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D2E4C38B-680E-4053-9144-9B55142E545F}"/>
              </a:ext>
            </a:extLst>
          </p:cNvPr>
          <p:cNvCxnSpPr>
            <a:cxnSpLocks/>
          </p:cNvCxnSpPr>
          <p:nvPr/>
        </p:nvCxnSpPr>
        <p:spPr>
          <a:xfrm>
            <a:off x="314479" y="496770"/>
            <a:ext cx="10925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Номер слайда 1">
            <a:extLst>
              <a:ext uri="{FF2B5EF4-FFF2-40B4-BE49-F238E27FC236}">
                <a16:creationId xmlns:a16="http://schemas.microsoft.com/office/drawing/2014/main" id="{000AC295-D080-4750-B825-D1D3BBE5A6BB}"/>
              </a:ext>
            </a:extLst>
          </p:cNvPr>
          <p:cNvSpPr txBox="1">
            <a:spLocks/>
          </p:cNvSpPr>
          <p:nvPr/>
        </p:nvSpPr>
        <p:spPr>
          <a:xfrm>
            <a:off x="10906620" y="5880827"/>
            <a:ext cx="2643188" cy="98822"/>
          </a:xfrm>
          <a:prstGeom prst="rect">
            <a:avLst/>
          </a:prstGeom>
        </p:spPr>
        <p:txBody>
          <a:bodyPr lIns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зардап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шекті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Номер слайда 1">
            <a:extLst>
              <a:ext uri="{FF2B5EF4-FFF2-40B4-BE49-F238E27FC236}">
                <a16:creationId xmlns:a16="http://schemas.microsoft.com/office/drawing/2014/main" id="{48E09515-4568-4AFE-A367-5E4DBCF32D03}"/>
              </a:ext>
            </a:extLst>
          </p:cNvPr>
          <p:cNvSpPr txBox="1">
            <a:spLocks/>
          </p:cNvSpPr>
          <p:nvPr/>
        </p:nvSpPr>
        <p:spPr bwMode="auto">
          <a:xfrm>
            <a:off x="10177586" y="5907781"/>
            <a:ext cx="486757" cy="1437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lIns="0" anchor="ctr"/>
          <a:lstStyle>
            <a:lvl1pPr defTabSz="4572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43" b="0" i="0" u="none" strike="noStrike" kern="1200" cap="none" spc="0" normalizeH="0" baseline="0" noProof="0">
              <a:ln>
                <a:noFill/>
              </a:ln>
              <a:solidFill>
                <a:srgbClr val="203864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</p:txBody>
      </p:sp>
      <p:sp>
        <p:nvSpPr>
          <p:cNvPr id="29" name="Номер слайда 1">
            <a:extLst>
              <a:ext uri="{FF2B5EF4-FFF2-40B4-BE49-F238E27FC236}">
                <a16:creationId xmlns:a16="http://schemas.microsoft.com/office/drawing/2014/main" id="{6CC516A7-1A4A-4B48-BA48-43462E506F5F}"/>
              </a:ext>
            </a:extLst>
          </p:cNvPr>
          <p:cNvSpPr txBox="1">
            <a:spLocks/>
          </p:cNvSpPr>
          <p:nvPr/>
        </p:nvSpPr>
        <p:spPr bwMode="auto">
          <a:xfrm>
            <a:off x="10177586" y="6281034"/>
            <a:ext cx="486757" cy="13215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lIns="0" anchor="ctr"/>
          <a:lstStyle>
            <a:lvl1pPr defTabSz="4572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43" b="0" i="0" u="none" strike="noStrike" kern="1200" cap="none" spc="0" normalizeH="0" baseline="0" noProof="0">
              <a:ln>
                <a:noFill/>
              </a:ln>
              <a:solidFill>
                <a:srgbClr val="203864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</p:txBody>
      </p:sp>
      <p:sp>
        <p:nvSpPr>
          <p:cNvPr id="30" name="Номер слайда 1">
            <a:extLst>
              <a:ext uri="{FF2B5EF4-FFF2-40B4-BE49-F238E27FC236}">
                <a16:creationId xmlns:a16="http://schemas.microsoft.com/office/drawing/2014/main" id="{92602F6D-84B4-483F-A746-5FC4537F3FF6}"/>
              </a:ext>
            </a:extLst>
          </p:cNvPr>
          <p:cNvSpPr txBox="1">
            <a:spLocks/>
          </p:cNvSpPr>
          <p:nvPr/>
        </p:nvSpPr>
        <p:spPr>
          <a:xfrm>
            <a:off x="10906620" y="6151266"/>
            <a:ext cx="1388928" cy="376440"/>
          </a:xfrm>
          <a:prstGeom prst="rect">
            <a:avLst/>
          </a:prstGeom>
        </p:spPr>
        <p:txBody>
          <a:bodyPr lIns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77611" y="796670"/>
            <a:ext cx="6294187" cy="48461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 defTabSz="914377">
              <a:lnSpc>
                <a:spcPct val="90000"/>
              </a:lnSpc>
              <a:defRPr/>
            </a:pP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ӨНДІРІСТІК ЖАРАҚАТТАНУ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.) </a:t>
            </a:r>
          </a:p>
        </p:txBody>
      </p:sp>
      <p:graphicFrame>
        <p:nvGraphicFramePr>
          <p:cNvPr id="31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0580487"/>
              </p:ext>
            </p:extLst>
          </p:nvPr>
        </p:nvGraphicFramePr>
        <p:xfrm>
          <a:off x="914646" y="1072255"/>
          <a:ext cx="5403791" cy="2148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66556" y="3392892"/>
            <a:ext cx="21283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ардап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шеккендер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саны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566556" y="3647219"/>
            <a:ext cx="21283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қ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аза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болғандар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саны</a:t>
            </a:r>
          </a:p>
        </p:txBody>
      </p:sp>
      <p:graphicFrame>
        <p:nvGraphicFramePr>
          <p:cNvPr id="35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4701820"/>
              </p:ext>
            </p:extLst>
          </p:nvPr>
        </p:nvGraphicFramePr>
        <p:xfrm>
          <a:off x="1324112" y="4448909"/>
          <a:ext cx="4994325" cy="1773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" name="Прямоугольник 35"/>
          <p:cNvSpPr/>
          <p:nvPr/>
        </p:nvSpPr>
        <p:spPr>
          <a:xfrm>
            <a:off x="1142530" y="3916085"/>
            <a:ext cx="5691329" cy="74623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lvl="0" algn="ctr" defTabSz="914377">
              <a:lnSpc>
                <a:spcPct val="90000"/>
              </a:lnSpc>
              <a:defRPr/>
            </a:pP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КӘСІБИ АУРУЛАР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адам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.) </a:t>
            </a:r>
          </a:p>
        </p:txBody>
      </p:sp>
      <p:grpSp>
        <p:nvGrpSpPr>
          <p:cNvPr id="37" name="Группа 36"/>
          <p:cNvGrpSpPr/>
          <p:nvPr/>
        </p:nvGrpSpPr>
        <p:grpSpPr>
          <a:xfrm>
            <a:off x="147922" y="800853"/>
            <a:ext cx="1001712" cy="1936750"/>
            <a:chOff x="6363219" y="1040683"/>
            <a:chExt cx="1001712" cy="1936750"/>
          </a:xfrm>
        </p:grpSpPr>
        <p:grpSp>
          <p:nvGrpSpPr>
            <p:cNvPr id="38" name="Группа 161"/>
            <p:cNvGrpSpPr>
              <a:grpSpLocks/>
            </p:cNvGrpSpPr>
            <p:nvPr/>
          </p:nvGrpSpPr>
          <p:grpSpPr bwMode="auto">
            <a:xfrm>
              <a:off x="6363219" y="1040683"/>
              <a:ext cx="1001712" cy="1936750"/>
              <a:chOff x="207421" y="616486"/>
              <a:chExt cx="656532" cy="814661"/>
            </a:xfrm>
          </p:grpSpPr>
          <p:sp>
            <p:nvSpPr>
              <p:cNvPr id="40" name="Arrow: Pentagon 33"/>
              <p:cNvSpPr/>
              <p:nvPr/>
            </p:nvSpPr>
            <p:spPr bwMode="auto">
              <a:xfrm rot="5400000">
                <a:off x="81536" y="742371"/>
                <a:ext cx="814661" cy="562890"/>
              </a:xfrm>
              <a:prstGeom prst="homePlate">
                <a:avLst>
                  <a:gd name="adj" fmla="val 24304"/>
                </a:avLst>
              </a:prstGeom>
              <a:solidFill>
                <a:srgbClr val="0070C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1" name="Isosceles Triangle 35"/>
              <p:cNvSpPr/>
              <p:nvPr/>
            </p:nvSpPr>
            <p:spPr bwMode="auto">
              <a:xfrm>
                <a:off x="770311" y="616486"/>
                <a:ext cx="93642" cy="100163"/>
              </a:xfrm>
              <a:prstGeom prst="triangle">
                <a:avLst>
                  <a:gd name="adj" fmla="val 0"/>
                </a:avLst>
              </a:prstGeom>
              <a:solidFill>
                <a:srgbClr val="FFFFFF">
                  <a:lumMod val="8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39" name="Овал 4"/>
            <p:cNvSpPr/>
            <p:nvPr/>
          </p:nvSpPr>
          <p:spPr>
            <a:xfrm>
              <a:off x="6445664" y="1292840"/>
              <a:ext cx="684213" cy="6842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206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140818" y="3993488"/>
            <a:ext cx="1001712" cy="1936750"/>
            <a:chOff x="6363219" y="1040683"/>
            <a:chExt cx="1001712" cy="1936750"/>
          </a:xfrm>
        </p:grpSpPr>
        <p:grpSp>
          <p:nvGrpSpPr>
            <p:cNvPr id="43" name="Группа 161"/>
            <p:cNvGrpSpPr>
              <a:grpSpLocks/>
            </p:cNvGrpSpPr>
            <p:nvPr/>
          </p:nvGrpSpPr>
          <p:grpSpPr bwMode="auto">
            <a:xfrm>
              <a:off x="6363219" y="1040683"/>
              <a:ext cx="1001712" cy="1936750"/>
              <a:chOff x="207421" y="616486"/>
              <a:chExt cx="656532" cy="814661"/>
            </a:xfrm>
          </p:grpSpPr>
          <p:sp>
            <p:nvSpPr>
              <p:cNvPr id="45" name="Arrow: Pentagon 33"/>
              <p:cNvSpPr/>
              <p:nvPr/>
            </p:nvSpPr>
            <p:spPr bwMode="auto">
              <a:xfrm rot="5400000">
                <a:off x="81536" y="742371"/>
                <a:ext cx="814661" cy="562890"/>
              </a:xfrm>
              <a:prstGeom prst="homePlate">
                <a:avLst>
                  <a:gd name="adj" fmla="val 24304"/>
                </a:avLst>
              </a:prstGeom>
              <a:solidFill>
                <a:srgbClr val="0070C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6" name="Isosceles Triangle 35"/>
              <p:cNvSpPr/>
              <p:nvPr/>
            </p:nvSpPr>
            <p:spPr bwMode="auto">
              <a:xfrm>
                <a:off x="770311" y="616486"/>
                <a:ext cx="93642" cy="100163"/>
              </a:xfrm>
              <a:prstGeom prst="triangle">
                <a:avLst>
                  <a:gd name="adj" fmla="val 0"/>
                </a:avLst>
              </a:prstGeom>
              <a:solidFill>
                <a:srgbClr val="FFFFFF">
                  <a:lumMod val="8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44" name="Овал 4"/>
            <p:cNvSpPr/>
            <p:nvPr/>
          </p:nvSpPr>
          <p:spPr>
            <a:xfrm>
              <a:off x="6445664" y="1292840"/>
              <a:ext cx="684213" cy="6842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206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cxnSp>
        <p:nvCxnSpPr>
          <p:cNvPr id="4" name="Прямая соединительная линия 3"/>
          <p:cNvCxnSpPr>
            <a:endCxn id="33" idx="1"/>
          </p:cNvCxnSpPr>
          <p:nvPr/>
        </p:nvCxnSpPr>
        <p:spPr>
          <a:xfrm>
            <a:off x="3160295" y="3531391"/>
            <a:ext cx="406261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3165504" y="3744800"/>
            <a:ext cx="406261" cy="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8" name="Рисунок 47" descr="Стетоскоп">
            <a:extLst>
              <a:ext uri="{FF2B5EF4-FFF2-40B4-BE49-F238E27FC236}">
                <a16:creationId xmlns:a16="http://schemas.microsoft.com/office/drawing/2014/main" id="{9B9C7C00-A4DA-4679-9971-36D004401A6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4479" y="4325183"/>
            <a:ext cx="463132" cy="463132"/>
          </a:xfrm>
          <a:prstGeom prst="rect">
            <a:avLst/>
          </a:prstGeom>
        </p:spPr>
      </p:pic>
      <p:pic>
        <p:nvPicPr>
          <p:cNvPr id="49" name="Рисунок 48" descr="Скорая помощь">
            <a:extLst>
              <a:ext uri="{FF2B5EF4-FFF2-40B4-BE49-F238E27FC236}">
                <a16:creationId xmlns:a16="http://schemas.microsoft.com/office/drawing/2014/main" id="{1112C7C2-00A8-4604-96D0-3AB23C5D70D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17238" y="1107219"/>
            <a:ext cx="510470" cy="51047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1563096" y="1015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51" name="Прямоугольник 39"/>
          <p:cNvSpPr>
            <a:spLocks noChangeArrowheads="1"/>
          </p:cNvSpPr>
          <p:nvPr/>
        </p:nvSpPr>
        <p:spPr bwMode="auto">
          <a:xfrm>
            <a:off x="7128958" y="820097"/>
            <a:ext cx="2636662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Tx/>
              <a:buFontTx/>
              <a:buNone/>
              <a:tabLst/>
              <a:defRPr/>
            </a:pPr>
            <a: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1195</a:t>
            </a:r>
            <a:endParaRPr kumimoji="0" lang="ru-RU" alt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Tx/>
              <a:buFontTx/>
              <a:buNone/>
              <a:tabLst/>
              <a:defRPr/>
            </a:pPr>
            <a:r>
              <a:rPr kumimoji="0" lang="ru-RU" altLang="ru-RU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ЖҰМЫСКЕР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Tx/>
              <a:buFontTx/>
              <a:buNone/>
              <a:tabLst/>
              <a:defRPr/>
            </a:pPr>
            <a:r>
              <a:rPr lang="kk-KZ" altLang="ru-RU" sz="1800" dirty="0">
                <a:solidFill>
                  <a:srgbClr val="002060"/>
                </a:solidFill>
              </a:rPr>
              <a:t>зардап шекті</a:t>
            </a:r>
            <a:endParaRPr kumimoji="0" lang="ru-RU" altLang="ru-RU" sz="18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2" name="Прямоугольник 39"/>
          <p:cNvSpPr>
            <a:spLocks noChangeArrowheads="1"/>
          </p:cNvSpPr>
          <p:nvPr/>
        </p:nvSpPr>
        <p:spPr bwMode="auto">
          <a:xfrm>
            <a:off x="9765620" y="820097"/>
            <a:ext cx="2570759" cy="1505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Tx/>
              <a:buFontTx/>
              <a:buNone/>
              <a:tabLst/>
              <a:defRPr/>
            </a:pPr>
            <a: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221</a:t>
            </a:r>
            <a:endParaRPr kumimoji="0" lang="ru-RU" alt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Tx/>
              <a:buFontTx/>
              <a:buNone/>
              <a:tabLst/>
              <a:defRPr/>
            </a:pPr>
            <a:r>
              <a:rPr kumimoji="0" lang="ru-RU" altLang="ru-RU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ЖҰМЫСКЕР</a:t>
            </a:r>
          </a:p>
          <a:p>
            <a:pPr lvl="0" algn="ctr">
              <a:lnSpc>
                <a:spcPct val="90000"/>
              </a:lnSpc>
              <a:buClr>
                <a:srgbClr val="44546A"/>
              </a:buClr>
              <a:defRPr/>
            </a:pPr>
            <a:r>
              <a:rPr lang="ru-RU" altLang="ru-RU" sz="1800" dirty="0" err="1">
                <a:solidFill>
                  <a:srgbClr val="002060"/>
                </a:solidFill>
              </a:rPr>
              <a:t>қаза</a:t>
            </a:r>
            <a:r>
              <a:rPr lang="ru-RU" altLang="ru-RU" sz="1800" dirty="0">
                <a:solidFill>
                  <a:srgbClr val="002060"/>
                </a:solidFill>
              </a:rPr>
              <a:t> </a:t>
            </a:r>
            <a:r>
              <a:rPr lang="ru-RU" altLang="ru-RU" sz="1800" dirty="0" err="1">
                <a:solidFill>
                  <a:srgbClr val="002060"/>
                </a:solidFill>
              </a:rPr>
              <a:t>болды</a:t>
            </a:r>
            <a:endParaRPr lang="ru-RU" altLang="ru-RU" sz="1800" dirty="0">
              <a:solidFill>
                <a:srgbClr val="00206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Tx/>
              <a:buFontTx/>
              <a:buNone/>
              <a:tabLst/>
              <a:defRPr/>
            </a:pPr>
            <a:endParaRPr kumimoji="0" lang="ru-RU" altLang="ru-RU" sz="18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50" name="Диаграмма 40">
            <a:extLst>
              <a:ext uri="{FF2B5EF4-FFF2-40B4-BE49-F238E27FC236}">
                <a16:creationId xmlns:a16="http://schemas.microsoft.com/office/drawing/2014/main" id="{B1F469A5-32E3-49EC-970B-D8FC5FCEA3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879088"/>
              </p:ext>
            </p:extLst>
          </p:nvPr>
        </p:nvGraphicFramePr>
        <p:xfrm>
          <a:off x="6525928" y="1916092"/>
          <a:ext cx="5887533" cy="4818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55" name="TextBox 54">
            <a:extLst>
              <a:ext uri="{FF2B5EF4-FFF2-40B4-BE49-F238E27FC236}">
                <a16:creationId xmlns:a16="http://schemas.microsoft.com/office/drawing/2014/main" id="{8F65041A-8C65-4E36-9CC4-365F1314AE36}"/>
              </a:ext>
            </a:extLst>
          </p:cNvPr>
          <p:cNvSpPr txBox="1"/>
          <p:nvPr/>
        </p:nvSpPr>
        <p:spPr>
          <a:xfrm>
            <a:off x="1161090" y="6324314"/>
            <a:ext cx="5672769" cy="2923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300" kern="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Кәсіптік</a:t>
            </a:r>
            <a:r>
              <a:rPr lang="ru-RU" sz="13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00" kern="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патологиясы</a:t>
            </a:r>
            <a:r>
              <a:rPr lang="ru-RU" sz="13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бар </a:t>
            </a:r>
            <a:r>
              <a:rPr lang="ru-RU" sz="1300" kern="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диспансерлік</a:t>
            </a:r>
            <a:r>
              <a:rPr lang="ru-RU" sz="13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00" kern="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есепте</a:t>
            </a:r>
            <a:r>
              <a:rPr lang="ru-RU" sz="1300" kern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00" kern="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тұрады</a:t>
            </a:r>
            <a:endParaRPr kumimoji="0" lang="ru-RU" sz="13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олилиния 96">
            <a:extLst>
              <a:ext uri="{FF2B5EF4-FFF2-40B4-BE49-F238E27FC236}">
                <a16:creationId xmlns:a16="http://schemas.microsoft.com/office/drawing/2014/main" id="{5FAB4BB9-29B3-4771-8A11-A88AC4FE2594}"/>
              </a:ext>
            </a:extLst>
          </p:cNvPr>
          <p:cNvSpPr/>
          <p:nvPr/>
        </p:nvSpPr>
        <p:spPr>
          <a:xfrm>
            <a:off x="104409" y="6151266"/>
            <a:ext cx="940921" cy="523853"/>
          </a:xfrm>
          <a:custGeom>
            <a:avLst/>
            <a:gdLst>
              <a:gd name="connsiteX0" fmla="*/ 0 w 1364316"/>
              <a:gd name="connsiteY0" fmla="*/ 0 h 1364316"/>
              <a:gd name="connsiteX1" fmla="*/ 1364316 w 1364316"/>
              <a:gd name="connsiteY1" fmla="*/ 0 h 1364316"/>
              <a:gd name="connsiteX2" fmla="*/ 1364316 w 1364316"/>
              <a:gd name="connsiteY2" fmla="*/ 1364316 h 1364316"/>
              <a:gd name="connsiteX3" fmla="*/ 0 w 1364316"/>
              <a:gd name="connsiteY3" fmla="*/ 1364316 h 1364316"/>
              <a:gd name="connsiteX4" fmla="*/ 0 w 1364316"/>
              <a:gd name="connsiteY4" fmla="*/ 0 h 136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316" h="1364316">
                <a:moveTo>
                  <a:pt x="0" y="0"/>
                </a:moveTo>
                <a:lnTo>
                  <a:pt x="1364316" y="0"/>
                </a:lnTo>
                <a:lnTo>
                  <a:pt x="1364316" y="1364316"/>
                </a:lnTo>
                <a:lnTo>
                  <a:pt x="0" y="1364316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15875" cap="flat" cmpd="sng" algn="ctr">
            <a:noFill/>
            <a:prstDash val="solid"/>
            <a:miter lim="800000"/>
          </a:ln>
          <a:effectLst/>
        </p:spPr>
        <p:txBody>
          <a:bodyPr spcFirstLastPara="0" vert="horz" wrap="square" lIns="118110" tIns="118110" rIns="118110" bIns="118110" numCol="1" spcCol="1270" anchor="ctr" anchorCtr="0">
            <a:noAutofit/>
          </a:bodyPr>
          <a:lstStyle/>
          <a:p>
            <a:pPr marL="0" marR="0" lvl="0" indent="0" algn="ctr" defTabSz="137795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7 052 </a:t>
            </a:r>
            <a:r>
              <a:rPr kumimoji="0" lang="ru-RU" sz="1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адам</a:t>
            </a: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5BBC4D7-C634-4FF9-8D97-AB65ECB91CE3}"/>
              </a:ext>
            </a:extLst>
          </p:cNvPr>
          <p:cNvSpPr/>
          <p:nvPr/>
        </p:nvSpPr>
        <p:spPr>
          <a:xfrm>
            <a:off x="10447122" y="533372"/>
            <a:ext cx="169469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88"/>
              </a:spcBef>
              <a:defRPr/>
            </a:pPr>
            <a:r>
              <a:rPr lang="ru-RU" altLang="en-US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2023 </a:t>
            </a:r>
            <a:r>
              <a:rPr lang="ru-RU" altLang="en-US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жылғы</a:t>
            </a:r>
            <a:r>
              <a:rPr lang="ru-RU" altLang="en-US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1 </a:t>
            </a:r>
            <a:r>
              <a:rPr lang="ru-RU" altLang="en-US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қарашаға</a:t>
            </a:r>
            <a:endParaRPr lang="ru-RU" altLang="en-US" sz="20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73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342FE-5C82-4F52-BF2B-CFF321963454}"/>
              </a:ext>
            </a:extLst>
          </p:cNvPr>
          <p:cNvSpPr txBox="1">
            <a:spLocks/>
          </p:cNvSpPr>
          <p:nvPr/>
        </p:nvSpPr>
        <p:spPr bwMode="auto">
          <a:xfrm>
            <a:off x="111084" y="195002"/>
            <a:ext cx="11969832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>
            <a:lvl1pPr marL="1111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ts val="88"/>
              </a:spcBef>
              <a:buNone/>
              <a:defRPr/>
            </a:pP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Кәсіптік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еңбекке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қабілеттілігінен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айырылу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дәрежесі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бойынша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Динамика (КҚЖ)</a:t>
            </a:r>
            <a:endParaRPr kumimoji="0" lang="ru-RU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D2E4C38B-680E-4053-9144-9B55142E545F}"/>
              </a:ext>
            </a:extLst>
          </p:cNvPr>
          <p:cNvCxnSpPr>
            <a:cxnSpLocks/>
            <a:endCxn id="70" idx="2"/>
          </p:cNvCxnSpPr>
          <p:nvPr/>
        </p:nvCxnSpPr>
        <p:spPr>
          <a:xfrm flipV="1">
            <a:off x="111084" y="523220"/>
            <a:ext cx="11776116" cy="101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4FE455D-BF41-4F16-BBBE-562787E48859}"/>
              </a:ext>
            </a:extLst>
          </p:cNvPr>
          <p:cNvSpPr txBox="1"/>
          <p:nvPr/>
        </p:nvSpPr>
        <p:spPr>
          <a:xfrm>
            <a:off x="6168787" y="1271571"/>
            <a:ext cx="6164473" cy="612865"/>
          </a:xfrm>
          <a:prstGeom prst="rect">
            <a:avLst/>
          </a:prstGeom>
          <a:noFill/>
        </p:spPr>
        <p:txBody>
          <a:bodyPr wrap="square" lIns="58298" tIns="29149" rIns="58298" bIns="29149">
            <a:spAutoFit/>
          </a:bodyPr>
          <a:lstStyle>
            <a:defPPr>
              <a:defRPr lang="en-US"/>
            </a:defPPr>
            <a:lvl2pPr marL="0" lvl="1">
              <a:defRPr sz="2000" b="1">
                <a:solidFill>
                  <a:schemeClr val="bg1"/>
                </a:solidFill>
                <a:latin typeface="Trebuchet MS" panose="020B0603020202020204" pitchFamily="34" charset="0"/>
              </a:defRPr>
            </a:lvl2pPr>
          </a:lstStyle>
          <a:p>
            <a:pPr lvl="0" algn="ctr" defTabSz="244874">
              <a:defRPr/>
            </a:pPr>
            <a:r>
              <a:rPr lang="ru-RU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КҚЖ ДӘРЕЖЕСІ БАР АДАМДАР </a:t>
            </a:r>
          </a:p>
          <a:p>
            <a:pPr lvl="0" algn="ctr" defTabSz="244874">
              <a:defRPr/>
            </a:pPr>
            <a:r>
              <a:rPr lang="ru-RU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 МӘЛІМЕТТЕР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125424" y="1389753"/>
            <a:ext cx="4104302" cy="4846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lvl="0" algn="ctr" defTabSz="914377">
              <a:lnSpc>
                <a:spcPct val="90000"/>
              </a:lnSpc>
              <a:defRPr/>
            </a:pP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АЛҒАШ РЕТ ОРНАТЫЛҒАН КҚЖ </a:t>
            </a:r>
            <a:r>
              <a:rPr lang="ru-RU" sz="2000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дәрежесі</a:t>
            </a: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r>
              <a:rPr lang="ru-RU" sz="14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5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1556669"/>
              </p:ext>
            </p:extLst>
          </p:nvPr>
        </p:nvGraphicFramePr>
        <p:xfrm>
          <a:off x="191724" y="2532228"/>
          <a:ext cx="5198423" cy="4147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7" name="Группа 36"/>
          <p:cNvGrpSpPr/>
          <p:nvPr/>
        </p:nvGrpSpPr>
        <p:grpSpPr>
          <a:xfrm>
            <a:off x="216845" y="904598"/>
            <a:ext cx="1001712" cy="1936750"/>
            <a:chOff x="6363219" y="1040683"/>
            <a:chExt cx="1001712" cy="1936750"/>
          </a:xfrm>
        </p:grpSpPr>
        <p:grpSp>
          <p:nvGrpSpPr>
            <p:cNvPr id="38" name="Группа 161"/>
            <p:cNvGrpSpPr>
              <a:grpSpLocks/>
            </p:cNvGrpSpPr>
            <p:nvPr/>
          </p:nvGrpSpPr>
          <p:grpSpPr bwMode="auto">
            <a:xfrm>
              <a:off x="6363219" y="1040683"/>
              <a:ext cx="1001712" cy="1936750"/>
              <a:chOff x="207421" y="616486"/>
              <a:chExt cx="656532" cy="814661"/>
            </a:xfrm>
          </p:grpSpPr>
          <p:sp>
            <p:nvSpPr>
              <p:cNvPr id="40" name="Arrow: Pentagon 33"/>
              <p:cNvSpPr/>
              <p:nvPr/>
            </p:nvSpPr>
            <p:spPr bwMode="auto">
              <a:xfrm rot="5400000">
                <a:off x="81536" y="742371"/>
                <a:ext cx="814661" cy="562890"/>
              </a:xfrm>
              <a:prstGeom prst="homePlate">
                <a:avLst>
                  <a:gd name="adj" fmla="val 24304"/>
                </a:avLst>
              </a:prstGeom>
              <a:solidFill>
                <a:srgbClr val="0070C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1" name="Isosceles Triangle 35"/>
              <p:cNvSpPr/>
              <p:nvPr/>
            </p:nvSpPr>
            <p:spPr bwMode="auto">
              <a:xfrm>
                <a:off x="770311" y="616486"/>
                <a:ext cx="93642" cy="100163"/>
              </a:xfrm>
              <a:prstGeom prst="triangle">
                <a:avLst>
                  <a:gd name="adj" fmla="val 0"/>
                </a:avLst>
              </a:prstGeom>
              <a:solidFill>
                <a:srgbClr val="FFFFFF">
                  <a:lumMod val="8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39" name="Овал 4"/>
            <p:cNvSpPr/>
            <p:nvPr/>
          </p:nvSpPr>
          <p:spPr>
            <a:xfrm>
              <a:off x="6445664" y="1292840"/>
              <a:ext cx="684213" cy="6842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206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54" name="Рисунок 53" descr="Человек в кресле-коляске">
            <a:extLst>
              <a:ext uri="{FF2B5EF4-FFF2-40B4-BE49-F238E27FC236}">
                <a16:creationId xmlns:a16="http://schemas.microsoft.com/office/drawing/2014/main" id="{7B1E5883-43A4-4D2A-81D9-00968E61D0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6574" y="1251264"/>
            <a:ext cx="525977" cy="525977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11582400" y="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graphicFrame>
        <p:nvGraphicFramePr>
          <p:cNvPr id="26" name="Диаграмма 25">
            <a:extLst>
              <a:ext uri="{FF2B5EF4-FFF2-40B4-BE49-F238E27FC236}">
                <a16:creationId xmlns:a16="http://schemas.microsoft.com/office/drawing/2014/main" id="{67F74C56-CC4C-4E29-93C4-8E497D557A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6023620"/>
              </p:ext>
            </p:extLst>
          </p:nvPr>
        </p:nvGraphicFramePr>
        <p:xfrm>
          <a:off x="5524942" y="1906644"/>
          <a:ext cx="6506637" cy="4519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0803D7F1-ADBA-4ADA-841C-9E54E207E32B}"/>
              </a:ext>
            </a:extLst>
          </p:cNvPr>
          <p:cNvSpPr/>
          <p:nvPr/>
        </p:nvSpPr>
        <p:spPr>
          <a:xfrm>
            <a:off x="5524942" y="6426587"/>
            <a:ext cx="457060" cy="23641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55949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27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2DE9EBB5-4B7B-4520-89C7-7D3C0CF14524}"/>
              </a:ext>
            </a:extLst>
          </p:cNvPr>
          <p:cNvSpPr/>
          <p:nvPr/>
        </p:nvSpPr>
        <p:spPr>
          <a:xfrm>
            <a:off x="5982002" y="6376932"/>
            <a:ext cx="3815692" cy="30300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105594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Өндірістік</a:t>
            </a:r>
            <a:r>
              <a:rPr lang="ru-RU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жарақаттану</a:t>
            </a:r>
            <a:r>
              <a:rPr lang="ru-RU" sz="12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ru-RU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0B3B535-B4CD-4509-9D8C-0F5044767532}"/>
              </a:ext>
            </a:extLst>
          </p:cNvPr>
          <p:cNvSpPr/>
          <p:nvPr/>
        </p:nvSpPr>
        <p:spPr>
          <a:xfrm>
            <a:off x="9251024" y="6395425"/>
            <a:ext cx="475954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5594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аурулар</a:t>
            </a:r>
            <a:endParaRPr lang="ru-RU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948130B9-3EBE-450B-9D5D-9B9FD33B5A7A}"/>
              </a:ext>
            </a:extLst>
          </p:cNvPr>
          <p:cNvSpPr/>
          <p:nvPr/>
        </p:nvSpPr>
        <p:spPr>
          <a:xfrm>
            <a:off x="8793964" y="6410226"/>
            <a:ext cx="457060" cy="23641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55949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27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9577D64-5B9D-4354-ABE0-933B1CA26358}"/>
              </a:ext>
            </a:extLst>
          </p:cNvPr>
          <p:cNvSpPr/>
          <p:nvPr/>
        </p:nvSpPr>
        <p:spPr>
          <a:xfrm>
            <a:off x="10494564" y="581864"/>
            <a:ext cx="169469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ru-RU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қарашаға</a:t>
            </a:r>
            <a:endParaRPr lang="ru-RU" sz="105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62CE851-3549-4F29-B12D-D9463E7CF3D8}"/>
              </a:ext>
            </a:extLst>
          </p:cNvPr>
          <p:cNvSpPr/>
          <p:nvPr/>
        </p:nvSpPr>
        <p:spPr>
          <a:xfrm>
            <a:off x="11007226" y="1285491"/>
            <a:ext cx="8290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dirty="0" err="1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r>
              <a:rPr lang="ru-RU" sz="140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655212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Овал 63">
            <a:extLst>
              <a:ext uri="{FF2B5EF4-FFF2-40B4-BE49-F238E27FC236}">
                <a16:creationId xmlns:a16="http://schemas.microsoft.com/office/drawing/2014/main" id="{4A37DD0E-1BE8-4D19-A0FA-BA238944A17F}"/>
              </a:ext>
            </a:extLst>
          </p:cNvPr>
          <p:cNvSpPr/>
          <p:nvPr/>
        </p:nvSpPr>
        <p:spPr>
          <a:xfrm>
            <a:off x="105608" y="4270504"/>
            <a:ext cx="646113" cy="646113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D2107D-CAE6-4AD1-B988-EFFCE72D54E9}"/>
              </a:ext>
            </a:extLst>
          </p:cNvPr>
          <p:cNvSpPr txBox="1"/>
          <p:nvPr/>
        </p:nvSpPr>
        <p:spPr>
          <a:xfrm>
            <a:off x="1927951" y="2199920"/>
            <a:ext cx="2908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2,8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млрд.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теңге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A4C00D9-C839-45CA-9F56-ECBEE156C8FA}"/>
              </a:ext>
            </a:extLst>
          </p:cNvPr>
          <p:cNvSpPr txBox="1"/>
          <p:nvPr/>
        </p:nvSpPr>
        <p:spPr>
          <a:xfrm>
            <a:off x="2740529" y="3233784"/>
            <a:ext cx="1220787" cy="6924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11,0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млрд. </a:t>
            </a:r>
            <a:r>
              <a:rPr kumimoji="0" lang="ru-RU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теңге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0118" name="TextBox 61">
            <a:extLst>
              <a:ext uri="{FF2B5EF4-FFF2-40B4-BE49-F238E27FC236}">
                <a16:creationId xmlns:a16="http://schemas.microsoft.com/office/drawing/2014/main" id="{A523F040-BB7D-4C03-AE97-3867852CC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3519" y="3281266"/>
            <a:ext cx="25542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10,0 </a:t>
            </a:r>
            <a:r>
              <a:rPr lang="ru-RU" altLang="ru-RU" sz="1200" b="1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kumimoji="0" lang="ru-RU" alt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ru-RU" alt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адам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0119" name="TextBox 25">
            <a:extLst>
              <a:ext uri="{FF2B5EF4-FFF2-40B4-BE49-F238E27FC236}">
                <a16:creationId xmlns:a16="http://schemas.microsoft.com/office/drawing/2014/main" id="{33126145-CAEB-4209-A9CC-FD09F4700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8519" y="2269442"/>
            <a:ext cx="21896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5,0</a:t>
            </a: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altLang="ru-RU" sz="1200" b="1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kumimoji="0" lang="ru-RU" alt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ru-RU" altLang="ru-RU" sz="1200" b="1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90120" name="Объект 4" hidden="1">
            <a:extLst>
              <a:ext uri="{FF2B5EF4-FFF2-40B4-BE49-F238E27FC236}">
                <a16:creationId xmlns:a16="http://schemas.microsoft.com/office/drawing/2014/main" id="{2BDC9710-88D5-493B-9E36-A21DFFEC062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85883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Слайд think-cell" r:id="rId5" imgW="360" imgH="360" progId="TCLayout.ActiveDocument.1">
                  <p:embed/>
                </p:oleObj>
              </mc:Choice>
              <mc:Fallback>
                <p:oleObj name="Слайд think-cell" r:id="rId5" imgW="360" imgH="360" progId="TCLayout.ActiveDocument.1">
                  <p:embed/>
                  <p:pic>
                    <p:nvPicPr>
                      <p:cNvPr id="90120" name="Объект 4" hidden="1">
                        <a:extLst>
                          <a:ext uri="{FF2B5EF4-FFF2-40B4-BE49-F238E27FC236}">
                            <a16:creationId xmlns:a16="http://schemas.microsoft.com/office/drawing/2014/main" id="{2BDC9710-88D5-493B-9E36-A21DFFEC0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85883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>
            <a:extLst>
              <a:ext uri="{FF2B5EF4-FFF2-40B4-BE49-F238E27FC236}">
                <a16:creationId xmlns:a16="http://schemas.microsoft.com/office/drawing/2014/main" id="{FD97FC22-4B49-4A83-8526-264D9CACAA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524001" y="857251"/>
            <a:ext cx="119063" cy="11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  <p:sp>
        <p:nvSpPr>
          <p:cNvPr id="52" name="Прямоугольник 51" hidden="1">
            <a:extLst>
              <a:ext uri="{FF2B5EF4-FFF2-40B4-BE49-F238E27FC236}">
                <a16:creationId xmlns:a16="http://schemas.microsoft.com/office/drawing/2014/main" id="{BFB8A596-481A-4286-9837-E0DEC7569AE3}"/>
              </a:ext>
            </a:extLst>
          </p:cNvPr>
          <p:cNvSpPr/>
          <p:nvPr/>
        </p:nvSpPr>
        <p:spPr>
          <a:xfrm>
            <a:off x="1524001" y="857251"/>
            <a:ext cx="119063" cy="11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ea typeface="+mn-ea"/>
              <a:cs typeface="+mn-cs"/>
            </a:endParaRPr>
          </a:p>
        </p:txBody>
      </p:sp>
      <p:sp>
        <p:nvSpPr>
          <p:cNvPr id="90126" name="Title 1">
            <a:extLst>
              <a:ext uri="{FF2B5EF4-FFF2-40B4-BE49-F238E27FC236}">
                <a16:creationId xmlns:a16="http://schemas.microsoft.com/office/drawing/2014/main" id="{DCDB1735-C388-4BFE-BBB1-5A3634FB4A4B}"/>
              </a:ext>
            </a:extLst>
          </p:cNvPr>
          <p:cNvSpPr txBox="1">
            <a:spLocks/>
          </p:cNvSpPr>
          <p:nvPr/>
        </p:nvSpPr>
        <p:spPr bwMode="auto">
          <a:xfrm>
            <a:off x="80696" y="131710"/>
            <a:ext cx="118770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1113">
              <a:spcBef>
                <a:spcPts val="475"/>
              </a:spcBef>
              <a:buSzPct val="100000"/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spcBef>
                <a:spcPts val="475"/>
              </a:spcBef>
              <a:buSzPct val="100000"/>
              <a:buFont typeface="Arial" panose="020B0604020202020204" pitchFamily="34" charset="0"/>
              <a:buChar char="–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spcBef>
                <a:spcPts val="475"/>
              </a:spcBef>
              <a:buSzPct val="100000"/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spcBef>
                <a:spcPts val="475"/>
              </a:spcBef>
              <a:buSzPct val="100000"/>
              <a:buFont typeface="Arial" panose="020B0604020202020204" pitchFamily="34" charset="0"/>
              <a:buChar char="–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spcBef>
                <a:spcPts val="475"/>
              </a:spcBef>
              <a:buSzPct val="100000"/>
              <a:buFont typeface="Arial" panose="020B0604020202020204" pitchFamily="34" charset="0"/>
              <a:buChar char="»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475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475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475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475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lvl="0" fontAlgn="base">
              <a:spcBef>
                <a:spcPts val="63"/>
              </a:spcBef>
              <a:spcAft>
                <a:spcPct val="0"/>
              </a:spcAft>
              <a:buSzTx/>
              <a:buNone/>
              <a:defRPr/>
            </a:pP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Кәсіптік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еңбекке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қабілеттілігінен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айырылуына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байланысты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төлемдер</a:t>
            </a:r>
            <a:endParaRPr kumimoji="0" lang="ru-RU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90127" name="TextBox 17">
            <a:extLst>
              <a:ext uri="{FF2B5EF4-FFF2-40B4-BE49-F238E27FC236}">
                <a16:creationId xmlns:a16="http://schemas.microsoft.com/office/drawing/2014/main" id="{E88E1F43-7048-4428-85FD-C1F392D5B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396" y="3397631"/>
            <a:ext cx="11252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ӨСК</a:t>
            </a:r>
          </a:p>
        </p:txBody>
      </p:sp>
      <p:sp>
        <p:nvSpPr>
          <p:cNvPr id="90128" name="TextBox 44">
            <a:extLst>
              <a:ext uri="{FF2B5EF4-FFF2-40B4-BE49-F238E27FC236}">
                <a16:creationId xmlns:a16="http://schemas.microsoft.com/office/drawing/2014/main" id="{277A322C-C549-4F8B-963D-A0940A59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453" y="2369197"/>
            <a:ext cx="10338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МӘСҚ</a:t>
            </a:r>
            <a:endParaRPr kumimoji="0" lang="ru-RU" altLang="ru-RU" sz="1800" b="1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8" name="Овал 47">
            <a:extLst>
              <a:ext uri="{FF2B5EF4-FFF2-40B4-BE49-F238E27FC236}">
                <a16:creationId xmlns:a16="http://schemas.microsoft.com/office/drawing/2014/main" id="{8A4B7AAC-90CC-4B66-8599-AEE6D753217B}"/>
              </a:ext>
            </a:extLst>
          </p:cNvPr>
          <p:cNvSpPr/>
          <p:nvPr/>
        </p:nvSpPr>
        <p:spPr>
          <a:xfrm>
            <a:off x="114994" y="2209356"/>
            <a:ext cx="646113" cy="646112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0" name="Овал 49">
            <a:extLst>
              <a:ext uri="{FF2B5EF4-FFF2-40B4-BE49-F238E27FC236}">
                <a16:creationId xmlns:a16="http://schemas.microsoft.com/office/drawing/2014/main" id="{4A37DD0E-1BE8-4D19-A0FA-BA238944A17F}"/>
              </a:ext>
            </a:extLst>
          </p:cNvPr>
          <p:cNvSpPr/>
          <p:nvPr/>
        </p:nvSpPr>
        <p:spPr>
          <a:xfrm>
            <a:off x="114856" y="3272462"/>
            <a:ext cx="646113" cy="646113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203A57-A454-499B-A52A-BF9102AD436B}"/>
              </a:ext>
            </a:extLst>
          </p:cNvPr>
          <p:cNvSpPr txBox="1"/>
          <p:nvPr/>
        </p:nvSpPr>
        <p:spPr>
          <a:xfrm>
            <a:off x="1536757" y="782721"/>
            <a:ext cx="333325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 СОМАСЫ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Нашивка 26">
            <a:extLst>
              <a:ext uri="{FF2B5EF4-FFF2-40B4-BE49-F238E27FC236}">
                <a16:creationId xmlns:a16="http://schemas.microsoft.com/office/drawing/2014/main" id="{E71736C3-343E-4900-9244-9919087B23E7}"/>
              </a:ext>
            </a:extLst>
          </p:cNvPr>
          <p:cNvSpPr/>
          <p:nvPr/>
        </p:nvSpPr>
        <p:spPr>
          <a:xfrm>
            <a:off x="4910292" y="2435209"/>
            <a:ext cx="188913" cy="431800"/>
          </a:xfrm>
          <a:prstGeom prst="chevr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2" name="Нашивка 31">
            <a:extLst>
              <a:ext uri="{FF2B5EF4-FFF2-40B4-BE49-F238E27FC236}">
                <a16:creationId xmlns:a16="http://schemas.microsoft.com/office/drawing/2014/main" id="{C120192C-BE52-43A2-BFB3-798552798BDC}"/>
              </a:ext>
            </a:extLst>
          </p:cNvPr>
          <p:cNvSpPr/>
          <p:nvPr/>
        </p:nvSpPr>
        <p:spPr>
          <a:xfrm>
            <a:off x="4884410" y="3378506"/>
            <a:ext cx="188913" cy="433387"/>
          </a:xfrm>
          <a:prstGeom prst="chevr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90137" name="Picture 8" descr="Похожее изображение">
            <a:extLst>
              <a:ext uri="{FF2B5EF4-FFF2-40B4-BE49-F238E27FC236}">
                <a16:creationId xmlns:a16="http://schemas.microsoft.com/office/drawing/2014/main" id="{B5FD9EE8-FD13-45B4-A776-AB8B05B00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64" y="2233962"/>
            <a:ext cx="612775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202F1211-E64F-4047-9669-D53DC722BE50}"/>
              </a:ext>
            </a:extLst>
          </p:cNvPr>
          <p:cNvSpPr txBox="1"/>
          <p:nvPr/>
        </p:nvSpPr>
        <p:spPr>
          <a:xfrm>
            <a:off x="8255366" y="1250814"/>
            <a:ext cx="3145773" cy="704324"/>
          </a:xfrm>
          <a:prstGeom prst="rect">
            <a:avLst/>
          </a:prstGeom>
          <a:noFill/>
          <a:ln>
            <a:noFill/>
          </a:ln>
        </p:spPr>
        <p:txBody>
          <a:bodyPr wrap="square" lIns="87912" tIns="43956" rIns="87912" bIns="43956">
            <a:spAutoFit/>
          </a:bodyPr>
          <a:lstStyle/>
          <a:p>
            <a:pPr algn="ctr" defTabSz="66392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КҚЖ ДӘРЕЖЕСІМЕН</a:t>
            </a:r>
          </a:p>
          <a:p>
            <a:pPr lvl="0" algn="ctr" defTabSz="66392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 АДАМДАР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4" name="Прямоугольник 83">
            <a:extLst>
              <a:ext uri="{FF2B5EF4-FFF2-40B4-BE49-F238E27FC236}">
                <a16:creationId xmlns:a16="http://schemas.microsoft.com/office/drawing/2014/main" id="{34059DA2-02D5-4EEE-A174-14B11ADD0424}"/>
              </a:ext>
            </a:extLst>
          </p:cNvPr>
          <p:cNvSpPr/>
          <p:nvPr/>
        </p:nvSpPr>
        <p:spPr>
          <a:xfrm>
            <a:off x="9012708" y="2319772"/>
            <a:ext cx="1778001" cy="7191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87912" tIns="43956" rIns="87912" bIns="43956" anchor="ctr"/>
          <a:lstStyle/>
          <a:p>
            <a:pPr marL="0" marR="0" lvl="0" indent="0" algn="ctr" defTabSz="66392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75" b="1" i="0" u="none" strike="noStrike" kern="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15,0 </a:t>
            </a:r>
            <a:endParaRPr kumimoji="0" lang="ru-RU" sz="900" b="0" i="0" u="none" strike="noStrike" kern="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459CE510-154E-40ED-AF3D-276B8A9D8A05}"/>
              </a:ext>
            </a:extLst>
          </p:cNvPr>
          <p:cNvSpPr/>
          <p:nvPr/>
        </p:nvSpPr>
        <p:spPr>
          <a:xfrm>
            <a:off x="9197653" y="2925612"/>
            <a:ext cx="1408112" cy="296862"/>
          </a:xfrm>
          <a:prstGeom prst="rect">
            <a:avLst/>
          </a:prstGeom>
        </p:spPr>
        <p:txBody>
          <a:bodyPr lIns="87912" tIns="43956" rIns="87912" bIns="43956">
            <a:spAutoFit/>
          </a:bodyPr>
          <a:lstStyle/>
          <a:p>
            <a:pPr marL="0" marR="0" lvl="0" indent="0" algn="ctr" defTabSz="66392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мың</a:t>
            </a:r>
            <a:r>
              <a:rPr kumimoji="0" lang="ru-RU" sz="135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. </a:t>
            </a:r>
            <a:r>
              <a:rPr kumimoji="0" lang="ru-RU" sz="135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адам</a:t>
            </a:r>
            <a:endParaRPr kumimoji="0" lang="ru-RU" sz="135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pSp>
        <p:nvGrpSpPr>
          <p:cNvPr id="90146" name="Группа 31">
            <a:extLst>
              <a:ext uri="{FF2B5EF4-FFF2-40B4-BE49-F238E27FC236}">
                <a16:creationId xmlns:a16="http://schemas.microsoft.com/office/drawing/2014/main" id="{1E75EDC2-2356-4B90-BCCC-737D033102D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779240" y="3183371"/>
            <a:ext cx="207963" cy="555625"/>
            <a:chOff x="4102373" y="1907101"/>
            <a:chExt cx="425450" cy="517525"/>
          </a:xfrm>
        </p:grpSpPr>
        <p:sp>
          <p:nvSpPr>
            <p:cNvPr id="98" name="Chevron2">
              <a:extLst>
                <a:ext uri="{FF2B5EF4-FFF2-40B4-BE49-F238E27FC236}">
                  <a16:creationId xmlns:a16="http://schemas.microsoft.com/office/drawing/2014/main" id="{F8CEBD42-278B-4965-989B-24FBDB457835}"/>
                </a:ext>
              </a:extLst>
            </p:cNvPr>
            <p:cNvSpPr>
              <a:spLocks noChangeAspect="1"/>
            </p:cNvSpPr>
            <p:nvPr/>
          </p:nvSpPr>
          <p:spPr bwMode="auto">
            <a:xfrm rot="10800000" flipH="1">
              <a:off x="4102373" y="1938153"/>
              <a:ext cx="224092" cy="455422"/>
            </a:xfrm>
            <a:custGeom>
              <a:avLst/>
              <a:gdLst/>
              <a:ahLst/>
              <a:cxnLst/>
              <a:rect l="0" t="0" r="0" b="0"/>
              <a:pathLst>
                <a:path w="2984501" h="5080001">
                  <a:moveTo>
                    <a:pt x="0" y="0"/>
                  </a:moveTo>
                  <a:lnTo>
                    <a:pt x="1524000" y="0"/>
                  </a:lnTo>
                  <a:lnTo>
                    <a:pt x="2984500" y="2540000"/>
                  </a:lnTo>
                  <a:lnTo>
                    <a:pt x="1524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rgbClr val="0065BD"/>
            </a:soli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879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75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  <p:sp>
          <p:nvSpPr>
            <p:cNvPr id="99" name="Chevron2">
              <a:extLst>
                <a:ext uri="{FF2B5EF4-FFF2-40B4-BE49-F238E27FC236}">
                  <a16:creationId xmlns:a16="http://schemas.microsoft.com/office/drawing/2014/main" id="{B104F8C3-D6F7-436D-8327-C40CA04C187A}"/>
                </a:ext>
              </a:extLst>
            </p:cNvPr>
            <p:cNvSpPr>
              <a:spLocks noChangeAspect="1"/>
            </p:cNvSpPr>
            <p:nvPr/>
          </p:nvSpPr>
          <p:spPr bwMode="auto">
            <a:xfrm rot="10800000" flipH="1">
              <a:off x="4271254" y="1907101"/>
              <a:ext cx="256569" cy="517525"/>
            </a:xfrm>
            <a:custGeom>
              <a:avLst/>
              <a:gdLst/>
              <a:ahLst/>
              <a:cxnLst/>
              <a:rect l="0" t="0" r="0" b="0"/>
              <a:pathLst>
                <a:path w="2984501" h="5080001">
                  <a:moveTo>
                    <a:pt x="0" y="0"/>
                  </a:moveTo>
                  <a:lnTo>
                    <a:pt x="1524000" y="0"/>
                  </a:lnTo>
                  <a:lnTo>
                    <a:pt x="2984500" y="2540000"/>
                  </a:lnTo>
                  <a:lnTo>
                    <a:pt x="1524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rgbClr val="A6A6A6"/>
            </a:soli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8791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75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</p:grpSp>
      <p:sp>
        <p:nvSpPr>
          <p:cNvPr id="100" name="Прямоугольник 99">
            <a:extLst>
              <a:ext uri="{FF2B5EF4-FFF2-40B4-BE49-F238E27FC236}">
                <a16:creationId xmlns:a16="http://schemas.microsoft.com/office/drawing/2014/main" id="{1CF2C4D9-7C74-4939-B972-62C6F0AF685D}"/>
              </a:ext>
            </a:extLst>
          </p:cNvPr>
          <p:cNvSpPr/>
          <p:nvPr/>
        </p:nvSpPr>
        <p:spPr>
          <a:xfrm>
            <a:off x="8976991" y="3587005"/>
            <a:ext cx="1778000" cy="7207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87912" tIns="43956" rIns="87912" bIns="43956" anchor="ctr"/>
          <a:lstStyle/>
          <a:p>
            <a:pPr marL="0" marR="0" lvl="0" indent="0" algn="ctr" defTabSz="66392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75" b="1" i="0" u="none" strike="noStrike" kern="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26,2</a:t>
            </a:r>
            <a:endParaRPr kumimoji="0" lang="ru-RU" sz="900" b="0" i="0" u="none" strike="noStrike" kern="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1" name="Прямоугольник 100">
            <a:extLst>
              <a:ext uri="{FF2B5EF4-FFF2-40B4-BE49-F238E27FC236}">
                <a16:creationId xmlns:a16="http://schemas.microsoft.com/office/drawing/2014/main" id="{10AE2C17-42D7-48E0-8C8F-01402B2F4937}"/>
              </a:ext>
            </a:extLst>
          </p:cNvPr>
          <p:cNvSpPr/>
          <p:nvPr/>
        </p:nvSpPr>
        <p:spPr>
          <a:xfrm>
            <a:off x="9020171" y="4293024"/>
            <a:ext cx="1780545" cy="296520"/>
          </a:xfrm>
          <a:prstGeom prst="rect">
            <a:avLst/>
          </a:prstGeom>
        </p:spPr>
        <p:txBody>
          <a:bodyPr wrap="none" lIns="87912" tIns="43956" rIns="87912" bIns="43956">
            <a:spAutoFit/>
          </a:bodyPr>
          <a:lstStyle/>
          <a:p>
            <a:pPr marL="0" marR="0" lvl="0" indent="0" algn="ctr" defTabSz="66392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млрд. </a:t>
            </a:r>
            <a:r>
              <a:rPr kumimoji="0" lang="ru-RU" sz="135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теңге</a:t>
            </a:r>
            <a:r>
              <a:rPr kumimoji="0" lang="ru-RU" sz="135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ru-RU" sz="135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жылға</a:t>
            </a:r>
            <a:endParaRPr kumimoji="0" lang="ru-RU" sz="975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 Light"/>
              <a:ea typeface="+mn-ea"/>
              <a:cs typeface="+mn-cs"/>
            </a:endParaRPr>
          </a:p>
        </p:txBody>
      </p: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12087F4B-6A0E-4B27-8644-9D46495CB8C0}"/>
              </a:ext>
            </a:extLst>
          </p:cNvPr>
          <p:cNvCxnSpPr>
            <a:cxnSpLocks/>
          </p:cNvCxnSpPr>
          <p:nvPr/>
        </p:nvCxnSpPr>
        <p:spPr>
          <a:xfrm>
            <a:off x="96770" y="532629"/>
            <a:ext cx="118892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F4FE455D-BF41-4F16-BBBE-562787E48859}"/>
              </a:ext>
            </a:extLst>
          </p:cNvPr>
          <p:cNvSpPr txBox="1"/>
          <p:nvPr/>
        </p:nvSpPr>
        <p:spPr>
          <a:xfrm>
            <a:off x="847354" y="5850753"/>
            <a:ext cx="3022868" cy="674420"/>
          </a:xfrm>
          <a:prstGeom prst="rect">
            <a:avLst/>
          </a:prstGeom>
          <a:noFill/>
        </p:spPr>
        <p:txBody>
          <a:bodyPr wrap="square" lIns="58298" tIns="29149" rIns="58298" bIns="29149">
            <a:spAutoFit/>
          </a:bodyPr>
          <a:lstStyle>
            <a:defPPr>
              <a:defRPr lang="en-US"/>
            </a:defPPr>
            <a:lvl2pPr marL="0" lvl="1">
              <a:defRPr sz="2000" b="1">
                <a:solidFill>
                  <a:schemeClr val="bg1"/>
                </a:solidFill>
                <a:latin typeface="Trebuchet MS" panose="020B0603020202020204" pitchFamily="34" charset="0"/>
              </a:defRPr>
            </a:lvl2pPr>
          </a:lstStyle>
          <a:p>
            <a:pPr lvl="0" algn="ctr" defTabSz="244874">
              <a:defRPr/>
            </a:pP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 ТӨЛЕМ МӨЛШЕРІ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3" name="Таблица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231905"/>
              </p:ext>
            </p:extLst>
          </p:nvPr>
        </p:nvGraphicFramePr>
        <p:xfrm>
          <a:off x="3791057" y="5541138"/>
          <a:ext cx="7998377" cy="1083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5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72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2925">
                <a:tc>
                  <a:txBody>
                    <a:bodyPr/>
                    <a:lstStyle/>
                    <a:p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ОРТАША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30-59%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60-79%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80-100%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47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МӘСҚ </a:t>
                      </a:r>
                      <a:r>
                        <a:rPr lang="ru-RU" sz="16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есебінен</a:t>
                      </a: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6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СВут</a:t>
                      </a: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-пен)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35 671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29 119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41 460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52 282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524">
                <a:tc>
                  <a:txBody>
                    <a:bodyPr/>
                    <a:lstStyle/>
                    <a:p>
                      <a:r>
                        <a:rPr lang="ru-RU" sz="1600" b="1" strike="noStrik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ӨСК</a:t>
                      </a:r>
                      <a:r>
                        <a:rPr lang="ru-RU" sz="1600" b="1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trike="noStrike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есебінен</a:t>
                      </a:r>
                      <a:r>
                        <a:rPr lang="en-US" sz="1600" b="1" strike="noStrik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strike="noStrik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600" b="1" strike="noStrike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Свупт</a:t>
                      </a:r>
                      <a:r>
                        <a:rPr lang="ru-RU" sz="1600" b="1" strike="noStrik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-пен)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strike="noStrik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98 079</a:t>
                      </a:r>
                    </a:p>
                  </a:txBody>
                  <a:tcPr anchor="ctr"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91 505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117 002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129 350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44" name="Группа 43"/>
          <p:cNvGrpSpPr/>
          <p:nvPr/>
        </p:nvGrpSpPr>
        <p:grpSpPr>
          <a:xfrm>
            <a:off x="130464" y="5485437"/>
            <a:ext cx="1001712" cy="1240852"/>
            <a:chOff x="6363219" y="1040683"/>
            <a:chExt cx="1001712" cy="1936750"/>
          </a:xfrm>
        </p:grpSpPr>
        <p:grpSp>
          <p:nvGrpSpPr>
            <p:cNvPr id="45" name="Группа 161"/>
            <p:cNvGrpSpPr>
              <a:grpSpLocks/>
            </p:cNvGrpSpPr>
            <p:nvPr/>
          </p:nvGrpSpPr>
          <p:grpSpPr bwMode="auto">
            <a:xfrm>
              <a:off x="6363219" y="1040683"/>
              <a:ext cx="1001712" cy="1936750"/>
              <a:chOff x="207421" y="616486"/>
              <a:chExt cx="656532" cy="814661"/>
            </a:xfrm>
          </p:grpSpPr>
          <p:sp>
            <p:nvSpPr>
              <p:cNvPr id="55" name="Arrow: Pentagon 33"/>
              <p:cNvSpPr/>
              <p:nvPr/>
            </p:nvSpPr>
            <p:spPr bwMode="auto">
              <a:xfrm rot="5400000">
                <a:off x="81536" y="742371"/>
                <a:ext cx="814661" cy="562890"/>
              </a:xfrm>
              <a:prstGeom prst="homePlate">
                <a:avLst>
                  <a:gd name="adj" fmla="val 24304"/>
                </a:avLst>
              </a:prstGeom>
              <a:solidFill>
                <a:srgbClr val="0070C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6" name="Isosceles Triangle 35"/>
              <p:cNvSpPr/>
              <p:nvPr/>
            </p:nvSpPr>
            <p:spPr bwMode="auto">
              <a:xfrm>
                <a:off x="770311" y="616486"/>
                <a:ext cx="93642" cy="100163"/>
              </a:xfrm>
              <a:prstGeom prst="triangle">
                <a:avLst>
                  <a:gd name="adj" fmla="val 0"/>
                </a:avLst>
              </a:prstGeom>
              <a:solidFill>
                <a:srgbClr val="FFFFFF">
                  <a:lumMod val="8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47" name="Овал 4"/>
            <p:cNvSpPr/>
            <p:nvPr/>
          </p:nvSpPr>
          <p:spPr>
            <a:xfrm>
              <a:off x="6445664" y="1292840"/>
              <a:ext cx="684213" cy="6842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206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57" name="Рисунок 5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591" y="5640818"/>
            <a:ext cx="418648" cy="417501"/>
          </a:xfrm>
          <a:prstGeom prst="rect">
            <a:avLst/>
          </a:prstGeom>
          <a:ln>
            <a:noFill/>
          </a:ln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1E203A57-A454-499B-A52A-BF9102AD436B}"/>
              </a:ext>
            </a:extLst>
          </p:cNvPr>
          <p:cNvSpPr txBox="1"/>
          <p:nvPr/>
        </p:nvSpPr>
        <p:spPr>
          <a:xfrm>
            <a:off x="5243519" y="782721"/>
            <a:ext cx="2228850" cy="40011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8" name="TextBox 17">
            <a:extLst>
              <a:ext uri="{FF2B5EF4-FFF2-40B4-BE49-F238E27FC236}">
                <a16:creationId xmlns:a16="http://schemas.microsoft.com/office/drawing/2014/main" id="{E88E1F43-7048-4428-85FD-C1F392D5B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740" y="4280879"/>
            <a:ext cx="243377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ЖҰМЫС БЕРУШІЛЕР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A4C00D9-C839-45CA-9F56-ECBEE156C8FA}"/>
              </a:ext>
            </a:extLst>
          </p:cNvPr>
          <p:cNvSpPr txBox="1"/>
          <p:nvPr/>
        </p:nvSpPr>
        <p:spPr>
          <a:xfrm>
            <a:off x="2771781" y="4157327"/>
            <a:ext cx="1220787" cy="6924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4,9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млрд. </a:t>
            </a:r>
            <a:r>
              <a:rPr kumimoji="0" lang="ru-RU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теңге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9" name="TextBox 61">
            <a:extLst>
              <a:ext uri="{FF2B5EF4-FFF2-40B4-BE49-F238E27FC236}">
                <a16:creationId xmlns:a16="http://schemas.microsoft.com/office/drawing/2014/main" id="{A523F040-BB7D-4C03-AE97-3867852CC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3519" y="4234167"/>
            <a:ext cx="25542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5,0 </a:t>
            </a:r>
            <a:r>
              <a:rPr lang="ru-RU" altLang="ru-RU" sz="1200" b="1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kumimoji="0" lang="ru-RU" alt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ru-RU" altLang="ru-RU" sz="1200" b="1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" name="Нашивка 31">
            <a:extLst>
              <a:ext uri="{FF2B5EF4-FFF2-40B4-BE49-F238E27FC236}">
                <a16:creationId xmlns:a16="http://schemas.microsoft.com/office/drawing/2014/main" id="{C120192C-BE52-43A2-BFB3-798552798BDC}"/>
              </a:ext>
            </a:extLst>
          </p:cNvPr>
          <p:cNvSpPr/>
          <p:nvPr/>
        </p:nvSpPr>
        <p:spPr>
          <a:xfrm>
            <a:off x="4909171" y="4359766"/>
            <a:ext cx="188913" cy="433387"/>
          </a:xfrm>
          <a:prstGeom prst="chevr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53" name="Рисунок 52" descr="Офисный работник">
            <a:extLst>
              <a:ext uri="{FF2B5EF4-FFF2-40B4-BE49-F238E27FC236}">
                <a16:creationId xmlns:a16="http://schemas.microsoft.com/office/drawing/2014/main" id="{20779FB3-7816-4911-92AC-7A4EAC98D78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33627" y="4247488"/>
            <a:ext cx="622174" cy="622174"/>
          </a:xfrm>
          <a:prstGeom prst="rect">
            <a:avLst/>
          </a:prstGeom>
        </p:spPr>
      </p:pic>
      <p:pic>
        <p:nvPicPr>
          <p:cNvPr id="63" name="Рисунок 62" descr="Рукопожатие">
            <a:extLst>
              <a:ext uri="{FF2B5EF4-FFF2-40B4-BE49-F238E27FC236}">
                <a16:creationId xmlns:a16="http://schemas.microsoft.com/office/drawing/2014/main" id="{485C7FB7-D49D-489C-BA19-1795F2196B5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66288" y="3348662"/>
            <a:ext cx="595094" cy="595094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1DF015E3-89D8-41D0-A8F4-848B02D1CF29}"/>
              </a:ext>
            </a:extLst>
          </p:cNvPr>
          <p:cNvSpPr txBox="1"/>
          <p:nvPr/>
        </p:nvSpPr>
        <p:spPr>
          <a:xfrm>
            <a:off x="1893653" y="1263539"/>
            <a:ext cx="2908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7,5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млрд.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теңге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0" name="TextBox 25">
            <a:extLst>
              <a:ext uri="{FF2B5EF4-FFF2-40B4-BE49-F238E27FC236}">
                <a16:creationId xmlns:a16="http://schemas.microsoft.com/office/drawing/2014/main" id="{EED8409B-4608-4D91-A26F-B42D2B1AF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4221" y="1333061"/>
            <a:ext cx="21896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10,0</a:t>
            </a: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altLang="ru-RU" sz="1200" b="1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kumimoji="0" lang="ru-RU" alt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ru-RU" alt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адам</a:t>
            </a:r>
            <a:r>
              <a:rPr kumimoji="0" lang="ru-RU" alt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</p:txBody>
      </p:sp>
      <p:sp>
        <p:nvSpPr>
          <p:cNvPr id="62" name="TextBox 44">
            <a:extLst>
              <a:ext uri="{FF2B5EF4-FFF2-40B4-BE49-F238E27FC236}">
                <a16:creationId xmlns:a16="http://schemas.microsoft.com/office/drawing/2014/main" id="{1487D759-F68C-46A3-9C4A-060810900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396" y="1386648"/>
            <a:ext cx="12768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БЮДЖЕТ</a:t>
            </a:r>
          </a:p>
        </p:txBody>
      </p:sp>
      <p:sp>
        <p:nvSpPr>
          <p:cNvPr id="65" name="Овал 64">
            <a:extLst>
              <a:ext uri="{FF2B5EF4-FFF2-40B4-BE49-F238E27FC236}">
                <a16:creationId xmlns:a16="http://schemas.microsoft.com/office/drawing/2014/main" id="{30DEE3C0-BC49-4E01-A359-95E6467824DB}"/>
              </a:ext>
            </a:extLst>
          </p:cNvPr>
          <p:cNvSpPr/>
          <p:nvPr/>
        </p:nvSpPr>
        <p:spPr>
          <a:xfrm>
            <a:off x="80696" y="1272975"/>
            <a:ext cx="646113" cy="646112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6" name="Нашивка 26">
            <a:extLst>
              <a:ext uri="{FF2B5EF4-FFF2-40B4-BE49-F238E27FC236}">
                <a16:creationId xmlns:a16="http://schemas.microsoft.com/office/drawing/2014/main" id="{C3BF104D-7A06-4908-82A5-94ED60E16F87}"/>
              </a:ext>
            </a:extLst>
          </p:cNvPr>
          <p:cNvSpPr/>
          <p:nvPr/>
        </p:nvSpPr>
        <p:spPr>
          <a:xfrm>
            <a:off x="4875994" y="1498828"/>
            <a:ext cx="188913" cy="431800"/>
          </a:xfrm>
          <a:prstGeom prst="chevr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5AB826DC-2FDF-4463-B889-D0A93F8CE14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28" y="1374444"/>
            <a:ext cx="418648" cy="417501"/>
          </a:xfrm>
          <a:prstGeom prst="rect">
            <a:avLst/>
          </a:prstGeom>
          <a:ln>
            <a:noFill/>
          </a:ln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DA56786E-B5BC-49EF-8461-23340B5DCB80}"/>
              </a:ext>
            </a:extLst>
          </p:cNvPr>
          <p:cNvSpPr txBox="1"/>
          <p:nvPr/>
        </p:nvSpPr>
        <p:spPr>
          <a:xfrm>
            <a:off x="11431036" y="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5EF69F56-FDBF-47B5-BF44-70E6E08071CD}"/>
              </a:ext>
            </a:extLst>
          </p:cNvPr>
          <p:cNvSpPr/>
          <p:nvPr/>
        </p:nvSpPr>
        <p:spPr>
          <a:xfrm>
            <a:off x="11061740" y="5233862"/>
            <a:ext cx="738593" cy="273436"/>
          </a:xfrm>
          <a:prstGeom prst="rect">
            <a:avLst/>
          </a:prstGeom>
        </p:spPr>
        <p:txBody>
          <a:bodyPr wrap="none" lIns="87912" tIns="43956" rIns="87912" bIns="43956">
            <a:spAutoFit/>
          </a:bodyPr>
          <a:lstStyle/>
          <a:p>
            <a:pPr lvl="0" algn="ctr" defTabSz="66392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i="1" kern="0" dirty="0">
                <a:solidFill>
                  <a:srgbClr val="002060"/>
                </a:solidFill>
                <a:latin typeface="Arial" charset="0"/>
              </a:rPr>
              <a:t>(</a:t>
            </a:r>
            <a:r>
              <a:rPr lang="ru-RU" sz="1200" i="1" kern="0" dirty="0" err="1">
                <a:solidFill>
                  <a:srgbClr val="002060"/>
                </a:solidFill>
                <a:latin typeface="Arial" charset="0"/>
              </a:rPr>
              <a:t>теңге</a:t>
            </a:r>
            <a:r>
              <a:rPr lang="ru-RU" sz="1200" i="1" kern="0" dirty="0">
                <a:solidFill>
                  <a:srgbClr val="002060"/>
                </a:solidFill>
                <a:latin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67006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Box 34">
            <a:extLst>
              <a:ext uri="{FF2B5EF4-FFF2-40B4-BE49-F238E27FC236}">
                <a16:creationId xmlns:a16="http://schemas.microsoft.com/office/drawing/2014/main" id="{0BA4480B-67BE-765D-9E22-31CAE1643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0243" y="643694"/>
            <a:ext cx="6081757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 defTabSz="914377">
              <a:spcBef>
                <a:spcPct val="0"/>
              </a:spcBef>
              <a:buNone/>
              <a:defRPr/>
            </a:pPr>
            <a:r>
              <a:rPr lang="ru-RU" altLang="ru-RU" sz="1800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Сақтандыру</a:t>
            </a:r>
            <a:r>
              <a:rPr lang="ru-RU" altLang="ru-RU" sz="18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b="1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сыйлықақылары</a:t>
            </a:r>
            <a:r>
              <a:rPr lang="ru-RU" altLang="ru-RU" sz="1800" b="1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altLang="ru-RU" sz="1800" b="1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төлемдерінің</a:t>
            </a:r>
            <a:r>
              <a:rPr lang="ru-RU" altLang="ru-RU" sz="1800" b="1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dirty="0" err="1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динамикасы</a:t>
            </a: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D36F1859-11CA-2C28-E065-C1A976E66062}"/>
              </a:ext>
            </a:extLst>
          </p:cNvPr>
          <p:cNvSpPr/>
          <p:nvPr/>
        </p:nvSpPr>
        <p:spPr>
          <a:xfrm>
            <a:off x="207069" y="3587286"/>
            <a:ext cx="6349332" cy="45402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Жалдамалы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қызметкерлерді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ЖОМС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жүйесімен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273" name="Прямоугольник 3">
            <a:extLst>
              <a:ext uri="{FF2B5EF4-FFF2-40B4-BE49-F238E27FC236}">
                <a16:creationId xmlns:a16="http://schemas.microsoft.com/office/drawing/2014/main" id="{DFD1B987-4F29-FCAF-0A63-BF4711EC5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840" y="1445596"/>
            <a:ext cx="429467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v"/>
              <a:defRPr/>
            </a:pP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өмірді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сақтандыру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компания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асырады</a:t>
            </a:r>
            <a:endParaRPr lang="ru-RU" altLang="ru-R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v"/>
              <a:defRPr/>
            </a:pP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Сақтандыру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тарифі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Экономикалық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түріне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ЕТҚ - дан </a:t>
            </a:r>
            <a:r>
              <a:rPr lang="ru-RU" alt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0,12% - 2,96% </a:t>
            </a:r>
            <a:r>
              <a:rPr lang="ru-RU" altLang="ru-RU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құрайды</a:t>
            </a:r>
            <a:endParaRPr kumimoji="0" lang="ru-RU" alt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AA430906-3797-3C6C-6C76-BEADC493B7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1754430"/>
              </p:ext>
            </p:extLst>
          </p:nvPr>
        </p:nvGraphicFramePr>
        <p:xfrm>
          <a:off x="5614586" y="928252"/>
          <a:ext cx="6603049" cy="2695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12087F4B-6A0E-4B27-8644-9D46495CB8C0}"/>
              </a:ext>
            </a:extLst>
          </p:cNvPr>
          <p:cNvCxnSpPr>
            <a:cxnSpLocks/>
          </p:cNvCxnSpPr>
          <p:nvPr/>
        </p:nvCxnSpPr>
        <p:spPr>
          <a:xfrm>
            <a:off x="207069" y="477347"/>
            <a:ext cx="112239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DCDB1735-C388-4BFE-BBB1-5A3634FB4A4B}"/>
              </a:ext>
            </a:extLst>
          </p:cNvPr>
          <p:cNvSpPr txBox="1">
            <a:spLocks/>
          </p:cNvSpPr>
          <p:nvPr/>
        </p:nvSpPr>
        <p:spPr bwMode="auto">
          <a:xfrm>
            <a:off x="314992" y="132181"/>
            <a:ext cx="118770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1113">
              <a:spcBef>
                <a:spcPts val="475"/>
              </a:spcBef>
              <a:buSzPct val="100000"/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spcBef>
                <a:spcPts val="475"/>
              </a:spcBef>
              <a:buSzPct val="100000"/>
              <a:buFont typeface="Arial" panose="020B0604020202020204" pitchFamily="34" charset="0"/>
              <a:buChar char="–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spcBef>
                <a:spcPts val="475"/>
              </a:spcBef>
              <a:buSzPct val="100000"/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spcBef>
                <a:spcPts val="475"/>
              </a:spcBef>
              <a:buSzPct val="100000"/>
              <a:buFont typeface="Arial" panose="020B0604020202020204" pitchFamily="34" charset="0"/>
              <a:buChar char="–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spcBef>
                <a:spcPts val="475"/>
              </a:spcBef>
              <a:buSzPct val="100000"/>
              <a:buFont typeface="Arial" panose="020B0604020202020204" pitchFamily="34" charset="0"/>
              <a:buChar char="»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ts val="475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ts val="475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ts val="475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ts val="475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3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lvl="0" fontAlgn="base">
              <a:spcBef>
                <a:spcPts val="63"/>
              </a:spcBef>
              <a:spcAft>
                <a:spcPct val="0"/>
              </a:spcAft>
              <a:buSzTx/>
              <a:buNone/>
              <a:defRPr/>
            </a:pP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Қазақстандағы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жазатайым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оқиғалардан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жұмыскерлерді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міндетті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сақтандыру</a:t>
            </a:r>
            <a:endParaRPr kumimoji="0" lang="ru-RU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-3689" y="820098"/>
            <a:ext cx="1001712" cy="1936750"/>
            <a:chOff x="6363219" y="1040683"/>
            <a:chExt cx="1001712" cy="1936750"/>
          </a:xfrm>
        </p:grpSpPr>
        <p:grpSp>
          <p:nvGrpSpPr>
            <p:cNvPr id="16" name="Группа 161"/>
            <p:cNvGrpSpPr>
              <a:grpSpLocks/>
            </p:cNvGrpSpPr>
            <p:nvPr/>
          </p:nvGrpSpPr>
          <p:grpSpPr bwMode="auto">
            <a:xfrm>
              <a:off x="6363219" y="1040683"/>
              <a:ext cx="1001712" cy="1936750"/>
              <a:chOff x="207421" y="616486"/>
              <a:chExt cx="656532" cy="814661"/>
            </a:xfrm>
          </p:grpSpPr>
          <p:sp>
            <p:nvSpPr>
              <p:cNvPr id="18" name="Arrow: Pentagon 33"/>
              <p:cNvSpPr/>
              <p:nvPr/>
            </p:nvSpPr>
            <p:spPr bwMode="auto">
              <a:xfrm rot="5400000">
                <a:off x="81536" y="742371"/>
                <a:ext cx="814661" cy="562890"/>
              </a:xfrm>
              <a:prstGeom prst="homePlate">
                <a:avLst>
                  <a:gd name="adj" fmla="val 24304"/>
                </a:avLst>
              </a:prstGeom>
              <a:solidFill>
                <a:srgbClr val="0070C0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Isosceles Triangle 35"/>
              <p:cNvSpPr/>
              <p:nvPr/>
            </p:nvSpPr>
            <p:spPr bwMode="auto">
              <a:xfrm>
                <a:off x="770311" y="616486"/>
                <a:ext cx="93642" cy="100163"/>
              </a:xfrm>
              <a:prstGeom prst="triangle">
                <a:avLst>
                  <a:gd name="adj" fmla="val 0"/>
                </a:avLst>
              </a:prstGeom>
              <a:solidFill>
                <a:srgbClr val="FFFFFF">
                  <a:lumMod val="8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7" name="Овал 4"/>
            <p:cNvSpPr/>
            <p:nvPr/>
          </p:nvSpPr>
          <p:spPr>
            <a:xfrm>
              <a:off x="6445664" y="1292840"/>
              <a:ext cx="684213" cy="6842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206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155447" y="1118542"/>
            <a:ext cx="519348" cy="519830"/>
            <a:chOff x="198353" y="1887220"/>
            <a:chExt cx="519348" cy="519830"/>
          </a:xfrm>
        </p:grpSpPr>
        <p:sp>
          <p:nvSpPr>
            <p:cNvPr id="22" name="AutoShape 8">
              <a:extLst>
                <a:ext uri="{FF2B5EF4-FFF2-40B4-BE49-F238E27FC236}">
                  <a16:creationId xmlns:a16="http://schemas.microsoft.com/office/drawing/2014/main" id="{C939A4E3-7290-4A99-B53B-23FD495D795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98353" y="1887220"/>
              <a:ext cx="519348" cy="519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5251BA99-ADB9-4577-9381-3510D37A12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481" y="2060256"/>
              <a:ext cx="396731" cy="130920"/>
            </a:xfrm>
            <a:custGeom>
              <a:avLst/>
              <a:gdLst>
                <a:gd name="T0" fmla="*/ 1756 w 1760"/>
                <a:gd name="T1" fmla="*/ 0 h 580"/>
                <a:gd name="T2" fmla="*/ 4 w 1760"/>
                <a:gd name="T3" fmla="*/ 0 h 580"/>
                <a:gd name="T4" fmla="*/ 0 w 1760"/>
                <a:gd name="T5" fmla="*/ 4 h 580"/>
                <a:gd name="T6" fmla="*/ 0 w 1760"/>
                <a:gd name="T7" fmla="*/ 8 h 580"/>
                <a:gd name="T8" fmla="*/ 213 w 1760"/>
                <a:gd name="T9" fmla="*/ 475 h 580"/>
                <a:gd name="T10" fmla="*/ 445 w 1760"/>
                <a:gd name="T11" fmla="*/ 580 h 580"/>
                <a:gd name="T12" fmla="*/ 729 w 1760"/>
                <a:gd name="T13" fmla="*/ 580 h 580"/>
                <a:gd name="T14" fmla="*/ 729 w 1760"/>
                <a:gd name="T15" fmla="*/ 487 h 580"/>
                <a:gd name="T16" fmla="*/ 803 w 1760"/>
                <a:gd name="T17" fmla="*/ 413 h 580"/>
                <a:gd name="T18" fmla="*/ 957 w 1760"/>
                <a:gd name="T19" fmla="*/ 413 h 580"/>
                <a:gd name="T20" fmla="*/ 1031 w 1760"/>
                <a:gd name="T21" fmla="*/ 487 h 580"/>
                <a:gd name="T22" fmla="*/ 1031 w 1760"/>
                <a:gd name="T23" fmla="*/ 580 h 580"/>
                <a:gd name="T24" fmla="*/ 1297 w 1760"/>
                <a:gd name="T25" fmla="*/ 580 h 580"/>
                <a:gd name="T26" fmla="*/ 1529 w 1760"/>
                <a:gd name="T27" fmla="*/ 475 h 580"/>
                <a:gd name="T28" fmla="*/ 1760 w 1760"/>
                <a:gd name="T29" fmla="*/ 8 h 580"/>
                <a:gd name="T30" fmla="*/ 1760 w 1760"/>
                <a:gd name="T31" fmla="*/ 4 h 580"/>
                <a:gd name="T32" fmla="*/ 1756 w 1760"/>
                <a:gd name="T33" fmla="*/ 0 h 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60" h="580">
                  <a:moveTo>
                    <a:pt x="1756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92" y="308"/>
                    <a:pt x="213" y="475"/>
                  </a:cubicBezTo>
                  <a:cubicBezTo>
                    <a:pt x="289" y="579"/>
                    <a:pt x="307" y="580"/>
                    <a:pt x="445" y="580"/>
                  </a:cubicBezTo>
                  <a:cubicBezTo>
                    <a:pt x="729" y="580"/>
                    <a:pt x="729" y="580"/>
                    <a:pt x="729" y="580"/>
                  </a:cubicBezTo>
                  <a:cubicBezTo>
                    <a:pt x="729" y="487"/>
                    <a:pt x="729" y="487"/>
                    <a:pt x="729" y="487"/>
                  </a:cubicBezTo>
                  <a:cubicBezTo>
                    <a:pt x="729" y="447"/>
                    <a:pt x="763" y="413"/>
                    <a:pt x="803" y="413"/>
                  </a:cubicBezTo>
                  <a:cubicBezTo>
                    <a:pt x="957" y="413"/>
                    <a:pt x="957" y="413"/>
                    <a:pt x="957" y="413"/>
                  </a:cubicBezTo>
                  <a:cubicBezTo>
                    <a:pt x="997" y="413"/>
                    <a:pt x="1031" y="447"/>
                    <a:pt x="1031" y="487"/>
                  </a:cubicBezTo>
                  <a:cubicBezTo>
                    <a:pt x="1031" y="580"/>
                    <a:pt x="1031" y="580"/>
                    <a:pt x="1031" y="580"/>
                  </a:cubicBezTo>
                  <a:cubicBezTo>
                    <a:pt x="1297" y="580"/>
                    <a:pt x="1297" y="580"/>
                    <a:pt x="1297" y="580"/>
                  </a:cubicBezTo>
                  <a:cubicBezTo>
                    <a:pt x="1419" y="580"/>
                    <a:pt x="1463" y="568"/>
                    <a:pt x="1529" y="475"/>
                  </a:cubicBezTo>
                  <a:cubicBezTo>
                    <a:pt x="1652" y="303"/>
                    <a:pt x="1760" y="8"/>
                    <a:pt x="1760" y="8"/>
                  </a:cubicBezTo>
                  <a:cubicBezTo>
                    <a:pt x="1760" y="4"/>
                    <a:pt x="1760" y="4"/>
                    <a:pt x="1760" y="4"/>
                  </a:cubicBezTo>
                  <a:cubicBezTo>
                    <a:pt x="1760" y="2"/>
                    <a:pt x="1758" y="0"/>
                    <a:pt x="17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22335B52-D621-49D1-83C5-FB9107A0CE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975" y="1967481"/>
              <a:ext cx="415623" cy="357624"/>
            </a:xfrm>
            <a:custGeom>
              <a:avLst/>
              <a:gdLst>
                <a:gd name="T0" fmla="*/ 517 w 1844"/>
                <a:gd name="T1" fmla="*/ 329 h 1585"/>
                <a:gd name="T2" fmla="*/ 517 w 1844"/>
                <a:gd name="T3" fmla="*/ 154 h 1585"/>
                <a:gd name="T4" fmla="*/ 670 w 1844"/>
                <a:gd name="T5" fmla="*/ 0 h 1585"/>
                <a:gd name="T6" fmla="*/ 1174 w 1844"/>
                <a:gd name="T7" fmla="*/ 0 h 1585"/>
                <a:gd name="T8" fmla="*/ 1327 w 1844"/>
                <a:gd name="T9" fmla="*/ 154 h 1585"/>
                <a:gd name="T10" fmla="*/ 1327 w 1844"/>
                <a:gd name="T11" fmla="*/ 329 h 1585"/>
                <a:gd name="T12" fmla="*/ 1239 w 1844"/>
                <a:gd name="T13" fmla="*/ 329 h 1585"/>
                <a:gd name="T14" fmla="*/ 1239 w 1844"/>
                <a:gd name="T15" fmla="*/ 154 h 1585"/>
                <a:gd name="T16" fmla="*/ 1174 w 1844"/>
                <a:gd name="T17" fmla="*/ 88 h 1585"/>
                <a:gd name="T18" fmla="*/ 670 w 1844"/>
                <a:gd name="T19" fmla="*/ 88 h 1585"/>
                <a:gd name="T20" fmla="*/ 605 w 1844"/>
                <a:gd name="T21" fmla="*/ 154 h 1585"/>
                <a:gd name="T22" fmla="*/ 605 w 1844"/>
                <a:gd name="T23" fmla="*/ 329 h 1585"/>
                <a:gd name="T24" fmla="*/ 517 w 1844"/>
                <a:gd name="T25" fmla="*/ 329 h 1585"/>
                <a:gd name="T26" fmla="*/ 1844 w 1844"/>
                <a:gd name="T27" fmla="*/ 1541 h 1585"/>
                <a:gd name="T28" fmla="*/ 1844 w 1844"/>
                <a:gd name="T29" fmla="*/ 413 h 1585"/>
                <a:gd name="T30" fmla="*/ 1800 w 1844"/>
                <a:gd name="T31" fmla="*/ 369 h 1585"/>
                <a:gd name="T32" fmla="*/ 44 w 1844"/>
                <a:gd name="T33" fmla="*/ 369 h 1585"/>
                <a:gd name="T34" fmla="*/ 0 w 1844"/>
                <a:gd name="T35" fmla="*/ 413 h 1585"/>
                <a:gd name="T36" fmla="*/ 0 w 1844"/>
                <a:gd name="T37" fmla="*/ 1541 h 1585"/>
                <a:gd name="T38" fmla="*/ 44 w 1844"/>
                <a:gd name="T39" fmla="*/ 1585 h 1585"/>
                <a:gd name="T40" fmla="*/ 1800 w 1844"/>
                <a:gd name="T41" fmla="*/ 1585 h 1585"/>
                <a:gd name="T42" fmla="*/ 1844 w 1844"/>
                <a:gd name="T43" fmla="*/ 1541 h 1585"/>
                <a:gd name="T44" fmla="*/ 1800 w 1844"/>
                <a:gd name="T45" fmla="*/ 413 h 1585"/>
                <a:gd name="T46" fmla="*/ 1800 w 1844"/>
                <a:gd name="T47" fmla="*/ 1541 h 1585"/>
                <a:gd name="T48" fmla="*/ 44 w 1844"/>
                <a:gd name="T49" fmla="*/ 1541 h 1585"/>
                <a:gd name="T50" fmla="*/ 44 w 1844"/>
                <a:gd name="T51" fmla="*/ 413 h 1585"/>
                <a:gd name="T52" fmla="*/ 1800 w 1844"/>
                <a:gd name="T53" fmla="*/ 413 h 1585"/>
                <a:gd name="T54" fmla="*/ 1031 w 1844"/>
                <a:gd name="T55" fmla="*/ 892 h 1585"/>
                <a:gd name="T56" fmla="*/ 1031 w 1844"/>
                <a:gd name="T57" fmla="*/ 1132 h 1585"/>
                <a:gd name="T58" fmla="*/ 999 w 1844"/>
                <a:gd name="T59" fmla="*/ 1164 h 1585"/>
                <a:gd name="T60" fmla="*/ 845 w 1844"/>
                <a:gd name="T61" fmla="*/ 1164 h 1585"/>
                <a:gd name="T62" fmla="*/ 813 w 1844"/>
                <a:gd name="T63" fmla="*/ 1132 h 1585"/>
                <a:gd name="T64" fmla="*/ 813 w 1844"/>
                <a:gd name="T65" fmla="*/ 892 h 1585"/>
                <a:gd name="T66" fmla="*/ 845 w 1844"/>
                <a:gd name="T67" fmla="*/ 860 h 1585"/>
                <a:gd name="T68" fmla="*/ 999 w 1844"/>
                <a:gd name="T69" fmla="*/ 860 h 1585"/>
                <a:gd name="T70" fmla="*/ 1031 w 1844"/>
                <a:gd name="T71" fmla="*/ 892 h 1585"/>
                <a:gd name="T72" fmla="*/ 857 w 1844"/>
                <a:gd name="T73" fmla="*/ 904 h 1585"/>
                <a:gd name="T74" fmla="*/ 857 w 1844"/>
                <a:gd name="T75" fmla="*/ 1029 h 1585"/>
                <a:gd name="T76" fmla="*/ 987 w 1844"/>
                <a:gd name="T77" fmla="*/ 1029 h 1585"/>
                <a:gd name="T78" fmla="*/ 987 w 1844"/>
                <a:gd name="T79" fmla="*/ 904 h 1585"/>
                <a:gd name="T80" fmla="*/ 857 w 1844"/>
                <a:gd name="T81" fmla="*/ 904 h 1585"/>
                <a:gd name="T82" fmla="*/ 987 w 1844"/>
                <a:gd name="T83" fmla="*/ 1120 h 1585"/>
                <a:gd name="T84" fmla="*/ 987 w 1844"/>
                <a:gd name="T85" fmla="*/ 1073 h 1585"/>
                <a:gd name="T86" fmla="*/ 857 w 1844"/>
                <a:gd name="T87" fmla="*/ 1073 h 1585"/>
                <a:gd name="T88" fmla="*/ 857 w 1844"/>
                <a:gd name="T89" fmla="*/ 1120 h 1585"/>
                <a:gd name="T90" fmla="*/ 987 w 1844"/>
                <a:gd name="T91" fmla="*/ 1120 h 1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44" h="1585">
                  <a:moveTo>
                    <a:pt x="517" y="329"/>
                  </a:moveTo>
                  <a:cubicBezTo>
                    <a:pt x="517" y="154"/>
                    <a:pt x="517" y="154"/>
                    <a:pt x="517" y="154"/>
                  </a:cubicBezTo>
                  <a:cubicBezTo>
                    <a:pt x="517" y="69"/>
                    <a:pt x="585" y="0"/>
                    <a:pt x="670" y="0"/>
                  </a:cubicBezTo>
                  <a:cubicBezTo>
                    <a:pt x="1174" y="0"/>
                    <a:pt x="1174" y="0"/>
                    <a:pt x="1174" y="0"/>
                  </a:cubicBezTo>
                  <a:cubicBezTo>
                    <a:pt x="1259" y="0"/>
                    <a:pt x="1327" y="69"/>
                    <a:pt x="1327" y="154"/>
                  </a:cubicBezTo>
                  <a:cubicBezTo>
                    <a:pt x="1327" y="329"/>
                    <a:pt x="1327" y="329"/>
                    <a:pt x="1327" y="329"/>
                  </a:cubicBezTo>
                  <a:cubicBezTo>
                    <a:pt x="1239" y="329"/>
                    <a:pt x="1239" y="329"/>
                    <a:pt x="1239" y="329"/>
                  </a:cubicBezTo>
                  <a:cubicBezTo>
                    <a:pt x="1239" y="154"/>
                    <a:pt x="1239" y="154"/>
                    <a:pt x="1239" y="154"/>
                  </a:cubicBezTo>
                  <a:cubicBezTo>
                    <a:pt x="1239" y="118"/>
                    <a:pt x="1210" y="88"/>
                    <a:pt x="1174" y="88"/>
                  </a:cubicBezTo>
                  <a:cubicBezTo>
                    <a:pt x="670" y="88"/>
                    <a:pt x="670" y="88"/>
                    <a:pt x="670" y="88"/>
                  </a:cubicBezTo>
                  <a:cubicBezTo>
                    <a:pt x="634" y="88"/>
                    <a:pt x="605" y="118"/>
                    <a:pt x="605" y="154"/>
                  </a:cubicBezTo>
                  <a:cubicBezTo>
                    <a:pt x="605" y="329"/>
                    <a:pt x="605" y="329"/>
                    <a:pt x="605" y="329"/>
                  </a:cubicBezTo>
                  <a:lnTo>
                    <a:pt x="517" y="329"/>
                  </a:lnTo>
                  <a:close/>
                  <a:moveTo>
                    <a:pt x="1844" y="1541"/>
                  </a:moveTo>
                  <a:cubicBezTo>
                    <a:pt x="1844" y="413"/>
                    <a:pt x="1844" y="413"/>
                    <a:pt x="1844" y="413"/>
                  </a:cubicBezTo>
                  <a:cubicBezTo>
                    <a:pt x="1844" y="389"/>
                    <a:pt x="1824" y="369"/>
                    <a:pt x="1800" y="369"/>
                  </a:cubicBezTo>
                  <a:cubicBezTo>
                    <a:pt x="44" y="369"/>
                    <a:pt x="44" y="369"/>
                    <a:pt x="44" y="369"/>
                  </a:cubicBezTo>
                  <a:cubicBezTo>
                    <a:pt x="20" y="369"/>
                    <a:pt x="0" y="389"/>
                    <a:pt x="0" y="413"/>
                  </a:cubicBezTo>
                  <a:cubicBezTo>
                    <a:pt x="0" y="1541"/>
                    <a:pt x="0" y="1541"/>
                    <a:pt x="0" y="1541"/>
                  </a:cubicBezTo>
                  <a:cubicBezTo>
                    <a:pt x="0" y="1565"/>
                    <a:pt x="20" y="1585"/>
                    <a:pt x="44" y="1585"/>
                  </a:cubicBezTo>
                  <a:cubicBezTo>
                    <a:pt x="1800" y="1585"/>
                    <a:pt x="1800" y="1585"/>
                    <a:pt x="1800" y="1585"/>
                  </a:cubicBezTo>
                  <a:cubicBezTo>
                    <a:pt x="1824" y="1585"/>
                    <a:pt x="1844" y="1565"/>
                    <a:pt x="1844" y="1541"/>
                  </a:cubicBezTo>
                  <a:close/>
                  <a:moveTo>
                    <a:pt x="1800" y="413"/>
                  </a:moveTo>
                  <a:cubicBezTo>
                    <a:pt x="1800" y="1541"/>
                    <a:pt x="1800" y="1541"/>
                    <a:pt x="1800" y="1541"/>
                  </a:cubicBezTo>
                  <a:cubicBezTo>
                    <a:pt x="44" y="1541"/>
                    <a:pt x="44" y="1541"/>
                    <a:pt x="44" y="1541"/>
                  </a:cubicBezTo>
                  <a:cubicBezTo>
                    <a:pt x="44" y="413"/>
                    <a:pt x="44" y="413"/>
                    <a:pt x="44" y="413"/>
                  </a:cubicBezTo>
                  <a:lnTo>
                    <a:pt x="1800" y="413"/>
                  </a:lnTo>
                  <a:close/>
                  <a:moveTo>
                    <a:pt x="1031" y="892"/>
                  </a:moveTo>
                  <a:cubicBezTo>
                    <a:pt x="1031" y="1132"/>
                    <a:pt x="1031" y="1132"/>
                    <a:pt x="1031" y="1132"/>
                  </a:cubicBezTo>
                  <a:cubicBezTo>
                    <a:pt x="1031" y="1150"/>
                    <a:pt x="1016" y="1164"/>
                    <a:pt x="999" y="1164"/>
                  </a:cubicBezTo>
                  <a:cubicBezTo>
                    <a:pt x="845" y="1164"/>
                    <a:pt x="845" y="1164"/>
                    <a:pt x="845" y="1164"/>
                  </a:cubicBezTo>
                  <a:cubicBezTo>
                    <a:pt x="828" y="1164"/>
                    <a:pt x="813" y="1150"/>
                    <a:pt x="813" y="1132"/>
                  </a:cubicBezTo>
                  <a:cubicBezTo>
                    <a:pt x="813" y="892"/>
                    <a:pt x="813" y="892"/>
                    <a:pt x="813" y="892"/>
                  </a:cubicBezTo>
                  <a:cubicBezTo>
                    <a:pt x="813" y="875"/>
                    <a:pt x="828" y="860"/>
                    <a:pt x="845" y="860"/>
                  </a:cubicBezTo>
                  <a:cubicBezTo>
                    <a:pt x="999" y="860"/>
                    <a:pt x="999" y="860"/>
                    <a:pt x="999" y="860"/>
                  </a:cubicBezTo>
                  <a:cubicBezTo>
                    <a:pt x="1016" y="860"/>
                    <a:pt x="1031" y="875"/>
                    <a:pt x="1031" y="892"/>
                  </a:cubicBezTo>
                  <a:close/>
                  <a:moveTo>
                    <a:pt x="857" y="904"/>
                  </a:moveTo>
                  <a:cubicBezTo>
                    <a:pt x="857" y="1029"/>
                    <a:pt x="857" y="1029"/>
                    <a:pt x="857" y="1029"/>
                  </a:cubicBezTo>
                  <a:cubicBezTo>
                    <a:pt x="987" y="1029"/>
                    <a:pt x="987" y="1029"/>
                    <a:pt x="987" y="1029"/>
                  </a:cubicBezTo>
                  <a:cubicBezTo>
                    <a:pt x="987" y="904"/>
                    <a:pt x="987" y="904"/>
                    <a:pt x="987" y="904"/>
                  </a:cubicBezTo>
                  <a:lnTo>
                    <a:pt x="857" y="904"/>
                  </a:lnTo>
                  <a:close/>
                  <a:moveTo>
                    <a:pt x="987" y="1120"/>
                  </a:moveTo>
                  <a:cubicBezTo>
                    <a:pt x="987" y="1073"/>
                    <a:pt x="987" y="1073"/>
                    <a:pt x="987" y="1073"/>
                  </a:cubicBezTo>
                  <a:cubicBezTo>
                    <a:pt x="857" y="1073"/>
                    <a:pt x="857" y="1073"/>
                    <a:pt x="857" y="1073"/>
                  </a:cubicBezTo>
                  <a:cubicBezTo>
                    <a:pt x="857" y="1120"/>
                    <a:pt x="857" y="1120"/>
                    <a:pt x="857" y="1120"/>
                  </a:cubicBezTo>
                  <a:lnTo>
                    <a:pt x="987" y="112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883543" y="618590"/>
            <a:ext cx="463603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ts val="63"/>
              </a:spcBef>
              <a:spcAft>
                <a:spcPct val="0"/>
              </a:spcAft>
              <a:defRPr/>
            </a:pPr>
            <a:r>
              <a:rPr lang="ru-RU" altLang="en-US" sz="2000" dirty="0">
                <a:solidFill>
                  <a:srgbClr val="405888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ҚАЗАҚСТАНДАҒЫ ЖОМС БОЙЫНША АҒЫМДАҒЫ ЖАҒДАЙ</a:t>
            </a:r>
            <a:endParaRPr kumimoji="0" lang="ru-RU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29" name="Прямоугольник: скругленные углы 7">
            <a:extLst>
              <a:ext uri="{FF2B5EF4-FFF2-40B4-BE49-F238E27FC236}">
                <a16:creationId xmlns:a16="http://schemas.microsoft.com/office/drawing/2014/main" id="{D36F1859-11CA-2C28-E065-C1A976E66062}"/>
              </a:ext>
            </a:extLst>
          </p:cNvPr>
          <p:cNvSpPr/>
          <p:nvPr/>
        </p:nvSpPr>
        <p:spPr>
          <a:xfrm>
            <a:off x="6670158" y="3623720"/>
            <a:ext cx="6349332" cy="45402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ЖОМС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жүйесімен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тұлғаларды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582400" y="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graphicFrame>
        <p:nvGraphicFramePr>
          <p:cNvPr id="25" name="Диаграмма 24">
            <a:extLst>
              <a:ext uri="{FF2B5EF4-FFF2-40B4-BE49-F238E27FC236}">
                <a16:creationId xmlns:a16="http://schemas.microsoft.com/office/drawing/2014/main" id="{C5288DD1-339C-B681-5027-642EF26A8B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037186"/>
              </p:ext>
            </p:extLst>
          </p:nvPr>
        </p:nvGraphicFramePr>
        <p:xfrm>
          <a:off x="5634054" y="4029912"/>
          <a:ext cx="6349332" cy="2783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" name="Диаграмма 25">
            <a:extLst>
              <a:ext uri="{FF2B5EF4-FFF2-40B4-BE49-F238E27FC236}">
                <a16:creationId xmlns:a16="http://schemas.microsoft.com/office/drawing/2014/main" id="{C5288DD1-339C-B681-5027-642EF26A8B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6804651"/>
              </p:ext>
            </p:extLst>
          </p:nvPr>
        </p:nvGraphicFramePr>
        <p:xfrm>
          <a:off x="15028" y="4089272"/>
          <a:ext cx="5890437" cy="2783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8C3E2056-FD5C-4324-84B5-E81AFCAD87F7}"/>
              </a:ext>
            </a:extLst>
          </p:cNvPr>
          <p:cNvSpPr/>
          <p:nvPr/>
        </p:nvSpPr>
        <p:spPr>
          <a:xfrm>
            <a:off x="5109503" y="3947571"/>
            <a:ext cx="81144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err="1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00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000" dirty="0" err="1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endParaRPr lang="ru-RU" sz="1000" dirty="0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490651A2-F1FB-4164-8E1B-DF7DCC891776}"/>
              </a:ext>
            </a:extLst>
          </p:cNvPr>
          <p:cNvSpPr/>
          <p:nvPr/>
        </p:nvSpPr>
        <p:spPr>
          <a:xfrm>
            <a:off x="10799068" y="3918201"/>
            <a:ext cx="13163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err="1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00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000" dirty="0" err="1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кәсіпорындар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095940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/>
          <p:cNvSpPr txBox="1"/>
          <p:nvPr/>
        </p:nvSpPr>
        <p:spPr>
          <a:xfrm>
            <a:off x="633175" y="830145"/>
            <a:ext cx="4597532" cy="31393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377" eaLnBrk="1" hangingPunct="1">
              <a:lnSpc>
                <a:spcPct val="90000"/>
              </a:lnSpc>
              <a:defRPr sz="1600" b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40588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ТЕКСЕРУ НӘТИЖЕЛЕРІ</a:t>
            </a:r>
          </a:p>
        </p:txBody>
      </p:sp>
      <p:graphicFrame>
        <p:nvGraphicFramePr>
          <p:cNvPr id="346114" name="Объект 4" hidden="1">
            <a:extLst>
              <a:ext uri="{FF2B5EF4-FFF2-40B4-BE49-F238E27FC236}">
                <a16:creationId xmlns:a16="http://schemas.microsoft.com/office/drawing/2014/main" id="{78A9CD0E-75AB-4DEF-A4D2-6AE619DF59A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Слайд think-cell" r:id="rId5" imgW="383" imgH="384" progId="TCLayout.ActiveDocument.1">
                  <p:embed/>
                </p:oleObj>
              </mc:Choice>
              <mc:Fallback>
                <p:oleObj name="Слайд think-cell" r:id="rId5" imgW="383" imgH="384" progId="TCLayout.ActiveDocument.1">
                  <p:embed/>
                  <p:pic>
                    <p:nvPicPr>
                      <p:cNvPr id="346114" name="Объект 4" hidden="1">
                        <a:extLst>
                          <a:ext uri="{FF2B5EF4-FFF2-40B4-BE49-F238E27FC236}">
                            <a16:creationId xmlns:a16="http://schemas.microsoft.com/office/drawing/2014/main" id="{78A9CD0E-75AB-4DEF-A4D2-6AE619DF59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>
            <a:extLst>
              <a:ext uri="{FF2B5EF4-FFF2-40B4-BE49-F238E27FC236}">
                <a16:creationId xmlns:a16="http://schemas.microsoft.com/office/drawing/2014/main" id="{FD97FC22-4B49-4A83-8526-264D9CACAA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  <p:cxnSp>
        <p:nvCxnSpPr>
          <p:cNvPr id="233" name="Прямая соединительная линия 232">
            <a:extLst>
              <a:ext uri="{FF2B5EF4-FFF2-40B4-BE49-F238E27FC236}">
                <a16:creationId xmlns:a16="http://schemas.microsoft.com/office/drawing/2014/main" id="{A4CBE7B0-D243-4EA5-9E6F-A92A218B7825}"/>
              </a:ext>
            </a:extLst>
          </p:cNvPr>
          <p:cNvCxnSpPr>
            <a:cxnSpLocks/>
          </p:cNvCxnSpPr>
          <p:nvPr/>
        </p:nvCxnSpPr>
        <p:spPr>
          <a:xfrm>
            <a:off x="491095" y="562769"/>
            <a:ext cx="10925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 hidden="1"/>
          <p:cNvSpPr/>
          <p:nvPr/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D9A342FE-5C82-4F52-BF2B-CFF321963454}"/>
              </a:ext>
            </a:extLst>
          </p:cNvPr>
          <p:cNvSpPr txBox="1">
            <a:spLocks/>
          </p:cNvSpPr>
          <p:nvPr/>
        </p:nvSpPr>
        <p:spPr bwMode="auto">
          <a:xfrm>
            <a:off x="318852" y="254992"/>
            <a:ext cx="11269663" cy="3077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lvl1pPr marL="1111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ts val="88"/>
              </a:spcBef>
              <a:buNone/>
              <a:defRPr/>
            </a:pP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Мемлекеттік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және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ішкі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инспекциялық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</a:t>
            </a:r>
            <a:r>
              <a:rPr lang="ru-RU" alt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бақылау</a:t>
            </a:r>
            <a:endParaRPr kumimoji="0" lang="ru-RU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885274" y="1215822"/>
            <a:ext cx="543642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Кәсіпорындарға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5834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тексеру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жүргізілдіБарлығы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8936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бұзушылық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анықталды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lvl="0" indent="-285750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ЕҚЕҚ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мәселелері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23%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ішінде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lvl="0" indent="-285750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қауіпсіз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еңбек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жағдайларын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етпеу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15%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lvl="0" indent="-285750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қызметкерлерді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оқыту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нұсқау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бермеу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11%</a:t>
            </a:r>
          </a:p>
          <a:p>
            <a:pPr marL="285750" lvl="0" indent="-285750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ЖҚҚ –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етпеу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7" name="Группа 161"/>
          <p:cNvGrpSpPr>
            <a:grpSpLocks/>
          </p:cNvGrpSpPr>
          <p:nvPr/>
        </p:nvGrpSpPr>
        <p:grpSpPr bwMode="auto">
          <a:xfrm>
            <a:off x="14773" y="798680"/>
            <a:ext cx="1001712" cy="1936750"/>
            <a:chOff x="207421" y="616486"/>
            <a:chExt cx="656532" cy="814661"/>
          </a:xfrm>
        </p:grpSpPr>
        <p:sp>
          <p:nvSpPr>
            <p:cNvPr id="48" name="Arrow: Pentagon 33"/>
            <p:cNvSpPr/>
            <p:nvPr/>
          </p:nvSpPr>
          <p:spPr bwMode="auto">
            <a:xfrm rot="5400000">
              <a:off x="81536" y="742371"/>
              <a:ext cx="814661" cy="562890"/>
            </a:xfrm>
            <a:prstGeom prst="homePlate">
              <a:avLst>
                <a:gd name="adj" fmla="val 24304"/>
              </a:avLst>
            </a:prstGeom>
            <a:solidFill>
              <a:srgbClr val="0070C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Isosceles Triangle 35"/>
            <p:cNvSpPr/>
            <p:nvPr/>
          </p:nvSpPr>
          <p:spPr bwMode="auto">
            <a:xfrm>
              <a:off x="770311" y="616486"/>
              <a:ext cx="93642" cy="100163"/>
            </a:xfrm>
            <a:prstGeom prst="triangle">
              <a:avLst>
                <a:gd name="adj" fmla="val 0"/>
              </a:avLst>
            </a:prstGeom>
            <a:solidFill>
              <a:srgbClr val="FFFFFF">
                <a:lumMod val="8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0" name="Овал 4"/>
          <p:cNvSpPr/>
          <p:nvPr/>
        </p:nvSpPr>
        <p:spPr>
          <a:xfrm>
            <a:off x="102085" y="1105067"/>
            <a:ext cx="684213" cy="6842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206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51" name="Рисунок 50" descr="Офисный работник">
            <a:extLst>
              <a:ext uri="{FF2B5EF4-FFF2-40B4-BE49-F238E27FC236}">
                <a16:creationId xmlns:a16="http://schemas.microsoft.com/office/drawing/2014/main" id="{20779FB3-7816-4911-92AC-7A4EAC98D78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44142" y="1105066"/>
            <a:ext cx="622174" cy="622174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11452207" y="2458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graphicFrame>
        <p:nvGraphicFramePr>
          <p:cNvPr id="35" name="Диаграмма 19">
            <a:extLst>
              <a:ext uri="{FF2B5EF4-FFF2-40B4-BE49-F238E27FC236}">
                <a16:creationId xmlns:a16="http://schemas.microsoft.com/office/drawing/2014/main" id="{27DD74C7-62FE-4535-A039-2F587551A8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9155432"/>
              </p:ext>
            </p:extLst>
          </p:nvPr>
        </p:nvGraphicFramePr>
        <p:xfrm>
          <a:off x="6286142" y="1197520"/>
          <a:ext cx="5601058" cy="1537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36" name="Диаграмма 15">
            <a:extLst>
              <a:ext uri="{FF2B5EF4-FFF2-40B4-BE49-F238E27FC236}">
                <a16:creationId xmlns:a16="http://schemas.microsoft.com/office/drawing/2014/main" id="{01335DC9-7DA9-4B1A-B2D8-7AD7127D72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3336503"/>
              </p:ext>
            </p:extLst>
          </p:nvPr>
        </p:nvGraphicFramePr>
        <p:xfrm>
          <a:off x="6280329" y="2946530"/>
          <a:ext cx="5648882" cy="177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37" name="Диаграмма 19">
            <a:extLst>
              <a:ext uri="{FF2B5EF4-FFF2-40B4-BE49-F238E27FC236}">
                <a16:creationId xmlns:a16="http://schemas.microsoft.com/office/drawing/2014/main" id="{C149D2DE-C681-4634-8A40-42FF33E500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6259129"/>
              </p:ext>
            </p:extLst>
          </p:nvPr>
        </p:nvGraphicFramePr>
        <p:xfrm>
          <a:off x="6290170" y="4978688"/>
          <a:ext cx="5639041" cy="1402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39" name="Прямоугольник 53">
            <a:extLst>
              <a:ext uri="{FF2B5EF4-FFF2-40B4-BE49-F238E27FC236}">
                <a16:creationId xmlns:a16="http://schemas.microsoft.com/office/drawing/2014/main" id="{06CD594E-217B-43A3-ADFE-91E2CD93D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42" y="3560282"/>
            <a:ext cx="5882979" cy="290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6" rIns="68571" bIns="34286">
            <a:spAutoFit/>
          </a:bodyPr>
          <a:lstStyle/>
          <a:p>
            <a:pPr marL="285750" indent="-285750" defTabSz="95885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3,2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мың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.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кәсіпорын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халықаралық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стандарттарды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енгізді</a:t>
            </a:r>
            <a:endParaRPr lang="ru-RU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40" name="Прямоугольник 60">
            <a:extLst>
              <a:ext uri="{FF2B5EF4-FFF2-40B4-BE49-F238E27FC236}">
                <a16:creationId xmlns:a16="http://schemas.microsoft.com/office/drawing/2014/main" id="{B89307CA-776E-4848-B6FA-F5BAB4ABA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42" y="4026753"/>
            <a:ext cx="5882979" cy="463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6" rIns="68571" bIns="34286">
            <a:spAutoFit/>
          </a:bodyPr>
          <a:lstStyle/>
          <a:p>
            <a:pPr marL="285750" indent="-285750" defTabSz="95885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Кәсіпорындарда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ішкі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бақылауды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18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мың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өндірістік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кеңес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жүзеге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асырады</a:t>
            </a:r>
            <a:endParaRPr lang="ru-RU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41" name="Прямоугольник 64">
            <a:extLst>
              <a:ext uri="{FF2B5EF4-FFF2-40B4-BE49-F238E27FC236}">
                <a16:creationId xmlns:a16="http://schemas.microsoft.com/office/drawing/2014/main" id="{BFBFF407-A4E2-4C3F-A7DB-B277BB709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42" y="4902651"/>
            <a:ext cx="5882979" cy="290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6" rIns="68571" bIns="34286">
            <a:spAutoFit/>
          </a:bodyPr>
          <a:lstStyle>
            <a:lvl1pPr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prstClr val="black"/>
              </a:buClr>
              <a:buFont typeface="Wingdings" panose="05000000000000000000" pitchFamily="2" charset="2"/>
              <a:buChar char="ü"/>
            </a:pPr>
            <a:r>
              <a:rPr lang="ru-RU" alt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481</a:t>
            </a:r>
            <a:r>
              <a:rPr lang="ru-RU" alt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en-US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кәсіпорындар</a:t>
            </a:r>
            <a:r>
              <a:rPr lang="ru-RU" alt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«</a:t>
            </a:r>
            <a:r>
              <a:rPr lang="en-US" alt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Vision Zero</a:t>
            </a:r>
            <a:r>
              <a:rPr lang="ru-RU" alt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» </a:t>
            </a:r>
            <a:r>
              <a:rPr lang="ru-RU" altLang="en-US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тұжырымдамасына</a:t>
            </a:r>
            <a:r>
              <a:rPr lang="ru-RU" alt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en-US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қосылды</a:t>
            </a:r>
            <a:endParaRPr lang="ru-RU" altLang="en-US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ED92C38-661C-46BC-86C6-97F162698FEF}"/>
              </a:ext>
            </a:extLst>
          </p:cNvPr>
          <p:cNvSpPr txBox="1"/>
          <p:nvPr/>
        </p:nvSpPr>
        <p:spPr>
          <a:xfrm>
            <a:off x="113579" y="3063260"/>
            <a:ext cx="5993915" cy="305103"/>
          </a:xfrm>
          <a:prstGeom prst="rect">
            <a:avLst/>
          </a:prstGeom>
          <a:solidFill>
            <a:srgbClr val="0070C0"/>
          </a:solidFill>
        </p:spPr>
        <p:txBody>
          <a:bodyPr wrap="square" lIns="58311" tIns="29156" rIns="58311" bIns="29156">
            <a:spAutoFit/>
          </a:bodyPr>
          <a:lstStyle>
            <a:defPPr>
              <a:defRPr lang="en-US"/>
            </a:defPPr>
            <a:lvl2pPr marL="0" lvl="1">
              <a:defRPr sz="2000" b="1">
                <a:solidFill>
                  <a:schemeClr val="bg1"/>
                </a:solidFill>
                <a:latin typeface="Trebuchet MS" panose="020B0603020202020204" pitchFamily="34" charset="0"/>
              </a:defRPr>
            </a:lvl2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Внутренний контроль на предприятиях</a:t>
            </a:r>
          </a:p>
        </p:txBody>
      </p:sp>
      <p:sp>
        <p:nvSpPr>
          <p:cNvPr id="54" name="Прямоугольник 64">
            <a:extLst>
              <a:ext uri="{FF2B5EF4-FFF2-40B4-BE49-F238E27FC236}">
                <a16:creationId xmlns:a16="http://schemas.microsoft.com/office/drawing/2014/main" id="{C350271A-8DE3-44C5-98E5-6B04CF8FA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47" y="5487391"/>
            <a:ext cx="5882978" cy="463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6" rIns="68571" bIns="34286">
            <a:spAutoFit/>
          </a:bodyPr>
          <a:lstStyle>
            <a:lvl1pPr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prstClr val="black"/>
              </a:buClr>
              <a:buFont typeface="Wingdings" panose="05000000000000000000" pitchFamily="2" charset="2"/>
              <a:buChar char="ü"/>
            </a:pP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«Онлайн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еңбек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консультанты» функционалы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іске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қосылды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b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</a:br>
            <a:r>
              <a:rPr lang="ru-RU" alt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28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мың</a:t>
            </a:r>
            <a:r>
              <a:rPr lang="ru-RU" alt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адам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өзін-өзі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тексеруден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өтті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.</a:t>
            </a:r>
          </a:p>
        </p:txBody>
      </p:sp>
      <p:sp>
        <p:nvSpPr>
          <p:cNvPr id="55" name="Прямоугольник 64">
            <a:extLst>
              <a:ext uri="{FF2B5EF4-FFF2-40B4-BE49-F238E27FC236}">
                <a16:creationId xmlns:a16="http://schemas.microsoft.com/office/drawing/2014/main" id="{66A4EFFF-5F4D-4ED4-BB1B-577A815F4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43" y="6190934"/>
            <a:ext cx="5882978" cy="290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6" rIns="68571" bIns="34286">
            <a:spAutoFit/>
          </a:bodyPr>
          <a:lstStyle>
            <a:lvl1pPr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88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prstClr val="black"/>
              </a:buClr>
              <a:buFont typeface="Wingdings" panose="05000000000000000000" pitchFamily="2" charset="2"/>
              <a:buChar char="ü"/>
            </a:pPr>
            <a:r>
              <a:rPr lang="ru-RU" alt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7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мың</a:t>
            </a:r>
            <a:r>
              <a:rPr lang="ru-RU" alt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өндірістік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нысанды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аттестаттау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en-US" sz="1400" dirty="0" err="1"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өткізілді</a:t>
            </a:r>
            <a:endParaRPr lang="ru-RU" altLang="en-US" sz="1400" dirty="0"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4A77438-513B-4E61-AC97-BB7D9E4F581C}"/>
              </a:ext>
            </a:extLst>
          </p:cNvPr>
          <p:cNvSpPr txBox="1"/>
          <p:nvPr/>
        </p:nvSpPr>
        <p:spPr>
          <a:xfrm>
            <a:off x="6346441" y="817433"/>
            <a:ext cx="5480460" cy="31393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377" eaLnBrk="1" hangingPunct="1">
              <a:lnSpc>
                <a:spcPct val="90000"/>
              </a:lnSpc>
              <a:defRPr sz="1600" b="1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>
              <a:defRPr/>
            </a:pPr>
            <a:r>
              <a:rPr lang="ru-RU" sz="2000" b="0" dirty="0">
                <a:solidFill>
                  <a:srgbClr val="405888"/>
                </a:solidFill>
              </a:rPr>
              <a:t>ҚАБЫЛДАНҒАН ШАРАЛАР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405888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49740A9-2D4E-4C86-ACB2-10F8F03DEF3A}"/>
              </a:ext>
            </a:extLst>
          </p:cNvPr>
          <p:cNvSpPr/>
          <p:nvPr/>
        </p:nvSpPr>
        <p:spPr>
          <a:xfrm>
            <a:off x="10497305" y="569498"/>
            <a:ext cx="169469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en-US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2023 </a:t>
            </a:r>
            <a:r>
              <a:rPr lang="ru-RU" altLang="en-US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жылғы</a:t>
            </a:r>
            <a:r>
              <a:rPr lang="ru-RU" altLang="en-US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 1 </a:t>
            </a:r>
            <a:r>
              <a:rPr lang="ru-RU" altLang="en-US" sz="105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Trebuchet MS" panose="020B0603020202020204" pitchFamily="34" charset="0"/>
              </a:rPr>
              <a:t>қарашаға</a:t>
            </a:r>
            <a:endParaRPr lang="ru-RU" altLang="en-US" sz="105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  <a:sym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7940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gVjYbofqC1G7FHwS38Sh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gVjYbofqC1G7FHwS38Shw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  <a:fontScheme name="Тема 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Тема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Тема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Тема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Тема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Тема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2115</TotalTime>
  <Words>1723</Words>
  <Application>Microsoft Office PowerPoint</Application>
  <PresentationFormat>Широкоэкранный</PresentationFormat>
  <Paragraphs>305</Paragraphs>
  <Slides>12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Тема Office</vt:lpstr>
      <vt:lpstr>2_Тема Office</vt:lpstr>
      <vt:lpstr>5_Тема Office</vt:lpstr>
      <vt:lpstr>3_Тема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Мурат Т. Муратбеков</dc:creator>
  <cp:lastModifiedBy>Alieva Amina</cp:lastModifiedBy>
  <cp:revision>337</cp:revision>
  <cp:lastPrinted>2023-12-04T03:58:01Z</cp:lastPrinted>
  <dcterms:created xsi:type="dcterms:W3CDTF">2023-11-23T06:54:36Z</dcterms:created>
  <dcterms:modified xsi:type="dcterms:W3CDTF">2023-12-04T09:04:07Z</dcterms:modified>
</cp:coreProperties>
</file>