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9" r:id="rId3"/>
    <p:sldId id="316" r:id="rId4"/>
    <p:sldId id="315" r:id="rId5"/>
    <p:sldId id="311" r:id="rId6"/>
    <p:sldId id="310" r:id="rId7"/>
    <p:sldId id="312" r:id="rId8"/>
    <p:sldId id="314" r:id="rId9"/>
    <p:sldId id="319" r:id="rId10"/>
    <p:sldId id="32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2F1B-AECF-40AF-B6A9-4E635D3D116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2F9E-9335-45B1-BDA4-CA6481893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0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D2F9E-9335-45B1-BDA4-CA6481893C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4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D2F9E-9335-45B1-BDA4-CA6481893C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7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3" y="2"/>
            <a:ext cx="2950475" cy="54258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56740" y="10271620"/>
            <a:ext cx="2950475" cy="542588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91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597a80ed0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597a80ed0_1_19:notes"/>
          <p:cNvSpPr txBox="1">
            <a:spLocks noGrp="1"/>
          </p:cNvSpPr>
          <p:nvPr>
            <p:ph type="body" idx="1"/>
          </p:nvPr>
        </p:nvSpPr>
        <p:spPr>
          <a:xfrm>
            <a:off x="685801" y="4724956"/>
            <a:ext cx="5486400" cy="4476275"/>
          </a:xfrm>
          <a:prstGeom prst="rect">
            <a:avLst/>
          </a:prstGeom>
        </p:spPr>
        <p:txBody>
          <a:bodyPr spcFirstLastPara="1" wrap="square" lIns="91405" tIns="91405" rIns="91405" bIns="9140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88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0ABF-E9C3-40A4-9953-82A5C8CF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70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620F-06BD-4391-ACB2-F00B66BCDC4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FB3F-7601-415C-8CB5-EF31AD5F8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emf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17.emf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emf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Relationship Id="rId1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488832" cy="295232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орындарындағы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студенттік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1"/>
            <a:ext cx="6400800" cy="62562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қ.,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6876256" y="116632"/>
            <a:ext cx="1709738" cy="415528"/>
            <a:chOff x="7318113" y="205049"/>
            <a:chExt cx="1709047" cy="415464"/>
          </a:xfrm>
        </p:grpSpPr>
        <p:pic>
          <p:nvPicPr>
            <p:cNvPr id="6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kk-KZ" sz="7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79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488832" cy="295232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рақмет!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1"/>
            <a:ext cx="6400800" cy="62562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қ.,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6876256" y="116632"/>
            <a:ext cx="1709738" cy="415528"/>
            <a:chOff x="7318113" y="205049"/>
            <a:chExt cx="1709047" cy="415464"/>
          </a:xfrm>
        </p:grpSpPr>
        <p:pic>
          <p:nvPicPr>
            <p:cNvPr id="6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kk-KZ" sz="7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 Республикасы Ғылым және жоғары білім министрлігі</a:t>
              </a:r>
              <a:endParaRPr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1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7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1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Прямоугольник 12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Прямоугольник 25"/>
          <p:cNvSpPr>
            <a:spLocks noChangeArrowheads="1"/>
          </p:cNvSpPr>
          <p:nvPr/>
        </p:nvSpPr>
        <p:spPr bwMode="auto">
          <a:xfrm>
            <a:off x="229791" y="983456"/>
            <a:ext cx="7742634" cy="33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buNone/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ТЮРКСКАЯ УНИВЕРСИАДА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198" name="Группа 42"/>
          <p:cNvGrpSpPr>
            <a:grpSpLocks/>
          </p:cNvGrpSpPr>
          <p:nvPr/>
        </p:nvGrpSpPr>
        <p:grpSpPr bwMode="auto">
          <a:xfrm>
            <a:off x="7536141" y="47153"/>
            <a:ext cx="1709738" cy="415528"/>
            <a:chOff x="7318113" y="205049"/>
            <a:chExt cx="1709047" cy="415464"/>
          </a:xfrm>
        </p:grpSpPr>
        <p:pic>
          <p:nvPicPr>
            <p:cNvPr id="8230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39551" y="23934"/>
            <a:ext cx="699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ЖОО-ЛАРДАҒЫ СТУДЕНТТІК СПОРТТЫ ДАМЫТУ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Касым-Жомарт Токаев обратился к самой молодой чемпионке мира из Казахстана  - Шахматы - Sports.k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02" y="836713"/>
            <a:ext cx="374053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71380" y="983456"/>
            <a:ext cx="446449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Бұқаралық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шынықтыруды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өркендету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чемпиондар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шыңына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шығатын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пирамидаға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айналуы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салауатты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белсенді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жастардың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түптеп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келгенде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қуатты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ұлттың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негізін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қалыптастарды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.».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Қасым-Жомарт</a:t>
            </a:r>
            <a:r>
              <a:rPr lang="ru-RU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Тоқаев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404" y="4039228"/>
            <a:ext cx="870908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басшысының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халқына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Жолдауы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kk-K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Дене шынықтыру және спорт туралы» Қазақстан Республикасының </a:t>
            </a:r>
            <a:r>
              <a:rPr lang="kk-KZ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Заңы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k-K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 Республикасының дене шынықтыру мен спортты дамытудың 2023 – 2029 жылдарға арналған </a:t>
            </a:r>
            <a:r>
              <a:rPr lang="kk-KZ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тұжырымдамасы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 Республикасында шахматты дамытудың 2023 – 2027 жылдарға арналған кешенді жоспары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2930" y="6309320"/>
            <a:ext cx="37702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8" y="13848"/>
            <a:ext cx="9166428" cy="5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12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198" name="Группа 42"/>
          <p:cNvGrpSpPr>
            <a:grpSpLocks/>
          </p:cNvGrpSpPr>
          <p:nvPr/>
        </p:nvGrpSpPr>
        <p:grpSpPr bwMode="auto">
          <a:xfrm>
            <a:off x="7526074" y="117071"/>
            <a:ext cx="1709738" cy="415528"/>
            <a:chOff x="7318113" y="205049"/>
            <a:chExt cx="1709047" cy="415464"/>
          </a:xfrm>
        </p:grpSpPr>
        <p:pic>
          <p:nvPicPr>
            <p:cNvPr id="8230" name="Google Shape;524;p100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1520" y="23995"/>
            <a:ext cx="7366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ҚАЗАҚСТАН РЕСПУБЛИКАСЫНДА СТУДЕНТТІК СПОРТТЫ ДАМЫТУДЫҢ 2024-2029 ЖЫЛДАРҒА АРНАЛҒАН КЕШЕНДІ ЖОСПАРЫНЫҢ ЖОБАСЫ 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en-US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299" y="666866"/>
            <a:ext cx="83766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Мақсаты: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Республикасында әлеуметтік-экономикалық тиімді </a:t>
            </a:r>
            <a:r>
              <a:rPr lang="kk-K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студенттік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спорт жүйесін құру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753" y="1623232"/>
            <a:ext cx="8298200" cy="273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спортын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денсаулық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шынықтырумен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спортпен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жүйелі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айналысатын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білім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санын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білім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қоғамда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патриоттық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тәрбиелеу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әлеуметтендіру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Студенттердің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мүмкінділігі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шектеулі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шынықтырумен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спортпен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айналысу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елдің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әлеуметтік-экономикалық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дамуындағы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спорттың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рөлін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отандық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спорттың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аренадағы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бәсекеге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еріктілікті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волонтерлік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спорт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жастар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ынтымақтастығын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1328" y="4329497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Тұжырымдаманы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оқу орындарында дене шынықтыру жүйесінің тиімділігін арттыруға қол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жеткізіледі;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дене шынықтырумен және спортпен жүйелі түрде айналысатындар саны ұлғайтылады, студенттер арасында аурушаңдық, қылмыс, нашақорлық және басқа да келеңсіз құбылыстардың деңгейі төмендейді;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алушыға таңдау еркіндігі беріледі, оның таңдалған спорт түрлерімен айналысуға қызығушылықтары ескеріледі;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олимпиадалық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резервті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дәрежедегі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спортшыларды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3818" y="4251749"/>
            <a:ext cx="8376654" cy="2272144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3567" y="3960165"/>
            <a:ext cx="53285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Тұжырымдаманы</a:t>
            </a:r>
            <a:r>
              <a:rPr lang="ru-RU" b="1" dirty="0" smtClean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b="1" dirty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асырудан</a:t>
            </a:r>
            <a:r>
              <a:rPr lang="ru-RU" b="1" dirty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күтілетін</a:t>
            </a:r>
            <a:r>
              <a:rPr lang="ru-RU" b="1" dirty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нәтижелер</a:t>
            </a:r>
            <a:endParaRPr lang="ru-RU" b="1" dirty="0">
              <a:solidFill>
                <a:srgbClr val="3C8BB8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2781" y="1615155"/>
            <a:ext cx="8407692" cy="2235669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5135" y="1333796"/>
            <a:ext cx="1626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Тапсырмалар</a:t>
            </a:r>
            <a:endParaRPr lang="ru-RU" b="1" dirty="0">
              <a:solidFill>
                <a:srgbClr val="3C8BB8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74274" y="6368472"/>
            <a:ext cx="37702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</a:t>
            </a:r>
          </a:p>
        </p:txBody>
      </p:sp>
    </p:spTree>
    <p:extLst>
      <p:ext uri="{BB962C8B-B14F-4D97-AF65-F5344CB8AC3E}">
        <p14:creationId xmlns:p14="http://schemas.microsoft.com/office/powerpoint/2010/main" val="710323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4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1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Прямоугольник 12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198" name="Группа 42"/>
          <p:cNvGrpSpPr>
            <a:grpSpLocks/>
          </p:cNvGrpSpPr>
          <p:nvPr/>
        </p:nvGrpSpPr>
        <p:grpSpPr bwMode="auto">
          <a:xfrm>
            <a:off x="7536141" y="47153"/>
            <a:ext cx="1709738" cy="415528"/>
            <a:chOff x="7318113" y="205049"/>
            <a:chExt cx="1709047" cy="415464"/>
          </a:xfrm>
        </p:grpSpPr>
        <p:pic>
          <p:nvPicPr>
            <p:cNvPr id="8230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39552" y="79417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231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медаль,  </a:t>
            </a:r>
            <a:r>
              <a:rPr lang="ru-RU" b="1" dirty="0" err="1" smtClean="0">
                <a:solidFill>
                  <a:srgbClr val="002060"/>
                </a:solidFill>
              </a:rPr>
              <a:t>оның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ішінде</a:t>
            </a:r>
            <a:r>
              <a:rPr lang="ru-RU" b="1" dirty="0" smtClean="0">
                <a:solidFill>
                  <a:srgbClr val="002060"/>
                </a:solidFill>
              </a:rPr>
              <a:t>:      </a:t>
            </a:r>
            <a:r>
              <a:rPr lang="ru-RU" sz="2400" b="1" dirty="0" smtClean="0">
                <a:solidFill>
                  <a:srgbClr val="C00000"/>
                </a:solidFill>
              </a:rPr>
              <a:t>56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алтын      </a:t>
            </a:r>
            <a:r>
              <a:rPr lang="ru-RU" sz="2400" b="1" dirty="0" smtClean="0">
                <a:solidFill>
                  <a:srgbClr val="C00000"/>
                </a:solidFill>
              </a:rPr>
              <a:t>79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</a:rPr>
              <a:t>күміс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96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</a:rPr>
              <a:t>қола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: один скругленный угол 7">
            <a:extLst>
              <a:ext uri="{FF2B5EF4-FFF2-40B4-BE49-F238E27FC236}">
                <a16:creationId xmlns:a16="http://schemas.microsoft.com/office/drawing/2014/main" xmlns="" id="{C4592F52-AAF8-44F0-B99E-0FF6F7938CDB}"/>
              </a:ext>
            </a:extLst>
          </p:cNvPr>
          <p:cNvSpPr/>
          <p:nvPr/>
        </p:nvSpPr>
        <p:spPr>
          <a:xfrm>
            <a:off x="434031" y="693542"/>
            <a:ext cx="8530457" cy="789558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04283"/>
              </p:ext>
            </p:extLst>
          </p:nvPr>
        </p:nvGraphicFramePr>
        <p:xfrm>
          <a:off x="491696" y="1743083"/>
          <a:ext cx="4008296" cy="4543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016"/>
                <a:gridCol w="504056"/>
                <a:gridCol w="432048"/>
                <a:gridCol w="432048"/>
                <a:gridCol w="716744"/>
                <a:gridCol w="435384"/>
              </a:tblGrid>
              <a:tr h="370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ЖАЗҒЫ  УНИВЕРСИАДА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алтын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күміс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қола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барлығы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орын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96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1993 Буффало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1995 </a:t>
                      </a:r>
                      <a:r>
                        <a:rPr lang="ru-RU" sz="1100" b="1" dirty="0" err="1">
                          <a:effectLst/>
                        </a:rPr>
                        <a:t>Фукуока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1997 Сицилия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28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1999 Пальма-де-Мальорка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2001 </a:t>
                      </a:r>
                      <a:r>
                        <a:rPr lang="ru-RU" sz="1100" b="1" dirty="0" err="1" smtClean="0">
                          <a:effectLst/>
                        </a:rPr>
                        <a:t>Бейжің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2003 Тэгу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2005 Измир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2007 Бангкок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2009 Белград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28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2011 </a:t>
                      </a:r>
                      <a:r>
                        <a:rPr lang="ru-RU" sz="1100" b="1" dirty="0" err="1">
                          <a:effectLst/>
                        </a:rPr>
                        <a:t>Шэньчжэнь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2013 </a:t>
                      </a:r>
                      <a:r>
                        <a:rPr lang="ru-RU" sz="1100" b="1" dirty="0" err="1" smtClean="0">
                          <a:effectLst/>
                        </a:rPr>
                        <a:t>Қазан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2015 Кванджу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2017 Тайбэй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2019 Неаполь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4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202</a:t>
                      </a:r>
                      <a:r>
                        <a:rPr lang="kk-KZ" sz="1100" b="1" dirty="0">
                          <a:effectLst/>
                        </a:rPr>
                        <a:t>3</a:t>
                      </a:r>
                      <a:r>
                        <a:rPr lang="ru-RU" sz="1100" b="1" dirty="0">
                          <a:effectLst/>
                        </a:rPr>
                        <a:t> Ч</a:t>
                      </a:r>
                      <a:r>
                        <a:rPr lang="kk-KZ" sz="1100" b="1" dirty="0">
                          <a:effectLst/>
                        </a:rPr>
                        <a:t>э</a:t>
                      </a:r>
                      <a:r>
                        <a:rPr lang="ru-RU" sz="1100" b="1" dirty="0" err="1">
                          <a:effectLst/>
                        </a:rPr>
                        <a:t>нду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88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БАРЛЫҒЫ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2</a:t>
                      </a: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</a:rPr>
                        <a:t>50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</a:rPr>
                        <a:t>59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kk-KZ" sz="11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02370"/>
              </p:ext>
            </p:extLst>
          </p:nvPr>
        </p:nvGraphicFramePr>
        <p:xfrm>
          <a:off x="4716016" y="1772816"/>
          <a:ext cx="3883367" cy="453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504056"/>
                <a:gridCol w="432048"/>
                <a:gridCol w="432048"/>
                <a:gridCol w="706995"/>
                <a:gridCol w="584084"/>
              </a:tblGrid>
              <a:tr h="423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ҚЫСҚЫ УНИВЕРСИАДА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алтын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күміс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қола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барлығы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 smtClean="0">
                          <a:effectLst/>
                        </a:rPr>
                        <a:t>орын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29" marR="49329" marT="24360" marB="24360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1993 Закопане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1995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Хака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1997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Муджу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46564" marR="46564" marT="23282" marB="23282" anchor="ctr"/>
                </a:tc>
              </a:tr>
              <a:tr h="234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1999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Попрад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2001 Закопане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2003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Тарвизио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2005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Инсбурк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2007 Турин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2009 Харбин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2011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Эрзурум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6564" marR="46564" marT="23282" marB="23282" anchor="ctr"/>
                </a:tc>
              </a:tr>
              <a:tr h="238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2013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Трентино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6564" marR="46564" marT="23282" marB="23282" anchor="ctr"/>
                </a:tc>
              </a:tr>
              <a:tr h="29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2015 Гранада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564" marR="46564" marT="23282" marB="23282" anchor="ctr"/>
                </a:tc>
              </a:tr>
              <a:tr h="234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2017 Алматы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564" marR="46564" marT="23282" marB="23282" anchor="ctr"/>
                </a:tc>
              </a:tr>
              <a:tr h="32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2019 Красноярск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6564" marR="46564" marT="23282" marB="23282" anchor="ctr"/>
                </a:tc>
              </a:tr>
              <a:tr h="32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Лейк-Плэсид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</a:tr>
              <a:tr h="32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БАРЛЫҒЫ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k-K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k-K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ru-RU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64" marR="46564" marT="23282" marB="232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4" marR="46564" marT="23282" marB="23282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40118" y="118384"/>
            <a:ext cx="699602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ДҮНИЕЖҮЗІЛІК УНИВЕРСИАДАЛАРДАҒЫ МЕДАЛЬ САНЫ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6456" y="6309320"/>
            <a:ext cx="37702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4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9" y="7420"/>
            <a:ext cx="9144000" cy="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12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Прямоугольник 25"/>
          <p:cNvSpPr>
            <a:spLocks noChangeArrowheads="1"/>
          </p:cNvSpPr>
          <p:nvPr/>
        </p:nvSpPr>
        <p:spPr bwMode="auto">
          <a:xfrm>
            <a:off x="231578" y="215906"/>
            <a:ext cx="77426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defRPr/>
            </a:pP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ЖОО-ЛАРДАҒЫ СТУДЕНТТІК СПОРТТЫ ДАМЫТУ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22" name="Группа 42"/>
          <p:cNvGrpSpPr>
            <a:grpSpLocks/>
          </p:cNvGrpSpPr>
          <p:nvPr/>
        </p:nvGrpSpPr>
        <p:grpSpPr bwMode="auto">
          <a:xfrm>
            <a:off x="7186777" y="147638"/>
            <a:ext cx="1709738" cy="415528"/>
            <a:chOff x="7318113" y="205049"/>
            <a:chExt cx="1709047" cy="415464"/>
          </a:xfrm>
        </p:grpSpPr>
        <p:pic>
          <p:nvPicPr>
            <p:cNvPr id="9254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9223" name="Прямоугольник 17"/>
          <p:cNvSpPr>
            <a:spLocks noChangeArrowheads="1"/>
          </p:cNvSpPr>
          <p:nvPr/>
        </p:nvSpPr>
        <p:spPr bwMode="auto">
          <a:xfrm>
            <a:off x="1478507" y="852949"/>
            <a:ext cx="3199209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ХІІ ЖАЗҒЫ УНИВЕРСИАДАСЫ</a:t>
            </a:r>
            <a:r>
              <a:rPr lang="ru-RU" altLang="en-US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Прямоугольник 17"/>
          <p:cNvSpPr>
            <a:spLocks noChangeArrowheads="1"/>
          </p:cNvSpPr>
          <p:nvPr/>
        </p:nvSpPr>
        <p:spPr bwMode="auto">
          <a:xfrm>
            <a:off x="1125966" y="3716150"/>
            <a:ext cx="3711178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25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ХХХI </a:t>
            </a:r>
            <a:r>
              <a:rPr lang="ru-RU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ДҮНИЕЖҮЗІЛІК ЖАЗҒЫ УНИВЕРСИАДА</a:t>
            </a:r>
            <a:endParaRPr lang="ru-RU" altLang="ru-RU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Прямоугольник 17"/>
          <p:cNvSpPr>
            <a:spLocks noChangeArrowheads="1"/>
          </p:cNvSpPr>
          <p:nvPr/>
        </p:nvSpPr>
        <p:spPr bwMode="auto">
          <a:xfrm>
            <a:off x="1107932" y="2129943"/>
            <a:ext cx="4064794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25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ХХХI </a:t>
            </a:r>
            <a:r>
              <a:rPr lang="ru-RU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ДҮНИЕЖҮЗІЛІК ҚЫСҚЫ УНИВЕРСИАДА</a:t>
            </a:r>
            <a:endParaRPr lang="ru-RU" altLang="ru-RU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7" name="Рисунок 27" descr="C:\Users\zh.akhmedina.SCI\Desktop\ФОТО\Чэнду_files\361928280_1345543506001580_612713689556702987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" y="3953771"/>
            <a:ext cx="970374" cy="99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"/>
          <p:cNvSpPr>
            <a:spLocks noChangeArrowheads="1"/>
          </p:cNvSpPr>
          <p:nvPr/>
        </p:nvSpPr>
        <p:spPr bwMode="auto">
          <a:xfrm>
            <a:off x="4363641" y="4810125"/>
            <a:ext cx="205382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kk-KZ" altLang="ru-RU" sz="13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altLang="ru-RU" sz="135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Прямоугольник 30"/>
          <p:cNvSpPr>
            <a:spLocks noChangeArrowheads="1"/>
          </p:cNvSpPr>
          <p:nvPr/>
        </p:nvSpPr>
        <p:spPr bwMode="auto">
          <a:xfrm>
            <a:off x="1301033" y="5673454"/>
            <a:ext cx="36326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</a:t>
            </a:r>
            <a:r>
              <a:rPr lang="ru-RU" alt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ЖОО-дан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15 160</a:t>
            </a:r>
            <a:r>
              <a:rPr lang="ru-RU" alt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спортшы</a:t>
            </a:r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қатысты</a:t>
            </a:r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altLang="ru-RU" sz="1100" dirty="0"/>
          </a:p>
        </p:txBody>
      </p:sp>
      <p:sp>
        <p:nvSpPr>
          <p:cNvPr id="32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161594" y="4047720"/>
            <a:ext cx="3014936" cy="925115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1" name="Прямоугольник 32"/>
          <p:cNvSpPr>
            <a:spLocks noChangeArrowheads="1"/>
          </p:cNvSpPr>
          <p:nvPr/>
        </p:nvSpPr>
        <p:spPr bwMode="auto">
          <a:xfrm>
            <a:off x="6798602" y="4087137"/>
            <a:ext cx="2331244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k-KZ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Жалпы </a:t>
            </a:r>
            <a:r>
              <a:rPr lang="kk-KZ" sz="1200" dirty="0">
                <a:latin typeface="Arial" panose="020B0604020202020204" pitchFamily="34" charset="0"/>
                <a:cs typeface="Times New Roman" panose="02020603050405020304" pitchFamily="18" charset="0"/>
              </a:rPr>
              <a:t>медальдық есепте </a:t>
            </a:r>
            <a:r>
              <a:rPr lang="kk-KZ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kk-KZ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latin typeface="Arial" panose="020B0604020202020204" pitchFamily="34" charset="0"/>
                <a:cs typeface="Times New Roman" panose="02020603050405020304" pitchFamily="18" charset="0"/>
              </a:rPr>
              <a:t>елдің ішінде </a:t>
            </a:r>
            <a:r>
              <a:rPr lang="kk-KZ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12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-орын</a:t>
            </a:r>
            <a:endParaRPr lang="ru-RU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1200" dirty="0"/>
          </a:p>
        </p:txBody>
      </p:sp>
      <p:sp>
        <p:nvSpPr>
          <p:cNvPr id="9232" name="Прямоугольник 4"/>
          <p:cNvSpPr>
            <a:spLocks noChangeArrowheads="1"/>
          </p:cNvSpPr>
          <p:nvPr/>
        </p:nvSpPr>
        <p:spPr bwMode="auto">
          <a:xfrm>
            <a:off x="4510064" y="4104667"/>
            <a:ext cx="210621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медаль: </a:t>
            </a:r>
          </a:p>
          <a:p>
            <a:pPr algn="ctr"/>
            <a:r>
              <a:rPr lang="ru-RU" alt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алтын 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күміс</a:t>
            </a:r>
            <a:r>
              <a:rPr lang="ru-RU" alt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қола</a:t>
            </a:r>
            <a:r>
              <a:rPr lang="ru-RU" alt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4166914" y="4347437"/>
            <a:ext cx="321469" cy="230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6636110" y="4450696"/>
            <a:ext cx="372665" cy="1964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9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4553731" y="4051720"/>
            <a:ext cx="1971675" cy="925115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6995939" y="4033942"/>
            <a:ext cx="1980010" cy="913209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" y="2585335"/>
            <a:ext cx="879872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Прямоугольник 41"/>
          <p:cNvSpPr>
            <a:spLocks noChangeArrowheads="1"/>
          </p:cNvSpPr>
          <p:nvPr/>
        </p:nvSpPr>
        <p:spPr bwMode="auto">
          <a:xfrm>
            <a:off x="1142239" y="2661778"/>
            <a:ext cx="2781689" cy="81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kk-KZ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Спорттың </a:t>
            </a:r>
            <a:r>
              <a:rPr lang="kk-KZ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 түрі бойынша 18 ЖОО-дан </a:t>
            </a:r>
            <a:r>
              <a:rPr lang="kk-KZ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kk-KZ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спортшы қатысты 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050" dirty="0"/>
          </a:p>
        </p:txBody>
      </p:sp>
      <p:sp>
        <p:nvSpPr>
          <p:cNvPr id="43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142240" y="2550714"/>
            <a:ext cx="2850796" cy="925851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0" name="Прямоугольник 43"/>
          <p:cNvSpPr>
            <a:spLocks noChangeArrowheads="1"/>
          </p:cNvSpPr>
          <p:nvPr/>
        </p:nvSpPr>
        <p:spPr bwMode="auto">
          <a:xfrm>
            <a:off x="7065046" y="2656080"/>
            <a:ext cx="200858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Жалпы </a:t>
            </a:r>
            <a:r>
              <a:rPr lang="kk-KZ" sz="1200" dirty="0">
                <a:latin typeface="Arial" panose="020B0604020202020204" pitchFamily="34" charset="0"/>
                <a:cs typeface="Times New Roman" panose="02020603050405020304" pitchFamily="18" charset="0"/>
              </a:rPr>
              <a:t>медальдық есепте </a:t>
            </a:r>
            <a:r>
              <a:rPr lang="kk-KZ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kk-KZ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latin typeface="Arial" panose="020B0604020202020204" pitchFamily="34" charset="0"/>
                <a:cs typeface="Times New Roman" panose="02020603050405020304" pitchFamily="18" charset="0"/>
              </a:rPr>
              <a:t>елдің ішінде </a:t>
            </a:r>
            <a:r>
              <a:rPr lang="kk-KZ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kk-KZ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-орын</a:t>
            </a:r>
            <a:endParaRPr lang="ru-RU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kk-KZ" sz="1200" dirty="0"/>
              <a:t> </a:t>
            </a:r>
            <a:endParaRPr 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9241" name="Прямоугольник 45"/>
          <p:cNvSpPr>
            <a:spLocks noChangeArrowheads="1"/>
          </p:cNvSpPr>
          <p:nvPr/>
        </p:nvSpPr>
        <p:spPr bwMode="auto">
          <a:xfrm>
            <a:off x="4573787" y="2598299"/>
            <a:ext cx="204382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медаль: </a:t>
            </a:r>
          </a:p>
          <a:p>
            <a:pPr algn="ctr"/>
            <a:r>
              <a:rPr lang="ru-RU" alt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алтын 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күміс</a:t>
            </a:r>
            <a:r>
              <a:rPr lang="ru-RU" alt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қола</a:t>
            </a:r>
            <a:r>
              <a:rPr lang="ru-RU" alt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4113930" y="2851366"/>
            <a:ext cx="345281" cy="1785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6642867" y="2888709"/>
            <a:ext cx="372665" cy="195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50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6995939" y="2566646"/>
            <a:ext cx="1987153" cy="839391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4445140" y="2591276"/>
            <a:ext cx="2236061" cy="875095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6" name="Прямоугольник 51"/>
          <p:cNvSpPr>
            <a:spLocks noChangeArrowheads="1"/>
          </p:cNvSpPr>
          <p:nvPr/>
        </p:nvSpPr>
        <p:spPr bwMode="auto">
          <a:xfrm>
            <a:off x="1544707" y="1224091"/>
            <a:ext cx="3308747" cy="7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ЖОО-дан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2092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спортшы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студент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050" dirty="0"/>
          </a:p>
        </p:txBody>
      </p:sp>
      <p:sp>
        <p:nvSpPr>
          <p:cNvPr id="53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490597" y="1210325"/>
            <a:ext cx="3638550" cy="748904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8" name="Прямоугольник 60"/>
          <p:cNvSpPr>
            <a:spLocks noChangeArrowheads="1"/>
          </p:cNvSpPr>
          <p:nvPr/>
        </p:nvSpPr>
        <p:spPr bwMode="auto">
          <a:xfrm>
            <a:off x="5732740" y="1410193"/>
            <a:ext cx="33087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kk-KZ" alt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20 жарыс 17 спорт түрінен </a:t>
            </a:r>
            <a:endParaRPr lang="ru-RU" alt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5474018" y="1204078"/>
            <a:ext cx="3638550" cy="748903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5178145" y="1397823"/>
            <a:ext cx="345281" cy="1785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pic>
        <p:nvPicPr>
          <p:cNvPr id="9251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" y="879378"/>
            <a:ext cx="1220254" cy="9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1222522" y="5192001"/>
            <a:ext cx="3711178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СТУДЕНТТЕР СПОРТ ЛИГАСЫ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kk-KZ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30"/>
          <p:cNvSpPr>
            <a:spLocks noChangeArrowheads="1"/>
          </p:cNvSpPr>
          <p:nvPr/>
        </p:nvSpPr>
        <p:spPr bwMode="auto">
          <a:xfrm>
            <a:off x="1130409" y="4185200"/>
            <a:ext cx="2967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kk-KZ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Спорттың </a:t>
            </a:r>
            <a:r>
              <a:rPr lang="kk-KZ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kk-KZ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түрі бойынша </a:t>
            </a:r>
            <a:r>
              <a:rPr lang="kk-KZ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kk-KZ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ЖОО-дан </a:t>
            </a:r>
            <a:r>
              <a:rPr lang="kk-KZ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kk-KZ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спортшы қатысты 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219201" y="5534772"/>
            <a:ext cx="3784848" cy="925115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5474018" y="5540193"/>
            <a:ext cx="3448993" cy="836961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293" y="5798449"/>
            <a:ext cx="201185" cy="365792"/>
          </a:xfrm>
          <a:prstGeom prst="rect">
            <a:avLst/>
          </a:prstGeom>
        </p:spPr>
      </p:pic>
      <p:sp>
        <p:nvSpPr>
          <p:cNvPr id="42" name="Прямоугольник 60"/>
          <p:cNvSpPr>
            <a:spLocks noChangeArrowheads="1"/>
          </p:cNvSpPr>
          <p:nvPr/>
        </p:nvSpPr>
        <p:spPr bwMode="auto">
          <a:xfrm>
            <a:off x="5753775" y="5722091"/>
            <a:ext cx="3308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сайын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спорттың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түрінен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3" y="5613556"/>
            <a:ext cx="1112126" cy="720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58124" y="6390751"/>
            <a:ext cx="396872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53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4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1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Прямоугольник 12"/>
          <p:cNvSpPr>
            <a:spLocks noChangeArrowheads="1"/>
          </p:cNvSpPr>
          <p:nvPr/>
        </p:nvSpPr>
        <p:spPr bwMode="auto">
          <a:xfrm>
            <a:off x="2707482" y="929879"/>
            <a:ext cx="3640931" cy="4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en-US" sz="21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en-US" sz="21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Прямоугольник 25"/>
          <p:cNvSpPr>
            <a:spLocks noChangeArrowheads="1"/>
          </p:cNvSpPr>
          <p:nvPr/>
        </p:nvSpPr>
        <p:spPr bwMode="auto">
          <a:xfrm>
            <a:off x="229791" y="983456"/>
            <a:ext cx="7742634" cy="33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buNone/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ТЮРКСКАЯ УНИВЕРСИАДА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198" name="Группа 42"/>
          <p:cNvGrpSpPr>
            <a:grpSpLocks/>
          </p:cNvGrpSpPr>
          <p:nvPr/>
        </p:nvGrpSpPr>
        <p:grpSpPr bwMode="auto">
          <a:xfrm>
            <a:off x="7536141" y="47153"/>
            <a:ext cx="1709738" cy="415528"/>
            <a:chOff x="7318113" y="205049"/>
            <a:chExt cx="1709047" cy="415464"/>
          </a:xfrm>
        </p:grpSpPr>
        <p:pic>
          <p:nvPicPr>
            <p:cNvPr id="8230" name="Google Shape;524;p100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420824" y="616776"/>
            <a:ext cx="8591915" cy="380873"/>
          </a:xfrm>
          <a:prstGeom prst="rect">
            <a:avLst/>
          </a:prstGeom>
          <a:solidFill>
            <a:srgbClr val="3AB8CF"/>
          </a:solidFill>
        </p:spPr>
        <p:txBody>
          <a:bodyPr wrap="square">
            <a:spAutoFit/>
          </a:bodyPr>
          <a:lstStyle/>
          <a:p>
            <a:pPr algn="ctr"/>
            <a:r>
              <a:rPr lang="kk-KZ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Түркістан </a:t>
            </a:r>
            <a:r>
              <a:rPr lang="kk-KZ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қаласында 2023 жылғы 5-10 қараша аралығында ІІ Түркі универсиадасы  спорттың 7түрі бойынша өтті: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25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86412" y="1573001"/>
            <a:ext cx="1304223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kk-KZ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Шахмат</a:t>
            </a:r>
            <a:endParaRPr lang="kk-KZ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4" descr="https://expertology.ru/upload/medialibrary/965/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5" t="13531" r="7362" b="15474"/>
          <a:stretch/>
        </p:blipFill>
        <p:spPr bwMode="auto">
          <a:xfrm>
            <a:off x="481520" y="2176947"/>
            <a:ext cx="515101" cy="5096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r="15879"/>
          <a:stretch/>
        </p:blipFill>
        <p:spPr>
          <a:xfrm>
            <a:off x="492104" y="3385850"/>
            <a:ext cx="522982" cy="522583"/>
          </a:xfrm>
          <a:prstGeom prst="ellipse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1860" r="10050" b="-1860"/>
          <a:stretch/>
        </p:blipFill>
        <p:spPr>
          <a:xfrm>
            <a:off x="2582751" y="3169844"/>
            <a:ext cx="522982" cy="620216"/>
          </a:xfrm>
          <a:prstGeom prst="ellipse">
            <a:avLst/>
          </a:prstGeom>
        </p:spPr>
      </p:pic>
      <p:pic>
        <p:nvPicPr>
          <p:cNvPr id="79" name="Picture 12" descr="https://sportishka.com/uploads/posts/2021-12/1639568973_7-sportishka-com-p-shakhmati-krasivo-krasivo-foto-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t="20679" r="20295" b="-935"/>
          <a:stretch/>
        </p:blipFill>
        <p:spPr bwMode="auto">
          <a:xfrm>
            <a:off x="478816" y="1545557"/>
            <a:ext cx="522982" cy="4986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https://www.vseprosport.ru/images/lenta-news/30832.jpg?v=164614326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9197" r="20698"/>
          <a:stretch/>
        </p:blipFill>
        <p:spPr bwMode="auto">
          <a:xfrm>
            <a:off x="481520" y="2794028"/>
            <a:ext cx="522982" cy="5010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6" descr="https://olympic.kz/images/164367938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23006"/>
          <a:stretch/>
        </p:blipFill>
        <p:spPr bwMode="auto">
          <a:xfrm>
            <a:off x="2581733" y="1694582"/>
            <a:ext cx="522981" cy="5181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1110514" y="2168784"/>
            <a:ext cx="1402348" cy="26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kk-KZ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Үстел теннисі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196649" y="3295104"/>
            <a:ext cx="1175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kk-KZ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Еркін күрес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108775" y="2922353"/>
            <a:ext cx="1156292" cy="26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Волейбол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144519" y="3551043"/>
            <a:ext cx="905519" cy="26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Дзюдо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218852" y="1825156"/>
            <a:ext cx="817853" cy="26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Футзал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157218" y="2525644"/>
            <a:ext cx="1421803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kk-KZ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Грек-рим </a:t>
            </a:r>
            <a:endParaRPr lang="kk-KZ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kk-KZ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kk-KZ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күресі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784967" y="1043318"/>
            <a:ext cx="4227771" cy="314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350" dirty="0" err="1" smtClean="0"/>
              <a:t>Түркі</a:t>
            </a:r>
            <a:r>
              <a:rPr lang="ru-RU" sz="1350" dirty="0" smtClean="0"/>
              <a:t> </a:t>
            </a:r>
            <a:r>
              <a:rPr lang="ru-RU" sz="1350" dirty="0" err="1"/>
              <a:t>мемлекеттері</a:t>
            </a:r>
            <a:r>
              <a:rPr lang="ru-RU" sz="1350" dirty="0"/>
              <a:t> </a:t>
            </a:r>
            <a:r>
              <a:rPr lang="ru-RU" sz="1350" dirty="0" err="1"/>
              <a:t>ұйымына</a:t>
            </a:r>
            <a:r>
              <a:rPr lang="ru-RU" sz="1350" dirty="0"/>
              <a:t> </a:t>
            </a:r>
            <a:r>
              <a:rPr lang="ru-RU" sz="1350" dirty="0" err="1"/>
              <a:t>мүше</a:t>
            </a:r>
            <a:r>
              <a:rPr lang="ru-RU" sz="1350" dirty="0"/>
              <a:t> </a:t>
            </a:r>
            <a:r>
              <a:rPr lang="ru-RU" sz="1350" dirty="0" err="1" smtClean="0"/>
              <a:t>елдер</a:t>
            </a:r>
            <a:endParaRPr lang="ru-RU" sz="135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700963" y="3169844"/>
            <a:ext cx="14430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Мажарстан</a:t>
            </a:r>
            <a:endParaRPr lang="ru-RU" sz="105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байқаушы</a:t>
            </a:r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sz="1050" b="1" dirty="0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3715" y="2373059"/>
            <a:ext cx="574560" cy="574560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5649007" y="2533381"/>
            <a:ext cx="10021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Әзербайжан</a:t>
            </a:r>
            <a:endParaRPr lang="ru-RU" sz="105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53778" y="3214690"/>
            <a:ext cx="10005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Қырғызстан</a:t>
            </a:r>
            <a:endParaRPr lang="ru-RU" sz="105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7216" y="2451020"/>
            <a:ext cx="558242" cy="529193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7792284" y="2525644"/>
            <a:ext cx="6896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Түркия</a:t>
            </a:r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05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730291" y="1801111"/>
            <a:ext cx="8803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Өзбекстан</a:t>
            </a:r>
            <a:endParaRPr lang="ru-RU" sz="105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105" y="1641298"/>
            <a:ext cx="601097" cy="614417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5740" y="1749097"/>
            <a:ext cx="501194" cy="481206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2556" y="3064963"/>
            <a:ext cx="566503" cy="553370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467975" y="1018584"/>
            <a:ext cx="4002545" cy="314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350" dirty="0" smtClean="0"/>
              <a:t>Спорт </a:t>
            </a:r>
            <a:r>
              <a:rPr lang="ru-RU" sz="1350" dirty="0" err="1" smtClean="0"/>
              <a:t>түрі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4593368" y="1066090"/>
            <a:ext cx="16388" cy="2814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3755" y="2451020"/>
            <a:ext cx="521253" cy="50296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643487" y="1781882"/>
            <a:ext cx="14430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Қазақстан</a:t>
            </a:r>
            <a:endParaRPr lang="ru-RU" sz="105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79" y="3094299"/>
            <a:ext cx="602271" cy="60227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9025"/>
              </p:ext>
            </p:extLst>
          </p:nvPr>
        </p:nvGraphicFramePr>
        <p:xfrm>
          <a:off x="457200" y="3992581"/>
          <a:ext cx="8229599" cy="2336382"/>
        </p:xfrm>
        <a:graphic>
          <a:graphicData uri="http://schemas.openxmlformats.org/drawingml/2006/table">
            <a:tbl>
              <a:tblPr/>
              <a:tblGrid>
                <a:gridCol w="514400"/>
                <a:gridCol w="1296144"/>
                <a:gridCol w="864096"/>
                <a:gridCol w="792088"/>
                <a:gridCol w="648072"/>
                <a:gridCol w="1224136"/>
                <a:gridCol w="648072"/>
                <a:gridCol w="792088"/>
                <a:gridCol w="792088"/>
                <a:gridCol w="658415"/>
              </a:tblGrid>
              <a:tr h="734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Елдердің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атауы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Спортшының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Бапкердің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Дәрігердің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Ресми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өкілдің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саны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Басшы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Төрешінің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саны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БАҚ саны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Қазақстан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Әзербайжан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Өзбекстан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Қырғызстан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Түркия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Мажарстан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86" marR="8186" marT="81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86" marR="8186" marT="8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8" y="574324"/>
            <a:ext cx="894934" cy="8239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7482" y="66619"/>
            <a:ext cx="330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ТҮРКІ УНИВЕРСИАДАСЫ </a:t>
            </a:r>
            <a:endParaRPr lang="ru-RU" altLang="en-US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7391" y="6422219"/>
            <a:ext cx="37702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58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2097364" y="789456"/>
            <a:ext cx="1565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00" algn="ctr"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4"/>
            <a:ext cx="9144000" cy="7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Группа 42"/>
          <p:cNvGrpSpPr>
            <a:grpSpLocks/>
          </p:cNvGrpSpPr>
          <p:nvPr/>
        </p:nvGrpSpPr>
        <p:grpSpPr bwMode="auto">
          <a:xfrm>
            <a:off x="7536141" y="47153"/>
            <a:ext cx="1709738" cy="415528"/>
            <a:chOff x="7318113" y="205049"/>
            <a:chExt cx="1709047" cy="415464"/>
          </a:xfrm>
        </p:grpSpPr>
        <p:pic>
          <p:nvPicPr>
            <p:cNvPr id="61" name="Google Shape;524;p100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754958" y="230461"/>
            <a:ext cx="5854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ЖОО-ЛАРДАҒЫ СТУДЕНТТІК СПОРТТЫ ДАМЫТУ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260206" y="1209571"/>
            <a:ext cx="8456951" cy="3030921"/>
            <a:chOff x="929030" y="2199240"/>
            <a:chExt cx="10360840" cy="3266865"/>
          </a:xfrm>
        </p:grpSpPr>
        <p:sp>
          <p:nvSpPr>
            <p:cNvPr id="67" name="Snip Single Corner Rectangle 1">
              <a:extLst>
                <a:ext uri="{FF2B5EF4-FFF2-40B4-BE49-F238E27FC236}">
                  <a16:creationId xmlns="" xmlns:a16="http://schemas.microsoft.com/office/drawing/2014/main" id="{81137DEF-22DF-4E4F-94D8-F6E61DC597D4}"/>
                </a:ext>
              </a:extLst>
            </p:cNvPr>
            <p:cNvSpPr/>
            <p:nvPr/>
          </p:nvSpPr>
          <p:spPr>
            <a:xfrm>
              <a:off x="943582" y="2199240"/>
              <a:ext cx="3384972" cy="1378375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Snip Single Corner Rectangle 2">
              <a:extLst>
                <a:ext uri="{FF2B5EF4-FFF2-40B4-BE49-F238E27FC236}">
                  <a16:creationId xmlns="" xmlns:a16="http://schemas.microsoft.com/office/drawing/2014/main" id="{6E1E9BF7-603F-4889-85C9-C9DE8BA3A5B2}"/>
                </a:ext>
              </a:extLst>
            </p:cNvPr>
            <p:cNvSpPr/>
            <p:nvPr/>
          </p:nvSpPr>
          <p:spPr>
            <a:xfrm flipH="1">
              <a:off x="7762709" y="2219772"/>
              <a:ext cx="3439004" cy="1292173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Snip Single Corner Rectangle 3">
              <a:extLst>
                <a:ext uri="{FF2B5EF4-FFF2-40B4-BE49-F238E27FC236}">
                  <a16:creationId xmlns="" xmlns:a16="http://schemas.microsoft.com/office/drawing/2014/main" id="{07C06604-9826-43DA-BDAB-3C6D1D9A4F66}"/>
                </a:ext>
              </a:extLst>
            </p:cNvPr>
            <p:cNvSpPr/>
            <p:nvPr/>
          </p:nvSpPr>
          <p:spPr>
            <a:xfrm flipV="1">
              <a:off x="929030" y="4093281"/>
              <a:ext cx="3399524" cy="1372824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0" name="Snip Single Corner Rectangle 4">
              <a:extLst>
                <a:ext uri="{FF2B5EF4-FFF2-40B4-BE49-F238E27FC236}">
                  <a16:creationId xmlns="" xmlns:a16="http://schemas.microsoft.com/office/drawing/2014/main" id="{F7C13A5F-C26B-451E-A141-61BB4B9653BE}"/>
                </a:ext>
              </a:extLst>
            </p:cNvPr>
            <p:cNvSpPr/>
            <p:nvPr/>
          </p:nvSpPr>
          <p:spPr>
            <a:xfrm flipH="1" flipV="1">
              <a:off x="7784938" y="4021270"/>
              <a:ext cx="3469036" cy="1444834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3AF67D6-8A8B-45A7-8281-79F99B6A8FE7}"/>
                </a:ext>
              </a:extLst>
            </p:cNvPr>
            <p:cNvSpPr txBox="1"/>
            <p:nvPr/>
          </p:nvSpPr>
          <p:spPr>
            <a:xfrm>
              <a:off x="8007435" y="2509201"/>
              <a:ext cx="3282435" cy="89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177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dirty="0" err="1" smtClean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r>
                <a:rPr lang="ru-RU" sz="1600" dirty="0" smtClean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адам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F3AF67D6-8A8B-45A7-8281-79F99B6A8FE7}"/>
                </a:ext>
              </a:extLst>
            </p:cNvPr>
            <p:cNvSpPr txBox="1"/>
            <p:nvPr/>
          </p:nvSpPr>
          <p:spPr>
            <a:xfrm>
              <a:off x="1138178" y="2271286"/>
              <a:ext cx="2496728" cy="89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5000" algn="ctr">
                <a:defRPr/>
              </a:pPr>
              <a:r>
                <a:rPr lang="ru-RU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</a:t>
              </a:r>
              <a:r>
                <a:rPr lang="ru-RU" sz="32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5000" algn="ctr"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спорт клубы</a:t>
              </a:r>
              <a:endParaRPr 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F3AF67D6-8A8B-45A7-8281-79F99B6A8FE7}"/>
                </a:ext>
              </a:extLst>
            </p:cNvPr>
            <p:cNvSpPr txBox="1"/>
            <p:nvPr/>
          </p:nvSpPr>
          <p:spPr>
            <a:xfrm>
              <a:off x="1077782" y="4245830"/>
              <a:ext cx="3282435" cy="906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721</a:t>
              </a:r>
              <a:r>
                <a:rPr lang="ru-RU" sz="32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спорт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секциясы</a:t>
              </a:r>
              <a:endParaRPr 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val 16">
            <a:extLst>
              <a:ext uri="{FF2B5EF4-FFF2-40B4-BE49-F238E27FC236}">
                <a16:creationId xmlns=""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3181880" y="1554978"/>
            <a:ext cx="2584304" cy="18319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ru-RU" sz="1600" kern="5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заматтық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ЖОО-да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</a:t>
            </a:r>
            <a:r>
              <a:rPr lang="ru-RU" sz="16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залдары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5986" y="2966818"/>
            <a:ext cx="22694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алушыларды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спортпен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kern="5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50%-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 </a:t>
            </a:r>
            <a:r>
              <a:rPr lang="ru-RU" sz="1600" dirty="0" err="1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49460" y="4812356"/>
            <a:ext cx="8443020" cy="17387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kern="5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Денсаулық</a:t>
            </a:r>
            <a:r>
              <a:rPr lang="ru-RU" sz="1300" kern="5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күндері</a:t>
            </a:r>
            <a:endParaRPr lang="ru-RU" sz="13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Студенттер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300" kern="5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оқытушыларға</a:t>
            </a:r>
            <a:r>
              <a:rPr lang="ru-RU" sz="1300" kern="5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арналған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Бірінші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курс»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спартакиадасы</a:t>
            </a:r>
            <a:endParaRPr lang="ru-RU" sz="13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Футзал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баскетбол, волейбол, футбол,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экокросс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чемпионаттар</a:t>
            </a:r>
            <a:endParaRPr lang="ru-RU" sz="13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Жеңіл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атлетика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шаңғы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жарысы</a:t>
            </a:r>
            <a:endParaRPr lang="ru-RU" sz="13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Денсаулық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фестивалі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«Спорт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күні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акциялары</a:t>
            </a:r>
            <a:endParaRPr lang="ru-RU" sz="13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Жеңіл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атлетикадан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«Алтын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күз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Көктемгі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кросс»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кросстары</a:t>
            </a:r>
            <a:endParaRPr lang="ru-RU" sz="13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Президенттік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миль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жарыстары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kern="5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</a:t>
            </a:r>
            <a:r>
              <a:rPr lang="ru-RU" sz="13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300" kern="5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турнирлер</a:t>
            </a:r>
            <a:endParaRPr lang="ru-RU" sz="13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51010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5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Студенттер</a:t>
            </a:r>
            <a:r>
              <a:rPr lang="ru-RU" b="1" kern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kk-KZ" b="1" kern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ОПҚ</a:t>
            </a:r>
            <a:r>
              <a:rPr lang="kk-KZ" b="1" kern="5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kk-KZ" b="1" kern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мен </a:t>
            </a:r>
            <a:r>
              <a:rPr lang="ru-RU" b="1" kern="50" dirty="0" err="1">
                <a:latin typeface="Arial" panose="020B0604020202020204" pitchFamily="34" charset="0"/>
                <a:ea typeface="Times New Roman" panose="02020603050405020304" pitchFamily="18" charset="0"/>
              </a:rPr>
              <a:t>ұжым</a:t>
            </a:r>
            <a:r>
              <a:rPr lang="ru-RU" b="1" kern="5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kern="50" dirty="0" err="1">
                <a:latin typeface="Arial" panose="020B0604020202020204" pitchFamily="34" charset="0"/>
                <a:ea typeface="Times New Roman" panose="02020603050405020304" pitchFamily="18" charset="0"/>
              </a:rPr>
              <a:t>арасындағы</a:t>
            </a:r>
            <a:r>
              <a:rPr lang="ru-RU" b="1" kern="5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kern="50" dirty="0" err="1">
                <a:latin typeface="Arial" panose="020B0604020202020204" pitchFamily="34" charset="0"/>
                <a:ea typeface="Times New Roman" panose="02020603050405020304" pitchFamily="18" charset="0"/>
              </a:rPr>
              <a:t>іс-шаралар</a:t>
            </a:r>
            <a:endParaRPr lang="ru-RU" b="1" kern="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77" name="Стрелка вправо 76"/>
          <p:cNvSpPr/>
          <p:nvPr/>
        </p:nvSpPr>
        <p:spPr>
          <a:xfrm rot="5400000">
            <a:off x="4123181" y="3698929"/>
            <a:ext cx="897638" cy="557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19496" y="6429214"/>
            <a:ext cx="37702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" y="94262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25"/>
          <p:cNvSpPr>
            <a:spLocks noChangeArrowheads="1"/>
          </p:cNvSpPr>
          <p:nvPr/>
        </p:nvSpPr>
        <p:spPr bwMode="auto">
          <a:xfrm>
            <a:off x="231578" y="215906"/>
            <a:ext cx="77426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defRPr/>
            </a:pP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ЖОО-ЛАРДАҒЫ СТУДЕНТТІК СПОРТТЫ ДАМЫТУ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22" name="Группа 42"/>
          <p:cNvGrpSpPr>
            <a:grpSpLocks/>
          </p:cNvGrpSpPr>
          <p:nvPr/>
        </p:nvGrpSpPr>
        <p:grpSpPr bwMode="auto">
          <a:xfrm>
            <a:off x="7186777" y="147638"/>
            <a:ext cx="1709738" cy="415528"/>
            <a:chOff x="7318113" y="205049"/>
            <a:chExt cx="1709047" cy="415464"/>
          </a:xfrm>
        </p:grpSpPr>
        <p:pic>
          <p:nvPicPr>
            <p:cNvPr id="9254" name="Google Shape;524;p100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9223" name="Прямоугольник 17"/>
          <p:cNvSpPr>
            <a:spLocks noChangeArrowheads="1"/>
          </p:cNvSpPr>
          <p:nvPr/>
        </p:nvSpPr>
        <p:spPr bwMode="auto">
          <a:xfrm>
            <a:off x="1478507" y="852949"/>
            <a:ext cx="3199209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Х ҚЫСҚЫ УНИВЕРСИАДАСЫ - 2024 </a:t>
            </a:r>
            <a:r>
              <a:rPr lang="ru-RU" altLang="en-US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Прямоугольник 17"/>
          <p:cNvSpPr>
            <a:spLocks noChangeArrowheads="1"/>
          </p:cNvSpPr>
          <p:nvPr/>
        </p:nvSpPr>
        <p:spPr bwMode="auto">
          <a:xfrm>
            <a:off x="1012608" y="3725125"/>
            <a:ext cx="413545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ХХХIІ ДҮНИЕЖҮЗІЛІК ҚЫСҚЫ УНИВЕРСИАДАСЫ - 2025</a:t>
            </a:r>
            <a:endParaRPr lang="ru-RU" altLang="ru-RU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Прямоугольник 17"/>
          <p:cNvSpPr>
            <a:spLocks noChangeArrowheads="1"/>
          </p:cNvSpPr>
          <p:nvPr/>
        </p:nvSpPr>
        <p:spPr bwMode="auto">
          <a:xfrm>
            <a:off x="1326318" y="2164256"/>
            <a:ext cx="4064794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ХІІI </a:t>
            </a: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ЖАЗҒЫ УНИВЕРСИАДАСЫ </a:t>
            </a:r>
            <a:r>
              <a:rPr lang="kk-KZ" altLang="ru-RU" sz="1125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endParaRPr lang="ru-RU" altLang="ru-RU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Прямоугольник 30"/>
          <p:cNvSpPr>
            <a:spLocks noChangeArrowheads="1"/>
          </p:cNvSpPr>
          <p:nvPr/>
        </p:nvSpPr>
        <p:spPr bwMode="auto">
          <a:xfrm>
            <a:off x="1270035" y="5749312"/>
            <a:ext cx="285122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Спорттың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түрінен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спортшы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050" dirty="0"/>
          </a:p>
        </p:txBody>
      </p:sp>
      <p:sp>
        <p:nvSpPr>
          <p:cNvPr id="32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161594" y="4047721"/>
            <a:ext cx="2999708" cy="762404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2" name="Прямоугольник 4"/>
          <p:cNvSpPr>
            <a:spLocks noChangeArrowheads="1"/>
          </p:cNvSpPr>
          <p:nvPr/>
        </p:nvSpPr>
        <p:spPr bwMode="auto">
          <a:xfrm>
            <a:off x="4974180" y="3965366"/>
            <a:ext cx="170358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Биатлон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Хоккей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Шорт трек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Мәнерлеп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сырғанау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Шаңғы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жарысы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Шаңғы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4349329" y="4220055"/>
            <a:ext cx="321469" cy="230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9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4706528" y="3946197"/>
            <a:ext cx="4109451" cy="1276605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8" name="Прямоугольник 41"/>
          <p:cNvSpPr>
            <a:spLocks noChangeArrowheads="1"/>
          </p:cNvSpPr>
          <p:nvPr/>
        </p:nvSpPr>
        <p:spPr bwMode="auto">
          <a:xfrm>
            <a:off x="1605135" y="2678915"/>
            <a:ext cx="249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Спорттың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түрінен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спортшы</a:t>
            </a:r>
            <a:endParaRPr lang="ru-RU" altLang="ru-RU" sz="1050" dirty="0"/>
          </a:p>
        </p:txBody>
      </p:sp>
      <p:sp>
        <p:nvSpPr>
          <p:cNvPr id="43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490597" y="2525417"/>
            <a:ext cx="2706570" cy="933272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0" name="Прямоугольник 43"/>
          <p:cNvSpPr>
            <a:spLocks noChangeArrowheads="1"/>
          </p:cNvSpPr>
          <p:nvPr/>
        </p:nvSpPr>
        <p:spPr bwMode="auto">
          <a:xfrm>
            <a:off x="4559042" y="2259308"/>
            <a:ext cx="1900624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Бадминтон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атлетика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күрес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Таэквондо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Баскетбол 3х3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Әйелдер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күресі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Грек-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рим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күресі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4180975" y="2788483"/>
            <a:ext cx="345281" cy="1785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50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4524692" y="2236014"/>
            <a:ext cx="4448610" cy="1270000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6" name="Прямоугольник 51"/>
          <p:cNvSpPr>
            <a:spLocks noChangeArrowheads="1"/>
          </p:cNvSpPr>
          <p:nvPr/>
        </p:nvSpPr>
        <p:spPr bwMode="auto">
          <a:xfrm>
            <a:off x="1544707" y="1224091"/>
            <a:ext cx="263182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Спорттың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түрінен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спортшы</a:t>
            </a:r>
            <a:endParaRPr lang="ru-RU" altLang="ru-RU" sz="1050" dirty="0"/>
          </a:p>
        </p:txBody>
      </p:sp>
      <p:sp>
        <p:nvSpPr>
          <p:cNvPr id="53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490597" y="1210325"/>
            <a:ext cx="3019467" cy="748904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5331264" y="1127224"/>
            <a:ext cx="3484715" cy="883021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4712242" y="1452328"/>
            <a:ext cx="345281" cy="1785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896797" y="5163100"/>
            <a:ext cx="4176463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25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ХХХIІ ДҮНИЕЖҮЗІЛІК </a:t>
            </a:r>
            <a:r>
              <a:rPr lang="ru-RU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ЖАЗҒА </a:t>
            </a:r>
            <a:r>
              <a:rPr lang="ru-RU" altLang="ru-RU" sz="1125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УНИВЕРСИАДАСЫ - 2025</a:t>
            </a:r>
          </a:p>
        </p:txBody>
      </p:sp>
      <p:sp>
        <p:nvSpPr>
          <p:cNvPr id="61" name="Прямоугольник 30"/>
          <p:cNvSpPr>
            <a:spLocks noChangeArrowheads="1"/>
          </p:cNvSpPr>
          <p:nvPr/>
        </p:nvSpPr>
        <p:spPr bwMode="auto">
          <a:xfrm>
            <a:off x="1140294" y="4056829"/>
            <a:ext cx="2967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Спорттың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түрінен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спортшы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1191806" y="5631465"/>
            <a:ext cx="2984724" cy="925115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980" y="5839388"/>
            <a:ext cx="277565" cy="365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1112" y="1077677"/>
            <a:ext cx="292678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Қысқы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президенттік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көпсайыс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Керлинг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Қысқы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бағдарлау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Шаңғы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жарысы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Биатлон</a:t>
            </a:r>
          </a:p>
        </p:txBody>
      </p:sp>
      <p:sp>
        <p:nvSpPr>
          <p:cNvPr id="44" name="Прямоугольник 17"/>
          <p:cNvSpPr>
            <a:spLocks noChangeArrowheads="1"/>
          </p:cNvSpPr>
          <p:nvPr/>
        </p:nvSpPr>
        <p:spPr bwMode="auto">
          <a:xfrm>
            <a:off x="5474018" y="831905"/>
            <a:ext cx="3199209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 defTabSz="1041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 </a:t>
            </a:r>
            <a:r>
              <a:rPr lang="kk-KZ" altLang="ru-RU" sz="1125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ҚЫСҚЫ </a:t>
            </a: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УНИВЕРСИАДАСЫ </a:t>
            </a:r>
            <a:r>
              <a:rPr lang="kk-KZ" altLang="ru-RU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- 2026 </a:t>
            </a:r>
            <a:r>
              <a:rPr lang="ru-RU" altLang="en-US" sz="1125" b="1" dirty="0" smtClean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1125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" y="916695"/>
            <a:ext cx="1397427" cy="885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8" y="2542551"/>
            <a:ext cx="1443700" cy="9569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64358" y="2274098"/>
            <a:ext cx="160985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Каратэ-до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Волейбол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Тоғызқұмалақ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Үстел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теннисі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Жүзу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Футзал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1181" y="2340685"/>
            <a:ext cx="11474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Бокс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Дзюдо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050" dirty="0">
                <a:latin typeface="Arial" panose="020B0604020202020204" pitchFamily="34" charset="0"/>
                <a:cs typeface="Arial" panose="020B0604020202020204" pitchFamily="34" charset="0"/>
              </a:rPr>
              <a:t>Қазақ күресі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6" y="3946197"/>
            <a:ext cx="944508" cy="9744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70090" y="3993970"/>
            <a:ext cx="20776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Сноуборд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Шаңғымен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бағдарлау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Керлинг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Фристайл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Шаңғы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жарысы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(ПАРАСПОРТ)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" y="5360049"/>
            <a:ext cx="1087411" cy="1017105"/>
          </a:xfrm>
          <a:prstGeom prst="rect">
            <a:avLst/>
          </a:prstGeom>
        </p:spPr>
      </p:pic>
      <p:sp>
        <p:nvSpPr>
          <p:cNvPr id="55" name="Прямоугольник: один скругленный угол 7">
            <a:extLst>
              <a:ext uri="{FF2B5EF4-FFF2-40B4-BE49-F238E27FC236}"/>
            </a:extLst>
          </p:cNvPr>
          <p:cNvSpPr/>
          <p:nvPr/>
        </p:nvSpPr>
        <p:spPr>
          <a:xfrm>
            <a:off x="4817472" y="5463043"/>
            <a:ext cx="4030260" cy="1276605"/>
          </a:xfrm>
          <a:prstGeom prst="round1Rect">
            <a:avLst>
              <a:gd name="adj" fmla="val 0"/>
            </a:avLst>
          </a:prstGeom>
          <a:noFill/>
          <a:ln w="12700">
            <a:solidFill>
              <a:srgbClr val="254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879426" y="5544380"/>
            <a:ext cx="20776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Таэквондо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Көркем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гимнастика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Баскетбол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Есу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Жағажай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волейболы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теннис</a:t>
            </a:r>
          </a:p>
        </p:txBody>
      </p:sp>
      <p:sp>
        <p:nvSpPr>
          <p:cNvPr id="57" name="Прямоугольник 4"/>
          <p:cNvSpPr>
            <a:spLocks noChangeArrowheads="1"/>
          </p:cNvSpPr>
          <p:nvPr/>
        </p:nvSpPr>
        <p:spPr bwMode="auto">
          <a:xfrm>
            <a:off x="4795585" y="5536646"/>
            <a:ext cx="21062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Садақпен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ату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гимнастика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атлетика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Семсерлесу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Дзюдо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Жүзу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Үстел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теннисі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15979" y="6447118"/>
            <a:ext cx="37702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6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30897" y="571238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dirty="0"/>
          </a:p>
        </p:txBody>
      </p:sp>
      <p:sp>
        <p:nvSpPr>
          <p:cNvPr id="50" name="Google Shape;279;p10"/>
          <p:cNvSpPr txBox="1"/>
          <p:nvPr/>
        </p:nvSpPr>
        <p:spPr>
          <a:xfrm>
            <a:off x="3177552" y="2360274"/>
            <a:ext cx="3056037" cy="26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Oswald"/>
              </a:rPr>
              <a:t>БІЛІМ БЕРУ БАҒДАРЛАМАЛАРЫ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6249" y="2748065"/>
            <a:ext cx="8534648" cy="92250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 35"/>
          <p:cNvSpPr/>
          <p:nvPr/>
        </p:nvSpPr>
        <p:spPr>
          <a:xfrm>
            <a:off x="296248" y="2832440"/>
            <a:ext cx="1893511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84</a:t>
            </a:r>
            <a:endParaRPr lang="kk-KZ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25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Тізілімдегі</a:t>
            </a:r>
            <a:r>
              <a:rPr lang="ru-RU" sz="825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білім беру </a:t>
            </a:r>
            <a:r>
              <a:rPr lang="ru-RU" sz="825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бағдарламалары</a:t>
            </a:r>
            <a:endParaRPr lang="ru-RU" sz="825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69961" y="2838774"/>
            <a:ext cx="1373863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86 %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25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«</a:t>
            </a:r>
            <a:r>
              <a:rPr lang="ru-RU" sz="825" b="1" dirty="0">
                <a:solidFill>
                  <a:srgbClr val="000000"/>
                </a:solidFill>
                <a:latin typeface="Arial Narrow" panose="020B0606020202030204" pitchFamily="34" charset="0"/>
              </a:rPr>
              <a:t>Педагог</a:t>
            </a:r>
            <a:r>
              <a:rPr lang="ru-RU" sz="825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» </a:t>
            </a:r>
          </a:p>
          <a:p>
            <a:pPr algn="ctr"/>
            <a:r>
              <a:rPr lang="ru-RU" sz="900" dirty="0" err="1" smtClean="0"/>
              <a:t>кәсіби</a:t>
            </a:r>
            <a:r>
              <a:rPr lang="ru-RU" sz="900" dirty="0" smtClean="0"/>
              <a:t> </a:t>
            </a:r>
            <a:r>
              <a:rPr lang="ru-RU" sz="900" dirty="0"/>
              <a:t>стандарты </a:t>
            </a:r>
            <a:r>
              <a:rPr lang="ru-RU" sz="900" dirty="0" err="1"/>
              <a:t>негізінде</a:t>
            </a:r>
            <a:r>
              <a:rPr lang="ru-RU" sz="900" dirty="0"/>
              <a:t> </a:t>
            </a:r>
            <a:r>
              <a:rPr lang="ru-RU" sz="900" dirty="0" err="1"/>
              <a:t>жаңартылды</a:t>
            </a:r>
            <a:endParaRPr lang="ru-RU" sz="825" b="1" dirty="0">
              <a:latin typeface="Arial Narrow" panose="020B0606020202030204" pitchFamily="34" charset="0"/>
            </a:endParaRPr>
          </a:p>
        </p:txBody>
      </p:sp>
      <p:sp>
        <p:nvSpPr>
          <p:cNvPr id="38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2256731" y="3110391"/>
            <a:ext cx="174713" cy="14440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sz="1350"/>
          </a:p>
        </p:txBody>
      </p:sp>
      <p:sp>
        <p:nvSpPr>
          <p:cNvPr id="40" name="Прямоугольник 39"/>
          <p:cNvSpPr/>
          <p:nvPr/>
        </p:nvSpPr>
        <p:spPr>
          <a:xfrm>
            <a:off x="3775984" y="2832440"/>
            <a:ext cx="12700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білім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" y="-9389"/>
            <a:ext cx="9144000" cy="7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6328" y="6055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ДЕНЕ ШЫНЫҚТЫРУ ЖӘНЕ СПОРТ» </a:t>
            </a: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ББ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БОЙЫНША ПЕДАГОГ КАДРЛАРДЫ ДАЯРЛАУ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4" name="Группа 42"/>
          <p:cNvGrpSpPr>
            <a:grpSpLocks/>
          </p:cNvGrpSpPr>
          <p:nvPr/>
        </p:nvGrpSpPr>
        <p:grpSpPr bwMode="auto">
          <a:xfrm>
            <a:off x="7488628" y="117475"/>
            <a:ext cx="1709738" cy="415528"/>
            <a:chOff x="7318113" y="205049"/>
            <a:chExt cx="1709047" cy="415464"/>
          </a:xfrm>
        </p:grpSpPr>
        <p:pic>
          <p:nvPicPr>
            <p:cNvPr id="45" name="Google Shape;524;p100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Google Shape;525;p100"/>
            <p:cNvSpPr txBox="1"/>
            <p:nvPr/>
          </p:nvSpPr>
          <p:spPr>
            <a:xfrm>
              <a:off x="7719191" y="220524"/>
              <a:ext cx="1307969" cy="39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75" tIns="34275" rIns="68575" bIns="34275">
              <a:spAutoFit/>
            </a:bodyPr>
            <a:lstStyle/>
            <a:p>
              <a:pPr>
                <a:defRPr/>
              </a:pP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Қазақстан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Республикасы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Ғылым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және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жоғары</a:t>
              </a:r>
              <a:r>
                <a:rPr lang="ru-RU" sz="700" dirty="0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 білім </a:t>
              </a:r>
              <a:r>
                <a:rPr lang="ru-RU" sz="700" dirty="0" err="1">
                  <a:solidFill>
                    <a:schemeClr val="bg1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министрлігі</a:t>
              </a:r>
              <a:endParaRPr lang="ru-RU" sz="70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501521" y="2810763"/>
            <a:ext cx="318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«</a:t>
            </a:r>
            <a:r>
              <a:rPr lang="kk-KZ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Футбол жаттықтырушысы</a:t>
            </a:r>
            <a:r>
              <a:rPr lang="ru-RU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» </a:t>
            </a: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(Л.Н. Гумилев </a:t>
            </a:r>
            <a:r>
              <a:rPr lang="ru-RU" sz="900" kern="50" dirty="0" err="1" smtClean="0">
                <a:latin typeface="Arial" panose="020B0604020202020204" pitchFamily="34" charset="0"/>
                <a:ea typeface="Arial Unicode MS" panose="020B0604020202020204" pitchFamily="34" charset="-128"/>
              </a:rPr>
              <a:t>атындағы</a:t>
            </a: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 ЕҰУ), </a:t>
            </a:r>
            <a:endParaRPr lang="ru-RU" sz="900" kern="50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«</a:t>
            </a:r>
            <a:r>
              <a:rPr lang="kk-KZ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Дене шынықтыру мұғалімі мен бұқаралық дене шынықтыру-сауықтыру жұмысы бойынша нұсқаушы-әдіскерді даярлау</a:t>
            </a:r>
            <a:r>
              <a:rPr lang="ru-RU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» </a:t>
            </a: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(</a:t>
            </a:r>
            <a:r>
              <a:rPr lang="ru-RU" sz="900" kern="50" dirty="0" err="1" smtClean="0">
                <a:latin typeface="Arial" panose="020B0604020202020204" pitchFamily="34" charset="0"/>
                <a:ea typeface="Arial Unicode MS" panose="020B0604020202020204" pitchFamily="34" charset="-128"/>
              </a:rPr>
              <a:t>ҚазСТА</a:t>
            </a: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),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«</a:t>
            </a:r>
            <a:r>
              <a:rPr lang="ru-RU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Фитнес </a:t>
            </a:r>
            <a:r>
              <a:rPr lang="ru-RU" sz="900" kern="50" dirty="0" err="1" smtClean="0">
                <a:latin typeface="Arial" panose="020B0604020202020204" pitchFamily="34" charset="0"/>
                <a:ea typeface="Arial Unicode MS" panose="020B0604020202020204" pitchFamily="34" charset="-128"/>
              </a:rPr>
              <a:t>және</a:t>
            </a: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 </a:t>
            </a:r>
            <a:r>
              <a:rPr lang="ru-RU" sz="900" kern="50" dirty="0">
                <a:latin typeface="Arial" panose="020B0604020202020204" pitchFamily="34" charset="0"/>
                <a:ea typeface="Arial Unicode MS" panose="020B0604020202020204" pitchFamily="34" charset="-128"/>
              </a:rPr>
              <a:t>рекреация» </a:t>
            </a: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(</a:t>
            </a:r>
            <a:r>
              <a:rPr lang="ru-RU" sz="900" kern="50" dirty="0" err="1" smtClean="0">
                <a:latin typeface="Arial" panose="020B0604020202020204" pitchFamily="34" charset="0"/>
                <a:ea typeface="Arial Unicode MS" panose="020B0604020202020204" pitchFamily="34" charset="-128"/>
              </a:rPr>
              <a:t>ҚазСТА</a:t>
            </a:r>
            <a:r>
              <a:rPr lang="ru-RU" sz="900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)</a:t>
            </a:r>
            <a:endParaRPr lang="ru-RU" sz="900" dirty="0"/>
          </a:p>
        </p:txBody>
      </p:sp>
      <p:sp>
        <p:nvSpPr>
          <p:cNvPr id="47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5194649" y="3144064"/>
            <a:ext cx="174713" cy="14440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sz="1350"/>
          </a:p>
        </p:txBody>
      </p:sp>
      <p:sp>
        <p:nvSpPr>
          <p:cNvPr id="48" name="Прямоугольник 47"/>
          <p:cNvSpPr/>
          <p:nvPr/>
        </p:nvSpPr>
        <p:spPr>
          <a:xfrm>
            <a:off x="270213" y="828045"/>
            <a:ext cx="8668241" cy="132819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388984" y="1087047"/>
            <a:ext cx="15055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ЖОО-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ларда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жыл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сайынғы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бітірушілер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77377" y="1057773"/>
            <a:ext cx="209860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12 314</a:t>
            </a:r>
            <a:endParaRPr lang="kk-KZ" sz="2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«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Дене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шынықтыру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және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 спорт»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Б</a:t>
            </a:r>
            <a:r>
              <a:rPr lang="kk-KZ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Б білім алушылар </a:t>
            </a:r>
            <a:r>
              <a:rPr lang="ru-RU" sz="11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контингенті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1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84898" y="1022662"/>
            <a:ext cx="118759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1 769</a:t>
            </a:r>
          </a:p>
          <a:p>
            <a:pPr algn="ctr"/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Мемлекеттік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тапсырыс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бойынша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3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3828977" y="1428270"/>
            <a:ext cx="407077" cy="2419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5" name="Прямоугольник 54"/>
          <p:cNvSpPr/>
          <p:nvPr/>
        </p:nvSpPr>
        <p:spPr>
          <a:xfrm>
            <a:off x="272509" y="1163991"/>
            <a:ext cx="96717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35</a:t>
            </a:r>
          </a:p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ЖОО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64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1327503" y="1457882"/>
            <a:ext cx="407077" cy="2419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7" name="Прямоугольник 66"/>
          <p:cNvSpPr/>
          <p:nvPr/>
        </p:nvSpPr>
        <p:spPr>
          <a:xfrm>
            <a:off x="7344404" y="1095567"/>
            <a:ext cx="14959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82 %</a:t>
            </a:r>
          </a:p>
          <a:p>
            <a:pPr algn="ctr"/>
            <a:r>
              <a:rPr lang="ru-RU" sz="11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жұмыспен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қамту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деңгейі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Стрелка: вправо 4">
            <a:extLst>
              <a:ext uri="{FF2B5EF4-FFF2-40B4-BE49-F238E27FC236}">
                <a16:creationId xmlns:a16="http://schemas.microsoft.com/office/drawing/2014/main" xmlns="" id="{AA6E99FB-F558-44DE-9506-3FBB7CE8DE65}"/>
              </a:ext>
            </a:extLst>
          </p:cNvPr>
          <p:cNvSpPr/>
          <p:nvPr/>
        </p:nvSpPr>
        <p:spPr>
          <a:xfrm>
            <a:off x="6888483" y="1450826"/>
            <a:ext cx="407077" cy="2419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123" y="3942188"/>
            <a:ext cx="8466774" cy="2562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kern="5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Жоғары </a:t>
            </a:r>
            <a:r>
              <a:rPr lang="kk-KZ" sz="24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оқу орындары үшін жалпы білім беретін пәндер циклінің үлгілік оқу бағдарламаларына сәйкес «Дене шынықтыру және спорт» пәні кадрлар даярлаудың барлық бағыттары үшін </a:t>
            </a:r>
            <a:r>
              <a:rPr lang="kk-KZ" sz="2400" b="1" kern="5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kk-KZ" sz="24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кредит немесе </a:t>
            </a:r>
            <a:r>
              <a:rPr lang="kk-KZ" sz="2400" b="1" kern="5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240</a:t>
            </a:r>
            <a:r>
              <a:rPr lang="kk-KZ" sz="2400" kern="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академиялық сағат көлемінде оқытылады.</a:t>
            </a:r>
            <a:endParaRPr lang="ru-RU" sz="2400" kern="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1600" kern="5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51792" y="6299563"/>
            <a:ext cx="37702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3460</TotalTime>
  <Words>1149</Words>
  <Application>Microsoft Office PowerPoint</Application>
  <PresentationFormat>Экран (4:3)</PresentationFormat>
  <Paragraphs>493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 Unicode MS</vt:lpstr>
      <vt:lpstr>Malgun Gothic</vt:lpstr>
      <vt:lpstr>Arial</vt:lpstr>
      <vt:lpstr>Arial Narrow</vt:lpstr>
      <vt:lpstr>Calibri</vt:lpstr>
      <vt:lpstr>Oswald</vt:lpstr>
      <vt:lpstr>Tahoma</vt:lpstr>
      <vt:lpstr>Times New Roman</vt:lpstr>
      <vt:lpstr>Wingdings</vt:lpstr>
      <vt:lpstr>Тема Office</vt:lpstr>
      <vt:lpstr> Жоғары оқу орындарындағы  студенттік спортты дамыту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Назарларыңызға рақмет!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Спортивно-зрелищный комплекс</dc:title>
  <dc:creator>Админ</dc:creator>
  <cp:lastModifiedBy>Жанель Ахмедина</cp:lastModifiedBy>
  <cp:revision>259</cp:revision>
  <cp:lastPrinted>2023-11-22T05:08:55Z</cp:lastPrinted>
  <dcterms:created xsi:type="dcterms:W3CDTF">2021-12-06T06:23:26Z</dcterms:created>
  <dcterms:modified xsi:type="dcterms:W3CDTF">2023-11-22T07:17:04Z</dcterms:modified>
</cp:coreProperties>
</file>