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684" r:id="rId2"/>
  </p:sldMasterIdLst>
  <p:notesMasterIdLst>
    <p:notesMasterId r:id="rId12"/>
  </p:notesMasterIdLst>
  <p:handoutMasterIdLst>
    <p:handoutMasterId r:id="rId13"/>
  </p:handoutMasterIdLst>
  <p:sldIdLst>
    <p:sldId id="273" r:id="rId3"/>
    <p:sldId id="345" r:id="rId4"/>
    <p:sldId id="1482" r:id="rId5"/>
    <p:sldId id="1490" r:id="rId6"/>
    <p:sldId id="1491" r:id="rId7"/>
    <p:sldId id="1492" r:id="rId8"/>
    <p:sldId id="1493" r:id="rId9"/>
    <p:sldId id="1488" r:id="rId10"/>
    <p:sldId id="1489" r:id="rId11"/>
  </p:sldIdLst>
  <p:sldSz cx="9144000" cy="5143500" type="screen16x9"/>
  <p:notesSz cx="6858000" cy="9947275"/>
  <p:defaultTextStyle>
    <a:defPPr>
      <a:defRPr lang="hu-HU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3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000066"/>
    <a:srgbClr val="FF5050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830" autoAdjust="0"/>
    <p:restoredTop sz="94660"/>
  </p:normalViewPr>
  <p:slideViewPr>
    <p:cSldViewPr snapToGrid="0">
      <p:cViewPr>
        <p:scale>
          <a:sx n="82" d="100"/>
          <a:sy n="82" d="100"/>
        </p:scale>
        <p:origin x="2766" y="1134"/>
      </p:cViewPr>
      <p:guideLst>
        <p:guide orient="horz" pos="1643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888" tIns="45944" rIns="91888" bIns="45944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4614" y="0"/>
            <a:ext cx="2971800" cy="499091"/>
          </a:xfrm>
          <a:prstGeom prst="rect">
            <a:avLst/>
          </a:prstGeom>
        </p:spPr>
        <p:txBody>
          <a:bodyPr vert="horz" lIns="91888" tIns="45944" rIns="91888" bIns="45944" rtlCol="0"/>
          <a:lstStyle>
            <a:lvl1pPr algn="r">
              <a:defRPr sz="1200"/>
            </a:lvl1pPr>
          </a:lstStyle>
          <a:p>
            <a:fld id="{201730B2-F4AA-4570-80D7-262AD7780CBD}" type="datetimeFigureOut">
              <a:rPr lang="hu-HU" smtClean="0"/>
              <a:pPr/>
              <a:t>2023. 12. 21.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48186"/>
            <a:ext cx="2971800" cy="499090"/>
          </a:xfrm>
          <a:prstGeom prst="rect">
            <a:avLst/>
          </a:prstGeom>
        </p:spPr>
        <p:txBody>
          <a:bodyPr vert="horz" lIns="91888" tIns="45944" rIns="91888" bIns="45944" rtlCol="0" anchor="b"/>
          <a:lstStyle>
            <a:lvl1pPr algn="l">
              <a:defRPr sz="1200"/>
            </a:lvl1pPr>
          </a:lstStyle>
          <a:p>
            <a:r>
              <a:rPr lang="hu-HU"/>
              <a:t>Fejlesztési</a:t>
            </a:r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4614" y="9448186"/>
            <a:ext cx="2971800" cy="499090"/>
          </a:xfrm>
          <a:prstGeom prst="rect">
            <a:avLst/>
          </a:prstGeom>
        </p:spPr>
        <p:txBody>
          <a:bodyPr vert="horz" lIns="91888" tIns="45944" rIns="91888" bIns="45944" rtlCol="0" anchor="b"/>
          <a:lstStyle>
            <a:lvl1pPr algn="r">
              <a:defRPr sz="1200"/>
            </a:lvl1pPr>
          </a:lstStyle>
          <a:p>
            <a:fld id="{7371F674-698E-4AEB-96D1-629571D1981E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3703373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888" tIns="45944" rIns="91888" bIns="45944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4" y="0"/>
            <a:ext cx="2971800" cy="499091"/>
          </a:xfrm>
          <a:prstGeom prst="rect">
            <a:avLst/>
          </a:prstGeom>
        </p:spPr>
        <p:txBody>
          <a:bodyPr vert="horz" lIns="91888" tIns="45944" rIns="91888" bIns="45944" rtlCol="0"/>
          <a:lstStyle>
            <a:lvl1pPr algn="r">
              <a:defRPr sz="1200"/>
            </a:lvl1pPr>
          </a:lstStyle>
          <a:p>
            <a:fld id="{8DD37774-7685-4070-9EA7-7568226E9468}" type="datetimeFigureOut">
              <a:rPr lang="hu-HU" smtClean="0"/>
              <a:pPr/>
              <a:t>2023. 12. 21.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444500" y="1243013"/>
            <a:ext cx="596900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888" tIns="45944" rIns="91888" bIns="45944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1" y="4787127"/>
            <a:ext cx="5486400" cy="3916739"/>
          </a:xfrm>
          <a:prstGeom prst="rect">
            <a:avLst/>
          </a:prstGeom>
        </p:spPr>
        <p:txBody>
          <a:bodyPr vert="horz" lIns="91888" tIns="45944" rIns="91888" bIns="45944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48186"/>
            <a:ext cx="2971800" cy="499090"/>
          </a:xfrm>
          <a:prstGeom prst="rect">
            <a:avLst/>
          </a:prstGeom>
        </p:spPr>
        <p:txBody>
          <a:bodyPr vert="horz" lIns="91888" tIns="45944" rIns="91888" bIns="45944" rtlCol="0" anchor="b"/>
          <a:lstStyle>
            <a:lvl1pPr algn="l">
              <a:defRPr sz="1200"/>
            </a:lvl1pPr>
          </a:lstStyle>
          <a:p>
            <a:r>
              <a:rPr lang="hu-HU"/>
              <a:t>Fejlesztési</a:t>
            </a:r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4" y="9448186"/>
            <a:ext cx="2971800" cy="499090"/>
          </a:xfrm>
          <a:prstGeom prst="rect">
            <a:avLst/>
          </a:prstGeom>
        </p:spPr>
        <p:txBody>
          <a:bodyPr vert="horz" lIns="91888" tIns="45944" rIns="91888" bIns="45944" rtlCol="0" anchor="b"/>
          <a:lstStyle>
            <a:lvl1pPr algn="r">
              <a:defRPr sz="1200"/>
            </a:lvl1pPr>
          </a:lstStyle>
          <a:p>
            <a:fld id="{D084CCE4-CAF9-4236-9B38-2C25F2464DCF}" type="slidenum">
              <a:rPr lang="hu-HU" smtClean="0"/>
              <a:pPr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517677821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hu-HU"/>
              <a:t>Fejlesztési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84CCE4-CAF9-4236-9B38-2C25F2464DCF}" type="slidenum">
              <a:rPr lang="hu-HU" smtClean="0"/>
              <a:pPr/>
              <a:t>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56220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hu-HU">
                <a:solidFill>
                  <a:prstClr val="black"/>
                </a:solidFill>
              </a:rPr>
              <a:t>Fejlesztési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84CCE4-CAF9-4236-9B38-2C25F2464DCF}" type="slidenum">
              <a:rPr lang="hu-HU" smtClean="0">
                <a:solidFill>
                  <a:prstClr val="black"/>
                </a:solidFill>
              </a:rPr>
              <a:pPr/>
              <a:t>2</a:t>
            </a:fld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282801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hu-HU"/>
              <a:t>Fejlesztési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84CCE4-CAF9-4236-9B38-2C25F2464DCF}" type="slidenum">
              <a:rPr lang="hu-HU" smtClean="0"/>
              <a:pPr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007341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hu-HU"/>
              <a:t>Fejlesztési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84CCE4-CAF9-4236-9B38-2C25F2464DCF}" type="slidenum">
              <a:rPr lang="hu-HU" smtClean="0"/>
              <a:pPr/>
              <a:t>6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12943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hu-HU"/>
              <a:t>Fejlesztési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84CCE4-CAF9-4236-9B38-2C25F2464DCF}" type="slidenum">
              <a:rPr lang="hu-HU" smtClean="0"/>
              <a:pPr/>
              <a:t>7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19551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hu-HU"/>
              <a:t>Fejlesztési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84CCE4-CAF9-4236-9B38-2C25F2464DCF}" type="slidenum">
              <a:rPr lang="hu-HU" smtClean="0"/>
              <a:pPr/>
              <a:t>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828311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hu-HU"/>
              <a:t>Fejlesztési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084CCE4-CAF9-4236-9B38-2C25F2464DCF}" type="slidenum">
              <a:rPr lang="hu-HU" smtClean="0"/>
              <a:pPr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6357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E616-4CC8-406C-9950-5851A1562DAA}" type="datetime1">
              <a:rPr lang="ru-RU" smtClean="0"/>
              <a:pPr/>
              <a:t>21.12.2023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 заседанию Межведомственной государственной комиссии </a:t>
            </a:r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EA3-ACAA-472E-B1EB-68A06BEE3796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42199385"/>
      </p:ext>
    </p:extLst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E616-4CC8-406C-9950-5851A1562DAA}" type="datetime1">
              <a:rPr lang="ru-RU" smtClean="0"/>
              <a:pPr/>
              <a:t>21.12.2023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 заседанию Межведомственной государственной комиссии </a:t>
            </a:r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EA3-ACAA-472E-B1EB-68A06BEE3796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81922950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E616-4CC8-406C-9950-5851A1562DAA}" type="datetime1">
              <a:rPr lang="ru-RU" smtClean="0"/>
              <a:pPr/>
              <a:t>21.12.2023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 заседанию Межведомственной государственной комиссии </a:t>
            </a:r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EA3-ACAA-472E-B1EB-68A06BEE3796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97109799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E616-4CC8-406C-9950-5851A1562D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21.12.2023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к заседанию Межведомственной государственной комиссии </a:t>
            </a:r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EA3-ACAA-472E-B1EB-68A06BEE379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4412908"/>
      </p:ext>
    </p:extLst>
  </p:cSld>
  <p:clrMapOvr>
    <a:masterClrMapping/>
  </p:clrMapOvr>
  <p:hf hdr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E616-4CC8-406C-9950-5851A1562D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21.12.2023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к заседанию Межведомственной государственной комиссии </a:t>
            </a:r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EA3-ACAA-472E-B1EB-68A06BEE379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456068"/>
      </p:ext>
    </p:extLst>
  </p:cSld>
  <p:clrMapOvr>
    <a:masterClrMapping/>
  </p:clrMapOvr>
  <p:hf hdr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E616-4CC8-406C-9950-5851A1562D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21.12.2023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к заседанию Межведомственной государственной комиссии </a:t>
            </a:r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EA3-ACAA-472E-B1EB-68A06BEE379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215712"/>
      </p:ext>
    </p:extLst>
  </p:cSld>
  <p:clrMapOvr>
    <a:masterClrMapping/>
  </p:clrMapOvr>
  <p:hf hdr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E616-4CC8-406C-9950-5851A1562D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21.12.2023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к заседанию Межведомственной государственной комиссии </a:t>
            </a:r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EA3-ACAA-472E-B1EB-68A06BEE379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438413"/>
      </p:ext>
    </p:extLst>
  </p:cSld>
  <p:clrMapOvr>
    <a:masterClrMapping/>
  </p:clrMapOvr>
  <p:hf hdr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E616-4CC8-406C-9950-5851A1562D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21.12.2023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к заседанию Межведомственной государственной комиссии </a:t>
            </a:r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EA3-ACAA-472E-B1EB-68A06BEE379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447743"/>
      </p:ext>
    </p:extLst>
  </p:cSld>
  <p:clrMapOvr>
    <a:masterClrMapping/>
  </p:clrMapOvr>
  <p:hf hdr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E616-4CC8-406C-9950-5851A1562D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21.12.2023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к заседанию Межведомственной государственной комиссии </a:t>
            </a:r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EA3-ACAA-472E-B1EB-68A06BEE379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7696582"/>
      </p:ext>
    </p:extLst>
  </p:cSld>
  <p:clrMapOvr>
    <a:masterClrMapping/>
  </p:clrMapOvr>
  <p:hf hdr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E616-4CC8-406C-9950-5851A1562D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21.12.2023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к заседанию Межведомственной государственной комиссии </a:t>
            </a:r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EA3-ACAA-472E-B1EB-68A06BEE379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523977"/>
      </p:ext>
    </p:extLst>
  </p:cSld>
  <p:clrMapOvr>
    <a:masterClrMapping/>
  </p:clrMapOvr>
  <p:hf hdr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E616-4CC8-406C-9950-5851A1562D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21.12.2023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к заседанию Межведомственной государственной комиссии </a:t>
            </a:r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EA3-ACAA-472E-B1EB-68A06BEE379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4591738"/>
      </p:ext>
    </p:extLst>
  </p:cSld>
  <p:clrMapOvr>
    <a:masterClrMapping/>
  </p:clrMapOvr>
  <p:hf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E616-4CC8-406C-9950-5851A1562DAA}" type="datetime1">
              <a:rPr lang="ru-RU" smtClean="0"/>
              <a:pPr/>
              <a:t>21.12.2023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 заседанию Межведомственной государственной комиссии </a:t>
            </a:r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EA3-ACAA-472E-B1EB-68A06BEE3796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969854329"/>
      </p:ext>
    </p:extLst>
  </p:cSld>
  <p:clrMapOvr>
    <a:masterClrMapping/>
  </p:clrMapOvr>
  <p:hf hdr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E616-4CC8-406C-9950-5851A1562D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21.12.2023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к заседанию Межведомственной государственной комиссии </a:t>
            </a:r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EA3-ACAA-472E-B1EB-68A06BEE379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8743251"/>
      </p:ext>
    </p:extLst>
  </p:cSld>
  <p:clrMapOvr>
    <a:masterClrMapping/>
  </p:clrMapOvr>
  <p:hf hdr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E616-4CC8-406C-9950-5851A1562D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21.12.2023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к заседанию Межведомственной государственной комиссии </a:t>
            </a:r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EA3-ACAA-472E-B1EB-68A06BEE379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4010748"/>
      </p:ext>
    </p:extLst>
  </p:cSld>
  <p:clrMapOvr>
    <a:masterClrMapping/>
  </p:clrMapOvr>
  <p:hf hdr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E616-4CC8-406C-9950-5851A1562D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21.12.2023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к заседанию Межведомственной государственной комиссии </a:t>
            </a:r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EA3-ACAA-472E-B1EB-68A06BEE379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731768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E616-4CC8-406C-9950-5851A1562DAA}" type="datetime1">
              <a:rPr lang="ru-RU" smtClean="0"/>
              <a:pPr/>
              <a:t>21.12.2023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 заседанию Межведомственной государственной комиссии </a:t>
            </a:r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EA3-ACAA-472E-B1EB-68A06BEE3796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1334123824"/>
      </p:ext>
    </p:extLst>
  </p:cSld>
  <p:clrMapOvr>
    <a:masterClrMapping/>
  </p:clrMapOvr>
  <p:hf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E616-4CC8-406C-9950-5851A1562DAA}" type="datetime1">
              <a:rPr lang="ru-RU" smtClean="0"/>
              <a:pPr/>
              <a:t>21.12.2023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 заседанию Межведомственной государственной комиссии </a:t>
            </a:r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EA3-ACAA-472E-B1EB-68A06BEE3796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942600940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E616-4CC8-406C-9950-5851A1562DAA}" type="datetime1">
              <a:rPr lang="ru-RU" smtClean="0"/>
              <a:pPr/>
              <a:t>21.12.2023</a:t>
            </a:fld>
            <a:endParaRPr lang="hu-H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 заседанию Межведомственной государственной комиссии </a:t>
            </a:r>
            <a:endParaRPr lang="hu-H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EA3-ACAA-472E-B1EB-68A06BEE3796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093829296"/>
      </p:ext>
    </p:extLst>
  </p:cSld>
  <p:clrMapOvr>
    <a:masterClrMapping/>
  </p:clrMapOvr>
  <p:hf hd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E616-4CC8-406C-9950-5851A1562DAA}" type="datetime1">
              <a:rPr lang="ru-RU" smtClean="0"/>
              <a:pPr/>
              <a:t>21.12.2023</a:t>
            </a:fld>
            <a:endParaRPr lang="hu-H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 заседанию Межведомственной государственной комиссии </a:t>
            </a:r>
            <a:endParaRPr lang="hu-H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EA3-ACAA-472E-B1EB-68A06BEE3796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004379716"/>
      </p:ext>
    </p:extLst>
  </p:cSld>
  <p:clrMapOvr>
    <a:masterClrMapping/>
  </p:clrMapOvr>
  <p:hf hd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E616-4CC8-406C-9950-5851A1562DAA}" type="datetime1">
              <a:rPr lang="ru-RU" smtClean="0"/>
              <a:pPr/>
              <a:t>21.12.2023</a:t>
            </a:fld>
            <a:endParaRPr lang="hu-H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 заседанию Межведомственной государственной комиссии </a:t>
            </a:r>
            <a:endParaRPr lang="hu-H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EA3-ACAA-472E-B1EB-68A06BEE3796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57979877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E616-4CC8-406C-9950-5851A1562DAA}" type="datetime1">
              <a:rPr lang="ru-RU" smtClean="0"/>
              <a:pPr/>
              <a:t>21.12.2023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 заседанию Межведомственной государственной комиссии </a:t>
            </a:r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EA3-ACAA-472E-B1EB-68A06BEE3796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498557362"/>
      </p:ext>
    </p:extLst>
  </p:cSld>
  <p:clrMapOvr>
    <a:masterClrMapping/>
  </p:clrMapOvr>
  <p:hf hd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C4E616-4CC8-406C-9950-5851A1562DAA}" type="datetime1">
              <a:rPr lang="ru-RU" smtClean="0"/>
              <a:pPr/>
              <a:t>21.12.2023</a:t>
            </a:fld>
            <a:endParaRPr lang="hu-H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к заседанию Межведомственной государственной комиссии </a:t>
            </a:r>
            <a:endParaRPr lang="hu-H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15EA3-ACAA-472E-B1EB-68A06BEE3796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42152092"/>
      </p:ext>
    </p:extLst>
  </p:cSld>
  <p:clrMapOvr>
    <a:masterClrMapping/>
  </p:clrMapOvr>
  <p:hf hdr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4E616-4CC8-406C-9950-5851A1562DAA}" type="datetime1">
              <a:rPr lang="ru-RU" smtClean="0"/>
              <a:pPr/>
              <a:t>21.12.2023</a:t>
            </a:fld>
            <a:endParaRPr lang="hu-H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к заседанию Межведомственной государственной комиссии </a:t>
            </a:r>
            <a:endParaRPr lang="hu-H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15EA3-ACAA-472E-B1EB-68A06BEE3796}" type="slidenum">
              <a:rPr lang="hu-HU" smtClean="0"/>
              <a:pPr/>
              <a:t>‹#›</a:t>
            </a:fld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81303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C4E616-4CC8-406C-9950-5851A1562DA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21.12.2023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>
                <a:solidFill>
                  <a:prstClr val="black">
                    <a:tint val="75000"/>
                  </a:prstClr>
                </a:solidFill>
              </a:rPr>
              <a:t>к заседанию Межведомственной государственной комиссии </a:t>
            </a:r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15EA3-ACAA-472E-B1EB-68A06BEE3796}" type="slidenum">
              <a:rPr lang="hu-H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hu-HU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531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9.png"/><Relationship Id="rId3" Type="http://schemas.openxmlformats.org/officeDocument/2006/relationships/image" Target="../media/image2.jpeg"/><Relationship Id="rId7" Type="http://schemas.microsoft.com/office/2007/relationships/hdphoto" Target="../media/hdphoto2.wdp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4.png"/><Relationship Id="rId11" Type="http://schemas.microsoft.com/office/2007/relationships/hdphoto" Target="../media/hdphoto3.wdp"/><Relationship Id="rId5" Type="http://schemas.microsoft.com/office/2007/relationships/hdphoto" Target="../media/hdphoto1.wdp"/><Relationship Id="rId15" Type="http://schemas.openxmlformats.org/officeDocument/2006/relationships/image" Target="../media/image10.jpeg"/><Relationship Id="rId10" Type="http://schemas.openxmlformats.org/officeDocument/2006/relationships/image" Target="../media/image7.png"/><Relationship Id="rId4" Type="http://schemas.openxmlformats.org/officeDocument/2006/relationships/image" Target="../media/image3.png"/><Relationship Id="rId9" Type="http://schemas.openxmlformats.org/officeDocument/2006/relationships/image" Target="../media/image6.png"/><Relationship Id="rId14" Type="http://schemas.microsoft.com/office/2007/relationships/hdphoto" Target="../media/hdphoto4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2.jpe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microsoft.com/office/2007/relationships/hdphoto" Target="../media/hdphoto5.wdp"/><Relationship Id="rId5" Type="http://schemas.openxmlformats.org/officeDocument/2006/relationships/image" Target="../media/image12.png"/><Relationship Id="rId10" Type="http://schemas.microsoft.com/office/2007/relationships/hdphoto" Target="../media/hdphoto6.wdp"/><Relationship Id="rId4" Type="http://schemas.openxmlformats.org/officeDocument/2006/relationships/image" Target="../media/image11.png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microsoft.com/office/2007/relationships/hdphoto" Target="../media/hdphoto2.wdp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8.wdp"/><Relationship Id="rId3" Type="http://schemas.openxmlformats.org/officeDocument/2006/relationships/image" Target="../media/image19.png"/><Relationship Id="rId7" Type="http://schemas.openxmlformats.org/officeDocument/2006/relationships/image" Target="../media/image22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1.png"/><Relationship Id="rId5" Type="http://schemas.microsoft.com/office/2007/relationships/hdphoto" Target="../media/hdphoto7.wdp"/><Relationship Id="rId4" Type="http://schemas.openxmlformats.org/officeDocument/2006/relationships/image" Target="../media/image2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.jpeg"/><Relationship Id="rId7" Type="http://schemas.microsoft.com/office/2007/relationships/hdphoto" Target="../media/hdphoto10.wdp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24.png"/><Relationship Id="rId11" Type="http://schemas.openxmlformats.org/officeDocument/2006/relationships/image" Target="../media/image11.png"/><Relationship Id="rId5" Type="http://schemas.microsoft.com/office/2007/relationships/hdphoto" Target="../media/hdphoto9.wdp"/><Relationship Id="rId10" Type="http://schemas.microsoft.com/office/2007/relationships/hdphoto" Target="../media/hdphoto11.wdp"/><Relationship Id="rId4" Type="http://schemas.openxmlformats.org/officeDocument/2006/relationships/image" Target="../media/image23.png"/><Relationship Id="rId9" Type="http://schemas.openxmlformats.org/officeDocument/2006/relationships/image" Target="../media/image26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13.wdp"/><Relationship Id="rId13" Type="http://schemas.openxmlformats.org/officeDocument/2006/relationships/image" Target="../media/image31.png"/><Relationship Id="rId3" Type="http://schemas.openxmlformats.org/officeDocument/2006/relationships/image" Target="../media/image11.png"/><Relationship Id="rId7" Type="http://schemas.openxmlformats.org/officeDocument/2006/relationships/image" Target="../media/image28.png"/><Relationship Id="rId12" Type="http://schemas.microsoft.com/office/2007/relationships/hdphoto" Target="../media/hdphoto15.wdp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6" Type="http://schemas.microsoft.com/office/2007/relationships/hdphoto" Target="../media/hdphoto12.wdp"/><Relationship Id="rId11" Type="http://schemas.openxmlformats.org/officeDocument/2006/relationships/image" Target="../media/image30.png"/><Relationship Id="rId5" Type="http://schemas.openxmlformats.org/officeDocument/2006/relationships/image" Target="../media/image27.png"/><Relationship Id="rId10" Type="http://schemas.microsoft.com/office/2007/relationships/hdphoto" Target="../media/hdphoto14.wdp"/><Relationship Id="rId4" Type="http://schemas.openxmlformats.org/officeDocument/2006/relationships/image" Target="../media/image2.jpeg"/><Relationship Id="rId9" Type="http://schemas.openxmlformats.org/officeDocument/2006/relationships/image" Target="../media/image29.png"/><Relationship Id="rId14" Type="http://schemas.microsoft.com/office/2007/relationships/hdphoto" Target="../media/hdphoto16.wdp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hdphoto" Target="../media/hdphoto18.wdp"/><Relationship Id="rId3" Type="http://schemas.openxmlformats.org/officeDocument/2006/relationships/image" Target="../media/image2.jpeg"/><Relationship Id="rId7" Type="http://schemas.openxmlformats.org/officeDocument/2006/relationships/image" Target="../media/image3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6" Type="http://schemas.microsoft.com/office/2007/relationships/hdphoto" Target="../media/hdphoto17.wdp"/><Relationship Id="rId5" Type="http://schemas.openxmlformats.org/officeDocument/2006/relationships/image" Target="../media/image32.png"/><Relationship Id="rId10" Type="http://schemas.microsoft.com/office/2007/relationships/hdphoto" Target="../media/hdphoto19.wdp"/><Relationship Id="rId4" Type="http://schemas.openxmlformats.org/officeDocument/2006/relationships/image" Target="../media/image11.png"/><Relationship Id="rId9" Type="http://schemas.openxmlformats.org/officeDocument/2006/relationships/image" Target="../media/image3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png"/><Relationship Id="rId3" Type="http://schemas.openxmlformats.org/officeDocument/2006/relationships/image" Target="../media/image2.jpeg"/><Relationship Id="rId7" Type="http://schemas.openxmlformats.org/officeDocument/2006/relationships/image" Target="../media/image36.png"/><Relationship Id="rId12" Type="http://schemas.openxmlformats.org/officeDocument/2006/relationships/image" Target="../media/image40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6" Type="http://schemas.microsoft.com/office/2007/relationships/hdphoto" Target="../media/hdphoto20.wdp"/><Relationship Id="rId11" Type="http://schemas.microsoft.com/office/2007/relationships/hdphoto" Target="../media/hdphoto21.wdp"/><Relationship Id="rId5" Type="http://schemas.openxmlformats.org/officeDocument/2006/relationships/image" Target="../media/image35.png"/><Relationship Id="rId10" Type="http://schemas.openxmlformats.org/officeDocument/2006/relationships/image" Target="../media/image39.png"/><Relationship Id="rId4" Type="http://schemas.openxmlformats.org/officeDocument/2006/relationships/image" Target="../media/image11.png"/><Relationship Id="rId9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7881" y="827758"/>
            <a:ext cx="9126000" cy="83344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50000">
                <a:srgbClr val="FFFFFF"/>
              </a:gs>
              <a:gs pos="100000">
                <a:srgbClr val="0066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en-US" sz="1013" dirty="0"/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7881" y="946736"/>
            <a:ext cx="9126000" cy="40481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50000">
                <a:srgbClr val="D1E3FF"/>
              </a:gs>
              <a:gs pos="100000">
                <a:srgbClr val="0066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en-US" sz="1013" dirty="0"/>
          </a:p>
        </p:txBody>
      </p:sp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7881" y="4845224"/>
            <a:ext cx="9126000" cy="40481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50000">
                <a:srgbClr val="D1E3FF"/>
              </a:gs>
              <a:gs pos="100000">
                <a:srgbClr val="0066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en-US" sz="1013" dirty="0"/>
          </a:p>
        </p:txBody>
      </p:sp>
      <p:sp>
        <p:nvSpPr>
          <p:cNvPr id="29" name="Text Box 13"/>
          <p:cNvSpPr txBox="1">
            <a:spLocks noChangeArrowheads="1"/>
          </p:cNvSpPr>
          <p:nvPr/>
        </p:nvSpPr>
        <p:spPr bwMode="auto">
          <a:xfrm>
            <a:off x="7881" y="192739"/>
            <a:ext cx="9126001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5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ҚАЗАҚСТАН РЕСПУБЛИКАСЫНЫҢ</a:t>
            </a:r>
          </a:p>
          <a:p>
            <a:pPr algn="ctr"/>
            <a:r>
              <a:rPr lang="ru-RU" sz="1500" b="1" dirty="0">
                <a:solidFill>
                  <a:schemeClr val="accent5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ТӨТЕНШЕ ЖАҒДАЙЛАР МИНИСТРЛІГІ </a:t>
            </a: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311753" y="4660107"/>
            <a:ext cx="792956" cy="273844"/>
          </a:xfrm>
        </p:spPr>
        <p:txBody>
          <a:bodyPr/>
          <a:lstStyle/>
          <a:p>
            <a:fld id="{5DD15EA3-ACAA-472E-B1EB-68A06BEE3796}" type="slidenum">
              <a:rPr lang="hu-HU" smtClean="0"/>
              <a:pPr/>
              <a:t>1</a:t>
            </a:fld>
            <a:endParaRPr lang="hu-HU" dirty="0"/>
          </a:p>
        </p:txBody>
      </p: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94F23D63-5636-4B23-8D28-DFAD9C4EDEB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6" y="22254"/>
            <a:ext cx="775359" cy="755848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9EA42C03-4A63-44E6-99CC-E4CEEB9D566A}"/>
              </a:ext>
            </a:extLst>
          </p:cNvPr>
          <p:cNvSpPr txBox="1"/>
          <p:nvPr/>
        </p:nvSpPr>
        <p:spPr>
          <a:xfrm>
            <a:off x="582737" y="1962717"/>
            <a:ext cx="797852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«ҚАЗАҚСТАН РЕСПУБЛИКАСЫНЫҢ КЕЙБІР ЗАҢНАМАЛЫҚ АКТІЛЕРІНЕ АЗАМАТТЫҚ ҚОРҒАУ МӘСЕЛЕЛЕРІ БОЙЫНША ӨЗГЕРІСТЕР МЕН ТОЛЫҚТЫРУЛАР ЕНГІЗУ ТУРАЛЫ»</a:t>
            </a:r>
          </a:p>
        </p:txBody>
      </p:sp>
    </p:spTree>
    <p:extLst>
      <p:ext uri="{BB962C8B-B14F-4D97-AF65-F5344CB8AC3E}">
        <p14:creationId xmlns:p14="http://schemas.microsoft.com/office/powerpoint/2010/main" val="3504650270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03" y="53647"/>
            <a:ext cx="529580" cy="516254"/>
          </a:xfrm>
          <a:prstGeom prst="rect">
            <a:avLst/>
          </a:prstGeom>
        </p:spPr>
      </p:pic>
      <p:sp>
        <p:nvSpPr>
          <p:cNvPr id="11" name="Rectangle 4">
            <a:extLst>
              <a:ext uri="{FF2B5EF4-FFF2-40B4-BE49-F238E27FC236}">
                <a16:creationId xmlns:a16="http://schemas.microsoft.com/office/drawing/2014/main" id="{5A0AA758-5BBE-4B0A-B02C-2E52A90DBA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1" y="656582"/>
            <a:ext cx="9126000" cy="62618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50000">
                <a:srgbClr val="FFFFFF"/>
              </a:gs>
              <a:gs pos="100000">
                <a:srgbClr val="0066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en-US" sz="1013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Rectangle 5">
            <a:extLst>
              <a:ext uri="{FF2B5EF4-FFF2-40B4-BE49-F238E27FC236}">
                <a16:creationId xmlns:a16="http://schemas.microsoft.com/office/drawing/2014/main" id="{8B288D49-6810-42BA-90CF-192C7702A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1" y="741043"/>
            <a:ext cx="9126000" cy="2285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50000">
                <a:srgbClr val="D1E3FF"/>
              </a:gs>
              <a:gs pos="100000">
                <a:srgbClr val="0066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en-US" sz="1013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68387772-B23B-4C83-851B-0CE5BB615877}"/>
              </a:ext>
            </a:extLst>
          </p:cNvPr>
          <p:cNvSpPr/>
          <p:nvPr/>
        </p:nvSpPr>
        <p:spPr>
          <a:xfrm>
            <a:off x="698320" y="179857"/>
            <a:ext cx="8286277" cy="3416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ru-RU" sz="18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ЖОБАДА КЕЛЕСІ ТҮЗЕТУЛЕР КӨЗДЕЛЕДІ:</a:t>
            </a:r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88C96D70-6AEA-45D7-BC05-5CA31BDEB498}"/>
              </a:ext>
            </a:extLst>
          </p:cNvPr>
          <p:cNvGrpSpPr/>
          <p:nvPr/>
        </p:nvGrpSpPr>
        <p:grpSpPr>
          <a:xfrm>
            <a:off x="112603" y="908499"/>
            <a:ext cx="9031398" cy="4059760"/>
            <a:chOff x="112603" y="908499"/>
            <a:chExt cx="9031398" cy="4059760"/>
          </a:xfrm>
        </p:grpSpPr>
        <p:cxnSp>
          <p:nvCxnSpPr>
            <p:cNvPr id="13" name="Прямая соединительная линия 12">
              <a:extLst>
                <a:ext uri="{FF2B5EF4-FFF2-40B4-BE49-F238E27FC236}">
                  <a16:creationId xmlns:a16="http://schemas.microsoft.com/office/drawing/2014/main" id="{14B04A52-6413-44C7-AE49-895815A55CD9}"/>
                </a:ext>
              </a:extLst>
            </p:cNvPr>
            <p:cNvCxnSpPr/>
            <p:nvPr/>
          </p:nvCxnSpPr>
          <p:spPr>
            <a:xfrm>
              <a:off x="846927" y="1707911"/>
              <a:ext cx="432048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34760FA-5C9B-475E-BBF7-41C626F60341}"/>
                </a:ext>
              </a:extLst>
            </p:cNvPr>
            <p:cNvSpPr txBox="1"/>
            <p:nvPr/>
          </p:nvSpPr>
          <p:spPr>
            <a:xfrm>
              <a:off x="1532115" y="1040405"/>
              <a:ext cx="7242235" cy="313930"/>
            </a:xfrm>
            <a:prstGeom prst="rect">
              <a:avLst/>
            </a:prstGeom>
            <a:noFill/>
          </p:spPr>
          <p:txBody>
            <a:bodyPr wrap="square" lIns="91438" tIns="45719" rIns="91438" bIns="45719">
              <a:spAutoFit/>
            </a:bodyPr>
            <a:lstStyle/>
            <a:p>
              <a:pPr marL="0" lvl="1" algn="just" defTabSz="666717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азаматтық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қорғау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органдары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қызметкерлерінің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әлеуметтік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жағдайы</a:t>
              </a:r>
              <a:endParaRPr lang="ru-RU" sz="16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546AD0F4-57EA-428D-A568-8DB2BC4EAAF1}"/>
                </a:ext>
              </a:extLst>
            </p:cNvPr>
            <p:cNvSpPr txBox="1"/>
            <p:nvPr/>
          </p:nvSpPr>
          <p:spPr>
            <a:xfrm>
              <a:off x="1530190" y="1579548"/>
              <a:ext cx="7529827" cy="313930"/>
            </a:xfrm>
            <a:prstGeom prst="rect">
              <a:avLst/>
            </a:prstGeom>
            <a:noFill/>
          </p:spPr>
          <p:txBody>
            <a:bodyPr wrap="square" lIns="91438" tIns="45719" rIns="91438" bIns="45719">
              <a:spAutoFit/>
            </a:bodyPr>
            <a:lstStyle/>
            <a:p>
              <a:pPr marL="0" lvl="1" algn="just" defTabSz="666717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өрт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қауіпсіздігін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қамтамасыз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ету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мәселелері</a:t>
              </a:r>
              <a:endParaRPr lang="ru-RU" sz="16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3A307B75-93EC-4764-B83F-35CB193B2E68}"/>
                </a:ext>
              </a:extLst>
            </p:cNvPr>
            <p:cNvCxnSpPr/>
            <p:nvPr/>
          </p:nvCxnSpPr>
          <p:spPr>
            <a:xfrm>
              <a:off x="846927" y="1192542"/>
              <a:ext cx="432048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Овал 16">
              <a:extLst>
                <a:ext uri="{FF2B5EF4-FFF2-40B4-BE49-F238E27FC236}">
                  <a16:creationId xmlns:a16="http://schemas.microsoft.com/office/drawing/2014/main" id="{6C901CE9-0495-4C2A-A00B-1A1A6A831650}"/>
                </a:ext>
              </a:extLst>
            </p:cNvPr>
            <p:cNvSpPr/>
            <p:nvPr/>
          </p:nvSpPr>
          <p:spPr>
            <a:xfrm>
              <a:off x="1307533" y="1167716"/>
              <a:ext cx="72000" cy="72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8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Sev01">
              <a:extLst>
                <a:ext uri="{FF2B5EF4-FFF2-40B4-BE49-F238E27FC236}">
                  <a16:creationId xmlns:a16="http://schemas.microsoft.com/office/drawing/2014/main" id="{1C9A9624-C35A-4F90-8EA4-549FBA1F47B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48168" y="1047592"/>
              <a:ext cx="330226" cy="33022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051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1</a:t>
              </a:r>
              <a:endParaRPr lang="en-US" sz="2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Sev01">
              <a:extLst>
                <a:ext uri="{FF2B5EF4-FFF2-40B4-BE49-F238E27FC236}">
                  <a16:creationId xmlns:a16="http://schemas.microsoft.com/office/drawing/2014/main" id="{43868D2C-89D7-4009-8453-CF1AC92634D5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54661" y="1551636"/>
              <a:ext cx="330226" cy="33022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051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endParaRPr lang="en-US" sz="2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22" name="Прямая соединительная линия 21">
              <a:extLst>
                <a:ext uri="{FF2B5EF4-FFF2-40B4-BE49-F238E27FC236}">
                  <a16:creationId xmlns:a16="http://schemas.microsoft.com/office/drawing/2014/main" id="{15B1BBD3-D409-4AC6-8318-49DBBBABEF78}"/>
                </a:ext>
              </a:extLst>
            </p:cNvPr>
            <p:cNvCxnSpPr/>
            <p:nvPr/>
          </p:nvCxnSpPr>
          <p:spPr>
            <a:xfrm>
              <a:off x="854505" y="2197325"/>
              <a:ext cx="432048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Sev01">
              <a:extLst>
                <a:ext uri="{FF2B5EF4-FFF2-40B4-BE49-F238E27FC236}">
                  <a16:creationId xmlns:a16="http://schemas.microsoft.com/office/drawing/2014/main" id="{F8491E26-F088-4164-8B0C-B93694361BF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62239" y="2041049"/>
              <a:ext cx="330226" cy="33022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051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endParaRPr lang="en-US" sz="2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9E849C2C-9A57-4C79-AAF0-81CD11B2C269}"/>
                </a:ext>
              </a:extLst>
            </p:cNvPr>
            <p:cNvSpPr txBox="1"/>
            <p:nvPr/>
          </p:nvSpPr>
          <p:spPr>
            <a:xfrm>
              <a:off x="1539296" y="2077848"/>
              <a:ext cx="7529827" cy="313930"/>
            </a:xfrm>
            <a:prstGeom prst="rect">
              <a:avLst/>
            </a:prstGeom>
            <a:noFill/>
          </p:spPr>
          <p:txBody>
            <a:bodyPr wrap="square" lIns="91438" tIns="45719" rIns="91438" bIns="45719">
              <a:spAutoFit/>
            </a:bodyPr>
            <a:lstStyle/>
            <a:p>
              <a:pPr marL="0" lvl="1" algn="just" defTabSz="666717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мемлекеттік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cs typeface="Arial" panose="020B0604020202020204" pitchFamily="34" charset="0"/>
                </a:rPr>
                <a:t>материалдық</a:t>
              </a:r>
              <a:r>
                <a:rPr lang="ru-RU" sz="1600" dirty="0">
                  <a:latin typeface="Arial" panose="020B0604020202020204" pitchFamily="34" charset="0"/>
                  <a:cs typeface="Arial" panose="020B0604020202020204" pitchFamily="34" charset="0"/>
                </a:rPr>
                <a:t> резерв</a:t>
              </a:r>
              <a:endParaRPr lang="ru-RU" sz="16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E9077BE0-2B1A-4253-A7D7-5CEE62EEE77E}"/>
                </a:ext>
              </a:extLst>
            </p:cNvPr>
            <p:cNvSpPr txBox="1"/>
            <p:nvPr/>
          </p:nvSpPr>
          <p:spPr>
            <a:xfrm>
              <a:off x="1556169" y="2510332"/>
              <a:ext cx="5774063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өнеркәсіптік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қауіпсіздікті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қамтамасыз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ету</a:t>
              </a:r>
              <a:endParaRPr lang="aa-ET" sz="1600" dirty="0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07DE23D2-D627-45BA-8B4A-FBE623611F2A}"/>
                </a:ext>
              </a:extLst>
            </p:cNvPr>
            <p:cNvSpPr txBox="1"/>
            <p:nvPr/>
          </p:nvSpPr>
          <p:spPr>
            <a:xfrm>
              <a:off x="1536941" y="3052306"/>
              <a:ext cx="7523076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төтенше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жағдайлардың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салдарын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жою</a:t>
              </a:r>
              <a:endParaRPr lang="aa-ET" sz="1600" dirty="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B3EE42D9-9CB8-4C18-AC06-0BE98DDB1743}"/>
                </a:ext>
              </a:extLst>
            </p:cNvPr>
            <p:cNvSpPr txBox="1"/>
            <p:nvPr/>
          </p:nvSpPr>
          <p:spPr>
            <a:xfrm>
              <a:off x="1551623" y="3514356"/>
              <a:ext cx="7565251" cy="58477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/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ақпаратты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қабылдау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,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өңдеу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және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басқару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органдарының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шұғыл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қызметтердің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өзара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іс-қимылы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бойынша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бірыңғай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тәсілді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қамтамасыз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ету</a:t>
              </a:r>
              <a:endParaRPr lang="aa-ET" sz="1600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943E2D88-5C4D-4F12-A87C-137713327DA0}"/>
                </a:ext>
              </a:extLst>
            </p:cNvPr>
            <p:cNvSpPr txBox="1"/>
            <p:nvPr/>
          </p:nvSpPr>
          <p:spPr>
            <a:xfrm>
              <a:off x="1560589" y="4162320"/>
              <a:ext cx="7571094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азаматтық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қорғаныс</a:t>
              </a:r>
              <a:endParaRPr lang="aa-ET" sz="1600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13FAE413-0116-4CD4-A75B-3859F6BC2B95}"/>
                </a:ext>
              </a:extLst>
            </p:cNvPr>
            <p:cNvSpPr txBox="1"/>
            <p:nvPr/>
          </p:nvSpPr>
          <p:spPr>
            <a:xfrm>
              <a:off x="1542784" y="4626178"/>
              <a:ext cx="7601217" cy="33855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төтенше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жағдайлардың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алдын</a:t>
              </a:r>
              <a:r>
                <a:rPr lang="ru-RU" sz="16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RU" sz="1600" dirty="0" err="1">
                  <a:latin typeface="Arial" panose="020B0604020202020204" pitchFamily="34" charset="0"/>
                  <a:ea typeface="Calibri" panose="020F0502020204030204" pitchFamily="34" charset="0"/>
                </a:rPr>
                <a:t>алу</a:t>
              </a:r>
              <a:endParaRPr lang="aa-ET" sz="1600" dirty="0"/>
            </a:p>
          </p:txBody>
        </p:sp>
        <p:cxnSp>
          <p:nvCxnSpPr>
            <p:cNvPr id="33" name="Прямая соединительная линия 32">
              <a:extLst>
                <a:ext uri="{FF2B5EF4-FFF2-40B4-BE49-F238E27FC236}">
                  <a16:creationId xmlns:a16="http://schemas.microsoft.com/office/drawing/2014/main" id="{C243EB23-F411-4144-BED9-F00DD811FDC7}"/>
                </a:ext>
              </a:extLst>
            </p:cNvPr>
            <p:cNvCxnSpPr/>
            <p:nvPr/>
          </p:nvCxnSpPr>
          <p:spPr>
            <a:xfrm>
              <a:off x="864196" y="3243460"/>
              <a:ext cx="432048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>
              <a:extLst>
                <a:ext uri="{FF2B5EF4-FFF2-40B4-BE49-F238E27FC236}">
                  <a16:creationId xmlns:a16="http://schemas.microsoft.com/office/drawing/2014/main" id="{30CC0050-CC95-4EB9-BBDB-E844DDA8AB6A}"/>
                </a:ext>
              </a:extLst>
            </p:cNvPr>
            <p:cNvCxnSpPr/>
            <p:nvPr/>
          </p:nvCxnSpPr>
          <p:spPr>
            <a:xfrm>
              <a:off x="864196" y="2677184"/>
              <a:ext cx="432048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Овал 34">
              <a:extLst>
                <a:ext uri="{FF2B5EF4-FFF2-40B4-BE49-F238E27FC236}">
                  <a16:creationId xmlns:a16="http://schemas.microsoft.com/office/drawing/2014/main" id="{1B4F918A-04B0-425C-8075-448818E1D09D}"/>
                </a:ext>
              </a:extLst>
            </p:cNvPr>
            <p:cNvSpPr/>
            <p:nvPr/>
          </p:nvSpPr>
          <p:spPr>
            <a:xfrm>
              <a:off x="1324802" y="2652358"/>
              <a:ext cx="72000" cy="72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8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Sev01">
              <a:extLst>
                <a:ext uri="{FF2B5EF4-FFF2-40B4-BE49-F238E27FC236}">
                  <a16:creationId xmlns:a16="http://schemas.microsoft.com/office/drawing/2014/main" id="{3C18E3E3-31E3-4810-AD81-033A3FBD7F5A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65437" y="2532234"/>
              <a:ext cx="330226" cy="33022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051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endParaRPr lang="en-US" sz="2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Sev01">
              <a:extLst>
                <a:ext uri="{FF2B5EF4-FFF2-40B4-BE49-F238E27FC236}">
                  <a16:creationId xmlns:a16="http://schemas.microsoft.com/office/drawing/2014/main" id="{94448856-1F0C-4431-BF9B-DBCEA1E093DE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71929" y="3087184"/>
              <a:ext cx="330226" cy="33022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051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endParaRPr lang="en-US" sz="2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38" name="Прямая соединительная линия 37">
              <a:extLst>
                <a:ext uri="{FF2B5EF4-FFF2-40B4-BE49-F238E27FC236}">
                  <a16:creationId xmlns:a16="http://schemas.microsoft.com/office/drawing/2014/main" id="{396B1109-5897-4E69-BB3B-880897D2355F}"/>
                </a:ext>
              </a:extLst>
            </p:cNvPr>
            <p:cNvCxnSpPr/>
            <p:nvPr/>
          </p:nvCxnSpPr>
          <p:spPr>
            <a:xfrm>
              <a:off x="871774" y="3763831"/>
              <a:ext cx="432048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Sev01">
              <a:extLst>
                <a:ext uri="{FF2B5EF4-FFF2-40B4-BE49-F238E27FC236}">
                  <a16:creationId xmlns:a16="http://schemas.microsoft.com/office/drawing/2014/main" id="{C532AD68-69BF-4329-96DE-851CD335685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79507" y="3607555"/>
              <a:ext cx="330226" cy="33022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051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</a:t>
              </a:r>
              <a:endParaRPr lang="en-US" sz="2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cxnSp>
          <p:nvCxnSpPr>
            <p:cNvPr id="40" name="Прямая соединительная линия 39">
              <a:extLst>
                <a:ext uri="{FF2B5EF4-FFF2-40B4-BE49-F238E27FC236}">
                  <a16:creationId xmlns:a16="http://schemas.microsoft.com/office/drawing/2014/main" id="{CE72B81A-E419-4464-B12E-BB28165D4848}"/>
                </a:ext>
              </a:extLst>
            </p:cNvPr>
            <p:cNvCxnSpPr/>
            <p:nvPr/>
          </p:nvCxnSpPr>
          <p:spPr>
            <a:xfrm>
              <a:off x="881264" y="4794308"/>
              <a:ext cx="432048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единительная линия 40">
              <a:extLst>
                <a:ext uri="{FF2B5EF4-FFF2-40B4-BE49-F238E27FC236}">
                  <a16:creationId xmlns:a16="http://schemas.microsoft.com/office/drawing/2014/main" id="{E87E2FA2-AD03-44AB-9C8D-3F853EC4C141}"/>
                </a:ext>
              </a:extLst>
            </p:cNvPr>
            <p:cNvCxnSpPr/>
            <p:nvPr/>
          </p:nvCxnSpPr>
          <p:spPr>
            <a:xfrm>
              <a:off x="881264" y="4311434"/>
              <a:ext cx="432048" cy="0"/>
            </a:xfrm>
            <a:prstGeom prst="line">
              <a:avLst/>
            </a:prstGeom>
            <a:ln w="6350">
              <a:solidFill>
                <a:schemeClr val="bg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Овал 41">
              <a:extLst>
                <a:ext uri="{FF2B5EF4-FFF2-40B4-BE49-F238E27FC236}">
                  <a16:creationId xmlns:a16="http://schemas.microsoft.com/office/drawing/2014/main" id="{11075E0E-EEE2-4A61-81FF-D103F6B0D5AD}"/>
                </a:ext>
              </a:extLst>
            </p:cNvPr>
            <p:cNvSpPr/>
            <p:nvPr/>
          </p:nvSpPr>
          <p:spPr>
            <a:xfrm>
              <a:off x="1341870" y="4286609"/>
              <a:ext cx="72000" cy="720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sz="180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" name="Sev01">
              <a:extLst>
                <a:ext uri="{FF2B5EF4-FFF2-40B4-BE49-F238E27FC236}">
                  <a16:creationId xmlns:a16="http://schemas.microsoft.com/office/drawing/2014/main" id="{2C5D5137-39FE-4B26-8892-16B8D1608193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82504" y="4166484"/>
              <a:ext cx="330226" cy="33022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051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7</a:t>
              </a:r>
              <a:endParaRPr lang="en-US" sz="2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" name="Sev01">
              <a:extLst>
                <a:ext uri="{FF2B5EF4-FFF2-40B4-BE49-F238E27FC236}">
                  <a16:creationId xmlns:a16="http://schemas.microsoft.com/office/drawing/2014/main" id="{9AF4F8CB-F868-4A53-9462-A4AD802B1D5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188998" y="4638033"/>
              <a:ext cx="330226" cy="330226"/>
            </a:xfrm>
            <a:prstGeom prst="ellipse">
              <a:avLst/>
            </a:prstGeom>
            <a:solidFill>
              <a:schemeClr val="bg1"/>
            </a:solidFill>
            <a:ln w="1905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ru-RU" sz="2000" b="1" dirty="0">
                  <a:solidFill>
                    <a:srgbClr val="00518E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8</a:t>
              </a:r>
              <a:endParaRPr lang="en-US" sz="20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46" name="Рисунок 45">
              <a:extLst>
                <a:ext uri="{FF2B5EF4-FFF2-40B4-BE49-F238E27FC236}">
                  <a16:creationId xmlns:a16="http://schemas.microsoft.com/office/drawing/2014/main" id="{CE49C0F0-4C55-44BD-B757-404718385A73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10000" b="90000" l="10000" r="90000">
                          <a14:foregroundMark x1="42222" y1="36719" x2="42222" y2="36719"/>
                          <a14:foregroundMark x1="43667" y1="21563" x2="43667" y2="21563"/>
                          <a14:foregroundMark x1="56778" y1="22344" x2="56778" y2="22344"/>
                          <a14:foregroundMark x1="50667" y1="44063" x2="50667" y2="44063"/>
                          <a14:foregroundMark x1="49556" y1="55937" x2="49556" y2="55937"/>
                          <a14:foregroundMark x1="29667" y1="60000" x2="29667" y2="60000"/>
                          <a14:foregroundMark x1="51222" y1="57500" x2="51222" y2="57500"/>
                          <a14:foregroundMark x1="44111" y1="57656" x2="44111" y2="57656"/>
                          <a14:foregroundMark x1="39889" y1="55937" x2="39889" y2="55937"/>
                          <a14:foregroundMark x1="40000" y1="54531" x2="40000" y2="54531"/>
                          <a14:foregroundMark x1="48778" y1="44688" x2="48778" y2="44688"/>
                          <a14:foregroundMark x1="50222" y1="53906" x2="50222" y2="53906"/>
                          <a14:foregroundMark x1="51333" y1="51406" x2="51333" y2="51406"/>
                          <a14:foregroundMark x1="52333" y1="50938" x2="52333" y2="50938"/>
                          <a14:foregroundMark x1="52444" y1="52812" x2="52778" y2="53281"/>
                          <a14:foregroundMark x1="53667" y1="54531" x2="53667" y2="54531"/>
                          <a14:foregroundMark x1="54222" y1="57500" x2="54222" y2="57500"/>
                          <a14:foregroundMark x1="58111" y1="55156" x2="58111" y2="55156"/>
                          <a14:foregroundMark x1="63000" y1="52969" x2="63000" y2="52969"/>
                          <a14:foregroundMark x1="65444" y1="52188" x2="65444" y2="52188"/>
                          <a14:foregroundMark x1="37444" y1="52812" x2="37444" y2="528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0110" r="9418"/>
            <a:stretch/>
          </p:blipFill>
          <p:spPr>
            <a:xfrm>
              <a:off x="112603" y="908499"/>
              <a:ext cx="575636" cy="508680"/>
            </a:xfrm>
            <a:prstGeom prst="rect">
              <a:avLst/>
            </a:prstGeom>
          </p:spPr>
        </p:pic>
        <p:pic>
          <p:nvPicPr>
            <p:cNvPr id="47" name="Рисунок 46">
              <a:extLst>
                <a:ext uri="{FF2B5EF4-FFF2-40B4-BE49-F238E27FC236}">
                  <a16:creationId xmlns:a16="http://schemas.microsoft.com/office/drawing/2014/main" id="{4FF2053B-D87F-4B79-A7C2-7BE0A599F244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2344" b="94531" l="10000" r="90000">
                          <a14:foregroundMark x1="37667" y1="21484" x2="37667" y2="21484"/>
                          <a14:foregroundMark x1="55333" y1="2344" x2="55333" y2="2344"/>
                          <a14:foregroundMark x1="45778" y1="94531" x2="45778" y2="94531"/>
                          <a14:foregroundMark x1="52222" y1="43945" x2="52222" y2="4394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9801" r="27986"/>
            <a:stretch/>
          </p:blipFill>
          <p:spPr>
            <a:xfrm>
              <a:off x="157465" y="1445364"/>
              <a:ext cx="444541" cy="407934"/>
            </a:xfrm>
            <a:prstGeom prst="rect">
              <a:avLst/>
            </a:prstGeom>
          </p:spPr>
        </p:pic>
        <p:pic>
          <p:nvPicPr>
            <p:cNvPr id="48" name="Рисунок 47">
              <a:extLst>
                <a:ext uri="{FF2B5EF4-FFF2-40B4-BE49-F238E27FC236}">
                  <a16:creationId xmlns:a16="http://schemas.microsoft.com/office/drawing/2014/main" id="{2EE173B7-2743-4AE4-BE38-454C17304704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1540" y="1966247"/>
              <a:ext cx="409140" cy="409140"/>
            </a:xfrm>
            <a:prstGeom prst="rect">
              <a:avLst/>
            </a:prstGeom>
          </p:spPr>
        </p:pic>
        <p:pic>
          <p:nvPicPr>
            <p:cNvPr id="49" name="Рисунок 48">
              <a:extLst>
                <a:ext uri="{FF2B5EF4-FFF2-40B4-BE49-F238E27FC236}">
                  <a16:creationId xmlns:a16="http://schemas.microsoft.com/office/drawing/2014/main" id="{EDD32CDE-454A-45DC-8113-4BAF0985FD7C}"/>
                </a:ext>
              </a:extLst>
            </p:cNvPr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5414" y="2440555"/>
              <a:ext cx="412012" cy="412012"/>
            </a:xfrm>
            <a:prstGeom prst="rect">
              <a:avLst/>
            </a:prstGeom>
          </p:spPr>
        </p:pic>
        <p:pic>
          <p:nvPicPr>
            <p:cNvPr id="50" name="Рисунок 49">
              <a:extLst>
                <a:ext uri="{FF2B5EF4-FFF2-40B4-BE49-F238E27FC236}">
                  <a16:creationId xmlns:a16="http://schemas.microsoft.com/office/drawing/2014/main" id="{EDDC023F-64C3-4400-AA5A-2768A706372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7623" y="4116363"/>
              <a:ext cx="440567" cy="380346"/>
            </a:xfrm>
            <a:prstGeom prst="rect">
              <a:avLst/>
            </a:prstGeom>
          </p:spPr>
        </p:pic>
        <p:pic>
          <p:nvPicPr>
            <p:cNvPr id="51" name="Рисунок 50">
              <a:extLst>
                <a:ext uri="{FF2B5EF4-FFF2-40B4-BE49-F238E27FC236}">
                  <a16:creationId xmlns:a16="http://schemas.microsoft.com/office/drawing/2014/main" id="{1FC07ED2-8EB3-4767-99C7-F24FC3BD1A14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5081" y="3570512"/>
              <a:ext cx="389307" cy="389307"/>
            </a:xfrm>
            <a:prstGeom prst="rect">
              <a:avLst/>
            </a:prstGeom>
          </p:spPr>
        </p:pic>
        <p:pic>
          <p:nvPicPr>
            <p:cNvPr id="52" name="Рисунок 51">
              <a:extLst>
                <a:ext uri="{FF2B5EF4-FFF2-40B4-BE49-F238E27FC236}">
                  <a16:creationId xmlns:a16="http://schemas.microsoft.com/office/drawing/2014/main" id="{761CAEF2-E47B-4186-B343-5F270B329348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 cstate="print">
              <a:extLst>
                <a:ext uri="{BEBA8EAE-BF5A-486C-A8C5-ECC9F3942E4B}">
                  <a14:imgProps xmlns:a14="http://schemas.microsoft.com/office/drawing/2010/main">
                    <a14:imgLayer r:embed="rId14">
                      <a14:imgEffect>
                        <a14:backgroundRemoval t="0" b="100000" l="0" r="100000">
                          <a14:foregroundMark x1="46552" y1="25097" x2="46552" y2="25097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33937" y="4605765"/>
              <a:ext cx="447916" cy="333364"/>
            </a:xfrm>
            <a:prstGeom prst="rect">
              <a:avLst/>
            </a:prstGeom>
          </p:spPr>
        </p:pic>
        <p:pic>
          <p:nvPicPr>
            <p:cNvPr id="53" name="Рисунок 52">
              <a:extLst>
                <a:ext uri="{FF2B5EF4-FFF2-40B4-BE49-F238E27FC236}">
                  <a16:creationId xmlns:a16="http://schemas.microsoft.com/office/drawing/2014/main" id="{20550D79-7623-42D2-AE12-60DD740A76E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5083" t="36942" r="19110" b="37211"/>
            <a:stretch/>
          </p:blipFill>
          <p:spPr>
            <a:xfrm>
              <a:off x="175517" y="3054328"/>
              <a:ext cx="494517" cy="356957"/>
            </a:xfrm>
            <a:prstGeom prst="rect">
              <a:avLst/>
            </a:prstGeom>
          </p:spPr>
        </p:pic>
      </p:grpSp>
      <p:sp>
        <p:nvSpPr>
          <p:cNvPr id="54" name="Rectangle 5">
            <a:extLst>
              <a:ext uri="{FF2B5EF4-FFF2-40B4-BE49-F238E27FC236}">
                <a16:creationId xmlns:a16="http://schemas.microsoft.com/office/drawing/2014/main" id="{80794F71-4458-4FE6-A437-6FA861875A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1" y="5118638"/>
            <a:ext cx="9126000" cy="40481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50000">
                <a:srgbClr val="D1E3FF"/>
              </a:gs>
              <a:gs pos="100000">
                <a:srgbClr val="0066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en-US" sz="1013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Номер слайда 7">
            <a:extLst>
              <a:ext uri="{FF2B5EF4-FFF2-40B4-BE49-F238E27FC236}">
                <a16:creationId xmlns:a16="http://schemas.microsoft.com/office/drawing/2014/main" id="{AE9D4D95-4A99-4E25-94C4-4C55838CA4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38727" y="4844205"/>
            <a:ext cx="792956" cy="273844"/>
          </a:xfrm>
        </p:spPr>
        <p:txBody>
          <a:bodyPr/>
          <a:lstStyle/>
          <a:p>
            <a:fld id="{5DD15EA3-ACAA-472E-B1EB-68A06BEE3796}" type="slidenum">
              <a:rPr lang="hu-HU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2</a:t>
            </a:fld>
            <a:endParaRPr lang="hu-H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0093776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357410" y="4899504"/>
            <a:ext cx="792956" cy="273844"/>
          </a:xfrm>
        </p:spPr>
        <p:txBody>
          <a:bodyPr/>
          <a:lstStyle/>
          <a:p>
            <a:fld id="{5DD15EA3-ACAA-472E-B1EB-68A06BEE3796}" type="slidenum">
              <a:rPr lang="hu-HU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3</a:t>
            </a:fld>
            <a:endParaRPr lang="hu-H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982797" y="6779695"/>
            <a:ext cx="1812830" cy="3937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13">
              <a:latin typeface="Arial" pitchFamily="34" charset="0"/>
              <a:cs typeface="Arial" pitchFamily="34" charset="0"/>
            </a:endParaRPr>
          </a:p>
        </p:txBody>
      </p:sp>
      <p:sp>
        <p:nvSpPr>
          <p:cNvPr id="73" name="Text Box 13">
            <a:extLst>
              <a:ext uri="{FF2B5EF4-FFF2-40B4-BE49-F238E27FC236}">
                <a16:creationId xmlns:a16="http://schemas.microsoft.com/office/drawing/2014/main" id="{6272798B-EAE6-46A3-A6B4-AB68E7442A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6299" y="46411"/>
            <a:ext cx="798886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kk-KZ" sz="18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АЗАМАТТЫҚ ҚОРҒАУ ОРГАНДАРЫ ҚЫЗМЕТКЕРЛЕРІНІҢ ӘЛЕУМЕТТІК ЖАҒДАЙЫ</a:t>
            </a:r>
          </a:p>
        </p:txBody>
      </p:sp>
      <p:sp>
        <p:nvSpPr>
          <p:cNvPr id="55" name="Freeform 59">
            <a:extLst>
              <a:ext uri="{FF2B5EF4-FFF2-40B4-BE49-F238E27FC236}">
                <a16:creationId xmlns:a16="http://schemas.microsoft.com/office/drawing/2014/main" id="{F24D62CF-8816-41F5-B60B-4B1351154DC0}"/>
              </a:ext>
            </a:extLst>
          </p:cNvPr>
          <p:cNvSpPr>
            <a:spLocks/>
          </p:cNvSpPr>
          <p:nvPr/>
        </p:nvSpPr>
        <p:spPr bwMode="auto">
          <a:xfrm>
            <a:off x="1584813" y="110574"/>
            <a:ext cx="269125" cy="223838"/>
          </a:xfrm>
          <a:custGeom>
            <a:avLst/>
            <a:gdLst>
              <a:gd name="T0" fmla="*/ 75166866 w 634"/>
              <a:gd name="T1" fmla="*/ 92493983 h 634"/>
              <a:gd name="T2" fmla="*/ 75166866 w 634"/>
              <a:gd name="T3" fmla="*/ 92493983 h 634"/>
              <a:gd name="T4" fmla="*/ 67684092 w 634"/>
              <a:gd name="T5" fmla="*/ 99975342 h 634"/>
              <a:gd name="T6" fmla="*/ 15135345 w 634"/>
              <a:gd name="T7" fmla="*/ 99975342 h 634"/>
              <a:gd name="T8" fmla="*/ 7482775 w 634"/>
              <a:gd name="T9" fmla="*/ 92493983 h 634"/>
              <a:gd name="T10" fmla="*/ 7482775 w 634"/>
              <a:gd name="T11" fmla="*/ 39956084 h 634"/>
              <a:gd name="T12" fmla="*/ 15135345 w 634"/>
              <a:gd name="T13" fmla="*/ 32474724 h 634"/>
              <a:gd name="T14" fmla="*/ 20066948 w 634"/>
              <a:gd name="T15" fmla="*/ 32474724 h 634"/>
              <a:gd name="T16" fmla="*/ 20066948 w 634"/>
              <a:gd name="T17" fmla="*/ 27544063 h 634"/>
              <a:gd name="T18" fmla="*/ 15135345 w 634"/>
              <a:gd name="T19" fmla="*/ 27544063 h 634"/>
              <a:gd name="T20" fmla="*/ 0 w 634"/>
              <a:gd name="T21" fmla="*/ 39956084 h 634"/>
              <a:gd name="T22" fmla="*/ 0 w 634"/>
              <a:gd name="T23" fmla="*/ 92493983 h 634"/>
              <a:gd name="T24" fmla="*/ 15135345 w 634"/>
              <a:gd name="T25" fmla="*/ 107626497 h 634"/>
              <a:gd name="T26" fmla="*/ 67684092 w 634"/>
              <a:gd name="T27" fmla="*/ 107626497 h 634"/>
              <a:gd name="T28" fmla="*/ 80098470 w 634"/>
              <a:gd name="T29" fmla="*/ 92493983 h 634"/>
              <a:gd name="T30" fmla="*/ 80098470 w 634"/>
              <a:gd name="T31" fmla="*/ 87563322 h 634"/>
              <a:gd name="T32" fmla="*/ 75166866 w 634"/>
              <a:gd name="T33" fmla="*/ 87563322 h 634"/>
              <a:gd name="T34" fmla="*/ 75166866 w 634"/>
              <a:gd name="T35" fmla="*/ 92493983 h 634"/>
              <a:gd name="T36" fmla="*/ 95233815 w 634"/>
              <a:gd name="T37" fmla="*/ 0 h 634"/>
              <a:gd name="T38" fmla="*/ 95233815 w 634"/>
              <a:gd name="T39" fmla="*/ 0 h 634"/>
              <a:gd name="T40" fmla="*/ 40134368 w 634"/>
              <a:gd name="T41" fmla="*/ 0 h 634"/>
              <a:gd name="T42" fmla="*/ 27549723 w 634"/>
              <a:gd name="T43" fmla="*/ 12412020 h 634"/>
              <a:gd name="T44" fmla="*/ 27549723 w 634"/>
              <a:gd name="T45" fmla="*/ 67500147 h 634"/>
              <a:gd name="T46" fmla="*/ 40134368 w 634"/>
              <a:gd name="T47" fmla="*/ 80081962 h 634"/>
              <a:gd name="T48" fmla="*/ 95233815 w 634"/>
              <a:gd name="T49" fmla="*/ 80081962 h 634"/>
              <a:gd name="T50" fmla="*/ 107648193 w 634"/>
              <a:gd name="T51" fmla="*/ 67500147 h 634"/>
              <a:gd name="T52" fmla="*/ 107648193 w 634"/>
              <a:gd name="T53" fmla="*/ 12412020 h 634"/>
              <a:gd name="T54" fmla="*/ 95233815 w 634"/>
              <a:gd name="T55" fmla="*/ 0 h 634"/>
              <a:gd name="T56" fmla="*/ 100165890 w 634"/>
              <a:gd name="T57" fmla="*/ 67500147 h 634"/>
              <a:gd name="T58" fmla="*/ 100165890 w 634"/>
              <a:gd name="T59" fmla="*/ 67500147 h 634"/>
              <a:gd name="T60" fmla="*/ 95233815 w 634"/>
              <a:gd name="T61" fmla="*/ 72430807 h 634"/>
              <a:gd name="T62" fmla="*/ 40134368 w 634"/>
              <a:gd name="T63" fmla="*/ 72430807 h 634"/>
              <a:gd name="T64" fmla="*/ 35202765 w 634"/>
              <a:gd name="T65" fmla="*/ 67500147 h 634"/>
              <a:gd name="T66" fmla="*/ 35202765 w 634"/>
              <a:gd name="T67" fmla="*/ 12412020 h 634"/>
              <a:gd name="T68" fmla="*/ 40134368 w 634"/>
              <a:gd name="T69" fmla="*/ 7481360 h 634"/>
              <a:gd name="T70" fmla="*/ 95233815 w 634"/>
              <a:gd name="T71" fmla="*/ 7481360 h 634"/>
              <a:gd name="T72" fmla="*/ 100165890 w 634"/>
              <a:gd name="T73" fmla="*/ 12412020 h 634"/>
              <a:gd name="T74" fmla="*/ 100165890 w 634"/>
              <a:gd name="T75" fmla="*/ 67500147 h 634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634" h="634">
                <a:moveTo>
                  <a:pt x="442" y="544"/>
                </a:moveTo>
                <a:lnTo>
                  <a:pt x="442" y="544"/>
                </a:lnTo>
                <a:cubicBezTo>
                  <a:pt x="442" y="574"/>
                  <a:pt x="412" y="588"/>
                  <a:pt x="398" y="588"/>
                </a:cubicBezTo>
                <a:cubicBezTo>
                  <a:pt x="89" y="588"/>
                  <a:pt x="89" y="588"/>
                  <a:pt x="89" y="588"/>
                </a:cubicBezTo>
                <a:cubicBezTo>
                  <a:pt x="59" y="588"/>
                  <a:pt x="44" y="574"/>
                  <a:pt x="44" y="544"/>
                </a:cubicBezTo>
                <a:cubicBezTo>
                  <a:pt x="44" y="235"/>
                  <a:pt x="44" y="235"/>
                  <a:pt x="44" y="235"/>
                </a:cubicBezTo>
                <a:cubicBezTo>
                  <a:pt x="44" y="221"/>
                  <a:pt x="59" y="191"/>
                  <a:pt x="89" y="191"/>
                </a:cubicBezTo>
                <a:cubicBezTo>
                  <a:pt x="118" y="191"/>
                  <a:pt x="118" y="191"/>
                  <a:pt x="118" y="191"/>
                </a:cubicBezTo>
                <a:cubicBezTo>
                  <a:pt x="118" y="162"/>
                  <a:pt x="118" y="162"/>
                  <a:pt x="118" y="162"/>
                </a:cubicBezTo>
                <a:cubicBezTo>
                  <a:pt x="89" y="162"/>
                  <a:pt x="89" y="162"/>
                  <a:pt x="89" y="162"/>
                </a:cubicBezTo>
                <a:cubicBezTo>
                  <a:pt x="44" y="162"/>
                  <a:pt x="0" y="191"/>
                  <a:pt x="0" y="235"/>
                </a:cubicBezTo>
                <a:cubicBezTo>
                  <a:pt x="0" y="544"/>
                  <a:pt x="0" y="544"/>
                  <a:pt x="0" y="544"/>
                </a:cubicBezTo>
                <a:cubicBezTo>
                  <a:pt x="0" y="588"/>
                  <a:pt x="44" y="633"/>
                  <a:pt x="89" y="633"/>
                </a:cubicBezTo>
                <a:cubicBezTo>
                  <a:pt x="398" y="633"/>
                  <a:pt x="398" y="633"/>
                  <a:pt x="398" y="633"/>
                </a:cubicBezTo>
                <a:cubicBezTo>
                  <a:pt x="442" y="633"/>
                  <a:pt x="471" y="588"/>
                  <a:pt x="471" y="544"/>
                </a:cubicBezTo>
                <a:cubicBezTo>
                  <a:pt x="471" y="515"/>
                  <a:pt x="471" y="515"/>
                  <a:pt x="471" y="515"/>
                </a:cubicBezTo>
                <a:cubicBezTo>
                  <a:pt x="442" y="515"/>
                  <a:pt x="442" y="515"/>
                  <a:pt x="442" y="515"/>
                </a:cubicBezTo>
                <a:lnTo>
                  <a:pt x="442" y="544"/>
                </a:lnTo>
                <a:close/>
                <a:moveTo>
                  <a:pt x="560" y="0"/>
                </a:moveTo>
                <a:lnTo>
                  <a:pt x="560" y="0"/>
                </a:lnTo>
                <a:cubicBezTo>
                  <a:pt x="236" y="0"/>
                  <a:pt x="236" y="0"/>
                  <a:pt x="236" y="0"/>
                </a:cubicBezTo>
                <a:cubicBezTo>
                  <a:pt x="192" y="0"/>
                  <a:pt x="162" y="29"/>
                  <a:pt x="162" y="73"/>
                </a:cubicBezTo>
                <a:cubicBezTo>
                  <a:pt x="162" y="397"/>
                  <a:pt x="162" y="397"/>
                  <a:pt x="162" y="397"/>
                </a:cubicBezTo>
                <a:cubicBezTo>
                  <a:pt x="162" y="441"/>
                  <a:pt x="192" y="471"/>
                  <a:pt x="236" y="471"/>
                </a:cubicBezTo>
                <a:cubicBezTo>
                  <a:pt x="560" y="471"/>
                  <a:pt x="560" y="471"/>
                  <a:pt x="560" y="471"/>
                </a:cubicBezTo>
                <a:cubicBezTo>
                  <a:pt x="604" y="471"/>
                  <a:pt x="633" y="441"/>
                  <a:pt x="633" y="397"/>
                </a:cubicBezTo>
                <a:cubicBezTo>
                  <a:pt x="633" y="73"/>
                  <a:pt x="633" y="73"/>
                  <a:pt x="633" y="73"/>
                </a:cubicBezTo>
                <a:cubicBezTo>
                  <a:pt x="633" y="29"/>
                  <a:pt x="604" y="0"/>
                  <a:pt x="560" y="0"/>
                </a:cubicBezTo>
                <a:close/>
                <a:moveTo>
                  <a:pt x="589" y="397"/>
                </a:moveTo>
                <a:lnTo>
                  <a:pt x="589" y="397"/>
                </a:lnTo>
                <a:cubicBezTo>
                  <a:pt x="589" y="412"/>
                  <a:pt x="574" y="426"/>
                  <a:pt x="560" y="426"/>
                </a:cubicBezTo>
                <a:cubicBezTo>
                  <a:pt x="236" y="426"/>
                  <a:pt x="236" y="426"/>
                  <a:pt x="236" y="426"/>
                </a:cubicBezTo>
                <a:cubicBezTo>
                  <a:pt x="221" y="426"/>
                  <a:pt x="207" y="412"/>
                  <a:pt x="207" y="397"/>
                </a:cubicBezTo>
                <a:cubicBezTo>
                  <a:pt x="207" y="73"/>
                  <a:pt x="207" y="73"/>
                  <a:pt x="207" y="73"/>
                </a:cubicBezTo>
                <a:cubicBezTo>
                  <a:pt x="207" y="58"/>
                  <a:pt x="221" y="44"/>
                  <a:pt x="236" y="44"/>
                </a:cubicBezTo>
                <a:cubicBezTo>
                  <a:pt x="560" y="44"/>
                  <a:pt x="560" y="44"/>
                  <a:pt x="560" y="44"/>
                </a:cubicBezTo>
                <a:cubicBezTo>
                  <a:pt x="574" y="44"/>
                  <a:pt x="589" y="58"/>
                  <a:pt x="589" y="73"/>
                </a:cubicBezTo>
                <a:lnTo>
                  <a:pt x="589" y="397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 sz="1013" dirty="0"/>
          </a:p>
        </p:txBody>
      </p:sp>
      <p:pic>
        <p:nvPicPr>
          <p:cNvPr id="38" name="Рисунок 37">
            <a:extLst>
              <a:ext uri="{FF2B5EF4-FFF2-40B4-BE49-F238E27FC236}">
                <a16:creationId xmlns:a16="http://schemas.microsoft.com/office/drawing/2014/main" id="{05A0E0D1-EDCC-4B82-B457-956BF04677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03" y="53647"/>
            <a:ext cx="529580" cy="516254"/>
          </a:xfrm>
          <a:prstGeom prst="rect">
            <a:avLst/>
          </a:prstGeom>
        </p:spPr>
      </p:pic>
      <p:sp>
        <p:nvSpPr>
          <p:cNvPr id="57" name="Rectangle 5">
            <a:extLst>
              <a:ext uri="{FF2B5EF4-FFF2-40B4-BE49-F238E27FC236}">
                <a16:creationId xmlns:a16="http://schemas.microsoft.com/office/drawing/2014/main" id="{A4157578-8B4E-4DB0-A622-595D9D773F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1" y="5111888"/>
            <a:ext cx="9126000" cy="40481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50000">
                <a:srgbClr val="D1E3FF"/>
              </a:gs>
              <a:gs pos="100000">
                <a:srgbClr val="0066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en-US" sz="1013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D6611A9C-AB8F-4BCF-84BF-B2B134D6C466}"/>
              </a:ext>
            </a:extLst>
          </p:cNvPr>
          <p:cNvGrpSpPr/>
          <p:nvPr/>
        </p:nvGrpSpPr>
        <p:grpSpPr>
          <a:xfrm>
            <a:off x="7881" y="656582"/>
            <a:ext cx="9126000" cy="4323259"/>
            <a:chOff x="7881" y="656582"/>
            <a:chExt cx="9126000" cy="4323259"/>
          </a:xfrm>
        </p:grpSpPr>
        <p:grpSp>
          <p:nvGrpSpPr>
            <p:cNvPr id="17" name="Группа 16">
              <a:extLst>
                <a:ext uri="{FF2B5EF4-FFF2-40B4-BE49-F238E27FC236}">
                  <a16:creationId xmlns:a16="http://schemas.microsoft.com/office/drawing/2014/main" id="{6644BEEB-AD6E-4215-B37C-A49158E9FE77}"/>
                </a:ext>
              </a:extLst>
            </p:cNvPr>
            <p:cNvGrpSpPr/>
            <p:nvPr/>
          </p:nvGrpSpPr>
          <p:grpSpPr>
            <a:xfrm>
              <a:off x="86698" y="1079124"/>
              <a:ext cx="8970604" cy="3894696"/>
              <a:chOff x="86698" y="1079124"/>
              <a:chExt cx="8970604" cy="3894696"/>
            </a:xfrm>
          </p:grpSpPr>
          <p:sp>
            <p:nvSpPr>
              <p:cNvPr id="51" name="Прямоугольник 50">
                <a:extLst>
                  <a:ext uri="{FF2B5EF4-FFF2-40B4-BE49-F238E27FC236}">
                    <a16:creationId xmlns:a16="http://schemas.microsoft.com/office/drawing/2014/main" id="{683AFB9A-F483-489B-BD88-3CE5F0A42EF2}"/>
                  </a:ext>
                </a:extLst>
              </p:cNvPr>
              <p:cNvSpPr/>
              <p:nvPr/>
            </p:nvSpPr>
            <p:spPr>
              <a:xfrm>
                <a:off x="6026801" y="3096270"/>
                <a:ext cx="3030501" cy="1877549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KZ" sz="101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9" name="Прямоугольник 48">
                <a:extLst>
                  <a:ext uri="{FF2B5EF4-FFF2-40B4-BE49-F238E27FC236}">
                    <a16:creationId xmlns:a16="http://schemas.microsoft.com/office/drawing/2014/main" id="{17F59ED0-BC7A-4145-8C19-1E9C3AAD2214}"/>
                  </a:ext>
                </a:extLst>
              </p:cNvPr>
              <p:cNvSpPr/>
              <p:nvPr/>
            </p:nvSpPr>
            <p:spPr>
              <a:xfrm>
                <a:off x="2927342" y="3090109"/>
                <a:ext cx="3001638" cy="188371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KZ" sz="101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" name="Прямоугольник 3">
                <a:extLst>
                  <a:ext uri="{FF2B5EF4-FFF2-40B4-BE49-F238E27FC236}">
                    <a16:creationId xmlns:a16="http://schemas.microsoft.com/office/drawing/2014/main" id="{D25C9C73-CC4E-4D61-8527-5532DD736230}"/>
                  </a:ext>
                </a:extLst>
              </p:cNvPr>
              <p:cNvSpPr/>
              <p:nvPr/>
            </p:nvSpPr>
            <p:spPr>
              <a:xfrm>
                <a:off x="86698" y="3100105"/>
                <a:ext cx="2696068" cy="1860858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KZ" sz="1013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5" name="Текст 4">
                <a:extLst>
                  <a:ext uri="{FF2B5EF4-FFF2-40B4-BE49-F238E27FC236}">
                    <a16:creationId xmlns:a16="http://schemas.microsoft.com/office/drawing/2014/main" id="{724A85A7-0B56-4FC8-BB3B-3D175F2E7B9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64266" y="2440384"/>
                <a:ext cx="2525591" cy="432197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ru-RU" sz="1800" b="1" dirty="0" err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Қойылған</a:t>
                </a:r>
                <a:r>
                  <a:rPr lang="ru-RU" sz="1800" b="1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800" b="1" dirty="0" err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міндет</a:t>
                </a:r>
                <a:endParaRPr lang="ru-RU" sz="15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Текст 8">
                <a:extLst>
                  <a:ext uri="{FF2B5EF4-FFF2-40B4-BE49-F238E27FC236}">
                    <a16:creationId xmlns:a16="http://schemas.microsoft.com/office/drawing/2014/main" id="{98F41413-91F6-446D-AB02-9907E9850D0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125291" y="3138854"/>
                <a:ext cx="2690445" cy="1521254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ru-RU" sz="14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«</a:t>
                </a:r>
                <a:r>
                  <a:rPr lang="ru-RU" sz="1400" b="1" dirty="0" err="1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Құтқарушылардың</a:t>
                </a:r>
                <a:r>
                  <a:rPr lang="ru-RU" sz="14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мәртебесін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арттыру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жөнінде</a:t>
                </a:r>
                <a:r>
                  <a:rPr lang="ru-RU" sz="14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шаралар</a:t>
                </a:r>
                <a:r>
                  <a:rPr lang="ru-RU" sz="14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әзірлеу</a:t>
                </a:r>
                <a:r>
                  <a:rPr lang="ru-RU" sz="14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: </a:t>
                </a:r>
              </a:p>
              <a:p>
                <a:pPr marL="0" indent="0" algn="ctr">
                  <a:buNone/>
                </a:pPr>
                <a:r>
                  <a:rPr lang="ru-RU" sz="1400" b="1" dirty="0" err="1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тұрғын</a:t>
                </a:r>
                <a:r>
                  <a:rPr lang="ru-RU" sz="14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үй</a:t>
                </a:r>
                <a:r>
                  <a:rPr lang="ru-RU" sz="14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төлемдері</a:t>
                </a:r>
                <a:r>
                  <a:rPr lang="ru-RU" sz="14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1400" b="1" dirty="0" err="1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көтерме</a:t>
                </a:r>
                <a:r>
                  <a:rPr lang="ru-RU" sz="14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жәрдемақылар</a:t>
                </a:r>
                <a:r>
                  <a:rPr lang="ru-RU" sz="14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, </a:t>
                </a:r>
                <a:r>
                  <a:rPr lang="ru-RU" sz="1400" b="1" dirty="0" err="1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еңбекақы</a:t>
                </a:r>
                <a:r>
                  <a:rPr lang="ru-RU" sz="14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мөлшерін</a:t>
                </a:r>
                <a:r>
                  <a:rPr lang="ru-RU" sz="14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арттыру</a:t>
                </a:r>
                <a:r>
                  <a:rPr lang="ru-RU" sz="14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…»</a:t>
                </a:r>
                <a:endParaRPr lang="ru-RU" sz="1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16" name="Прямая соединительная линия 15">
                <a:extLst>
                  <a:ext uri="{FF2B5EF4-FFF2-40B4-BE49-F238E27FC236}">
                    <a16:creationId xmlns:a16="http://schemas.microsoft.com/office/drawing/2014/main" id="{20960792-8865-4AF9-9665-9EECA883B700}"/>
                  </a:ext>
                </a:extLst>
              </p:cNvPr>
              <p:cNvCxnSpPr/>
              <p:nvPr/>
            </p:nvCxnSpPr>
            <p:spPr>
              <a:xfrm>
                <a:off x="117662" y="3011625"/>
                <a:ext cx="890867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>
                <a:extLst>
                  <a:ext uri="{FF2B5EF4-FFF2-40B4-BE49-F238E27FC236}">
                    <a16:creationId xmlns:a16="http://schemas.microsoft.com/office/drawing/2014/main" id="{B2E669C7-2214-4633-BBB8-35866E0E4FC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56920" y="2287787"/>
                <a:ext cx="0" cy="252088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0" name="object 13">
                <a:extLst>
                  <a:ext uri="{FF2B5EF4-FFF2-40B4-BE49-F238E27FC236}">
                    <a16:creationId xmlns:a16="http://schemas.microsoft.com/office/drawing/2014/main" id="{18370931-C983-4757-B42C-3302EF0AF45C}"/>
                  </a:ext>
                </a:extLst>
              </p:cNvPr>
              <p:cNvSpPr/>
              <p:nvPr/>
            </p:nvSpPr>
            <p:spPr>
              <a:xfrm>
                <a:off x="1022797" y="1079124"/>
                <a:ext cx="7787095" cy="805261"/>
              </a:xfrm>
              <a:prstGeom prst="rect">
                <a:avLst/>
              </a:prstGeom>
              <a:blipFill>
                <a:blip r:embed="rId4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sz="18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44" name="Текст 4">
                <a:extLst>
                  <a:ext uri="{FF2B5EF4-FFF2-40B4-BE49-F238E27FC236}">
                    <a16:creationId xmlns:a16="http://schemas.microsoft.com/office/drawing/2014/main" id="{45175AD6-F489-48C2-A564-7B0A70D3F7B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145124" y="2441362"/>
                <a:ext cx="2835520" cy="432197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ru-RU" sz="1800" b="1" dirty="0" err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Төлемдер</a:t>
                </a:r>
                <a:endParaRPr lang="ru-RU" sz="15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5" name="Текст 8">
                <a:extLst>
                  <a:ext uri="{FF2B5EF4-FFF2-40B4-BE49-F238E27FC236}">
                    <a16:creationId xmlns:a16="http://schemas.microsoft.com/office/drawing/2014/main" id="{F2C5272E-3B46-4BE2-AC34-C17EFA8CD24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76386" y="3134652"/>
                <a:ext cx="2952594" cy="1393787"/>
              </a:xfrm>
              <a:prstGeom prst="rect">
                <a:avLst/>
              </a:prstGeom>
            </p:spPr>
            <p:txBody>
              <a:bodyPr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just">
                  <a:buNone/>
                </a:pPr>
                <a:r>
                  <a:rPr lang="ru-RU" sz="1400" b="1" dirty="0" err="1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Ауысу</a:t>
                </a:r>
                <a:r>
                  <a:rPr lang="ru-RU" sz="14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кезінде</a:t>
                </a:r>
                <a:r>
                  <a:rPr lang="ru-RU" sz="14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көтерме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жәрдемақылар</a:t>
                </a:r>
                <a:endParaRPr lang="ru-RU" sz="1400" b="1" dirty="0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ru-RU" sz="1400" b="1" dirty="0" err="1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Өз</a:t>
                </a:r>
                <a:r>
                  <a:rPr lang="ru-RU" sz="14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мүлкін</a:t>
                </a:r>
                <a:r>
                  <a:rPr lang="ru-RU" sz="14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тасымалдауға</a:t>
                </a:r>
                <a:r>
                  <a:rPr lang="ru-RU" sz="14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жұмсалған</a:t>
                </a:r>
                <a:r>
                  <a:rPr lang="ru-RU" sz="1400" b="1" dirty="0"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шығындарды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өтеу</a:t>
                </a:r>
                <a:endParaRPr lang="ru-RU" sz="1400" b="1" dirty="0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0" indent="0" algn="just">
                  <a:buNone/>
                </a:pPr>
                <a:r>
                  <a:rPr lang="ru-RU" sz="1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Ерекше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жағдайларда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жұмыс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істегені</a:t>
                </a:r>
                <a:r>
                  <a:rPr lang="ru-RU" sz="14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үшін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rgbClr val="C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үстемеақы</a:t>
                </a:r>
                <a:endParaRPr lang="ru-RU" sz="14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46" name="Текст 4">
                <a:extLst>
                  <a:ext uri="{FF2B5EF4-FFF2-40B4-BE49-F238E27FC236}">
                    <a16:creationId xmlns:a16="http://schemas.microsoft.com/office/drawing/2014/main" id="{25FA1DD7-4D50-4ED4-ABF8-B2FFE8021CE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81043" y="2454352"/>
                <a:ext cx="2228849" cy="432197"/>
              </a:xfrm>
              <a:prstGeom prst="rect">
                <a:avLst/>
              </a:prstGeom>
            </p:spPr>
            <p:txBody>
              <a:bodyPr/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 algn="ctr">
                  <a:buNone/>
                </a:pPr>
                <a:r>
                  <a:rPr lang="ru-RU" sz="1800" b="1" dirty="0" err="1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Arial" panose="020B0604020202020204" pitchFamily="34" charset="0"/>
                    <a:cs typeface="Arial" panose="020B0604020202020204" pitchFamily="34" charset="0"/>
                  </a:rPr>
                  <a:t>Оңалту</a:t>
                </a:r>
                <a:endParaRPr lang="ru-RU" sz="15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52" name="Прямая соединительная линия 51">
                <a:extLst>
                  <a:ext uri="{FF2B5EF4-FFF2-40B4-BE49-F238E27FC236}">
                    <a16:creationId xmlns:a16="http://schemas.microsoft.com/office/drawing/2014/main" id="{4E885F66-9FD8-4E7A-8321-2E2492F71350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980643" y="2291990"/>
                <a:ext cx="0" cy="2520881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7" name="Рисунок 6">
                <a:extLst>
                  <a:ext uri="{FF2B5EF4-FFF2-40B4-BE49-F238E27FC236}">
                    <a16:creationId xmlns:a16="http://schemas.microsoft.com/office/drawing/2014/main" id="{A5A86D0A-5225-48FD-BB39-6DEA0953DD2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4297" b="95117" l="10000" r="90000">
                            <a14:foregroundMark x1="30543" y1="4297" x2="30543" y2="4297"/>
                            <a14:foregroundMark x1="70761" y1="41211" x2="70761" y2="41211"/>
                            <a14:foregroundMark x1="69783" y1="39063" x2="69783" y2="39063"/>
                            <a14:foregroundMark x1="28261" y1="17188" x2="28261" y2="17188"/>
                            <a14:foregroundMark x1="29239" y1="31445" x2="29239" y2="31445"/>
                            <a14:foregroundMark x1="29674" y1="45117" x2="29674" y2="45117"/>
                            <a14:foregroundMark x1="28804" y1="66406" x2="28804" y2="66406"/>
                            <a14:foregroundMark x1="29674" y1="83008" x2="29674" y2="83008"/>
                            <a14:foregroundMark x1="43261" y1="95117" x2="43261" y2="95117"/>
                            <a14:foregroundMark x1="50761" y1="85156" x2="50761" y2="85156"/>
                            <a14:foregroundMark x1="65000" y1="67969" x2="65000" y2="67969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0872" t="-1" r="21132" b="-1188"/>
              <a:stretch/>
            </p:blipFill>
            <p:spPr>
              <a:xfrm>
                <a:off x="163425" y="2403260"/>
                <a:ext cx="475619" cy="461826"/>
              </a:xfrm>
              <a:prstGeom prst="rect">
                <a:avLst/>
              </a:prstGeom>
            </p:spPr>
          </p:pic>
          <p:pic>
            <p:nvPicPr>
              <p:cNvPr id="10" name="Рисунок 9">
                <a:extLst>
                  <a:ext uri="{FF2B5EF4-FFF2-40B4-BE49-F238E27FC236}">
                    <a16:creationId xmlns:a16="http://schemas.microsoft.com/office/drawing/2014/main" id="{8F1339A3-3E51-40D2-A9F8-AB659013088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367455" y="2362878"/>
                <a:ext cx="527215" cy="527215"/>
              </a:xfrm>
              <a:prstGeom prst="rect">
                <a:avLst/>
              </a:prstGeom>
            </p:spPr>
          </p:pic>
          <p:pic>
            <p:nvPicPr>
              <p:cNvPr id="12" name="Рисунок 11">
                <a:extLst>
                  <a:ext uri="{FF2B5EF4-FFF2-40B4-BE49-F238E27FC236}">
                    <a16:creationId xmlns:a16="http://schemas.microsoft.com/office/drawing/2014/main" id="{D27142F6-74B2-4051-A9C5-065F1F5E0FF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84742" y="2394581"/>
                <a:ext cx="489816" cy="489816"/>
              </a:xfrm>
              <a:prstGeom prst="rect">
                <a:avLst/>
              </a:prstGeom>
            </p:spPr>
          </p:pic>
          <p:pic>
            <p:nvPicPr>
              <p:cNvPr id="15" name="Рисунок 14">
                <a:extLst>
                  <a:ext uri="{FF2B5EF4-FFF2-40B4-BE49-F238E27FC236}">
                    <a16:creationId xmlns:a16="http://schemas.microsoft.com/office/drawing/2014/main" id="{68F475A9-7B7B-41B6-A0C3-35726B752ECA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9" cstate="print">
                <a:biLevel thresh="50000"/>
                <a:extLst>
                  <a:ext uri="{BEBA8EAE-BF5A-486C-A8C5-ECC9F3942E4B}">
                    <a14:imgProps xmlns:a14="http://schemas.microsoft.com/office/drawing/2010/main">
                      <a14:imgLayer r:embed="rId10">
                        <a14:imgEffect>
                          <a14:backgroundRemoval t="10000" b="90000" l="10000" r="90000">
                            <a14:foregroundMark x1="27283" y1="43111" x2="27283" y2="43111"/>
                            <a14:foregroundMark x1="35978" y1="31778" x2="35978" y2="31778"/>
                            <a14:foregroundMark x1="49457" y1="27333" x2="49457" y2="27333"/>
                            <a14:foregroundMark x1="64348" y1="33333" x2="64348" y2="33333"/>
                            <a14:foregroundMark x1="72717" y1="44889" x2="72717" y2="44889"/>
                            <a14:foregroundMark x1="55761" y1="66889" x2="55761" y2="66889"/>
                            <a14:foregroundMark x1="55870" y1="57111" x2="55870" y2="57111"/>
                            <a14:foregroundMark x1="55217" y1="60222" x2="55217" y2="60222"/>
                            <a14:foregroundMark x1="45000" y1="59778" x2="45000" y2="59778"/>
                            <a14:foregroundMark x1="44022" y1="69111" x2="44022" y2="69111"/>
                          </a14:backgroundRemoval>
                        </a14:imgEffect>
                        <a14:imgEffect>
                          <a14:saturation sat="4000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7625" t="17184" r="18251" b="15127"/>
              <a:stretch/>
            </p:blipFill>
            <p:spPr>
              <a:xfrm>
                <a:off x="187799" y="1157799"/>
                <a:ext cx="902489" cy="601467"/>
              </a:xfrm>
              <a:prstGeom prst="rect">
                <a:avLst/>
              </a:prstGeom>
            </p:spPr>
          </p:pic>
        </p:grpSp>
        <p:sp>
          <p:nvSpPr>
            <p:cNvPr id="53" name="Rectangle 4">
              <a:extLst>
                <a:ext uri="{FF2B5EF4-FFF2-40B4-BE49-F238E27FC236}">
                  <a16:creationId xmlns:a16="http://schemas.microsoft.com/office/drawing/2014/main" id="{39B73998-E13E-4806-A94E-942D0F4B7B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1" y="656582"/>
              <a:ext cx="9126000" cy="62618"/>
            </a:xfrm>
            <a:prstGeom prst="rect">
              <a:avLst/>
            </a:prstGeom>
            <a:gradFill rotWithShape="0">
              <a:gsLst>
                <a:gs pos="0">
                  <a:srgbClr val="0066FF"/>
                </a:gs>
                <a:gs pos="50000">
                  <a:srgbClr val="FFFFFF"/>
                </a:gs>
                <a:gs pos="100000">
                  <a:srgbClr val="0066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GB" altLang="en-US" sz="1013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Rectangle 5">
              <a:extLst>
                <a:ext uri="{FF2B5EF4-FFF2-40B4-BE49-F238E27FC236}">
                  <a16:creationId xmlns:a16="http://schemas.microsoft.com/office/drawing/2014/main" id="{CF195B31-DB15-45CA-8B94-4042402AFE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1" y="741043"/>
              <a:ext cx="9126000" cy="22850"/>
            </a:xfrm>
            <a:prstGeom prst="rect">
              <a:avLst/>
            </a:prstGeom>
            <a:gradFill rotWithShape="0">
              <a:gsLst>
                <a:gs pos="0">
                  <a:srgbClr val="0066FF"/>
                </a:gs>
                <a:gs pos="50000">
                  <a:srgbClr val="D1E3FF"/>
                </a:gs>
                <a:gs pos="100000">
                  <a:srgbClr val="0066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GB" altLang="en-US" sz="1013" dirty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927A7131-BE20-459E-B861-D840B06FACB5}"/>
                </a:ext>
              </a:extLst>
            </p:cNvPr>
            <p:cNvSpPr txBox="1"/>
            <p:nvPr/>
          </p:nvSpPr>
          <p:spPr>
            <a:xfrm>
              <a:off x="1224729" y="1053445"/>
              <a:ext cx="7360284" cy="83099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RU" sz="16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ҚР </a:t>
              </a:r>
              <a:r>
                <a:rPr lang="ru-RU" sz="16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Президентінің</a:t>
              </a:r>
              <a:r>
                <a:rPr lang="ru-RU" sz="16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Қостанай</a:t>
              </a:r>
              <a:r>
                <a:rPr lang="ru-RU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облысындағы</a:t>
              </a:r>
              <a:r>
                <a:rPr lang="ru-RU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табиғи</a:t>
              </a:r>
              <a:r>
                <a:rPr lang="ru-RU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өртті</a:t>
              </a:r>
              <a:r>
                <a:rPr lang="ru-RU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жою</a:t>
              </a:r>
              <a:r>
                <a:rPr lang="ru-RU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жөніндегі</a:t>
              </a:r>
              <a:r>
                <a:rPr lang="ru-RU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жедел</a:t>
              </a:r>
              <a:r>
                <a:rPr lang="ru-RU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штаб </a:t>
              </a:r>
              <a:r>
                <a:rPr lang="ru-RU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отырысында</a:t>
              </a:r>
              <a:r>
                <a:rPr lang="ru-RU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2022 </a:t>
              </a:r>
              <a:r>
                <a:rPr lang="ru-RU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жылғы</a:t>
              </a:r>
              <a:r>
                <a:rPr lang="ru-RU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 </a:t>
              </a:r>
              <a:r>
                <a:rPr lang="ru-RU" sz="16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қыркүйектегі</a:t>
              </a:r>
              <a:r>
                <a:rPr lang="ru-RU" sz="16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RU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тапсырмасы</a:t>
              </a:r>
              <a:r>
                <a:rPr lang="ru-RU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(3.5-тармақ)</a:t>
              </a:r>
              <a:endParaRPr lang="ru-KZ" sz="1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8F8B5D73-6700-464F-8041-6ACE8EB081A3}"/>
                </a:ext>
              </a:extLst>
            </p:cNvPr>
            <p:cNvSpPr txBox="1"/>
            <p:nvPr/>
          </p:nvSpPr>
          <p:spPr>
            <a:xfrm>
              <a:off x="6026801" y="3163959"/>
              <a:ext cx="2991905" cy="181588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/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Қызметтік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міндеттерін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атқару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кезінде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мертіккен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(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жараланған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,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жарақат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алған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, контузия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алған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)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азаматтық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қорғау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органдарының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қызметкерлерін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санаторий-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курорттық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емдеуге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қолданыстағы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құқықты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іске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асыру</a:t>
              </a:r>
              <a:endParaRPr lang="ru-KZ" sz="14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24233998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13">
            <a:extLst>
              <a:ext uri="{FF2B5EF4-FFF2-40B4-BE49-F238E27FC236}">
                <a16:creationId xmlns:a16="http://schemas.microsoft.com/office/drawing/2014/main" id="{69EA75FB-200E-40EE-897E-B35CD5D719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05603" y="128655"/>
            <a:ext cx="393675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ӨРТ ҚАУІПСІЗДІГІ</a:t>
            </a:r>
          </a:p>
        </p:txBody>
      </p:sp>
      <p:sp>
        <p:nvSpPr>
          <p:cNvPr id="35" name="Freeform 59">
            <a:extLst>
              <a:ext uri="{FF2B5EF4-FFF2-40B4-BE49-F238E27FC236}">
                <a16:creationId xmlns:a16="http://schemas.microsoft.com/office/drawing/2014/main" id="{B06D51F6-3420-4958-AA4C-1F7D052CB8DA}"/>
              </a:ext>
            </a:extLst>
          </p:cNvPr>
          <p:cNvSpPr>
            <a:spLocks/>
          </p:cNvSpPr>
          <p:nvPr/>
        </p:nvSpPr>
        <p:spPr bwMode="auto">
          <a:xfrm>
            <a:off x="2385140" y="199855"/>
            <a:ext cx="225029" cy="223838"/>
          </a:xfrm>
          <a:custGeom>
            <a:avLst/>
            <a:gdLst>
              <a:gd name="T0" fmla="*/ 75166866 w 634"/>
              <a:gd name="T1" fmla="*/ 92493983 h 634"/>
              <a:gd name="T2" fmla="*/ 75166866 w 634"/>
              <a:gd name="T3" fmla="*/ 92493983 h 634"/>
              <a:gd name="T4" fmla="*/ 67684092 w 634"/>
              <a:gd name="T5" fmla="*/ 99975342 h 634"/>
              <a:gd name="T6" fmla="*/ 15135345 w 634"/>
              <a:gd name="T7" fmla="*/ 99975342 h 634"/>
              <a:gd name="T8" fmla="*/ 7482775 w 634"/>
              <a:gd name="T9" fmla="*/ 92493983 h 634"/>
              <a:gd name="T10" fmla="*/ 7482775 w 634"/>
              <a:gd name="T11" fmla="*/ 39956084 h 634"/>
              <a:gd name="T12" fmla="*/ 15135345 w 634"/>
              <a:gd name="T13" fmla="*/ 32474724 h 634"/>
              <a:gd name="T14" fmla="*/ 20066948 w 634"/>
              <a:gd name="T15" fmla="*/ 32474724 h 634"/>
              <a:gd name="T16" fmla="*/ 20066948 w 634"/>
              <a:gd name="T17" fmla="*/ 27544063 h 634"/>
              <a:gd name="T18" fmla="*/ 15135345 w 634"/>
              <a:gd name="T19" fmla="*/ 27544063 h 634"/>
              <a:gd name="T20" fmla="*/ 0 w 634"/>
              <a:gd name="T21" fmla="*/ 39956084 h 634"/>
              <a:gd name="T22" fmla="*/ 0 w 634"/>
              <a:gd name="T23" fmla="*/ 92493983 h 634"/>
              <a:gd name="T24" fmla="*/ 15135345 w 634"/>
              <a:gd name="T25" fmla="*/ 107626497 h 634"/>
              <a:gd name="T26" fmla="*/ 67684092 w 634"/>
              <a:gd name="T27" fmla="*/ 107626497 h 634"/>
              <a:gd name="T28" fmla="*/ 80098470 w 634"/>
              <a:gd name="T29" fmla="*/ 92493983 h 634"/>
              <a:gd name="T30" fmla="*/ 80098470 w 634"/>
              <a:gd name="T31" fmla="*/ 87563322 h 634"/>
              <a:gd name="T32" fmla="*/ 75166866 w 634"/>
              <a:gd name="T33" fmla="*/ 87563322 h 634"/>
              <a:gd name="T34" fmla="*/ 75166866 w 634"/>
              <a:gd name="T35" fmla="*/ 92493983 h 634"/>
              <a:gd name="T36" fmla="*/ 95233815 w 634"/>
              <a:gd name="T37" fmla="*/ 0 h 634"/>
              <a:gd name="T38" fmla="*/ 95233815 w 634"/>
              <a:gd name="T39" fmla="*/ 0 h 634"/>
              <a:gd name="T40" fmla="*/ 40134368 w 634"/>
              <a:gd name="T41" fmla="*/ 0 h 634"/>
              <a:gd name="T42" fmla="*/ 27549723 w 634"/>
              <a:gd name="T43" fmla="*/ 12412020 h 634"/>
              <a:gd name="T44" fmla="*/ 27549723 w 634"/>
              <a:gd name="T45" fmla="*/ 67500147 h 634"/>
              <a:gd name="T46" fmla="*/ 40134368 w 634"/>
              <a:gd name="T47" fmla="*/ 80081962 h 634"/>
              <a:gd name="T48" fmla="*/ 95233815 w 634"/>
              <a:gd name="T49" fmla="*/ 80081962 h 634"/>
              <a:gd name="T50" fmla="*/ 107648193 w 634"/>
              <a:gd name="T51" fmla="*/ 67500147 h 634"/>
              <a:gd name="T52" fmla="*/ 107648193 w 634"/>
              <a:gd name="T53" fmla="*/ 12412020 h 634"/>
              <a:gd name="T54" fmla="*/ 95233815 w 634"/>
              <a:gd name="T55" fmla="*/ 0 h 634"/>
              <a:gd name="T56" fmla="*/ 100165890 w 634"/>
              <a:gd name="T57" fmla="*/ 67500147 h 634"/>
              <a:gd name="T58" fmla="*/ 100165890 w 634"/>
              <a:gd name="T59" fmla="*/ 67500147 h 634"/>
              <a:gd name="T60" fmla="*/ 95233815 w 634"/>
              <a:gd name="T61" fmla="*/ 72430807 h 634"/>
              <a:gd name="T62" fmla="*/ 40134368 w 634"/>
              <a:gd name="T63" fmla="*/ 72430807 h 634"/>
              <a:gd name="T64" fmla="*/ 35202765 w 634"/>
              <a:gd name="T65" fmla="*/ 67500147 h 634"/>
              <a:gd name="T66" fmla="*/ 35202765 w 634"/>
              <a:gd name="T67" fmla="*/ 12412020 h 634"/>
              <a:gd name="T68" fmla="*/ 40134368 w 634"/>
              <a:gd name="T69" fmla="*/ 7481360 h 634"/>
              <a:gd name="T70" fmla="*/ 95233815 w 634"/>
              <a:gd name="T71" fmla="*/ 7481360 h 634"/>
              <a:gd name="T72" fmla="*/ 100165890 w 634"/>
              <a:gd name="T73" fmla="*/ 12412020 h 634"/>
              <a:gd name="T74" fmla="*/ 100165890 w 634"/>
              <a:gd name="T75" fmla="*/ 67500147 h 634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634" h="634">
                <a:moveTo>
                  <a:pt x="442" y="544"/>
                </a:moveTo>
                <a:lnTo>
                  <a:pt x="442" y="544"/>
                </a:lnTo>
                <a:cubicBezTo>
                  <a:pt x="442" y="574"/>
                  <a:pt x="412" y="588"/>
                  <a:pt x="398" y="588"/>
                </a:cubicBezTo>
                <a:cubicBezTo>
                  <a:pt x="89" y="588"/>
                  <a:pt x="89" y="588"/>
                  <a:pt x="89" y="588"/>
                </a:cubicBezTo>
                <a:cubicBezTo>
                  <a:pt x="59" y="588"/>
                  <a:pt x="44" y="574"/>
                  <a:pt x="44" y="544"/>
                </a:cubicBezTo>
                <a:cubicBezTo>
                  <a:pt x="44" y="235"/>
                  <a:pt x="44" y="235"/>
                  <a:pt x="44" y="235"/>
                </a:cubicBezTo>
                <a:cubicBezTo>
                  <a:pt x="44" y="221"/>
                  <a:pt x="59" y="191"/>
                  <a:pt x="89" y="191"/>
                </a:cubicBezTo>
                <a:cubicBezTo>
                  <a:pt x="118" y="191"/>
                  <a:pt x="118" y="191"/>
                  <a:pt x="118" y="191"/>
                </a:cubicBezTo>
                <a:cubicBezTo>
                  <a:pt x="118" y="162"/>
                  <a:pt x="118" y="162"/>
                  <a:pt x="118" y="162"/>
                </a:cubicBezTo>
                <a:cubicBezTo>
                  <a:pt x="89" y="162"/>
                  <a:pt x="89" y="162"/>
                  <a:pt x="89" y="162"/>
                </a:cubicBezTo>
                <a:cubicBezTo>
                  <a:pt x="44" y="162"/>
                  <a:pt x="0" y="191"/>
                  <a:pt x="0" y="235"/>
                </a:cubicBezTo>
                <a:cubicBezTo>
                  <a:pt x="0" y="544"/>
                  <a:pt x="0" y="544"/>
                  <a:pt x="0" y="544"/>
                </a:cubicBezTo>
                <a:cubicBezTo>
                  <a:pt x="0" y="588"/>
                  <a:pt x="44" y="633"/>
                  <a:pt x="89" y="633"/>
                </a:cubicBezTo>
                <a:cubicBezTo>
                  <a:pt x="398" y="633"/>
                  <a:pt x="398" y="633"/>
                  <a:pt x="398" y="633"/>
                </a:cubicBezTo>
                <a:cubicBezTo>
                  <a:pt x="442" y="633"/>
                  <a:pt x="471" y="588"/>
                  <a:pt x="471" y="544"/>
                </a:cubicBezTo>
                <a:cubicBezTo>
                  <a:pt x="471" y="515"/>
                  <a:pt x="471" y="515"/>
                  <a:pt x="471" y="515"/>
                </a:cubicBezTo>
                <a:cubicBezTo>
                  <a:pt x="442" y="515"/>
                  <a:pt x="442" y="515"/>
                  <a:pt x="442" y="515"/>
                </a:cubicBezTo>
                <a:lnTo>
                  <a:pt x="442" y="544"/>
                </a:lnTo>
                <a:close/>
                <a:moveTo>
                  <a:pt x="560" y="0"/>
                </a:moveTo>
                <a:lnTo>
                  <a:pt x="560" y="0"/>
                </a:lnTo>
                <a:cubicBezTo>
                  <a:pt x="236" y="0"/>
                  <a:pt x="236" y="0"/>
                  <a:pt x="236" y="0"/>
                </a:cubicBezTo>
                <a:cubicBezTo>
                  <a:pt x="192" y="0"/>
                  <a:pt x="162" y="29"/>
                  <a:pt x="162" y="73"/>
                </a:cubicBezTo>
                <a:cubicBezTo>
                  <a:pt x="162" y="397"/>
                  <a:pt x="162" y="397"/>
                  <a:pt x="162" y="397"/>
                </a:cubicBezTo>
                <a:cubicBezTo>
                  <a:pt x="162" y="441"/>
                  <a:pt x="192" y="471"/>
                  <a:pt x="236" y="471"/>
                </a:cubicBezTo>
                <a:cubicBezTo>
                  <a:pt x="560" y="471"/>
                  <a:pt x="560" y="471"/>
                  <a:pt x="560" y="471"/>
                </a:cubicBezTo>
                <a:cubicBezTo>
                  <a:pt x="604" y="471"/>
                  <a:pt x="633" y="441"/>
                  <a:pt x="633" y="397"/>
                </a:cubicBezTo>
                <a:cubicBezTo>
                  <a:pt x="633" y="73"/>
                  <a:pt x="633" y="73"/>
                  <a:pt x="633" y="73"/>
                </a:cubicBezTo>
                <a:cubicBezTo>
                  <a:pt x="633" y="29"/>
                  <a:pt x="604" y="0"/>
                  <a:pt x="560" y="0"/>
                </a:cubicBezTo>
                <a:close/>
                <a:moveTo>
                  <a:pt x="589" y="397"/>
                </a:moveTo>
                <a:lnTo>
                  <a:pt x="589" y="397"/>
                </a:lnTo>
                <a:cubicBezTo>
                  <a:pt x="589" y="412"/>
                  <a:pt x="574" y="426"/>
                  <a:pt x="560" y="426"/>
                </a:cubicBezTo>
                <a:cubicBezTo>
                  <a:pt x="236" y="426"/>
                  <a:pt x="236" y="426"/>
                  <a:pt x="236" y="426"/>
                </a:cubicBezTo>
                <a:cubicBezTo>
                  <a:pt x="221" y="426"/>
                  <a:pt x="207" y="412"/>
                  <a:pt x="207" y="397"/>
                </a:cubicBezTo>
                <a:cubicBezTo>
                  <a:pt x="207" y="73"/>
                  <a:pt x="207" y="73"/>
                  <a:pt x="207" y="73"/>
                </a:cubicBezTo>
                <a:cubicBezTo>
                  <a:pt x="207" y="58"/>
                  <a:pt x="221" y="44"/>
                  <a:pt x="236" y="44"/>
                </a:cubicBezTo>
                <a:cubicBezTo>
                  <a:pt x="560" y="44"/>
                  <a:pt x="560" y="44"/>
                  <a:pt x="560" y="44"/>
                </a:cubicBezTo>
                <a:cubicBezTo>
                  <a:pt x="574" y="44"/>
                  <a:pt x="589" y="58"/>
                  <a:pt x="589" y="73"/>
                </a:cubicBezTo>
                <a:lnTo>
                  <a:pt x="589" y="397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 sz="101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6" name="Рисунок 35">
            <a:extLst>
              <a:ext uri="{FF2B5EF4-FFF2-40B4-BE49-F238E27FC236}">
                <a16:creationId xmlns:a16="http://schemas.microsoft.com/office/drawing/2014/main" id="{82D5B5DF-008F-48C2-9910-F2785D3A12A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03" y="53647"/>
            <a:ext cx="529580" cy="516254"/>
          </a:xfrm>
          <a:prstGeom prst="rect">
            <a:avLst/>
          </a:prstGeom>
        </p:spPr>
      </p:pic>
      <p:sp>
        <p:nvSpPr>
          <p:cNvPr id="39" name="Rectangle 5">
            <a:extLst>
              <a:ext uri="{FF2B5EF4-FFF2-40B4-BE49-F238E27FC236}">
                <a16:creationId xmlns:a16="http://schemas.microsoft.com/office/drawing/2014/main" id="{076D029C-D475-4453-9AB8-DAF52AAB56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1" y="5111888"/>
            <a:ext cx="9126000" cy="40481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50000">
                <a:srgbClr val="D1E3FF"/>
              </a:gs>
              <a:gs pos="100000">
                <a:srgbClr val="0066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en-US" sz="1013"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1" name="Номер слайда 7">
            <a:extLst>
              <a:ext uri="{FF2B5EF4-FFF2-40B4-BE49-F238E27FC236}">
                <a16:creationId xmlns:a16="http://schemas.microsoft.com/office/drawing/2014/main" id="{73E2218C-26F1-48F1-AA1E-80AFA230C9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38727" y="4844205"/>
            <a:ext cx="792956" cy="273844"/>
          </a:xfrm>
        </p:spPr>
        <p:txBody>
          <a:bodyPr/>
          <a:lstStyle/>
          <a:p>
            <a:fld id="{5DD15EA3-ACAA-472E-B1EB-68A06BEE3796}" type="slidenum">
              <a:rPr lang="hu-HU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4</a:t>
            </a:fld>
            <a:endParaRPr lang="hu-H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3CFC267A-2D11-42B3-A601-C20A935693DF}"/>
              </a:ext>
            </a:extLst>
          </p:cNvPr>
          <p:cNvGrpSpPr/>
          <p:nvPr/>
        </p:nvGrpSpPr>
        <p:grpSpPr>
          <a:xfrm>
            <a:off x="7881" y="656582"/>
            <a:ext cx="9126000" cy="4377328"/>
            <a:chOff x="7881" y="656582"/>
            <a:chExt cx="9126000" cy="4377328"/>
          </a:xfrm>
        </p:grpSpPr>
        <p:sp>
          <p:nvSpPr>
            <p:cNvPr id="37" name="Rectangle 4">
              <a:extLst>
                <a:ext uri="{FF2B5EF4-FFF2-40B4-BE49-F238E27FC236}">
                  <a16:creationId xmlns:a16="http://schemas.microsoft.com/office/drawing/2014/main" id="{9B1C5227-46E5-4545-82D7-31803EB8EC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1" y="656582"/>
              <a:ext cx="9126000" cy="62618"/>
            </a:xfrm>
            <a:prstGeom prst="rect">
              <a:avLst/>
            </a:prstGeom>
            <a:gradFill rotWithShape="0">
              <a:gsLst>
                <a:gs pos="0">
                  <a:srgbClr val="0066FF"/>
                </a:gs>
                <a:gs pos="50000">
                  <a:srgbClr val="FFFFFF"/>
                </a:gs>
                <a:gs pos="100000">
                  <a:srgbClr val="0066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GB" altLang="en-US" sz="1013" dirty="0">
                <a:latin typeface="Arial" panose="020B0604020202020204" pitchFamily="34" charset="0"/>
                <a:cs typeface="Arial" pitchFamily="34" charset="0"/>
              </a:endParaRPr>
            </a:p>
          </p:txBody>
        </p:sp>
        <p:cxnSp>
          <p:nvCxnSpPr>
            <p:cNvPr id="58" name="Прямая соединительная линия 57">
              <a:extLst>
                <a:ext uri="{FF2B5EF4-FFF2-40B4-BE49-F238E27FC236}">
                  <a16:creationId xmlns:a16="http://schemas.microsoft.com/office/drawing/2014/main" id="{23C18084-64AD-4760-9B27-EB6D60EBDCF7}"/>
                </a:ext>
              </a:extLst>
            </p:cNvPr>
            <p:cNvCxnSpPr/>
            <p:nvPr/>
          </p:nvCxnSpPr>
          <p:spPr>
            <a:xfrm>
              <a:off x="1113777" y="4245392"/>
              <a:ext cx="0" cy="788518"/>
            </a:xfrm>
            <a:prstGeom prst="line">
              <a:avLst/>
            </a:prstGeom>
            <a:ln w="19050">
              <a:solidFill>
                <a:schemeClr val="accent1">
                  <a:lumMod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2" name="Группа 61">
              <a:extLst>
                <a:ext uri="{FF2B5EF4-FFF2-40B4-BE49-F238E27FC236}">
                  <a16:creationId xmlns:a16="http://schemas.microsoft.com/office/drawing/2014/main" id="{97E18853-2FD2-4E8D-9586-3C75B2C08B43}"/>
                </a:ext>
              </a:extLst>
            </p:cNvPr>
            <p:cNvGrpSpPr/>
            <p:nvPr/>
          </p:nvGrpSpPr>
          <p:grpSpPr>
            <a:xfrm>
              <a:off x="7881" y="741043"/>
              <a:ext cx="9126000" cy="4157689"/>
              <a:chOff x="7881" y="741043"/>
              <a:chExt cx="9126000" cy="4157689"/>
            </a:xfrm>
          </p:grpSpPr>
          <p:grpSp>
            <p:nvGrpSpPr>
              <p:cNvPr id="5" name="组合 156">
                <a:extLst>
                  <a:ext uri="{FF2B5EF4-FFF2-40B4-BE49-F238E27FC236}">
                    <a16:creationId xmlns:a16="http://schemas.microsoft.com/office/drawing/2014/main" id="{8199F1EB-563F-4597-AC88-1B40ADFFE39C}"/>
                  </a:ext>
                </a:extLst>
              </p:cNvPr>
              <p:cNvGrpSpPr/>
              <p:nvPr/>
            </p:nvGrpSpPr>
            <p:grpSpPr>
              <a:xfrm>
                <a:off x="237295" y="933003"/>
                <a:ext cx="8667172" cy="767858"/>
                <a:chOff x="874713" y="1676570"/>
                <a:chExt cx="10442575" cy="757139"/>
              </a:xfrm>
            </p:grpSpPr>
            <p:sp>
              <p:nvSpPr>
                <p:cNvPr id="6" name="矩形 157">
                  <a:extLst>
                    <a:ext uri="{FF2B5EF4-FFF2-40B4-BE49-F238E27FC236}">
                      <a16:creationId xmlns:a16="http://schemas.microsoft.com/office/drawing/2014/main" id="{49858E28-129B-4843-B6F0-78E39A396E32}"/>
                    </a:ext>
                  </a:extLst>
                </p:cNvPr>
                <p:cNvSpPr/>
                <p:nvPr/>
              </p:nvSpPr>
              <p:spPr>
                <a:xfrm>
                  <a:off x="874713" y="1676570"/>
                  <a:ext cx="1067520" cy="757139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13" dirty="0">
                    <a:ea typeface="微软雅黑" panose="020B0503020204020204" pitchFamily="34" charset="-122"/>
                    <a:cs typeface="+mn-ea"/>
                    <a:sym typeface="+mn-lt"/>
                  </a:endParaRPr>
                </a:p>
              </p:txBody>
            </p:sp>
            <p:sp>
              <p:nvSpPr>
                <p:cNvPr id="7" name="平行四边形 158">
                  <a:extLst>
                    <a:ext uri="{FF2B5EF4-FFF2-40B4-BE49-F238E27FC236}">
                      <a16:creationId xmlns:a16="http://schemas.microsoft.com/office/drawing/2014/main" id="{71E398BA-4104-48E4-9B08-B12C521F8137}"/>
                    </a:ext>
                  </a:extLst>
                </p:cNvPr>
                <p:cNvSpPr/>
                <p:nvPr/>
              </p:nvSpPr>
              <p:spPr>
                <a:xfrm>
                  <a:off x="10560149" y="1676570"/>
                  <a:ext cx="757139" cy="757139"/>
                </a:xfrm>
                <a:prstGeom prst="parallelogram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13" dirty="0">
                    <a:ea typeface="微软雅黑" panose="020B0503020204020204" pitchFamily="34" charset="-122"/>
                    <a:cs typeface="+mn-ea"/>
                    <a:sym typeface="+mn-lt"/>
                  </a:endParaRPr>
                </a:p>
              </p:txBody>
            </p:sp>
            <p:sp>
              <p:nvSpPr>
                <p:cNvPr id="8" name="矩形 159">
                  <a:extLst>
                    <a:ext uri="{FF2B5EF4-FFF2-40B4-BE49-F238E27FC236}">
                      <a16:creationId xmlns:a16="http://schemas.microsoft.com/office/drawing/2014/main" id="{D80725E4-EA5D-4621-A8FD-117FDF8BD94B}"/>
                    </a:ext>
                  </a:extLst>
                </p:cNvPr>
                <p:cNvSpPr/>
                <p:nvPr/>
              </p:nvSpPr>
              <p:spPr>
                <a:xfrm>
                  <a:off x="874714" y="1676570"/>
                  <a:ext cx="10442574" cy="757139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13" dirty="0">
                    <a:ea typeface="微软雅黑" panose="020B0503020204020204" pitchFamily="34" charset="-122"/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19" name="组合 170">
                <a:extLst>
                  <a:ext uri="{FF2B5EF4-FFF2-40B4-BE49-F238E27FC236}">
                    <a16:creationId xmlns:a16="http://schemas.microsoft.com/office/drawing/2014/main" id="{F1422C00-71AF-47EF-905D-5F8C50826D4A}"/>
                  </a:ext>
                </a:extLst>
              </p:cNvPr>
              <p:cNvGrpSpPr/>
              <p:nvPr/>
            </p:nvGrpSpPr>
            <p:grpSpPr>
              <a:xfrm>
                <a:off x="237295" y="3221534"/>
                <a:ext cx="8667172" cy="948151"/>
                <a:chOff x="874713" y="4003354"/>
                <a:chExt cx="10442575" cy="757139"/>
              </a:xfrm>
            </p:grpSpPr>
            <p:sp>
              <p:nvSpPr>
                <p:cNvPr id="20" name="矩形 171">
                  <a:extLst>
                    <a:ext uri="{FF2B5EF4-FFF2-40B4-BE49-F238E27FC236}">
                      <a16:creationId xmlns:a16="http://schemas.microsoft.com/office/drawing/2014/main" id="{10B1DD06-8234-47C1-AFF5-52413F60AC5E}"/>
                    </a:ext>
                  </a:extLst>
                </p:cNvPr>
                <p:cNvSpPr/>
                <p:nvPr/>
              </p:nvSpPr>
              <p:spPr>
                <a:xfrm>
                  <a:off x="874713" y="4003354"/>
                  <a:ext cx="1056024" cy="757139"/>
                </a:xfrm>
                <a:prstGeom prst="rect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13" dirty="0">
                    <a:ea typeface="微软雅黑" panose="020B0503020204020204" pitchFamily="34" charset="-122"/>
                    <a:cs typeface="+mn-ea"/>
                    <a:sym typeface="+mn-lt"/>
                  </a:endParaRPr>
                </a:p>
              </p:txBody>
            </p:sp>
            <p:sp>
              <p:nvSpPr>
                <p:cNvPr id="21" name="平行四边形 172">
                  <a:extLst>
                    <a:ext uri="{FF2B5EF4-FFF2-40B4-BE49-F238E27FC236}">
                      <a16:creationId xmlns:a16="http://schemas.microsoft.com/office/drawing/2014/main" id="{2FCDDC39-B128-4348-9F7A-041B26E8C29C}"/>
                    </a:ext>
                  </a:extLst>
                </p:cNvPr>
                <p:cNvSpPr/>
                <p:nvPr/>
              </p:nvSpPr>
              <p:spPr>
                <a:xfrm>
                  <a:off x="10560149" y="4003354"/>
                  <a:ext cx="757139" cy="757139"/>
                </a:xfrm>
                <a:prstGeom prst="parallelogram">
                  <a:avLst/>
                </a:prstGeom>
                <a:solidFill>
                  <a:schemeClr val="accent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13" dirty="0">
                    <a:ea typeface="微软雅黑" panose="020B0503020204020204" pitchFamily="34" charset="-122"/>
                    <a:cs typeface="+mn-ea"/>
                    <a:sym typeface="+mn-lt"/>
                  </a:endParaRPr>
                </a:p>
              </p:txBody>
            </p:sp>
            <p:sp>
              <p:nvSpPr>
                <p:cNvPr id="22" name="矩形 173">
                  <a:extLst>
                    <a:ext uri="{FF2B5EF4-FFF2-40B4-BE49-F238E27FC236}">
                      <a16:creationId xmlns:a16="http://schemas.microsoft.com/office/drawing/2014/main" id="{65374200-A5E8-41EE-9238-1AB61B11998D}"/>
                    </a:ext>
                  </a:extLst>
                </p:cNvPr>
                <p:cNvSpPr/>
                <p:nvPr/>
              </p:nvSpPr>
              <p:spPr>
                <a:xfrm>
                  <a:off x="874714" y="4003354"/>
                  <a:ext cx="10442574" cy="757139"/>
                </a:xfrm>
                <a:prstGeom prst="rect">
                  <a:avLst/>
                </a:prstGeom>
                <a:noFill/>
                <a:ln w="6350">
                  <a:solidFill>
                    <a:schemeClr val="tx1">
                      <a:lumMod val="50000"/>
                      <a:lumOff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zh-CN" altLang="en-US" sz="1013" dirty="0">
                    <a:ea typeface="微软雅黑" panose="020B0503020204020204" pitchFamily="34" charset="-122"/>
                    <a:cs typeface="+mn-ea"/>
                    <a:sym typeface="+mn-lt"/>
                  </a:endParaRPr>
                </a:p>
              </p:txBody>
            </p:sp>
            <p:sp>
              <p:nvSpPr>
                <p:cNvPr id="23" name="矩形 22">
                  <a:extLst>
                    <a:ext uri="{FF2B5EF4-FFF2-40B4-BE49-F238E27FC236}">
                      <a16:creationId xmlns:a16="http://schemas.microsoft.com/office/drawing/2014/main" id="{37AEE76D-51BC-4E3A-BCC8-1F4DEBCD25E3}"/>
                    </a:ext>
                  </a:extLst>
                </p:cNvPr>
                <p:cNvSpPr/>
                <p:nvPr/>
              </p:nvSpPr>
              <p:spPr>
                <a:xfrm>
                  <a:off x="10739537" y="4220864"/>
                  <a:ext cx="398364" cy="322120"/>
                </a:xfrm>
                <a:custGeom>
                  <a:avLst/>
                  <a:gdLst>
                    <a:gd name="connsiteX0" fmla="*/ 0 w 331788"/>
                    <a:gd name="connsiteY0" fmla="*/ 255587 h 268287"/>
                    <a:gd name="connsiteX1" fmla="*/ 331788 w 331788"/>
                    <a:gd name="connsiteY1" fmla="*/ 255587 h 268287"/>
                    <a:gd name="connsiteX2" fmla="*/ 331788 w 331788"/>
                    <a:gd name="connsiteY2" fmla="*/ 268287 h 268287"/>
                    <a:gd name="connsiteX3" fmla="*/ 0 w 331788"/>
                    <a:gd name="connsiteY3" fmla="*/ 268287 h 268287"/>
                    <a:gd name="connsiteX4" fmla="*/ 76201 w 331788"/>
                    <a:gd name="connsiteY4" fmla="*/ 207962 h 268287"/>
                    <a:gd name="connsiteX5" fmla="*/ 82551 w 331788"/>
                    <a:gd name="connsiteY5" fmla="*/ 207962 h 268287"/>
                    <a:gd name="connsiteX6" fmla="*/ 82551 w 331788"/>
                    <a:gd name="connsiteY6" fmla="*/ 247650 h 268287"/>
                    <a:gd name="connsiteX7" fmla="*/ 55563 w 331788"/>
                    <a:gd name="connsiteY7" fmla="*/ 247650 h 268287"/>
                    <a:gd name="connsiteX8" fmla="*/ 55563 w 331788"/>
                    <a:gd name="connsiteY8" fmla="*/ 227012 h 268287"/>
                    <a:gd name="connsiteX9" fmla="*/ 115888 w 331788"/>
                    <a:gd name="connsiteY9" fmla="*/ 168275 h 268287"/>
                    <a:gd name="connsiteX10" fmla="*/ 127168 w 331788"/>
                    <a:gd name="connsiteY10" fmla="*/ 168275 h 268287"/>
                    <a:gd name="connsiteX11" fmla="*/ 139701 w 331788"/>
                    <a:gd name="connsiteY11" fmla="*/ 170835 h 268287"/>
                    <a:gd name="connsiteX12" fmla="*/ 139701 w 331788"/>
                    <a:gd name="connsiteY12" fmla="*/ 247650 h 268287"/>
                    <a:gd name="connsiteX13" fmla="*/ 115888 w 331788"/>
                    <a:gd name="connsiteY13" fmla="*/ 247650 h 268287"/>
                    <a:gd name="connsiteX14" fmla="*/ 198438 w 331788"/>
                    <a:gd name="connsiteY14" fmla="*/ 155575 h 268287"/>
                    <a:gd name="connsiteX15" fmla="*/ 198438 w 331788"/>
                    <a:gd name="connsiteY15" fmla="*/ 247650 h 268287"/>
                    <a:gd name="connsiteX16" fmla="*/ 173038 w 331788"/>
                    <a:gd name="connsiteY16" fmla="*/ 247650 h 268287"/>
                    <a:gd name="connsiteX17" fmla="*/ 173038 w 331788"/>
                    <a:gd name="connsiteY17" fmla="*/ 168363 h 268287"/>
                    <a:gd name="connsiteX18" fmla="*/ 198438 w 331788"/>
                    <a:gd name="connsiteY18" fmla="*/ 155575 h 268287"/>
                    <a:gd name="connsiteX19" fmla="*/ 149226 w 331788"/>
                    <a:gd name="connsiteY19" fmla="*/ 41376 h 268287"/>
                    <a:gd name="connsiteX20" fmla="*/ 114947 w 331788"/>
                    <a:gd name="connsiteY20" fmla="*/ 55968 h 268287"/>
                    <a:gd name="connsiteX21" fmla="*/ 114947 w 331788"/>
                    <a:gd name="connsiteY21" fmla="*/ 123418 h 268287"/>
                    <a:gd name="connsiteX22" fmla="*/ 183504 w 331788"/>
                    <a:gd name="connsiteY22" fmla="*/ 123418 h 268287"/>
                    <a:gd name="connsiteX23" fmla="*/ 183504 w 331788"/>
                    <a:gd name="connsiteY23" fmla="*/ 55968 h 268287"/>
                    <a:gd name="connsiteX24" fmla="*/ 149226 w 331788"/>
                    <a:gd name="connsiteY24" fmla="*/ 41376 h 268287"/>
                    <a:gd name="connsiteX25" fmla="*/ 228600 w 331788"/>
                    <a:gd name="connsiteY25" fmla="*/ 39687 h 268287"/>
                    <a:gd name="connsiteX26" fmla="*/ 254000 w 331788"/>
                    <a:gd name="connsiteY26" fmla="*/ 39687 h 268287"/>
                    <a:gd name="connsiteX27" fmla="*/ 254000 w 331788"/>
                    <a:gd name="connsiteY27" fmla="*/ 247650 h 268287"/>
                    <a:gd name="connsiteX28" fmla="*/ 228600 w 331788"/>
                    <a:gd name="connsiteY28" fmla="*/ 247650 h 268287"/>
                    <a:gd name="connsiteX29" fmla="*/ 228600 w 331788"/>
                    <a:gd name="connsiteY29" fmla="*/ 110730 h 268287"/>
                    <a:gd name="connsiteX30" fmla="*/ 231140 w 331788"/>
                    <a:gd name="connsiteY30" fmla="*/ 90063 h 268287"/>
                    <a:gd name="connsiteX31" fmla="*/ 228600 w 331788"/>
                    <a:gd name="connsiteY31" fmla="*/ 69396 h 268287"/>
                    <a:gd name="connsiteX32" fmla="*/ 228600 w 331788"/>
                    <a:gd name="connsiteY32" fmla="*/ 39687 h 268287"/>
                    <a:gd name="connsiteX33" fmla="*/ 149707 w 331788"/>
                    <a:gd name="connsiteY33" fmla="*/ 22312 h 268287"/>
                    <a:gd name="connsiteX34" fmla="*/ 196764 w 331788"/>
                    <a:gd name="connsiteY34" fmla="*/ 41623 h 268287"/>
                    <a:gd name="connsiteX35" fmla="*/ 196764 w 331788"/>
                    <a:gd name="connsiteY35" fmla="*/ 136893 h 268287"/>
                    <a:gd name="connsiteX36" fmla="*/ 109096 w 331788"/>
                    <a:gd name="connsiteY36" fmla="*/ 143330 h 268287"/>
                    <a:gd name="connsiteX37" fmla="*/ 97492 w 331788"/>
                    <a:gd name="connsiteY37" fmla="*/ 154917 h 268287"/>
                    <a:gd name="connsiteX38" fmla="*/ 93625 w 331788"/>
                    <a:gd name="connsiteY38" fmla="*/ 170366 h 268287"/>
                    <a:gd name="connsiteX39" fmla="*/ 43344 w 331788"/>
                    <a:gd name="connsiteY39" fmla="*/ 220576 h 268287"/>
                    <a:gd name="connsiteX40" fmla="*/ 18848 w 331788"/>
                    <a:gd name="connsiteY40" fmla="*/ 220576 h 268287"/>
                    <a:gd name="connsiteX41" fmla="*/ 18848 w 331788"/>
                    <a:gd name="connsiteY41" fmla="*/ 196115 h 268287"/>
                    <a:gd name="connsiteX42" fmla="*/ 67840 w 331788"/>
                    <a:gd name="connsiteY42" fmla="*/ 145905 h 268287"/>
                    <a:gd name="connsiteX43" fmla="*/ 84600 w 331788"/>
                    <a:gd name="connsiteY43" fmla="*/ 140755 h 268287"/>
                    <a:gd name="connsiteX44" fmla="*/ 96203 w 331788"/>
                    <a:gd name="connsiteY44" fmla="*/ 129168 h 268287"/>
                    <a:gd name="connsiteX45" fmla="*/ 102649 w 331788"/>
                    <a:gd name="connsiteY45" fmla="*/ 41623 h 268287"/>
                    <a:gd name="connsiteX46" fmla="*/ 149707 w 331788"/>
                    <a:gd name="connsiteY46" fmla="*/ 22312 h 268287"/>
                    <a:gd name="connsiteX47" fmla="*/ 280988 w 331788"/>
                    <a:gd name="connsiteY47" fmla="*/ 0 h 268287"/>
                    <a:gd name="connsiteX48" fmla="*/ 306388 w 331788"/>
                    <a:gd name="connsiteY48" fmla="*/ 0 h 268287"/>
                    <a:gd name="connsiteX49" fmla="*/ 306388 w 331788"/>
                    <a:gd name="connsiteY49" fmla="*/ 247650 h 268287"/>
                    <a:gd name="connsiteX50" fmla="*/ 280988 w 331788"/>
                    <a:gd name="connsiteY50" fmla="*/ 247650 h 26828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</a:cxnLst>
                  <a:rect l="l" t="t" r="r" b="b"/>
                  <a:pathLst>
                    <a:path w="331788" h="268287">
                      <a:moveTo>
                        <a:pt x="0" y="255587"/>
                      </a:moveTo>
                      <a:lnTo>
                        <a:pt x="331788" y="255587"/>
                      </a:lnTo>
                      <a:lnTo>
                        <a:pt x="331788" y="268287"/>
                      </a:lnTo>
                      <a:lnTo>
                        <a:pt x="0" y="268287"/>
                      </a:lnTo>
                      <a:close/>
                      <a:moveTo>
                        <a:pt x="76201" y="207962"/>
                      </a:moveTo>
                      <a:lnTo>
                        <a:pt x="82551" y="207962"/>
                      </a:lnTo>
                      <a:lnTo>
                        <a:pt x="82551" y="247650"/>
                      </a:lnTo>
                      <a:lnTo>
                        <a:pt x="55563" y="247650"/>
                      </a:lnTo>
                      <a:lnTo>
                        <a:pt x="55563" y="227012"/>
                      </a:lnTo>
                      <a:close/>
                      <a:moveTo>
                        <a:pt x="115888" y="168275"/>
                      </a:moveTo>
                      <a:cubicBezTo>
                        <a:pt x="115888" y="168275"/>
                        <a:pt x="115888" y="168275"/>
                        <a:pt x="127168" y="168275"/>
                      </a:cubicBezTo>
                      <a:cubicBezTo>
                        <a:pt x="130928" y="169555"/>
                        <a:pt x="135941" y="170835"/>
                        <a:pt x="139701" y="170835"/>
                      </a:cubicBezTo>
                      <a:cubicBezTo>
                        <a:pt x="139701" y="170835"/>
                        <a:pt x="139701" y="170835"/>
                        <a:pt x="139701" y="247650"/>
                      </a:cubicBezTo>
                      <a:cubicBezTo>
                        <a:pt x="139701" y="247650"/>
                        <a:pt x="139701" y="247650"/>
                        <a:pt x="115888" y="247650"/>
                      </a:cubicBezTo>
                      <a:close/>
                      <a:moveTo>
                        <a:pt x="198438" y="155575"/>
                      </a:moveTo>
                      <a:cubicBezTo>
                        <a:pt x="198438" y="155575"/>
                        <a:pt x="198438" y="155575"/>
                        <a:pt x="198438" y="247650"/>
                      </a:cubicBezTo>
                      <a:cubicBezTo>
                        <a:pt x="198438" y="247650"/>
                        <a:pt x="198438" y="247650"/>
                        <a:pt x="173038" y="247650"/>
                      </a:cubicBezTo>
                      <a:lnTo>
                        <a:pt x="173038" y="168363"/>
                      </a:lnTo>
                      <a:cubicBezTo>
                        <a:pt x="181928" y="165805"/>
                        <a:pt x="190818" y="161969"/>
                        <a:pt x="198438" y="155575"/>
                      </a:cubicBezTo>
                      <a:close/>
                      <a:moveTo>
                        <a:pt x="149226" y="41376"/>
                      </a:moveTo>
                      <a:cubicBezTo>
                        <a:pt x="136937" y="41376"/>
                        <a:pt x="124649" y="46240"/>
                        <a:pt x="114947" y="55968"/>
                      </a:cubicBezTo>
                      <a:cubicBezTo>
                        <a:pt x="96838" y="74128"/>
                        <a:pt x="96838" y="105259"/>
                        <a:pt x="114947" y="123418"/>
                      </a:cubicBezTo>
                      <a:cubicBezTo>
                        <a:pt x="134350" y="142875"/>
                        <a:pt x="164101" y="142875"/>
                        <a:pt x="183504" y="123418"/>
                      </a:cubicBezTo>
                      <a:cubicBezTo>
                        <a:pt x="201613" y="105259"/>
                        <a:pt x="201613" y="74128"/>
                        <a:pt x="183504" y="55968"/>
                      </a:cubicBezTo>
                      <a:cubicBezTo>
                        <a:pt x="173803" y="46240"/>
                        <a:pt x="161514" y="41376"/>
                        <a:pt x="149226" y="41376"/>
                      </a:cubicBezTo>
                      <a:close/>
                      <a:moveTo>
                        <a:pt x="228600" y="39687"/>
                      </a:moveTo>
                      <a:cubicBezTo>
                        <a:pt x="228600" y="39687"/>
                        <a:pt x="228600" y="39687"/>
                        <a:pt x="254000" y="39687"/>
                      </a:cubicBezTo>
                      <a:lnTo>
                        <a:pt x="254000" y="247650"/>
                      </a:lnTo>
                      <a:cubicBezTo>
                        <a:pt x="254000" y="247650"/>
                        <a:pt x="254000" y="247650"/>
                        <a:pt x="228600" y="247650"/>
                      </a:cubicBezTo>
                      <a:cubicBezTo>
                        <a:pt x="228600" y="247650"/>
                        <a:pt x="228600" y="247650"/>
                        <a:pt x="228600" y="110730"/>
                      </a:cubicBezTo>
                      <a:cubicBezTo>
                        <a:pt x="231140" y="104272"/>
                        <a:pt x="231140" y="96521"/>
                        <a:pt x="231140" y="90063"/>
                      </a:cubicBezTo>
                      <a:cubicBezTo>
                        <a:pt x="231140" y="83604"/>
                        <a:pt x="231140" y="75854"/>
                        <a:pt x="228600" y="69396"/>
                      </a:cubicBezTo>
                      <a:cubicBezTo>
                        <a:pt x="228600" y="69396"/>
                        <a:pt x="228600" y="69396"/>
                        <a:pt x="228600" y="39687"/>
                      </a:cubicBezTo>
                      <a:close/>
                      <a:moveTo>
                        <a:pt x="149707" y="22312"/>
                      </a:moveTo>
                      <a:cubicBezTo>
                        <a:pt x="166789" y="22312"/>
                        <a:pt x="183872" y="28749"/>
                        <a:pt x="196764" y="41623"/>
                      </a:cubicBezTo>
                      <a:cubicBezTo>
                        <a:pt x="223838" y="68659"/>
                        <a:pt x="223838" y="111144"/>
                        <a:pt x="196764" y="136893"/>
                      </a:cubicBezTo>
                      <a:cubicBezTo>
                        <a:pt x="173558" y="161354"/>
                        <a:pt x="136170" y="162641"/>
                        <a:pt x="109096" y="143330"/>
                      </a:cubicBezTo>
                      <a:cubicBezTo>
                        <a:pt x="109096" y="143330"/>
                        <a:pt x="109096" y="143330"/>
                        <a:pt x="97492" y="154917"/>
                      </a:cubicBezTo>
                      <a:cubicBezTo>
                        <a:pt x="98782" y="160067"/>
                        <a:pt x="97492" y="166504"/>
                        <a:pt x="93625" y="170366"/>
                      </a:cubicBezTo>
                      <a:cubicBezTo>
                        <a:pt x="93625" y="170366"/>
                        <a:pt x="93625" y="170366"/>
                        <a:pt x="43344" y="220576"/>
                      </a:cubicBezTo>
                      <a:cubicBezTo>
                        <a:pt x="35608" y="227013"/>
                        <a:pt x="25295" y="227013"/>
                        <a:pt x="18848" y="220576"/>
                      </a:cubicBezTo>
                      <a:cubicBezTo>
                        <a:pt x="11113" y="214139"/>
                        <a:pt x="11113" y="202552"/>
                        <a:pt x="18848" y="196115"/>
                      </a:cubicBezTo>
                      <a:cubicBezTo>
                        <a:pt x="18848" y="196115"/>
                        <a:pt x="18848" y="196115"/>
                        <a:pt x="67840" y="145905"/>
                      </a:cubicBezTo>
                      <a:cubicBezTo>
                        <a:pt x="72997" y="142043"/>
                        <a:pt x="78154" y="140755"/>
                        <a:pt x="84600" y="140755"/>
                      </a:cubicBezTo>
                      <a:cubicBezTo>
                        <a:pt x="84600" y="140755"/>
                        <a:pt x="84600" y="140755"/>
                        <a:pt x="96203" y="129168"/>
                      </a:cubicBezTo>
                      <a:cubicBezTo>
                        <a:pt x="75575" y="103420"/>
                        <a:pt x="78154" y="66084"/>
                        <a:pt x="102649" y="41623"/>
                      </a:cubicBezTo>
                      <a:cubicBezTo>
                        <a:pt x="115542" y="28749"/>
                        <a:pt x="132624" y="22312"/>
                        <a:pt x="149707" y="22312"/>
                      </a:cubicBezTo>
                      <a:close/>
                      <a:moveTo>
                        <a:pt x="280988" y="0"/>
                      </a:moveTo>
                      <a:lnTo>
                        <a:pt x="306388" y="0"/>
                      </a:lnTo>
                      <a:lnTo>
                        <a:pt x="306388" y="247650"/>
                      </a:lnTo>
                      <a:lnTo>
                        <a:pt x="280988" y="247650"/>
                      </a:lnTo>
                      <a:close/>
                    </a:path>
                  </a:pathLst>
                </a:custGeom>
                <a:solidFill>
                  <a:schemeClr val="bg1">
                    <a:lumMod val="7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68580" tIns="34290" rIns="68580" bIns="3429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defPPr>
                    <a:defRPr lang="zh-CN"/>
                  </a:defPPr>
                  <a:lvl1pPr marL="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0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zh-CN" altLang="en-US" sz="1350" dirty="0">
                    <a:solidFill>
                      <a:schemeClr val="bg1">
                        <a:lumMod val="50000"/>
                      </a:schemeClr>
                    </a:solidFill>
                    <a:ea typeface="微软雅黑" panose="020B0503020204020204" pitchFamily="34" charset="-122"/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38" name="Rectangle 5">
                <a:extLst>
                  <a:ext uri="{FF2B5EF4-FFF2-40B4-BE49-F238E27FC236}">
                    <a16:creationId xmlns:a16="http://schemas.microsoft.com/office/drawing/2014/main" id="{01CF12DE-6996-41AD-9CAC-2CD3F101222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81" y="741043"/>
                <a:ext cx="9126000" cy="22850"/>
              </a:xfrm>
              <a:prstGeom prst="rect">
                <a:avLst/>
              </a:prstGeom>
              <a:gradFill rotWithShape="0">
                <a:gsLst>
                  <a:gs pos="0">
                    <a:srgbClr val="0066FF"/>
                  </a:gs>
                  <a:gs pos="50000">
                    <a:srgbClr val="D1E3FF"/>
                  </a:gs>
                  <a:gs pos="100000">
                    <a:srgbClr val="0066FF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en-GB" altLang="en-US" sz="1013" dirty="0">
                  <a:latin typeface="Arial" panose="020B0604020202020204" pitchFamily="34" charset="0"/>
                  <a:cs typeface="Arial" pitchFamily="34" charset="0"/>
                </a:endParaRP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F26B11D3-2B02-4BE9-8CB0-954FD0314A88}"/>
                  </a:ext>
                </a:extLst>
              </p:cNvPr>
              <p:cNvSpPr txBox="1"/>
              <p:nvPr/>
            </p:nvSpPr>
            <p:spPr>
              <a:xfrm>
                <a:off x="1272209" y="1070858"/>
                <a:ext cx="6824940" cy="307777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«</a:t>
                </a:r>
                <a:r>
                  <a:rPr lang="ru-RU" sz="1400" b="1" dirty="0" err="1">
                    <a:solidFill>
                      <a:srgbClr val="C00000"/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Салалық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rgbClr val="C00000"/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өртке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rgbClr val="C00000"/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қарсы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rgbClr val="C00000"/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қызметтер</a:t>
                </a:r>
                <a:r>
                  <a:rPr lang="ru-RU" sz="1400" b="1" dirty="0">
                    <a:solidFill>
                      <a:srgbClr val="C00000"/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» </a:t>
                </a:r>
                <a:r>
                  <a:rPr lang="ru-RU" sz="1400" b="1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жаңа</a:t>
                </a:r>
                <a:r>
                  <a:rPr lang="ru-RU" sz="1400" b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тұжырымдамасын</a:t>
                </a:r>
                <a:r>
                  <a:rPr lang="ru-RU" sz="1400" b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енгізу</a:t>
                </a:r>
                <a:endParaRPr lang="en-US" sz="14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endParaRPr>
              </a:p>
            </p:txBody>
          </p:sp>
          <p:cxnSp>
            <p:nvCxnSpPr>
              <p:cNvPr id="50" name="Прямая соединительная линия 49">
                <a:extLst>
                  <a:ext uri="{FF2B5EF4-FFF2-40B4-BE49-F238E27FC236}">
                    <a16:creationId xmlns:a16="http://schemas.microsoft.com/office/drawing/2014/main" id="{164C062E-8EEC-4E08-807E-B50D4D82592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7881" y="2926193"/>
                <a:ext cx="9123802" cy="0"/>
              </a:xfrm>
              <a:prstGeom prst="line">
                <a:avLst/>
              </a:prstGeom>
              <a:ln w="19050"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52" name="Рисунок 51">
                <a:extLst>
                  <a:ext uri="{FF2B5EF4-FFF2-40B4-BE49-F238E27FC236}">
                    <a16:creationId xmlns:a16="http://schemas.microsoft.com/office/drawing/2014/main" id="{92813F48-6D17-4732-AF81-39472CF27FC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 cstate="print">
                <a:duotone>
                  <a:srgbClr val="E7E6E6">
                    <a:shade val="45000"/>
                    <a:satMod val="135000"/>
                  </a:srgb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4">
                        <a14:imgEffect>
                          <a14:backgroundRemoval t="2344" b="94531" l="10000" r="90000">
                            <a14:foregroundMark x1="37667" y1="21484" x2="37667" y2="21484"/>
                            <a14:foregroundMark x1="55333" y1="2344" x2="55333" y2="2344"/>
                            <a14:foregroundMark x1="45778" y1="94531" x2="45778" y2="94531"/>
                            <a14:foregroundMark x1="52222" y1="43945" x2="52222" y2="43945"/>
                          </a14:backgroundRemoval>
                        </a14:imgEffect>
                        <a14:imgEffect>
                          <a14:saturation sat="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9801" r="27986"/>
              <a:stretch/>
            </p:blipFill>
            <p:spPr>
              <a:xfrm>
                <a:off x="8377910" y="1104470"/>
                <a:ext cx="444541" cy="407934"/>
              </a:xfrm>
              <a:prstGeom prst="rect">
                <a:avLst/>
              </a:prstGeom>
            </p:spPr>
          </p:pic>
          <p:sp>
            <p:nvSpPr>
              <p:cNvPr id="53" name="Freeform 33">
                <a:extLst>
                  <a:ext uri="{FF2B5EF4-FFF2-40B4-BE49-F238E27FC236}">
                    <a16:creationId xmlns:a16="http://schemas.microsoft.com/office/drawing/2014/main" id="{E1827F87-15B0-4293-B539-389E1675BDE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2155" y="1185095"/>
                <a:ext cx="306761" cy="246683"/>
              </a:xfrm>
              <a:custGeom>
                <a:avLst/>
                <a:gdLst>
                  <a:gd name="T0" fmla="*/ 101453260 w 649"/>
                  <a:gd name="T1" fmla="*/ 5038059 h 531"/>
                  <a:gd name="T2" fmla="*/ 101453260 w 649"/>
                  <a:gd name="T3" fmla="*/ 5038059 h 531"/>
                  <a:gd name="T4" fmla="*/ 84152436 w 649"/>
                  <a:gd name="T5" fmla="*/ 5038059 h 531"/>
                  <a:gd name="T6" fmla="*/ 34769457 w 649"/>
                  <a:gd name="T7" fmla="*/ 54410383 h 531"/>
                  <a:gd name="T8" fmla="*/ 24859299 w 649"/>
                  <a:gd name="T9" fmla="*/ 42151325 h 531"/>
                  <a:gd name="T10" fmla="*/ 5038984 w 649"/>
                  <a:gd name="T11" fmla="*/ 42151325 h 531"/>
                  <a:gd name="T12" fmla="*/ 5038984 w 649"/>
                  <a:gd name="T13" fmla="*/ 61967472 h 531"/>
                  <a:gd name="T14" fmla="*/ 27210981 w 649"/>
                  <a:gd name="T15" fmla="*/ 81615809 h 531"/>
                  <a:gd name="T16" fmla="*/ 44679615 w 649"/>
                  <a:gd name="T17" fmla="*/ 81615809 h 531"/>
                  <a:gd name="T18" fmla="*/ 101453260 w 649"/>
                  <a:gd name="T19" fmla="*/ 24854207 h 531"/>
                  <a:gd name="T20" fmla="*/ 101453260 w 649"/>
                  <a:gd name="T21" fmla="*/ 5038059 h 531"/>
                  <a:gd name="T22" fmla="*/ 96582086 w 649"/>
                  <a:gd name="T23" fmla="*/ 19816148 h 531"/>
                  <a:gd name="T24" fmla="*/ 96582086 w 649"/>
                  <a:gd name="T25" fmla="*/ 19816148 h 531"/>
                  <a:gd name="T26" fmla="*/ 39640631 w 649"/>
                  <a:gd name="T27" fmla="*/ 76745560 h 531"/>
                  <a:gd name="T28" fmla="*/ 32249965 w 649"/>
                  <a:gd name="T29" fmla="*/ 76745560 h 531"/>
                  <a:gd name="T30" fmla="*/ 9910158 w 649"/>
                  <a:gd name="T31" fmla="*/ 54410383 h 531"/>
                  <a:gd name="T32" fmla="*/ 9910158 w 649"/>
                  <a:gd name="T33" fmla="*/ 47021574 h 531"/>
                  <a:gd name="T34" fmla="*/ 19820316 w 649"/>
                  <a:gd name="T35" fmla="*/ 47021574 h 531"/>
                  <a:gd name="T36" fmla="*/ 34769457 w 649"/>
                  <a:gd name="T37" fmla="*/ 61967472 h 531"/>
                  <a:gd name="T38" fmla="*/ 89023610 w 649"/>
                  <a:gd name="T39" fmla="*/ 9908308 h 531"/>
                  <a:gd name="T40" fmla="*/ 96582086 w 649"/>
                  <a:gd name="T41" fmla="*/ 9908308 h 531"/>
                  <a:gd name="T42" fmla="*/ 96582086 w 649"/>
                  <a:gd name="T43" fmla="*/ 19816148 h 531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49" h="531">
                    <a:moveTo>
                      <a:pt x="604" y="30"/>
                    </a:moveTo>
                    <a:lnTo>
                      <a:pt x="604" y="30"/>
                    </a:lnTo>
                    <a:cubicBezTo>
                      <a:pt x="575" y="0"/>
                      <a:pt x="530" y="0"/>
                      <a:pt x="501" y="30"/>
                    </a:cubicBezTo>
                    <a:cubicBezTo>
                      <a:pt x="207" y="324"/>
                      <a:pt x="207" y="324"/>
                      <a:pt x="207" y="324"/>
                    </a:cubicBezTo>
                    <a:cubicBezTo>
                      <a:pt x="148" y="251"/>
                      <a:pt x="148" y="251"/>
                      <a:pt x="148" y="251"/>
                    </a:cubicBezTo>
                    <a:cubicBezTo>
                      <a:pt x="103" y="207"/>
                      <a:pt x="59" y="207"/>
                      <a:pt x="30" y="251"/>
                    </a:cubicBezTo>
                    <a:cubicBezTo>
                      <a:pt x="0" y="280"/>
                      <a:pt x="0" y="324"/>
                      <a:pt x="30" y="369"/>
                    </a:cubicBezTo>
                    <a:cubicBezTo>
                      <a:pt x="162" y="486"/>
                      <a:pt x="162" y="486"/>
                      <a:pt x="162" y="486"/>
                    </a:cubicBezTo>
                    <a:cubicBezTo>
                      <a:pt x="192" y="530"/>
                      <a:pt x="236" y="530"/>
                      <a:pt x="266" y="486"/>
                    </a:cubicBezTo>
                    <a:cubicBezTo>
                      <a:pt x="604" y="148"/>
                      <a:pt x="604" y="148"/>
                      <a:pt x="604" y="148"/>
                    </a:cubicBezTo>
                    <a:cubicBezTo>
                      <a:pt x="648" y="118"/>
                      <a:pt x="648" y="59"/>
                      <a:pt x="604" y="30"/>
                    </a:cubicBezTo>
                    <a:close/>
                    <a:moveTo>
                      <a:pt x="575" y="118"/>
                    </a:moveTo>
                    <a:lnTo>
                      <a:pt x="575" y="118"/>
                    </a:lnTo>
                    <a:cubicBezTo>
                      <a:pt x="575" y="118"/>
                      <a:pt x="251" y="457"/>
                      <a:pt x="236" y="457"/>
                    </a:cubicBezTo>
                    <a:cubicBezTo>
                      <a:pt x="221" y="471"/>
                      <a:pt x="207" y="471"/>
                      <a:pt x="192" y="457"/>
                    </a:cubicBezTo>
                    <a:lnTo>
                      <a:pt x="59" y="324"/>
                    </a:lnTo>
                    <a:cubicBezTo>
                      <a:pt x="45" y="310"/>
                      <a:pt x="45" y="295"/>
                      <a:pt x="59" y="280"/>
                    </a:cubicBezTo>
                    <a:cubicBezTo>
                      <a:pt x="74" y="265"/>
                      <a:pt x="103" y="265"/>
                      <a:pt x="118" y="280"/>
                    </a:cubicBezTo>
                    <a:cubicBezTo>
                      <a:pt x="207" y="369"/>
                      <a:pt x="207" y="369"/>
                      <a:pt x="207" y="369"/>
                    </a:cubicBezTo>
                    <a:cubicBezTo>
                      <a:pt x="530" y="59"/>
                      <a:pt x="530" y="59"/>
                      <a:pt x="530" y="59"/>
                    </a:cubicBezTo>
                    <a:cubicBezTo>
                      <a:pt x="545" y="45"/>
                      <a:pt x="560" y="45"/>
                      <a:pt x="575" y="59"/>
                    </a:cubicBezTo>
                    <a:cubicBezTo>
                      <a:pt x="604" y="74"/>
                      <a:pt x="604" y="103"/>
                      <a:pt x="575" y="118"/>
                    </a:cubicBez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bg1"/>
                </a:solidFill>
              </a:ln>
            </p:spPr>
            <p:txBody>
              <a:bodyPr wrap="none" anchor="ctr"/>
              <a:lstStyle/>
              <a:p>
                <a:endParaRPr lang="en-US" sz="1013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54" name="Freeform 33">
                <a:extLst>
                  <a:ext uri="{FF2B5EF4-FFF2-40B4-BE49-F238E27FC236}">
                    <a16:creationId xmlns:a16="http://schemas.microsoft.com/office/drawing/2014/main" id="{B9029F44-A996-4D20-BF1E-D45ED2628B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9702" y="3581944"/>
                <a:ext cx="306761" cy="246683"/>
              </a:xfrm>
              <a:custGeom>
                <a:avLst/>
                <a:gdLst>
                  <a:gd name="T0" fmla="*/ 101453260 w 649"/>
                  <a:gd name="T1" fmla="*/ 5038059 h 531"/>
                  <a:gd name="T2" fmla="*/ 101453260 w 649"/>
                  <a:gd name="T3" fmla="*/ 5038059 h 531"/>
                  <a:gd name="T4" fmla="*/ 84152436 w 649"/>
                  <a:gd name="T5" fmla="*/ 5038059 h 531"/>
                  <a:gd name="T6" fmla="*/ 34769457 w 649"/>
                  <a:gd name="T7" fmla="*/ 54410383 h 531"/>
                  <a:gd name="T8" fmla="*/ 24859299 w 649"/>
                  <a:gd name="T9" fmla="*/ 42151325 h 531"/>
                  <a:gd name="T10" fmla="*/ 5038984 w 649"/>
                  <a:gd name="T11" fmla="*/ 42151325 h 531"/>
                  <a:gd name="T12" fmla="*/ 5038984 w 649"/>
                  <a:gd name="T13" fmla="*/ 61967472 h 531"/>
                  <a:gd name="T14" fmla="*/ 27210981 w 649"/>
                  <a:gd name="T15" fmla="*/ 81615809 h 531"/>
                  <a:gd name="T16" fmla="*/ 44679615 w 649"/>
                  <a:gd name="T17" fmla="*/ 81615809 h 531"/>
                  <a:gd name="T18" fmla="*/ 101453260 w 649"/>
                  <a:gd name="T19" fmla="*/ 24854207 h 531"/>
                  <a:gd name="T20" fmla="*/ 101453260 w 649"/>
                  <a:gd name="T21" fmla="*/ 5038059 h 531"/>
                  <a:gd name="T22" fmla="*/ 96582086 w 649"/>
                  <a:gd name="T23" fmla="*/ 19816148 h 531"/>
                  <a:gd name="T24" fmla="*/ 96582086 w 649"/>
                  <a:gd name="T25" fmla="*/ 19816148 h 531"/>
                  <a:gd name="T26" fmla="*/ 39640631 w 649"/>
                  <a:gd name="T27" fmla="*/ 76745560 h 531"/>
                  <a:gd name="T28" fmla="*/ 32249965 w 649"/>
                  <a:gd name="T29" fmla="*/ 76745560 h 531"/>
                  <a:gd name="T30" fmla="*/ 9910158 w 649"/>
                  <a:gd name="T31" fmla="*/ 54410383 h 531"/>
                  <a:gd name="T32" fmla="*/ 9910158 w 649"/>
                  <a:gd name="T33" fmla="*/ 47021574 h 531"/>
                  <a:gd name="T34" fmla="*/ 19820316 w 649"/>
                  <a:gd name="T35" fmla="*/ 47021574 h 531"/>
                  <a:gd name="T36" fmla="*/ 34769457 w 649"/>
                  <a:gd name="T37" fmla="*/ 61967472 h 531"/>
                  <a:gd name="T38" fmla="*/ 89023610 w 649"/>
                  <a:gd name="T39" fmla="*/ 9908308 h 531"/>
                  <a:gd name="T40" fmla="*/ 96582086 w 649"/>
                  <a:gd name="T41" fmla="*/ 9908308 h 531"/>
                  <a:gd name="T42" fmla="*/ 96582086 w 649"/>
                  <a:gd name="T43" fmla="*/ 19816148 h 531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0" t="0" r="r" b="b"/>
                <a:pathLst>
                  <a:path w="649" h="531">
                    <a:moveTo>
                      <a:pt x="604" y="30"/>
                    </a:moveTo>
                    <a:lnTo>
                      <a:pt x="604" y="30"/>
                    </a:lnTo>
                    <a:cubicBezTo>
                      <a:pt x="575" y="0"/>
                      <a:pt x="530" y="0"/>
                      <a:pt x="501" y="30"/>
                    </a:cubicBezTo>
                    <a:cubicBezTo>
                      <a:pt x="207" y="324"/>
                      <a:pt x="207" y="324"/>
                      <a:pt x="207" y="324"/>
                    </a:cubicBezTo>
                    <a:cubicBezTo>
                      <a:pt x="148" y="251"/>
                      <a:pt x="148" y="251"/>
                      <a:pt x="148" y="251"/>
                    </a:cubicBezTo>
                    <a:cubicBezTo>
                      <a:pt x="103" y="207"/>
                      <a:pt x="59" y="207"/>
                      <a:pt x="30" y="251"/>
                    </a:cubicBezTo>
                    <a:cubicBezTo>
                      <a:pt x="0" y="280"/>
                      <a:pt x="0" y="324"/>
                      <a:pt x="30" y="369"/>
                    </a:cubicBezTo>
                    <a:cubicBezTo>
                      <a:pt x="162" y="486"/>
                      <a:pt x="162" y="486"/>
                      <a:pt x="162" y="486"/>
                    </a:cubicBezTo>
                    <a:cubicBezTo>
                      <a:pt x="192" y="530"/>
                      <a:pt x="236" y="530"/>
                      <a:pt x="266" y="486"/>
                    </a:cubicBezTo>
                    <a:cubicBezTo>
                      <a:pt x="604" y="148"/>
                      <a:pt x="604" y="148"/>
                      <a:pt x="604" y="148"/>
                    </a:cubicBezTo>
                    <a:cubicBezTo>
                      <a:pt x="648" y="118"/>
                      <a:pt x="648" y="59"/>
                      <a:pt x="604" y="30"/>
                    </a:cubicBezTo>
                    <a:close/>
                    <a:moveTo>
                      <a:pt x="575" y="118"/>
                    </a:moveTo>
                    <a:lnTo>
                      <a:pt x="575" y="118"/>
                    </a:lnTo>
                    <a:cubicBezTo>
                      <a:pt x="575" y="118"/>
                      <a:pt x="251" y="457"/>
                      <a:pt x="236" y="457"/>
                    </a:cubicBezTo>
                    <a:cubicBezTo>
                      <a:pt x="221" y="471"/>
                      <a:pt x="207" y="471"/>
                      <a:pt x="192" y="457"/>
                    </a:cubicBezTo>
                    <a:lnTo>
                      <a:pt x="59" y="324"/>
                    </a:lnTo>
                    <a:cubicBezTo>
                      <a:pt x="45" y="310"/>
                      <a:pt x="45" y="295"/>
                      <a:pt x="59" y="280"/>
                    </a:cubicBezTo>
                    <a:cubicBezTo>
                      <a:pt x="74" y="265"/>
                      <a:pt x="103" y="265"/>
                      <a:pt x="118" y="280"/>
                    </a:cubicBezTo>
                    <a:cubicBezTo>
                      <a:pt x="207" y="369"/>
                      <a:pt x="207" y="369"/>
                      <a:pt x="207" y="369"/>
                    </a:cubicBezTo>
                    <a:cubicBezTo>
                      <a:pt x="530" y="59"/>
                      <a:pt x="530" y="59"/>
                      <a:pt x="530" y="59"/>
                    </a:cubicBezTo>
                    <a:cubicBezTo>
                      <a:pt x="545" y="45"/>
                      <a:pt x="560" y="45"/>
                      <a:pt x="575" y="59"/>
                    </a:cubicBezTo>
                    <a:cubicBezTo>
                      <a:pt x="604" y="74"/>
                      <a:pt x="604" y="103"/>
                      <a:pt x="575" y="118"/>
                    </a:cubicBezTo>
                    <a:close/>
                  </a:path>
                </a:pathLst>
              </a:custGeom>
              <a:solidFill>
                <a:schemeClr val="bg1"/>
              </a:solidFill>
              <a:ln w="28575">
                <a:solidFill>
                  <a:schemeClr val="bg1"/>
                </a:solidFill>
              </a:ln>
            </p:spPr>
            <p:txBody>
              <a:bodyPr wrap="none" anchor="ctr"/>
              <a:lstStyle/>
              <a:p>
                <a:endParaRPr lang="en-US" sz="1013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pic>
            <p:nvPicPr>
              <p:cNvPr id="55" name="Рисунок 54">
                <a:extLst>
                  <a:ext uri="{FF2B5EF4-FFF2-40B4-BE49-F238E27FC236}">
                    <a16:creationId xmlns:a16="http://schemas.microsoft.com/office/drawing/2014/main" id="{F4629161-A3EE-4968-9382-4C04642EEBA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70107" y="2063547"/>
                <a:ext cx="458809" cy="431568"/>
              </a:xfrm>
              <a:prstGeom prst="rect">
                <a:avLst/>
              </a:prstGeom>
            </p:spPr>
          </p:pic>
          <p:cxnSp>
            <p:nvCxnSpPr>
              <p:cNvPr id="57" name="Прямая соединительная линия 56">
                <a:extLst>
                  <a:ext uri="{FF2B5EF4-FFF2-40B4-BE49-F238E27FC236}">
                    <a16:creationId xmlns:a16="http://schemas.microsoft.com/office/drawing/2014/main" id="{9FAE2703-3FF9-45EF-85E1-F8C7A6EA26D6}"/>
                  </a:ext>
                </a:extLst>
              </p:cNvPr>
              <p:cNvCxnSpPr/>
              <p:nvPr/>
            </p:nvCxnSpPr>
            <p:spPr>
              <a:xfrm>
                <a:off x="1113777" y="1869971"/>
                <a:ext cx="0" cy="954107"/>
              </a:xfrm>
              <a:prstGeom prst="line">
                <a:avLst/>
              </a:prstGeom>
              <a:ln w="19050">
                <a:solidFill>
                  <a:schemeClr val="accent1">
                    <a:lumMod val="5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60" name="Рисунок 59">
                <a:extLst>
                  <a:ext uri="{FF2B5EF4-FFF2-40B4-BE49-F238E27FC236}">
                    <a16:creationId xmlns:a16="http://schemas.microsoft.com/office/drawing/2014/main" id="{602CA3E1-2EEC-44FA-BF83-82F666DB37F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24050" y="4347810"/>
                <a:ext cx="550922" cy="550922"/>
              </a:xfrm>
              <a:prstGeom prst="rect">
                <a:avLst/>
              </a:prstGeom>
            </p:spPr>
          </p:pic>
        </p:grp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DCA23B68-7711-4390-AF48-D44B79E37C1E}"/>
                </a:ext>
              </a:extLst>
            </p:cNvPr>
            <p:cNvSpPr txBox="1"/>
            <p:nvPr/>
          </p:nvSpPr>
          <p:spPr>
            <a:xfrm>
              <a:off x="1225715" y="1829731"/>
              <a:ext cx="7825432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/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мемлекеттік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органдарға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ведомстволық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бағынысты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объектілерде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өрттерді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сөндіру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кезінде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мемлекеттік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өртке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қарсы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қызметпен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өзара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іс-қимыл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жасау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мақсатында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мемлекеттік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органдарда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050" i="1" dirty="0"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ru-KZ" sz="105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қорғаныс</a:t>
              </a:r>
              <a:r>
                <a:rPr lang="ru-KZ" sz="1050" i="1" dirty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ru-KZ" sz="105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ұлттық</a:t>
              </a:r>
              <a:r>
                <a:rPr lang="ru-KZ" sz="105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05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қауіпсіздік</a:t>
              </a:r>
              <a:r>
                <a:rPr lang="ru-KZ" sz="1050" i="1" dirty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ru-KZ" sz="105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орман</a:t>
              </a:r>
              <a:r>
                <a:rPr lang="ru-KZ" sz="105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05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шаруашылығы</a:t>
              </a:r>
              <a:r>
                <a:rPr lang="ru-KZ" sz="105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05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және</a:t>
              </a:r>
              <a:r>
                <a:rPr lang="ru-KZ" sz="1050" i="1" dirty="0">
                  <a:latin typeface="Arial" panose="020B0604020202020204" pitchFamily="34" charset="0"/>
                  <a:cs typeface="Arial" panose="020B0604020202020204" pitchFamily="34" charset="0"/>
                </a:rPr>
                <a:t> ЖАО </a:t>
              </a:r>
              <a:r>
                <a:rPr lang="ru-KZ" sz="105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объектілерінде</a:t>
              </a:r>
              <a:r>
                <a:rPr lang="ru-KZ" sz="1050" i="1" dirty="0">
                  <a:latin typeface="Arial" panose="020B0604020202020204" pitchFamily="34" charset="0"/>
                  <a:cs typeface="Arial" panose="020B0604020202020204" pitchFamily="34" charset="0"/>
                </a:rPr>
                <a:t>)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өртке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қарсы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қызметтер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құру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үшін</a:t>
              </a:r>
              <a:endParaRPr lang="ru-KZ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D347D89C-2AE7-4AFC-83E5-F67CC03B40C6}"/>
                </a:ext>
              </a:extLst>
            </p:cNvPr>
            <p:cNvSpPr txBox="1"/>
            <p:nvPr/>
          </p:nvSpPr>
          <p:spPr>
            <a:xfrm>
              <a:off x="1272209" y="3221534"/>
              <a:ext cx="6856568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ТЖМ-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ге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арнаулы</a:t>
              </a:r>
              <a:r>
                <a:rPr lang="ru-KZ" sz="14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KZ" sz="1400" b="1" dirty="0" err="1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техникалық</a:t>
              </a:r>
              <a:r>
                <a:rPr lang="ru-KZ" sz="14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KZ" sz="1400" b="1" dirty="0" err="1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шарттарды</a:t>
              </a:r>
              <a:r>
                <a:rPr lang="ru-KZ" sz="14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KZ" sz="1400" b="1" dirty="0" err="1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қарау</a:t>
              </a:r>
              <a:r>
                <a:rPr lang="ru-KZ" sz="14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KZ" sz="1400" b="1" dirty="0" err="1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және</a:t>
              </a:r>
              <a:r>
                <a:rPr lang="ru-KZ" sz="14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KZ" sz="1400" b="1" dirty="0" err="1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келісу</a:t>
              </a:r>
              <a:r>
                <a:rPr lang="ru-KZ" sz="14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KZ" sz="1400" b="1" dirty="0" err="1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және</a:t>
              </a:r>
              <a:r>
                <a:rPr lang="ru-KZ" sz="14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KZ" sz="1400" b="1" dirty="0" err="1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биіктігі</a:t>
              </a:r>
              <a:r>
                <a:rPr lang="ru-KZ" sz="14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 </a:t>
              </a:r>
              <a:endParaRPr lang="kk-KZ" sz="1400" b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endParaRPr>
            </a:p>
            <a:p>
              <a:pPr algn="ctr"/>
              <a:r>
                <a:rPr lang="ru-KZ" sz="14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28 </a:t>
              </a:r>
              <a:r>
                <a:rPr lang="ru-KZ" sz="1400" b="1" dirty="0" err="1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метрден</a:t>
              </a:r>
              <a:r>
                <a:rPr lang="ru-KZ" sz="14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KZ" sz="1400" b="1" dirty="0" err="1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асатын</a:t>
              </a:r>
              <a:r>
                <a:rPr lang="ru-KZ" sz="14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KZ" sz="1400" b="1" dirty="0" err="1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адамдар</a:t>
              </a:r>
              <a:r>
                <a:rPr lang="ru-KZ" sz="14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 мен </a:t>
              </a:r>
              <a:r>
                <a:rPr lang="ru-KZ" sz="1400" b="1" dirty="0" err="1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ғимараттардың</a:t>
              </a:r>
              <a:r>
                <a:rPr lang="ru-KZ" sz="14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KZ" sz="1400" b="1" dirty="0" err="1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жаппай</a:t>
              </a:r>
              <a:r>
                <a:rPr lang="ru-KZ" sz="14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KZ" sz="1400" b="1" dirty="0" err="1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болатын</a:t>
              </a:r>
              <a:r>
                <a:rPr lang="ru-KZ" sz="14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KZ" sz="1400" b="1" dirty="0" err="1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объектілерінің</a:t>
              </a:r>
              <a:r>
                <a:rPr lang="ru-KZ" sz="14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KZ" sz="1400" b="1" dirty="0" err="1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өрт</a:t>
              </a:r>
              <a:r>
                <a:rPr lang="ru-KZ" sz="14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KZ" sz="1400" b="1" dirty="0" err="1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қауіпсіздігі</a:t>
              </a:r>
              <a:r>
                <a:rPr lang="ru-KZ" sz="14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KZ" sz="1400" b="1" dirty="0" err="1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талаптарына</a:t>
              </a:r>
              <a:r>
                <a:rPr lang="ru-KZ" sz="14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KZ" sz="1400" b="1" dirty="0" err="1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сәйкестігі</a:t>
              </a:r>
              <a:r>
                <a:rPr lang="ru-KZ" sz="14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KZ" sz="1400" b="1" dirty="0" err="1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туралы</a:t>
              </a:r>
              <a:r>
                <a:rPr lang="ru-KZ" sz="14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KZ" sz="1400" b="1" dirty="0" err="1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қорытынды</a:t>
              </a:r>
              <a:r>
                <a:rPr lang="ru-KZ" sz="14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 беру </a:t>
              </a:r>
              <a:r>
                <a:rPr lang="ru-KZ" sz="1400" b="1" dirty="0" err="1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жөніндегі</a:t>
              </a:r>
              <a:r>
                <a:rPr lang="ru-KZ" sz="1400" b="1" dirty="0">
                  <a:solidFill>
                    <a:schemeClr val="tx2"/>
                  </a:solidFill>
                  <a:latin typeface="Arial" pitchFamily="34" charset="0"/>
                  <a:cs typeface="Arial" pitchFamily="34" charset="0"/>
                </a:rPr>
                <a:t> 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функция беру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DAE99385-49E0-48F9-97E6-AFCE7B05CC43}"/>
                </a:ext>
              </a:extLst>
            </p:cNvPr>
            <p:cNvSpPr txBox="1"/>
            <p:nvPr/>
          </p:nvSpPr>
          <p:spPr>
            <a:xfrm>
              <a:off x="1131444" y="4307800"/>
              <a:ext cx="7468736" cy="63094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just"/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өрттердің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туындау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қаупін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болдырмау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және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жағымсыз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салдарын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азайту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үшін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050" i="1" dirty="0">
                  <a:latin typeface="Arial" panose="020B0604020202020204" pitchFamily="34" charset="0"/>
                  <a:cs typeface="Arial" panose="020B0604020202020204" pitchFamily="34" charset="0"/>
                </a:rPr>
                <a:t>(</a:t>
              </a:r>
              <a:r>
                <a:rPr lang="ru-KZ" sz="105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Мемлекет</a:t>
              </a:r>
              <a:r>
                <a:rPr lang="ru-KZ" sz="105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05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басшысының</a:t>
              </a:r>
              <a:r>
                <a:rPr lang="ru-KZ" sz="1050" i="1" dirty="0">
                  <a:latin typeface="Arial" panose="020B0604020202020204" pitchFamily="34" charset="0"/>
                  <a:cs typeface="Arial" panose="020B0604020202020204" pitchFamily="34" charset="0"/>
                </a:rPr>
                <a:t> 11.06.2021 ж. № 21-27-7. 45 </a:t>
              </a:r>
              <a:r>
                <a:rPr lang="ru-KZ" sz="105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өрт</a:t>
              </a:r>
              <a:r>
                <a:rPr lang="ru-KZ" sz="105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05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бақылауын</a:t>
              </a:r>
              <a:r>
                <a:rPr lang="ru-KZ" sz="105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05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қайта</a:t>
              </a:r>
              <a:r>
                <a:rPr lang="ru-KZ" sz="105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05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бастауға</a:t>
              </a:r>
              <a:r>
                <a:rPr lang="ru-KZ" sz="105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05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қатысты</a:t>
              </a:r>
              <a:r>
                <a:rPr lang="ru-KZ" sz="105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05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тапсырмасы</a:t>
              </a:r>
              <a:r>
                <a:rPr lang="ru-KZ" sz="105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05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объектілерді</a:t>
              </a:r>
              <a:r>
                <a:rPr lang="ru-KZ" sz="105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05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қабылдау</a:t>
              </a:r>
              <a:r>
                <a:rPr lang="ru-KZ" sz="1050" i="1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050" i="1" dirty="0" err="1">
                  <a:latin typeface="Arial" panose="020B0604020202020204" pitchFamily="34" charset="0"/>
                  <a:cs typeface="Arial" panose="020B0604020202020204" pitchFamily="34" charset="0"/>
                </a:rPr>
                <a:t>кезінде</a:t>
              </a:r>
              <a:r>
                <a:rPr lang="ru-KZ" sz="1050" i="1" dirty="0"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11681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Text Box 13">
            <a:extLst>
              <a:ext uri="{FF2B5EF4-FFF2-40B4-BE49-F238E27FC236}">
                <a16:creationId xmlns:a16="http://schemas.microsoft.com/office/drawing/2014/main" id="{3608D173-A133-4B54-9F58-8DF244D6A0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5021" y="160143"/>
            <a:ext cx="597267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 МАТЕРИАЛДЫҚ РЕЗЕРВ</a:t>
            </a:r>
          </a:p>
        </p:txBody>
      </p:sp>
      <p:sp>
        <p:nvSpPr>
          <p:cNvPr id="45" name="Freeform 59">
            <a:extLst>
              <a:ext uri="{FF2B5EF4-FFF2-40B4-BE49-F238E27FC236}">
                <a16:creationId xmlns:a16="http://schemas.microsoft.com/office/drawing/2014/main" id="{606B837B-5CCD-4ACF-B9E9-1E365A9DE328}"/>
              </a:ext>
            </a:extLst>
          </p:cNvPr>
          <p:cNvSpPr>
            <a:spLocks/>
          </p:cNvSpPr>
          <p:nvPr/>
        </p:nvSpPr>
        <p:spPr bwMode="auto">
          <a:xfrm>
            <a:off x="1599867" y="229133"/>
            <a:ext cx="225029" cy="223838"/>
          </a:xfrm>
          <a:custGeom>
            <a:avLst/>
            <a:gdLst>
              <a:gd name="T0" fmla="*/ 75166866 w 634"/>
              <a:gd name="T1" fmla="*/ 92493983 h 634"/>
              <a:gd name="T2" fmla="*/ 75166866 w 634"/>
              <a:gd name="T3" fmla="*/ 92493983 h 634"/>
              <a:gd name="T4" fmla="*/ 67684092 w 634"/>
              <a:gd name="T5" fmla="*/ 99975342 h 634"/>
              <a:gd name="T6" fmla="*/ 15135345 w 634"/>
              <a:gd name="T7" fmla="*/ 99975342 h 634"/>
              <a:gd name="T8" fmla="*/ 7482775 w 634"/>
              <a:gd name="T9" fmla="*/ 92493983 h 634"/>
              <a:gd name="T10" fmla="*/ 7482775 w 634"/>
              <a:gd name="T11" fmla="*/ 39956084 h 634"/>
              <a:gd name="T12" fmla="*/ 15135345 w 634"/>
              <a:gd name="T13" fmla="*/ 32474724 h 634"/>
              <a:gd name="T14" fmla="*/ 20066948 w 634"/>
              <a:gd name="T15" fmla="*/ 32474724 h 634"/>
              <a:gd name="T16" fmla="*/ 20066948 w 634"/>
              <a:gd name="T17" fmla="*/ 27544063 h 634"/>
              <a:gd name="T18" fmla="*/ 15135345 w 634"/>
              <a:gd name="T19" fmla="*/ 27544063 h 634"/>
              <a:gd name="T20" fmla="*/ 0 w 634"/>
              <a:gd name="T21" fmla="*/ 39956084 h 634"/>
              <a:gd name="T22" fmla="*/ 0 w 634"/>
              <a:gd name="T23" fmla="*/ 92493983 h 634"/>
              <a:gd name="T24" fmla="*/ 15135345 w 634"/>
              <a:gd name="T25" fmla="*/ 107626497 h 634"/>
              <a:gd name="T26" fmla="*/ 67684092 w 634"/>
              <a:gd name="T27" fmla="*/ 107626497 h 634"/>
              <a:gd name="T28" fmla="*/ 80098470 w 634"/>
              <a:gd name="T29" fmla="*/ 92493983 h 634"/>
              <a:gd name="T30" fmla="*/ 80098470 w 634"/>
              <a:gd name="T31" fmla="*/ 87563322 h 634"/>
              <a:gd name="T32" fmla="*/ 75166866 w 634"/>
              <a:gd name="T33" fmla="*/ 87563322 h 634"/>
              <a:gd name="T34" fmla="*/ 75166866 w 634"/>
              <a:gd name="T35" fmla="*/ 92493983 h 634"/>
              <a:gd name="T36" fmla="*/ 95233815 w 634"/>
              <a:gd name="T37" fmla="*/ 0 h 634"/>
              <a:gd name="T38" fmla="*/ 95233815 w 634"/>
              <a:gd name="T39" fmla="*/ 0 h 634"/>
              <a:gd name="T40" fmla="*/ 40134368 w 634"/>
              <a:gd name="T41" fmla="*/ 0 h 634"/>
              <a:gd name="T42" fmla="*/ 27549723 w 634"/>
              <a:gd name="T43" fmla="*/ 12412020 h 634"/>
              <a:gd name="T44" fmla="*/ 27549723 w 634"/>
              <a:gd name="T45" fmla="*/ 67500147 h 634"/>
              <a:gd name="T46" fmla="*/ 40134368 w 634"/>
              <a:gd name="T47" fmla="*/ 80081962 h 634"/>
              <a:gd name="T48" fmla="*/ 95233815 w 634"/>
              <a:gd name="T49" fmla="*/ 80081962 h 634"/>
              <a:gd name="T50" fmla="*/ 107648193 w 634"/>
              <a:gd name="T51" fmla="*/ 67500147 h 634"/>
              <a:gd name="T52" fmla="*/ 107648193 w 634"/>
              <a:gd name="T53" fmla="*/ 12412020 h 634"/>
              <a:gd name="T54" fmla="*/ 95233815 w 634"/>
              <a:gd name="T55" fmla="*/ 0 h 634"/>
              <a:gd name="T56" fmla="*/ 100165890 w 634"/>
              <a:gd name="T57" fmla="*/ 67500147 h 634"/>
              <a:gd name="T58" fmla="*/ 100165890 w 634"/>
              <a:gd name="T59" fmla="*/ 67500147 h 634"/>
              <a:gd name="T60" fmla="*/ 95233815 w 634"/>
              <a:gd name="T61" fmla="*/ 72430807 h 634"/>
              <a:gd name="T62" fmla="*/ 40134368 w 634"/>
              <a:gd name="T63" fmla="*/ 72430807 h 634"/>
              <a:gd name="T64" fmla="*/ 35202765 w 634"/>
              <a:gd name="T65" fmla="*/ 67500147 h 634"/>
              <a:gd name="T66" fmla="*/ 35202765 w 634"/>
              <a:gd name="T67" fmla="*/ 12412020 h 634"/>
              <a:gd name="T68" fmla="*/ 40134368 w 634"/>
              <a:gd name="T69" fmla="*/ 7481360 h 634"/>
              <a:gd name="T70" fmla="*/ 95233815 w 634"/>
              <a:gd name="T71" fmla="*/ 7481360 h 634"/>
              <a:gd name="T72" fmla="*/ 100165890 w 634"/>
              <a:gd name="T73" fmla="*/ 12412020 h 634"/>
              <a:gd name="T74" fmla="*/ 100165890 w 634"/>
              <a:gd name="T75" fmla="*/ 67500147 h 634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634" h="634">
                <a:moveTo>
                  <a:pt x="442" y="544"/>
                </a:moveTo>
                <a:lnTo>
                  <a:pt x="442" y="544"/>
                </a:lnTo>
                <a:cubicBezTo>
                  <a:pt x="442" y="574"/>
                  <a:pt x="412" y="588"/>
                  <a:pt x="398" y="588"/>
                </a:cubicBezTo>
                <a:cubicBezTo>
                  <a:pt x="89" y="588"/>
                  <a:pt x="89" y="588"/>
                  <a:pt x="89" y="588"/>
                </a:cubicBezTo>
                <a:cubicBezTo>
                  <a:pt x="59" y="588"/>
                  <a:pt x="44" y="574"/>
                  <a:pt x="44" y="544"/>
                </a:cubicBezTo>
                <a:cubicBezTo>
                  <a:pt x="44" y="235"/>
                  <a:pt x="44" y="235"/>
                  <a:pt x="44" y="235"/>
                </a:cubicBezTo>
                <a:cubicBezTo>
                  <a:pt x="44" y="221"/>
                  <a:pt x="59" y="191"/>
                  <a:pt x="89" y="191"/>
                </a:cubicBezTo>
                <a:cubicBezTo>
                  <a:pt x="118" y="191"/>
                  <a:pt x="118" y="191"/>
                  <a:pt x="118" y="191"/>
                </a:cubicBezTo>
                <a:cubicBezTo>
                  <a:pt x="118" y="162"/>
                  <a:pt x="118" y="162"/>
                  <a:pt x="118" y="162"/>
                </a:cubicBezTo>
                <a:cubicBezTo>
                  <a:pt x="89" y="162"/>
                  <a:pt x="89" y="162"/>
                  <a:pt x="89" y="162"/>
                </a:cubicBezTo>
                <a:cubicBezTo>
                  <a:pt x="44" y="162"/>
                  <a:pt x="0" y="191"/>
                  <a:pt x="0" y="235"/>
                </a:cubicBezTo>
                <a:cubicBezTo>
                  <a:pt x="0" y="544"/>
                  <a:pt x="0" y="544"/>
                  <a:pt x="0" y="544"/>
                </a:cubicBezTo>
                <a:cubicBezTo>
                  <a:pt x="0" y="588"/>
                  <a:pt x="44" y="633"/>
                  <a:pt x="89" y="633"/>
                </a:cubicBezTo>
                <a:cubicBezTo>
                  <a:pt x="398" y="633"/>
                  <a:pt x="398" y="633"/>
                  <a:pt x="398" y="633"/>
                </a:cubicBezTo>
                <a:cubicBezTo>
                  <a:pt x="442" y="633"/>
                  <a:pt x="471" y="588"/>
                  <a:pt x="471" y="544"/>
                </a:cubicBezTo>
                <a:cubicBezTo>
                  <a:pt x="471" y="515"/>
                  <a:pt x="471" y="515"/>
                  <a:pt x="471" y="515"/>
                </a:cubicBezTo>
                <a:cubicBezTo>
                  <a:pt x="442" y="515"/>
                  <a:pt x="442" y="515"/>
                  <a:pt x="442" y="515"/>
                </a:cubicBezTo>
                <a:lnTo>
                  <a:pt x="442" y="544"/>
                </a:lnTo>
                <a:close/>
                <a:moveTo>
                  <a:pt x="560" y="0"/>
                </a:moveTo>
                <a:lnTo>
                  <a:pt x="560" y="0"/>
                </a:lnTo>
                <a:cubicBezTo>
                  <a:pt x="236" y="0"/>
                  <a:pt x="236" y="0"/>
                  <a:pt x="236" y="0"/>
                </a:cubicBezTo>
                <a:cubicBezTo>
                  <a:pt x="192" y="0"/>
                  <a:pt x="162" y="29"/>
                  <a:pt x="162" y="73"/>
                </a:cubicBezTo>
                <a:cubicBezTo>
                  <a:pt x="162" y="397"/>
                  <a:pt x="162" y="397"/>
                  <a:pt x="162" y="397"/>
                </a:cubicBezTo>
                <a:cubicBezTo>
                  <a:pt x="162" y="441"/>
                  <a:pt x="192" y="471"/>
                  <a:pt x="236" y="471"/>
                </a:cubicBezTo>
                <a:cubicBezTo>
                  <a:pt x="560" y="471"/>
                  <a:pt x="560" y="471"/>
                  <a:pt x="560" y="471"/>
                </a:cubicBezTo>
                <a:cubicBezTo>
                  <a:pt x="604" y="471"/>
                  <a:pt x="633" y="441"/>
                  <a:pt x="633" y="397"/>
                </a:cubicBezTo>
                <a:cubicBezTo>
                  <a:pt x="633" y="73"/>
                  <a:pt x="633" y="73"/>
                  <a:pt x="633" y="73"/>
                </a:cubicBezTo>
                <a:cubicBezTo>
                  <a:pt x="633" y="29"/>
                  <a:pt x="604" y="0"/>
                  <a:pt x="560" y="0"/>
                </a:cubicBezTo>
                <a:close/>
                <a:moveTo>
                  <a:pt x="589" y="397"/>
                </a:moveTo>
                <a:lnTo>
                  <a:pt x="589" y="397"/>
                </a:lnTo>
                <a:cubicBezTo>
                  <a:pt x="589" y="412"/>
                  <a:pt x="574" y="426"/>
                  <a:pt x="560" y="426"/>
                </a:cubicBezTo>
                <a:cubicBezTo>
                  <a:pt x="236" y="426"/>
                  <a:pt x="236" y="426"/>
                  <a:pt x="236" y="426"/>
                </a:cubicBezTo>
                <a:cubicBezTo>
                  <a:pt x="221" y="426"/>
                  <a:pt x="207" y="412"/>
                  <a:pt x="207" y="397"/>
                </a:cubicBezTo>
                <a:cubicBezTo>
                  <a:pt x="207" y="73"/>
                  <a:pt x="207" y="73"/>
                  <a:pt x="207" y="73"/>
                </a:cubicBezTo>
                <a:cubicBezTo>
                  <a:pt x="207" y="58"/>
                  <a:pt x="221" y="44"/>
                  <a:pt x="236" y="44"/>
                </a:cubicBezTo>
                <a:cubicBezTo>
                  <a:pt x="560" y="44"/>
                  <a:pt x="560" y="44"/>
                  <a:pt x="560" y="44"/>
                </a:cubicBezTo>
                <a:cubicBezTo>
                  <a:pt x="574" y="44"/>
                  <a:pt x="589" y="58"/>
                  <a:pt x="589" y="73"/>
                </a:cubicBezTo>
                <a:lnTo>
                  <a:pt x="589" y="397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 sz="1013" dirty="0"/>
          </a:p>
        </p:txBody>
      </p:sp>
      <p:pic>
        <p:nvPicPr>
          <p:cNvPr id="46" name="Рисунок 45">
            <a:extLst>
              <a:ext uri="{FF2B5EF4-FFF2-40B4-BE49-F238E27FC236}">
                <a16:creationId xmlns:a16="http://schemas.microsoft.com/office/drawing/2014/main" id="{403F9B98-A322-4A26-8FDA-092D6B55CAF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03" y="53647"/>
            <a:ext cx="529580" cy="516254"/>
          </a:xfrm>
          <a:prstGeom prst="rect">
            <a:avLst/>
          </a:prstGeom>
        </p:spPr>
      </p:pic>
      <p:sp>
        <p:nvSpPr>
          <p:cNvPr id="47" name="Rectangle 4">
            <a:extLst>
              <a:ext uri="{FF2B5EF4-FFF2-40B4-BE49-F238E27FC236}">
                <a16:creationId xmlns:a16="http://schemas.microsoft.com/office/drawing/2014/main" id="{A92C64D4-D53A-471E-A877-68E9108E29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1" y="656582"/>
            <a:ext cx="9126000" cy="62618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50000">
                <a:srgbClr val="FFFFFF"/>
              </a:gs>
              <a:gs pos="100000">
                <a:srgbClr val="0066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kk-KZ" altLang="en-US" sz="1013" dirty="0">
              <a:latin typeface="Arial" panose="020B0604020202020204" pitchFamily="34" charset="0"/>
              <a:cs typeface="Arial" pitchFamily="34" charset="0"/>
            </a:endParaRPr>
          </a:p>
          <a:p>
            <a:pPr eaLnBrk="1" hangingPunct="1"/>
            <a:endParaRPr lang="kk-KZ" altLang="en-US" sz="1013" dirty="0">
              <a:latin typeface="Arial" panose="020B0604020202020204" pitchFamily="34" charset="0"/>
              <a:cs typeface="Arial" pitchFamily="34" charset="0"/>
            </a:endParaRPr>
          </a:p>
          <a:p>
            <a:pPr eaLnBrk="1" hangingPunct="1"/>
            <a:endParaRPr lang="kk-KZ" altLang="en-US" sz="1013" dirty="0">
              <a:latin typeface="Arial" panose="020B0604020202020204" pitchFamily="34" charset="0"/>
              <a:cs typeface="Arial" pitchFamily="34" charset="0"/>
            </a:endParaRPr>
          </a:p>
          <a:p>
            <a:pPr eaLnBrk="1" hangingPunct="1"/>
            <a:endParaRPr lang="kk-KZ" altLang="en-US" sz="1013" dirty="0">
              <a:latin typeface="Arial" panose="020B0604020202020204" pitchFamily="34" charset="0"/>
              <a:cs typeface="Arial" pitchFamily="34" charset="0"/>
            </a:endParaRPr>
          </a:p>
          <a:p>
            <a:pPr eaLnBrk="1" hangingPunct="1"/>
            <a:endParaRPr lang="en-GB" altLang="en-US" sz="1013"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49" name="Rectangle 5">
            <a:extLst>
              <a:ext uri="{FF2B5EF4-FFF2-40B4-BE49-F238E27FC236}">
                <a16:creationId xmlns:a16="http://schemas.microsoft.com/office/drawing/2014/main" id="{354F01CC-1B5A-4E3C-BE84-95994B1EE3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1" y="5111888"/>
            <a:ext cx="9126000" cy="40481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50000">
                <a:srgbClr val="D1E3FF"/>
              </a:gs>
              <a:gs pos="100000">
                <a:srgbClr val="0066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en-US" sz="1013"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69" name="Номер слайда 7">
            <a:extLst>
              <a:ext uri="{FF2B5EF4-FFF2-40B4-BE49-F238E27FC236}">
                <a16:creationId xmlns:a16="http://schemas.microsoft.com/office/drawing/2014/main" id="{510A8DB7-DF5B-42D8-9AE8-BA0D9B812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338727" y="4844205"/>
            <a:ext cx="792956" cy="273844"/>
          </a:xfrm>
        </p:spPr>
        <p:txBody>
          <a:bodyPr/>
          <a:lstStyle/>
          <a:p>
            <a:fld id="{5DD15EA3-ACAA-472E-B1EB-68A06BEE3796}" type="slidenum">
              <a:rPr lang="hu-HU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5</a:t>
            </a:fld>
            <a:endParaRPr lang="hu-H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60AF2584-810D-48C4-8FC5-F0BC8C097475}"/>
              </a:ext>
            </a:extLst>
          </p:cNvPr>
          <p:cNvGrpSpPr/>
          <p:nvPr/>
        </p:nvGrpSpPr>
        <p:grpSpPr>
          <a:xfrm>
            <a:off x="7881" y="741043"/>
            <a:ext cx="9136119" cy="4310773"/>
            <a:chOff x="7881" y="741043"/>
            <a:chExt cx="9136119" cy="4310773"/>
          </a:xfrm>
        </p:grpSpPr>
        <p:grpSp>
          <p:nvGrpSpPr>
            <p:cNvPr id="70" name="Группа 69">
              <a:extLst>
                <a:ext uri="{FF2B5EF4-FFF2-40B4-BE49-F238E27FC236}">
                  <a16:creationId xmlns:a16="http://schemas.microsoft.com/office/drawing/2014/main" id="{6F0BD1AE-BB7D-4270-BBCA-BD5FA653ACD9}"/>
                </a:ext>
              </a:extLst>
            </p:cNvPr>
            <p:cNvGrpSpPr/>
            <p:nvPr/>
          </p:nvGrpSpPr>
          <p:grpSpPr>
            <a:xfrm>
              <a:off x="7881" y="741043"/>
              <a:ext cx="9126000" cy="4310773"/>
              <a:chOff x="7881" y="741043"/>
              <a:chExt cx="9126000" cy="4310773"/>
            </a:xfrm>
          </p:grpSpPr>
          <p:grpSp>
            <p:nvGrpSpPr>
              <p:cNvPr id="5" name="Group 39984">
                <a:extLst>
                  <a:ext uri="{FF2B5EF4-FFF2-40B4-BE49-F238E27FC236}">
                    <a16:creationId xmlns:a16="http://schemas.microsoft.com/office/drawing/2014/main" id="{EB0915CD-E9B5-430E-AB64-4A90AFC225E8}"/>
                  </a:ext>
                </a:extLst>
              </p:cNvPr>
              <p:cNvGrpSpPr/>
              <p:nvPr/>
            </p:nvGrpSpPr>
            <p:grpSpPr>
              <a:xfrm>
                <a:off x="1229589" y="1903553"/>
                <a:ext cx="6419302" cy="841905"/>
                <a:chOff x="-1078872" y="285630"/>
                <a:chExt cx="11633673" cy="1525778"/>
              </a:xfrm>
            </p:grpSpPr>
            <p:sp>
              <p:nvSpPr>
                <p:cNvPr id="6" name="Shape 39980">
                  <a:extLst>
                    <a:ext uri="{FF2B5EF4-FFF2-40B4-BE49-F238E27FC236}">
                      <a16:creationId xmlns:a16="http://schemas.microsoft.com/office/drawing/2014/main" id="{5327D3D6-C6EF-4E57-A003-7DCFE8FBDE26}"/>
                    </a:ext>
                  </a:extLst>
                </p:cNvPr>
                <p:cNvSpPr/>
                <p:nvPr/>
              </p:nvSpPr>
              <p:spPr>
                <a:xfrm>
                  <a:off x="-1078872" y="1030698"/>
                  <a:ext cx="11633673" cy="780710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600" h="21600" extrusionOk="0">
                      <a:moveTo>
                        <a:pt x="0" y="21476"/>
                      </a:moveTo>
                      <a:lnTo>
                        <a:pt x="0" y="0"/>
                      </a:lnTo>
                      <a:lnTo>
                        <a:pt x="21600" y="0"/>
                      </a:lnTo>
                      <a:lnTo>
                        <a:pt x="21600" y="21600"/>
                      </a:lnTo>
                    </a:path>
                  </a:pathLst>
                </a:custGeom>
                <a:no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 lim="400000"/>
                </a:ln>
                <a:effectLst/>
              </p:spPr>
              <p:txBody>
                <a:bodyPr wrap="square" lIns="20092" tIns="20092" rIns="20092" bIns="20092" numCol="1" anchor="ctr">
                  <a:noAutofit/>
                </a:bodyPr>
                <a:lstStyle/>
                <a:p>
                  <a:endParaRPr sz="1013" dirty="0">
                    <a:latin typeface="+mn-lt"/>
                    <a:ea typeface="微软雅黑" panose="020B0503020204020204" pitchFamily="34" charset="-122"/>
                    <a:cs typeface="+mn-ea"/>
                    <a:sym typeface="+mn-lt"/>
                  </a:endParaRPr>
                </a:p>
              </p:txBody>
            </p:sp>
            <p:sp>
              <p:nvSpPr>
                <p:cNvPr id="7" name="Shape 39981">
                  <a:extLst>
                    <a:ext uri="{FF2B5EF4-FFF2-40B4-BE49-F238E27FC236}">
                      <a16:creationId xmlns:a16="http://schemas.microsoft.com/office/drawing/2014/main" id="{35339F79-7722-4EC0-B7D5-B844B1404D77}"/>
                    </a:ext>
                  </a:extLst>
                </p:cNvPr>
                <p:cNvSpPr/>
                <p:nvPr/>
              </p:nvSpPr>
              <p:spPr>
                <a:xfrm>
                  <a:off x="4477924" y="285630"/>
                  <a:ext cx="2" cy="1263285"/>
                </a:xfrm>
                <a:prstGeom prst="line">
                  <a:avLst/>
                </a:prstGeom>
                <a:noFill/>
                <a:ln w="19050" cap="flat">
                  <a:solidFill>
                    <a:schemeClr val="bg1">
                      <a:lumMod val="75000"/>
                    </a:schemeClr>
                  </a:solidFill>
                  <a:prstDash val="solid"/>
                  <a:miter lim="400000"/>
                </a:ln>
                <a:effectLst/>
              </p:spPr>
              <p:txBody>
                <a:bodyPr wrap="square" lIns="20092" tIns="20092" rIns="20092" bIns="20092" numCol="1" anchor="ctr">
                  <a:noAutofit/>
                </a:bodyPr>
                <a:lstStyle/>
                <a:p>
                  <a:endParaRPr sz="1013" dirty="0">
                    <a:latin typeface="+mn-lt"/>
                    <a:ea typeface="微软雅黑" panose="020B0503020204020204" pitchFamily="34" charset="-122"/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10" name="Group 39961">
                <a:extLst>
                  <a:ext uri="{FF2B5EF4-FFF2-40B4-BE49-F238E27FC236}">
                    <a16:creationId xmlns:a16="http://schemas.microsoft.com/office/drawing/2014/main" id="{89F641C6-EFE5-4878-B5FE-321981B0720A}"/>
                  </a:ext>
                </a:extLst>
              </p:cNvPr>
              <p:cNvGrpSpPr/>
              <p:nvPr/>
            </p:nvGrpSpPr>
            <p:grpSpPr>
              <a:xfrm>
                <a:off x="3920645" y="1576470"/>
                <a:ext cx="989284" cy="591902"/>
                <a:chOff x="0" y="0"/>
                <a:chExt cx="1905000" cy="1470841"/>
              </a:xfrm>
              <a:solidFill>
                <a:schemeClr val="tx2">
                  <a:lumMod val="40000"/>
                  <a:lumOff val="60000"/>
                </a:schemeClr>
              </a:solidFill>
            </p:grpSpPr>
            <p:sp>
              <p:nvSpPr>
                <p:cNvPr id="11" name="Shape 39959">
                  <a:extLst>
                    <a:ext uri="{FF2B5EF4-FFF2-40B4-BE49-F238E27FC236}">
                      <a16:creationId xmlns:a16="http://schemas.microsoft.com/office/drawing/2014/main" id="{66AC57A1-A187-43D7-B90B-62F66FACECA6}"/>
                    </a:ext>
                  </a:extLst>
                </p:cNvPr>
                <p:cNvSpPr/>
                <p:nvPr/>
              </p:nvSpPr>
              <p:spPr>
                <a:xfrm>
                  <a:off x="139091" y="0"/>
                  <a:ext cx="1626818" cy="274952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86" h="21600" extrusionOk="0">
                      <a:moveTo>
                        <a:pt x="21586" y="21600"/>
                      </a:moveTo>
                      <a:lnTo>
                        <a:pt x="21586" y="17622"/>
                      </a:lnTo>
                      <a:cubicBezTo>
                        <a:pt x="21586" y="15553"/>
                        <a:pt x="21300" y="13860"/>
                        <a:pt x="20950" y="13860"/>
                      </a:cubicBezTo>
                      <a:lnTo>
                        <a:pt x="9943" y="13860"/>
                      </a:lnTo>
                      <a:cubicBezTo>
                        <a:pt x="9594" y="13860"/>
                        <a:pt x="9151" y="12442"/>
                        <a:pt x="8960" y="10709"/>
                      </a:cubicBezTo>
                      <a:lnTo>
                        <a:pt x="8126" y="3150"/>
                      </a:lnTo>
                      <a:cubicBezTo>
                        <a:pt x="7935" y="1418"/>
                        <a:pt x="7493" y="0"/>
                        <a:pt x="7143" y="0"/>
                      </a:cubicBezTo>
                      <a:lnTo>
                        <a:pt x="609" y="0"/>
                      </a:lnTo>
                      <a:cubicBezTo>
                        <a:pt x="260" y="0"/>
                        <a:pt x="-14" y="1692"/>
                        <a:pt x="1" y="3759"/>
                      </a:cubicBezTo>
                      <a:lnTo>
                        <a:pt x="128" y="21600"/>
                      </a:lnTo>
                      <a:cubicBezTo>
                        <a:pt x="128" y="21600"/>
                        <a:pt x="21586" y="21600"/>
                        <a:pt x="21586" y="21600"/>
                      </a:cubicBezTo>
                      <a:close/>
                    </a:path>
                  </a:pathLst>
                </a:custGeom>
                <a:grpFill/>
                <a:ln w="12700" cap="flat">
                  <a:noFill/>
                  <a:miter lim="400000"/>
                </a:ln>
                <a:effectLst/>
              </p:spPr>
              <p:txBody>
                <a:bodyPr wrap="square" lIns="15069" tIns="15069" rIns="15069" bIns="15069" numCol="1" anchor="ctr">
                  <a:noAutofit/>
                </a:bodyPr>
                <a:lstStyle/>
                <a:p>
                  <a:endParaRPr sz="1013" dirty="0">
                    <a:latin typeface="+mn-lt"/>
                    <a:ea typeface="微软雅黑" panose="020B0503020204020204" pitchFamily="34" charset="-122"/>
                    <a:cs typeface="+mn-ea"/>
                    <a:sym typeface="+mn-lt"/>
                  </a:endParaRPr>
                </a:p>
              </p:txBody>
            </p:sp>
            <p:sp>
              <p:nvSpPr>
                <p:cNvPr id="12" name="Shape 39960">
                  <a:extLst>
                    <a:ext uri="{FF2B5EF4-FFF2-40B4-BE49-F238E27FC236}">
                      <a16:creationId xmlns:a16="http://schemas.microsoft.com/office/drawing/2014/main" id="{585CC857-86DA-4762-B4B8-6802AA286CCD}"/>
                    </a:ext>
                  </a:extLst>
                </p:cNvPr>
                <p:cNvSpPr/>
                <p:nvPr/>
              </p:nvSpPr>
              <p:spPr>
                <a:xfrm>
                  <a:off x="-1" y="265225"/>
                  <a:ext cx="1905002" cy="1205617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40" h="21600" extrusionOk="0">
                      <a:moveTo>
                        <a:pt x="20041" y="20748"/>
                      </a:moveTo>
                      <a:cubicBezTo>
                        <a:pt x="20006" y="21217"/>
                        <a:pt x="19733" y="21600"/>
                        <a:pt x="19435" y="21600"/>
                      </a:cubicBezTo>
                      <a:lnTo>
                        <a:pt x="1921" y="21600"/>
                      </a:lnTo>
                      <a:cubicBezTo>
                        <a:pt x="1623" y="21600"/>
                        <a:pt x="1354" y="21216"/>
                        <a:pt x="1323" y="20747"/>
                      </a:cubicBezTo>
                      <a:lnTo>
                        <a:pt x="3" y="853"/>
                      </a:lnTo>
                      <a:cubicBezTo>
                        <a:pt x="-28" y="384"/>
                        <a:pt x="190" y="0"/>
                        <a:pt x="488" y="0"/>
                      </a:cubicBezTo>
                      <a:lnTo>
                        <a:pt x="21059" y="0"/>
                      </a:lnTo>
                      <a:cubicBezTo>
                        <a:pt x="21357" y="0"/>
                        <a:pt x="21572" y="383"/>
                        <a:pt x="21537" y="852"/>
                      </a:cubicBezTo>
                      <a:cubicBezTo>
                        <a:pt x="21537" y="852"/>
                        <a:pt x="20041" y="20748"/>
                        <a:pt x="20041" y="20748"/>
                      </a:cubicBezTo>
                      <a:close/>
                    </a:path>
                  </a:pathLst>
                </a:custGeom>
                <a:grpFill/>
                <a:ln w="12700" cap="flat">
                  <a:noFill/>
                  <a:miter lim="400000"/>
                </a:ln>
                <a:effectLst/>
              </p:spPr>
              <p:txBody>
                <a:bodyPr wrap="square" lIns="15069" tIns="15069" rIns="15069" bIns="15069" numCol="1" anchor="ctr">
                  <a:noAutofit/>
                </a:bodyPr>
                <a:lstStyle/>
                <a:p>
                  <a:endParaRPr sz="1013" dirty="0">
                    <a:latin typeface="+mn-lt"/>
                    <a:ea typeface="微软雅黑" panose="020B0503020204020204" pitchFamily="34" charset="-122"/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14" name="Group 39966">
                <a:extLst>
                  <a:ext uri="{FF2B5EF4-FFF2-40B4-BE49-F238E27FC236}">
                    <a16:creationId xmlns:a16="http://schemas.microsoft.com/office/drawing/2014/main" id="{D6C822E9-1667-4A18-94C2-7F31B4A43C19}"/>
                  </a:ext>
                </a:extLst>
              </p:cNvPr>
              <p:cNvGrpSpPr/>
              <p:nvPr/>
            </p:nvGrpSpPr>
            <p:grpSpPr>
              <a:xfrm>
                <a:off x="820792" y="2533554"/>
                <a:ext cx="750193" cy="541062"/>
                <a:chOff x="0" y="0"/>
                <a:chExt cx="1270000" cy="980561"/>
              </a:xfrm>
              <a:solidFill>
                <a:schemeClr val="accent2">
                  <a:lumMod val="40000"/>
                  <a:lumOff val="60000"/>
                </a:schemeClr>
              </a:solidFill>
            </p:grpSpPr>
            <p:sp>
              <p:nvSpPr>
                <p:cNvPr id="15" name="Shape 39964">
                  <a:extLst>
                    <a:ext uri="{FF2B5EF4-FFF2-40B4-BE49-F238E27FC236}">
                      <a16:creationId xmlns:a16="http://schemas.microsoft.com/office/drawing/2014/main" id="{1592F225-D94E-4512-A059-92C4BD70ABCA}"/>
                    </a:ext>
                  </a:extLst>
                </p:cNvPr>
                <p:cNvSpPr/>
                <p:nvPr/>
              </p:nvSpPr>
              <p:spPr>
                <a:xfrm>
                  <a:off x="92727" y="0"/>
                  <a:ext cx="1084546" cy="18330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86" h="21600" extrusionOk="0">
                      <a:moveTo>
                        <a:pt x="21586" y="21600"/>
                      </a:moveTo>
                      <a:lnTo>
                        <a:pt x="21586" y="17622"/>
                      </a:lnTo>
                      <a:cubicBezTo>
                        <a:pt x="21586" y="15553"/>
                        <a:pt x="21300" y="13860"/>
                        <a:pt x="20950" y="13860"/>
                      </a:cubicBezTo>
                      <a:lnTo>
                        <a:pt x="9943" y="13860"/>
                      </a:lnTo>
                      <a:cubicBezTo>
                        <a:pt x="9594" y="13860"/>
                        <a:pt x="9151" y="12442"/>
                        <a:pt x="8960" y="10709"/>
                      </a:cubicBezTo>
                      <a:lnTo>
                        <a:pt x="8126" y="3150"/>
                      </a:lnTo>
                      <a:cubicBezTo>
                        <a:pt x="7935" y="1418"/>
                        <a:pt x="7493" y="0"/>
                        <a:pt x="7143" y="0"/>
                      </a:cubicBezTo>
                      <a:lnTo>
                        <a:pt x="609" y="0"/>
                      </a:lnTo>
                      <a:cubicBezTo>
                        <a:pt x="260" y="0"/>
                        <a:pt x="-14" y="1692"/>
                        <a:pt x="1" y="3759"/>
                      </a:cubicBezTo>
                      <a:lnTo>
                        <a:pt x="128" y="21600"/>
                      </a:lnTo>
                      <a:cubicBezTo>
                        <a:pt x="128" y="21600"/>
                        <a:pt x="21586" y="21600"/>
                        <a:pt x="21586" y="21600"/>
                      </a:cubicBezTo>
                      <a:close/>
                    </a:path>
                  </a:pathLst>
                </a:custGeom>
                <a:grpFill/>
                <a:ln w="12700" cap="flat">
                  <a:noFill/>
                  <a:miter lim="400000"/>
                </a:ln>
                <a:effectLst/>
              </p:spPr>
              <p:txBody>
                <a:bodyPr wrap="square" lIns="15069" tIns="15069" rIns="15069" bIns="15069" numCol="1" anchor="ctr">
                  <a:noAutofit/>
                </a:bodyPr>
                <a:lstStyle/>
                <a:p>
                  <a:endParaRPr sz="1013" dirty="0">
                    <a:latin typeface="+mn-lt"/>
                    <a:ea typeface="微软雅黑" panose="020B0503020204020204" pitchFamily="34" charset="-122"/>
                    <a:cs typeface="+mn-ea"/>
                    <a:sym typeface="+mn-lt"/>
                  </a:endParaRPr>
                </a:p>
              </p:txBody>
            </p:sp>
            <p:sp>
              <p:nvSpPr>
                <p:cNvPr id="16" name="Shape 39965">
                  <a:extLst>
                    <a:ext uri="{FF2B5EF4-FFF2-40B4-BE49-F238E27FC236}">
                      <a16:creationId xmlns:a16="http://schemas.microsoft.com/office/drawing/2014/main" id="{40ED5276-DCCE-4F10-BBD7-EB50B54603DA}"/>
                    </a:ext>
                  </a:extLst>
                </p:cNvPr>
                <p:cNvSpPr/>
                <p:nvPr/>
              </p:nvSpPr>
              <p:spPr>
                <a:xfrm>
                  <a:off x="-1" y="176816"/>
                  <a:ext cx="1270001" cy="80374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40" h="21600" extrusionOk="0">
                      <a:moveTo>
                        <a:pt x="20041" y="20748"/>
                      </a:moveTo>
                      <a:cubicBezTo>
                        <a:pt x="20006" y="21217"/>
                        <a:pt x="19733" y="21600"/>
                        <a:pt x="19435" y="21600"/>
                      </a:cubicBezTo>
                      <a:lnTo>
                        <a:pt x="1921" y="21600"/>
                      </a:lnTo>
                      <a:cubicBezTo>
                        <a:pt x="1623" y="21600"/>
                        <a:pt x="1354" y="21216"/>
                        <a:pt x="1323" y="20747"/>
                      </a:cubicBezTo>
                      <a:lnTo>
                        <a:pt x="3" y="853"/>
                      </a:lnTo>
                      <a:cubicBezTo>
                        <a:pt x="-28" y="384"/>
                        <a:pt x="190" y="0"/>
                        <a:pt x="488" y="0"/>
                      </a:cubicBezTo>
                      <a:lnTo>
                        <a:pt x="21059" y="0"/>
                      </a:lnTo>
                      <a:cubicBezTo>
                        <a:pt x="21357" y="0"/>
                        <a:pt x="21572" y="383"/>
                        <a:pt x="21537" y="852"/>
                      </a:cubicBezTo>
                      <a:cubicBezTo>
                        <a:pt x="21537" y="852"/>
                        <a:pt x="20041" y="20748"/>
                        <a:pt x="20041" y="20748"/>
                      </a:cubicBezTo>
                      <a:close/>
                    </a:path>
                  </a:pathLst>
                </a:custGeom>
                <a:grpFill/>
                <a:ln w="12700" cap="flat">
                  <a:noFill/>
                  <a:miter lim="400000"/>
                </a:ln>
                <a:effectLst/>
              </p:spPr>
              <p:txBody>
                <a:bodyPr wrap="square" lIns="15069" tIns="15069" rIns="15069" bIns="15069" numCol="1" anchor="ctr">
                  <a:noAutofit/>
                </a:bodyPr>
                <a:lstStyle/>
                <a:p>
                  <a:endParaRPr sz="1013" dirty="0">
                    <a:latin typeface="+mn-lt"/>
                    <a:ea typeface="微软雅黑" panose="020B0503020204020204" pitchFamily="34" charset="-122"/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17" name="Group 39969">
                <a:extLst>
                  <a:ext uri="{FF2B5EF4-FFF2-40B4-BE49-F238E27FC236}">
                    <a16:creationId xmlns:a16="http://schemas.microsoft.com/office/drawing/2014/main" id="{0D6536E7-FC4D-40CC-ABD5-6B91A003702F}"/>
                  </a:ext>
                </a:extLst>
              </p:cNvPr>
              <p:cNvGrpSpPr/>
              <p:nvPr/>
            </p:nvGrpSpPr>
            <p:grpSpPr>
              <a:xfrm>
                <a:off x="7298507" y="2533554"/>
                <a:ext cx="700769" cy="541062"/>
                <a:chOff x="0" y="0"/>
                <a:chExt cx="1270000" cy="980561"/>
              </a:xfrm>
              <a:solidFill>
                <a:schemeClr val="accent2">
                  <a:lumMod val="40000"/>
                  <a:lumOff val="60000"/>
                </a:schemeClr>
              </a:solidFill>
            </p:grpSpPr>
            <p:sp>
              <p:nvSpPr>
                <p:cNvPr id="18" name="Shape 39967">
                  <a:extLst>
                    <a:ext uri="{FF2B5EF4-FFF2-40B4-BE49-F238E27FC236}">
                      <a16:creationId xmlns:a16="http://schemas.microsoft.com/office/drawing/2014/main" id="{3361668A-710A-48BE-8E34-A1AF8123D0F9}"/>
                    </a:ext>
                  </a:extLst>
                </p:cNvPr>
                <p:cNvSpPr/>
                <p:nvPr/>
              </p:nvSpPr>
              <p:spPr>
                <a:xfrm>
                  <a:off x="92727" y="0"/>
                  <a:ext cx="1084546" cy="18330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86" h="21600" extrusionOk="0">
                      <a:moveTo>
                        <a:pt x="21586" y="21600"/>
                      </a:moveTo>
                      <a:lnTo>
                        <a:pt x="21586" y="17622"/>
                      </a:lnTo>
                      <a:cubicBezTo>
                        <a:pt x="21586" y="15553"/>
                        <a:pt x="21300" y="13860"/>
                        <a:pt x="20950" y="13860"/>
                      </a:cubicBezTo>
                      <a:lnTo>
                        <a:pt x="9943" y="13860"/>
                      </a:lnTo>
                      <a:cubicBezTo>
                        <a:pt x="9594" y="13860"/>
                        <a:pt x="9151" y="12442"/>
                        <a:pt x="8960" y="10709"/>
                      </a:cubicBezTo>
                      <a:lnTo>
                        <a:pt x="8126" y="3150"/>
                      </a:lnTo>
                      <a:cubicBezTo>
                        <a:pt x="7935" y="1418"/>
                        <a:pt x="7493" y="0"/>
                        <a:pt x="7143" y="0"/>
                      </a:cubicBezTo>
                      <a:lnTo>
                        <a:pt x="609" y="0"/>
                      </a:lnTo>
                      <a:cubicBezTo>
                        <a:pt x="260" y="0"/>
                        <a:pt x="-14" y="1692"/>
                        <a:pt x="1" y="3759"/>
                      </a:cubicBezTo>
                      <a:lnTo>
                        <a:pt x="128" y="21600"/>
                      </a:lnTo>
                      <a:cubicBezTo>
                        <a:pt x="128" y="21600"/>
                        <a:pt x="21586" y="21600"/>
                        <a:pt x="21586" y="21600"/>
                      </a:cubicBezTo>
                      <a:close/>
                    </a:path>
                  </a:pathLst>
                </a:custGeom>
                <a:grpFill/>
                <a:ln w="12700" cap="flat">
                  <a:noFill/>
                  <a:miter lim="400000"/>
                </a:ln>
                <a:effectLst/>
              </p:spPr>
              <p:txBody>
                <a:bodyPr wrap="square" lIns="15069" tIns="15069" rIns="15069" bIns="15069" numCol="1" anchor="ctr">
                  <a:noAutofit/>
                </a:bodyPr>
                <a:lstStyle/>
                <a:p>
                  <a:endParaRPr sz="1013" dirty="0">
                    <a:latin typeface="+mn-lt"/>
                    <a:ea typeface="微软雅黑" panose="020B0503020204020204" pitchFamily="34" charset="-122"/>
                    <a:cs typeface="+mn-ea"/>
                    <a:sym typeface="+mn-lt"/>
                  </a:endParaRPr>
                </a:p>
              </p:txBody>
            </p:sp>
            <p:sp>
              <p:nvSpPr>
                <p:cNvPr id="19" name="Shape 39968">
                  <a:extLst>
                    <a:ext uri="{FF2B5EF4-FFF2-40B4-BE49-F238E27FC236}">
                      <a16:creationId xmlns:a16="http://schemas.microsoft.com/office/drawing/2014/main" id="{CF0CC62F-997E-4046-8ABF-1AEC3D010BAC}"/>
                    </a:ext>
                  </a:extLst>
                </p:cNvPr>
                <p:cNvSpPr/>
                <p:nvPr/>
              </p:nvSpPr>
              <p:spPr>
                <a:xfrm>
                  <a:off x="-1" y="176816"/>
                  <a:ext cx="1270001" cy="80374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40" h="21600" extrusionOk="0">
                      <a:moveTo>
                        <a:pt x="20041" y="20748"/>
                      </a:moveTo>
                      <a:cubicBezTo>
                        <a:pt x="20006" y="21217"/>
                        <a:pt x="19733" y="21600"/>
                        <a:pt x="19435" y="21600"/>
                      </a:cubicBezTo>
                      <a:lnTo>
                        <a:pt x="1921" y="21600"/>
                      </a:lnTo>
                      <a:cubicBezTo>
                        <a:pt x="1623" y="21600"/>
                        <a:pt x="1354" y="21216"/>
                        <a:pt x="1323" y="20747"/>
                      </a:cubicBezTo>
                      <a:lnTo>
                        <a:pt x="3" y="853"/>
                      </a:lnTo>
                      <a:cubicBezTo>
                        <a:pt x="-28" y="384"/>
                        <a:pt x="190" y="0"/>
                        <a:pt x="488" y="0"/>
                      </a:cubicBezTo>
                      <a:lnTo>
                        <a:pt x="21059" y="0"/>
                      </a:lnTo>
                      <a:cubicBezTo>
                        <a:pt x="21357" y="0"/>
                        <a:pt x="21572" y="383"/>
                        <a:pt x="21537" y="852"/>
                      </a:cubicBezTo>
                      <a:cubicBezTo>
                        <a:pt x="21537" y="852"/>
                        <a:pt x="20041" y="20748"/>
                        <a:pt x="20041" y="20748"/>
                      </a:cubicBezTo>
                      <a:close/>
                    </a:path>
                  </a:pathLst>
                </a:custGeom>
                <a:grpFill/>
                <a:ln w="12700" cap="flat">
                  <a:noFill/>
                  <a:miter lim="400000"/>
                </a:ln>
                <a:effectLst/>
              </p:spPr>
              <p:txBody>
                <a:bodyPr wrap="square" lIns="15069" tIns="15069" rIns="15069" bIns="15069" numCol="1" anchor="ctr">
                  <a:noAutofit/>
                </a:bodyPr>
                <a:lstStyle/>
                <a:p>
                  <a:endParaRPr sz="1013" dirty="0">
                    <a:latin typeface="+mn-lt"/>
                    <a:ea typeface="微软雅黑" panose="020B0503020204020204" pitchFamily="34" charset="-122"/>
                    <a:cs typeface="+mn-ea"/>
                    <a:sym typeface="+mn-lt"/>
                  </a:endParaRPr>
                </a:p>
              </p:txBody>
            </p:sp>
          </p:grpSp>
          <p:grpSp>
            <p:nvGrpSpPr>
              <p:cNvPr id="20" name="Group 39972">
                <a:extLst>
                  <a:ext uri="{FF2B5EF4-FFF2-40B4-BE49-F238E27FC236}">
                    <a16:creationId xmlns:a16="http://schemas.microsoft.com/office/drawing/2014/main" id="{01341D81-4162-4D06-8424-4E2F5B607F8D}"/>
                  </a:ext>
                </a:extLst>
              </p:cNvPr>
              <p:cNvGrpSpPr/>
              <p:nvPr/>
            </p:nvGrpSpPr>
            <p:grpSpPr>
              <a:xfrm>
                <a:off x="3974350" y="2528416"/>
                <a:ext cx="700769" cy="541062"/>
                <a:chOff x="0" y="0"/>
                <a:chExt cx="1270000" cy="980561"/>
              </a:xfrm>
              <a:solidFill>
                <a:schemeClr val="accent2">
                  <a:lumMod val="40000"/>
                  <a:lumOff val="60000"/>
                </a:schemeClr>
              </a:solidFill>
            </p:grpSpPr>
            <p:sp>
              <p:nvSpPr>
                <p:cNvPr id="21" name="Shape 39970">
                  <a:extLst>
                    <a:ext uri="{FF2B5EF4-FFF2-40B4-BE49-F238E27FC236}">
                      <a16:creationId xmlns:a16="http://schemas.microsoft.com/office/drawing/2014/main" id="{F17351CC-6485-40DD-B0A7-6FA9B43FA413}"/>
                    </a:ext>
                  </a:extLst>
                </p:cNvPr>
                <p:cNvSpPr/>
                <p:nvPr/>
              </p:nvSpPr>
              <p:spPr>
                <a:xfrm>
                  <a:off x="92727" y="0"/>
                  <a:ext cx="1084546" cy="183301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86" h="21600" extrusionOk="0">
                      <a:moveTo>
                        <a:pt x="21586" y="21600"/>
                      </a:moveTo>
                      <a:lnTo>
                        <a:pt x="21586" y="17622"/>
                      </a:lnTo>
                      <a:cubicBezTo>
                        <a:pt x="21586" y="15553"/>
                        <a:pt x="21300" y="13860"/>
                        <a:pt x="20950" y="13860"/>
                      </a:cubicBezTo>
                      <a:lnTo>
                        <a:pt x="9943" y="13860"/>
                      </a:lnTo>
                      <a:cubicBezTo>
                        <a:pt x="9594" y="13860"/>
                        <a:pt x="9151" y="12442"/>
                        <a:pt x="8960" y="10709"/>
                      </a:cubicBezTo>
                      <a:lnTo>
                        <a:pt x="8126" y="3150"/>
                      </a:lnTo>
                      <a:cubicBezTo>
                        <a:pt x="7935" y="1418"/>
                        <a:pt x="7493" y="0"/>
                        <a:pt x="7143" y="0"/>
                      </a:cubicBezTo>
                      <a:lnTo>
                        <a:pt x="609" y="0"/>
                      </a:lnTo>
                      <a:cubicBezTo>
                        <a:pt x="260" y="0"/>
                        <a:pt x="-14" y="1692"/>
                        <a:pt x="1" y="3759"/>
                      </a:cubicBezTo>
                      <a:lnTo>
                        <a:pt x="128" y="21600"/>
                      </a:lnTo>
                      <a:cubicBezTo>
                        <a:pt x="128" y="21600"/>
                        <a:pt x="21586" y="21600"/>
                        <a:pt x="21586" y="21600"/>
                      </a:cubicBezTo>
                      <a:close/>
                    </a:path>
                  </a:pathLst>
                </a:custGeom>
                <a:grpFill/>
                <a:ln w="12700" cap="flat">
                  <a:noFill/>
                  <a:miter lim="400000"/>
                </a:ln>
                <a:effectLst/>
              </p:spPr>
              <p:txBody>
                <a:bodyPr wrap="square" lIns="15069" tIns="15069" rIns="15069" bIns="15069" numCol="1" anchor="ctr">
                  <a:noAutofit/>
                </a:bodyPr>
                <a:lstStyle/>
                <a:p>
                  <a:endParaRPr sz="1013" dirty="0">
                    <a:latin typeface="+mn-lt"/>
                    <a:ea typeface="微软雅黑" panose="020B0503020204020204" pitchFamily="34" charset="-122"/>
                    <a:cs typeface="+mn-ea"/>
                    <a:sym typeface="+mn-lt"/>
                  </a:endParaRPr>
                </a:p>
              </p:txBody>
            </p:sp>
            <p:sp>
              <p:nvSpPr>
                <p:cNvPr id="22" name="Shape 39971">
                  <a:extLst>
                    <a:ext uri="{FF2B5EF4-FFF2-40B4-BE49-F238E27FC236}">
                      <a16:creationId xmlns:a16="http://schemas.microsoft.com/office/drawing/2014/main" id="{07AFE1EF-5710-4FCC-B6F3-3108AFF40632}"/>
                    </a:ext>
                  </a:extLst>
                </p:cNvPr>
                <p:cNvSpPr/>
                <p:nvPr/>
              </p:nvSpPr>
              <p:spPr>
                <a:xfrm>
                  <a:off x="-1" y="176816"/>
                  <a:ext cx="1270001" cy="803746"/>
                </a:xfrm>
                <a:custGeom>
                  <a:avLst/>
                  <a:gdLst/>
                  <a:ahLst/>
                  <a:cxnLst>
                    <a:cxn ang="0">
                      <a:pos x="wd2" y="hd2"/>
                    </a:cxn>
                    <a:cxn ang="5400000">
                      <a:pos x="wd2" y="hd2"/>
                    </a:cxn>
                    <a:cxn ang="10800000">
                      <a:pos x="wd2" y="hd2"/>
                    </a:cxn>
                    <a:cxn ang="16200000">
                      <a:pos x="wd2" y="hd2"/>
                    </a:cxn>
                  </a:cxnLst>
                  <a:rect l="0" t="0" r="r" b="b"/>
                  <a:pathLst>
                    <a:path w="21540" h="21600" extrusionOk="0">
                      <a:moveTo>
                        <a:pt x="20041" y="20748"/>
                      </a:moveTo>
                      <a:cubicBezTo>
                        <a:pt x="20006" y="21217"/>
                        <a:pt x="19733" y="21600"/>
                        <a:pt x="19435" y="21600"/>
                      </a:cubicBezTo>
                      <a:lnTo>
                        <a:pt x="1921" y="21600"/>
                      </a:lnTo>
                      <a:cubicBezTo>
                        <a:pt x="1623" y="21600"/>
                        <a:pt x="1354" y="21216"/>
                        <a:pt x="1323" y="20747"/>
                      </a:cubicBezTo>
                      <a:lnTo>
                        <a:pt x="3" y="853"/>
                      </a:lnTo>
                      <a:cubicBezTo>
                        <a:pt x="-28" y="384"/>
                        <a:pt x="190" y="0"/>
                        <a:pt x="488" y="0"/>
                      </a:cubicBezTo>
                      <a:lnTo>
                        <a:pt x="21059" y="0"/>
                      </a:lnTo>
                      <a:cubicBezTo>
                        <a:pt x="21357" y="0"/>
                        <a:pt x="21572" y="383"/>
                        <a:pt x="21537" y="852"/>
                      </a:cubicBezTo>
                      <a:cubicBezTo>
                        <a:pt x="21537" y="852"/>
                        <a:pt x="20041" y="20748"/>
                        <a:pt x="20041" y="20748"/>
                      </a:cubicBezTo>
                      <a:close/>
                    </a:path>
                  </a:pathLst>
                </a:custGeom>
                <a:grpFill/>
                <a:ln w="12700" cap="flat">
                  <a:noFill/>
                  <a:miter lim="400000"/>
                </a:ln>
                <a:effectLst/>
              </p:spPr>
              <p:txBody>
                <a:bodyPr wrap="square" lIns="15069" tIns="15069" rIns="15069" bIns="15069" numCol="1" anchor="ctr">
                  <a:noAutofit/>
                </a:bodyPr>
                <a:lstStyle/>
                <a:p>
                  <a:endParaRPr sz="1013" dirty="0">
                    <a:latin typeface="+mn-lt"/>
                    <a:ea typeface="微软雅黑" panose="020B0503020204020204" pitchFamily="34" charset="-122"/>
                    <a:cs typeface="+mn-ea"/>
                    <a:sym typeface="+mn-lt"/>
                  </a:endParaRPr>
                </a:p>
              </p:txBody>
            </p:sp>
          </p:grpSp>
          <p:sp>
            <p:nvSpPr>
              <p:cNvPr id="48" name="Rectangle 5">
                <a:extLst>
                  <a:ext uri="{FF2B5EF4-FFF2-40B4-BE49-F238E27FC236}">
                    <a16:creationId xmlns:a16="http://schemas.microsoft.com/office/drawing/2014/main" id="{32C09B1B-5EAE-4CC0-8266-F907E77793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881" y="741043"/>
                <a:ext cx="9126000" cy="22850"/>
              </a:xfrm>
              <a:prstGeom prst="rect">
                <a:avLst/>
              </a:prstGeom>
              <a:gradFill rotWithShape="0">
                <a:gsLst>
                  <a:gs pos="0">
                    <a:srgbClr val="0066FF"/>
                  </a:gs>
                  <a:gs pos="50000">
                    <a:srgbClr val="D1E3FF"/>
                  </a:gs>
                  <a:gs pos="100000">
                    <a:srgbClr val="0066FF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1" hangingPunct="1"/>
                <a:endParaRPr lang="kk-KZ" altLang="en-US" sz="1013" dirty="0">
                  <a:latin typeface="Arial" panose="020B0604020202020204" pitchFamily="34" charset="0"/>
                  <a:cs typeface="Arial" pitchFamily="34" charset="0"/>
                </a:endParaRPr>
              </a:p>
              <a:p>
                <a:pPr eaLnBrk="1" hangingPunct="1"/>
                <a:endParaRPr lang="kk-KZ" altLang="en-US" sz="1013" dirty="0">
                  <a:latin typeface="Arial" panose="020B0604020202020204" pitchFamily="34" charset="0"/>
                  <a:cs typeface="Arial" pitchFamily="34" charset="0"/>
                </a:endParaRPr>
              </a:p>
              <a:p>
                <a:pPr eaLnBrk="1" hangingPunct="1"/>
                <a:endParaRPr lang="kk-KZ" altLang="en-US" sz="1013" dirty="0">
                  <a:latin typeface="Arial" panose="020B0604020202020204" pitchFamily="34" charset="0"/>
                  <a:cs typeface="Arial" pitchFamily="34" charset="0"/>
                </a:endParaRPr>
              </a:p>
              <a:p>
                <a:pPr eaLnBrk="1" hangingPunct="1"/>
                <a:endParaRPr lang="kk-KZ" altLang="en-US" sz="1013" dirty="0">
                  <a:latin typeface="Arial" panose="020B0604020202020204" pitchFamily="34" charset="0"/>
                  <a:cs typeface="Arial" pitchFamily="34" charset="0"/>
                </a:endParaRPr>
              </a:p>
              <a:p>
                <a:pPr eaLnBrk="1" hangingPunct="1"/>
                <a:endParaRPr lang="kk-KZ" altLang="en-US" sz="1013" dirty="0">
                  <a:latin typeface="Arial" panose="020B0604020202020204" pitchFamily="34" charset="0"/>
                  <a:cs typeface="Arial" pitchFamily="34" charset="0"/>
                </a:endParaRPr>
              </a:p>
              <a:p>
                <a:pPr eaLnBrk="1" hangingPunct="1"/>
                <a:endParaRPr lang="kk-KZ" altLang="en-US" sz="1013" dirty="0">
                  <a:latin typeface="Arial" panose="020B0604020202020204" pitchFamily="34" charset="0"/>
                  <a:cs typeface="Arial" pitchFamily="34" charset="0"/>
                </a:endParaRPr>
              </a:p>
              <a:p>
                <a:pPr eaLnBrk="1" hangingPunct="1"/>
                <a:endParaRPr lang="kk-KZ" altLang="en-US" sz="1013" dirty="0">
                  <a:latin typeface="Arial" panose="020B0604020202020204" pitchFamily="34" charset="0"/>
                  <a:cs typeface="Arial" pitchFamily="34" charset="0"/>
                </a:endParaRPr>
              </a:p>
              <a:p>
                <a:pPr eaLnBrk="1" hangingPunct="1"/>
                <a:endParaRPr lang="kk-KZ" altLang="en-US" sz="1013" dirty="0">
                  <a:latin typeface="Arial" panose="020B0604020202020204" pitchFamily="34" charset="0"/>
                  <a:cs typeface="Arial" pitchFamily="34" charset="0"/>
                </a:endParaRPr>
              </a:p>
              <a:p>
                <a:pPr eaLnBrk="1" hangingPunct="1"/>
                <a:endParaRPr lang="en-GB" altLang="en-US" sz="1013" dirty="0">
                  <a:latin typeface="Arial" panose="020B0604020202020204" pitchFamily="34" charset="0"/>
                  <a:cs typeface="Arial" pitchFamily="34" charset="0"/>
                </a:endParaRPr>
              </a:p>
            </p:txBody>
          </p:sp>
          <p:cxnSp>
            <p:nvCxnSpPr>
              <p:cNvPr id="57" name="Прямая соединительная линия 56">
                <a:extLst>
                  <a:ext uri="{FF2B5EF4-FFF2-40B4-BE49-F238E27FC236}">
                    <a16:creationId xmlns:a16="http://schemas.microsoft.com/office/drawing/2014/main" id="{22F9972C-3A65-4FA9-8490-7CF8811629A1}"/>
                  </a:ext>
                </a:extLst>
              </p:cNvPr>
              <p:cNvCxnSpPr/>
              <p:nvPr/>
            </p:nvCxnSpPr>
            <p:spPr>
              <a:xfrm>
                <a:off x="6327913" y="3108693"/>
                <a:ext cx="0" cy="1927133"/>
              </a:xfrm>
              <a:prstGeom prst="line">
                <a:avLst/>
              </a:prstGeom>
              <a:ln w="12700">
                <a:solidFill>
                  <a:schemeClr val="bg1">
                    <a:lumMod val="50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Прямая соединительная линия 57">
                <a:extLst>
                  <a:ext uri="{FF2B5EF4-FFF2-40B4-BE49-F238E27FC236}">
                    <a16:creationId xmlns:a16="http://schemas.microsoft.com/office/drawing/2014/main" id="{C895874D-DE16-4AB5-8129-8BDF28B6AD65}"/>
                  </a:ext>
                </a:extLst>
              </p:cNvPr>
              <p:cNvCxnSpPr/>
              <p:nvPr/>
            </p:nvCxnSpPr>
            <p:spPr>
              <a:xfrm>
                <a:off x="3127513" y="3124683"/>
                <a:ext cx="0" cy="1927133"/>
              </a:xfrm>
              <a:prstGeom prst="line">
                <a:avLst/>
              </a:prstGeom>
              <a:ln w="12700">
                <a:solidFill>
                  <a:schemeClr val="bg1">
                    <a:lumMod val="50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60" name="Рисунок 59">
                <a:extLst>
                  <a:ext uri="{FF2B5EF4-FFF2-40B4-BE49-F238E27FC236}">
                    <a16:creationId xmlns:a16="http://schemas.microsoft.com/office/drawing/2014/main" id="{CCCE9008-C6CD-4524-855F-81BE9CEB481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138761" y="2645320"/>
                <a:ext cx="371945" cy="371945"/>
              </a:xfrm>
              <a:prstGeom prst="rect">
                <a:avLst/>
              </a:prstGeom>
            </p:spPr>
          </p:pic>
          <p:pic>
            <p:nvPicPr>
              <p:cNvPr id="62" name="Рисунок 61">
                <a:extLst>
                  <a:ext uri="{FF2B5EF4-FFF2-40B4-BE49-F238E27FC236}">
                    <a16:creationId xmlns:a16="http://schemas.microsoft.com/office/drawing/2014/main" id="{3230E5CD-B0A4-4AFD-B385-E089FAC7A40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backgroundRemoval t="10000" b="90000" l="10000" r="90000">
                            <a14:foregroundMark x1="24891" y1="77500" x2="24891" y2="77500"/>
                            <a14:foregroundMark x1="32500" y1="69500" x2="32500" y2="69500"/>
                            <a14:foregroundMark x1="44565" y1="59833" x2="44565" y2="59833"/>
                            <a14:foregroundMark x1="51304" y1="61667" x2="51304" y2="61667"/>
                            <a14:foregroundMark x1="62717" y1="64167" x2="62717" y2="64167"/>
                            <a14:foregroundMark x1="70543" y1="58167" x2="70543" y2="58167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9458" t="14067" r="15900"/>
              <a:stretch/>
            </p:blipFill>
            <p:spPr>
              <a:xfrm>
                <a:off x="937092" y="2633487"/>
                <a:ext cx="517591" cy="448736"/>
              </a:xfrm>
              <a:prstGeom prst="rect">
                <a:avLst/>
              </a:prstGeom>
            </p:spPr>
          </p:pic>
          <p:pic>
            <p:nvPicPr>
              <p:cNvPr id="66" name="Рисунок 65">
                <a:extLst>
                  <a:ext uri="{FF2B5EF4-FFF2-40B4-BE49-F238E27FC236}">
                    <a16:creationId xmlns:a16="http://schemas.microsoft.com/office/drawing/2014/main" id="{ECB128CA-44FA-4761-9584-15D052D2221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180864" y="1716020"/>
                <a:ext cx="400986" cy="400986"/>
              </a:xfrm>
              <a:prstGeom prst="rect">
                <a:avLst/>
              </a:prstGeom>
            </p:spPr>
          </p:pic>
          <p:pic>
            <p:nvPicPr>
              <p:cNvPr id="68" name="Рисунок 67">
                <a:extLst>
                  <a:ext uri="{FF2B5EF4-FFF2-40B4-BE49-F238E27FC236}">
                    <a16:creationId xmlns:a16="http://schemas.microsoft.com/office/drawing/2014/main" id="{73F3F62C-D65B-4B11-9AB0-3F410D62F5D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ackgroundRemoval t="10000" b="90000" l="10000" r="90000">
                            <a14:foregroundMark x1="29590" y1="23698" x2="29590" y2="23698"/>
                            <a14:foregroundMark x1="28125" y1="18229" x2="28125" y2="18229"/>
                            <a14:foregroundMark x1="28320" y1="35156" x2="28320" y2="35156"/>
                            <a14:foregroundMark x1="28906" y1="53516" x2="28906" y2="53516"/>
                            <a14:foregroundMark x1="31445" y1="58724" x2="31445" y2="58724"/>
                            <a14:foregroundMark x1="31250" y1="71875" x2="31250" y2="71875"/>
                            <a14:foregroundMark x1="62500" y1="11458" x2="62500" y2="11458"/>
                            <a14:foregroundMark x1="61621" y1="11068" x2="61621" y2="11068"/>
                            <a14:foregroundMark x1="62793" y1="11198" x2="62793" y2="11198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296888" y="2568886"/>
                <a:ext cx="765888" cy="574419"/>
              </a:xfrm>
              <a:prstGeom prst="rect">
                <a:avLst/>
              </a:prstGeom>
            </p:spPr>
          </p:pic>
        </p:grp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478BB7F8-8EC1-4FA8-BD1A-DEEFA300A624}"/>
                </a:ext>
              </a:extLst>
            </p:cNvPr>
            <p:cNvSpPr txBox="1"/>
            <p:nvPr/>
          </p:nvSpPr>
          <p:spPr>
            <a:xfrm>
              <a:off x="377036" y="806690"/>
              <a:ext cx="8124408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Жұмылдыру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резервінің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материалдық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құндылықтарын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қалыптастыру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және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сақтау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жөніндегі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функцияларды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жұмылдыру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тапсырмалары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бар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мемлекеттік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органдарға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беру </a:t>
              </a:r>
              <a:r>
                <a:rPr lang="ru-KZ" sz="1400" b="1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арқылы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kk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М</a:t>
              </a:r>
              <a:r>
                <a:rPr lang="kk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Р</a:t>
              </a:r>
              <a:r>
                <a:rPr lang="ru-KZ" sz="1400" b="1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ЖҮЙЕСІН ОРТАЛЫҚСЫЗДАНДЫРУ: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BAD6857F-DE06-4E4E-9878-55292B51739B}"/>
                </a:ext>
              </a:extLst>
            </p:cNvPr>
            <p:cNvSpPr txBox="1"/>
            <p:nvPr/>
          </p:nvSpPr>
          <p:spPr>
            <a:xfrm>
              <a:off x="35094" y="3243767"/>
              <a:ext cx="2984440" cy="160043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қаржыландыру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көздерін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республикалық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бюджеттің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бюджеттік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бағдарламаларының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әкімшілері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арасында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кеңейту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және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бөлу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,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сол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арқылы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ЖҰМЫЛДЫРУ РЕЗЕРВІНІҢ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жинақталу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деңгейін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ұлғайту</a:t>
              </a:r>
              <a:endParaRPr lang="ru-KZ" sz="14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4FB370CB-9DD0-4BFF-A8A0-F8F876DBD85B}"/>
                </a:ext>
              </a:extLst>
            </p:cNvPr>
            <p:cNvSpPr txBox="1"/>
            <p:nvPr/>
          </p:nvSpPr>
          <p:spPr>
            <a:xfrm>
              <a:off x="3307059" y="3423467"/>
              <a:ext cx="2841309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Жұмылдыру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резервін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қалыптастыру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бойынша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әдістер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мен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тәсілдерді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ЖЕТІЛДІРУ ЖӘНЕ ЖАҢҒЫРТУ</a:t>
              </a:r>
            </a:p>
          </p:txBody>
        </p: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40648800-E8D9-4150-9006-45E1C7EC2400}"/>
                </a:ext>
              </a:extLst>
            </p:cNvPr>
            <p:cNvSpPr txBox="1"/>
            <p:nvPr/>
          </p:nvSpPr>
          <p:spPr>
            <a:xfrm>
              <a:off x="6354399" y="3397519"/>
              <a:ext cx="2789601" cy="116955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Жұмылдыру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тапсырмаларын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жоспарлау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және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орындау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бойынша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мемлекеттік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органдар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жұмысының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ТИІМДІЛІГІН КҮШЕЙТУ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7318028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938746" y="4835241"/>
            <a:ext cx="217884" cy="273844"/>
          </a:xfrm>
        </p:spPr>
        <p:txBody>
          <a:bodyPr/>
          <a:lstStyle/>
          <a:p>
            <a:fld id="{5DD15EA3-ACAA-472E-B1EB-68A06BEE3796}" type="slidenum">
              <a:rPr lang="hu-HU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itchFamily="34" charset="0"/>
              </a:rPr>
              <a:pPr/>
              <a:t>6</a:t>
            </a:fld>
            <a:endParaRPr lang="hu-HU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 Box 13">
            <a:extLst>
              <a:ext uri="{FF2B5EF4-FFF2-40B4-BE49-F238E27FC236}">
                <a16:creationId xmlns:a16="http://schemas.microsoft.com/office/drawing/2014/main" id="{9CA1501F-A26C-4E83-B13B-A6271B35B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8082" y="177922"/>
            <a:ext cx="541921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ӨНЕРКӘСІПТІК ҚАУІПСІЗДІК</a:t>
            </a:r>
          </a:p>
        </p:txBody>
      </p:sp>
      <p:sp>
        <p:nvSpPr>
          <p:cNvPr id="30" name="Freeform 59">
            <a:extLst>
              <a:ext uri="{FF2B5EF4-FFF2-40B4-BE49-F238E27FC236}">
                <a16:creationId xmlns:a16="http://schemas.microsoft.com/office/drawing/2014/main" id="{7E560202-0427-419E-B9CB-5E2DEE591CEA}"/>
              </a:ext>
            </a:extLst>
          </p:cNvPr>
          <p:cNvSpPr>
            <a:spLocks/>
          </p:cNvSpPr>
          <p:nvPr/>
        </p:nvSpPr>
        <p:spPr bwMode="auto">
          <a:xfrm>
            <a:off x="2290259" y="311705"/>
            <a:ext cx="205409" cy="223838"/>
          </a:xfrm>
          <a:custGeom>
            <a:avLst/>
            <a:gdLst>
              <a:gd name="T0" fmla="*/ 75166866 w 634"/>
              <a:gd name="T1" fmla="*/ 92493983 h 634"/>
              <a:gd name="T2" fmla="*/ 75166866 w 634"/>
              <a:gd name="T3" fmla="*/ 92493983 h 634"/>
              <a:gd name="T4" fmla="*/ 67684092 w 634"/>
              <a:gd name="T5" fmla="*/ 99975342 h 634"/>
              <a:gd name="T6" fmla="*/ 15135345 w 634"/>
              <a:gd name="T7" fmla="*/ 99975342 h 634"/>
              <a:gd name="T8" fmla="*/ 7482775 w 634"/>
              <a:gd name="T9" fmla="*/ 92493983 h 634"/>
              <a:gd name="T10" fmla="*/ 7482775 w 634"/>
              <a:gd name="T11" fmla="*/ 39956084 h 634"/>
              <a:gd name="T12" fmla="*/ 15135345 w 634"/>
              <a:gd name="T13" fmla="*/ 32474724 h 634"/>
              <a:gd name="T14" fmla="*/ 20066948 w 634"/>
              <a:gd name="T15" fmla="*/ 32474724 h 634"/>
              <a:gd name="T16" fmla="*/ 20066948 w 634"/>
              <a:gd name="T17" fmla="*/ 27544063 h 634"/>
              <a:gd name="T18" fmla="*/ 15135345 w 634"/>
              <a:gd name="T19" fmla="*/ 27544063 h 634"/>
              <a:gd name="T20" fmla="*/ 0 w 634"/>
              <a:gd name="T21" fmla="*/ 39956084 h 634"/>
              <a:gd name="T22" fmla="*/ 0 w 634"/>
              <a:gd name="T23" fmla="*/ 92493983 h 634"/>
              <a:gd name="T24" fmla="*/ 15135345 w 634"/>
              <a:gd name="T25" fmla="*/ 107626497 h 634"/>
              <a:gd name="T26" fmla="*/ 67684092 w 634"/>
              <a:gd name="T27" fmla="*/ 107626497 h 634"/>
              <a:gd name="T28" fmla="*/ 80098470 w 634"/>
              <a:gd name="T29" fmla="*/ 92493983 h 634"/>
              <a:gd name="T30" fmla="*/ 80098470 w 634"/>
              <a:gd name="T31" fmla="*/ 87563322 h 634"/>
              <a:gd name="T32" fmla="*/ 75166866 w 634"/>
              <a:gd name="T33" fmla="*/ 87563322 h 634"/>
              <a:gd name="T34" fmla="*/ 75166866 w 634"/>
              <a:gd name="T35" fmla="*/ 92493983 h 634"/>
              <a:gd name="T36" fmla="*/ 95233815 w 634"/>
              <a:gd name="T37" fmla="*/ 0 h 634"/>
              <a:gd name="T38" fmla="*/ 95233815 w 634"/>
              <a:gd name="T39" fmla="*/ 0 h 634"/>
              <a:gd name="T40" fmla="*/ 40134368 w 634"/>
              <a:gd name="T41" fmla="*/ 0 h 634"/>
              <a:gd name="T42" fmla="*/ 27549723 w 634"/>
              <a:gd name="T43" fmla="*/ 12412020 h 634"/>
              <a:gd name="T44" fmla="*/ 27549723 w 634"/>
              <a:gd name="T45" fmla="*/ 67500147 h 634"/>
              <a:gd name="T46" fmla="*/ 40134368 w 634"/>
              <a:gd name="T47" fmla="*/ 80081962 h 634"/>
              <a:gd name="T48" fmla="*/ 95233815 w 634"/>
              <a:gd name="T49" fmla="*/ 80081962 h 634"/>
              <a:gd name="T50" fmla="*/ 107648193 w 634"/>
              <a:gd name="T51" fmla="*/ 67500147 h 634"/>
              <a:gd name="T52" fmla="*/ 107648193 w 634"/>
              <a:gd name="T53" fmla="*/ 12412020 h 634"/>
              <a:gd name="T54" fmla="*/ 95233815 w 634"/>
              <a:gd name="T55" fmla="*/ 0 h 634"/>
              <a:gd name="T56" fmla="*/ 100165890 w 634"/>
              <a:gd name="T57" fmla="*/ 67500147 h 634"/>
              <a:gd name="T58" fmla="*/ 100165890 w 634"/>
              <a:gd name="T59" fmla="*/ 67500147 h 634"/>
              <a:gd name="T60" fmla="*/ 95233815 w 634"/>
              <a:gd name="T61" fmla="*/ 72430807 h 634"/>
              <a:gd name="T62" fmla="*/ 40134368 w 634"/>
              <a:gd name="T63" fmla="*/ 72430807 h 634"/>
              <a:gd name="T64" fmla="*/ 35202765 w 634"/>
              <a:gd name="T65" fmla="*/ 67500147 h 634"/>
              <a:gd name="T66" fmla="*/ 35202765 w 634"/>
              <a:gd name="T67" fmla="*/ 12412020 h 634"/>
              <a:gd name="T68" fmla="*/ 40134368 w 634"/>
              <a:gd name="T69" fmla="*/ 7481360 h 634"/>
              <a:gd name="T70" fmla="*/ 95233815 w 634"/>
              <a:gd name="T71" fmla="*/ 7481360 h 634"/>
              <a:gd name="T72" fmla="*/ 100165890 w 634"/>
              <a:gd name="T73" fmla="*/ 12412020 h 634"/>
              <a:gd name="T74" fmla="*/ 100165890 w 634"/>
              <a:gd name="T75" fmla="*/ 67500147 h 634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634" h="634">
                <a:moveTo>
                  <a:pt x="442" y="544"/>
                </a:moveTo>
                <a:lnTo>
                  <a:pt x="442" y="544"/>
                </a:lnTo>
                <a:cubicBezTo>
                  <a:pt x="442" y="574"/>
                  <a:pt x="412" y="588"/>
                  <a:pt x="398" y="588"/>
                </a:cubicBezTo>
                <a:cubicBezTo>
                  <a:pt x="89" y="588"/>
                  <a:pt x="89" y="588"/>
                  <a:pt x="89" y="588"/>
                </a:cubicBezTo>
                <a:cubicBezTo>
                  <a:pt x="59" y="588"/>
                  <a:pt x="44" y="574"/>
                  <a:pt x="44" y="544"/>
                </a:cubicBezTo>
                <a:cubicBezTo>
                  <a:pt x="44" y="235"/>
                  <a:pt x="44" y="235"/>
                  <a:pt x="44" y="235"/>
                </a:cubicBezTo>
                <a:cubicBezTo>
                  <a:pt x="44" y="221"/>
                  <a:pt x="59" y="191"/>
                  <a:pt x="89" y="191"/>
                </a:cubicBezTo>
                <a:cubicBezTo>
                  <a:pt x="118" y="191"/>
                  <a:pt x="118" y="191"/>
                  <a:pt x="118" y="191"/>
                </a:cubicBezTo>
                <a:cubicBezTo>
                  <a:pt x="118" y="162"/>
                  <a:pt x="118" y="162"/>
                  <a:pt x="118" y="162"/>
                </a:cubicBezTo>
                <a:cubicBezTo>
                  <a:pt x="89" y="162"/>
                  <a:pt x="89" y="162"/>
                  <a:pt x="89" y="162"/>
                </a:cubicBezTo>
                <a:cubicBezTo>
                  <a:pt x="44" y="162"/>
                  <a:pt x="0" y="191"/>
                  <a:pt x="0" y="235"/>
                </a:cubicBezTo>
                <a:cubicBezTo>
                  <a:pt x="0" y="544"/>
                  <a:pt x="0" y="544"/>
                  <a:pt x="0" y="544"/>
                </a:cubicBezTo>
                <a:cubicBezTo>
                  <a:pt x="0" y="588"/>
                  <a:pt x="44" y="633"/>
                  <a:pt x="89" y="633"/>
                </a:cubicBezTo>
                <a:cubicBezTo>
                  <a:pt x="398" y="633"/>
                  <a:pt x="398" y="633"/>
                  <a:pt x="398" y="633"/>
                </a:cubicBezTo>
                <a:cubicBezTo>
                  <a:pt x="442" y="633"/>
                  <a:pt x="471" y="588"/>
                  <a:pt x="471" y="544"/>
                </a:cubicBezTo>
                <a:cubicBezTo>
                  <a:pt x="471" y="515"/>
                  <a:pt x="471" y="515"/>
                  <a:pt x="471" y="515"/>
                </a:cubicBezTo>
                <a:cubicBezTo>
                  <a:pt x="442" y="515"/>
                  <a:pt x="442" y="515"/>
                  <a:pt x="442" y="515"/>
                </a:cubicBezTo>
                <a:lnTo>
                  <a:pt x="442" y="544"/>
                </a:lnTo>
                <a:close/>
                <a:moveTo>
                  <a:pt x="560" y="0"/>
                </a:moveTo>
                <a:lnTo>
                  <a:pt x="560" y="0"/>
                </a:lnTo>
                <a:cubicBezTo>
                  <a:pt x="236" y="0"/>
                  <a:pt x="236" y="0"/>
                  <a:pt x="236" y="0"/>
                </a:cubicBezTo>
                <a:cubicBezTo>
                  <a:pt x="192" y="0"/>
                  <a:pt x="162" y="29"/>
                  <a:pt x="162" y="73"/>
                </a:cubicBezTo>
                <a:cubicBezTo>
                  <a:pt x="162" y="397"/>
                  <a:pt x="162" y="397"/>
                  <a:pt x="162" y="397"/>
                </a:cubicBezTo>
                <a:cubicBezTo>
                  <a:pt x="162" y="441"/>
                  <a:pt x="192" y="471"/>
                  <a:pt x="236" y="471"/>
                </a:cubicBezTo>
                <a:cubicBezTo>
                  <a:pt x="560" y="471"/>
                  <a:pt x="560" y="471"/>
                  <a:pt x="560" y="471"/>
                </a:cubicBezTo>
                <a:cubicBezTo>
                  <a:pt x="604" y="471"/>
                  <a:pt x="633" y="441"/>
                  <a:pt x="633" y="397"/>
                </a:cubicBezTo>
                <a:cubicBezTo>
                  <a:pt x="633" y="73"/>
                  <a:pt x="633" y="73"/>
                  <a:pt x="633" y="73"/>
                </a:cubicBezTo>
                <a:cubicBezTo>
                  <a:pt x="633" y="29"/>
                  <a:pt x="604" y="0"/>
                  <a:pt x="560" y="0"/>
                </a:cubicBezTo>
                <a:close/>
                <a:moveTo>
                  <a:pt x="589" y="397"/>
                </a:moveTo>
                <a:lnTo>
                  <a:pt x="589" y="397"/>
                </a:lnTo>
                <a:cubicBezTo>
                  <a:pt x="589" y="412"/>
                  <a:pt x="574" y="426"/>
                  <a:pt x="560" y="426"/>
                </a:cubicBezTo>
                <a:cubicBezTo>
                  <a:pt x="236" y="426"/>
                  <a:pt x="236" y="426"/>
                  <a:pt x="236" y="426"/>
                </a:cubicBezTo>
                <a:cubicBezTo>
                  <a:pt x="221" y="426"/>
                  <a:pt x="207" y="412"/>
                  <a:pt x="207" y="397"/>
                </a:cubicBezTo>
                <a:cubicBezTo>
                  <a:pt x="207" y="73"/>
                  <a:pt x="207" y="73"/>
                  <a:pt x="207" y="73"/>
                </a:cubicBezTo>
                <a:cubicBezTo>
                  <a:pt x="207" y="58"/>
                  <a:pt x="221" y="44"/>
                  <a:pt x="236" y="44"/>
                </a:cubicBezTo>
                <a:cubicBezTo>
                  <a:pt x="560" y="44"/>
                  <a:pt x="560" y="44"/>
                  <a:pt x="560" y="44"/>
                </a:cubicBezTo>
                <a:cubicBezTo>
                  <a:pt x="574" y="44"/>
                  <a:pt x="589" y="58"/>
                  <a:pt x="589" y="73"/>
                </a:cubicBezTo>
                <a:lnTo>
                  <a:pt x="589" y="397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 sz="1013" dirty="0"/>
          </a:p>
        </p:txBody>
      </p:sp>
      <p:pic>
        <p:nvPicPr>
          <p:cNvPr id="29" name="Рисунок 28">
            <a:extLst>
              <a:ext uri="{FF2B5EF4-FFF2-40B4-BE49-F238E27FC236}">
                <a16:creationId xmlns:a16="http://schemas.microsoft.com/office/drawing/2014/main" id="{50F4E688-52A3-4335-B6DF-60C0E834235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03" y="53647"/>
            <a:ext cx="529580" cy="516254"/>
          </a:xfrm>
          <a:prstGeom prst="rect">
            <a:avLst/>
          </a:prstGeom>
        </p:spPr>
      </p:pic>
      <p:sp>
        <p:nvSpPr>
          <p:cNvPr id="34" name="Rectangle 4">
            <a:extLst>
              <a:ext uri="{FF2B5EF4-FFF2-40B4-BE49-F238E27FC236}">
                <a16:creationId xmlns:a16="http://schemas.microsoft.com/office/drawing/2014/main" id="{4E33A67E-7312-4FD5-8852-7A755D76B6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1" y="656582"/>
            <a:ext cx="9126000" cy="62618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50000">
                <a:srgbClr val="FFFFFF"/>
              </a:gs>
              <a:gs pos="100000">
                <a:srgbClr val="0066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kk-KZ" altLang="en-US" sz="1013" dirty="0">
              <a:latin typeface="Arial" panose="020B0604020202020204" pitchFamily="34" charset="0"/>
              <a:cs typeface="Arial" pitchFamily="34" charset="0"/>
            </a:endParaRPr>
          </a:p>
          <a:p>
            <a:pPr eaLnBrk="1" hangingPunct="1"/>
            <a:endParaRPr lang="kk-KZ" altLang="en-US" sz="1013" dirty="0">
              <a:latin typeface="Arial" panose="020B0604020202020204" pitchFamily="34" charset="0"/>
              <a:cs typeface="Arial" pitchFamily="34" charset="0"/>
            </a:endParaRPr>
          </a:p>
          <a:p>
            <a:pPr eaLnBrk="1" hangingPunct="1"/>
            <a:endParaRPr lang="kk-KZ" altLang="en-US" sz="1013" dirty="0">
              <a:latin typeface="Arial" panose="020B0604020202020204" pitchFamily="34" charset="0"/>
              <a:cs typeface="Arial" pitchFamily="34" charset="0"/>
            </a:endParaRPr>
          </a:p>
          <a:p>
            <a:pPr eaLnBrk="1" hangingPunct="1"/>
            <a:endParaRPr lang="kk-KZ" altLang="en-US" sz="1013" dirty="0">
              <a:latin typeface="Arial" panose="020B0604020202020204" pitchFamily="34" charset="0"/>
              <a:cs typeface="Arial" pitchFamily="34" charset="0"/>
            </a:endParaRPr>
          </a:p>
          <a:p>
            <a:pPr eaLnBrk="1" hangingPunct="1"/>
            <a:endParaRPr lang="en-GB" altLang="en-US" sz="1013"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42" name="Rectangle 5">
            <a:extLst>
              <a:ext uri="{FF2B5EF4-FFF2-40B4-BE49-F238E27FC236}">
                <a16:creationId xmlns:a16="http://schemas.microsoft.com/office/drawing/2014/main" id="{5380A256-FC49-482D-A919-1DDA728817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1" y="5111888"/>
            <a:ext cx="9126000" cy="40481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50000">
                <a:srgbClr val="D1E3FF"/>
              </a:gs>
              <a:gs pos="100000">
                <a:srgbClr val="0066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en-US" sz="1013" dirty="0">
              <a:latin typeface="Arial" panose="020B0604020202020204" pitchFamily="34" charset="0"/>
              <a:cs typeface="Arial" pitchFamily="34" charset="0"/>
            </a:endParaRPr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497AAC1F-A982-421C-ABAC-42487534B2BD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315" b="32033" l="36548" r="6594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874" t="7600" r="30386" b="65252"/>
          <a:stretch/>
        </p:blipFill>
        <p:spPr>
          <a:xfrm>
            <a:off x="2729772" y="4284821"/>
            <a:ext cx="1146740" cy="847307"/>
          </a:xfrm>
          <a:prstGeom prst="rect">
            <a:avLst/>
          </a:prstGeom>
        </p:spPr>
      </p:pic>
      <p:grpSp>
        <p:nvGrpSpPr>
          <p:cNvPr id="14" name="Группа 13">
            <a:extLst>
              <a:ext uri="{FF2B5EF4-FFF2-40B4-BE49-F238E27FC236}">
                <a16:creationId xmlns:a16="http://schemas.microsoft.com/office/drawing/2014/main" id="{065795B4-5C28-4537-9E19-A3393E4B4DBD}"/>
              </a:ext>
            </a:extLst>
          </p:cNvPr>
          <p:cNvGrpSpPr/>
          <p:nvPr/>
        </p:nvGrpSpPr>
        <p:grpSpPr>
          <a:xfrm>
            <a:off x="126257" y="2204476"/>
            <a:ext cx="8852018" cy="2867571"/>
            <a:chOff x="126257" y="2204476"/>
            <a:chExt cx="8852018" cy="2867571"/>
          </a:xfrm>
        </p:grpSpPr>
        <p:sp>
          <p:nvSpPr>
            <p:cNvPr id="40" name="object 13">
              <a:extLst>
                <a:ext uri="{FF2B5EF4-FFF2-40B4-BE49-F238E27FC236}">
                  <a16:creationId xmlns:a16="http://schemas.microsoft.com/office/drawing/2014/main" id="{C1DC297F-26F3-474C-96FD-538324EBA6BB}"/>
                </a:ext>
              </a:extLst>
            </p:cNvPr>
            <p:cNvSpPr/>
            <p:nvPr/>
          </p:nvSpPr>
          <p:spPr>
            <a:xfrm>
              <a:off x="6871079" y="2447182"/>
              <a:ext cx="2107196" cy="259034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effectLst/>
          </p:spPr>
          <p:txBody>
            <a:bodyPr wrap="square" lIns="0" tIns="0" rIns="0" bIns="0" rtlCol="0"/>
            <a:lstStyle/>
            <a:p>
              <a:endParaRPr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object 13">
              <a:extLst>
                <a:ext uri="{FF2B5EF4-FFF2-40B4-BE49-F238E27FC236}">
                  <a16:creationId xmlns:a16="http://schemas.microsoft.com/office/drawing/2014/main" id="{C1DC297F-26F3-474C-96FD-538324EBA6BB}"/>
                </a:ext>
              </a:extLst>
            </p:cNvPr>
            <p:cNvSpPr/>
            <p:nvPr/>
          </p:nvSpPr>
          <p:spPr>
            <a:xfrm>
              <a:off x="2335549" y="2418560"/>
              <a:ext cx="2107196" cy="2618968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effectLst/>
          </p:spPr>
          <p:txBody>
            <a:bodyPr wrap="square" lIns="0" tIns="0" rIns="0" bIns="0" rtlCol="0"/>
            <a:lstStyle/>
            <a:p>
              <a:endParaRPr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" name="object 13">
              <a:extLst>
                <a:ext uri="{FF2B5EF4-FFF2-40B4-BE49-F238E27FC236}">
                  <a16:creationId xmlns:a16="http://schemas.microsoft.com/office/drawing/2014/main" id="{C1DC297F-26F3-474C-96FD-538324EBA6BB}"/>
                </a:ext>
              </a:extLst>
            </p:cNvPr>
            <p:cNvSpPr/>
            <p:nvPr/>
          </p:nvSpPr>
          <p:spPr>
            <a:xfrm>
              <a:off x="4679183" y="2423022"/>
              <a:ext cx="2107196" cy="259034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effectLst/>
          </p:spPr>
          <p:txBody>
            <a:bodyPr wrap="square" lIns="0" tIns="0" rIns="0" bIns="0" rtlCol="0"/>
            <a:lstStyle/>
            <a:p>
              <a:endParaRPr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8" name="object 13">
              <a:extLst>
                <a:ext uri="{FF2B5EF4-FFF2-40B4-BE49-F238E27FC236}">
                  <a16:creationId xmlns:a16="http://schemas.microsoft.com/office/drawing/2014/main" id="{C1DC297F-26F3-474C-96FD-538324EBA6BB}"/>
                </a:ext>
              </a:extLst>
            </p:cNvPr>
            <p:cNvSpPr/>
            <p:nvPr/>
          </p:nvSpPr>
          <p:spPr>
            <a:xfrm>
              <a:off x="126257" y="2447182"/>
              <a:ext cx="2107196" cy="2590345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effectLst/>
          </p:spPr>
          <p:txBody>
            <a:bodyPr wrap="square" lIns="0" tIns="0" rIns="0" bIns="0" rtlCol="0"/>
            <a:lstStyle/>
            <a:p>
              <a:endParaRPr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7" name="Рисунок 6">
              <a:extLst>
                <a:ext uri="{FF2B5EF4-FFF2-40B4-BE49-F238E27FC236}">
                  <a16:creationId xmlns:a16="http://schemas.microsoft.com/office/drawing/2014/main" id="{7086E67B-E5AE-48B6-BA99-07F920A61E4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BEBA8EAE-BF5A-486C-A8C5-ECC9F3942E4B}">
                  <a14:imgProps xmlns:a14="http://schemas.microsoft.com/office/drawing/2010/main">
                    <a14:imgLayer r:embed="rId7">
                      <a14:imgEffect>
                        <a14:backgroundRemoval t="10000" b="90000" l="10000" r="90000">
                          <a14:foregroundMark x1="32910" y1="28125" x2="32910" y2="2812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62066" y="4228736"/>
              <a:ext cx="843311" cy="843311"/>
            </a:xfrm>
            <a:prstGeom prst="rect">
              <a:avLst/>
            </a:prstGeom>
          </p:spPr>
        </p:pic>
        <p:pic>
          <p:nvPicPr>
            <p:cNvPr id="10" name="Рисунок 9">
              <a:extLst>
                <a:ext uri="{FF2B5EF4-FFF2-40B4-BE49-F238E27FC236}">
                  <a16:creationId xmlns:a16="http://schemas.microsoft.com/office/drawing/2014/main" id="{E4595E7E-EC93-4C36-8622-98241DEAC9E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294504" y="4184532"/>
              <a:ext cx="724815" cy="724815"/>
            </a:xfrm>
            <a:prstGeom prst="rect">
              <a:avLst/>
            </a:prstGeom>
          </p:spPr>
        </p:pic>
        <p:sp>
          <p:nvSpPr>
            <p:cNvPr id="13" name="Равнобедренный треугольник 12">
              <a:extLst>
                <a:ext uri="{FF2B5EF4-FFF2-40B4-BE49-F238E27FC236}">
                  <a16:creationId xmlns:a16="http://schemas.microsoft.com/office/drawing/2014/main" id="{47B6942B-63CE-4BD2-BB7C-8A6E1ED5A153}"/>
                </a:ext>
              </a:extLst>
            </p:cNvPr>
            <p:cNvSpPr/>
            <p:nvPr/>
          </p:nvSpPr>
          <p:spPr>
            <a:xfrm rot="10800000">
              <a:off x="850358" y="2204476"/>
              <a:ext cx="466725" cy="148524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KZ"/>
            </a:p>
          </p:txBody>
        </p:sp>
        <p:sp>
          <p:nvSpPr>
            <p:cNvPr id="44" name="Равнобедренный треугольник 43">
              <a:extLst>
                <a:ext uri="{FF2B5EF4-FFF2-40B4-BE49-F238E27FC236}">
                  <a16:creationId xmlns:a16="http://schemas.microsoft.com/office/drawing/2014/main" id="{3A51C655-FBB8-46B1-9E86-8EEAA0BDC155}"/>
                </a:ext>
              </a:extLst>
            </p:cNvPr>
            <p:cNvSpPr/>
            <p:nvPr/>
          </p:nvSpPr>
          <p:spPr>
            <a:xfrm rot="10800000">
              <a:off x="3047246" y="2213771"/>
              <a:ext cx="466725" cy="148524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KZ"/>
            </a:p>
          </p:txBody>
        </p:sp>
        <p:sp>
          <p:nvSpPr>
            <p:cNvPr id="46" name="Равнобедренный треугольник 45">
              <a:extLst>
                <a:ext uri="{FF2B5EF4-FFF2-40B4-BE49-F238E27FC236}">
                  <a16:creationId xmlns:a16="http://schemas.microsoft.com/office/drawing/2014/main" id="{8B80A4DF-465D-40BB-B90B-EE9CD8FF02A3}"/>
                </a:ext>
              </a:extLst>
            </p:cNvPr>
            <p:cNvSpPr/>
            <p:nvPr/>
          </p:nvSpPr>
          <p:spPr>
            <a:xfrm rot="10800000">
              <a:off x="5447546" y="2223296"/>
              <a:ext cx="466725" cy="148524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KZ"/>
            </a:p>
          </p:txBody>
        </p:sp>
        <p:sp>
          <p:nvSpPr>
            <p:cNvPr id="47" name="Равнобедренный треугольник 46">
              <a:extLst>
                <a:ext uri="{FF2B5EF4-FFF2-40B4-BE49-F238E27FC236}">
                  <a16:creationId xmlns:a16="http://schemas.microsoft.com/office/drawing/2014/main" id="{CB77120E-E4C7-4088-9A4C-5FAEE7BF2E99}"/>
                </a:ext>
              </a:extLst>
            </p:cNvPr>
            <p:cNvSpPr/>
            <p:nvPr/>
          </p:nvSpPr>
          <p:spPr>
            <a:xfrm rot="10800000">
              <a:off x="7628771" y="2223296"/>
              <a:ext cx="466725" cy="148524"/>
            </a:xfrm>
            <a:prstGeom prst="triangle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KZ"/>
            </a:p>
          </p:txBody>
        </p:sp>
      </p:grpSp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EC01B119-BE12-4810-AFCE-55AE4B8C63A3}"/>
              </a:ext>
            </a:extLst>
          </p:cNvPr>
          <p:cNvPicPr>
            <a:picLocks noChangeAspect="1"/>
          </p:cNvPicPr>
          <p:nvPr/>
        </p:nvPicPr>
        <p:blipFill rotWithShape="1">
          <a:blip r:embed="rId9" cstate="print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183" t="38530" r="28726" b="35958"/>
          <a:stretch/>
        </p:blipFill>
        <p:spPr>
          <a:xfrm>
            <a:off x="2975208" y="4424536"/>
            <a:ext cx="799424" cy="598235"/>
          </a:xfrm>
          <a:prstGeom prst="rect">
            <a:avLst/>
          </a:prstGeom>
        </p:spPr>
      </p:pic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B5B2E072-35F8-4D11-8B1E-0F2CFD802579}"/>
              </a:ext>
            </a:extLst>
          </p:cNvPr>
          <p:cNvGrpSpPr/>
          <p:nvPr/>
        </p:nvGrpSpPr>
        <p:grpSpPr>
          <a:xfrm>
            <a:off x="7881" y="741043"/>
            <a:ext cx="9126000" cy="4166311"/>
            <a:chOff x="7881" y="741043"/>
            <a:chExt cx="9126000" cy="4166311"/>
          </a:xfrm>
        </p:grpSpPr>
        <p:sp>
          <p:nvSpPr>
            <p:cNvPr id="31" name="object 13">
              <a:extLst>
                <a:ext uri="{FF2B5EF4-FFF2-40B4-BE49-F238E27FC236}">
                  <a16:creationId xmlns:a16="http://schemas.microsoft.com/office/drawing/2014/main" id="{76161BD1-D3E1-4BB7-920E-74915B3F5778}"/>
                </a:ext>
              </a:extLst>
            </p:cNvPr>
            <p:cNvSpPr/>
            <p:nvPr/>
          </p:nvSpPr>
          <p:spPr>
            <a:xfrm>
              <a:off x="6903219" y="827604"/>
              <a:ext cx="2075056" cy="1545217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5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4" name="object 13">
              <a:extLst>
                <a:ext uri="{FF2B5EF4-FFF2-40B4-BE49-F238E27FC236}">
                  <a16:creationId xmlns:a16="http://schemas.microsoft.com/office/drawing/2014/main" id="{55F8E087-58B1-4FF9-ACA3-839E48E3B4BF}"/>
                </a:ext>
              </a:extLst>
            </p:cNvPr>
            <p:cNvSpPr/>
            <p:nvPr/>
          </p:nvSpPr>
          <p:spPr>
            <a:xfrm>
              <a:off x="2307095" y="818281"/>
              <a:ext cx="2135650" cy="1545890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6" name="object 13">
              <a:extLst>
                <a:ext uri="{FF2B5EF4-FFF2-40B4-BE49-F238E27FC236}">
                  <a16:creationId xmlns:a16="http://schemas.microsoft.com/office/drawing/2014/main" id="{76161BD1-D3E1-4BB7-920E-74915B3F5778}"/>
                </a:ext>
              </a:extLst>
            </p:cNvPr>
            <p:cNvSpPr/>
            <p:nvPr/>
          </p:nvSpPr>
          <p:spPr>
            <a:xfrm>
              <a:off x="4507688" y="833415"/>
              <a:ext cx="2302798" cy="1554060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8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" name="Rectangle 5">
              <a:extLst>
                <a:ext uri="{FF2B5EF4-FFF2-40B4-BE49-F238E27FC236}">
                  <a16:creationId xmlns:a16="http://schemas.microsoft.com/office/drawing/2014/main" id="{EDC06A41-527E-48F4-9D9F-3C08D4D03C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1" y="741043"/>
              <a:ext cx="9126000" cy="22850"/>
            </a:xfrm>
            <a:prstGeom prst="rect">
              <a:avLst/>
            </a:prstGeom>
            <a:gradFill rotWithShape="0">
              <a:gsLst>
                <a:gs pos="0">
                  <a:srgbClr val="0066FF"/>
                </a:gs>
                <a:gs pos="50000">
                  <a:srgbClr val="D1E3FF"/>
                </a:gs>
                <a:gs pos="100000">
                  <a:srgbClr val="0066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kk-KZ" altLang="en-US" sz="1013" dirty="0">
                <a:latin typeface="Arial" panose="020B0604020202020204" pitchFamily="34" charset="0"/>
                <a:cs typeface="Arial" pitchFamily="34" charset="0"/>
              </a:endParaRPr>
            </a:p>
            <a:p>
              <a:pPr eaLnBrk="1" hangingPunct="1"/>
              <a:endParaRPr lang="kk-KZ" altLang="en-US" sz="1013" dirty="0">
                <a:latin typeface="Arial" panose="020B0604020202020204" pitchFamily="34" charset="0"/>
                <a:cs typeface="Arial" pitchFamily="34" charset="0"/>
              </a:endParaRPr>
            </a:p>
            <a:p>
              <a:pPr eaLnBrk="1" hangingPunct="1"/>
              <a:endParaRPr lang="kk-KZ" altLang="en-US" sz="1013" dirty="0">
                <a:latin typeface="Arial" panose="020B0604020202020204" pitchFamily="34" charset="0"/>
                <a:cs typeface="Arial" pitchFamily="34" charset="0"/>
              </a:endParaRPr>
            </a:p>
            <a:p>
              <a:pPr eaLnBrk="1" hangingPunct="1"/>
              <a:endParaRPr lang="kk-KZ" altLang="en-US" sz="1013" dirty="0">
                <a:latin typeface="Arial" panose="020B0604020202020204" pitchFamily="34" charset="0"/>
                <a:cs typeface="Arial" pitchFamily="34" charset="0"/>
              </a:endParaRPr>
            </a:p>
            <a:p>
              <a:pPr eaLnBrk="1" hangingPunct="1"/>
              <a:endParaRPr lang="kk-KZ" altLang="en-US" sz="1013" dirty="0">
                <a:latin typeface="Arial" panose="020B0604020202020204" pitchFamily="34" charset="0"/>
                <a:cs typeface="Arial" pitchFamily="34" charset="0"/>
              </a:endParaRPr>
            </a:p>
            <a:p>
              <a:pPr eaLnBrk="1" hangingPunct="1"/>
              <a:endParaRPr lang="kk-KZ" altLang="en-US" sz="1013" dirty="0">
                <a:latin typeface="Arial" panose="020B0604020202020204" pitchFamily="34" charset="0"/>
                <a:cs typeface="Arial" pitchFamily="34" charset="0"/>
              </a:endParaRPr>
            </a:p>
            <a:p>
              <a:pPr eaLnBrk="1" hangingPunct="1"/>
              <a:endParaRPr lang="kk-KZ" altLang="en-US" sz="1013" dirty="0">
                <a:latin typeface="Arial" panose="020B0604020202020204" pitchFamily="34" charset="0"/>
                <a:cs typeface="Arial" pitchFamily="34" charset="0"/>
              </a:endParaRPr>
            </a:p>
            <a:p>
              <a:pPr eaLnBrk="1" hangingPunct="1"/>
              <a:endParaRPr lang="kk-KZ" altLang="en-US" sz="1013" dirty="0">
                <a:latin typeface="Arial" panose="020B0604020202020204" pitchFamily="34" charset="0"/>
                <a:cs typeface="Arial" pitchFamily="34" charset="0"/>
              </a:endParaRPr>
            </a:p>
            <a:p>
              <a:pPr eaLnBrk="1" hangingPunct="1"/>
              <a:endParaRPr lang="en-GB" altLang="en-US" sz="1013" dirty="0">
                <a:latin typeface="Arial" panose="020B0604020202020204" pitchFamily="34" charset="0"/>
                <a:cs typeface="Arial" pitchFamily="34" charset="0"/>
              </a:endParaRPr>
            </a:p>
          </p:txBody>
        </p:sp>
        <p:sp>
          <p:nvSpPr>
            <p:cNvPr id="43" name="object 13">
              <a:extLst>
                <a:ext uri="{FF2B5EF4-FFF2-40B4-BE49-F238E27FC236}">
                  <a16:creationId xmlns:a16="http://schemas.microsoft.com/office/drawing/2014/main" id="{7E8CC0AC-217A-4D83-AAC8-54313CC9EE2C}"/>
                </a:ext>
              </a:extLst>
            </p:cNvPr>
            <p:cNvSpPr/>
            <p:nvPr/>
          </p:nvSpPr>
          <p:spPr>
            <a:xfrm>
              <a:off x="104477" y="826931"/>
              <a:ext cx="2172797" cy="1545890"/>
            </a:xfrm>
            <a:prstGeom prst="rect">
              <a:avLst/>
            </a:prstGeom>
            <a:blipFill>
              <a:blip r:embed="rId11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2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33085580-039B-4025-A2A2-EC3136FA2D29}"/>
                </a:ext>
              </a:extLst>
            </p:cNvPr>
            <p:cNvSpPr txBox="1"/>
            <p:nvPr/>
          </p:nvSpPr>
          <p:spPr>
            <a:xfrm>
              <a:off x="173849" y="1001905"/>
              <a:ext cx="2024638" cy="95410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KZ" sz="1400" b="1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Қауіпті</a:t>
              </a:r>
              <a:r>
                <a:rPr lang="ru-KZ" sz="14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өндірістік</a:t>
              </a:r>
              <a:r>
                <a:rPr lang="ru-KZ" sz="14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объектілерде</a:t>
              </a:r>
              <a:r>
                <a:rPr lang="ru-KZ" sz="14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жеке</a:t>
              </a:r>
              <a:r>
                <a:rPr lang="ru-KZ" sz="14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өндірістік</a:t>
              </a:r>
              <a:r>
                <a:rPr lang="ru-KZ" sz="1400" b="1" dirty="0">
                  <a:solidFill>
                    <a:schemeClr val="accent1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бақылау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қызметін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құру</a:t>
              </a:r>
              <a:endParaRPr lang="ru-KZ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34533A00-229E-4F4B-A53A-EA85FAC3B8C3}"/>
                </a:ext>
              </a:extLst>
            </p:cNvPr>
            <p:cNvSpPr txBox="1"/>
            <p:nvPr/>
          </p:nvSpPr>
          <p:spPr>
            <a:xfrm>
              <a:off x="2267149" y="858980"/>
              <a:ext cx="2135650" cy="13849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ТЖМ-мен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жаңарту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және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техникалық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қайта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жарақтандырудың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жиынтық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жоспарын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келісу</a:t>
              </a:r>
              <a:endParaRPr lang="ru-KZ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A7906B5B-D354-43C1-A823-9F28D933803B}"/>
                </a:ext>
              </a:extLst>
            </p:cNvPr>
            <p:cNvSpPr txBox="1"/>
            <p:nvPr/>
          </p:nvSpPr>
          <p:spPr>
            <a:xfrm>
              <a:off x="208008" y="2722669"/>
              <a:ext cx="2058246" cy="13849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Қауіпті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өндірістік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объектілерде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зиянды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өндірістік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факторлардың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алдын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алу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мақсатында</a:t>
              </a:r>
              <a:endParaRPr lang="ru-KZ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DD917571-7841-4A98-890F-CAD7541E438B}"/>
                </a:ext>
              </a:extLst>
            </p:cNvPr>
            <p:cNvSpPr txBox="1"/>
            <p:nvPr/>
          </p:nvSpPr>
          <p:spPr>
            <a:xfrm>
              <a:off x="2292479" y="2674051"/>
              <a:ext cx="2225601" cy="160043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Жабдықтардың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тозуын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анықтау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және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инвестициялық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шешімдер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қабылдау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үшін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кәсіпорындарды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ынталандыру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мақсатында</a:t>
              </a:r>
              <a:endParaRPr lang="ru-KZ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" name="TextBox 48">
              <a:extLst>
                <a:ext uri="{FF2B5EF4-FFF2-40B4-BE49-F238E27FC236}">
                  <a16:creationId xmlns:a16="http://schemas.microsoft.com/office/drawing/2014/main" id="{20F3846C-806B-4EA5-9417-BAA36A42E834}"/>
                </a:ext>
              </a:extLst>
            </p:cNvPr>
            <p:cNvSpPr txBox="1"/>
            <p:nvPr/>
          </p:nvSpPr>
          <p:spPr>
            <a:xfrm>
              <a:off x="4694497" y="2756026"/>
              <a:ext cx="2091882" cy="116955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Ескірген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және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тозған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жабдықты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өндірістен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кезең-кезеңмен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пайдаланудан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шығару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мақсатында</a:t>
              </a:r>
              <a:endParaRPr lang="ru-KZ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CFC2077A-AEB2-44C5-B395-9B988422FDFF}"/>
                </a:ext>
              </a:extLst>
            </p:cNvPr>
            <p:cNvSpPr txBox="1"/>
            <p:nvPr/>
          </p:nvSpPr>
          <p:spPr>
            <a:xfrm>
              <a:off x="6857836" y="906508"/>
              <a:ext cx="2133680" cy="116955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Қауіпті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өндірістік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объектілерде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қабылдау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сынақтары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бойынша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міндеттерді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алып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тастау</a:t>
              </a:r>
              <a:endParaRPr lang="ru-KZ" sz="1400" b="1" dirty="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96950DAD-F41D-4DF4-AEF6-A6F707A9A0D6}"/>
                </a:ext>
              </a:extLst>
            </p:cNvPr>
            <p:cNvSpPr txBox="1"/>
            <p:nvPr/>
          </p:nvSpPr>
          <p:spPr>
            <a:xfrm>
              <a:off x="4668748" y="777875"/>
              <a:ext cx="2004411" cy="13849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Қауіпті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өндірістік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объектілерге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жиынтық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жоспарды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уақтылы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орындау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жөніндегі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міндеттерді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бекіту</a:t>
              </a:r>
              <a:endParaRPr lang="ru-KZ" sz="1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E9E16057-F9E5-4A3F-B35B-42F356E97D93}"/>
                </a:ext>
              </a:extLst>
            </p:cNvPr>
            <p:cNvSpPr txBox="1"/>
            <p:nvPr/>
          </p:nvSpPr>
          <p:spPr>
            <a:xfrm>
              <a:off x="6871079" y="2660585"/>
              <a:ext cx="2177135" cy="224676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Бизнеске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қысымды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азайту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және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kk-KZ" sz="1400" dirty="0">
                  <a:latin typeface="Arial" panose="020B0604020202020204" pitchFamily="34" charset="0"/>
                  <a:cs typeface="Arial" panose="020B0604020202020204" pitchFamily="34" charset="0"/>
                </a:rPr>
                <a:t>«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ҚР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сәулет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,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қала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құрылысы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және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құрылыс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қызметі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туралы</a:t>
              </a:r>
              <a:r>
                <a:rPr lang="kk-KZ" sz="1400" dirty="0">
                  <a:latin typeface="Arial" panose="020B0604020202020204" pitchFamily="34" charset="0"/>
                  <a:cs typeface="Arial" panose="020B0604020202020204" pitchFamily="34" charset="0"/>
                </a:rPr>
                <a:t>»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ҚРЗ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көзделген</a:t>
              </a:r>
              <a:r>
                <a:rPr lang="ru-KZ" sz="1400" dirty="0"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объектілерді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қабылдау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тәртібінің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қайталануын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болдырмау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cs typeface="Arial" panose="020B0604020202020204" pitchFamily="34" charset="0"/>
                </a:rPr>
                <a:t>мақсатында</a:t>
              </a:r>
              <a:endParaRPr lang="ru-KZ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1926018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0" y="5113313"/>
            <a:ext cx="9126000" cy="40481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50000">
                <a:srgbClr val="D1E3FF"/>
              </a:gs>
              <a:gs pos="100000">
                <a:srgbClr val="0066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en-US" sz="1013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331994" y="4852303"/>
            <a:ext cx="792956" cy="273844"/>
          </a:xfrm>
        </p:spPr>
        <p:txBody>
          <a:bodyPr/>
          <a:lstStyle/>
          <a:p>
            <a:fld id="{5DD15EA3-ACAA-472E-B1EB-68A06BEE3796}" type="slidenum">
              <a:rPr lang="hu-HU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pPr/>
              <a:t>7</a:t>
            </a:fld>
            <a:endParaRPr lang="hu-HU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982797" y="6779695"/>
            <a:ext cx="1812830" cy="3937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13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 Box 13">
            <a:extLst>
              <a:ext uri="{FF2B5EF4-FFF2-40B4-BE49-F238E27FC236}">
                <a16:creationId xmlns:a16="http://schemas.microsoft.com/office/drawing/2014/main" id="{9CA1501F-A26C-4E83-B13B-A6271B35B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9530" y="153767"/>
            <a:ext cx="541921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ТЖ САЛДАРЫН ЖОЮ</a:t>
            </a:r>
          </a:p>
        </p:txBody>
      </p:sp>
      <p:sp>
        <p:nvSpPr>
          <p:cNvPr id="78" name="object 13">
            <a:extLst>
              <a:ext uri="{FF2B5EF4-FFF2-40B4-BE49-F238E27FC236}">
                <a16:creationId xmlns:a16="http://schemas.microsoft.com/office/drawing/2014/main" id="{C1DC297F-26F3-474C-96FD-538324EBA6BB}"/>
              </a:ext>
            </a:extLst>
          </p:cNvPr>
          <p:cNvSpPr/>
          <p:nvPr/>
        </p:nvSpPr>
        <p:spPr>
          <a:xfrm>
            <a:off x="134255" y="2191838"/>
            <a:ext cx="3011443" cy="294873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80" name="object 13">
            <a:extLst>
              <a:ext uri="{FF2B5EF4-FFF2-40B4-BE49-F238E27FC236}">
                <a16:creationId xmlns:a16="http://schemas.microsoft.com/office/drawing/2014/main" id="{CA16FBB3-568C-4EA8-A9AE-814BEE5C970B}"/>
              </a:ext>
            </a:extLst>
          </p:cNvPr>
          <p:cNvSpPr/>
          <p:nvPr/>
        </p:nvSpPr>
        <p:spPr>
          <a:xfrm>
            <a:off x="3137349" y="2181398"/>
            <a:ext cx="2743323" cy="29867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82" name="object 13">
            <a:extLst>
              <a:ext uri="{FF2B5EF4-FFF2-40B4-BE49-F238E27FC236}">
                <a16:creationId xmlns:a16="http://schemas.microsoft.com/office/drawing/2014/main" id="{2FEF0AE8-0667-48A0-84FA-98AEDF2D1D89}"/>
              </a:ext>
            </a:extLst>
          </p:cNvPr>
          <p:cNvSpPr/>
          <p:nvPr/>
        </p:nvSpPr>
        <p:spPr>
          <a:xfrm>
            <a:off x="5877080" y="2171342"/>
            <a:ext cx="3095470" cy="2997486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30" name="Freeform 59">
            <a:extLst>
              <a:ext uri="{FF2B5EF4-FFF2-40B4-BE49-F238E27FC236}">
                <a16:creationId xmlns:a16="http://schemas.microsoft.com/office/drawing/2014/main" id="{080E54B2-70D9-418E-A712-15298D822A97}"/>
              </a:ext>
            </a:extLst>
          </p:cNvPr>
          <p:cNvSpPr>
            <a:spLocks/>
          </p:cNvSpPr>
          <p:nvPr/>
        </p:nvSpPr>
        <p:spPr bwMode="auto">
          <a:xfrm>
            <a:off x="2177925" y="247666"/>
            <a:ext cx="225029" cy="223838"/>
          </a:xfrm>
          <a:custGeom>
            <a:avLst/>
            <a:gdLst>
              <a:gd name="T0" fmla="*/ 75166866 w 634"/>
              <a:gd name="T1" fmla="*/ 92493983 h 634"/>
              <a:gd name="T2" fmla="*/ 75166866 w 634"/>
              <a:gd name="T3" fmla="*/ 92493983 h 634"/>
              <a:gd name="T4" fmla="*/ 67684092 w 634"/>
              <a:gd name="T5" fmla="*/ 99975342 h 634"/>
              <a:gd name="T6" fmla="*/ 15135345 w 634"/>
              <a:gd name="T7" fmla="*/ 99975342 h 634"/>
              <a:gd name="T8" fmla="*/ 7482775 w 634"/>
              <a:gd name="T9" fmla="*/ 92493983 h 634"/>
              <a:gd name="T10" fmla="*/ 7482775 w 634"/>
              <a:gd name="T11" fmla="*/ 39956084 h 634"/>
              <a:gd name="T12" fmla="*/ 15135345 w 634"/>
              <a:gd name="T13" fmla="*/ 32474724 h 634"/>
              <a:gd name="T14" fmla="*/ 20066948 w 634"/>
              <a:gd name="T15" fmla="*/ 32474724 h 634"/>
              <a:gd name="T16" fmla="*/ 20066948 w 634"/>
              <a:gd name="T17" fmla="*/ 27544063 h 634"/>
              <a:gd name="T18" fmla="*/ 15135345 w 634"/>
              <a:gd name="T19" fmla="*/ 27544063 h 634"/>
              <a:gd name="T20" fmla="*/ 0 w 634"/>
              <a:gd name="T21" fmla="*/ 39956084 h 634"/>
              <a:gd name="T22" fmla="*/ 0 w 634"/>
              <a:gd name="T23" fmla="*/ 92493983 h 634"/>
              <a:gd name="T24" fmla="*/ 15135345 w 634"/>
              <a:gd name="T25" fmla="*/ 107626497 h 634"/>
              <a:gd name="T26" fmla="*/ 67684092 w 634"/>
              <a:gd name="T27" fmla="*/ 107626497 h 634"/>
              <a:gd name="T28" fmla="*/ 80098470 w 634"/>
              <a:gd name="T29" fmla="*/ 92493983 h 634"/>
              <a:gd name="T30" fmla="*/ 80098470 w 634"/>
              <a:gd name="T31" fmla="*/ 87563322 h 634"/>
              <a:gd name="T32" fmla="*/ 75166866 w 634"/>
              <a:gd name="T33" fmla="*/ 87563322 h 634"/>
              <a:gd name="T34" fmla="*/ 75166866 w 634"/>
              <a:gd name="T35" fmla="*/ 92493983 h 634"/>
              <a:gd name="T36" fmla="*/ 95233815 w 634"/>
              <a:gd name="T37" fmla="*/ 0 h 634"/>
              <a:gd name="T38" fmla="*/ 95233815 w 634"/>
              <a:gd name="T39" fmla="*/ 0 h 634"/>
              <a:gd name="T40" fmla="*/ 40134368 w 634"/>
              <a:gd name="T41" fmla="*/ 0 h 634"/>
              <a:gd name="T42" fmla="*/ 27549723 w 634"/>
              <a:gd name="T43" fmla="*/ 12412020 h 634"/>
              <a:gd name="T44" fmla="*/ 27549723 w 634"/>
              <a:gd name="T45" fmla="*/ 67500147 h 634"/>
              <a:gd name="T46" fmla="*/ 40134368 w 634"/>
              <a:gd name="T47" fmla="*/ 80081962 h 634"/>
              <a:gd name="T48" fmla="*/ 95233815 w 634"/>
              <a:gd name="T49" fmla="*/ 80081962 h 634"/>
              <a:gd name="T50" fmla="*/ 107648193 w 634"/>
              <a:gd name="T51" fmla="*/ 67500147 h 634"/>
              <a:gd name="T52" fmla="*/ 107648193 w 634"/>
              <a:gd name="T53" fmla="*/ 12412020 h 634"/>
              <a:gd name="T54" fmla="*/ 95233815 w 634"/>
              <a:gd name="T55" fmla="*/ 0 h 634"/>
              <a:gd name="T56" fmla="*/ 100165890 w 634"/>
              <a:gd name="T57" fmla="*/ 67500147 h 634"/>
              <a:gd name="T58" fmla="*/ 100165890 w 634"/>
              <a:gd name="T59" fmla="*/ 67500147 h 634"/>
              <a:gd name="T60" fmla="*/ 95233815 w 634"/>
              <a:gd name="T61" fmla="*/ 72430807 h 634"/>
              <a:gd name="T62" fmla="*/ 40134368 w 634"/>
              <a:gd name="T63" fmla="*/ 72430807 h 634"/>
              <a:gd name="T64" fmla="*/ 35202765 w 634"/>
              <a:gd name="T65" fmla="*/ 67500147 h 634"/>
              <a:gd name="T66" fmla="*/ 35202765 w 634"/>
              <a:gd name="T67" fmla="*/ 12412020 h 634"/>
              <a:gd name="T68" fmla="*/ 40134368 w 634"/>
              <a:gd name="T69" fmla="*/ 7481360 h 634"/>
              <a:gd name="T70" fmla="*/ 95233815 w 634"/>
              <a:gd name="T71" fmla="*/ 7481360 h 634"/>
              <a:gd name="T72" fmla="*/ 100165890 w 634"/>
              <a:gd name="T73" fmla="*/ 12412020 h 634"/>
              <a:gd name="T74" fmla="*/ 100165890 w 634"/>
              <a:gd name="T75" fmla="*/ 67500147 h 634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634" h="634">
                <a:moveTo>
                  <a:pt x="442" y="544"/>
                </a:moveTo>
                <a:lnTo>
                  <a:pt x="442" y="544"/>
                </a:lnTo>
                <a:cubicBezTo>
                  <a:pt x="442" y="574"/>
                  <a:pt x="412" y="588"/>
                  <a:pt x="398" y="588"/>
                </a:cubicBezTo>
                <a:cubicBezTo>
                  <a:pt x="89" y="588"/>
                  <a:pt x="89" y="588"/>
                  <a:pt x="89" y="588"/>
                </a:cubicBezTo>
                <a:cubicBezTo>
                  <a:pt x="59" y="588"/>
                  <a:pt x="44" y="574"/>
                  <a:pt x="44" y="544"/>
                </a:cubicBezTo>
                <a:cubicBezTo>
                  <a:pt x="44" y="235"/>
                  <a:pt x="44" y="235"/>
                  <a:pt x="44" y="235"/>
                </a:cubicBezTo>
                <a:cubicBezTo>
                  <a:pt x="44" y="221"/>
                  <a:pt x="59" y="191"/>
                  <a:pt x="89" y="191"/>
                </a:cubicBezTo>
                <a:cubicBezTo>
                  <a:pt x="118" y="191"/>
                  <a:pt x="118" y="191"/>
                  <a:pt x="118" y="191"/>
                </a:cubicBezTo>
                <a:cubicBezTo>
                  <a:pt x="118" y="162"/>
                  <a:pt x="118" y="162"/>
                  <a:pt x="118" y="162"/>
                </a:cubicBezTo>
                <a:cubicBezTo>
                  <a:pt x="89" y="162"/>
                  <a:pt x="89" y="162"/>
                  <a:pt x="89" y="162"/>
                </a:cubicBezTo>
                <a:cubicBezTo>
                  <a:pt x="44" y="162"/>
                  <a:pt x="0" y="191"/>
                  <a:pt x="0" y="235"/>
                </a:cubicBezTo>
                <a:cubicBezTo>
                  <a:pt x="0" y="544"/>
                  <a:pt x="0" y="544"/>
                  <a:pt x="0" y="544"/>
                </a:cubicBezTo>
                <a:cubicBezTo>
                  <a:pt x="0" y="588"/>
                  <a:pt x="44" y="633"/>
                  <a:pt x="89" y="633"/>
                </a:cubicBezTo>
                <a:cubicBezTo>
                  <a:pt x="398" y="633"/>
                  <a:pt x="398" y="633"/>
                  <a:pt x="398" y="633"/>
                </a:cubicBezTo>
                <a:cubicBezTo>
                  <a:pt x="442" y="633"/>
                  <a:pt x="471" y="588"/>
                  <a:pt x="471" y="544"/>
                </a:cubicBezTo>
                <a:cubicBezTo>
                  <a:pt x="471" y="515"/>
                  <a:pt x="471" y="515"/>
                  <a:pt x="471" y="515"/>
                </a:cubicBezTo>
                <a:cubicBezTo>
                  <a:pt x="442" y="515"/>
                  <a:pt x="442" y="515"/>
                  <a:pt x="442" y="515"/>
                </a:cubicBezTo>
                <a:lnTo>
                  <a:pt x="442" y="544"/>
                </a:lnTo>
                <a:close/>
                <a:moveTo>
                  <a:pt x="560" y="0"/>
                </a:moveTo>
                <a:lnTo>
                  <a:pt x="560" y="0"/>
                </a:lnTo>
                <a:cubicBezTo>
                  <a:pt x="236" y="0"/>
                  <a:pt x="236" y="0"/>
                  <a:pt x="236" y="0"/>
                </a:cubicBezTo>
                <a:cubicBezTo>
                  <a:pt x="192" y="0"/>
                  <a:pt x="162" y="29"/>
                  <a:pt x="162" y="73"/>
                </a:cubicBezTo>
                <a:cubicBezTo>
                  <a:pt x="162" y="397"/>
                  <a:pt x="162" y="397"/>
                  <a:pt x="162" y="397"/>
                </a:cubicBezTo>
                <a:cubicBezTo>
                  <a:pt x="162" y="441"/>
                  <a:pt x="192" y="471"/>
                  <a:pt x="236" y="471"/>
                </a:cubicBezTo>
                <a:cubicBezTo>
                  <a:pt x="560" y="471"/>
                  <a:pt x="560" y="471"/>
                  <a:pt x="560" y="471"/>
                </a:cubicBezTo>
                <a:cubicBezTo>
                  <a:pt x="604" y="471"/>
                  <a:pt x="633" y="441"/>
                  <a:pt x="633" y="397"/>
                </a:cubicBezTo>
                <a:cubicBezTo>
                  <a:pt x="633" y="73"/>
                  <a:pt x="633" y="73"/>
                  <a:pt x="633" y="73"/>
                </a:cubicBezTo>
                <a:cubicBezTo>
                  <a:pt x="633" y="29"/>
                  <a:pt x="604" y="0"/>
                  <a:pt x="560" y="0"/>
                </a:cubicBezTo>
                <a:close/>
                <a:moveTo>
                  <a:pt x="589" y="397"/>
                </a:moveTo>
                <a:lnTo>
                  <a:pt x="589" y="397"/>
                </a:lnTo>
                <a:cubicBezTo>
                  <a:pt x="589" y="412"/>
                  <a:pt x="574" y="426"/>
                  <a:pt x="560" y="426"/>
                </a:cubicBezTo>
                <a:cubicBezTo>
                  <a:pt x="236" y="426"/>
                  <a:pt x="236" y="426"/>
                  <a:pt x="236" y="426"/>
                </a:cubicBezTo>
                <a:cubicBezTo>
                  <a:pt x="221" y="426"/>
                  <a:pt x="207" y="412"/>
                  <a:pt x="207" y="397"/>
                </a:cubicBezTo>
                <a:cubicBezTo>
                  <a:pt x="207" y="73"/>
                  <a:pt x="207" y="73"/>
                  <a:pt x="207" y="73"/>
                </a:cubicBezTo>
                <a:cubicBezTo>
                  <a:pt x="207" y="58"/>
                  <a:pt x="221" y="44"/>
                  <a:pt x="236" y="44"/>
                </a:cubicBezTo>
                <a:cubicBezTo>
                  <a:pt x="560" y="44"/>
                  <a:pt x="560" y="44"/>
                  <a:pt x="560" y="44"/>
                </a:cubicBezTo>
                <a:cubicBezTo>
                  <a:pt x="574" y="44"/>
                  <a:pt x="589" y="58"/>
                  <a:pt x="589" y="73"/>
                </a:cubicBezTo>
                <a:lnTo>
                  <a:pt x="589" y="397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 sz="1013" dirty="0"/>
          </a:p>
        </p:txBody>
      </p:sp>
      <p:pic>
        <p:nvPicPr>
          <p:cNvPr id="31" name="Рисунок 30">
            <a:extLst>
              <a:ext uri="{FF2B5EF4-FFF2-40B4-BE49-F238E27FC236}">
                <a16:creationId xmlns:a16="http://schemas.microsoft.com/office/drawing/2014/main" id="{F81FB516-52B1-4232-9688-0224B741314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03" y="53647"/>
            <a:ext cx="529580" cy="516254"/>
          </a:xfrm>
          <a:prstGeom prst="rect">
            <a:avLst/>
          </a:prstGeom>
        </p:spPr>
      </p:pic>
      <p:sp>
        <p:nvSpPr>
          <p:cNvPr id="32" name="Rectangle 4">
            <a:extLst>
              <a:ext uri="{FF2B5EF4-FFF2-40B4-BE49-F238E27FC236}">
                <a16:creationId xmlns:a16="http://schemas.microsoft.com/office/drawing/2014/main" id="{8A30003B-02C8-4933-97D7-FD79586761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1" y="656582"/>
            <a:ext cx="9126000" cy="62618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50000">
                <a:srgbClr val="FFFFFF"/>
              </a:gs>
              <a:gs pos="100000">
                <a:srgbClr val="0066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kk-KZ" altLang="en-US" sz="1013" dirty="0">
              <a:latin typeface="Arial" panose="020B0604020202020204" pitchFamily="34" charset="0"/>
              <a:cs typeface="Arial" pitchFamily="34" charset="0"/>
            </a:endParaRPr>
          </a:p>
          <a:p>
            <a:pPr eaLnBrk="1" hangingPunct="1"/>
            <a:endParaRPr lang="kk-KZ" altLang="en-US" sz="1013" dirty="0">
              <a:latin typeface="Arial" panose="020B0604020202020204" pitchFamily="34" charset="0"/>
              <a:cs typeface="Arial" pitchFamily="34" charset="0"/>
            </a:endParaRPr>
          </a:p>
          <a:p>
            <a:pPr eaLnBrk="1" hangingPunct="1"/>
            <a:endParaRPr lang="kk-KZ" altLang="en-US" sz="1013" dirty="0">
              <a:latin typeface="Arial" panose="020B0604020202020204" pitchFamily="34" charset="0"/>
              <a:cs typeface="Arial" pitchFamily="34" charset="0"/>
            </a:endParaRPr>
          </a:p>
          <a:p>
            <a:pPr eaLnBrk="1" hangingPunct="1"/>
            <a:endParaRPr lang="kk-KZ" altLang="en-US" sz="1013" dirty="0">
              <a:latin typeface="Arial" panose="020B0604020202020204" pitchFamily="34" charset="0"/>
              <a:cs typeface="Arial" pitchFamily="34" charset="0"/>
            </a:endParaRPr>
          </a:p>
          <a:p>
            <a:pPr eaLnBrk="1" hangingPunct="1"/>
            <a:endParaRPr lang="en-GB" altLang="en-US" sz="1013"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33" name="Rectangle 5">
            <a:extLst>
              <a:ext uri="{FF2B5EF4-FFF2-40B4-BE49-F238E27FC236}">
                <a16:creationId xmlns:a16="http://schemas.microsoft.com/office/drawing/2014/main" id="{32882D4C-40C4-46ED-AF17-032CF7AE82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1" y="741043"/>
            <a:ext cx="9126000" cy="2285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50000">
                <a:srgbClr val="D1E3FF"/>
              </a:gs>
              <a:gs pos="100000">
                <a:srgbClr val="0066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kk-KZ" altLang="en-US" sz="1013" dirty="0">
              <a:latin typeface="Arial" panose="020B0604020202020204" pitchFamily="34" charset="0"/>
              <a:cs typeface="Arial" pitchFamily="34" charset="0"/>
            </a:endParaRPr>
          </a:p>
          <a:p>
            <a:pPr eaLnBrk="1" hangingPunct="1"/>
            <a:endParaRPr lang="kk-KZ" altLang="en-US" sz="1013" dirty="0">
              <a:latin typeface="Arial" panose="020B0604020202020204" pitchFamily="34" charset="0"/>
              <a:cs typeface="Arial" pitchFamily="34" charset="0"/>
            </a:endParaRPr>
          </a:p>
          <a:p>
            <a:pPr eaLnBrk="1" hangingPunct="1"/>
            <a:endParaRPr lang="kk-KZ" altLang="en-US" sz="1013" dirty="0">
              <a:latin typeface="Arial" panose="020B0604020202020204" pitchFamily="34" charset="0"/>
              <a:cs typeface="Arial" pitchFamily="34" charset="0"/>
            </a:endParaRPr>
          </a:p>
          <a:p>
            <a:pPr eaLnBrk="1" hangingPunct="1"/>
            <a:endParaRPr lang="kk-KZ" altLang="en-US" sz="1013" dirty="0">
              <a:latin typeface="Arial" panose="020B0604020202020204" pitchFamily="34" charset="0"/>
              <a:cs typeface="Arial" pitchFamily="34" charset="0"/>
            </a:endParaRPr>
          </a:p>
          <a:p>
            <a:pPr eaLnBrk="1" hangingPunct="1"/>
            <a:endParaRPr lang="kk-KZ" altLang="en-US" sz="1013" dirty="0">
              <a:latin typeface="Arial" panose="020B0604020202020204" pitchFamily="34" charset="0"/>
              <a:cs typeface="Arial" pitchFamily="34" charset="0"/>
            </a:endParaRPr>
          </a:p>
          <a:p>
            <a:pPr eaLnBrk="1" hangingPunct="1"/>
            <a:endParaRPr lang="kk-KZ" altLang="en-US" sz="1013" dirty="0">
              <a:latin typeface="Arial" panose="020B0604020202020204" pitchFamily="34" charset="0"/>
              <a:cs typeface="Arial" pitchFamily="34" charset="0"/>
            </a:endParaRPr>
          </a:p>
          <a:p>
            <a:pPr eaLnBrk="1" hangingPunct="1"/>
            <a:endParaRPr lang="kk-KZ" altLang="en-US" sz="1013" dirty="0">
              <a:latin typeface="Arial" panose="020B0604020202020204" pitchFamily="34" charset="0"/>
              <a:cs typeface="Arial" pitchFamily="34" charset="0"/>
            </a:endParaRPr>
          </a:p>
          <a:p>
            <a:pPr eaLnBrk="1" hangingPunct="1"/>
            <a:endParaRPr lang="kk-KZ" altLang="en-US" sz="1013" dirty="0">
              <a:latin typeface="Arial" panose="020B0604020202020204" pitchFamily="34" charset="0"/>
              <a:cs typeface="Arial" pitchFamily="34" charset="0"/>
            </a:endParaRPr>
          </a:p>
          <a:p>
            <a:pPr eaLnBrk="1" hangingPunct="1"/>
            <a:endParaRPr lang="en-GB" altLang="en-US" sz="1013" dirty="0">
              <a:latin typeface="Arial" panose="020B0604020202020204" pitchFamily="34" charset="0"/>
              <a:cs typeface="Arial" pitchFamily="34" charset="0"/>
            </a:endParaRPr>
          </a:p>
        </p:txBody>
      </p:sp>
      <p:grpSp>
        <p:nvGrpSpPr>
          <p:cNvPr id="11" name="Группа 10">
            <a:extLst>
              <a:ext uri="{FF2B5EF4-FFF2-40B4-BE49-F238E27FC236}">
                <a16:creationId xmlns:a16="http://schemas.microsoft.com/office/drawing/2014/main" id="{28F7EFCA-5016-4D2F-9161-201BB1916156}"/>
              </a:ext>
            </a:extLst>
          </p:cNvPr>
          <p:cNvGrpSpPr/>
          <p:nvPr/>
        </p:nvGrpSpPr>
        <p:grpSpPr>
          <a:xfrm>
            <a:off x="203357" y="969770"/>
            <a:ext cx="8813147" cy="4001762"/>
            <a:chOff x="203357" y="969770"/>
            <a:chExt cx="8813147" cy="4001762"/>
          </a:xfrm>
        </p:grpSpPr>
        <p:grpSp>
          <p:nvGrpSpPr>
            <p:cNvPr id="9" name="Группа 8">
              <a:extLst>
                <a:ext uri="{FF2B5EF4-FFF2-40B4-BE49-F238E27FC236}">
                  <a16:creationId xmlns:a16="http://schemas.microsoft.com/office/drawing/2014/main" id="{7F52F313-A928-4522-8A3A-807C1BF467BB}"/>
                </a:ext>
              </a:extLst>
            </p:cNvPr>
            <p:cNvGrpSpPr/>
            <p:nvPr/>
          </p:nvGrpSpPr>
          <p:grpSpPr>
            <a:xfrm>
              <a:off x="203357" y="969770"/>
              <a:ext cx="8813147" cy="4001762"/>
              <a:chOff x="203357" y="969770"/>
              <a:chExt cx="8813147" cy="4001762"/>
            </a:xfrm>
          </p:grpSpPr>
          <p:sp>
            <p:nvSpPr>
              <p:cNvPr id="38" name="object 13">
                <a:extLst>
                  <a:ext uri="{FF2B5EF4-FFF2-40B4-BE49-F238E27FC236}">
                    <a16:creationId xmlns:a16="http://schemas.microsoft.com/office/drawing/2014/main" id="{ACE5AB8B-C9A1-4600-9954-63F82260A57E}"/>
                  </a:ext>
                </a:extLst>
              </p:cNvPr>
              <p:cNvSpPr/>
              <p:nvPr/>
            </p:nvSpPr>
            <p:spPr>
              <a:xfrm>
                <a:off x="203357" y="969770"/>
                <a:ext cx="2842905" cy="1211628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sz="1800"/>
              </a:p>
            </p:txBody>
          </p:sp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63BF29F2-722C-4AB9-AFAA-F58921275D69}"/>
                  </a:ext>
                </a:extLst>
              </p:cNvPr>
              <p:cNvSpPr txBox="1"/>
              <p:nvPr/>
            </p:nvSpPr>
            <p:spPr>
              <a:xfrm>
                <a:off x="1020258" y="1209115"/>
                <a:ext cx="181922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400" b="1" dirty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ТЖ </a:t>
                </a:r>
                <a:r>
                  <a:rPr lang="ru-RU" sz="1400" b="1" dirty="0" err="1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жариялау</a:t>
                </a:r>
                <a:r>
                  <a:rPr lang="ru-RU" sz="1400" b="1" dirty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тәртібі</a:t>
                </a:r>
                <a:endParaRPr lang="en-US" sz="14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5" name="TextBox 74">
                <a:extLst>
                  <a:ext uri="{FF2B5EF4-FFF2-40B4-BE49-F238E27FC236}">
                    <a16:creationId xmlns:a16="http://schemas.microsoft.com/office/drawing/2014/main" id="{86199100-CD36-4DD9-8DAF-15FB50769962}"/>
                  </a:ext>
                </a:extLst>
              </p:cNvPr>
              <p:cNvSpPr txBox="1"/>
              <p:nvPr/>
            </p:nvSpPr>
            <p:spPr>
              <a:xfrm>
                <a:off x="3558389" y="1186292"/>
                <a:ext cx="2344935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400" b="1" dirty="0" err="1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Құтқарушыларға</a:t>
                </a:r>
                <a:r>
                  <a:rPr lang="ru-RU" sz="1400" b="1" dirty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қосымша</a:t>
                </a:r>
                <a:r>
                  <a:rPr lang="ru-RU" sz="1400" b="1" dirty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ақылар</a:t>
                </a:r>
                <a:r>
                  <a:rPr lang="ru-RU" sz="1400" b="1" dirty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 мен </a:t>
                </a:r>
                <a:r>
                  <a:rPr lang="ru-RU" sz="1400" b="1" dirty="0" err="1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үстемеақылар</a:t>
                </a:r>
                <a:endParaRPr lang="en-US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6" name="object 13">
                <a:extLst>
                  <a:ext uri="{FF2B5EF4-FFF2-40B4-BE49-F238E27FC236}">
                    <a16:creationId xmlns:a16="http://schemas.microsoft.com/office/drawing/2014/main" id="{76161BD1-D3E1-4BB7-920E-74915B3F5778}"/>
                  </a:ext>
                </a:extLst>
              </p:cNvPr>
              <p:cNvSpPr/>
              <p:nvPr/>
            </p:nvSpPr>
            <p:spPr>
              <a:xfrm>
                <a:off x="5924627" y="993796"/>
                <a:ext cx="3091877" cy="1191517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sz="1800"/>
              </a:p>
            </p:txBody>
          </p:sp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611FFB79-5273-4CD5-8ED5-835DB0FBF9EF}"/>
                  </a:ext>
                </a:extLst>
              </p:cNvPr>
              <p:cNvSpPr txBox="1"/>
              <p:nvPr/>
            </p:nvSpPr>
            <p:spPr>
              <a:xfrm>
                <a:off x="6738351" y="1251817"/>
                <a:ext cx="205727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400" b="1" dirty="0" err="1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Туристік</a:t>
                </a:r>
                <a:r>
                  <a:rPr lang="ru-RU" sz="1400" b="1" dirty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маршруттар</a:t>
                </a:r>
                <a:r>
                  <a:rPr lang="ru-RU" sz="1400" b="1" dirty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туралы</a:t>
                </a:r>
                <a:r>
                  <a:rPr lang="ru-RU" sz="1400" b="1" dirty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хабардар</a:t>
                </a:r>
                <a:r>
                  <a:rPr lang="ru-RU" sz="1400" b="1" dirty="0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 </a:t>
                </a:r>
                <a:r>
                  <a:rPr lang="ru-RU" sz="1400" b="1" dirty="0" err="1">
                    <a:solidFill>
                      <a:schemeClr val="accent5">
                        <a:lumMod val="50000"/>
                      </a:schemeClr>
                    </a:solidFill>
                    <a:latin typeface="Arial" panose="020B0604020202020204" pitchFamily="34" charset="0"/>
                    <a:ea typeface="Lato Black" charset="0"/>
                    <a:cs typeface="Arial" panose="020B0604020202020204" pitchFamily="34" charset="0"/>
                  </a:rPr>
                  <a:t>ету</a:t>
                </a:r>
                <a:endParaRPr lang="ru-RU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79" name="TextBox 78">
                <a:extLst>
                  <a:ext uri="{FF2B5EF4-FFF2-40B4-BE49-F238E27FC236}">
                    <a16:creationId xmlns:a16="http://schemas.microsoft.com/office/drawing/2014/main" id="{8EC1A78D-20C5-4689-90C4-0489726F0F40}"/>
                  </a:ext>
                </a:extLst>
              </p:cNvPr>
              <p:cNvSpPr txBox="1"/>
              <p:nvPr/>
            </p:nvSpPr>
            <p:spPr>
              <a:xfrm>
                <a:off x="384675" y="2565813"/>
                <a:ext cx="2489466" cy="132343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1600" b="1" dirty="0" err="1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</a:rPr>
                  <a:t>Әкімнің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</a:rPr>
                  <a:t> </a:t>
                </a:r>
                <a:r>
                  <a:rPr lang="ru-RU" sz="1600" b="1" dirty="0" err="1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</a:rPr>
                  <a:t>Объектілік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</a:rPr>
                  <a:t> </a:t>
                </a:r>
                <a:r>
                  <a:rPr lang="ru-RU" sz="1600" b="1" dirty="0" err="1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</a:rPr>
                  <a:t>ауқымдағы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</a:rPr>
                  <a:t> </a:t>
                </a:r>
                <a:r>
                  <a:rPr lang="ru-RU" sz="1600" b="1" dirty="0" err="1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</a:rPr>
                  <a:t>төтенше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</a:rPr>
                  <a:t> </a:t>
                </a:r>
                <a:r>
                  <a:rPr lang="ru-RU" sz="1600" b="1" dirty="0" err="1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</a:rPr>
                  <a:t>жағдайларды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</a:rPr>
                  <a:t> </a:t>
                </a:r>
                <a:r>
                  <a:rPr lang="ru-RU" sz="1600" b="1" dirty="0" err="1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</a:rPr>
                  <a:t>жариялау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</a:rPr>
                  <a:t> </a:t>
                </a:r>
                <a:r>
                  <a:rPr lang="ru-RU" sz="1600" b="1" dirty="0" err="1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</a:rPr>
                  <a:t>жөніндегі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</a:rPr>
                  <a:t> </a:t>
                </a:r>
                <a:r>
                  <a:rPr lang="ru-RU" sz="1600" b="1" dirty="0" err="1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</a:rPr>
                  <a:t>құзыретін</a:t>
                </a:r>
                <a:r>
                  <a:rPr lang="ru-RU" sz="1600" b="1" dirty="0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</a:rPr>
                  <a:t> </a:t>
                </a:r>
                <a:r>
                  <a:rPr lang="ru-RU" sz="1600" b="1" dirty="0" err="1">
                    <a:solidFill>
                      <a:srgbClr val="C00000"/>
                    </a:solidFill>
                    <a:latin typeface="Arial" panose="020B0604020202020204" pitchFamily="34" charset="0"/>
                    <a:ea typeface="Calibri" panose="020F0502020204030204" pitchFamily="34" charset="0"/>
                  </a:rPr>
                  <a:t>айқындау</a:t>
                </a:r>
                <a:endParaRPr lang="en-US" sz="1600" b="1" dirty="0">
                  <a:solidFill>
                    <a:srgbClr val="C00000"/>
                  </a:solidFill>
                  <a:latin typeface="Lato Black" charset="0"/>
                  <a:ea typeface="Lato Black" charset="0"/>
                  <a:cs typeface="Lato Black" charset="0"/>
                </a:endParaRPr>
              </a:p>
            </p:txBody>
          </p:sp>
          <p:pic>
            <p:nvPicPr>
              <p:cNvPr id="3" name="Рисунок 2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BEBA8EAE-BF5A-486C-A8C5-ECC9F3942E4B}">
                    <a14:imgProps xmlns:a14="http://schemas.microsoft.com/office/drawing/2010/main">
                      <a14:imgLayer r:embed="rId6">
                        <a14:imgEffect>
                          <a14:backgroundRemoval t="1738" b="89919" l="5150" r="93653">
                            <a14:foregroundMark x1="37126" y1="60371" x2="37126" y2="60371"/>
                            <a14:foregroundMark x1="30060" y1="53998" x2="30060" y2="53998"/>
                            <a14:foregroundMark x1="25988" y1="49594" x2="25988" y2="49594"/>
                            <a14:foregroundMark x1="23473" y1="42294" x2="23473" y2="42294"/>
                            <a14:foregroundMark x1="21916" y1="35921" x2="21916" y2="35921"/>
                            <a14:foregroundMark x1="21916" y1="28158" x2="21916" y2="28158"/>
                            <a14:foregroundMark x1="21916" y1="26651" x2="21916" y2="26651"/>
                            <a14:foregroundMark x1="24431" y1="21784" x2="24431" y2="21784"/>
                            <a14:foregroundMark x1="31018" y1="14948" x2="32575" y2="14948"/>
                            <a14:foregroundMark x1="36168" y1="13905" x2="36168" y2="13905"/>
                            <a14:foregroundMark x1="39162" y1="13441" x2="40719" y2="13441"/>
                            <a14:foregroundMark x1="53772" y1="13441" x2="53772" y2="13441"/>
                            <a14:foregroundMark x1="53772" y1="13441" x2="53772" y2="13441"/>
                            <a14:foregroundMark x1="58323" y1="14368" x2="59880" y2="15411"/>
                            <a14:foregroundMark x1="62874" y1="16338" x2="62874" y2="16338"/>
                            <a14:foregroundMark x1="73533" y1="16802" x2="73533" y2="16802"/>
                            <a14:foregroundMark x1="73533" y1="16802" x2="73533" y2="16802"/>
                            <a14:foregroundMark x1="75569" y1="18772" x2="75569" y2="18772"/>
                            <a14:foregroundMark x1="80120" y1="23175" x2="80120" y2="23175"/>
                            <a14:foregroundMark x1="80120" y1="24218" x2="81078" y2="25608"/>
                            <a14:foregroundMark x1="84192" y1="57937" x2="84192" y2="57937"/>
                            <a14:foregroundMark x1="84192" y1="58401" x2="84192" y2="58401"/>
                            <a14:foregroundMark x1="84192" y1="58401" x2="84192" y2="58401"/>
                            <a14:foregroundMark x1="84192" y1="58401" x2="84192" y2="58401"/>
                            <a14:foregroundMark x1="81078" y1="61877" x2="81078" y2="61877"/>
                            <a14:foregroundMark x1="81078" y1="61877" x2="81078" y2="61877"/>
                            <a14:foregroundMark x1="81078" y1="61877" x2="81078" y2="61877"/>
                            <a14:foregroundMark x1="76048" y1="68250" x2="76048" y2="68250"/>
                            <a14:foregroundMark x1="75569" y1="68714" x2="75569" y2="68714"/>
                            <a14:foregroundMark x1="73054" y1="71147" x2="73054" y2="71147"/>
                            <a14:foregroundMark x1="73054" y1="74623" x2="73054" y2="74623"/>
                            <a14:foregroundMark x1="73054" y1="75550" x2="73054" y2="75550"/>
                            <a14:foregroundMark x1="73054" y1="76593" x2="73054" y2="76593"/>
                            <a14:foregroundMark x1="57365" y1="79954" x2="57365" y2="79954"/>
                            <a14:foregroundMark x1="54371" y1="79954" x2="52814" y2="79954"/>
                            <a14:foregroundMark x1="47784" y1="79954" x2="47784" y2="79954"/>
                            <a14:foregroundMark x1="45269" y1="79954" x2="45269" y2="79954"/>
                            <a14:foregroundMark x1="44671" y1="79490" x2="44671" y2="79490"/>
                            <a14:foregroundMark x1="44671" y1="79490" x2="44671" y2="79490"/>
                            <a14:foregroundMark x1="44671" y1="79490" x2="44671" y2="79490"/>
                            <a14:foregroundMark x1="43234" y1="79027" x2="43234" y2="79027"/>
                            <a14:foregroundMark x1="42754" y1="78563" x2="42754" y2="78563"/>
                            <a14:foregroundMark x1="40719" y1="77520" x2="38683" y2="77057"/>
                            <a14:foregroundMark x1="38084" y1="77057" x2="38084" y2="77057"/>
                            <a14:foregroundMark x1="37126" y1="77057" x2="37126" y2="77057"/>
                            <a14:foregroundMark x1="36168" y1="77057" x2="36168" y2="77057"/>
                            <a14:foregroundMark x1="36168" y1="77057" x2="36168" y2="77057"/>
                            <a14:foregroundMark x1="29581" y1="72190" x2="29581" y2="72190"/>
                            <a14:foregroundMark x1="28982" y1="71611" x2="28982" y2="71611"/>
                            <a14:foregroundMark x1="28503" y1="71611" x2="28503" y2="71611"/>
                            <a14:foregroundMark x1="28024" y1="70684" x2="28024" y2="70684"/>
                            <a14:foregroundMark x1="28024" y1="69757" x2="28024" y2="69757"/>
                            <a14:foregroundMark x1="28024" y1="69177" x2="28024" y2="69177"/>
                            <a14:foregroundMark x1="28024" y1="69177" x2="28024" y2="69177"/>
                            <a14:foregroundMark x1="28503" y1="69177" x2="28503" y2="69177"/>
                            <a14:foregroundMark x1="28503" y1="69177" x2="28503" y2="69177"/>
                            <a14:foregroundMark x1="28503" y1="69177" x2="28503" y2="69177"/>
                            <a14:foregroundMark x1="28503" y1="69177" x2="28503" y2="69177"/>
                            <a14:foregroundMark x1="28503" y1="69177" x2="28503" y2="69177"/>
                            <a14:foregroundMark x1="36168" y1="67787" x2="36168" y2="67787"/>
                            <a14:foregroundMark x1="36168" y1="67787" x2="36168" y2="67787"/>
                            <a14:foregroundMark x1="36168" y1="67787" x2="36168" y2="67787"/>
                            <a14:foregroundMark x1="36168" y1="67787" x2="36168" y2="67787"/>
                            <a14:foregroundMark x1="37126" y1="67207" x2="37126" y2="67207"/>
                            <a14:foregroundMark x1="36168" y1="67207" x2="32575" y2="65353"/>
                            <a14:foregroundMark x1="32575" y1="65353" x2="32575" y2="65353"/>
                            <a14:foregroundMark x1="32096" y1="64774" x2="32096" y2="64774"/>
                            <a14:foregroundMark x1="31018" y1="63847" x2="31018" y2="63847"/>
                            <a14:foregroundMark x1="31018" y1="63847" x2="31018" y2="63847"/>
                            <a14:foregroundMark x1="26467" y1="60371" x2="25030" y2="59907"/>
                            <a14:foregroundMark x1="24431" y1="59907" x2="23473" y2="58401"/>
                            <a14:foregroundMark x1="16407" y1="46698" x2="15928" y2="45191"/>
                            <a14:foregroundMark x1="15928" y1="41367" x2="15928" y2="41367"/>
                            <a14:foregroundMark x1="15928" y1="41367" x2="15928" y2="41367"/>
                            <a14:foregroundMark x1="15928" y1="40324" x2="16886" y2="38934"/>
                            <a14:foregroundMark x1="18922" y1="35458" x2="20479" y2="34531"/>
                            <a14:foregroundMark x1="21437" y1="33024" x2="21437" y2="33024"/>
                            <a14:foregroundMark x1="22994" y1="31981" x2="22994" y2="31981"/>
                            <a14:foregroundMark x1="18443" y1="31518" x2="16886" y2="31518"/>
                            <a14:foregroundMark x1="15329" y1="31518" x2="13892" y2="33024"/>
                            <a14:foregroundMark x1="11856" y1="40788" x2="11856" y2="42294"/>
                            <a14:foregroundMark x1="11856" y1="42294" x2="11856" y2="42294"/>
                            <a14:foregroundMark x1="5269" y1="42758" x2="5269" y2="42758"/>
                            <a14:foregroundMark x1="5269" y1="43337" x2="5269" y2="43337"/>
                            <a14:foregroundMark x1="43713" y1="5562" x2="43713" y2="5562"/>
                            <a14:foregroundMark x1="43713" y1="5562" x2="43713" y2="5562"/>
                            <a14:foregroundMark x1="43713" y1="5562" x2="43713" y2="5562"/>
                            <a14:foregroundMark x1="93772" y1="39861" x2="93772" y2="39861"/>
                            <a14:foregroundMark x1="93772" y1="39861" x2="93772" y2="39861"/>
                            <a14:foregroundMark x1="51257" y1="1738" x2="51257" y2="1738"/>
                            <a14:foregroundMark x1="51856" y1="41367" x2="51856" y2="41367"/>
                            <a14:foregroundMark x1="52335" y1="41367" x2="52335" y2="41367"/>
                            <a14:foregroundMark x1="48743" y1="37891" x2="48743" y2="37891"/>
                            <a14:foregroundMark x1="48743" y1="37891" x2="48743" y2="37891"/>
                            <a14:foregroundMark x1="48743" y1="37891" x2="48743" y2="37891"/>
                            <a14:foregroundMark x1="48743" y1="37891" x2="48743" y2="37891"/>
                            <a14:foregroundMark x1="48263" y1="55504" x2="48263" y2="55504"/>
                            <a14:foregroundMark x1="47784" y1="55504" x2="47784" y2="55504"/>
                            <a14:foregroundMark x1="47784" y1="55504" x2="47784" y2="55504"/>
                            <a14:foregroundMark x1="48263" y1="55504" x2="48263" y2="55504"/>
                            <a14:foregroundMark x1="52335" y1="52607" x2="52335" y2="52607"/>
                            <a14:foregroundMark x1="53293" y1="52607" x2="52814" y2="51101"/>
                            <a14:foregroundMark x1="52814" y1="49594" x2="51856" y2="48204"/>
                            <a14:foregroundMark x1="50778" y1="46234" x2="48263" y2="44264"/>
                            <a14:foregroundMark x1="48263" y1="44264" x2="48263" y2="44264"/>
                            <a14:foregroundMark x1="48263" y1="43337" x2="48263" y2="43337"/>
                            <a14:foregroundMark x1="48263" y1="42294" x2="47305" y2="40788"/>
                            <a14:foregroundMark x1="38683" y1="34531" x2="37126" y2="34531"/>
                            <a14:foregroundMark x1="37126" y1="34531" x2="37126" y2="34531"/>
                            <a14:foregroundMark x1="37126" y1="34531" x2="37126" y2="34531"/>
                            <a14:foregroundMark x1="37126" y1="34531" x2="43713" y2="34531"/>
                            <a14:foregroundMark x1="52335" y1="34531" x2="52335" y2="34531"/>
                            <a14:foregroundMark x1="52335" y1="34531" x2="52335" y2="34531"/>
                            <a14:foregroundMark x1="61437" y1="34531" x2="61437" y2="34531"/>
                            <a14:foregroundMark x1="62395" y1="34994" x2="62395" y2="34994"/>
                            <a14:foregroundMark x1="64910" y1="34994" x2="64910" y2="34994"/>
                            <a14:foregroundMark x1="65509" y1="34994" x2="65509" y2="34994"/>
                            <a14:foregroundMark x1="65509" y1="34994" x2="65509" y2="34994"/>
                            <a14:foregroundMark x1="56886" y1="23754" x2="56886" y2="23754"/>
                            <a14:foregroundMark x1="55329" y1="23754" x2="55329" y2="23754"/>
                            <a14:foregroundMark x1="50299" y1="23175" x2="47784" y2="23175"/>
                            <a14:foregroundMark x1="47305" y1="23175" x2="45269" y2="23175"/>
                            <a14:foregroundMark x1="43713" y1="23175" x2="38084" y2="22248"/>
                            <a14:foregroundMark x1="36647" y1="21784" x2="32575" y2="21205"/>
                            <a14:foregroundMark x1="32575" y1="21205" x2="32575" y2="21205"/>
                            <a14:foregroundMark x1="32096" y1="20742" x2="32096" y2="20742"/>
                            <a14:foregroundMark x1="31018" y1="20742" x2="31018" y2="20742"/>
                            <a14:foregroundMark x1="33533" y1="26188" x2="33533" y2="26188"/>
                            <a14:foregroundMark x1="33533" y1="26651" x2="35090" y2="27115"/>
                            <a14:foregroundMark x1="36647" y1="27115" x2="36647" y2="27115"/>
                            <a14:foregroundMark x1="39162" y1="25145" x2="39162" y2="25145"/>
                            <a14:foregroundMark x1="42156" y1="25145" x2="48743" y2="25145"/>
                            <a14:foregroundMark x1="50778" y1="25145" x2="52335" y2="24681"/>
                            <a14:foregroundMark x1="54371" y1="24681" x2="54371" y2="24681"/>
                            <a14:foregroundMark x1="54850" y1="24681" x2="54850" y2="24681"/>
                            <a14:foregroundMark x1="59401" y1="23754" x2="61437" y2="24218"/>
                            <a14:foregroundMark x1="62395" y1="24218" x2="62395" y2="24218"/>
                            <a14:foregroundMark x1="63952" y1="23754" x2="65509" y2="23754"/>
                            <a14:foregroundMark x1="66467" y1="23754" x2="66467" y2="23754"/>
                            <a14:foregroundMark x1="67425" y1="23754" x2="67425" y2="23754"/>
                            <a14:foregroundMark x1="67425" y1="23754" x2="67425" y2="23754"/>
                            <a14:foregroundMark x1="67425" y1="23754" x2="67425" y2="23754"/>
                            <a14:foregroundMark x1="67425" y1="23754" x2="67425" y2="23754"/>
                            <a14:foregroundMark x1="55329" y1="21669" x2="55329" y2="21669"/>
                            <a14:foregroundMark x1="56048" y1="33024" x2="56048" y2="33024"/>
                            <a14:foregroundMark x1="58802" y1="32677" x2="58802" y2="32677"/>
                            <a14:foregroundMark x1="62156" y1="32329" x2="62156" y2="32329"/>
                            <a14:foregroundMark x1="65629" y1="32677" x2="65629" y2="32677"/>
                            <a14:foregroundMark x1="69341" y1="32677" x2="69341" y2="32677"/>
                            <a14:foregroundMark x1="71257" y1="32677" x2="71257" y2="32677"/>
                            <a14:foregroundMark x1="69341" y1="35921" x2="69341" y2="35921"/>
                            <a14:foregroundMark x1="67904" y1="36269" x2="66707" y2="36269"/>
                            <a14:foregroundMark x1="60599" y1="36732" x2="60599" y2="36732"/>
                            <a14:foregroundMark x1="56886" y1="36732" x2="56886" y2="36732"/>
                            <a14:foregroundMark x1="54970" y1="37428" x2="54970" y2="37428"/>
                            <a14:foregroundMark x1="54970" y1="37428" x2="54970" y2="37428"/>
                            <a14:foregroundMark x1="51976" y1="38934" x2="51976" y2="38934"/>
                            <a14:foregroundMark x1="51976" y1="38934" x2="51976" y2="38934"/>
                            <a14:foregroundMark x1="46228" y1="37080" x2="46228" y2="37080"/>
                            <a14:foregroundMark x1="46228" y1="37080" x2="46228" y2="37080"/>
                            <a14:foregroundMark x1="45150" y1="36269" x2="45150" y2="36269"/>
                            <a14:foregroundMark x1="44311" y1="36269" x2="44311" y2="36269"/>
                            <a14:foregroundMark x1="43952" y1="35921" x2="43952" y2="35921"/>
                            <a14:foregroundMark x1="37126" y1="35574" x2="36048" y2="35574"/>
                            <a14:foregroundMark x1="36048" y1="35574" x2="34850" y2="35226"/>
                            <a14:foregroundMark x1="34850" y1="35226" x2="34850" y2="35226"/>
                            <a14:foregroundMark x1="34132" y1="34878" x2="34132" y2="34878"/>
                            <a14:foregroundMark x1="52335" y1="51333" x2="52335" y2="51333"/>
                            <a14:foregroundMark x1="50060" y1="51680" x2="50060" y2="51680"/>
                            <a14:foregroundMark x1="49701" y1="51680" x2="49701" y2="51680"/>
                            <a14:foregroundMark x1="49222" y1="50637" x2="49222" y2="50637"/>
                            <a14:foregroundMark x1="48862" y1="49479" x2="48862" y2="49479"/>
                            <a14:foregroundMark x1="48503" y1="53882" x2="48503" y2="53882"/>
                            <a14:foregroundMark x1="48503" y1="53882" x2="48503" y2="53882"/>
                            <a14:foregroundMark x1="48503" y1="54345" x2="48503" y2="54345"/>
                            <a14:foregroundMark x1="48503" y1="55736" x2="48503" y2="55736"/>
                            <a14:foregroundMark x1="50419" y1="56547" x2="50419" y2="56547"/>
                            <a14:foregroundMark x1="51497" y1="56547" x2="51497" y2="56547"/>
                            <a14:foregroundMark x1="51497" y1="56547" x2="51497" y2="56547"/>
                            <a14:foregroundMark x1="51497" y1="56547" x2="51497" y2="56547"/>
                            <a14:foregroundMark x1="51497" y1="57937" x2="51497" y2="57937"/>
                            <a14:foregroundMark x1="51138" y1="58285" x2="51138" y2="58285"/>
                            <a14:foregroundMark x1="50778" y1="59444" x2="50778" y2="59444"/>
                            <a14:foregroundMark x1="50778" y1="59791" x2="50778" y2="59791"/>
                            <a14:foregroundMark x1="50778" y1="60139" x2="50778" y2="60139"/>
                            <a14:foregroundMark x1="50419" y1="60950" x2="50419" y2="60950"/>
                            <a14:foregroundMark x1="50419" y1="60950" x2="50419" y2="60950"/>
                            <a14:foregroundMark x1="50060" y1="61993" x2="50060" y2="61993"/>
                            <a14:foregroundMark x1="50419" y1="62341" x2="50419" y2="63499"/>
                            <a14:foregroundMark x1="50419" y1="63499" x2="50419" y2="63499"/>
                            <a14:foregroundMark x1="50419" y1="64542" x2="50419" y2="64542"/>
                            <a14:foregroundMark x1="50419" y1="66049" x2="50419" y2="66049"/>
                            <a14:foregroundMark x1="50419" y1="66744" x2="50419" y2="66744"/>
                            <a14:foregroundMark x1="50419" y1="67555" x2="50419" y2="67555"/>
                            <a14:foregroundMark x1="50419" y1="68250" x2="50419" y2="68250"/>
                            <a14:foregroundMark x1="50419" y1="68946" x2="50419" y2="68946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293093" y="1253968"/>
                <a:ext cx="475136" cy="491069"/>
              </a:xfrm>
              <a:prstGeom prst="rect">
                <a:avLst/>
              </a:prstGeom>
            </p:spPr>
          </p:pic>
          <p:pic>
            <p:nvPicPr>
              <p:cNvPr id="4" name="Рисунок 3"/>
              <p:cNvPicPr>
                <a:picLocks noChangeAspect="1"/>
              </p:cNvPicPr>
              <p:nvPr/>
            </p:nvPicPr>
            <p:blipFill>
              <a:blip r:embed="rId7" cstate="print">
                <a:extLst>
                  <a:ext uri="{BEBA8EAE-BF5A-486C-A8C5-ECC9F3942E4B}">
                    <a14:imgProps xmlns:a14="http://schemas.microsoft.com/office/drawing/2010/main">
                      <a14:imgLayer r:embed="rId8">
                        <a14:imgEffect>
                          <a14:backgroundRemoval t="1814" b="92624" l="1619" r="96015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21341" y="1227167"/>
                <a:ext cx="534363" cy="550334"/>
              </a:xfrm>
              <a:prstGeom prst="rect">
                <a:avLst/>
              </a:prstGeom>
            </p:spPr>
          </p:pic>
          <p:pic>
            <p:nvPicPr>
              <p:cNvPr id="5" name="Рисунок 4"/>
              <p:cNvPicPr>
                <a:picLocks noChangeAspect="1"/>
              </p:cNvPicPr>
              <p:nvPr/>
            </p:nvPicPr>
            <p:blipFill>
              <a:blip r:embed="rId9" cstate="print">
                <a:extLst>
                  <a:ext uri="{BEBA8EAE-BF5A-486C-A8C5-ECC9F3942E4B}">
                    <a14:imgProps xmlns:a14="http://schemas.microsoft.com/office/drawing/2010/main">
                      <a14:imgLayer r:embed="rId10">
                        <a14:imgEffect>
                          <a14:backgroundRemoval t="4239" b="90000" l="3977" r="96491">
                            <a14:foregroundMark x1="20351" y1="58478" x2="20351" y2="58478"/>
                            <a14:foregroundMark x1="23509" y1="58152" x2="23509" y2="58152"/>
                            <a14:foregroundMark x1="20702" y1="65543" x2="20702" y2="65543"/>
                            <a14:foregroundMark x1="20117" y1="60978" x2="20117" y2="60978"/>
                            <a14:foregroundMark x1="16608" y1="59130" x2="16608" y2="59130"/>
                            <a14:foregroundMark x1="16608" y1="59130" x2="16608" y2="59130"/>
                            <a14:foregroundMark x1="13918" y1="58261" x2="13918" y2="58261"/>
                            <a14:foregroundMark x1="13918" y1="58261" x2="13918" y2="58261"/>
                            <a14:foregroundMark x1="14035" y1="58261" x2="14035" y2="58261"/>
                            <a14:foregroundMark x1="14269" y1="58370" x2="14269" y2="58370"/>
                            <a14:foregroundMark x1="15556" y1="57283" x2="15556" y2="57283"/>
                            <a14:foregroundMark x1="15673" y1="57283" x2="15673" y2="57283"/>
                            <a14:foregroundMark x1="15673" y1="57065" x2="15673" y2="57065"/>
                            <a14:foregroundMark x1="16257" y1="56630" x2="16257" y2="56630"/>
                            <a14:foregroundMark x1="16374" y1="56630" x2="16374" y2="56630"/>
                            <a14:foregroundMark x1="16842" y1="56522" x2="17193" y2="56413"/>
                            <a14:foregroundMark x1="17193" y1="56413" x2="17193" y2="56413"/>
                            <a14:foregroundMark x1="17427" y1="56087" x2="18012" y2="55978"/>
                            <a14:foregroundMark x1="18480" y1="55761" x2="18480" y2="55761"/>
                            <a14:foregroundMark x1="18596" y1="55761" x2="18596" y2="55761"/>
                            <a14:foregroundMark x1="18713" y1="55761" x2="18713" y2="55761"/>
                            <a14:foregroundMark x1="19415" y1="55761" x2="19415" y2="55761"/>
                            <a14:foregroundMark x1="20351" y1="55652" x2="20351" y2="55652"/>
                            <a14:foregroundMark x1="20585" y1="55652" x2="20585" y2="55652"/>
                            <a14:foregroundMark x1="21871" y1="55870" x2="22105" y2="56522"/>
                            <a14:foregroundMark x1="22807" y1="58370" x2="22807" y2="58370"/>
                            <a14:foregroundMark x1="23392" y1="58370" x2="23392" y2="58370"/>
                            <a14:foregroundMark x1="79415" y1="20109" x2="79415" y2="20109"/>
                            <a14:foregroundMark x1="82105" y1="19674" x2="82105" y2="19674"/>
                            <a14:foregroundMark x1="82105" y1="19674" x2="82105" y2="19674"/>
                            <a14:foregroundMark x1="78363" y1="15543" x2="78363" y2="15543"/>
                            <a14:foregroundMark x1="78363" y1="15543" x2="78363" y2="15543"/>
                            <a14:foregroundMark x1="78363" y1="15543" x2="78363" y2="15543"/>
                            <a14:foregroundMark x1="78363" y1="15543" x2="78363" y2="15543"/>
                            <a14:foregroundMark x1="78012" y1="15326" x2="78012" y2="15326"/>
                            <a14:foregroundMark x1="78012" y1="15326" x2="78012" y2="15326"/>
                            <a14:foregroundMark x1="73567" y1="15761" x2="73216" y2="15870"/>
                            <a14:foregroundMark x1="73216" y1="15870" x2="73216" y2="15870"/>
                            <a14:foregroundMark x1="73216" y1="15870" x2="73216" y2="15870"/>
                            <a14:foregroundMark x1="73450" y1="18587" x2="73450" y2="18587"/>
                            <a14:foregroundMark x1="73333" y1="18696" x2="73333" y2="18696"/>
                            <a14:foregroundMark x1="73333" y1="18696" x2="73333" y2="18696"/>
                            <a14:foregroundMark x1="73333" y1="18696" x2="73333" y2="18696"/>
                          </a14:backgroundRemoval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177471" y="1218760"/>
                <a:ext cx="547696" cy="589334"/>
              </a:xfrm>
              <a:prstGeom prst="rect">
                <a:avLst/>
              </a:prstGeom>
            </p:spPr>
          </p:pic>
          <p:pic>
            <p:nvPicPr>
              <p:cNvPr id="6" name="Рисунок 5"/>
              <p:cNvPicPr>
                <a:picLocks noChangeAspect="1"/>
              </p:cNvPicPr>
              <p:nvPr/>
            </p:nvPicPr>
            <p:blipFill>
              <a:blip r:embed="rId11" cstate="print">
                <a:extLst>
                  <a:ext uri="{BEBA8EAE-BF5A-486C-A8C5-ECC9F3942E4B}">
                    <a14:imgProps xmlns:a14="http://schemas.microsoft.com/office/drawing/2010/main">
                      <a14:imgLayer r:embed="rId12">
                        <a14:imgEffect>
                          <a14:backgroundRemoval t="1569" b="100000" l="2573" r="97310">
                            <a14:foregroundMark x1="68538" y1="21830" x2="68538" y2="21830"/>
                            <a14:foregroundMark x1="68538" y1="21830" x2="68538" y2="21830"/>
                            <a14:foregroundMark x1="68538" y1="21830" x2="68538" y2="21830"/>
                            <a14:foregroundMark x1="62924" y1="20000" x2="62924" y2="20000"/>
                            <a14:foregroundMark x1="62807" y1="20000" x2="62807" y2="20000"/>
                            <a14:foregroundMark x1="62924" y1="20261" x2="62924" y2="20261"/>
                            <a14:foregroundMark x1="62924" y1="20392" x2="62924" y2="20392"/>
                            <a14:foregroundMark x1="63041" y1="20392" x2="63041" y2="20784"/>
                            <a14:foregroundMark x1="63275" y1="21830" x2="63275" y2="21830"/>
                            <a14:foregroundMark x1="63275" y1="21830" x2="63275" y2="22745"/>
                            <a14:foregroundMark x1="63275" y1="23007" x2="63275" y2="23007"/>
                            <a14:foregroundMark x1="63275" y1="23399" x2="63509" y2="24052"/>
                            <a14:foregroundMark x1="64211" y1="24575" x2="64211" y2="24575"/>
                            <a14:foregroundMark x1="64444" y1="24837" x2="64444" y2="24837"/>
                            <a14:foregroundMark x1="64444" y1="24837" x2="64444" y2="24837"/>
                            <a14:foregroundMark x1="64795" y1="25490" x2="64912" y2="26013"/>
                            <a14:foregroundMark x1="65614" y1="28497" x2="65614" y2="28497"/>
                            <a14:foregroundMark x1="67135" y1="30719" x2="67485" y2="30980"/>
                            <a14:foregroundMark x1="67836" y1="30980" x2="67836" y2="30980"/>
                            <a14:foregroundMark x1="68421" y1="31111" x2="68772" y2="31111"/>
                            <a14:foregroundMark x1="69357" y1="31111" x2="69357" y2="31111"/>
                            <a14:foregroundMark x1="69708" y1="31111" x2="70175" y2="30980"/>
                            <a14:foregroundMark x1="70994" y1="30719" x2="70994" y2="30719"/>
                            <a14:foregroundMark x1="70994" y1="30588" x2="70994" y2="30588"/>
                            <a14:foregroundMark x1="70994" y1="30588" x2="70877" y2="30196"/>
                            <a14:foregroundMark x1="70760" y1="29804" x2="70760" y2="29804"/>
                            <a14:foregroundMark x1="70643" y1="29150" x2="70643" y2="29150"/>
                            <a14:foregroundMark x1="70643" y1="28497" x2="70643" y2="28497"/>
                            <a14:foregroundMark x1="70643" y1="28235" x2="70643" y2="28235"/>
                            <a14:foregroundMark x1="70643" y1="27974" x2="70643" y2="27974"/>
                            <a14:foregroundMark x1="70643" y1="27451" x2="70643" y2="27451"/>
                            <a14:foregroundMark x1="70760" y1="26928" x2="70760" y2="26928"/>
                            <a14:foregroundMark x1="70877" y1="26536" x2="70877" y2="26536"/>
                            <a14:foregroundMark x1="71345" y1="26536" x2="71345" y2="26536"/>
                            <a14:foregroundMark x1="71579" y1="25229" x2="71111" y2="24052"/>
                            <a14:foregroundMark x1="70994" y1="22484" x2="70994" y2="22484"/>
                            <a14:foregroundMark x1="70760" y1="22353" x2="70760" y2="22353"/>
                            <a14:foregroundMark x1="70292" y1="22092" x2="69357" y2="21569"/>
                            <a14:foregroundMark x1="68889" y1="21176" x2="67602" y2="21176"/>
                            <a14:foregroundMark x1="67135" y1="21176" x2="65497" y2="21830"/>
                            <a14:foregroundMark x1="65380" y1="21830" x2="65029" y2="21830"/>
                          </a14:backgroundRemoval>
                        </a14:imgEffect>
                        <a14:imgEffect>
                          <a14:colorTemperature colorTemp="112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49609" y="4408782"/>
                <a:ext cx="628956" cy="562750"/>
              </a:xfrm>
              <a:prstGeom prst="rect">
                <a:avLst/>
              </a:prstGeom>
            </p:spPr>
          </p:pic>
          <p:pic>
            <p:nvPicPr>
              <p:cNvPr id="7" name="Рисунок 6"/>
              <p:cNvPicPr>
                <a:picLocks noChangeAspect="1"/>
              </p:cNvPicPr>
              <p:nvPr/>
            </p:nvPicPr>
            <p:blipFill>
              <a:blip r:embed="rId13" cstate="print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backgroundRemoval t="938" b="99464" l="0" r="95131"/>
                        </a14:imgEffect>
                        <a14:imgEffect>
                          <a14:colorTemperature colorTemp="5300"/>
                        </a14:imgEffect>
                      </a14:imgLayer>
                    </a14:imgProps>
                  </a:ex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472230" y="4267592"/>
                <a:ext cx="462039" cy="409360"/>
              </a:xfrm>
              <a:prstGeom prst="rect">
                <a:avLst/>
              </a:prstGeom>
            </p:spPr>
          </p:pic>
          <p:sp>
            <p:nvSpPr>
              <p:cNvPr id="34" name="object 13">
                <a:extLst>
                  <a:ext uri="{FF2B5EF4-FFF2-40B4-BE49-F238E27FC236}">
                    <a16:creationId xmlns:a16="http://schemas.microsoft.com/office/drawing/2014/main" id="{A6DDB54B-1462-4E7B-B790-106623669ADF}"/>
                  </a:ext>
                </a:extLst>
              </p:cNvPr>
              <p:cNvSpPr/>
              <p:nvPr/>
            </p:nvSpPr>
            <p:spPr>
              <a:xfrm>
                <a:off x="2981597" y="980210"/>
                <a:ext cx="2934591" cy="1191517"/>
              </a:xfrm>
              <a:prstGeom prst="rect">
                <a:avLst/>
              </a:prstGeom>
              <a:blipFill>
                <a:blip r:embed="rId3" cstate="print"/>
                <a:stretch>
                  <a:fillRect/>
                </a:stretch>
              </a:blipFill>
            </p:spPr>
            <p:txBody>
              <a:bodyPr wrap="square" lIns="0" tIns="0" rIns="0" bIns="0" rtlCol="0"/>
              <a:lstStyle/>
              <a:p>
                <a:endParaRPr sz="1800" dirty="0"/>
              </a:p>
            </p:txBody>
          </p:sp>
        </p:grp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1F73F8DE-77AF-40F7-A919-17F9C20A759A}"/>
                </a:ext>
              </a:extLst>
            </p:cNvPr>
            <p:cNvSpPr txBox="1"/>
            <p:nvPr/>
          </p:nvSpPr>
          <p:spPr>
            <a:xfrm>
              <a:off x="3214635" y="2475713"/>
              <a:ext cx="2593508" cy="203132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2024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жылғы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 1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қаңтарға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дейін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жұмысқа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қабылданған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050" i="1" dirty="0">
                  <a:latin typeface="Arial" panose="020B0604020202020204" pitchFamily="34" charset="0"/>
                  <a:ea typeface="Calibri" panose="020F0502020204030204" pitchFamily="34" charset="0"/>
                </a:rPr>
                <a:t>(</a:t>
              </a:r>
              <a:r>
                <a:rPr lang="ru-KZ" sz="1050" i="1" dirty="0" err="1">
                  <a:latin typeface="Arial" panose="020B0604020202020204" pitchFamily="34" charset="0"/>
                  <a:ea typeface="Calibri" panose="020F0502020204030204" pitchFamily="34" charset="0"/>
                </a:rPr>
                <a:t>арнаулы</a:t>
              </a:r>
              <a:r>
                <a:rPr lang="ru-KZ" sz="1050" i="1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050" i="1" dirty="0" err="1">
                  <a:latin typeface="Arial" panose="020B0604020202020204" pitchFamily="34" charset="0"/>
                  <a:ea typeface="Calibri" panose="020F0502020204030204" pitchFamily="34" charset="0"/>
                </a:rPr>
                <a:t>атақтарсыз</a:t>
              </a:r>
              <a:r>
                <a:rPr lang="ru-KZ" sz="1050" i="1" dirty="0">
                  <a:latin typeface="Arial" panose="020B0604020202020204" pitchFamily="34" charset="0"/>
                  <a:ea typeface="Calibri" panose="020F0502020204030204" pitchFamily="34" charset="0"/>
                </a:rPr>
                <a:t>)</a:t>
              </a:r>
              <a:r>
                <a:rPr lang="kk-KZ" sz="1050" i="1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азаматтық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қорғау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органдарының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құтқарушыларына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таралатын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өтпелі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ережелерді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(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қосымша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ақылар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 мен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үстемеақылар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)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белгілеу</a:t>
              </a:r>
              <a:endParaRPr lang="ru-KZ" sz="1400" dirty="0">
                <a:latin typeface="Arial" panose="020B0604020202020204" pitchFamily="34" charset="0"/>
                <a:ea typeface="Calibri" panose="020F0502020204030204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EDD228E6-0ED2-463D-BEBF-5EFA4F6E72C7}"/>
                </a:ext>
              </a:extLst>
            </p:cNvPr>
            <p:cNvSpPr txBox="1"/>
            <p:nvPr/>
          </p:nvSpPr>
          <p:spPr>
            <a:xfrm>
              <a:off x="6136409" y="2347810"/>
              <a:ext cx="2747357" cy="246221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ТЖМ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бөлімшелерін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туристердің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,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экскурсанттардың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,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туристік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қызметті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жүзеге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асыратын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адамдардың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, ҚР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азаматтарының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және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ҚР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аумағында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тұрақты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тұратын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адамдардың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алдағы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жүріп-тұру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маршруттары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туралы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хабардар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dirty="0" err="1">
                  <a:latin typeface="Arial" panose="020B0604020202020204" pitchFamily="34" charset="0"/>
                  <a:ea typeface="Calibri" panose="020F0502020204030204" pitchFamily="34" charset="0"/>
                </a:rPr>
                <a:t>ету</a:t>
              </a:r>
              <a:r>
                <a:rPr lang="ru-KZ" sz="1400" dirty="0"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тәртібін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айқындау</a:t>
              </a:r>
              <a:endParaRPr lang="ru-KZ" sz="1400" b="1" dirty="0">
                <a:solidFill>
                  <a:srgbClr val="C00000"/>
                </a:solidFill>
                <a:latin typeface="Arial" panose="020B0604020202020204" pitchFamily="34" charset="0"/>
                <a:ea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98272663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0" y="5093795"/>
            <a:ext cx="9126000" cy="40481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50000">
                <a:srgbClr val="D1E3FF"/>
              </a:gs>
              <a:gs pos="100000">
                <a:srgbClr val="0066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en-US" sz="1013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351044" y="4840191"/>
            <a:ext cx="792956" cy="273844"/>
          </a:xfrm>
        </p:spPr>
        <p:txBody>
          <a:bodyPr/>
          <a:lstStyle/>
          <a:p>
            <a:fld id="{5DD15EA3-ACAA-472E-B1EB-68A06BEE3796}" type="slidenum">
              <a:rPr lang="hu-HU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8</a:t>
            </a:fld>
            <a:endParaRPr lang="hu-H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982797" y="6779695"/>
            <a:ext cx="1812830" cy="3937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13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 Box 13">
            <a:extLst>
              <a:ext uri="{FF2B5EF4-FFF2-40B4-BE49-F238E27FC236}">
                <a16:creationId xmlns:a16="http://schemas.microsoft.com/office/drawing/2014/main" id="{9CA1501F-A26C-4E83-B13B-A6271B35B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9788" y="220585"/>
            <a:ext cx="416653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АЗАМАТТЫҚ ҚОРҒАНЫС</a:t>
            </a:r>
          </a:p>
        </p:txBody>
      </p:sp>
      <p:sp>
        <p:nvSpPr>
          <p:cNvPr id="30" name="Freeform 59">
            <a:extLst>
              <a:ext uri="{FF2B5EF4-FFF2-40B4-BE49-F238E27FC236}">
                <a16:creationId xmlns:a16="http://schemas.microsoft.com/office/drawing/2014/main" id="{BC73723B-9806-48E2-9B8B-83AA40B2BFD9}"/>
              </a:ext>
            </a:extLst>
          </p:cNvPr>
          <p:cNvSpPr>
            <a:spLocks/>
          </p:cNvSpPr>
          <p:nvPr/>
        </p:nvSpPr>
        <p:spPr bwMode="auto">
          <a:xfrm>
            <a:off x="2687319" y="299413"/>
            <a:ext cx="225029" cy="223838"/>
          </a:xfrm>
          <a:custGeom>
            <a:avLst/>
            <a:gdLst>
              <a:gd name="T0" fmla="*/ 75166866 w 634"/>
              <a:gd name="T1" fmla="*/ 92493983 h 634"/>
              <a:gd name="T2" fmla="*/ 75166866 w 634"/>
              <a:gd name="T3" fmla="*/ 92493983 h 634"/>
              <a:gd name="T4" fmla="*/ 67684092 w 634"/>
              <a:gd name="T5" fmla="*/ 99975342 h 634"/>
              <a:gd name="T6" fmla="*/ 15135345 w 634"/>
              <a:gd name="T7" fmla="*/ 99975342 h 634"/>
              <a:gd name="T8" fmla="*/ 7482775 w 634"/>
              <a:gd name="T9" fmla="*/ 92493983 h 634"/>
              <a:gd name="T10" fmla="*/ 7482775 w 634"/>
              <a:gd name="T11" fmla="*/ 39956084 h 634"/>
              <a:gd name="T12" fmla="*/ 15135345 w 634"/>
              <a:gd name="T13" fmla="*/ 32474724 h 634"/>
              <a:gd name="T14" fmla="*/ 20066948 w 634"/>
              <a:gd name="T15" fmla="*/ 32474724 h 634"/>
              <a:gd name="T16" fmla="*/ 20066948 w 634"/>
              <a:gd name="T17" fmla="*/ 27544063 h 634"/>
              <a:gd name="T18" fmla="*/ 15135345 w 634"/>
              <a:gd name="T19" fmla="*/ 27544063 h 634"/>
              <a:gd name="T20" fmla="*/ 0 w 634"/>
              <a:gd name="T21" fmla="*/ 39956084 h 634"/>
              <a:gd name="T22" fmla="*/ 0 w 634"/>
              <a:gd name="T23" fmla="*/ 92493983 h 634"/>
              <a:gd name="T24" fmla="*/ 15135345 w 634"/>
              <a:gd name="T25" fmla="*/ 107626497 h 634"/>
              <a:gd name="T26" fmla="*/ 67684092 w 634"/>
              <a:gd name="T27" fmla="*/ 107626497 h 634"/>
              <a:gd name="T28" fmla="*/ 80098470 w 634"/>
              <a:gd name="T29" fmla="*/ 92493983 h 634"/>
              <a:gd name="T30" fmla="*/ 80098470 w 634"/>
              <a:gd name="T31" fmla="*/ 87563322 h 634"/>
              <a:gd name="T32" fmla="*/ 75166866 w 634"/>
              <a:gd name="T33" fmla="*/ 87563322 h 634"/>
              <a:gd name="T34" fmla="*/ 75166866 w 634"/>
              <a:gd name="T35" fmla="*/ 92493983 h 634"/>
              <a:gd name="T36" fmla="*/ 95233815 w 634"/>
              <a:gd name="T37" fmla="*/ 0 h 634"/>
              <a:gd name="T38" fmla="*/ 95233815 w 634"/>
              <a:gd name="T39" fmla="*/ 0 h 634"/>
              <a:gd name="T40" fmla="*/ 40134368 w 634"/>
              <a:gd name="T41" fmla="*/ 0 h 634"/>
              <a:gd name="T42" fmla="*/ 27549723 w 634"/>
              <a:gd name="T43" fmla="*/ 12412020 h 634"/>
              <a:gd name="T44" fmla="*/ 27549723 w 634"/>
              <a:gd name="T45" fmla="*/ 67500147 h 634"/>
              <a:gd name="T46" fmla="*/ 40134368 w 634"/>
              <a:gd name="T47" fmla="*/ 80081962 h 634"/>
              <a:gd name="T48" fmla="*/ 95233815 w 634"/>
              <a:gd name="T49" fmla="*/ 80081962 h 634"/>
              <a:gd name="T50" fmla="*/ 107648193 w 634"/>
              <a:gd name="T51" fmla="*/ 67500147 h 634"/>
              <a:gd name="T52" fmla="*/ 107648193 w 634"/>
              <a:gd name="T53" fmla="*/ 12412020 h 634"/>
              <a:gd name="T54" fmla="*/ 95233815 w 634"/>
              <a:gd name="T55" fmla="*/ 0 h 634"/>
              <a:gd name="T56" fmla="*/ 100165890 w 634"/>
              <a:gd name="T57" fmla="*/ 67500147 h 634"/>
              <a:gd name="T58" fmla="*/ 100165890 w 634"/>
              <a:gd name="T59" fmla="*/ 67500147 h 634"/>
              <a:gd name="T60" fmla="*/ 95233815 w 634"/>
              <a:gd name="T61" fmla="*/ 72430807 h 634"/>
              <a:gd name="T62" fmla="*/ 40134368 w 634"/>
              <a:gd name="T63" fmla="*/ 72430807 h 634"/>
              <a:gd name="T64" fmla="*/ 35202765 w 634"/>
              <a:gd name="T65" fmla="*/ 67500147 h 634"/>
              <a:gd name="T66" fmla="*/ 35202765 w 634"/>
              <a:gd name="T67" fmla="*/ 12412020 h 634"/>
              <a:gd name="T68" fmla="*/ 40134368 w 634"/>
              <a:gd name="T69" fmla="*/ 7481360 h 634"/>
              <a:gd name="T70" fmla="*/ 95233815 w 634"/>
              <a:gd name="T71" fmla="*/ 7481360 h 634"/>
              <a:gd name="T72" fmla="*/ 100165890 w 634"/>
              <a:gd name="T73" fmla="*/ 12412020 h 634"/>
              <a:gd name="T74" fmla="*/ 100165890 w 634"/>
              <a:gd name="T75" fmla="*/ 67500147 h 634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634" h="634">
                <a:moveTo>
                  <a:pt x="442" y="544"/>
                </a:moveTo>
                <a:lnTo>
                  <a:pt x="442" y="544"/>
                </a:lnTo>
                <a:cubicBezTo>
                  <a:pt x="442" y="574"/>
                  <a:pt x="412" y="588"/>
                  <a:pt x="398" y="588"/>
                </a:cubicBezTo>
                <a:cubicBezTo>
                  <a:pt x="89" y="588"/>
                  <a:pt x="89" y="588"/>
                  <a:pt x="89" y="588"/>
                </a:cubicBezTo>
                <a:cubicBezTo>
                  <a:pt x="59" y="588"/>
                  <a:pt x="44" y="574"/>
                  <a:pt x="44" y="544"/>
                </a:cubicBezTo>
                <a:cubicBezTo>
                  <a:pt x="44" y="235"/>
                  <a:pt x="44" y="235"/>
                  <a:pt x="44" y="235"/>
                </a:cubicBezTo>
                <a:cubicBezTo>
                  <a:pt x="44" y="221"/>
                  <a:pt x="59" y="191"/>
                  <a:pt x="89" y="191"/>
                </a:cubicBezTo>
                <a:cubicBezTo>
                  <a:pt x="118" y="191"/>
                  <a:pt x="118" y="191"/>
                  <a:pt x="118" y="191"/>
                </a:cubicBezTo>
                <a:cubicBezTo>
                  <a:pt x="118" y="162"/>
                  <a:pt x="118" y="162"/>
                  <a:pt x="118" y="162"/>
                </a:cubicBezTo>
                <a:cubicBezTo>
                  <a:pt x="89" y="162"/>
                  <a:pt x="89" y="162"/>
                  <a:pt x="89" y="162"/>
                </a:cubicBezTo>
                <a:cubicBezTo>
                  <a:pt x="44" y="162"/>
                  <a:pt x="0" y="191"/>
                  <a:pt x="0" y="235"/>
                </a:cubicBezTo>
                <a:cubicBezTo>
                  <a:pt x="0" y="544"/>
                  <a:pt x="0" y="544"/>
                  <a:pt x="0" y="544"/>
                </a:cubicBezTo>
                <a:cubicBezTo>
                  <a:pt x="0" y="588"/>
                  <a:pt x="44" y="633"/>
                  <a:pt x="89" y="633"/>
                </a:cubicBezTo>
                <a:cubicBezTo>
                  <a:pt x="398" y="633"/>
                  <a:pt x="398" y="633"/>
                  <a:pt x="398" y="633"/>
                </a:cubicBezTo>
                <a:cubicBezTo>
                  <a:pt x="442" y="633"/>
                  <a:pt x="471" y="588"/>
                  <a:pt x="471" y="544"/>
                </a:cubicBezTo>
                <a:cubicBezTo>
                  <a:pt x="471" y="515"/>
                  <a:pt x="471" y="515"/>
                  <a:pt x="471" y="515"/>
                </a:cubicBezTo>
                <a:cubicBezTo>
                  <a:pt x="442" y="515"/>
                  <a:pt x="442" y="515"/>
                  <a:pt x="442" y="515"/>
                </a:cubicBezTo>
                <a:lnTo>
                  <a:pt x="442" y="544"/>
                </a:lnTo>
                <a:close/>
                <a:moveTo>
                  <a:pt x="560" y="0"/>
                </a:moveTo>
                <a:lnTo>
                  <a:pt x="560" y="0"/>
                </a:lnTo>
                <a:cubicBezTo>
                  <a:pt x="236" y="0"/>
                  <a:pt x="236" y="0"/>
                  <a:pt x="236" y="0"/>
                </a:cubicBezTo>
                <a:cubicBezTo>
                  <a:pt x="192" y="0"/>
                  <a:pt x="162" y="29"/>
                  <a:pt x="162" y="73"/>
                </a:cubicBezTo>
                <a:cubicBezTo>
                  <a:pt x="162" y="397"/>
                  <a:pt x="162" y="397"/>
                  <a:pt x="162" y="397"/>
                </a:cubicBezTo>
                <a:cubicBezTo>
                  <a:pt x="162" y="441"/>
                  <a:pt x="192" y="471"/>
                  <a:pt x="236" y="471"/>
                </a:cubicBezTo>
                <a:cubicBezTo>
                  <a:pt x="560" y="471"/>
                  <a:pt x="560" y="471"/>
                  <a:pt x="560" y="471"/>
                </a:cubicBezTo>
                <a:cubicBezTo>
                  <a:pt x="604" y="471"/>
                  <a:pt x="633" y="441"/>
                  <a:pt x="633" y="397"/>
                </a:cubicBezTo>
                <a:cubicBezTo>
                  <a:pt x="633" y="73"/>
                  <a:pt x="633" y="73"/>
                  <a:pt x="633" y="73"/>
                </a:cubicBezTo>
                <a:cubicBezTo>
                  <a:pt x="633" y="29"/>
                  <a:pt x="604" y="0"/>
                  <a:pt x="560" y="0"/>
                </a:cubicBezTo>
                <a:close/>
                <a:moveTo>
                  <a:pt x="589" y="397"/>
                </a:moveTo>
                <a:lnTo>
                  <a:pt x="589" y="397"/>
                </a:lnTo>
                <a:cubicBezTo>
                  <a:pt x="589" y="412"/>
                  <a:pt x="574" y="426"/>
                  <a:pt x="560" y="426"/>
                </a:cubicBezTo>
                <a:cubicBezTo>
                  <a:pt x="236" y="426"/>
                  <a:pt x="236" y="426"/>
                  <a:pt x="236" y="426"/>
                </a:cubicBezTo>
                <a:cubicBezTo>
                  <a:pt x="221" y="426"/>
                  <a:pt x="207" y="412"/>
                  <a:pt x="207" y="397"/>
                </a:cubicBezTo>
                <a:cubicBezTo>
                  <a:pt x="207" y="73"/>
                  <a:pt x="207" y="73"/>
                  <a:pt x="207" y="73"/>
                </a:cubicBezTo>
                <a:cubicBezTo>
                  <a:pt x="207" y="58"/>
                  <a:pt x="221" y="44"/>
                  <a:pt x="236" y="44"/>
                </a:cubicBezTo>
                <a:cubicBezTo>
                  <a:pt x="560" y="44"/>
                  <a:pt x="560" y="44"/>
                  <a:pt x="560" y="44"/>
                </a:cubicBezTo>
                <a:cubicBezTo>
                  <a:pt x="574" y="44"/>
                  <a:pt x="589" y="58"/>
                  <a:pt x="589" y="73"/>
                </a:cubicBezTo>
                <a:lnTo>
                  <a:pt x="589" y="397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 sz="1013" dirty="0"/>
          </a:p>
        </p:txBody>
      </p:sp>
      <p:pic>
        <p:nvPicPr>
          <p:cNvPr id="28" name="Рисунок 27">
            <a:extLst>
              <a:ext uri="{FF2B5EF4-FFF2-40B4-BE49-F238E27FC236}">
                <a16:creationId xmlns:a16="http://schemas.microsoft.com/office/drawing/2014/main" id="{523F5E21-1589-4F4B-9508-78C86EF8570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03" y="53647"/>
            <a:ext cx="529580" cy="516254"/>
          </a:xfrm>
          <a:prstGeom prst="rect">
            <a:avLst/>
          </a:prstGeom>
        </p:spPr>
      </p:pic>
      <p:grpSp>
        <p:nvGrpSpPr>
          <p:cNvPr id="6" name="Группа 5">
            <a:extLst>
              <a:ext uri="{FF2B5EF4-FFF2-40B4-BE49-F238E27FC236}">
                <a16:creationId xmlns:a16="http://schemas.microsoft.com/office/drawing/2014/main" id="{9B6FAA63-4AC1-488E-96E6-A46EAD3C3901}"/>
              </a:ext>
            </a:extLst>
          </p:cNvPr>
          <p:cNvGrpSpPr/>
          <p:nvPr/>
        </p:nvGrpSpPr>
        <p:grpSpPr>
          <a:xfrm>
            <a:off x="7881" y="656582"/>
            <a:ext cx="9126000" cy="4277369"/>
            <a:chOff x="7881" y="656582"/>
            <a:chExt cx="9126000" cy="4277369"/>
          </a:xfrm>
        </p:grpSpPr>
        <p:sp>
          <p:nvSpPr>
            <p:cNvPr id="38" name="object 13">
              <a:extLst>
                <a:ext uri="{FF2B5EF4-FFF2-40B4-BE49-F238E27FC236}">
                  <a16:creationId xmlns:a16="http://schemas.microsoft.com/office/drawing/2014/main" id="{ACE5AB8B-C9A1-4600-9954-63F82260A57E}"/>
                </a:ext>
              </a:extLst>
            </p:cNvPr>
            <p:cNvSpPr/>
            <p:nvPr/>
          </p:nvSpPr>
          <p:spPr>
            <a:xfrm>
              <a:off x="217977" y="1343471"/>
              <a:ext cx="2587602" cy="358114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74" name="object 13">
              <a:extLst>
                <a:ext uri="{FF2B5EF4-FFF2-40B4-BE49-F238E27FC236}">
                  <a16:creationId xmlns:a16="http://schemas.microsoft.com/office/drawing/2014/main" id="{55F8E087-58B1-4FF9-ACA3-839E48E3B4BF}"/>
                </a:ext>
              </a:extLst>
            </p:cNvPr>
            <p:cNvSpPr/>
            <p:nvPr/>
          </p:nvSpPr>
          <p:spPr>
            <a:xfrm>
              <a:off x="2879953" y="1384852"/>
              <a:ext cx="2896769" cy="3549099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76" name="object 13">
              <a:extLst>
                <a:ext uri="{FF2B5EF4-FFF2-40B4-BE49-F238E27FC236}">
                  <a16:creationId xmlns:a16="http://schemas.microsoft.com/office/drawing/2014/main" id="{76161BD1-D3E1-4BB7-920E-74915B3F5778}"/>
                </a:ext>
              </a:extLst>
            </p:cNvPr>
            <p:cNvSpPr/>
            <p:nvPr/>
          </p:nvSpPr>
          <p:spPr>
            <a:xfrm>
              <a:off x="5851096" y="1384853"/>
              <a:ext cx="3016965" cy="3549098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80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63BF29F2-722C-4AB9-AFAA-F58921275D69}"/>
                </a:ext>
              </a:extLst>
            </p:cNvPr>
            <p:cNvSpPr txBox="1"/>
            <p:nvPr/>
          </p:nvSpPr>
          <p:spPr>
            <a:xfrm>
              <a:off x="871576" y="944706"/>
              <a:ext cx="774296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6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Азаматтық</a:t>
              </a:r>
              <a:r>
                <a:rPr lang="ru-RU" sz="16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 </a:t>
              </a:r>
              <a:r>
                <a:rPr lang="ru-RU" sz="16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қорғаныс</a:t>
              </a:r>
              <a:r>
                <a:rPr lang="ru-RU" sz="16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 </a:t>
              </a:r>
              <a:r>
                <a:rPr lang="ru-RU" sz="16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қызметінің</a:t>
              </a:r>
              <a:r>
                <a:rPr lang="ru-RU" sz="16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 </a:t>
              </a:r>
              <a:r>
                <a:rPr lang="ru-RU" sz="16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тиімділігін</a:t>
              </a:r>
              <a:r>
                <a:rPr lang="ru-RU" sz="16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 </a:t>
              </a:r>
              <a:r>
                <a:rPr lang="ru-RU" sz="16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арттыру</a:t>
              </a:r>
              <a:r>
                <a:rPr lang="ru-RU" sz="16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 </a:t>
              </a:r>
              <a:r>
                <a:rPr lang="ru-RU" sz="16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мақсатында</a:t>
              </a:r>
              <a:endParaRPr lang="en-US" sz="16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Lato Black" charset="0"/>
                <a:cs typeface="Arial" panose="020B0604020202020204" pitchFamily="34" charset="0"/>
              </a:endParaRPr>
            </a:p>
          </p:txBody>
        </p:sp>
        <p:pic>
          <p:nvPicPr>
            <p:cNvPr id="22" name="Рисунок 21">
              <a:extLst>
                <a:ext uri="{FF2B5EF4-FFF2-40B4-BE49-F238E27FC236}">
                  <a16:creationId xmlns:a16="http://schemas.microsoft.com/office/drawing/2014/main" id="{E5501FB8-9F5F-4724-A965-986705A2AC1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625" b="90000" l="3438" r="95938">
                          <a14:foregroundMark x1="24688" y1="12812" x2="24688" y2="12812"/>
                          <a14:foregroundMark x1="21563" y1="10938" x2="21563" y2="10938"/>
                          <a14:foregroundMark x1="24688" y1="9063" x2="24688" y2="9063"/>
                          <a14:foregroundMark x1="27813" y1="9688" x2="27813" y2="9688"/>
                          <a14:foregroundMark x1="21563" y1="9375" x2="21563" y2="9375"/>
                          <a14:foregroundMark x1="18750" y1="9688" x2="18750" y2="9688"/>
                          <a14:foregroundMark x1="17500" y1="9375" x2="17500" y2="9375"/>
                          <a14:foregroundMark x1="22188" y1="8438" x2="22188" y2="8438"/>
                          <a14:foregroundMark x1="25938" y1="8438" x2="25938" y2="8438"/>
                          <a14:foregroundMark x1="27187" y1="8750" x2="27187" y2="8750"/>
                          <a14:foregroundMark x1="20313" y1="8125" x2="20313" y2="8125"/>
                          <a14:foregroundMark x1="21875" y1="7813" x2="21875" y2="7813"/>
                          <a14:foregroundMark x1="23125" y1="7187" x2="23125" y2="7187"/>
                        </a14:backgroundRemoval>
                      </a14:imgEffect>
                      <a14:imgEffect>
                        <a14:colorTemperature colorTemp="47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3808280" y="3639503"/>
              <a:ext cx="802633" cy="802633"/>
            </a:xfrm>
            <a:prstGeom prst="rect">
              <a:avLst/>
            </a:prstGeom>
          </p:spPr>
        </p:pic>
        <p:pic>
          <p:nvPicPr>
            <p:cNvPr id="23" name="Рисунок 22">
              <a:extLst>
                <a:ext uri="{FF2B5EF4-FFF2-40B4-BE49-F238E27FC236}">
                  <a16:creationId xmlns:a16="http://schemas.microsoft.com/office/drawing/2014/main" id="{6EE22A6C-7EF4-43F8-81A0-A1F4B29C444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0" b="97188" l="6753" r="96364">
                          <a14:foregroundMark x1="32987" y1="5938" x2="32987" y2="5938"/>
                          <a14:foregroundMark x1="37403" y1="5000" x2="37403" y2="5000"/>
                          <a14:foregroundMark x1="35065" y1="5000" x2="35065" y2="5000"/>
                          <a14:foregroundMark x1="36364" y1="4375" x2="36364" y2="4375"/>
                          <a14:foregroundMark x1="31688" y1="4063" x2="31688" y2="4063"/>
                          <a14:foregroundMark x1="37922" y1="4688" x2="37922" y2="4688"/>
                          <a14:foregroundMark x1="39481" y1="4688" x2="39481" y2="4688"/>
                          <a14:foregroundMark x1="37662" y1="3438" x2="37662" y2="3438"/>
                        </a14:backgroundRemoval>
                      </a14:imgEffect>
                      <a14:imgEffect>
                        <a14:colorTemperature colorTemp="4700"/>
                      </a14:imgEffect>
                    </a14:imgLayer>
                  </a14:imgProps>
                </a:ext>
              </a:extLst>
            </a:blip>
            <a:srcRect t="1834"/>
            <a:stretch/>
          </p:blipFill>
          <p:spPr>
            <a:xfrm>
              <a:off x="6984829" y="3687689"/>
              <a:ext cx="961498" cy="784512"/>
            </a:xfrm>
            <a:prstGeom prst="rect">
              <a:avLst/>
            </a:prstGeom>
          </p:spPr>
        </p:pic>
        <p:pic>
          <p:nvPicPr>
            <p:cNvPr id="27" name="Рисунок 26">
              <a:extLst>
                <a:ext uri="{FF2B5EF4-FFF2-40B4-BE49-F238E27FC236}">
                  <a16:creationId xmlns:a16="http://schemas.microsoft.com/office/drawing/2014/main" id="{9DB67CB0-EA87-4DCA-B840-936CEA651964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0" b="100000" l="0" r="10000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1207268" y="3762280"/>
              <a:ext cx="646168" cy="728761"/>
            </a:xfrm>
            <a:prstGeom prst="rect">
              <a:avLst/>
            </a:prstGeom>
          </p:spPr>
        </p:pic>
        <p:sp>
          <p:nvSpPr>
            <p:cNvPr id="29" name="Rectangle 4">
              <a:extLst>
                <a:ext uri="{FF2B5EF4-FFF2-40B4-BE49-F238E27FC236}">
                  <a16:creationId xmlns:a16="http://schemas.microsoft.com/office/drawing/2014/main" id="{FD5C8969-60A8-4D20-9155-D167B74DEBF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1" y="656582"/>
              <a:ext cx="9126000" cy="62618"/>
            </a:xfrm>
            <a:prstGeom prst="rect">
              <a:avLst/>
            </a:prstGeom>
            <a:gradFill rotWithShape="0">
              <a:gsLst>
                <a:gs pos="0">
                  <a:srgbClr val="0066FF"/>
                </a:gs>
                <a:gs pos="50000">
                  <a:srgbClr val="FFFFFF"/>
                </a:gs>
                <a:gs pos="100000">
                  <a:srgbClr val="0066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GB" altLang="en-US" sz="1013" dirty="0">
                <a:latin typeface="Arial" panose="020B0604020202020204" pitchFamily="34" charset="0"/>
                <a:cs typeface="Arial" pitchFamily="34" charset="0"/>
              </a:endParaRPr>
            </a:p>
          </p:txBody>
        </p:sp>
        <p:sp>
          <p:nvSpPr>
            <p:cNvPr id="32" name="Rectangle 5">
              <a:extLst>
                <a:ext uri="{FF2B5EF4-FFF2-40B4-BE49-F238E27FC236}">
                  <a16:creationId xmlns:a16="http://schemas.microsoft.com/office/drawing/2014/main" id="{8D99F535-3B1C-4C7B-A4AB-405A384559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81" y="741043"/>
              <a:ext cx="9126000" cy="22850"/>
            </a:xfrm>
            <a:prstGeom prst="rect">
              <a:avLst/>
            </a:prstGeom>
            <a:gradFill rotWithShape="0">
              <a:gsLst>
                <a:gs pos="0">
                  <a:srgbClr val="0066FF"/>
                </a:gs>
                <a:gs pos="50000">
                  <a:srgbClr val="D1E3FF"/>
                </a:gs>
                <a:gs pos="100000">
                  <a:srgbClr val="0066FF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1" hangingPunct="1"/>
              <a:endParaRPr lang="en-GB" altLang="en-US" sz="1013" dirty="0">
                <a:latin typeface="Arial" panose="020B0604020202020204" pitchFamily="34" charset="0"/>
                <a:cs typeface="Arial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CF5B6987-4F77-4518-9E95-47224D82408C}"/>
                </a:ext>
              </a:extLst>
            </p:cNvPr>
            <p:cNvSpPr txBox="1"/>
            <p:nvPr/>
          </p:nvSpPr>
          <p:spPr>
            <a:xfrm>
              <a:off x="208000" y="1578607"/>
              <a:ext cx="2553009" cy="203132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ТЖМ-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ге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азаматтық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қорғаныс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іс-шараларының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орындалуы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туралы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есептерді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ұсыну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тәртібі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мен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мерзімдерін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айқындау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бойынша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ОМО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және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ЖАО</a:t>
              </a:r>
              <a:r>
                <a:rPr lang="kk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-ға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өкілеттіктер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беру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B2F7F0F4-35F0-402F-890F-263FD9465875}"/>
                </a:ext>
              </a:extLst>
            </p:cNvPr>
            <p:cNvSpPr txBox="1"/>
            <p:nvPr/>
          </p:nvSpPr>
          <p:spPr>
            <a:xfrm>
              <a:off x="2931573" y="1736946"/>
              <a:ext cx="2704388" cy="1169551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Әкімдіктерге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азаматтық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қорғаныстың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қорғаны</a:t>
              </a:r>
              <a:r>
                <a:rPr lang="kk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ш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құрылыстарының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тізбесін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бекіту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бойынша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құзырет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беру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8B9BA3D2-5115-444B-B794-E77061C9B53D}"/>
                </a:ext>
              </a:extLst>
            </p:cNvPr>
            <p:cNvSpPr txBox="1"/>
            <p:nvPr/>
          </p:nvSpPr>
          <p:spPr>
            <a:xfrm>
              <a:off x="6111070" y="1749486"/>
              <a:ext cx="2497015" cy="138499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Президентке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тікелей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бағынатын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және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есеп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беретін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мемлекеттік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органдарға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kk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заматтық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қорғаныс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іс</a:t>
              </a:r>
              <a:r>
                <a:rPr lang="ru-KZ" sz="1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шараларын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орындау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400" b="1" dirty="0" err="1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құзыретін</a:t>
              </a:r>
              <a:r>
                <a:rPr lang="ru-KZ" sz="1400" b="1" dirty="0">
                  <a:solidFill>
                    <a:schemeClr val="accent5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беру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71923149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8" name="Rectangle 5"/>
          <p:cNvSpPr>
            <a:spLocks noChangeArrowheads="1"/>
          </p:cNvSpPr>
          <p:nvPr/>
        </p:nvSpPr>
        <p:spPr bwMode="auto">
          <a:xfrm>
            <a:off x="7881" y="5103019"/>
            <a:ext cx="9126000" cy="40481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50000">
                <a:srgbClr val="D1E3FF"/>
              </a:gs>
              <a:gs pos="100000">
                <a:srgbClr val="0066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en-US" sz="1013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8340925" y="4822358"/>
            <a:ext cx="792956" cy="273844"/>
          </a:xfrm>
        </p:spPr>
        <p:txBody>
          <a:bodyPr/>
          <a:lstStyle/>
          <a:p>
            <a:fld id="{5DD15EA3-ACAA-472E-B1EB-68A06BEE3796}" type="slidenum">
              <a:rPr lang="hu-HU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pPr/>
              <a:t>9</a:t>
            </a:fld>
            <a:endParaRPr lang="hu-H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982797" y="6779695"/>
            <a:ext cx="1812830" cy="39370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13">
              <a:latin typeface="Arial" pitchFamily="34" charset="0"/>
              <a:cs typeface="Arial" pitchFamily="34" charset="0"/>
            </a:endParaRPr>
          </a:p>
        </p:txBody>
      </p:sp>
      <p:sp>
        <p:nvSpPr>
          <p:cNvPr id="72" name="Text Box 13">
            <a:extLst>
              <a:ext uri="{FF2B5EF4-FFF2-40B4-BE49-F238E27FC236}">
                <a16:creationId xmlns:a16="http://schemas.microsoft.com/office/drawing/2014/main" id="{9CA1501F-A26C-4E83-B13B-A6271B35B9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87479" y="241357"/>
            <a:ext cx="333257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00518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ТЖ АЛДЫН АЛУ</a:t>
            </a:r>
          </a:p>
        </p:txBody>
      </p:sp>
      <p:sp>
        <p:nvSpPr>
          <p:cNvPr id="36" name="Freeform 59">
            <a:extLst>
              <a:ext uri="{FF2B5EF4-FFF2-40B4-BE49-F238E27FC236}">
                <a16:creationId xmlns:a16="http://schemas.microsoft.com/office/drawing/2014/main" id="{1FA2C740-DA2C-49C5-B4D8-0233F018F9B9}"/>
              </a:ext>
            </a:extLst>
          </p:cNvPr>
          <p:cNvSpPr>
            <a:spLocks/>
          </p:cNvSpPr>
          <p:nvPr/>
        </p:nvSpPr>
        <p:spPr bwMode="auto">
          <a:xfrm>
            <a:off x="3121147" y="300520"/>
            <a:ext cx="225029" cy="223838"/>
          </a:xfrm>
          <a:custGeom>
            <a:avLst/>
            <a:gdLst>
              <a:gd name="T0" fmla="*/ 75166866 w 634"/>
              <a:gd name="T1" fmla="*/ 92493983 h 634"/>
              <a:gd name="T2" fmla="*/ 75166866 w 634"/>
              <a:gd name="T3" fmla="*/ 92493983 h 634"/>
              <a:gd name="T4" fmla="*/ 67684092 w 634"/>
              <a:gd name="T5" fmla="*/ 99975342 h 634"/>
              <a:gd name="T6" fmla="*/ 15135345 w 634"/>
              <a:gd name="T7" fmla="*/ 99975342 h 634"/>
              <a:gd name="T8" fmla="*/ 7482775 w 634"/>
              <a:gd name="T9" fmla="*/ 92493983 h 634"/>
              <a:gd name="T10" fmla="*/ 7482775 w 634"/>
              <a:gd name="T11" fmla="*/ 39956084 h 634"/>
              <a:gd name="T12" fmla="*/ 15135345 w 634"/>
              <a:gd name="T13" fmla="*/ 32474724 h 634"/>
              <a:gd name="T14" fmla="*/ 20066948 w 634"/>
              <a:gd name="T15" fmla="*/ 32474724 h 634"/>
              <a:gd name="T16" fmla="*/ 20066948 w 634"/>
              <a:gd name="T17" fmla="*/ 27544063 h 634"/>
              <a:gd name="T18" fmla="*/ 15135345 w 634"/>
              <a:gd name="T19" fmla="*/ 27544063 h 634"/>
              <a:gd name="T20" fmla="*/ 0 w 634"/>
              <a:gd name="T21" fmla="*/ 39956084 h 634"/>
              <a:gd name="T22" fmla="*/ 0 w 634"/>
              <a:gd name="T23" fmla="*/ 92493983 h 634"/>
              <a:gd name="T24" fmla="*/ 15135345 w 634"/>
              <a:gd name="T25" fmla="*/ 107626497 h 634"/>
              <a:gd name="T26" fmla="*/ 67684092 w 634"/>
              <a:gd name="T27" fmla="*/ 107626497 h 634"/>
              <a:gd name="T28" fmla="*/ 80098470 w 634"/>
              <a:gd name="T29" fmla="*/ 92493983 h 634"/>
              <a:gd name="T30" fmla="*/ 80098470 w 634"/>
              <a:gd name="T31" fmla="*/ 87563322 h 634"/>
              <a:gd name="T32" fmla="*/ 75166866 w 634"/>
              <a:gd name="T33" fmla="*/ 87563322 h 634"/>
              <a:gd name="T34" fmla="*/ 75166866 w 634"/>
              <a:gd name="T35" fmla="*/ 92493983 h 634"/>
              <a:gd name="T36" fmla="*/ 95233815 w 634"/>
              <a:gd name="T37" fmla="*/ 0 h 634"/>
              <a:gd name="T38" fmla="*/ 95233815 w 634"/>
              <a:gd name="T39" fmla="*/ 0 h 634"/>
              <a:gd name="T40" fmla="*/ 40134368 w 634"/>
              <a:gd name="T41" fmla="*/ 0 h 634"/>
              <a:gd name="T42" fmla="*/ 27549723 w 634"/>
              <a:gd name="T43" fmla="*/ 12412020 h 634"/>
              <a:gd name="T44" fmla="*/ 27549723 w 634"/>
              <a:gd name="T45" fmla="*/ 67500147 h 634"/>
              <a:gd name="T46" fmla="*/ 40134368 w 634"/>
              <a:gd name="T47" fmla="*/ 80081962 h 634"/>
              <a:gd name="T48" fmla="*/ 95233815 w 634"/>
              <a:gd name="T49" fmla="*/ 80081962 h 634"/>
              <a:gd name="T50" fmla="*/ 107648193 w 634"/>
              <a:gd name="T51" fmla="*/ 67500147 h 634"/>
              <a:gd name="T52" fmla="*/ 107648193 w 634"/>
              <a:gd name="T53" fmla="*/ 12412020 h 634"/>
              <a:gd name="T54" fmla="*/ 95233815 w 634"/>
              <a:gd name="T55" fmla="*/ 0 h 634"/>
              <a:gd name="T56" fmla="*/ 100165890 w 634"/>
              <a:gd name="T57" fmla="*/ 67500147 h 634"/>
              <a:gd name="T58" fmla="*/ 100165890 w 634"/>
              <a:gd name="T59" fmla="*/ 67500147 h 634"/>
              <a:gd name="T60" fmla="*/ 95233815 w 634"/>
              <a:gd name="T61" fmla="*/ 72430807 h 634"/>
              <a:gd name="T62" fmla="*/ 40134368 w 634"/>
              <a:gd name="T63" fmla="*/ 72430807 h 634"/>
              <a:gd name="T64" fmla="*/ 35202765 w 634"/>
              <a:gd name="T65" fmla="*/ 67500147 h 634"/>
              <a:gd name="T66" fmla="*/ 35202765 w 634"/>
              <a:gd name="T67" fmla="*/ 12412020 h 634"/>
              <a:gd name="T68" fmla="*/ 40134368 w 634"/>
              <a:gd name="T69" fmla="*/ 7481360 h 634"/>
              <a:gd name="T70" fmla="*/ 95233815 w 634"/>
              <a:gd name="T71" fmla="*/ 7481360 h 634"/>
              <a:gd name="T72" fmla="*/ 100165890 w 634"/>
              <a:gd name="T73" fmla="*/ 12412020 h 634"/>
              <a:gd name="T74" fmla="*/ 100165890 w 634"/>
              <a:gd name="T75" fmla="*/ 67500147 h 634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</a:gdLst>
            <a:ahLst/>
            <a:cxnLst>
              <a:cxn ang="T76">
                <a:pos x="T0" y="T1"/>
              </a:cxn>
              <a:cxn ang="T77">
                <a:pos x="T2" y="T3"/>
              </a:cxn>
              <a:cxn ang="T78">
                <a:pos x="T4" y="T5"/>
              </a:cxn>
              <a:cxn ang="T79">
                <a:pos x="T6" y="T7"/>
              </a:cxn>
              <a:cxn ang="T80">
                <a:pos x="T8" y="T9"/>
              </a:cxn>
              <a:cxn ang="T81">
                <a:pos x="T10" y="T11"/>
              </a:cxn>
              <a:cxn ang="T82">
                <a:pos x="T12" y="T13"/>
              </a:cxn>
              <a:cxn ang="T83">
                <a:pos x="T14" y="T15"/>
              </a:cxn>
              <a:cxn ang="T84">
                <a:pos x="T16" y="T17"/>
              </a:cxn>
              <a:cxn ang="T85">
                <a:pos x="T18" y="T19"/>
              </a:cxn>
              <a:cxn ang="T86">
                <a:pos x="T20" y="T21"/>
              </a:cxn>
              <a:cxn ang="T87">
                <a:pos x="T22" y="T23"/>
              </a:cxn>
              <a:cxn ang="T88">
                <a:pos x="T24" y="T25"/>
              </a:cxn>
              <a:cxn ang="T89">
                <a:pos x="T26" y="T27"/>
              </a:cxn>
              <a:cxn ang="T90">
                <a:pos x="T28" y="T29"/>
              </a:cxn>
              <a:cxn ang="T91">
                <a:pos x="T30" y="T31"/>
              </a:cxn>
              <a:cxn ang="T92">
                <a:pos x="T32" y="T33"/>
              </a:cxn>
              <a:cxn ang="T93">
                <a:pos x="T34" y="T35"/>
              </a:cxn>
              <a:cxn ang="T94">
                <a:pos x="T36" y="T37"/>
              </a:cxn>
              <a:cxn ang="T95">
                <a:pos x="T38" y="T39"/>
              </a:cxn>
              <a:cxn ang="T96">
                <a:pos x="T40" y="T41"/>
              </a:cxn>
              <a:cxn ang="T97">
                <a:pos x="T42" y="T43"/>
              </a:cxn>
              <a:cxn ang="T98">
                <a:pos x="T44" y="T45"/>
              </a:cxn>
              <a:cxn ang="T99">
                <a:pos x="T46" y="T47"/>
              </a:cxn>
              <a:cxn ang="T100">
                <a:pos x="T48" y="T49"/>
              </a:cxn>
              <a:cxn ang="T101">
                <a:pos x="T50" y="T51"/>
              </a:cxn>
              <a:cxn ang="T102">
                <a:pos x="T52" y="T53"/>
              </a:cxn>
              <a:cxn ang="T103">
                <a:pos x="T54" y="T55"/>
              </a:cxn>
              <a:cxn ang="T104">
                <a:pos x="T56" y="T57"/>
              </a:cxn>
              <a:cxn ang="T105">
                <a:pos x="T58" y="T59"/>
              </a:cxn>
              <a:cxn ang="T106">
                <a:pos x="T60" y="T61"/>
              </a:cxn>
              <a:cxn ang="T107">
                <a:pos x="T62" y="T63"/>
              </a:cxn>
              <a:cxn ang="T108">
                <a:pos x="T64" y="T65"/>
              </a:cxn>
              <a:cxn ang="T109">
                <a:pos x="T66" y="T67"/>
              </a:cxn>
              <a:cxn ang="T110">
                <a:pos x="T68" y="T69"/>
              </a:cxn>
              <a:cxn ang="T111">
                <a:pos x="T70" y="T71"/>
              </a:cxn>
              <a:cxn ang="T112">
                <a:pos x="T72" y="T73"/>
              </a:cxn>
              <a:cxn ang="T113">
                <a:pos x="T74" y="T75"/>
              </a:cxn>
            </a:cxnLst>
            <a:rect l="0" t="0" r="r" b="b"/>
            <a:pathLst>
              <a:path w="634" h="634">
                <a:moveTo>
                  <a:pt x="442" y="544"/>
                </a:moveTo>
                <a:lnTo>
                  <a:pt x="442" y="544"/>
                </a:lnTo>
                <a:cubicBezTo>
                  <a:pt x="442" y="574"/>
                  <a:pt x="412" y="588"/>
                  <a:pt x="398" y="588"/>
                </a:cubicBezTo>
                <a:cubicBezTo>
                  <a:pt x="89" y="588"/>
                  <a:pt x="89" y="588"/>
                  <a:pt x="89" y="588"/>
                </a:cubicBezTo>
                <a:cubicBezTo>
                  <a:pt x="59" y="588"/>
                  <a:pt x="44" y="574"/>
                  <a:pt x="44" y="544"/>
                </a:cubicBezTo>
                <a:cubicBezTo>
                  <a:pt x="44" y="235"/>
                  <a:pt x="44" y="235"/>
                  <a:pt x="44" y="235"/>
                </a:cubicBezTo>
                <a:cubicBezTo>
                  <a:pt x="44" y="221"/>
                  <a:pt x="59" y="191"/>
                  <a:pt x="89" y="191"/>
                </a:cubicBezTo>
                <a:cubicBezTo>
                  <a:pt x="118" y="191"/>
                  <a:pt x="118" y="191"/>
                  <a:pt x="118" y="191"/>
                </a:cubicBezTo>
                <a:cubicBezTo>
                  <a:pt x="118" y="162"/>
                  <a:pt x="118" y="162"/>
                  <a:pt x="118" y="162"/>
                </a:cubicBezTo>
                <a:cubicBezTo>
                  <a:pt x="89" y="162"/>
                  <a:pt x="89" y="162"/>
                  <a:pt x="89" y="162"/>
                </a:cubicBezTo>
                <a:cubicBezTo>
                  <a:pt x="44" y="162"/>
                  <a:pt x="0" y="191"/>
                  <a:pt x="0" y="235"/>
                </a:cubicBezTo>
                <a:cubicBezTo>
                  <a:pt x="0" y="544"/>
                  <a:pt x="0" y="544"/>
                  <a:pt x="0" y="544"/>
                </a:cubicBezTo>
                <a:cubicBezTo>
                  <a:pt x="0" y="588"/>
                  <a:pt x="44" y="633"/>
                  <a:pt x="89" y="633"/>
                </a:cubicBezTo>
                <a:cubicBezTo>
                  <a:pt x="398" y="633"/>
                  <a:pt x="398" y="633"/>
                  <a:pt x="398" y="633"/>
                </a:cubicBezTo>
                <a:cubicBezTo>
                  <a:pt x="442" y="633"/>
                  <a:pt x="471" y="588"/>
                  <a:pt x="471" y="544"/>
                </a:cubicBezTo>
                <a:cubicBezTo>
                  <a:pt x="471" y="515"/>
                  <a:pt x="471" y="515"/>
                  <a:pt x="471" y="515"/>
                </a:cubicBezTo>
                <a:cubicBezTo>
                  <a:pt x="442" y="515"/>
                  <a:pt x="442" y="515"/>
                  <a:pt x="442" y="515"/>
                </a:cubicBezTo>
                <a:lnTo>
                  <a:pt x="442" y="544"/>
                </a:lnTo>
                <a:close/>
                <a:moveTo>
                  <a:pt x="560" y="0"/>
                </a:moveTo>
                <a:lnTo>
                  <a:pt x="560" y="0"/>
                </a:lnTo>
                <a:cubicBezTo>
                  <a:pt x="236" y="0"/>
                  <a:pt x="236" y="0"/>
                  <a:pt x="236" y="0"/>
                </a:cubicBezTo>
                <a:cubicBezTo>
                  <a:pt x="192" y="0"/>
                  <a:pt x="162" y="29"/>
                  <a:pt x="162" y="73"/>
                </a:cubicBezTo>
                <a:cubicBezTo>
                  <a:pt x="162" y="397"/>
                  <a:pt x="162" y="397"/>
                  <a:pt x="162" y="397"/>
                </a:cubicBezTo>
                <a:cubicBezTo>
                  <a:pt x="162" y="441"/>
                  <a:pt x="192" y="471"/>
                  <a:pt x="236" y="471"/>
                </a:cubicBezTo>
                <a:cubicBezTo>
                  <a:pt x="560" y="471"/>
                  <a:pt x="560" y="471"/>
                  <a:pt x="560" y="471"/>
                </a:cubicBezTo>
                <a:cubicBezTo>
                  <a:pt x="604" y="471"/>
                  <a:pt x="633" y="441"/>
                  <a:pt x="633" y="397"/>
                </a:cubicBezTo>
                <a:cubicBezTo>
                  <a:pt x="633" y="73"/>
                  <a:pt x="633" y="73"/>
                  <a:pt x="633" y="73"/>
                </a:cubicBezTo>
                <a:cubicBezTo>
                  <a:pt x="633" y="29"/>
                  <a:pt x="604" y="0"/>
                  <a:pt x="560" y="0"/>
                </a:cubicBezTo>
                <a:close/>
                <a:moveTo>
                  <a:pt x="589" y="397"/>
                </a:moveTo>
                <a:lnTo>
                  <a:pt x="589" y="397"/>
                </a:lnTo>
                <a:cubicBezTo>
                  <a:pt x="589" y="412"/>
                  <a:pt x="574" y="426"/>
                  <a:pt x="560" y="426"/>
                </a:cubicBezTo>
                <a:cubicBezTo>
                  <a:pt x="236" y="426"/>
                  <a:pt x="236" y="426"/>
                  <a:pt x="236" y="426"/>
                </a:cubicBezTo>
                <a:cubicBezTo>
                  <a:pt x="221" y="426"/>
                  <a:pt x="207" y="412"/>
                  <a:pt x="207" y="397"/>
                </a:cubicBezTo>
                <a:cubicBezTo>
                  <a:pt x="207" y="73"/>
                  <a:pt x="207" y="73"/>
                  <a:pt x="207" y="73"/>
                </a:cubicBezTo>
                <a:cubicBezTo>
                  <a:pt x="207" y="58"/>
                  <a:pt x="221" y="44"/>
                  <a:pt x="236" y="44"/>
                </a:cubicBezTo>
                <a:cubicBezTo>
                  <a:pt x="560" y="44"/>
                  <a:pt x="560" y="44"/>
                  <a:pt x="560" y="44"/>
                </a:cubicBezTo>
                <a:cubicBezTo>
                  <a:pt x="574" y="44"/>
                  <a:pt x="589" y="58"/>
                  <a:pt x="589" y="73"/>
                </a:cubicBezTo>
                <a:lnTo>
                  <a:pt x="589" y="397"/>
                </a:lnTo>
                <a:close/>
              </a:path>
            </a:pathLst>
          </a:custGeom>
          <a:solidFill>
            <a:schemeClr val="accent5">
              <a:lumMod val="50000"/>
            </a:schemeClr>
          </a:solidFill>
          <a:ln>
            <a:noFill/>
          </a:ln>
        </p:spPr>
        <p:txBody>
          <a:bodyPr wrap="none" anchor="ctr"/>
          <a:lstStyle/>
          <a:p>
            <a:endParaRPr lang="en-US" sz="1013" dirty="0"/>
          </a:p>
        </p:txBody>
      </p:sp>
      <p:pic>
        <p:nvPicPr>
          <p:cNvPr id="39" name="Рисунок 38">
            <a:extLst>
              <a:ext uri="{FF2B5EF4-FFF2-40B4-BE49-F238E27FC236}">
                <a16:creationId xmlns:a16="http://schemas.microsoft.com/office/drawing/2014/main" id="{18617CCF-3670-4993-BCDF-53B7E38CB6A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403" y="53647"/>
            <a:ext cx="529580" cy="516254"/>
          </a:xfrm>
          <a:prstGeom prst="rect">
            <a:avLst/>
          </a:prstGeom>
        </p:spPr>
      </p:pic>
      <p:sp>
        <p:nvSpPr>
          <p:cNvPr id="40" name="Rectangle 4">
            <a:extLst>
              <a:ext uri="{FF2B5EF4-FFF2-40B4-BE49-F238E27FC236}">
                <a16:creationId xmlns:a16="http://schemas.microsoft.com/office/drawing/2014/main" id="{BE2DFE2E-EE9C-44D1-B2CC-B89A23C20F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1" y="656582"/>
            <a:ext cx="9126000" cy="62618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50000">
                <a:srgbClr val="FFFFFF"/>
              </a:gs>
              <a:gs pos="100000">
                <a:srgbClr val="0066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en-US" sz="1400"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42" name="Rectangle 5">
            <a:extLst>
              <a:ext uri="{FF2B5EF4-FFF2-40B4-BE49-F238E27FC236}">
                <a16:creationId xmlns:a16="http://schemas.microsoft.com/office/drawing/2014/main" id="{ACE2718D-5171-4C9F-8A8B-02528795F2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81" y="741043"/>
            <a:ext cx="9126000" cy="2285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50000">
                <a:srgbClr val="D1E3FF"/>
              </a:gs>
              <a:gs pos="100000">
                <a:srgbClr val="0066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1" hangingPunct="1"/>
            <a:endParaRPr lang="en-GB" altLang="en-US" sz="1400" dirty="0">
              <a:latin typeface="Arial" panose="020B0604020202020204" pitchFamily="34" charset="0"/>
              <a:cs typeface="Arial" pitchFamily="34" charset="0"/>
            </a:endParaRPr>
          </a:p>
        </p:txBody>
      </p:sp>
      <p:grpSp>
        <p:nvGrpSpPr>
          <p:cNvPr id="7" name="Группа 6">
            <a:extLst>
              <a:ext uri="{FF2B5EF4-FFF2-40B4-BE49-F238E27FC236}">
                <a16:creationId xmlns:a16="http://schemas.microsoft.com/office/drawing/2014/main" id="{7758298C-906A-4A9F-8EFB-27CDC2AEF29E}"/>
              </a:ext>
            </a:extLst>
          </p:cNvPr>
          <p:cNvGrpSpPr/>
          <p:nvPr/>
        </p:nvGrpSpPr>
        <p:grpSpPr>
          <a:xfrm>
            <a:off x="152177" y="945179"/>
            <a:ext cx="8934259" cy="3545125"/>
            <a:chOff x="152177" y="945179"/>
            <a:chExt cx="8934259" cy="3545125"/>
          </a:xfrm>
        </p:grpSpPr>
        <p:sp>
          <p:nvSpPr>
            <p:cNvPr id="23" name="object 13">
              <a:extLst>
                <a:ext uri="{FF2B5EF4-FFF2-40B4-BE49-F238E27FC236}">
                  <a16:creationId xmlns:a16="http://schemas.microsoft.com/office/drawing/2014/main" id="{433F6AAF-0ED7-4C19-9F3F-E01E17C01167}"/>
                </a:ext>
              </a:extLst>
            </p:cNvPr>
            <p:cNvSpPr/>
            <p:nvPr/>
          </p:nvSpPr>
          <p:spPr>
            <a:xfrm>
              <a:off x="675472" y="945179"/>
              <a:ext cx="7709993" cy="114670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4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object 13">
              <a:extLst>
                <a:ext uri="{FF2B5EF4-FFF2-40B4-BE49-F238E27FC236}">
                  <a16:creationId xmlns:a16="http://schemas.microsoft.com/office/drawing/2014/main" id="{53A1ADCA-E7C0-4518-9306-CFBF07927838}"/>
                </a:ext>
              </a:extLst>
            </p:cNvPr>
            <p:cNvSpPr/>
            <p:nvPr/>
          </p:nvSpPr>
          <p:spPr>
            <a:xfrm>
              <a:off x="152177" y="2328664"/>
              <a:ext cx="2991202" cy="103779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030B495C-751D-4A5A-8DF9-78C0EA472956}"/>
                </a:ext>
              </a:extLst>
            </p:cNvPr>
            <p:cNvSpPr txBox="1"/>
            <p:nvPr/>
          </p:nvSpPr>
          <p:spPr>
            <a:xfrm>
              <a:off x="635098" y="2502662"/>
              <a:ext cx="2399981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 err="1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Сейсмикалық</a:t>
              </a:r>
              <a:r>
                <a:rPr lang="ru-RU" sz="1400" b="1" dirty="0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 </a:t>
              </a:r>
              <a:r>
                <a:rPr lang="ru-RU" sz="1400" b="1" dirty="0" err="1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қауіпсіздікті</a:t>
              </a:r>
              <a:r>
                <a:rPr lang="ru-RU" sz="1400" b="1" dirty="0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 </a:t>
              </a:r>
              <a:r>
                <a:rPr lang="ru-RU" sz="1400" b="1" dirty="0" err="1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қамтамасыз</a:t>
              </a:r>
              <a:r>
                <a:rPr lang="ru-RU" sz="1400" b="1" dirty="0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 </a:t>
              </a:r>
              <a:r>
                <a:rPr lang="ru-RU" sz="1400" b="1" dirty="0" err="1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ету</a:t>
              </a:r>
              <a:r>
                <a:rPr lang="ru-RU" sz="1400" b="1" dirty="0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 </a:t>
              </a:r>
              <a:r>
                <a:rPr lang="ru-RU" sz="1400" b="1" dirty="0" err="1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негіздері</a:t>
              </a:r>
              <a:endParaRPr lang="en-US" sz="1400" b="1" dirty="0">
                <a:solidFill>
                  <a:schemeClr val="tx2"/>
                </a:solidFill>
                <a:latin typeface="Arial" panose="020B0604020202020204" pitchFamily="34" charset="0"/>
                <a:ea typeface="Lato Black" charset="0"/>
                <a:cs typeface="Arial" panose="020B0604020202020204" pitchFamily="34" charset="0"/>
              </a:endParaRPr>
            </a:p>
          </p:txBody>
        </p:sp>
        <p:sp>
          <p:nvSpPr>
            <p:cNvPr id="59" name="object 13">
              <a:extLst>
                <a:ext uri="{FF2B5EF4-FFF2-40B4-BE49-F238E27FC236}">
                  <a16:creationId xmlns:a16="http://schemas.microsoft.com/office/drawing/2014/main" id="{EDC1FA87-E0A5-4E63-8F44-243D8482DDA4}"/>
                </a:ext>
              </a:extLst>
            </p:cNvPr>
            <p:cNvSpPr/>
            <p:nvPr/>
          </p:nvSpPr>
          <p:spPr>
            <a:xfrm>
              <a:off x="6123951" y="2330132"/>
              <a:ext cx="2938715" cy="103779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32AA8078-1299-41C6-A134-3F145519F041}"/>
                </a:ext>
              </a:extLst>
            </p:cNvPr>
            <p:cNvSpPr txBox="1"/>
            <p:nvPr/>
          </p:nvSpPr>
          <p:spPr>
            <a:xfrm>
              <a:off x="6807621" y="2629292"/>
              <a:ext cx="216318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 err="1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Жер</a:t>
              </a:r>
              <a:r>
                <a:rPr lang="ru-RU" sz="1400" b="1" dirty="0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 </a:t>
              </a:r>
              <a:r>
                <a:rPr lang="ru-RU" sz="1400" b="1" dirty="0" err="1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сілкінісінің</a:t>
              </a:r>
              <a:r>
                <a:rPr lang="ru-RU" sz="1400" b="1" dirty="0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 </a:t>
              </a:r>
              <a:r>
                <a:rPr lang="ru-RU" sz="1400" b="1" dirty="0" err="1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ықтималдығы</a:t>
              </a:r>
              <a:endParaRPr lang="en-US" sz="1400" b="1" dirty="0">
                <a:solidFill>
                  <a:schemeClr val="tx2"/>
                </a:solidFill>
                <a:latin typeface="Arial" panose="020B0604020202020204" pitchFamily="34" charset="0"/>
                <a:ea typeface="Lato Black" charset="0"/>
                <a:cs typeface="Arial" panose="020B0604020202020204" pitchFamily="34" charset="0"/>
              </a:endParaRPr>
            </a:p>
          </p:txBody>
        </p:sp>
        <p:sp>
          <p:nvSpPr>
            <p:cNvPr id="61" name="object 13">
              <a:extLst>
                <a:ext uri="{FF2B5EF4-FFF2-40B4-BE49-F238E27FC236}">
                  <a16:creationId xmlns:a16="http://schemas.microsoft.com/office/drawing/2014/main" id="{E51EE8AC-00B8-46AC-914A-224FD48A52F2}"/>
                </a:ext>
              </a:extLst>
            </p:cNvPr>
            <p:cNvSpPr/>
            <p:nvPr/>
          </p:nvSpPr>
          <p:spPr>
            <a:xfrm>
              <a:off x="3420257" y="2328664"/>
              <a:ext cx="2418719" cy="103779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35E7F39E-5EE2-43E9-9C79-9073D7E66216}"/>
                </a:ext>
              </a:extLst>
            </p:cNvPr>
            <p:cNvSpPr txBox="1"/>
            <p:nvPr/>
          </p:nvSpPr>
          <p:spPr>
            <a:xfrm>
              <a:off x="3847473" y="2502662"/>
              <a:ext cx="1947528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 err="1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Тәуекел</a:t>
              </a:r>
              <a:r>
                <a:rPr lang="ru-RU" sz="1400" b="1" dirty="0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 мен </a:t>
              </a:r>
              <a:r>
                <a:rPr lang="ru-RU" sz="1400" b="1" dirty="0" err="1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сейсмикалық</a:t>
              </a:r>
              <a:r>
                <a:rPr lang="ru-RU" sz="1400" b="1" dirty="0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 </a:t>
              </a:r>
              <a:r>
                <a:rPr lang="ru-RU" sz="1400" b="1" dirty="0" err="1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қауіпті</a:t>
              </a:r>
              <a:r>
                <a:rPr lang="ru-RU" sz="1400" b="1" dirty="0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 </a:t>
              </a:r>
              <a:r>
                <a:rPr lang="ru-RU" sz="1400" b="1" dirty="0" err="1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бағалау</a:t>
              </a:r>
              <a:endParaRPr lang="en-US" sz="1400" b="1" dirty="0">
                <a:solidFill>
                  <a:schemeClr val="tx2"/>
                </a:solidFill>
                <a:latin typeface="Arial" panose="020B0604020202020204" pitchFamily="34" charset="0"/>
                <a:ea typeface="Lato Black" charset="0"/>
                <a:cs typeface="Arial" panose="020B0604020202020204" pitchFamily="34" charset="0"/>
              </a:endParaRPr>
            </a:p>
          </p:txBody>
        </p:sp>
        <p:sp>
          <p:nvSpPr>
            <p:cNvPr id="63" name="object 13">
              <a:extLst>
                <a:ext uri="{FF2B5EF4-FFF2-40B4-BE49-F238E27FC236}">
                  <a16:creationId xmlns:a16="http://schemas.microsoft.com/office/drawing/2014/main" id="{A7624C18-23EC-43AD-9843-5F45C75AA36F}"/>
                </a:ext>
              </a:extLst>
            </p:cNvPr>
            <p:cNvSpPr/>
            <p:nvPr/>
          </p:nvSpPr>
          <p:spPr>
            <a:xfrm>
              <a:off x="152400" y="3411421"/>
              <a:ext cx="2987687" cy="1059227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B15BCA44-3768-4A54-80DE-66CF7037C230}"/>
                </a:ext>
              </a:extLst>
            </p:cNvPr>
            <p:cNvSpPr txBox="1"/>
            <p:nvPr/>
          </p:nvSpPr>
          <p:spPr>
            <a:xfrm>
              <a:off x="1117797" y="3519280"/>
              <a:ext cx="1830152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 err="1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Жер</a:t>
              </a:r>
              <a:r>
                <a:rPr lang="ru-RU" sz="1400" b="1" dirty="0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 </a:t>
              </a:r>
              <a:r>
                <a:rPr lang="ru-RU" sz="1400" b="1" dirty="0" err="1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сілкінісінен</a:t>
              </a:r>
              <a:r>
                <a:rPr lang="ru-RU" sz="1400" b="1" dirty="0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 </a:t>
              </a:r>
              <a:r>
                <a:rPr lang="ru-RU" sz="1400" b="1" dirty="0" err="1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қорғау</a:t>
              </a:r>
              <a:r>
                <a:rPr lang="ru-RU" sz="1400" b="1" dirty="0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 </a:t>
              </a:r>
              <a:r>
                <a:rPr lang="ru-RU" sz="1400" b="1" dirty="0" err="1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жөніндегі</a:t>
              </a:r>
              <a:r>
                <a:rPr lang="ru-RU" sz="1400" b="1" dirty="0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 </a:t>
              </a:r>
              <a:r>
                <a:rPr lang="ru-RU" sz="1400" b="1" dirty="0" err="1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іс-шаралар</a:t>
              </a:r>
              <a:endParaRPr lang="en-US" sz="1400" b="1" dirty="0">
                <a:solidFill>
                  <a:schemeClr val="tx2"/>
                </a:solidFill>
                <a:latin typeface="Arial" panose="020B0604020202020204" pitchFamily="34" charset="0"/>
                <a:ea typeface="Lato Black" charset="0"/>
                <a:cs typeface="Arial" panose="020B0604020202020204" pitchFamily="34" charset="0"/>
              </a:endParaRPr>
            </a:p>
          </p:txBody>
        </p:sp>
        <p:sp>
          <p:nvSpPr>
            <p:cNvPr id="65" name="object 13">
              <a:extLst>
                <a:ext uri="{FF2B5EF4-FFF2-40B4-BE49-F238E27FC236}">
                  <a16:creationId xmlns:a16="http://schemas.microsoft.com/office/drawing/2014/main" id="{1C08942F-5111-4D76-A3E0-07E44301A04B}"/>
                </a:ext>
              </a:extLst>
            </p:cNvPr>
            <p:cNvSpPr/>
            <p:nvPr/>
          </p:nvSpPr>
          <p:spPr>
            <a:xfrm>
              <a:off x="6147721" y="3411421"/>
              <a:ext cx="2938715" cy="1052410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TextBox 65">
              <a:extLst>
                <a:ext uri="{FF2B5EF4-FFF2-40B4-BE49-F238E27FC236}">
                  <a16:creationId xmlns:a16="http://schemas.microsoft.com/office/drawing/2014/main" id="{92530BFD-6017-4E7D-822C-D626004D9A7B}"/>
                </a:ext>
              </a:extLst>
            </p:cNvPr>
            <p:cNvSpPr txBox="1"/>
            <p:nvPr/>
          </p:nvSpPr>
          <p:spPr>
            <a:xfrm>
              <a:off x="6813421" y="3614358"/>
              <a:ext cx="216318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ЖАО </a:t>
              </a:r>
              <a:r>
                <a:rPr lang="ru-RU" sz="1400" b="1" dirty="0" err="1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өкілеттіктерін</a:t>
              </a:r>
              <a:r>
                <a:rPr lang="ru-RU" sz="1400" b="1" dirty="0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 </a:t>
              </a:r>
              <a:r>
                <a:rPr lang="ru-RU" sz="1400" b="1" dirty="0" err="1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толықтыру</a:t>
              </a:r>
              <a:endParaRPr lang="en-US" sz="1400" b="1" dirty="0">
                <a:solidFill>
                  <a:schemeClr val="tx2"/>
                </a:solidFill>
                <a:latin typeface="Arial" panose="020B0604020202020204" pitchFamily="34" charset="0"/>
                <a:ea typeface="Lato Black" charset="0"/>
                <a:cs typeface="Arial" panose="020B0604020202020204" pitchFamily="34" charset="0"/>
              </a:endParaRPr>
            </a:p>
          </p:txBody>
        </p:sp>
        <p:sp>
          <p:nvSpPr>
            <p:cNvPr id="67" name="object 13">
              <a:extLst>
                <a:ext uri="{FF2B5EF4-FFF2-40B4-BE49-F238E27FC236}">
                  <a16:creationId xmlns:a16="http://schemas.microsoft.com/office/drawing/2014/main" id="{9E5DF34F-1581-44B2-B1C8-C75ECC4B54EB}"/>
                </a:ext>
              </a:extLst>
            </p:cNvPr>
            <p:cNvSpPr/>
            <p:nvPr/>
          </p:nvSpPr>
          <p:spPr>
            <a:xfrm>
              <a:off x="3420257" y="3411421"/>
              <a:ext cx="2374744" cy="1078883"/>
            </a:xfrm>
            <a:prstGeom prst="rect">
              <a:avLst/>
            </a:prstGeom>
            <a:blipFill>
              <a:blip r:embed="rId4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 sz="140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67FB7E81-256C-4F86-9A47-5B22E337D4B7}"/>
                </a:ext>
              </a:extLst>
            </p:cNvPr>
            <p:cNvSpPr txBox="1"/>
            <p:nvPr/>
          </p:nvSpPr>
          <p:spPr>
            <a:xfrm>
              <a:off x="3879002" y="3531055"/>
              <a:ext cx="1830126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u-RU" sz="1400" b="1" dirty="0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ТЖМ </a:t>
              </a:r>
              <a:r>
                <a:rPr lang="ru-RU" sz="1400" b="1" dirty="0" err="1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өкілеттіктерін</a:t>
              </a:r>
              <a:r>
                <a:rPr lang="ru-RU" sz="1400" b="1" dirty="0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 </a:t>
              </a:r>
              <a:r>
                <a:rPr lang="ru-RU" sz="1400" b="1" dirty="0" err="1">
                  <a:solidFill>
                    <a:schemeClr val="tx2"/>
                  </a:solidFill>
                  <a:latin typeface="Arial" panose="020B0604020202020204" pitchFamily="34" charset="0"/>
                  <a:ea typeface="Lato Black" charset="0"/>
                  <a:cs typeface="Arial" panose="020B0604020202020204" pitchFamily="34" charset="0"/>
                </a:rPr>
                <a:t>толықтыру</a:t>
              </a:r>
              <a:endParaRPr lang="en-US" sz="1400" b="1" dirty="0">
                <a:solidFill>
                  <a:schemeClr val="tx2"/>
                </a:solidFill>
                <a:latin typeface="Arial" panose="020B0604020202020204" pitchFamily="34" charset="0"/>
                <a:ea typeface="Lato Black" charset="0"/>
                <a:cs typeface="Arial" panose="020B0604020202020204" pitchFamily="34" charset="0"/>
              </a:endParaRPr>
            </a:p>
          </p:txBody>
        </p:sp>
        <p:sp>
          <p:nvSpPr>
            <p:cNvPr id="31" name="Freeform 8">
              <a:extLst>
                <a:ext uri="{FF2B5EF4-FFF2-40B4-BE49-F238E27FC236}">
                  <a16:creationId xmlns:a16="http://schemas.microsoft.com/office/drawing/2014/main" id="{35FA5599-C3E8-4BFD-AFAD-2FC08F525E7F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6273" y="2939591"/>
              <a:ext cx="217885" cy="92869"/>
            </a:xfrm>
            <a:custGeom>
              <a:avLst/>
              <a:gdLst>
                <a:gd name="T0" fmla="*/ 103972262 w 619"/>
                <a:gd name="T1" fmla="*/ 19742017 h 266"/>
                <a:gd name="T2" fmla="*/ 103972262 w 619"/>
                <a:gd name="T3" fmla="*/ 19742017 h 266"/>
                <a:gd name="T4" fmla="*/ 84119992 w 619"/>
                <a:gd name="T5" fmla="*/ 0 h 266"/>
                <a:gd name="T6" fmla="*/ 79241132 w 619"/>
                <a:gd name="T7" fmla="*/ 0 h 266"/>
                <a:gd name="T8" fmla="*/ 79241132 w 619"/>
                <a:gd name="T9" fmla="*/ 4851757 h 266"/>
                <a:gd name="T10" fmla="*/ 94046127 w 619"/>
                <a:gd name="T11" fmla="*/ 19742017 h 266"/>
                <a:gd name="T12" fmla="*/ 9926135 w 619"/>
                <a:gd name="T13" fmla="*/ 19742017 h 266"/>
                <a:gd name="T14" fmla="*/ 24731129 w 619"/>
                <a:gd name="T15" fmla="*/ 4851757 h 266"/>
                <a:gd name="T16" fmla="*/ 24731129 w 619"/>
                <a:gd name="T17" fmla="*/ 0 h 266"/>
                <a:gd name="T18" fmla="*/ 19852269 w 619"/>
                <a:gd name="T19" fmla="*/ 0 h 266"/>
                <a:gd name="T20" fmla="*/ 0 w 619"/>
                <a:gd name="T21" fmla="*/ 19742017 h 266"/>
                <a:gd name="T22" fmla="*/ 0 w 619"/>
                <a:gd name="T23" fmla="*/ 22084148 h 266"/>
                <a:gd name="T24" fmla="*/ 0 w 619"/>
                <a:gd name="T25" fmla="*/ 24593774 h 266"/>
                <a:gd name="T26" fmla="*/ 19852269 w 619"/>
                <a:gd name="T27" fmla="*/ 44335323 h 266"/>
                <a:gd name="T28" fmla="*/ 24731129 w 619"/>
                <a:gd name="T29" fmla="*/ 44335323 h 266"/>
                <a:gd name="T30" fmla="*/ 24731129 w 619"/>
                <a:gd name="T31" fmla="*/ 39316539 h 266"/>
                <a:gd name="T32" fmla="*/ 9926135 w 619"/>
                <a:gd name="T33" fmla="*/ 24593774 h 266"/>
                <a:gd name="T34" fmla="*/ 94046127 w 619"/>
                <a:gd name="T35" fmla="*/ 24593774 h 266"/>
                <a:gd name="T36" fmla="*/ 79241132 w 619"/>
                <a:gd name="T37" fmla="*/ 39316539 h 266"/>
                <a:gd name="T38" fmla="*/ 79241132 w 619"/>
                <a:gd name="T39" fmla="*/ 44335323 h 266"/>
                <a:gd name="T40" fmla="*/ 84119992 w 619"/>
                <a:gd name="T41" fmla="*/ 44335323 h 266"/>
                <a:gd name="T42" fmla="*/ 103972262 w 619"/>
                <a:gd name="T43" fmla="*/ 24593774 h 266"/>
                <a:gd name="T44" fmla="*/ 103972262 w 619"/>
                <a:gd name="T45" fmla="*/ 22084148 h 266"/>
                <a:gd name="T46" fmla="*/ 103972262 w 619"/>
                <a:gd name="T47" fmla="*/ 19742017 h 26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619" h="266">
                  <a:moveTo>
                    <a:pt x="618" y="118"/>
                  </a:moveTo>
                  <a:lnTo>
                    <a:pt x="618" y="118"/>
                  </a:lnTo>
                  <a:cubicBezTo>
                    <a:pt x="500" y="0"/>
                    <a:pt x="500" y="0"/>
                    <a:pt x="500" y="0"/>
                  </a:cubicBezTo>
                  <a:cubicBezTo>
                    <a:pt x="500" y="0"/>
                    <a:pt x="486" y="0"/>
                    <a:pt x="471" y="0"/>
                  </a:cubicBezTo>
                  <a:cubicBezTo>
                    <a:pt x="471" y="14"/>
                    <a:pt x="471" y="14"/>
                    <a:pt x="471" y="29"/>
                  </a:cubicBezTo>
                  <a:cubicBezTo>
                    <a:pt x="559" y="118"/>
                    <a:pt x="559" y="118"/>
                    <a:pt x="559" y="118"/>
                  </a:cubicBezTo>
                  <a:cubicBezTo>
                    <a:pt x="59" y="118"/>
                    <a:pt x="59" y="118"/>
                    <a:pt x="59" y="118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7" y="14"/>
                    <a:pt x="147" y="14"/>
                    <a:pt x="147" y="0"/>
                  </a:cubicBezTo>
                  <a:cubicBezTo>
                    <a:pt x="132" y="0"/>
                    <a:pt x="118" y="0"/>
                    <a:pt x="118" y="0"/>
                  </a:cubicBezTo>
                  <a:cubicBezTo>
                    <a:pt x="0" y="118"/>
                    <a:pt x="0" y="118"/>
                    <a:pt x="0" y="118"/>
                  </a:cubicBezTo>
                  <a:lnTo>
                    <a:pt x="0" y="132"/>
                  </a:lnTo>
                  <a:lnTo>
                    <a:pt x="0" y="147"/>
                  </a:lnTo>
                  <a:cubicBezTo>
                    <a:pt x="118" y="265"/>
                    <a:pt x="118" y="265"/>
                    <a:pt x="118" y="265"/>
                  </a:cubicBezTo>
                  <a:cubicBezTo>
                    <a:pt x="118" y="265"/>
                    <a:pt x="132" y="265"/>
                    <a:pt x="147" y="265"/>
                  </a:cubicBezTo>
                  <a:cubicBezTo>
                    <a:pt x="147" y="250"/>
                    <a:pt x="147" y="250"/>
                    <a:pt x="147" y="235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559" y="147"/>
                    <a:pt x="559" y="147"/>
                    <a:pt x="559" y="147"/>
                  </a:cubicBezTo>
                  <a:cubicBezTo>
                    <a:pt x="471" y="235"/>
                    <a:pt x="471" y="235"/>
                    <a:pt x="471" y="235"/>
                  </a:cubicBezTo>
                  <a:cubicBezTo>
                    <a:pt x="471" y="250"/>
                    <a:pt x="471" y="250"/>
                    <a:pt x="471" y="265"/>
                  </a:cubicBezTo>
                  <a:cubicBezTo>
                    <a:pt x="486" y="265"/>
                    <a:pt x="500" y="265"/>
                    <a:pt x="500" y="265"/>
                  </a:cubicBezTo>
                  <a:cubicBezTo>
                    <a:pt x="618" y="147"/>
                    <a:pt x="618" y="147"/>
                    <a:pt x="618" y="147"/>
                  </a:cubicBezTo>
                  <a:lnTo>
                    <a:pt x="618" y="132"/>
                  </a:lnTo>
                  <a:lnTo>
                    <a:pt x="618" y="118"/>
                  </a:lnTo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wrap="none" anchor="ctr"/>
            <a:lstStyle/>
            <a:p>
              <a:endParaRPr 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2" name="Freeform 8">
              <a:extLst>
                <a:ext uri="{FF2B5EF4-FFF2-40B4-BE49-F238E27FC236}">
                  <a16:creationId xmlns:a16="http://schemas.microsoft.com/office/drawing/2014/main" id="{B1A51BF7-F269-4683-93E9-A935806FDD02}"/>
                </a:ext>
              </a:extLst>
            </p:cNvPr>
            <p:cNvSpPr>
              <a:spLocks/>
            </p:cNvSpPr>
            <p:nvPr/>
          </p:nvSpPr>
          <p:spPr bwMode="auto">
            <a:xfrm>
              <a:off x="3176273" y="3778710"/>
              <a:ext cx="217885" cy="92869"/>
            </a:xfrm>
            <a:custGeom>
              <a:avLst/>
              <a:gdLst>
                <a:gd name="T0" fmla="*/ 103972262 w 619"/>
                <a:gd name="T1" fmla="*/ 19742017 h 266"/>
                <a:gd name="T2" fmla="*/ 103972262 w 619"/>
                <a:gd name="T3" fmla="*/ 19742017 h 266"/>
                <a:gd name="T4" fmla="*/ 84119992 w 619"/>
                <a:gd name="T5" fmla="*/ 0 h 266"/>
                <a:gd name="T6" fmla="*/ 79241132 w 619"/>
                <a:gd name="T7" fmla="*/ 0 h 266"/>
                <a:gd name="T8" fmla="*/ 79241132 w 619"/>
                <a:gd name="T9" fmla="*/ 4851757 h 266"/>
                <a:gd name="T10" fmla="*/ 94046127 w 619"/>
                <a:gd name="T11" fmla="*/ 19742017 h 266"/>
                <a:gd name="T12" fmla="*/ 9926135 w 619"/>
                <a:gd name="T13" fmla="*/ 19742017 h 266"/>
                <a:gd name="T14" fmla="*/ 24731129 w 619"/>
                <a:gd name="T15" fmla="*/ 4851757 h 266"/>
                <a:gd name="T16" fmla="*/ 24731129 w 619"/>
                <a:gd name="T17" fmla="*/ 0 h 266"/>
                <a:gd name="T18" fmla="*/ 19852269 w 619"/>
                <a:gd name="T19" fmla="*/ 0 h 266"/>
                <a:gd name="T20" fmla="*/ 0 w 619"/>
                <a:gd name="T21" fmla="*/ 19742017 h 266"/>
                <a:gd name="T22" fmla="*/ 0 w 619"/>
                <a:gd name="T23" fmla="*/ 22084148 h 266"/>
                <a:gd name="T24" fmla="*/ 0 w 619"/>
                <a:gd name="T25" fmla="*/ 24593774 h 266"/>
                <a:gd name="T26" fmla="*/ 19852269 w 619"/>
                <a:gd name="T27" fmla="*/ 44335323 h 266"/>
                <a:gd name="T28" fmla="*/ 24731129 w 619"/>
                <a:gd name="T29" fmla="*/ 44335323 h 266"/>
                <a:gd name="T30" fmla="*/ 24731129 w 619"/>
                <a:gd name="T31" fmla="*/ 39316539 h 266"/>
                <a:gd name="T32" fmla="*/ 9926135 w 619"/>
                <a:gd name="T33" fmla="*/ 24593774 h 266"/>
                <a:gd name="T34" fmla="*/ 94046127 w 619"/>
                <a:gd name="T35" fmla="*/ 24593774 h 266"/>
                <a:gd name="T36" fmla="*/ 79241132 w 619"/>
                <a:gd name="T37" fmla="*/ 39316539 h 266"/>
                <a:gd name="T38" fmla="*/ 79241132 w 619"/>
                <a:gd name="T39" fmla="*/ 44335323 h 266"/>
                <a:gd name="T40" fmla="*/ 84119992 w 619"/>
                <a:gd name="T41" fmla="*/ 44335323 h 266"/>
                <a:gd name="T42" fmla="*/ 103972262 w 619"/>
                <a:gd name="T43" fmla="*/ 24593774 h 266"/>
                <a:gd name="T44" fmla="*/ 103972262 w 619"/>
                <a:gd name="T45" fmla="*/ 22084148 h 266"/>
                <a:gd name="T46" fmla="*/ 103972262 w 619"/>
                <a:gd name="T47" fmla="*/ 19742017 h 26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619" h="266">
                  <a:moveTo>
                    <a:pt x="618" y="118"/>
                  </a:moveTo>
                  <a:lnTo>
                    <a:pt x="618" y="118"/>
                  </a:lnTo>
                  <a:cubicBezTo>
                    <a:pt x="500" y="0"/>
                    <a:pt x="500" y="0"/>
                    <a:pt x="500" y="0"/>
                  </a:cubicBezTo>
                  <a:cubicBezTo>
                    <a:pt x="500" y="0"/>
                    <a:pt x="486" y="0"/>
                    <a:pt x="471" y="0"/>
                  </a:cubicBezTo>
                  <a:cubicBezTo>
                    <a:pt x="471" y="14"/>
                    <a:pt x="471" y="14"/>
                    <a:pt x="471" y="29"/>
                  </a:cubicBezTo>
                  <a:cubicBezTo>
                    <a:pt x="559" y="118"/>
                    <a:pt x="559" y="118"/>
                    <a:pt x="559" y="118"/>
                  </a:cubicBezTo>
                  <a:cubicBezTo>
                    <a:pt x="59" y="118"/>
                    <a:pt x="59" y="118"/>
                    <a:pt x="59" y="118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7" y="14"/>
                    <a:pt x="147" y="14"/>
                    <a:pt x="147" y="0"/>
                  </a:cubicBezTo>
                  <a:cubicBezTo>
                    <a:pt x="132" y="0"/>
                    <a:pt x="118" y="0"/>
                    <a:pt x="118" y="0"/>
                  </a:cubicBezTo>
                  <a:cubicBezTo>
                    <a:pt x="0" y="118"/>
                    <a:pt x="0" y="118"/>
                    <a:pt x="0" y="118"/>
                  </a:cubicBezTo>
                  <a:lnTo>
                    <a:pt x="0" y="132"/>
                  </a:lnTo>
                  <a:lnTo>
                    <a:pt x="0" y="147"/>
                  </a:lnTo>
                  <a:cubicBezTo>
                    <a:pt x="118" y="265"/>
                    <a:pt x="118" y="265"/>
                    <a:pt x="118" y="265"/>
                  </a:cubicBezTo>
                  <a:cubicBezTo>
                    <a:pt x="118" y="265"/>
                    <a:pt x="132" y="265"/>
                    <a:pt x="147" y="265"/>
                  </a:cubicBezTo>
                  <a:cubicBezTo>
                    <a:pt x="147" y="250"/>
                    <a:pt x="147" y="250"/>
                    <a:pt x="147" y="235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559" y="147"/>
                    <a:pt x="559" y="147"/>
                    <a:pt x="559" y="147"/>
                  </a:cubicBezTo>
                  <a:cubicBezTo>
                    <a:pt x="471" y="235"/>
                    <a:pt x="471" y="235"/>
                    <a:pt x="471" y="235"/>
                  </a:cubicBezTo>
                  <a:cubicBezTo>
                    <a:pt x="471" y="250"/>
                    <a:pt x="471" y="250"/>
                    <a:pt x="471" y="265"/>
                  </a:cubicBezTo>
                  <a:cubicBezTo>
                    <a:pt x="486" y="265"/>
                    <a:pt x="500" y="265"/>
                    <a:pt x="500" y="265"/>
                  </a:cubicBezTo>
                  <a:cubicBezTo>
                    <a:pt x="618" y="147"/>
                    <a:pt x="618" y="147"/>
                    <a:pt x="618" y="147"/>
                  </a:cubicBezTo>
                  <a:lnTo>
                    <a:pt x="618" y="132"/>
                  </a:lnTo>
                  <a:lnTo>
                    <a:pt x="618" y="118"/>
                  </a:lnTo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wrap="none" anchor="ctr"/>
            <a:lstStyle/>
            <a:p>
              <a:endParaRPr 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3" name="Freeform 8">
              <a:extLst>
                <a:ext uri="{FF2B5EF4-FFF2-40B4-BE49-F238E27FC236}">
                  <a16:creationId xmlns:a16="http://schemas.microsoft.com/office/drawing/2014/main" id="{F3CFEAA4-94B0-4AE1-8345-91B59664D1BF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2150" y="2913117"/>
              <a:ext cx="217885" cy="92869"/>
            </a:xfrm>
            <a:custGeom>
              <a:avLst/>
              <a:gdLst>
                <a:gd name="T0" fmla="*/ 103972262 w 619"/>
                <a:gd name="T1" fmla="*/ 19742017 h 266"/>
                <a:gd name="T2" fmla="*/ 103972262 w 619"/>
                <a:gd name="T3" fmla="*/ 19742017 h 266"/>
                <a:gd name="T4" fmla="*/ 84119992 w 619"/>
                <a:gd name="T5" fmla="*/ 0 h 266"/>
                <a:gd name="T6" fmla="*/ 79241132 w 619"/>
                <a:gd name="T7" fmla="*/ 0 h 266"/>
                <a:gd name="T8" fmla="*/ 79241132 w 619"/>
                <a:gd name="T9" fmla="*/ 4851757 h 266"/>
                <a:gd name="T10" fmla="*/ 94046127 w 619"/>
                <a:gd name="T11" fmla="*/ 19742017 h 266"/>
                <a:gd name="T12" fmla="*/ 9926135 w 619"/>
                <a:gd name="T13" fmla="*/ 19742017 h 266"/>
                <a:gd name="T14" fmla="*/ 24731129 w 619"/>
                <a:gd name="T15" fmla="*/ 4851757 h 266"/>
                <a:gd name="T16" fmla="*/ 24731129 w 619"/>
                <a:gd name="T17" fmla="*/ 0 h 266"/>
                <a:gd name="T18" fmla="*/ 19852269 w 619"/>
                <a:gd name="T19" fmla="*/ 0 h 266"/>
                <a:gd name="T20" fmla="*/ 0 w 619"/>
                <a:gd name="T21" fmla="*/ 19742017 h 266"/>
                <a:gd name="T22" fmla="*/ 0 w 619"/>
                <a:gd name="T23" fmla="*/ 22084148 h 266"/>
                <a:gd name="T24" fmla="*/ 0 w 619"/>
                <a:gd name="T25" fmla="*/ 24593774 h 266"/>
                <a:gd name="T26" fmla="*/ 19852269 w 619"/>
                <a:gd name="T27" fmla="*/ 44335323 h 266"/>
                <a:gd name="T28" fmla="*/ 24731129 w 619"/>
                <a:gd name="T29" fmla="*/ 44335323 h 266"/>
                <a:gd name="T30" fmla="*/ 24731129 w 619"/>
                <a:gd name="T31" fmla="*/ 39316539 h 266"/>
                <a:gd name="T32" fmla="*/ 9926135 w 619"/>
                <a:gd name="T33" fmla="*/ 24593774 h 266"/>
                <a:gd name="T34" fmla="*/ 94046127 w 619"/>
                <a:gd name="T35" fmla="*/ 24593774 h 266"/>
                <a:gd name="T36" fmla="*/ 79241132 w 619"/>
                <a:gd name="T37" fmla="*/ 39316539 h 266"/>
                <a:gd name="T38" fmla="*/ 79241132 w 619"/>
                <a:gd name="T39" fmla="*/ 44335323 h 266"/>
                <a:gd name="T40" fmla="*/ 84119992 w 619"/>
                <a:gd name="T41" fmla="*/ 44335323 h 266"/>
                <a:gd name="T42" fmla="*/ 103972262 w 619"/>
                <a:gd name="T43" fmla="*/ 24593774 h 266"/>
                <a:gd name="T44" fmla="*/ 103972262 w 619"/>
                <a:gd name="T45" fmla="*/ 22084148 h 266"/>
                <a:gd name="T46" fmla="*/ 103972262 w 619"/>
                <a:gd name="T47" fmla="*/ 19742017 h 26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619" h="266">
                  <a:moveTo>
                    <a:pt x="618" y="118"/>
                  </a:moveTo>
                  <a:lnTo>
                    <a:pt x="618" y="118"/>
                  </a:lnTo>
                  <a:cubicBezTo>
                    <a:pt x="500" y="0"/>
                    <a:pt x="500" y="0"/>
                    <a:pt x="500" y="0"/>
                  </a:cubicBezTo>
                  <a:cubicBezTo>
                    <a:pt x="500" y="0"/>
                    <a:pt x="486" y="0"/>
                    <a:pt x="471" y="0"/>
                  </a:cubicBezTo>
                  <a:cubicBezTo>
                    <a:pt x="471" y="14"/>
                    <a:pt x="471" y="14"/>
                    <a:pt x="471" y="29"/>
                  </a:cubicBezTo>
                  <a:cubicBezTo>
                    <a:pt x="559" y="118"/>
                    <a:pt x="559" y="118"/>
                    <a:pt x="559" y="118"/>
                  </a:cubicBezTo>
                  <a:cubicBezTo>
                    <a:pt x="59" y="118"/>
                    <a:pt x="59" y="118"/>
                    <a:pt x="59" y="118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7" y="14"/>
                    <a:pt x="147" y="14"/>
                    <a:pt x="147" y="0"/>
                  </a:cubicBezTo>
                  <a:cubicBezTo>
                    <a:pt x="132" y="0"/>
                    <a:pt x="118" y="0"/>
                    <a:pt x="118" y="0"/>
                  </a:cubicBezTo>
                  <a:cubicBezTo>
                    <a:pt x="0" y="118"/>
                    <a:pt x="0" y="118"/>
                    <a:pt x="0" y="118"/>
                  </a:cubicBezTo>
                  <a:lnTo>
                    <a:pt x="0" y="132"/>
                  </a:lnTo>
                  <a:lnTo>
                    <a:pt x="0" y="147"/>
                  </a:lnTo>
                  <a:cubicBezTo>
                    <a:pt x="118" y="265"/>
                    <a:pt x="118" y="265"/>
                    <a:pt x="118" y="265"/>
                  </a:cubicBezTo>
                  <a:cubicBezTo>
                    <a:pt x="118" y="265"/>
                    <a:pt x="132" y="265"/>
                    <a:pt x="147" y="265"/>
                  </a:cubicBezTo>
                  <a:cubicBezTo>
                    <a:pt x="147" y="250"/>
                    <a:pt x="147" y="250"/>
                    <a:pt x="147" y="235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559" y="147"/>
                    <a:pt x="559" y="147"/>
                    <a:pt x="559" y="147"/>
                  </a:cubicBezTo>
                  <a:cubicBezTo>
                    <a:pt x="471" y="235"/>
                    <a:pt x="471" y="235"/>
                    <a:pt x="471" y="235"/>
                  </a:cubicBezTo>
                  <a:cubicBezTo>
                    <a:pt x="471" y="250"/>
                    <a:pt x="471" y="250"/>
                    <a:pt x="471" y="265"/>
                  </a:cubicBezTo>
                  <a:cubicBezTo>
                    <a:pt x="486" y="265"/>
                    <a:pt x="500" y="265"/>
                    <a:pt x="500" y="265"/>
                  </a:cubicBezTo>
                  <a:cubicBezTo>
                    <a:pt x="618" y="147"/>
                    <a:pt x="618" y="147"/>
                    <a:pt x="618" y="147"/>
                  </a:cubicBezTo>
                  <a:lnTo>
                    <a:pt x="618" y="132"/>
                  </a:lnTo>
                  <a:lnTo>
                    <a:pt x="618" y="118"/>
                  </a:lnTo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wrap="none" anchor="ctr"/>
            <a:lstStyle/>
            <a:p>
              <a:endParaRPr 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4" name="Freeform 8">
              <a:extLst>
                <a:ext uri="{FF2B5EF4-FFF2-40B4-BE49-F238E27FC236}">
                  <a16:creationId xmlns:a16="http://schemas.microsoft.com/office/drawing/2014/main" id="{A214B087-20D2-45DD-A744-6FC75C956B56}"/>
                </a:ext>
              </a:extLst>
            </p:cNvPr>
            <p:cNvSpPr>
              <a:spLocks/>
            </p:cNvSpPr>
            <p:nvPr/>
          </p:nvSpPr>
          <p:spPr bwMode="auto">
            <a:xfrm>
              <a:off x="5852150" y="3778709"/>
              <a:ext cx="217885" cy="92869"/>
            </a:xfrm>
            <a:custGeom>
              <a:avLst/>
              <a:gdLst>
                <a:gd name="T0" fmla="*/ 103972262 w 619"/>
                <a:gd name="T1" fmla="*/ 19742017 h 266"/>
                <a:gd name="T2" fmla="*/ 103972262 w 619"/>
                <a:gd name="T3" fmla="*/ 19742017 h 266"/>
                <a:gd name="T4" fmla="*/ 84119992 w 619"/>
                <a:gd name="T5" fmla="*/ 0 h 266"/>
                <a:gd name="T6" fmla="*/ 79241132 w 619"/>
                <a:gd name="T7" fmla="*/ 0 h 266"/>
                <a:gd name="T8" fmla="*/ 79241132 w 619"/>
                <a:gd name="T9" fmla="*/ 4851757 h 266"/>
                <a:gd name="T10" fmla="*/ 94046127 w 619"/>
                <a:gd name="T11" fmla="*/ 19742017 h 266"/>
                <a:gd name="T12" fmla="*/ 9926135 w 619"/>
                <a:gd name="T13" fmla="*/ 19742017 h 266"/>
                <a:gd name="T14" fmla="*/ 24731129 w 619"/>
                <a:gd name="T15" fmla="*/ 4851757 h 266"/>
                <a:gd name="T16" fmla="*/ 24731129 w 619"/>
                <a:gd name="T17" fmla="*/ 0 h 266"/>
                <a:gd name="T18" fmla="*/ 19852269 w 619"/>
                <a:gd name="T19" fmla="*/ 0 h 266"/>
                <a:gd name="T20" fmla="*/ 0 w 619"/>
                <a:gd name="T21" fmla="*/ 19742017 h 266"/>
                <a:gd name="T22" fmla="*/ 0 w 619"/>
                <a:gd name="T23" fmla="*/ 22084148 h 266"/>
                <a:gd name="T24" fmla="*/ 0 w 619"/>
                <a:gd name="T25" fmla="*/ 24593774 h 266"/>
                <a:gd name="T26" fmla="*/ 19852269 w 619"/>
                <a:gd name="T27" fmla="*/ 44335323 h 266"/>
                <a:gd name="T28" fmla="*/ 24731129 w 619"/>
                <a:gd name="T29" fmla="*/ 44335323 h 266"/>
                <a:gd name="T30" fmla="*/ 24731129 w 619"/>
                <a:gd name="T31" fmla="*/ 39316539 h 266"/>
                <a:gd name="T32" fmla="*/ 9926135 w 619"/>
                <a:gd name="T33" fmla="*/ 24593774 h 266"/>
                <a:gd name="T34" fmla="*/ 94046127 w 619"/>
                <a:gd name="T35" fmla="*/ 24593774 h 266"/>
                <a:gd name="T36" fmla="*/ 79241132 w 619"/>
                <a:gd name="T37" fmla="*/ 39316539 h 266"/>
                <a:gd name="T38" fmla="*/ 79241132 w 619"/>
                <a:gd name="T39" fmla="*/ 44335323 h 266"/>
                <a:gd name="T40" fmla="*/ 84119992 w 619"/>
                <a:gd name="T41" fmla="*/ 44335323 h 266"/>
                <a:gd name="T42" fmla="*/ 103972262 w 619"/>
                <a:gd name="T43" fmla="*/ 24593774 h 266"/>
                <a:gd name="T44" fmla="*/ 103972262 w 619"/>
                <a:gd name="T45" fmla="*/ 22084148 h 266"/>
                <a:gd name="T46" fmla="*/ 103972262 w 619"/>
                <a:gd name="T47" fmla="*/ 19742017 h 26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619" h="266">
                  <a:moveTo>
                    <a:pt x="618" y="118"/>
                  </a:moveTo>
                  <a:lnTo>
                    <a:pt x="618" y="118"/>
                  </a:lnTo>
                  <a:cubicBezTo>
                    <a:pt x="500" y="0"/>
                    <a:pt x="500" y="0"/>
                    <a:pt x="500" y="0"/>
                  </a:cubicBezTo>
                  <a:cubicBezTo>
                    <a:pt x="500" y="0"/>
                    <a:pt x="486" y="0"/>
                    <a:pt x="471" y="0"/>
                  </a:cubicBezTo>
                  <a:cubicBezTo>
                    <a:pt x="471" y="14"/>
                    <a:pt x="471" y="14"/>
                    <a:pt x="471" y="29"/>
                  </a:cubicBezTo>
                  <a:cubicBezTo>
                    <a:pt x="559" y="118"/>
                    <a:pt x="559" y="118"/>
                    <a:pt x="559" y="118"/>
                  </a:cubicBezTo>
                  <a:cubicBezTo>
                    <a:pt x="59" y="118"/>
                    <a:pt x="59" y="118"/>
                    <a:pt x="59" y="118"/>
                  </a:cubicBezTo>
                  <a:cubicBezTo>
                    <a:pt x="147" y="29"/>
                    <a:pt x="147" y="29"/>
                    <a:pt x="147" y="29"/>
                  </a:cubicBezTo>
                  <a:cubicBezTo>
                    <a:pt x="147" y="14"/>
                    <a:pt x="147" y="14"/>
                    <a:pt x="147" y="0"/>
                  </a:cubicBezTo>
                  <a:cubicBezTo>
                    <a:pt x="132" y="0"/>
                    <a:pt x="118" y="0"/>
                    <a:pt x="118" y="0"/>
                  </a:cubicBezTo>
                  <a:cubicBezTo>
                    <a:pt x="0" y="118"/>
                    <a:pt x="0" y="118"/>
                    <a:pt x="0" y="118"/>
                  </a:cubicBezTo>
                  <a:lnTo>
                    <a:pt x="0" y="132"/>
                  </a:lnTo>
                  <a:lnTo>
                    <a:pt x="0" y="147"/>
                  </a:lnTo>
                  <a:cubicBezTo>
                    <a:pt x="118" y="265"/>
                    <a:pt x="118" y="265"/>
                    <a:pt x="118" y="265"/>
                  </a:cubicBezTo>
                  <a:cubicBezTo>
                    <a:pt x="118" y="265"/>
                    <a:pt x="132" y="265"/>
                    <a:pt x="147" y="265"/>
                  </a:cubicBezTo>
                  <a:cubicBezTo>
                    <a:pt x="147" y="250"/>
                    <a:pt x="147" y="250"/>
                    <a:pt x="147" y="235"/>
                  </a:cubicBezTo>
                  <a:cubicBezTo>
                    <a:pt x="59" y="147"/>
                    <a:pt x="59" y="147"/>
                    <a:pt x="59" y="147"/>
                  </a:cubicBezTo>
                  <a:cubicBezTo>
                    <a:pt x="559" y="147"/>
                    <a:pt x="559" y="147"/>
                    <a:pt x="559" y="147"/>
                  </a:cubicBezTo>
                  <a:cubicBezTo>
                    <a:pt x="471" y="235"/>
                    <a:pt x="471" y="235"/>
                    <a:pt x="471" y="235"/>
                  </a:cubicBezTo>
                  <a:cubicBezTo>
                    <a:pt x="471" y="250"/>
                    <a:pt x="471" y="250"/>
                    <a:pt x="471" y="265"/>
                  </a:cubicBezTo>
                  <a:cubicBezTo>
                    <a:pt x="486" y="265"/>
                    <a:pt x="500" y="265"/>
                    <a:pt x="500" y="265"/>
                  </a:cubicBezTo>
                  <a:cubicBezTo>
                    <a:pt x="618" y="147"/>
                    <a:pt x="618" y="147"/>
                    <a:pt x="618" y="147"/>
                  </a:cubicBezTo>
                  <a:lnTo>
                    <a:pt x="618" y="132"/>
                  </a:lnTo>
                  <a:lnTo>
                    <a:pt x="618" y="118"/>
                  </a:lnTo>
                </a:path>
              </a:pathLst>
            </a:custGeom>
            <a:solidFill>
              <a:schemeClr val="tx1"/>
            </a:solidFill>
            <a:ln>
              <a:noFill/>
            </a:ln>
          </p:spPr>
          <p:txBody>
            <a:bodyPr wrap="none" anchor="ctr"/>
            <a:lstStyle/>
            <a:p>
              <a:endParaRPr lang="en-US" sz="14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pic>
          <p:nvPicPr>
            <p:cNvPr id="28" name="Рисунок 27">
              <a:extLst>
                <a:ext uri="{FF2B5EF4-FFF2-40B4-BE49-F238E27FC236}">
                  <a16:creationId xmlns:a16="http://schemas.microsoft.com/office/drawing/2014/main" id="{46154F00-49A1-4C32-A146-F6E5C3EA59F4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BEBA8EAE-BF5A-486C-A8C5-ECC9F3942E4B}">
                  <a14:imgProps xmlns:a14="http://schemas.microsoft.com/office/drawing/2010/main">
                    <a14:imgLayer r:embed="rId6">
                      <a14:imgEffect>
                        <a14:backgroundRemoval t="1667" b="90000" l="10000" r="95833">
                          <a14:foregroundMark x1="62500" y1="22083" x2="62500" y2="22083"/>
                        </a14:backgroundRemoval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3501271" y="2604056"/>
              <a:ext cx="601975" cy="601975"/>
            </a:xfrm>
            <a:prstGeom prst="rect">
              <a:avLst/>
            </a:prstGeom>
          </p:spPr>
        </p:pic>
        <p:pic>
          <p:nvPicPr>
            <p:cNvPr id="3" name="Рисунок 2">
              <a:extLst>
                <a:ext uri="{FF2B5EF4-FFF2-40B4-BE49-F238E27FC236}">
                  <a16:creationId xmlns:a16="http://schemas.microsoft.com/office/drawing/2014/main" id="{62657DCF-7A98-4F7C-B7AC-DDCE0ED779FC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333982" y="3556514"/>
              <a:ext cx="602233" cy="602233"/>
            </a:xfrm>
            <a:prstGeom prst="rect">
              <a:avLst/>
            </a:prstGeom>
          </p:spPr>
        </p:pic>
        <p:pic>
          <p:nvPicPr>
            <p:cNvPr id="4" name="Рисунок 3">
              <a:extLst>
                <a:ext uri="{FF2B5EF4-FFF2-40B4-BE49-F238E27FC236}">
                  <a16:creationId xmlns:a16="http://schemas.microsoft.com/office/drawing/2014/main" id="{4A1DEA2C-C490-4AFA-9886-B1E4FA5FE7EC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6362664" y="3635873"/>
              <a:ext cx="557495" cy="560937"/>
            </a:xfrm>
            <a:prstGeom prst="rect">
              <a:avLst/>
            </a:prstGeom>
          </p:spPr>
        </p:pic>
        <p:pic>
          <p:nvPicPr>
            <p:cNvPr id="5" name="Рисунок 4">
              <a:extLst>
                <a:ext uri="{FF2B5EF4-FFF2-40B4-BE49-F238E27FC236}">
                  <a16:creationId xmlns:a16="http://schemas.microsoft.com/office/drawing/2014/main" id="{E063CDC1-1185-4B23-91ED-2A0CD3F245F6}"/>
                </a:ext>
              </a:extLst>
            </p:cNvPr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371776" y="2579319"/>
              <a:ext cx="447374" cy="447374"/>
            </a:xfrm>
            <a:prstGeom prst="rect">
              <a:avLst/>
            </a:prstGeom>
          </p:spPr>
        </p:pic>
        <p:pic>
          <p:nvPicPr>
            <p:cNvPr id="37" name="Рисунок 36">
              <a:extLst>
                <a:ext uri="{FF2B5EF4-FFF2-40B4-BE49-F238E27FC236}">
                  <a16:creationId xmlns:a16="http://schemas.microsoft.com/office/drawing/2014/main" id="{AEED8265-4815-471E-BC9F-0384FA4F0D24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 cstate="print">
              <a:duotone>
                <a:schemeClr val="accent2">
                  <a:shade val="45000"/>
                  <a:satMod val="135000"/>
                </a:schemeClr>
                <a:prstClr val="white"/>
              </a:duotone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backgroundRemoval t="1364" b="100000" l="385" r="99231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08854" y="2714029"/>
              <a:ext cx="404928" cy="342631"/>
            </a:xfrm>
            <a:prstGeom prst="rect">
              <a:avLst/>
            </a:prstGeom>
          </p:spPr>
        </p:pic>
        <p:pic>
          <p:nvPicPr>
            <p:cNvPr id="38" name="Рисунок 37">
              <a:extLst>
                <a:ext uri="{FF2B5EF4-FFF2-40B4-BE49-F238E27FC236}">
                  <a16:creationId xmlns:a16="http://schemas.microsoft.com/office/drawing/2014/main" id="{E68E1015-1166-40BF-B112-98121FDF69EC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print">
              <a:duotone>
                <a:schemeClr val="accent1">
                  <a:shade val="45000"/>
                  <a:satMod val="135000"/>
                </a:schemeClr>
                <a:prstClr val="white"/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76996" y="3664856"/>
              <a:ext cx="394215" cy="394215"/>
            </a:xfrm>
            <a:prstGeom prst="rect">
              <a:avLst/>
            </a:prstGeom>
          </p:spPr>
        </p:pic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4705CD9-C742-43F5-8701-0630A4D7D0FB}"/>
                </a:ext>
              </a:extLst>
            </p:cNvPr>
            <p:cNvSpPr txBox="1"/>
            <p:nvPr/>
          </p:nvSpPr>
          <p:spPr>
            <a:xfrm>
              <a:off x="675471" y="953798"/>
              <a:ext cx="7709993" cy="10772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lang="ru-KZ" sz="1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ҚР </a:t>
              </a:r>
              <a:r>
                <a:rPr lang="ru-KZ" sz="1600" b="1" dirty="0" err="1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Президентінің</a:t>
              </a:r>
              <a:r>
                <a:rPr lang="ru-KZ" sz="1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2023 </a:t>
              </a:r>
              <a:r>
                <a:rPr lang="ru-KZ" sz="1600" b="1" dirty="0" err="1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жылғы</a:t>
              </a:r>
              <a:r>
                <a:rPr lang="ru-KZ" sz="1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13 </a:t>
              </a:r>
              <a:r>
                <a:rPr lang="ru-KZ" sz="1600" b="1" dirty="0" err="1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ақпандағы</a:t>
              </a:r>
              <a:r>
                <a:rPr lang="ru-KZ" sz="1600" b="1" dirty="0">
                  <a:solidFill>
                    <a:srgbClr val="C0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сейсмикалық</a:t>
              </a:r>
              <a:r>
                <a:rPr lang="ru-KZ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құбылыстардың</a:t>
              </a:r>
              <a:r>
                <a:rPr lang="ru-KZ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алдын</a:t>
              </a:r>
              <a:r>
                <a:rPr lang="ru-KZ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алу</a:t>
              </a:r>
              <a:r>
                <a:rPr lang="ru-KZ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мен </a:t>
              </a:r>
              <a:r>
                <a:rPr lang="ru-KZ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жоюдың</a:t>
              </a:r>
              <a:r>
                <a:rPr lang="ru-KZ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мемлекеттік</a:t>
              </a:r>
              <a:r>
                <a:rPr lang="ru-KZ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жүйесі</a:t>
              </a:r>
              <a:r>
                <a:rPr lang="ru-KZ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мәселесі</a:t>
              </a:r>
              <a:r>
                <a:rPr lang="ru-KZ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kk-KZ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бойынша </a:t>
              </a:r>
              <a:r>
                <a:rPr lang="ru-KZ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тапсырмасын</a:t>
              </a:r>
              <a:r>
                <a:rPr lang="ru-KZ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іске</a:t>
              </a:r>
              <a:r>
                <a:rPr lang="ru-KZ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асыру</a:t>
              </a:r>
              <a:r>
                <a:rPr lang="ru-KZ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шеңберінде</a:t>
              </a:r>
              <a:r>
                <a:rPr lang="ru-KZ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мыналарға</a:t>
              </a:r>
              <a:r>
                <a:rPr lang="ru-KZ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қатысты</a:t>
              </a:r>
              <a:r>
                <a:rPr lang="ru-KZ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бірқатар</a:t>
              </a:r>
              <a:r>
                <a:rPr lang="ru-KZ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түзетулер</a:t>
              </a:r>
              <a:r>
                <a:rPr lang="ru-KZ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ru-KZ" sz="1600" b="1" dirty="0" err="1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көзделген</a:t>
              </a:r>
              <a:r>
                <a:rPr lang="ru-KZ" sz="1600" b="1" dirty="0">
                  <a:solidFill>
                    <a:srgbClr val="00206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139378035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-téma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-téma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16468</TotalTime>
  <Words>632</Words>
  <Application>Microsoft Office PowerPoint</Application>
  <PresentationFormat>Экран (16:9)</PresentationFormat>
  <Paragraphs>124</Paragraphs>
  <Slides>9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Lato Black</vt:lpstr>
      <vt:lpstr>Office-téma</vt:lpstr>
      <vt:lpstr>1_Office-téma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PowerPoint-bemutató</dc:title>
  <dc:creator>S. Arifjanov</dc:creator>
  <cp:lastModifiedBy>Yerlan Zhumabayev</cp:lastModifiedBy>
  <cp:revision>861</cp:revision>
  <cp:lastPrinted>2023-10-27T11:33:03Z</cp:lastPrinted>
  <dcterms:created xsi:type="dcterms:W3CDTF">2018-10-05T10:29:09Z</dcterms:created>
  <dcterms:modified xsi:type="dcterms:W3CDTF">2023-12-21T02:53:45Z</dcterms:modified>
</cp:coreProperties>
</file>