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6702" r:id="rId1"/>
    <p:sldMasterId id="2147486744" r:id="rId2"/>
    <p:sldMasterId id="2147486757" r:id="rId3"/>
    <p:sldMasterId id="2147486799" r:id="rId4"/>
  </p:sldMasterIdLst>
  <p:notesMasterIdLst>
    <p:notesMasterId r:id="rId19"/>
  </p:notesMasterIdLst>
  <p:handoutMasterIdLst>
    <p:handoutMasterId r:id="rId20"/>
  </p:handoutMasterIdLst>
  <p:sldIdLst>
    <p:sldId id="670" r:id="rId5"/>
    <p:sldId id="842" r:id="rId6"/>
    <p:sldId id="827" r:id="rId7"/>
    <p:sldId id="828" r:id="rId8"/>
    <p:sldId id="812" r:id="rId9"/>
    <p:sldId id="831" r:id="rId10"/>
    <p:sldId id="826" r:id="rId11"/>
    <p:sldId id="835" r:id="rId12"/>
    <p:sldId id="843" r:id="rId13"/>
    <p:sldId id="841" r:id="rId14"/>
    <p:sldId id="838" r:id="rId15"/>
    <p:sldId id="839" r:id="rId16"/>
    <p:sldId id="840" r:id="rId17"/>
    <p:sldId id="844" r:id="rId18"/>
  </p:sldIdLst>
  <p:sldSz cx="12192000" cy="6858000"/>
  <p:notesSz cx="6797675" cy="9926638"/>
  <p:defaultTextStyle>
    <a:defPPr>
      <a:defRPr lang="ru-RU"/>
    </a:defPPr>
    <a:lvl1pPr algn="l" defTabSz="933450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61963" indent="-125413" algn="l" defTabSz="933450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33450" indent="-260350" algn="l" defTabSz="933450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404938" indent="-395288" algn="l" defTabSz="933450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73250" indent="-528638" algn="l" defTabSz="933450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уар Кошкарбаев" initials="АК" lastIdx="1" clrIdx="0">
    <p:extLst>
      <p:ext uri="{19B8F6BF-5375-455C-9EA6-DF929625EA0E}">
        <p15:presenceInfo xmlns:p15="http://schemas.microsoft.com/office/powerpoint/2012/main" userId="388843c0ca154dcb" providerId="Windows Live"/>
      </p:ext>
    </p:extLst>
  </p:cmAuthor>
  <p:cmAuthor id="2" name="Lenovo" initials="LO" lastIdx="3" clrIdx="1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B0F0"/>
    <a:srgbClr val="0067B4"/>
    <a:srgbClr val="1AA5EA"/>
    <a:srgbClr val="25A2FF"/>
    <a:srgbClr val="65D7FF"/>
    <a:srgbClr val="0066FF"/>
    <a:srgbClr val="FFFFAD"/>
    <a:srgbClr val="EFFFFF"/>
    <a:srgbClr val="66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82" autoAdjust="0"/>
    <p:restoredTop sz="96433" autoAdjust="0"/>
  </p:normalViewPr>
  <p:slideViewPr>
    <p:cSldViewPr>
      <p:cViewPr varScale="1">
        <p:scale>
          <a:sx n="112" d="100"/>
          <a:sy n="112" d="100"/>
        </p:scale>
        <p:origin x="70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00" d="100"/>
        <a:sy n="400" d="100"/>
      </p:scale>
      <p:origin x="0" y="0"/>
    </p:cViewPr>
  </p:notesTextViewPr>
  <p:sorterViewPr>
    <p:cViewPr>
      <p:scale>
        <a:sx n="100" d="100"/>
        <a:sy n="100" d="100"/>
      </p:scale>
      <p:origin x="0" y="294"/>
    </p:cViewPr>
  </p:sorterViewPr>
  <p:notesViewPr>
    <p:cSldViewPr>
      <p:cViewPr varScale="1">
        <p:scale>
          <a:sx n="52" d="100"/>
          <a:sy n="52" d="100"/>
        </p:scale>
        <p:origin x="-2982" y="-84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44813" cy="496332"/>
          </a:xfrm>
          <a:prstGeom prst="rect">
            <a:avLst/>
          </a:prstGeom>
        </p:spPr>
        <p:txBody>
          <a:bodyPr vert="horz" lIns="91670" tIns="45836" rIns="91670" bIns="45836" rtlCol="0"/>
          <a:lstStyle>
            <a:lvl1pPr algn="l" defTabSz="935935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90" y="3"/>
            <a:ext cx="2946400" cy="496332"/>
          </a:xfrm>
          <a:prstGeom prst="rect">
            <a:avLst/>
          </a:prstGeom>
        </p:spPr>
        <p:txBody>
          <a:bodyPr vert="horz" lIns="91670" tIns="45836" rIns="91670" bIns="45836" rtlCol="0"/>
          <a:lstStyle>
            <a:lvl1pPr algn="r" defTabSz="935935">
              <a:defRPr sz="1200"/>
            </a:lvl1pPr>
          </a:lstStyle>
          <a:p>
            <a:pPr>
              <a:defRPr/>
            </a:pPr>
            <a:fld id="{FCC9E96A-1C7A-47E5-A532-E04853859A1D}" type="datetimeFigureOut">
              <a:rPr lang="ru-RU"/>
              <a:pPr>
                <a:defRPr/>
              </a:pPr>
              <a:t>12.01.2024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4" y="9428716"/>
            <a:ext cx="2944813" cy="496332"/>
          </a:xfrm>
          <a:prstGeom prst="rect">
            <a:avLst/>
          </a:prstGeom>
        </p:spPr>
        <p:txBody>
          <a:bodyPr vert="horz" lIns="91670" tIns="45836" rIns="91670" bIns="45836" rtlCol="0" anchor="b"/>
          <a:lstStyle>
            <a:lvl1pPr algn="l" defTabSz="935935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90" y="9428716"/>
            <a:ext cx="2946400" cy="496332"/>
          </a:xfrm>
          <a:prstGeom prst="rect">
            <a:avLst/>
          </a:prstGeom>
        </p:spPr>
        <p:txBody>
          <a:bodyPr vert="horz" lIns="91670" tIns="45836" rIns="91670" bIns="45836" rtlCol="0" anchor="b"/>
          <a:lstStyle>
            <a:lvl1pPr algn="r" defTabSz="935935">
              <a:defRPr sz="1200"/>
            </a:lvl1pPr>
          </a:lstStyle>
          <a:p>
            <a:pPr>
              <a:defRPr/>
            </a:pPr>
            <a:fld id="{FBF641D3-F226-434F-A333-95F21BE0FA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4525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6400" cy="496332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l" defTabSz="129552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90" y="3"/>
            <a:ext cx="2946400" cy="496332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r" defTabSz="129552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B37961A-F9A8-4D68-9E79-AEEDF1F49F5F}" type="datetimeFigureOut">
              <a:rPr lang="ru-RU"/>
              <a:pPr>
                <a:defRPr/>
              </a:pPr>
              <a:t>12.01.2024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37" tIns="46269" rIns="92537" bIns="46269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3" y="4714360"/>
            <a:ext cx="5438775" cy="4466987"/>
          </a:xfrm>
          <a:prstGeom prst="rect">
            <a:avLst/>
          </a:prstGeom>
        </p:spPr>
        <p:txBody>
          <a:bodyPr vert="horz" lIns="92537" tIns="46269" rIns="92537" bIns="46269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716"/>
            <a:ext cx="2946400" cy="496332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l" defTabSz="129552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90" y="9428716"/>
            <a:ext cx="2946400" cy="496332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r" defTabSz="129552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388668D-E293-410B-9473-2E86F44DC6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0031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933450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61963" algn="l" defTabSz="933450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33450" algn="l" defTabSz="933450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04938" algn="l" defTabSz="933450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73250" algn="l" defTabSz="933450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350975" algn="l" defTabSz="9403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821168" algn="l" defTabSz="9403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291365" algn="l" defTabSz="9403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761558" algn="l" defTabSz="9403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13525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72397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13525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26384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13525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10637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13525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0265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13525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235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13525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6246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13525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12182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13525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9865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13525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816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13525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24604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13525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08878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13525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2918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5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6657D0-54CF-4ABB-96CD-35D8F7DD57AD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E25C8-66BD-46B7-9571-154DF99D2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03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2F7233-62AE-4E67-B192-5A0B0D4177CB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3D673A-577C-4B87-AB4E-2CBA5ABF133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10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575799" y="274640"/>
            <a:ext cx="2971801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60404" y="274640"/>
            <a:ext cx="8712201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4FFC3F-4073-4C6C-B961-7F20114BB3BC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F2832-5114-4D01-93E9-8B89DE2B72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346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561702-8B49-4C2D-B3B3-49D25F4CD062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570CA9-6447-45DC-8F1D-B30DD1740A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7186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573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2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6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89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1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3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06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78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657D0-54CF-4ABB-96CD-35D8F7DD57AD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E25C8-66BD-46B7-9571-154DF99D2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1679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61702-8B49-4C2D-B3B3-49D25F4CD062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70CA9-6447-45DC-8F1D-B30DD1740A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0113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7048"/>
            <a:ext cx="103632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22"/>
            <a:ext cx="103632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22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445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168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8914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614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3372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0601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77830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F2E86-6987-4CDC-8E8F-97EE4A1A4A69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986D7-64C9-4CA2-85F3-83BC937394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7997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17DDD-08E3-4D8A-AE78-F65A05FA0912}" type="datetime1">
              <a:rPr lang="ru-RU" smtClean="0"/>
              <a:t>12.01.2024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E5960-13D1-4F7E-AA96-BB25E4E679B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948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2244" indent="0">
              <a:buNone/>
              <a:defRPr sz="2100" b="1"/>
            </a:lvl2pPr>
            <a:lvl3pPr marL="944557" indent="0">
              <a:buNone/>
              <a:defRPr sz="1900" b="1"/>
            </a:lvl3pPr>
            <a:lvl4pPr marL="1416854" indent="0">
              <a:buNone/>
              <a:defRPr sz="1600" b="1"/>
            </a:lvl4pPr>
            <a:lvl5pPr marL="1889144" indent="0">
              <a:buNone/>
              <a:defRPr sz="1600" b="1"/>
            </a:lvl5pPr>
            <a:lvl6pPr marL="2361438" indent="0">
              <a:buNone/>
              <a:defRPr sz="1600" b="1"/>
            </a:lvl6pPr>
            <a:lvl7pPr marL="2833727" indent="0">
              <a:buNone/>
              <a:defRPr sz="1600" b="1"/>
            </a:lvl7pPr>
            <a:lvl8pPr marL="3306010" indent="0">
              <a:buNone/>
              <a:defRPr sz="1600" b="1"/>
            </a:lvl8pPr>
            <a:lvl9pPr marL="3778302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456" y="1535113"/>
            <a:ext cx="5389034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2244" indent="0">
              <a:buNone/>
              <a:defRPr sz="2100" b="1"/>
            </a:lvl2pPr>
            <a:lvl3pPr marL="944557" indent="0">
              <a:buNone/>
              <a:defRPr sz="1900" b="1"/>
            </a:lvl3pPr>
            <a:lvl4pPr marL="1416854" indent="0">
              <a:buNone/>
              <a:defRPr sz="1600" b="1"/>
            </a:lvl4pPr>
            <a:lvl5pPr marL="1889144" indent="0">
              <a:buNone/>
              <a:defRPr sz="1600" b="1"/>
            </a:lvl5pPr>
            <a:lvl6pPr marL="2361438" indent="0">
              <a:buNone/>
              <a:defRPr sz="1600" b="1"/>
            </a:lvl6pPr>
            <a:lvl7pPr marL="2833727" indent="0">
              <a:buNone/>
              <a:defRPr sz="1600" b="1"/>
            </a:lvl7pPr>
            <a:lvl8pPr marL="3306010" indent="0">
              <a:buNone/>
              <a:defRPr sz="1600" b="1"/>
            </a:lvl8pPr>
            <a:lvl9pPr marL="3778302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456" y="2174875"/>
            <a:ext cx="5389034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F4F75-18FB-4AF0-964D-B9832C3C586D}" type="datetime1">
              <a:rPr lang="ru-RU" smtClean="0"/>
              <a:t>12.01.2024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A1A94-970D-4CB5-85FE-9B4228F850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6012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0484A-DDDC-4581-8B6C-C35ABFD98018}" type="datetime1">
              <a:rPr lang="ru-RU" smtClean="0"/>
              <a:t>12.01.2024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CD887-BEC8-471B-8C81-0909E89E710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8503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6CF43-9B66-4D09-ABF4-C55EAD44FAB0}" type="datetime1">
              <a:rPr lang="ru-RU" smtClean="0"/>
              <a:t>12.01.2024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02EF1-B51B-404A-9C1D-205165D5D0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4579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11" y="273050"/>
            <a:ext cx="4011084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6" y="273053"/>
            <a:ext cx="6815666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11" y="1435103"/>
            <a:ext cx="4011084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2244" indent="0">
              <a:buNone/>
              <a:defRPr sz="1300"/>
            </a:lvl2pPr>
            <a:lvl3pPr marL="944557" indent="0">
              <a:buNone/>
              <a:defRPr sz="1000"/>
            </a:lvl3pPr>
            <a:lvl4pPr marL="1416854" indent="0">
              <a:buNone/>
              <a:defRPr sz="1000"/>
            </a:lvl4pPr>
            <a:lvl5pPr marL="1889144" indent="0">
              <a:buNone/>
              <a:defRPr sz="1000"/>
            </a:lvl5pPr>
            <a:lvl6pPr marL="2361438" indent="0">
              <a:buNone/>
              <a:defRPr sz="1000"/>
            </a:lvl6pPr>
            <a:lvl7pPr marL="2833727" indent="0">
              <a:buNone/>
              <a:defRPr sz="1000"/>
            </a:lvl7pPr>
            <a:lvl8pPr marL="3306010" indent="0">
              <a:buNone/>
              <a:defRPr sz="1000"/>
            </a:lvl8pPr>
            <a:lvl9pPr marL="3778302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E47A3-5323-4A3C-BED1-F3E6352579DB}" type="datetime1">
              <a:rPr lang="ru-RU" smtClean="0"/>
              <a:t>12.01.2024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5BCAA-26F1-4F25-AEA3-FF26A097263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0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1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9F2E86-6987-4CDC-8E8F-97EE4A1A4A69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986D7-64C9-4CA2-85F3-83BC937394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8762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lIns="94445" tIns="47283" rIns="94445" bIns="47283" rtlCol="0">
            <a:normAutofit/>
          </a:bodyPr>
          <a:lstStyle>
            <a:lvl1pPr marL="0" indent="0">
              <a:buNone/>
              <a:defRPr sz="3400"/>
            </a:lvl1pPr>
            <a:lvl2pPr marL="472244" indent="0">
              <a:buNone/>
              <a:defRPr sz="2900"/>
            </a:lvl2pPr>
            <a:lvl3pPr marL="944557" indent="0">
              <a:buNone/>
              <a:defRPr sz="2500"/>
            </a:lvl3pPr>
            <a:lvl4pPr marL="1416854" indent="0">
              <a:buNone/>
              <a:defRPr sz="2100"/>
            </a:lvl4pPr>
            <a:lvl5pPr marL="1889144" indent="0">
              <a:buNone/>
              <a:defRPr sz="2100"/>
            </a:lvl5pPr>
            <a:lvl6pPr marL="2361438" indent="0">
              <a:buNone/>
              <a:defRPr sz="2100"/>
            </a:lvl6pPr>
            <a:lvl7pPr marL="2833727" indent="0">
              <a:buNone/>
              <a:defRPr sz="2100"/>
            </a:lvl7pPr>
            <a:lvl8pPr marL="3306010" indent="0">
              <a:buNone/>
              <a:defRPr sz="2100"/>
            </a:lvl8pPr>
            <a:lvl9pPr marL="3778302" indent="0">
              <a:buNone/>
              <a:defRPr sz="21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2244" indent="0">
              <a:buNone/>
              <a:defRPr sz="1300"/>
            </a:lvl2pPr>
            <a:lvl3pPr marL="944557" indent="0">
              <a:buNone/>
              <a:defRPr sz="1000"/>
            </a:lvl3pPr>
            <a:lvl4pPr marL="1416854" indent="0">
              <a:buNone/>
              <a:defRPr sz="1000"/>
            </a:lvl4pPr>
            <a:lvl5pPr marL="1889144" indent="0">
              <a:buNone/>
              <a:defRPr sz="1000"/>
            </a:lvl5pPr>
            <a:lvl6pPr marL="2361438" indent="0">
              <a:buNone/>
              <a:defRPr sz="1000"/>
            </a:lvl6pPr>
            <a:lvl7pPr marL="2833727" indent="0">
              <a:buNone/>
              <a:defRPr sz="1000"/>
            </a:lvl7pPr>
            <a:lvl8pPr marL="3306010" indent="0">
              <a:buNone/>
              <a:defRPr sz="1000"/>
            </a:lvl8pPr>
            <a:lvl9pPr marL="3778302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D7ACA-9A5B-4EFA-86C5-256AAD28F1A0}" type="datetime1">
              <a:rPr lang="ru-RU" smtClean="0"/>
              <a:t>12.01.2024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977C-DB08-4574-986A-E372100129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083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F7233-62AE-4E67-B192-5A0B0D4177CB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D673A-577C-4B87-AB4E-2CBA5ABF133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6914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703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703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FFC3F-4073-4C6C-B961-7F20114BB3BC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F2832-5114-4D01-93E9-8B89DE2B72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1082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23555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5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6657D0-54CF-4ABB-96CD-35D8F7DD57AD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E25C8-66BD-46B7-9571-154DF99D2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5993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561702-8B49-4C2D-B3B3-49D25F4CD062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570CA9-6447-45DC-8F1D-B30DD1740A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8248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1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9F2E86-6987-4CDC-8E8F-97EE4A1A4A69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986D7-64C9-4CA2-85F3-83BC937394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2871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60401" y="1600205"/>
            <a:ext cx="5842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05601" y="1600205"/>
            <a:ext cx="5842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417DDD-08E3-4D8A-AE78-F65A05FA0912}" type="datetime1">
              <a:rPr lang="ru-RU" smtClean="0"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9E5960-13D1-4F7E-AA96-BB25E4E679B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5378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AF4F75-18FB-4AF0-964D-B9832C3C586D}" type="datetime1">
              <a:rPr lang="ru-RU" smtClean="0"/>
              <a:t>12.01.2024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CA1A94-970D-4CB5-85FE-9B4228F850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1610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10484A-DDDC-4581-8B6C-C35ABFD98018}" type="datetime1">
              <a:rPr lang="ru-RU" smtClean="0"/>
              <a:t>12.01.2024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DCD887-BEC8-471B-8C81-0909E89E710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67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60401" y="1600205"/>
            <a:ext cx="5842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05601" y="1600205"/>
            <a:ext cx="5842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417DDD-08E3-4D8A-AE78-F65A05FA0912}" type="datetime1">
              <a:rPr lang="ru-RU" smtClean="0"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9E5960-13D1-4F7E-AA96-BB25E4E679B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2470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46CF43-9B66-4D09-ABF4-C55EAD44FAB0}" type="datetime1">
              <a:rPr lang="ru-RU" smtClean="0"/>
              <a:t>12.01.2024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602EF1-B51B-404A-9C1D-205165D5D0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4119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6" y="273053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5E47A3-5323-4A3C-BED1-F3E6352579DB}" type="datetime1">
              <a:rPr lang="ru-RU" smtClean="0"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35BCAA-26F1-4F25-AEA3-FF26A097263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1230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5D7ACA-9A5B-4EFA-86C5-256AAD28F1A0}" type="datetime1">
              <a:rPr lang="ru-RU" smtClean="0"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8977C-DB08-4574-986A-E372100129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0893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2F7233-62AE-4E67-B192-5A0B0D4177CB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3D673A-577C-4B87-AB4E-2CBA5ABF133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66575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575799" y="274640"/>
            <a:ext cx="2971801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60404" y="274640"/>
            <a:ext cx="8712201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4FFC3F-4073-4C6C-B961-7F20114BB3BC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F2832-5114-4D01-93E9-8B89DE2B72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14639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9324722"/>
      </p:ext>
    </p:extLst>
  </p:cSld>
  <p:clrMapOvr>
    <a:masterClrMapping/>
  </p:clrMapOvr>
  <p:hf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935971"/>
      </p:ext>
    </p:extLst>
  </p:cSld>
  <p:clrMapOvr>
    <a:masterClrMapping/>
  </p:clrMapOvr>
  <p:hf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2324233"/>
      </p:ext>
    </p:extLst>
  </p:cSld>
  <p:clrMapOvr>
    <a:masterClrMapping/>
  </p:clrMapOvr>
  <p:hf hdr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7488236"/>
      </p:ext>
    </p:extLst>
  </p:cSld>
  <p:clrMapOvr>
    <a:masterClrMapping/>
  </p:clrMapOvr>
  <p:hf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017601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AF4F75-18FB-4AF0-964D-B9832C3C586D}" type="datetime1">
              <a:rPr lang="ru-RU" smtClean="0"/>
              <a:t>12.01.2024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CA1A94-970D-4CB5-85FE-9B4228F850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819102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8152410"/>
      </p:ext>
    </p:extLst>
  </p:cSld>
  <p:clrMapOvr>
    <a:masterClrMapping/>
  </p:clrMapOvr>
  <p:hf hdr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914141"/>
      </p:ext>
    </p:extLst>
  </p:cSld>
  <p:clrMapOvr>
    <a:masterClrMapping/>
  </p:clrMapOvr>
  <p:hf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0430594"/>
      </p:ext>
    </p:extLst>
  </p:cSld>
  <p:clrMapOvr>
    <a:masterClrMapping/>
  </p:clrMapOvr>
  <p:hf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286068"/>
      </p:ext>
    </p:extLst>
  </p:cSld>
  <p:clrMapOvr>
    <a:masterClrMapping/>
  </p:clrMapOvr>
  <p:hf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8260603"/>
      </p:ext>
    </p:extLst>
  </p:cSld>
  <p:clrMapOvr>
    <a:masterClrMapping/>
  </p:clrMapOvr>
  <p:hf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573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2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6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89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1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3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06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78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657D0-54CF-4ABB-96CD-35D8F7DD57AD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E25C8-66BD-46B7-9571-154DF99D2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52918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61702-8B49-4C2D-B3B3-49D25F4CD062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70CA9-6447-45DC-8F1D-B30DD1740A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60822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7048"/>
            <a:ext cx="103632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22"/>
            <a:ext cx="103632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22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445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168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8914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614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3372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0601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77830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F2E86-6987-4CDC-8E8F-97EE4A1A4A69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986D7-64C9-4CA2-85F3-83BC937394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94634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17DDD-08E3-4D8A-AE78-F65A05FA0912}" type="datetime1">
              <a:rPr lang="ru-RU" smtClean="0"/>
              <a:t>12.01.2024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E5960-13D1-4F7E-AA96-BB25E4E679B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047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2244" indent="0">
              <a:buNone/>
              <a:defRPr sz="2100" b="1"/>
            </a:lvl2pPr>
            <a:lvl3pPr marL="944557" indent="0">
              <a:buNone/>
              <a:defRPr sz="1900" b="1"/>
            </a:lvl3pPr>
            <a:lvl4pPr marL="1416854" indent="0">
              <a:buNone/>
              <a:defRPr sz="1600" b="1"/>
            </a:lvl4pPr>
            <a:lvl5pPr marL="1889144" indent="0">
              <a:buNone/>
              <a:defRPr sz="1600" b="1"/>
            </a:lvl5pPr>
            <a:lvl6pPr marL="2361438" indent="0">
              <a:buNone/>
              <a:defRPr sz="1600" b="1"/>
            </a:lvl6pPr>
            <a:lvl7pPr marL="2833727" indent="0">
              <a:buNone/>
              <a:defRPr sz="1600" b="1"/>
            </a:lvl7pPr>
            <a:lvl8pPr marL="3306010" indent="0">
              <a:buNone/>
              <a:defRPr sz="1600" b="1"/>
            </a:lvl8pPr>
            <a:lvl9pPr marL="3778302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456" y="1535113"/>
            <a:ext cx="5389034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2244" indent="0">
              <a:buNone/>
              <a:defRPr sz="2100" b="1"/>
            </a:lvl2pPr>
            <a:lvl3pPr marL="944557" indent="0">
              <a:buNone/>
              <a:defRPr sz="1900" b="1"/>
            </a:lvl3pPr>
            <a:lvl4pPr marL="1416854" indent="0">
              <a:buNone/>
              <a:defRPr sz="1600" b="1"/>
            </a:lvl4pPr>
            <a:lvl5pPr marL="1889144" indent="0">
              <a:buNone/>
              <a:defRPr sz="1600" b="1"/>
            </a:lvl5pPr>
            <a:lvl6pPr marL="2361438" indent="0">
              <a:buNone/>
              <a:defRPr sz="1600" b="1"/>
            </a:lvl6pPr>
            <a:lvl7pPr marL="2833727" indent="0">
              <a:buNone/>
              <a:defRPr sz="1600" b="1"/>
            </a:lvl7pPr>
            <a:lvl8pPr marL="3306010" indent="0">
              <a:buNone/>
              <a:defRPr sz="1600" b="1"/>
            </a:lvl8pPr>
            <a:lvl9pPr marL="3778302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456" y="2174875"/>
            <a:ext cx="5389034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F4F75-18FB-4AF0-964D-B9832C3C586D}" type="datetime1">
              <a:rPr lang="ru-RU" smtClean="0"/>
              <a:t>12.01.2024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A1A94-970D-4CB5-85FE-9B4228F850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490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10484A-DDDC-4581-8B6C-C35ABFD98018}" type="datetime1">
              <a:rPr lang="ru-RU" smtClean="0"/>
              <a:t>12.01.2024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DCD887-BEC8-471B-8C81-0909E89E710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36200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0484A-DDDC-4581-8B6C-C35ABFD98018}" type="datetime1">
              <a:rPr lang="ru-RU" smtClean="0"/>
              <a:t>12.01.2024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CD887-BEC8-471B-8C81-0909E89E710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58106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6CF43-9B66-4D09-ABF4-C55EAD44FAB0}" type="datetime1">
              <a:rPr lang="ru-RU" smtClean="0"/>
              <a:t>12.01.2024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02EF1-B51B-404A-9C1D-205165D5D0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33210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11" y="273050"/>
            <a:ext cx="4011084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6" y="273053"/>
            <a:ext cx="6815666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11" y="1435103"/>
            <a:ext cx="4011084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2244" indent="0">
              <a:buNone/>
              <a:defRPr sz="1300"/>
            </a:lvl2pPr>
            <a:lvl3pPr marL="944557" indent="0">
              <a:buNone/>
              <a:defRPr sz="1000"/>
            </a:lvl3pPr>
            <a:lvl4pPr marL="1416854" indent="0">
              <a:buNone/>
              <a:defRPr sz="1000"/>
            </a:lvl4pPr>
            <a:lvl5pPr marL="1889144" indent="0">
              <a:buNone/>
              <a:defRPr sz="1000"/>
            </a:lvl5pPr>
            <a:lvl6pPr marL="2361438" indent="0">
              <a:buNone/>
              <a:defRPr sz="1000"/>
            </a:lvl6pPr>
            <a:lvl7pPr marL="2833727" indent="0">
              <a:buNone/>
              <a:defRPr sz="1000"/>
            </a:lvl7pPr>
            <a:lvl8pPr marL="3306010" indent="0">
              <a:buNone/>
              <a:defRPr sz="1000"/>
            </a:lvl8pPr>
            <a:lvl9pPr marL="3778302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E47A3-5323-4A3C-BED1-F3E6352579DB}" type="datetime1">
              <a:rPr lang="ru-RU" smtClean="0"/>
              <a:t>12.01.2024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5BCAA-26F1-4F25-AEA3-FF26A097263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85958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lIns="94445" tIns="47283" rIns="94445" bIns="47283" rtlCol="0">
            <a:normAutofit/>
          </a:bodyPr>
          <a:lstStyle>
            <a:lvl1pPr marL="0" indent="0">
              <a:buNone/>
              <a:defRPr sz="3400"/>
            </a:lvl1pPr>
            <a:lvl2pPr marL="472244" indent="0">
              <a:buNone/>
              <a:defRPr sz="2900"/>
            </a:lvl2pPr>
            <a:lvl3pPr marL="944557" indent="0">
              <a:buNone/>
              <a:defRPr sz="2500"/>
            </a:lvl3pPr>
            <a:lvl4pPr marL="1416854" indent="0">
              <a:buNone/>
              <a:defRPr sz="2100"/>
            </a:lvl4pPr>
            <a:lvl5pPr marL="1889144" indent="0">
              <a:buNone/>
              <a:defRPr sz="2100"/>
            </a:lvl5pPr>
            <a:lvl6pPr marL="2361438" indent="0">
              <a:buNone/>
              <a:defRPr sz="2100"/>
            </a:lvl6pPr>
            <a:lvl7pPr marL="2833727" indent="0">
              <a:buNone/>
              <a:defRPr sz="2100"/>
            </a:lvl7pPr>
            <a:lvl8pPr marL="3306010" indent="0">
              <a:buNone/>
              <a:defRPr sz="2100"/>
            </a:lvl8pPr>
            <a:lvl9pPr marL="3778302" indent="0">
              <a:buNone/>
              <a:defRPr sz="21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2244" indent="0">
              <a:buNone/>
              <a:defRPr sz="1300"/>
            </a:lvl2pPr>
            <a:lvl3pPr marL="944557" indent="0">
              <a:buNone/>
              <a:defRPr sz="1000"/>
            </a:lvl3pPr>
            <a:lvl4pPr marL="1416854" indent="0">
              <a:buNone/>
              <a:defRPr sz="1000"/>
            </a:lvl4pPr>
            <a:lvl5pPr marL="1889144" indent="0">
              <a:buNone/>
              <a:defRPr sz="1000"/>
            </a:lvl5pPr>
            <a:lvl6pPr marL="2361438" indent="0">
              <a:buNone/>
              <a:defRPr sz="1000"/>
            </a:lvl6pPr>
            <a:lvl7pPr marL="2833727" indent="0">
              <a:buNone/>
              <a:defRPr sz="1000"/>
            </a:lvl7pPr>
            <a:lvl8pPr marL="3306010" indent="0">
              <a:buNone/>
              <a:defRPr sz="1000"/>
            </a:lvl8pPr>
            <a:lvl9pPr marL="3778302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D7ACA-9A5B-4EFA-86C5-256AAD28F1A0}" type="datetime1">
              <a:rPr lang="ru-RU" smtClean="0"/>
              <a:t>12.01.2024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977C-DB08-4574-986A-E372100129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07810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F7233-62AE-4E67-B192-5A0B0D4177CB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D673A-577C-4B87-AB4E-2CBA5ABF133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26347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703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703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FFC3F-4073-4C6C-B961-7F20114BB3BC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F2832-5114-4D01-93E9-8B89DE2B72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50513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4092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46CF43-9B66-4D09-ABF4-C55EAD44FAB0}" type="datetime1">
              <a:rPr lang="ru-RU" smtClean="0"/>
              <a:t>12.01.2024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602EF1-B51B-404A-9C1D-205165D5D0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306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6" y="273053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5E47A3-5323-4A3C-BED1-F3E6352579DB}" type="datetime1">
              <a:rPr lang="ru-RU" smtClean="0"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35BCAA-26F1-4F25-AEA3-FF26A097263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281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5D7ACA-9A5B-4EFA-86C5-256AAD28F1A0}" type="datetime1">
              <a:rPr lang="ru-RU" smtClean="0"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8977C-DB08-4574-986A-E372100129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795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microsoft.com/office/2007/relationships/hdphoto" Target="../media/hdphoto1.wdp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1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6.xml"/><Relationship Id="rId21" Type="http://schemas.openxmlformats.org/officeDocument/2006/relationships/slideLayout" Target="../slideLayouts/slideLayout54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20" Type="http://schemas.openxmlformats.org/officeDocument/2006/relationships/slideLayout" Target="../slideLayouts/slideLayout53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24" Type="http://schemas.microsoft.com/office/2007/relationships/hdphoto" Target="../media/hdphoto1.wdp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23" Type="http://schemas.openxmlformats.org/officeDocument/2006/relationships/image" Target="../media/image1.jpeg"/><Relationship Id="rId10" Type="http://schemas.openxmlformats.org/officeDocument/2006/relationships/slideLayout" Target="../slideLayouts/slideLayout43.xml"/><Relationship Id="rId19" Type="http://schemas.openxmlformats.org/officeDocument/2006/relationships/slideLayout" Target="../slideLayouts/slideLayout52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Relationship Id="rId2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12" Type="http://schemas.openxmlformats.org/officeDocument/2006/relationships/slideLayout" Target="../slideLayouts/slideLayout66.xml"/><Relationship Id="rId2" Type="http://schemas.openxmlformats.org/officeDocument/2006/relationships/slideLayout" Target="../slideLayouts/slideLayout56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5" Type="http://schemas.openxmlformats.org/officeDocument/2006/relationships/slideLayout" Target="../slideLayouts/slideLayout59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64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6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B7F3B1-D3B7-4DCA-90DF-F1B41992CBE6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6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6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45D5711-4829-486E-B0B5-47C06F55852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9" name="Picture 3" descr="C:\Users\koshkarbaev_ae\Desktop\ADB applications\Подложка для резюме.jpg"/>
          <p:cNvPicPr>
            <a:picLocks noChangeAspect="1" noChangeArrowheads="1"/>
          </p:cNvPicPr>
          <p:nvPr/>
        </p:nvPicPr>
        <p:blipFill rotWithShape="1">
          <a:blip r:embed="rId23"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166" t="59216" r="201" b="31752"/>
          <a:stretch/>
        </p:blipFill>
        <p:spPr bwMode="auto">
          <a:xfrm>
            <a:off x="0" y="6741368"/>
            <a:ext cx="12192000" cy="117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koshkarbaev_ae\Desktop\ADB applications\Подложка для резюме.jpg"/>
          <p:cNvPicPr>
            <a:picLocks noChangeAspect="1" noChangeArrowheads="1"/>
          </p:cNvPicPr>
          <p:nvPr/>
        </p:nvPicPr>
        <p:blipFill rotWithShape="1">
          <a:blip r:embed="rId23"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166" t="59216" r="201" b="31752"/>
          <a:stretch/>
        </p:blipFill>
        <p:spPr bwMode="auto">
          <a:xfrm>
            <a:off x="0" y="6741368"/>
            <a:ext cx="12192000" cy="117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3583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703" r:id="rId1"/>
    <p:sldLayoutId id="2147486704" r:id="rId2"/>
    <p:sldLayoutId id="2147486705" r:id="rId3"/>
    <p:sldLayoutId id="2147486706" r:id="rId4"/>
    <p:sldLayoutId id="2147486707" r:id="rId5"/>
    <p:sldLayoutId id="2147486708" r:id="rId6"/>
    <p:sldLayoutId id="2147486709" r:id="rId7"/>
    <p:sldLayoutId id="2147486710" r:id="rId8"/>
    <p:sldLayoutId id="2147486711" r:id="rId9"/>
    <p:sldLayoutId id="2147486712" r:id="rId10"/>
    <p:sldLayoutId id="2147486713" r:id="rId11"/>
    <p:sldLayoutId id="2147486714" r:id="rId12"/>
    <p:sldLayoutId id="2147486715" r:id="rId13"/>
    <p:sldLayoutId id="2147486716" r:id="rId14"/>
    <p:sldLayoutId id="2147486717" r:id="rId15"/>
    <p:sldLayoutId id="2147486718" r:id="rId16"/>
    <p:sldLayoutId id="2147486719" r:id="rId17"/>
    <p:sldLayoutId id="2147486720" r:id="rId18"/>
    <p:sldLayoutId id="2147486721" r:id="rId19"/>
    <p:sldLayoutId id="2147486722" r:id="rId20"/>
    <p:sldLayoutId id="2147486723" r:id="rId2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C:\Users\koshkarbaev_ae\Desktop\ADB applications\Подложка для резюме.jpg">
            <a:extLst>
              <a:ext uri="{FF2B5EF4-FFF2-40B4-BE49-F238E27FC236}">
                <a16:creationId xmlns="" xmlns:a16="http://schemas.microsoft.com/office/drawing/2014/main" id="{642CC9CD-E54F-487C-B056-0087F1C4BC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166" t="59216" r="201" b="31752"/>
          <a:stretch/>
        </p:blipFill>
        <p:spPr bwMode="auto">
          <a:xfrm>
            <a:off x="0" y="6741368"/>
            <a:ext cx="12192000" cy="117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28" tIns="47274" rIns="94428" bIns="4727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5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28" tIns="47274" rIns="94428" bIns="472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09600" y="6356381"/>
            <a:ext cx="2844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28" tIns="47274" rIns="94428" bIns="47274" numCol="1" anchor="ctr" anchorCtr="0" compatLnSpc="1">
            <a:prstTxWarp prst="textNoShape">
              <a:avLst/>
            </a:prstTxWarp>
          </a:bodyPr>
          <a:lstStyle>
            <a:lvl1pPr defTabSz="933585">
              <a:defRPr sz="13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CB7F3B1-D3B7-4DCA-90DF-F1B41992CBE6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165600" y="6356381"/>
            <a:ext cx="3860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28" tIns="47274" rIns="94428" bIns="47274" numCol="1" anchor="ctr" anchorCtr="0" compatLnSpc="1">
            <a:prstTxWarp prst="textNoShape">
              <a:avLst/>
            </a:prstTxWarp>
          </a:bodyPr>
          <a:lstStyle>
            <a:lvl1pPr algn="ctr">
              <a:defRPr sz="13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737600" y="6356381"/>
            <a:ext cx="2844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28" tIns="47274" rIns="94428" bIns="47274" numCol="1" anchor="ctr" anchorCtr="0" compatLnSpc="1">
            <a:prstTxWarp prst="textNoShape">
              <a:avLst/>
            </a:prstTxWarp>
          </a:bodyPr>
          <a:lstStyle>
            <a:lvl1pPr algn="r" defTabSz="933585">
              <a:defRPr sz="13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45D5711-4829-486E-B0B5-47C06F55852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DBE88209-5852-4184-A578-3712BA6F54D3}"/>
              </a:ext>
            </a:extLst>
          </p:cNvPr>
          <p:cNvPicPr/>
          <p:nvPr/>
        </p:nvPicPr>
        <p:blipFill>
          <a:blip r:embed="rId1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734" y="186476"/>
            <a:ext cx="265877" cy="3338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816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745" r:id="rId1"/>
    <p:sldLayoutId id="2147486746" r:id="rId2"/>
    <p:sldLayoutId id="2147486747" r:id="rId3"/>
    <p:sldLayoutId id="2147486748" r:id="rId4"/>
    <p:sldLayoutId id="2147486749" r:id="rId5"/>
    <p:sldLayoutId id="2147486750" r:id="rId6"/>
    <p:sldLayoutId id="2147486751" r:id="rId7"/>
    <p:sldLayoutId id="2147486752" r:id="rId8"/>
    <p:sldLayoutId id="2147486753" r:id="rId9"/>
    <p:sldLayoutId id="2147486754" r:id="rId10"/>
    <p:sldLayoutId id="2147486755" r:id="rId11"/>
    <p:sldLayoutId id="2147486756" r:id="rId12"/>
  </p:sldLayoutIdLst>
  <p:hf hdr="0" ftr="0" dt="0"/>
  <p:txStyles>
    <p:titleStyle>
      <a:lvl1pPr algn="ctr" defTabSz="938213" rtl="0" eaLnBrk="1" fontAlgn="base" hangingPunct="1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2pPr>
      <a:lvl3pPr algn="ctr" defTabSz="938213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3pPr>
      <a:lvl4pPr algn="ctr" defTabSz="938213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4pPr>
      <a:lvl5pPr algn="ctr" defTabSz="938213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5pPr>
      <a:lvl6pPr marL="338076" algn="ctr" defTabSz="943796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6pPr>
      <a:lvl7pPr marL="676159" algn="ctr" defTabSz="943796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7pPr>
      <a:lvl8pPr marL="1014228" algn="ctr" defTabSz="943796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8pPr>
      <a:lvl9pPr marL="1352322" algn="ctr" defTabSz="943796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9pPr>
    </p:titleStyle>
    <p:bodyStyle>
      <a:lvl1pPr marL="347663" indent="-3476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88925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6338" indent="-230188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7825" indent="-230188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19313" indent="-230188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7580" indent="-236139" algn="l" defTabSz="94455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69868" indent="-236139" algn="l" defTabSz="94455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42151" indent="-236139" algn="l" defTabSz="94455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14451" indent="-236139" algn="l" defTabSz="94455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2244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4557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6854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89144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1438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3727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06010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78302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6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B7F3B1-D3B7-4DCA-90DF-F1B41992CBE6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6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6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45D5711-4829-486E-B0B5-47C06F55852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9" name="Picture 3" descr="C:\Users\koshkarbaev_ae\Desktop\ADB applications\Подложка для резюме.jpg"/>
          <p:cNvPicPr>
            <a:picLocks noChangeAspect="1" noChangeArrowheads="1"/>
          </p:cNvPicPr>
          <p:nvPr/>
        </p:nvPicPr>
        <p:blipFill rotWithShape="1">
          <a:blip r:embed="rId23"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166" t="59216" r="201" b="31752"/>
          <a:stretch/>
        </p:blipFill>
        <p:spPr bwMode="auto">
          <a:xfrm>
            <a:off x="0" y="6741368"/>
            <a:ext cx="12192000" cy="117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koshkarbaev_ae\Desktop\ADB applications\Подложка для резюме.jpg"/>
          <p:cNvPicPr>
            <a:picLocks noChangeAspect="1" noChangeArrowheads="1"/>
          </p:cNvPicPr>
          <p:nvPr/>
        </p:nvPicPr>
        <p:blipFill rotWithShape="1">
          <a:blip r:embed="rId23"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166" t="59216" r="201" b="31752"/>
          <a:stretch/>
        </p:blipFill>
        <p:spPr bwMode="auto">
          <a:xfrm>
            <a:off x="0" y="6741368"/>
            <a:ext cx="12192000" cy="117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koshkarbaev_ae\Desktop\ADB applications\Подложка для резюме.jpg"/>
          <p:cNvPicPr>
            <a:picLocks noChangeAspect="1" noChangeArrowheads="1"/>
          </p:cNvPicPr>
          <p:nvPr/>
        </p:nvPicPr>
        <p:blipFill rotWithShape="1">
          <a:blip r:embed="rId23"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166" t="59216" r="201" b="31752"/>
          <a:stretch/>
        </p:blipFill>
        <p:spPr bwMode="auto">
          <a:xfrm rot="10800000">
            <a:off x="0" y="-27383"/>
            <a:ext cx="12192000" cy="1157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C:\Users\koshkarbaev_ae\Desktop\ADB applications\Подложка для резюме.jpg"/>
          <p:cNvPicPr>
            <a:picLocks noChangeAspect="1" noChangeArrowheads="1"/>
          </p:cNvPicPr>
          <p:nvPr/>
        </p:nvPicPr>
        <p:blipFill rotWithShape="1">
          <a:blip r:embed="rId23"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166" t="59216" r="201" b="31752"/>
          <a:stretch/>
        </p:blipFill>
        <p:spPr bwMode="auto">
          <a:xfrm>
            <a:off x="0" y="6741368"/>
            <a:ext cx="12192000" cy="117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C:\Users\koshkarbaev_ae\Desktop\ADB applications\Подложка для резюме.jpg"/>
          <p:cNvPicPr>
            <a:picLocks noChangeAspect="1" noChangeArrowheads="1"/>
          </p:cNvPicPr>
          <p:nvPr/>
        </p:nvPicPr>
        <p:blipFill rotWithShape="1">
          <a:blip r:embed="rId23"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166" t="59216" r="201" b="31752"/>
          <a:stretch/>
        </p:blipFill>
        <p:spPr bwMode="auto">
          <a:xfrm rot="10800000">
            <a:off x="0" y="-27383"/>
            <a:ext cx="12192000" cy="1157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3225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758" r:id="rId1"/>
    <p:sldLayoutId id="2147486759" r:id="rId2"/>
    <p:sldLayoutId id="2147486760" r:id="rId3"/>
    <p:sldLayoutId id="2147486761" r:id="rId4"/>
    <p:sldLayoutId id="2147486762" r:id="rId5"/>
    <p:sldLayoutId id="2147486763" r:id="rId6"/>
    <p:sldLayoutId id="2147486764" r:id="rId7"/>
    <p:sldLayoutId id="2147486765" r:id="rId8"/>
    <p:sldLayoutId id="2147486766" r:id="rId9"/>
    <p:sldLayoutId id="2147486767" r:id="rId10"/>
    <p:sldLayoutId id="2147486768" r:id="rId11"/>
    <p:sldLayoutId id="2147486769" r:id="rId12"/>
    <p:sldLayoutId id="2147486770" r:id="rId13"/>
    <p:sldLayoutId id="2147486771" r:id="rId14"/>
    <p:sldLayoutId id="2147486772" r:id="rId15"/>
    <p:sldLayoutId id="2147486773" r:id="rId16"/>
    <p:sldLayoutId id="2147486774" r:id="rId17"/>
    <p:sldLayoutId id="2147486775" r:id="rId18"/>
    <p:sldLayoutId id="2147486776" r:id="rId19"/>
    <p:sldLayoutId id="2147486777" r:id="rId20"/>
    <p:sldLayoutId id="2147486778" r:id="rId2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koshkarbaev_ae\Desktop\ADB applications\Подложка для резюме.jpg">
            <a:extLst>
              <a:ext uri="{FF2B5EF4-FFF2-40B4-BE49-F238E27FC236}">
                <a16:creationId xmlns="" xmlns:a16="http://schemas.microsoft.com/office/drawing/2014/main" id="{855F2402-8B85-46BB-A230-51959A66069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166" t="59216" r="201" b="31752"/>
          <a:stretch/>
        </p:blipFill>
        <p:spPr bwMode="auto">
          <a:xfrm rot="10800000">
            <a:off x="0" y="-27383"/>
            <a:ext cx="12192000" cy="1157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koshkarbaev_ae\Desktop\ADB applications\Подложка для резюме.jpg">
            <a:extLst>
              <a:ext uri="{FF2B5EF4-FFF2-40B4-BE49-F238E27FC236}">
                <a16:creationId xmlns="" xmlns:a16="http://schemas.microsoft.com/office/drawing/2014/main" id="{642CC9CD-E54F-487C-B056-0087F1C4BC2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166" t="59216" r="201" b="31752"/>
          <a:stretch/>
        </p:blipFill>
        <p:spPr bwMode="auto">
          <a:xfrm>
            <a:off x="0" y="6741368"/>
            <a:ext cx="12192000" cy="117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28" tIns="47274" rIns="94428" bIns="4727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5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28" tIns="47274" rIns="94428" bIns="472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09600" y="6356381"/>
            <a:ext cx="2844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28" tIns="47274" rIns="94428" bIns="47274" numCol="1" anchor="ctr" anchorCtr="0" compatLnSpc="1">
            <a:prstTxWarp prst="textNoShape">
              <a:avLst/>
            </a:prstTxWarp>
          </a:bodyPr>
          <a:lstStyle>
            <a:lvl1pPr defTabSz="933585">
              <a:defRPr sz="13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CB7F3B1-D3B7-4DCA-90DF-F1B41992CBE6}" type="datetime1">
              <a:rPr lang="ru-RU" smtClean="0"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165600" y="6356381"/>
            <a:ext cx="3860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28" tIns="47274" rIns="94428" bIns="47274" numCol="1" anchor="ctr" anchorCtr="0" compatLnSpc="1">
            <a:prstTxWarp prst="textNoShape">
              <a:avLst/>
            </a:prstTxWarp>
          </a:bodyPr>
          <a:lstStyle>
            <a:lvl1pPr algn="ctr">
              <a:defRPr sz="13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737600" y="6356381"/>
            <a:ext cx="2844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28" tIns="47274" rIns="94428" bIns="47274" numCol="1" anchor="ctr" anchorCtr="0" compatLnSpc="1">
            <a:prstTxWarp prst="textNoShape">
              <a:avLst/>
            </a:prstTxWarp>
          </a:bodyPr>
          <a:lstStyle>
            <a:lvl1pPr algn="r" defTabSz="933585">
              <a:defRPr sz="13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45D5711-4829-486E-B0B5-47C06F55852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42015AC7-43E0-4E7C-ADA7-9F978E9300D0}"/>
              </a:ext>
            </a:extLst>
          </p:cNvPr>
          <p:cNvSpPr txBox="1"/>
          <p:nvPr userDrawn="1"/>
        </p:nvSpPr>
        <p:spPr>
          <a:xfrm>
            <a:off x="404626" y="93773"/>
            <a:ext cx="111902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1600" dirty="0">
                <a:solidFill>
                  <a:srgbClr val="228099"/>
                </a:solidFill>
                <a:latin typeface="Century Gothic" panose="020B0502020202020204" pitchFamily="34" charset="0"/>
              </a:rPr>
              <a:t>ЦПК</a:t>
            </a:r>
            <a:r>
              <a:rPr lang="ru-RU" sz="1400" dirty="0">
                <a:solidFill>
                  <a:srgbClr val="228099"/>
                </a:solidFill>
                <a:latin typeface="Century Gothic" panose="020B0502020202020204" pitchFamily="34" charset="0"/>
              </a:rPr>
              <a:t> </a:t>
            </a:r>
            <a:endParaRPr lang="en-US" sz="1400" dirty="0">
              <a:solidFill>
                <a:srgbClr val="228099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1000" dirty="0">
                <a:solidFill>
                  <a:srgbClr val="228099"/>
                </a:solidFill>
                <a:latin typeface="Century Gothic" panose="020B0502020202020204" pitchFamily="34" charset="0"/>
              </a:rPr>
              <a:t>Training</a:t>
            </a:r>
            <a:endParaRPr lang="ru-RU" sz="1000" dirty="0">
              <a:solidFill>
                <a:srgbClr val="228099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DBE88209-5852-4184-A578-3712BA6F54D3}"/>
              </a:ext>
            </a:extLst>
          </p:cNvPr>
          <p:cNvPicPr/>
          <p:nvPr userDrawn="1"/>
        </p:nvPicPr>
        <p:blipFill>
          <a:blip r:embed="rId1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734" y="186476"/>
            <a:ext cx="265877" cy="333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3" descr="C:\Users\koshkarbaev_ae\Desktop\ADB applications\Подложка для резюме.jpg">
            <a:extLst>
              <a:ext uri="{FF2B5EF4-FFF2-40B4-BE49-F238E27FC236}">
                <a16:creationId xmlns="" xmlns:a16="http://schemas.microsoft.com/office/drawing/2014/main" id="{A919E5C1-BC49-4B02-A688-10E255E609CC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166" t="59216" r="201" b="31752"/>
          <a:stretch/>
        </p:blipFill>
        <p:spPr bwMode="auto">
          <a:xfrm rot="10800000">
            <a:off x="0" y="-27383"/>
            <a:ext cx="12192000" cy="1157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Users\koshkarbaev_ae\Desktop\ADB applications\Подложка для резюме.jpg">
            <a:extLst>
              <a:ext uri="{FF2B5EF4-FFF2-40B4-BE49-F238E27FC236}">
                <a16:creationId xmlns="" xmlns:a16="http://schemas.microsoft.com/office/drawing/2014/main" id="{1A98C393-08B4-42E8-92A1-CFB31977AC4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166" t="59216" r="201" b="31752"/>
          <a:stretch/>
        </p:blipFill>
        <p:spPr bwMode="auto">
          <a:xfrm>
            <a:off x="0" y="6741368"/>
            <a:ext cx="12192000" cy="117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F4CAFEA-6B21-4CCD-A3E7-4DA75A1A0B51}"/>
              </a:ext>
            </a:extLst>
          </p:cNvPr>
          <p:cNvSpPr txBox="1"/>
          <p:nvPr userDrawn="1"/>
        </p:nvSpPr>
        <p:spPr>
          <a:xfrm>
            <a:off x="404626" y="93773"/>
            <a:ext cx="111902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1600" dirty="0">
                <a:solidFill>
                  <a:srgbClr val="228099"/>
                </a:solidFill>
                <a:latin typeface="Century Gothic" panose="020B0502020202020204" pitchFamily="34" charset="0"/>
              </a:rPr>
              <a:t>ЦПК</a:t>
            </a:r>
            <a:r>
              <a:rPr lang="ru-RU" sz="1400" dirty="0">
                <a:solidFill>
                  <a:srgbClr val="228099"/>
                </a:solidFill>
                <a:latin typeface="Century Gothic" panose="020B0502020202020204" pitchFamily="34" charset="0"/>
              </a:rPr>
              <a:t> </a:t>
            </a:r>
            <a:endParaRPr lang="en-US" sz="1400" dirty="0">
              <a:solidFill>
                <a:srgbClr val="228099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1000" dirty="0">
                <a:solidFill>
                  <a:srgbClr val="228099"/>
                </a:solidFill>
                <a:latin typeface="Century Gothic" panose="020B0502020202020204" pitchFamily="34" charset="0"/>
              </a:rPr>
              <a:t>Training</a:t>
            </a:r>
            <a:endParaRPr lang="ru-RU" sz="1000" dirty="0">
              <a:solidFill>
                <a:srgbClr val="228099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590209AB-38E3-43DA-85B2-B51C16193FF8}"/>
              </a:ext>
            </a:extLst>
          </p:cNvPr>
          <p:cNvPicPr/>
          <p:nvPr userDrawn="1"/>
        </p:nvPicPr>
        <p:blipFill>
          <a:blip r:embed="rId1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734" y="186476"/>
            <a:ext cx="265877" cy="3338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8441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800" r:id="rId1"/>
    <p:sldLayoutId id="2147486801" r:id="rId2"/>
    <p:sldLayoutId id="2147486802" r:id="rId3"/>
    <p:sldLayoutId id="2147486803" r:id="rId4"/>
    <p:sldLayoutId id="2147486804" r:id="rId5"/>
    <p:sldLayoutId id="2147486805" r:id="rId6"/>
    <p:sldLayoutId id="2147486806" r:id="rId7"/>
    <p:sldLayoutId id="2147486807" r:id="rId8"/>
    <p:sldLayoutId id="2147486808" r:id="rId9"/>
    <p:sldLayoutId id="2147486809" r:id="rId10"/>
    <p:sldLayoutId id="2147486810" r:id="rId11"/>
    <p:sldLayoutId id="2147486811" r:id="rId12"/>
  </p:sldLayoutIdLst>
  <p:hf hdr="0" ftr="0" dt="0"/>
  <p:txStyles>
    <p:titleStyle>
      <a:lvl1pPr algn="ctr" defTabSz="938213" rtl="0" eaLnBrk="1" fontAlgn="base" hangingPunct="1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2pPr>
      <a:lvl3pPr algn="ctr" defTabSz="938213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3pPr>
      <a:lvl4pPr algn="ctr" defTabSz="938213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4pPr>
      <a:lvl5pPr algn="ctr" defTabSz="938213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5pPr>
      <a:lvl6pPr marL="338076" algn="ctr" defTabSz="943796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6pPr>
      <a:lvl7pPr marL="676159" algn="ctr" defTabSz="943796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7pPr>
      <a:lvl8pPr marL="1014228" algn="ctr" defTabSz="943796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8pPr>
      <a:lvl9pPr marL="1352322" algn="ctr" defTabSz="943796" rtl="0" eaLnBrk="1" fontAlgn="base" hangingPunct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9pPr>
    </p:titleStyle>
    <p:bodyStyle>
      <a:lvl1pPr marL="347663" indent="-3476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88925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6338" indent="-230188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7825" indent="-230188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19313" indent="-230188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7580" indent="-236139" algn="l" defTabSz="94455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69868" indent="-236139" algn="l" defTabSz="94455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42151" indent="-236139" algn="l" defTabSz="94455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14451" indent="-236139" algn="l" defTabSz="94455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2244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4557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6854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89144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1438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3727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06010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78302" algn="l" defTabSz="94455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76.sv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4"/>
          <p:cNvSpPr>
            <a:spLocks noChangeArrowheads="1"/>
          </p:cNvSpPr>
          <p:nvPr/>
        </p:nvSpPr>
        <p:spPr bwMode="auto">
          <a:xfrm>
            <a:off x="407369" y="332656"/>
            <a:ext cx="1166529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rgbClr val="1A4164"/>
                </a:solidFill>
                <a:latin typeface="Arial" panose="020B0604020202020204" pitchFamily="34" charset="0"/>
              </a:rPr>
              <a:t>МИНИСТЕРСТВО ЭКОЛОГИИ И ПРИРОДНЫХ </a:t>
            </a:r>
            <a:r>
              <a:rPr lang="ru-RU" altLang="ru-RU" sz="2000" b="1" dirty="0" smtClean="0">
                <a:solidFill>
                  <a:srgbClr val="1A4164"/>
                </a:solidFill>
                <a:latin typeface="Arial" panose="020B0604020202020204" pitchFamily="34" charset="0"/>
              </a:rPr>
              <a:t>РЕСУРСОВ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2000" b="1" dirty="0" smtClean="0">
                <a:solidFill>
                  <a:srgbClr val="1A4164"/>
                </a:solidFill>
                <a:latin typeface="Arial" panose="020B0604020202020204" pitchFamily="34" charset="0"/>
              </a:rPr>
              <a:t>РЕСПУБЛИКИ </a:t>
            </a:r>
            <a:r>
              <a:rPr lang="ru-RU" altLang="ru-RU" sz="2000" b="1" dirty="0">
                <a:solidFill>
                  <a:srgbClr val="1A4164"/>
                </a:solidFill>
                <a:latin typeface="Arial" panose="020B0604020202020204" pitchFamily="34" charset="0"/>
              </a:rPr>
              <a:t>КАЗАХСТАН</a:t>
            </a:r>
          </a:p>
        </p:txBody>
      </p:sp>
      <p:sp>
        <p:nvSpPr>
          <p:cNvPr id="10" name="Прямоугольник 5"/>
          <p:cNvSpPr>
            <a:spLocks noChangeArrowheads="1"/>
          </p:cNvSpPr>
          <p:nvPr/>
        </p:nvSpPr>
        <p:spPr bwMode="auto">
          <a:xfrm>
            <a:off x="1991545" y="6165304"/>
            <a:ext cx="845170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1A4164"/>
                </a:solidFill>
                <a:latin typeface="Arial" panose="020B0604020202020204" pitchFamily="34" charset="0"/>
              </a:rPr>
              <a:t>г. Астана, </a:t>
            </a:r>
            <a:r>
              <a:rPr lang="kk-KZ" altLang="ru-RU" sz="1800" dirty="0" smtClean="0">
                <a:solidFill>
                  <a:srgbClr val="1A4164"/>
                </a:solidFill>
                <a:latin typeface="Arial" panose="020B0604020202020204" pitchFamily="34" charset="0"/>
              </a:rPr>
              <a:t>январь</a:t>
            </a:r>
            <a:r>
              <a:rPr lang="kk-KZ" altLang="ru-RU" sz="1800" dirty="0" smtClean="0">
                <a:solidFill>
                  <a:srgbClr val="1A4164"/>
                </a:solidFill>
                <a:latin typeface="Arial" panose="020B0604020202020204" pitchFamily="34" charset="0"/>
              </a:rPr>
              <a:t> </a:t>
            </a:r>
            <a:r>
              <a:rPr lang="kk-KZ" altLang="ru-RU" sz="1800" dirty="0">
                <a:solidFill>
                  <a:srgbClr val="1A4164"/>
                </a:solidFill>
                <a:latin typeface="Arial" panose="020B0604020202020204" pitchFamily="34" charset="0"/>
              </a:rPr>
              <a:t>2</a:t>
            </a:r>
            <a:r>
              <a:rPr lang="ru-RU" altLang="ru-RU" sz="1800" dirty="0" smtClean="0">
                <a:solidFill>
                  <a:srgbClr val="1A4164"/>
                </a:solidFill>
                <a:latin typeface="Arial" panose="020B0604020202020204" pitchFamily="34" charset="0"/>
              </a:rPr>
              <a:t>024 </a:t>
            </a:r>
            <a:r>
              <a:rPr lang="ru-RU" altLang="ru-RU" sz="1800" dirty="0">
                <a:solidFill>
                  <a:srgbClr val="1A4164"/>
                </a:solidFill>
                <a:latin typeface="Arial" panose="020B0604020202020204" pitchFamily="34" charset="0"/>
              </a:rPr>
              <a:t>года</a:t>
            </a:r>
          </a:p>
        </p:txBody>
      </p:sp>
      <p:pic>
        <p:nvPicPr>
          <p:cNvPr id="11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3704" y="1340768"/>
            <a:ext cx="1796392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15479" y="3771037"/>
            <a:ext cx="950505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1A4164"/>
                </a:solidFill>
                <a:latin typeface="Arial" panose="020B0604020202020204" pitchFamily="34" charset="0"/>
              </a:rPr>
              <a:t>проект Закона</a:t>
            </a:r>
            <a:r>
              <a:rPr lang="en-US" altLang="ru-RU" b="1" dirty="0">
                <a:solidFill>
                  <a:srgbClr val="1A4164"/>
                </a:solidFill>
                <a:latin typeface="Arial" panose="020B0604020202020204" pitchFamily="34" charset="0"/>
              </a:rPr>
              <a:t> </a:t>
            </a:r>
            <a:r>
              <a:rPr lang="ru-RU" altLang="ru-RU" b="1" dirty="0">
                <a:solidFill>
                  <a:srgbClr val="1A4164"/>
                </a:solidFill>
                <a:latin typeface="Arial" panose="020B0604020202020204" pitchFamily="34" charset="0"/>
              </a:rPr>
              <a:t>«Об аквакультуре»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1A4164"/>
                </a:solidFill>
                <a:latin typeface="Arial" panose="020B0604020202020204" pitchFamily="34" charset="0"/>
              </a:rPr>
              <a:t>и </a:t>
            </a:r>
            <a:r>
              <a:rPr lang="ru-RU" altLang="ru-RU" b="1" dirty="0" smtClean="0">
                <a:solidFill>
                  <a:srgbClr val="1A4164"/>
                </a:solidFill>
                <a:latin typeface="Arial" panose="020B0604020202020204" pitchFamily="34" charset="0"/>
              </a:rPr>
              <a:t>сопутствующий </a:t>
            </a:r>
            <a:r>
              <a:rPr lang="ru-RU" altLang="ru-RU" b="1" dirty="0">
                <a:solidFill>
                  <a:srgbClr val="1A4164"/>
                </a:solidFill>
                <a:latin typeface="Arial" panose="020B0604020202020204" pitchFamily="34" charset="0"/>
              </a:rPr>
              <a:t>к нему </a:t>
            </a:r>
            <a:r>
              <a:rPr lang="ru-RU" altLang="ru-RU" b="1" dirty="0" smtClean="0">
                <a:solidFill>
                  <a:srgbClr val="1A4164"/>
                </a:solidFill>
                <a:latin typeface="Arial" panose="020B0604020202020204" pitchFamily="34" charset="0"/>
              </a:rPr>
              <a:t>законопроект </a:t>
            </a:r>
            <a:endParaRPr lang="ru-RU" altLang="ru-RU" b="1" dirty="0">
              <a:solidFill>
                <a:srgbClr val="1A4164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19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05"/>
    </mc:Choice>
    <mc:Fallback xmlns="">
      <p:transition spd="slow" advTm="140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E9202625-0A4F-4418-9FA1-66C03CE0E84D}"/>
              </a:ext>
            </a:extLst>
          </p:cNvPr>
          <p:cNvSpPr txBox="1"/>
          <p:nvPr/>
        </p:nvSpPr>
        <p:spPr>
          <a:xfrm>
            <a:off x="2999656" y="260648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Субсидирование субъектов аквакультуры</a:t>
            </a:r>
          </a:p>
        </p:txBody>
      </p:sp>
      <p:pic>
        <p:nvPicPr>
          <p:cNvPr id="34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1626" y="44624"/>
            <a:ext cx="861038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6" name="Прямая соединительная линия 35"/>
          <p:cNvCxnSpPr/>
          <p:nvPr/>
        </p:nvCxnSpPr>
        <p:spPr>
          <a:xfrm>
            <a:off x="84432" y="980728"/>
            <a:ext cx="11988000" cy="0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63352" y="1052736"/>
            <a:ext cx="1166529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00B050"/>
                </a:solidFill>
                <a:latin typeface="Arial Narrow" panose="020B0606020202030204" pitchFamily="34" charset="0"/>
              </a:rPr>
              <a:t>Субсидирование субъектов аквакультуры </a:t>
            </a:r>
            <a:r>
              <a:rPr lang="ru-RU" sz="2000" dirty="0">
                <a:latin typeface="Arial Narrow" panose="020B0606020202030204" pitchFamily="34" charset="0"/>
              </a:rPr>
              <a:t>осуществляется в качестве экономического стимулирования развития аквакультуры </a:t>
            </a:r>
            <a:r>
              <a:rPr lang="ru-RU" sz="2000" dirty="0" smtClean="0">
                <a:latin typeface="Arial Narrow" panose="020B0606020202030204" pitchFamily="34" charset="0"/>
              </a:rPr>
              <a:t>для повышения </a:t>
            </a:r>
            <a:r>
              <a:rPr lang="ru-RU" sz="2000" dirty="0">
                <a:latin typeface="Arial Narrow" panose="020B0606020202030204" pitchFamily="34" charset="0"/>
              </a:rPr>
              <a:t>качества и конкурентоспособности производимой продукции </a:t>
            </a:r>
            <a:r>
              <a:rPr lang="ru-RU" sz="2000" dirty="0" smtClean="0">
                <a:latin typeface="Arial Narrow" panose="020B0606020202030204" pitchFamily="34" charset="0"/>
              </a:rPr>
              <a:t>аквакультуры</a:t>
            </a:r>
          </a:p>
          <a:p>
            <a:endParaRPr lang="ru-RU" sz="1800" dirty="0">
              <a:latin typeface="Arial Narrow" panose="020B0606020202030204" pitchFamily="34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Направления субсидирования: </a:t>
            </a:r>
          </a:p>
          <a:p>
            <a:endParaRPr lang="kk-KZ" sz="1800" dirty="0" smtClean="0">
              <a:latin typeface="Arial Narrow" panose="020B0606020202030204" pitchFamily="34" charset="0"/>
            </a:endParaRPr>
          </a:p>
          <a:p>
            <a:r>
              <a:rPr lang="kk-KZ" sz="1800" i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действующие</a:t>
            </a:r>
            <a:r>
              <a:rPr lang="kk-KZ" sz="1600" i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:</a:t>
            </a:r>
            <a:endParaRPr lang="ru-RU" sz="1600" i="1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Arial Narrow" panose="020B0606020202030204" pitchFamily="34" charset="0"/>
              </a:rPr>
              <a:t>повышение </a:t>
            </a:r>
            <a:r>
              <a:rPr lang="ru-RU" sz="1800" dirty="0">
                <a:latin typeface="Arial Narrow" panose="020B0606020202030204" pitchFamily="34" charset="0"/>
              </a:rPr>
              <a:t>продуктивности и качества продукции аквакультуры (рыбоводства), а также развития племенного </a:t>
            </a:r>
            <a:r>
              <a:rPr lang="ru-RU" sz="1800" dirty="0" smtClean="0">
                <a:latin typeface="Arial Narrow" panose="020B0606020202030204" pitchFamily="34" charset="0"/>
              </a:rPr>
              <a:t>рыбоводства </a:t>
            </a:r>
            <a:r>
              <a:rPr lang="ru-RU" sz="1600" i="1" dirty="0" smtClean="0">
                <a:latin typeface="Arial Narrow" panose="020B0606020202030204" pitchFamily="34" charset="0"/>
              </a:rPr>
              <a:t>(субсидии на корма, рыбопосадочный материал, лекарственные средства, разработку рыбоводно-биологического обоснования, содержание ремонтно-маточного поголовья)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Arial Narrow" panose="020B0606020202030204" pitchFamily="34" charset="0"/>
              </a:rPr>
              <a:t>возмещение </a:t>
            </a:r>
            <a:r>
              <a:rPr lang="ru-RU" sz="1800" dirty="0">
                <a:latin typeface="Arial Narrow" panose="020B0606020202030204" pitchFamily="34" charset="0"/>
              </a:rPr>
              <a:t>части расходов, понесенных субъектом аквакультуры, при инвестиционных </a:t>
            </a:r>
            <a:r>
              <a:rPr lang="ru-RU" sz="1800" dirty="0" smtClean="0">
                <a:latin typeface="Arial Narrow" panose="020B0606020202030204" pitchFamily="34" charset="0"/>
              </a:rPr>
              <a:t>вложениях</a:t>
            </a:r>
          </a:p>
          <a:p>
            <a:pPr algn="just">
              <a:spcAft>
                <a:spcPts val="1200"/>
              </a:spcAft>
            </a:pPr>
            <a:r>
              <a:rPr lang="kk-KZ" sz="1800" i="1" dirty="0">
                <a:solidFill>
                  <a:srgbClr val="00B0F0"/>
                </a:solidFill>
                <a:latin typeface="Arial Narrow" panose="020B0606020202030204" pitchFamily="34" charset="0"/>
              </a:rPr>
              <a:t>новые:</a:t>
            </a:r>
            <a:endParaRPr lang="ru-RU" sz="1800" i="1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Arial Narrow" panose="020B0606020202030204" pitchFamily="34" charset="0"/>
              </a:rPr>
              <a:t>субсидирование </a:t>
            </a:r>
            <a:r>
              <a:rPr lang="ru-RU" sz="1800" dirty="0">
                <a:latin typeface="Arial Narrow" panose="020B0606020202030204" pitchFamily="34" charset="0"/>
              </a:rPr>
              <a:t>стоимости услуг по подаче воды субъектам </a:t>
            </a:r>
            <a:r>
              <a:rPr lang="ru-RU" sz="1800" dirty="0" smtClean="0">
                <a:latin typeface="Arial Narrow" panose="020B0606020202030204" pitchFamily="34" charset="0"/>
              </a:rPr>
              <a:t>аквакультуры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Arial Narrow" panose="020B0606020202030204" pitchFamily="34" charset="0"/>
              </a:rPr>
              <a:t>субсидирование </a:t>
            </a:r>
            <a:r>
              <a:rPr lang="ru-RU" sz="1800" dirty="0">
                <a:latin typeface="Arial Narrow" panose="020B0606020202030204" pitchFamily="34" charset="0"/>
              </a:rPr>
              <a:t>ставок вознаграждения при кредитовании субъектов аквакультуры, а также лизинге на приобретение техники и технологического </a:t>
            </a:r>
            <a:r>
              <a:rPr lang="ru-RU" sz="1800" dirty="0" smtClean="0">
                <a:latin typeface="Arial Narrow" panose="020B0606020202030204" pitchFamily="34" charset="0"/>
              </a:rPr>
              <a:t>оборудования</a:t>
            </a:r>
          </a:p>
          <a:p>
            <a:pPr algn="just"/>
            <a:endParaRPr lang="ru-RU" sz="2000" dirty="0" smtClean="0">
              <a:latin typeface="Arial Narrow" panose="020B0606020202030204" pitchFamily="34" charset="0"/>
            </a:endParaRPr>
          </a:p>
          <a:p>
            <a:pPr algn="just"/>
            <a:r>
              <a:rPr lang="ru-RU" sz="2000" dirty="0" smtClean="0">
                <a:latin typeface="Arial Narrow" panose="020B0606020202030204" pitchFamily="34" charset="0"/>
              </a:rPr>
              <a:t>Осуществление субсидирования посредством </a:t>
            </a:r>
            <a:r>
              <a:rPr lang="ru-RU" sz="2000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Государственной </a:t>
            </a:r>
            <a:r>
              <a:rPr lang="ru-RU" sz="2000" dirty="0">
                <a:solidFill>
                  <a:srgbClr val="FF0000"/>
                </a:solidFill>
                <a:latin typeface="Arial Narrow" panose="020B0606020202030204" pitchFamily="34" charset="0"/>
              </a:rPr>
              <a:t>информационной системы субсидирования </a:t>
            </a:r>
            <a:r>
              <a:rPr lang="ru-RU" sz="2000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АПК</a:t>
            </a:r>
            <a:endParaRPr lang="ru-RU" sz="2000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>
          <a:xfrm>
            <a:off x="11784632" y="6376243"/>
            <a:ext cx="3538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defTabSz="933450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  <a:lvl2pPr marL="461963" indent="-125413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33450" indent="-260350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404938" indent="-39528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73250" indent="-52863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kk-KZ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10</a:t>
            </a: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05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E9202625-0A4F-4418-9FA1-66C03CE0E84D}"/>
              </a:ext>
            </a:extLst>
          </p:cNvPr>
          <p:cNvSpPr txBox="1"/>
          <p:nvPr/>
        </p:nvSpPr>
        <p:spPr>
          <a:xfrm>
            <a:off x="3071664" y="77723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Научное сопровождение проектов в области аквакультуры для стимулирования повышения производительности труда</a:t>
            </a:r>
          </a:p>
        </p:txBody>
      </p:sp>
      <p:pic>
        <p:nvPicPr>
          <p:cNvPr id="34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1626" y="83974"/>
            <a:ext cx="861038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6" name="Прямая соединительная линия 35"/>
          <p:cNvCxnSpPr/>
          <p:nvPr/>
        </p:nvCxnSpPr>
        <p:spPr>
          <a:xfrm>
            <a:off x="84432" y="1052736"/>
            <a:ext cx="11988000" cy="0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63352" y="1196753"/>
            <a:ext cx="11665296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	ЦЕЛЬ</a:t>
            </a:r>
            <a:r>
              <a:rPr lang="ru-RU" sz="2000" dirty="0" smtClean="0">
                <a:latin typeface="Arial Narrow" panose="020B0606020202030204" pitchFamily="34" charset="0"/>
              </a:rPr>
              <a:t> – содействие государства в </a:t>
            </a:r>
            <a:r>
              <a:rPr lang="ru-RU" sz="2000" dirty="0">
                <a:latin typeface="Arial Narrow" panose="020B0606020202030204" pitchFamily="34" charset="0"/>
              </a:rPr>
              <a:t>создании новых или расширении действующих </a:t>
            </a:r>
            <a:r>
              <a:rPr lang="ru-RU" sz="2000" dirty="0" smtClean="0">
                <a:latin typeface="Arial Narrow" panose="020B0606020202030204" pitchFamily="34" charset="0"/>
              </a:rPr>
              <a:t>производств</a:t>
            </a:r>
          </a:p>
          <a:p>
            <a:pPr algn="just"/>
            <a:endParaRPr lang="ru-RU" sz="2000" dirty="0" smtClean="0">
              <a:latin typeface="Arial Narrow" panose="020B0606020202030204" pitchFamily="34" charset="0"/>
            </a:endParaRPr>
          </a:p>
          <a:p>
            <a:pPr algn="just"/>
            <a:r>
              <a:rPr lang="ru-RU" sz="2000" dirty="0" smtClean="0">
                <a:latin typeface="Arial Narrow" panose="020B0606020202030204" pitchFamily="34" charset="0"/>
              </a:rPr>
              <a:t>	</a:t>
            </a:r>
            <a:r>
              <a:rPr lang="ru-RU" sz="2000" b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ФОРМА СОДЕЙСТВИЯ </a:t>
            </a:r>
            <a:r>
              <a:rPr lang="ru-RU" sz="2000" dirty="0" smtClean="0">
                <a:latin typeface="Arial Narrow" panose="020B0606020202030204" pitchFamily="34" charset="0"/>
              </a:rPr>
              <a:t>– научное сопровождение инвестиционных проектов </a:t>
            </a:r>
            <a:r>
              <a:rPr lang="ru-RU" sz="2000" dirty="0">
                <a:latin typeface="Arial Narrow" panose="020B0606020202030204" pitchFamily="34" charset="0"/>
              </a:rPr>
              <a:t>в </a:t>
            </a:r>
            <a:r>
              <a:rPr lang="ru-RU" sz="2000" dirty="0" smtClean="0">
                <a:latin typeface="Arial Narrow" panose="020B0606020202030204" pitchFamily="34" charset="0"/>
              </a:rPr>
              <a:t>сфере </a:t>
            </a:r>
            <a:r>
              <a:rPr lang="ru-RU" sz="2000" dirty="0">
                <a:latin typeface="Arial Narrow" panose="020B0606020202030204" pitchFamily="34" charset="0"/>
              </a:rPr>
              <a:t>аквакультуры посредством </a:t>
            </a:r>
            <a:r>
              <a:rPr lang="ru-RU" sz="2000" dirty="0" smtClean="0">
                <a:latin typeface="Arial Narrow" panose="020B0606020202030204" pitchFamily="34" charset="0"/>
              </a:rPr>
              <a:t>предоставления </a:t>
            </a:r>
            <a:r>
              <a:rPr lang="ru-RU" sz="2000" dirty="0">
                <a:latin typeface="Arial Narrow" panose="020B0606020202030204" pitchFamily="34" charset="0"/>
              </a:rPr>
              <a:t>информационно-аналитической, учебно-методологической и научно-методической поддержке субъектам </a:t>
            </a:r>
            <a:r>
              <a:rPr lang="ru-RU" sz="2000" dirty="0" smtClean="0">
                <a:latin typeface="Arial Narrow" panose="020B0606020202030204" pitchFamily="34" charset="0"/>
              </a:rPr>
              <a:t>аквакультуры за </a:t>
            </a:r>
            <a:r>
              <a:rPr lang="ru-RU" sz="2000" dirty="0">
                <a:latin typeface="Arial Narrow" panose="020B0606020202030204" pitchFamily="34" charset="0"/>
              </a:rPr>
              <a:t>счет бюджетных средств </a:t>
            </a:r>
            <a:endParaRPr lang="ru-RU" sz="2000" dirty="0" smtClean="0">
              <a:latin typeface="Arial Narrow" panose="020B0606020202030204" pitchFamily="34" charset="0"/>
            </a:endParaRPr>
          </a:p>
          <a:p>
            <a:pPr algn="just"/>
            <a:endParaRPr lang="ru-RU" sz="1800" dirty="0" smtClean="0">
              <a:latin typeface="Arial Narrow" panose="020B0606020202030204" pitchFamily="34" charset="0"/>
            </a:endParaRPr>
          </a:p>
          <a:p>
            <a:pPr algn="just"/>
            <a:endParaRPr lang="ru-RU" sz="1800" dirty="0">
              <a:latin typeface="Arial Narrow" panose="020B0606020202030204" pitchFamily="34" charset="0"/>
            </a:endParaRP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Arial Narrow" panose="020B0606020202030204" pitchFamily="34" charset="0"/>
              </a:rPr>
              <a:t>Научное сопровождение проектов в области аквакультуры</a:t>
            </a:r>
          </a:p>
          <a:p>
            <a:pPr algn="just"/>
            <a:endParaRPr lang="ru-RU" sz="1800" dirty="0" smtClean="0">
              <a:latin typeface="Arial Narrow" panose="020B0606020202030204" pitchFamily="34" charset="0"/>
            </a:endParaRP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Arial Narrow" panose="020B0606020202030204" pitchFamily="34" charset="0"/>
              </a:rPr>
              <a:t>повышение </a:t>
            </a:r>
            <a:r>
              <a:rPr lang="ru-RU" sz="1800" dirty="0">
                <a:latin typeface="Arial Narrow" panose="020B0606020202030204" pitchFamily="34" charset="0"/>
              </a:rPr>
              <a:t>компетенции работников, </a:t>
            </a:r>
            <a:r>
              <a:rPr lang="ru-RU" sz="1800" dirty="0" smtClean="0">
                <a:latin typeface="Arial Narrow" panose="020B0606020202030204" pitchFamily="34" charset="0"/>
              </a:rPr>
              <a:t>выработка </a:t>
            </a:r>
            <a:r>
              <a:rPr lang="ru-RU" sz="1800" dirty="0">
                <a:latin typeface="Arial Narrow" panose="020B0606020202030204" pitchFamily="34" charset="0"/>
              </a:rPr>
              <a:t>научно-обоснованных рекомендаций, </a:t>
            </a:r>
            <a:r>
              <a:rPr lang="ru-RU" sz="1800" dirty="0" smtClean="0">
                <a:latin typeface="Arial Narrow" panose="020B0606020202030204" pitchFamily="34" charset="0"/>
              </a:rPr>
              <a:t>оказание </a:t>
            </a:r>
            <a:r>
              <a:rPr lang="ru-RU" sz="1800" dirty="0">
                <a:latin typeface="Arial Narrow" panose="020B0606020202030204" pitchFamily="34" charset="0"/>
              </a:rPr>
              <a:t>научного сопровождения технологических процессов по </a:t>
            </a:r>
            <a:r>
              <a:rPr lang="ru-RU" sz="1800" dirty="0" smtClean="0">
                <a:latin typeface="Arial Narrow" panose="020B0606020202030204" pitchFamily="34" charset="0"/>
              </a:rPr>
              <a:t>выращиванию </a:t>
            </a:r>
            <a:r>
              <a:rPr lang="ru-RU" sz="1800" dirty="0">
                <a:latin typeface="Arial Narrow" panose="020B0606020202030204" pitchFamily="34" charset="0"/>
              </a:rPr>
              <a:t>объектов аквакультуры и </a:t>
            </a:r>
            <a:r>
              <a:rPr lang="ru-RU" sz="1800" dirty="0" smtClean="0">
                <a:latin typeface="Arial Narrow" panose="020B0606020202030204" pitchFamily="34" charset="0"/>
              </a:rPr>
              <a:t>консультация </a:t>
            </a:r>
            <a:r>
              <a:rPr lang="ru-RU" sz="1800" dirty="0">
                <a:latin typeface="Arial Narrow" panose="020B0606020202030204" pitchFamily="34" charset="0"/>
              </a:rPr>
              <a:t>субъектов </a:t>
            </a:r>
            <a:r>
              <a:rPr lang="ru-RU" sz="1800" dirty="0" smtClean="0">
                <a:latin typeface="Arial Narrow" panose="020B0606020202030204" pitchFamily="34" charset="0"/>
              </a:rPr>
              <a:t>аквакультуры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Arial Narrow" panose="020B0606020202030204" pitchFamily="34" charset="0"/>
              </a:rPr>
              <a:t>внедрение </a:t>
            </a:r>
            <a:r>
              <a:rPr lang="ru-RU" sz="1800" dirty="0">
                <a:latin typeface="Arial Narrow" panose="020B0606020202030204" pitchFamily="34" charset="0"/>
              </a:rPr>
              <a:t>в производство инновационных и (или) индустриальных технологий </a:t>
            </a:r>
            <a:r>
              <a:rPr lang="ru-RU" sz="1800" dirty="0" smtClean="0">
                <a:latin typeface="Arial Narrow" panose="020B0606020202030204" pitchFamily="34" charset="0"/>
              </a:rPr>
              <a:t>по выращиванию </a:t>
            </a:r>
            <a:r>
              <a:rPr lang="ru-RU" sz="1800" dirty="0">
                <a:latin typeface="Arial Narrow" panose="020B0606020202030204" pitchFamily="34" charset="0"/>
              </a:rPr>
              <a:t>объектов </a:t>
            </a:r>
            <a:r>
              <a:rPr lang="ru-RU" sz="1800" dirty="0" smtClean="0">
                <a:latin typeface="Arial Narrow" panose="020B0606020202030204" pitchFamily="34" charset="0"/>
              </a:rPr>
              <a:t>аквакультуры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Arial Narrow" panose="020B0606020202030204" pitchFamily="34" charset="0"/>
              </a:rPr>
              <a:t>эффективность </a:t>
            </a:r>
            <a:r>
              <a:rPr lang="ru-RU" sz="1800" dirty="0">
                <a:latin typeface="Arial Narrow" panose="020B0606020202030204" pitchFamily="34" charset="0"/>
              </a:rPr>
              <a:t>организации производства продукции </a:t>
            </a:r>
            <a:r>
              <a:rPr lang="ru-RU" sz="1800" dirty="0" smtClean="0">
                <a:latin typeface="Arial Narrow" panose="020B0606020202030204" pitchFamily="34" charset="0"/>
              </a:rPr>
              <a:t>аквакультуры</a:t>
            </a:r>
          </a:p>
          <a:p>
            <a:pPr algn="just"/>
            <a:endParaRPr lang="ru-RU" sz="1800" dirty="0" smtClean="0">
              <a:latin typeface="Arial Narrow" panose="020B0606020202030204" pitchFamily="34" charset="0"/>
            </a:endParaRPr>
          </a:p>
          <a:p>
            <a:pPr algn="ctr"/>
            <a:r>
              <a:rPr lang="ru-RU" sz="2000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Определение научных организаций в соответствии Законом Республики Казахстан «О государственных закупках»</a:t>
            </a:r>
            <a:endParaRPr lang="ru-RU" sz="1800" dirty="0" smtClean="0">
              <a:solidFill>
                <a:srgbClr val="00B050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>
          <a:xfrm>
            <a:off x="11784632" y="6376243"/>
            <a:ext cx="3538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defTabSz="933450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  <a:lvl2pPr marL="461963" indent="-125413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33450" indent="-260350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404938" indent="-39528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73250" indent="-52863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kk-KZ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11</a:t>
            </a: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93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E9202625-0A4F-4418-9FA1-66C03CE0E84D}"/>
              </a:ext>
            </a:extLst>
          </p:cNvPr>
          <p:cNvSpPr txBox="1"/>
          <p:nvPr/>
        </p:nvSpPr>
        <p:spPr>
          <a:xfrm>
            <a:off x="4079776" y="269655"/>
            <a:ext cx="6909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Государственный </a:t>
            </a:r>
            <a:r>
              <a:rPr lang="ru-RU" sz="2400" b="1" dirty="0" smtClean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контроль в области аквакультуры</a:t>
            </a:r>
            <a:endParaRPr lang="ru-RU" sz="2400" b="1" dirty="0">
              <a:solidFill>
                <a:schemeClr val="tx2"/>
              </a:solidFill>
              <a:latin typeface="Arial Narrow" panose="020B0606020202030204" pitchFamily="34" charset="0"/>
              <a:cs typeface="Calibri" panose="020F0502020204030204" pitchFamily="34" charset="0"/>
            </a:endParaRPr>
          </a:p>
        </p:txBody>
      </p:sp>
      <p:pic>
        <p:nvPicPr>
          <p:cNvPr id="34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1626" y="83974"/>
            <a:ext cx="861038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6" name="Прямая соединительная линия 35"/>
          <p:cNvCxnSpPr/>
          <p:nvPr/>
        </p:nvCxnSpPr>
        <p:spPr>
          <a:xfrm>
            <a:off x="119336" y="1052736"/>
            <a:ext cx="11952000" cy="0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9336" y="1239024"/>
            <a:ext cx="11774333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В отношении субъектов аквакультуры: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Arial Narrow" panose="020B0606020202030204" pitchFamily="34" charset="0"/>
              </a:rPr>
              <a:t>Внедряемый государственный контроль </a:t>
            </a:r>
            <a:r>
              <a:rPr lang="ru-RU" sz="1800" b="1" dirty="0" smtClean="0">
                <a:latin typeface="Arial Narrow" panose="020B0606020202030204" pitchFamily="34" charset="0"/>
              </a:rPr>
              <a:t>в сфере аквакультуры </a:t>
            </a:r>
            <a:r>
              <a:rPr lang="ru-RU" sz="1800" dirty="0" smtClean="0">
                <a:latin typeface="Arial Narrow" panose="020B0606020202030204" pitchFamily="34" charset="0"/>
              </a:rPr>
              <a:t>является частью контроля в </a:t>
            </a:r>
            <a:r>
              <a:rPr lang="ru-RU" sz="1800" dirty="0">
                <a:latin typeface="Arial Narrow" panose="020B0606020202030204" pitchFamily="34" charset="0"/>
              </a:rPr>
              <a:t>области охраны, воспроизводства и использования животного </a:t>
            </a:r>
            <a:r>
              <a:rPr lang="ru-RU" sz="1800" dirty="0" smtClean="0">
                <a:latin typeface="Arial Narrow" panose="020B0606020202030204" pitchFamily="34" charset="0"/>
              </a:rPr>
              <a:t>мира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b="1" dirty="0" smtClean="0">
                <a:latin typeface="Arial Narrow" panose="020B0606020202030204" pitchFamily="34" charset="0"/>
              </a:rPr>
              <a:t>Цель</a:t>
            </a:r>
            <a:r>
              <a:rPr lang="ru-RU" sz="1800" dirty="0" smtClean="0">
                <a:latin typeface="Arial Narrow" panose="020B0606020202030204" pitchFamily="34" charset="0"/>
              </a:rPr>
              <a:t> – обеспечение безопасности производимой и реализуемой субъектом аквакультуры продукции, технологических процессов для жизни и здоровья людей и безопасности окружающей среды, в том числе для недопущения вселения в водные объекты чужеродных или генетически модифицированных видов объектов аквакультуры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b="1" dirty="0" smtClean="0">
                <a:latin typeface="Arial Narrow" panose="020B0606020202030204" pitchFamily="34" charset="0"/>
              </a:rPr>
              <a:t>Орган контроля </a:t>
            </a:r>
            <a:r>
              <a:rPr lang="ru-RU" sz="1800" dirty="0" smtClean="0">
                <a:latin typeface="Arial Narrow" panose="020B0606020202030204" pitchFamily="34" charset="0"/>
              </a:rPr>
              <a:t>– Комитет рыбного хозяйства Министерства экологии и природных ресурсов и его территориальные подразделения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b="1" dirty="0" smtClean="0">
                <a:latin typeface="Arial Narrow" panose="020B0606020202030204" pitchFamily="34" charset="0"/>
              </a:rPr>
              <a:t>Форма контроля </a:t>
            </a:r>
            <a:r>
              <a:rPr lang="ru-RU" sz="1800" dirty="0" smtClean="0">
                <a:latin typeface="Arial Narrow" panose="020B0606020202030204" pitchFamily="34" charset="0"/>
              </a:rPr>
              <a:t>– проверка и профилактический контроль с </a:t>
            </a:r>
            <a:r>
              <a:rPr lang="ru-RU" sz="1800" dirty="0">
                <a:latin typeface="Arial Narrow" panose="020B0606020202030204" pitchFamily="34" charset="0"/>
              </a:rPr>
              <a:t>посещением и без посещения субъекта (объекта) контроля в соответствии с Предпринимательским </a:t>
            </a:r>
            <a:r>
              <a:rPr lang="ru-RU" sz="1800" dirty="0" smtClean="0">
                <a:latin typeface="Arial Narrow" panose="020B0606020202030204" pitchFamily="34" charset="0"/>
              </a:rPr>
              <a:t>кодексом и проектом Закона</a:t>
            </a:r>
            <a:endParaRPr lang="ru-RU" sz="1800" dirty="0">
              <a:latin typeface="Arial Narrow" panose="020B060602020203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b="1" dirty="0" smtClean="0">
                <a:latin typeface="Arial Narrow" panose="020B0606020202030204" pitchFamily="34" charset="0"/>
              </a:rPr>
              <a:t>Субъекты и объекты контроля </a:t>
            </a:r>
            <a:r>
              <a:rPr lang="ru-RU" sz="1800" dirty="0" smtClean="0">
                <a:latin typeface="Arial Narrow" panose="020B0606020202030204" pitchFamily="34" charset="0"/>
              </a:rPr>
              <a:t>– субъекты аквакультуры, их имущество и деятельность</a:t>
            </a:r>
          </a:p>
          <a:p>
            <a:pPr algn="just">
              <a:spcAft>
                <a:spcPts val="600"/>
              </a:spcAft>
            </a:pPr>
            <a:endParaRPr lang="ru-RU" sz="2000" b="1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В отношении МИО: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Arial Narrow" panose="020B0606020202030204" pitchFamily="34" charset="0"/>
              </a:rPr>
              <a:t>В </a:t>
            </a:r>
            <a:r>
              <a:rPr lang="ru-RU" sz="1800" dirty="0">
                <a:latin typeface="Arial Narrow" panose="020B0606020202030204" pitchFamily="34" charset="0"/>
              </a:rPr>
              <a:t>форме периодических, внеплановых проверок и дистанционного </a:t>
            </a:r>
            <a:r>
              <a:rPr lang="ru-RU" sz="1800" dirty="0" smtClean="0">
                <a:latin typeface="Arial Narrow" panose="020B0606020202030204" pitchFamily="34" charset="0"/>
              </a:rPr>
              <a:t>контроля</a:t>
            </a:r>
            <a:endParaRPr lang="ru-RU" sz="1800" dirty="0">
              <a:latin typeface="Arial Narrow" panose="020B0606020202030204" pitchFamily="34" charset="0"/>
            </a:endParaRP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>
          <a:xfrm>
            <a:off x="11712624" y="6376243"/>
            <a:ext cx="4258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defTabSz="933450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  <a:lvl2pPr marL="461963" indent="-125413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33450" indent="-260350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404938" indent="-39528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73250" indent="-52863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kk-KZ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12</a:t>
            </a: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12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E9202625-0A4F-4418-9FA1-66C03CE0E84D}"/>
              </a:ext>
            </a:extLst>
          </p:cNvPr>
          <p:cNvSpPr txBox="1"/>
          <p:nvPr/>
        </p:nvSpPr>
        <p:spPr>
          <a:xfrm>
            <a:off x="2295128" y="214573"/>
            <a:ext cx="8769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Проект Закона «О внесении изменений в некоторые законодательные акты Республики Казахстан по вопросам аквакультуры»</a:t>
            </a:r>
          </a:p>
        </p:txBody>
      </p:sp>
      <p:pic>
        <p:nvPicPr>
          <p:cNvPr id="34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1626" y="83974"/>
            <a:ext cx="861038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6" name="Прямая соединительная линия 35"/>
          <p:cNvCxnSpPr/>
          <p:nvPr/>
        </p:nvCxnSpPr>
        <p:spPr>
          <a:xfrm>
            <a:off x="119336" y="1052736"/>
            <a:ext cx="11916000" cy="0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6240016" y="3927963"/>
            <a:ext cx="5472608" cy="8839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части уточнения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редакции, нормы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строительству рыбоводных прудов, и рыбоводных бассейнов площадью водного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зеркала не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более 0,15 гектара и возведение рыбоводных объектов 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ведения аквакультуры</a:t>
            </a: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240016" y="2795104"/>
            <a:ext cx="5472608" cy="7779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части включения в понятие сельскохозяйственная продукция продукцию аквакультуры 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240016" y="1501010"/>
            <a:ext cx="5472608" cy="91851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 algn="ctr"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части исключения основных норм и положений, регулирующих вопросы аквакультуры, и приведение его в соответствие с основным проектом Закона по смежным вопросам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240016" y="5157192"/>
            <a:ext cx="5472608" cy="9361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 algn="ctr">
              <a:buFontTx/>
              <a:buChar char="-"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части уточнения </a:t>
            </a:r>
            <a:r>
              <a:rPr lang="ru-RU" sz="12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редакции наименований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разрешительной процедуры </a:t>
            </a:r>
            <a:r>
              <a:rPr lang="ru-RU" sz="12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свидетельства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Freeform 12"/>
          <p:cNvSpPr/>
          <p:nvPr/>
        </p:nvSpPr>
        <p:spPr>
          <a:xfrm>
            <a:off x="570791" y="2808457"/>
            <a:ext cx="5256584" cy="692551"/>
          </a:xfrm>
          <a:custGeom>
            <a:avLst/>
            <a:gdLst/>
            <a:ahLst/>
            <a:cxnLst/>
            <a:rect l="l" t="t" r="r" b="b"/>
            <a:pathLst>
              <a:path w="7955732" h="1113790">
                <a:moveTo>
                  <a:pt x="7403281" y="0"/>
                </a:moveTo>
                <a:lnTo>
                  <a:pt x="553720" y="0"/>
                </a:lnTo>
                <a:cubicBezTo>
                  <a:pt x="247650" y="0"/>
                  <a:pt x="0" y="247650"/>
                  <a:pt x="0" y="553720"/>
                </a:cubicBezTo>
                <a:cubicBezTo>
                  <a:pt x="0" y="859790"/>
                  <a:pt x="247650" y="1107440"/>
                  <a:pt x="553720" y="1107440"/>
                </a:cubicBezTo>
                <a:lnTo>
                  <a:pt x="7403281" y="1113790"/>
                </a:lnTo>
                <a:lnTo>
                  <a:pt x="7955731" y="558800"/>
                </a:lnTo>
                <a:lnTo>
                  <a:pt x="7403281" y="0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 algn="ctr"/>
            <a:endParaRPr lang="ru-RU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 «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государственном регулировании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развития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агропромышленного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комплекса и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сельских</a:t>
            </a: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территорий</a:t>
            </a: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1600" dirty="0"/>
          </a:p>
        </p:txBody>
      </p:sp>
      <p:sp>
        <p:nvSpPr>
          <p:cNvPr id="24" name="Freeform 12"/>
          <p:cNvSpPr/>
          <p:nvPr/>
        </p:nvSpPr>
        <p:spPr>
          <a:xfrm>
            <a:off x="570791" y="5301208"/>
            <a:ext cx="5256584" cy="692551"/>
          </a:xfrm>
          <a:custGeom>
            <a:avLst/>
            <a:gdLst/>
            <a:ahLst/>
            <a:cxnLst/>
            <a:rect l="l" t="t" r="r" b="b"/>
            <a:pathLst>
              <a:path w="7955732" h="1113790">
                <a:moveTo>
                  <a:pt x="7403281" y="0"/>
                </a:moveTo>
                <a:lnTo>
                  <a:pt x="553720" y="0"/>
                </a:lnTo>
                <a:cubicBezTo>
                  <a:pt x="247650" y="0"/>
                  <a:pt x="0" y="247650"/>
                  <a:pt x="0" y="553720"/>
                </a:cubicBezTo>
                <a:cubicBezTo>
                  <a:pt x="0" y="859790"/>
                  <a:pt x="247650" y="1107440"/>
                  <a:pt x="553720" y="1107440"/>
                </a:cubicBezTo>
                <a:lnTo>
                  <a:pt x="7403281" y="1113790"/>
                </a:lnTo>
                <a:lnTo>
                  <a:pt x="7955731" y="558800"/>
                </a:lnTo>
                <a:lnTo>
                  <a:pt x="7403281" y="0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 algn="ctr"/>
            <a:endParaRPr lang="ru-RU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ru-RU" sz="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 «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разрешениях и уведомлениях»</a:t>
            </a:r>
            <a:endParaRPr lang="ru-RU" sz="1600" dirty="0"/>
          </a:p>
        </p:txBody>
      </p:sp>
      <p:sp>
        <p:nvSpPr>
          <p:cNvPr id="25" name="Freeform 12"/>
          <p:cNvSpPr/>
          <p:nvPr/>
        </p:nvSpPr>
        <p:spPr>
          <a:xfrm>
            <a:off x="570791" y="4032593"/>
            <a:ext cx="5256584" cy="692551"/>
          </a:xfrm>
          <a:custGeom>
            <a:avLst/>
            <a:gdLst/>
            <a:ahLst/>
            <a:cxnLst/>
            <a:rect l="l" t="t" r="r" b="b"/>
            <a:pathLst>
              <a:path w="7955732" h="1113790">
                <a:moveTo>
                  <a:pt x="7403281" y="0"/>
                </a:moveTo>
                <a:lnTo>
                  <a:pt x="553720" y="0"/>
                </a:lnTo>
                <a:cubicBezTo>
                  <a:pt x="247650" y="0"/>
                  <a:pt x="0" y="247650"/>
                  <a:pt x="0" y="553720"/>
                </a:cubicBezTo>
                <a:cubicBezTo>
                  <a:pt x="0" y="859790"/>
                  <a:pt x="247650" y="1107440"/>
                  <a:pt x="553720" y="1107440"/>
                </a:cubicBezTo>
                <a:lnTo>
                  <a:pt x="7403281" y="1113790"/>
                </a:lnTo>
                <a:lnTo>
                  <a:pt x="7955731" y="558800"/>
                </a:lnTo>
                <a:lnTo>
                  <a:pt x="7403281" y="0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 algn="ctr"/>
            <a:endParaRPr lang="ru-RU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 «Об архитектурной, градостроительной и строительной деятельности в Республике Казахстан»</a:t>
            </a:r>
            <a:endParaRPr lang="ru-RU" sz="1600" dirty="0"/>
          </a:p>
        </p:txBody>
      </p:sp>
      <p:sp>
        <p:nvSpPr>
          <p:cNvPr id="26" name="Freeform 12"/>
          <p:cNvSpPr/>
          <p:nvPr/>
        </p:nvSpPr>
        <p:spPr>
          <a:xfrm>
            <a:off x="570791" y="1586008"/>
            <a:ext cx="5256584" cy="692551"/>
          </a:xfrm>
          <a:custGeom>
            <a:avLst/>
            <a:gdLst/>
            <a:ahLst/>
            <a:cxnLst/>
            <a:rect l="l" t="t" r="r" b="b"/>
            <a:pathLst>
              <a:path w="7955732" h="1113790">
                <a:moveTo>
                  <a:pt x="7403281" y="0"/>
                </a:moveTo>
                <a:lnTo>
                  <a:pt x="553720" y="0"/>
                </a:lnTo>
                <a:cubicBezTo>
                  <a:pt x="247650" y="0"/>
                  <a:pt x="0" y="247650"/>
                  <a:pt x="0" y="553720"/>
                </a:cubicBezTo>
                <a:cubicBezTo>
                  <a:pt x="0" y="859790"/>
                  <a:pt x="247650" y="1107440"/>
                  <a:pt x="553720" y="1107440"/>
                </a:cubicBezTo>
                <a:lnTo>
                  <a:pt x="7403281" y="1113790"/>
                </a:lnTo>
                <a:lnTo>
                  <a:pt x="7955731" y="558800"/>
                </a:lnTo>
                <a:lnTo>
                  <a:pt x="7403281" y="0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 algn="ctr"/>
            <a:endParaRPr lang="ru-RU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 «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б охране, воспроизводстве и использовании</a:t>
            </a:r>
          </a:p>
          <a:p>
            <a:pPr lvl="0"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животного мира»</a:t>
            </a:r>
            <a:endParaRPr lang="ru-RU" sz="1600" dirty="0"/>
          </a:p>
        </p:txBody>
      </p:sp>
      <p:sp>
        <p:nvSpPr>
          <p:cNvPr id="17" name="Номер слайда 3"/>
          <p:cNvSpPr txBox="1">
            <a:spLocks/>
          </p:cNvSpPr>
          <p:nvPr/>
        </p:nvSpPr>
        <p:spPr>
          <a:xfrm>
            <a:off x="11712624" y="6376243"/>
            <a:ext cx="4258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defTabSz="933450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  <a:lvl2pPr marL="461963" indent="-125413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33450" indent="-260350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404938" indent="-39528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73250" indent="-52863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kk-KZ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13</a:t>
            </a: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38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719736" y="2780928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БЛАГОДАРИМ  ЗА  ВНИМАНИЕ</a:t>
            </a:r>
            <a:endParaRPr lang="ru-RU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96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6358074" y="-87"/>
            <a:ext cx="5833927" cy="6741455"/>
            <a:chOff x="-2794" y="-128"/>
            <a:chExt cx="8606155" cy="9838707"/>
          </a:xfrm>
        </p:grpSpPr>
        <p:sp>
          <p:nvSpPr>
            <p:cNvPr id="3" name="Freeform 3"/>
            <p:cNvSpPr/>
            <p:nvPr/>
          </p:nvSpPr>
          <p:spPr>
            <a:xfrm>
              <a:off x="-2794" y="-128"/>
              <a:ext cx="8606155" cy="9838707"/>
            </a:xfrm>
            <a:custGeom>
              <a:avLst/>
              <a:gdLst/>
              <a:ahLst/>
              <a:cxnLst/>
              <a:rect l="l" t="t" r="r" b="b"/>
              <a:pathLst>
                <a:path w="8606155" h="10286874">
                  <a:moveTo>
                    <a:pt x="8606155" y="10251441"/>
                  </a:moveTo>
                  <a:cubicBezTo>
                    <a:pt x="8606155" y="10284588"/>
                    <a:pt x="8595487" y="10286874"/>
                    <a:pt x="8567674" y="10286874"/>
                  </a:cubicBezTo>
                  <a:cubicBezTo>
                    <a:pt x="5713094" y="10286239"/>
                    <a:pt x="2858643" y="10286239"/>
                    <a:pt x="4064" y="10286239"/>
                  </a:cubicBezTo>
                  <a:cubicBezTo>
                    <a:pt x="0" y="10272396"/>
                    <a:pt x="6350" y="10259823"/>
                    <a:pt x="9271" y="10246996"/>
                  </a:cubicBezTo>
                  <a:cubicBezTo>
                    <a:pt x="134747" y="9685402"/>
                    <a:pt x="260350" y="9123935"/>
                    <a:pt x="386207" y="8562467"/>
                  </a:cubicBezTo>
                  <a:cubicBezTo>
                    <a:pt x="565658" y="7761986"/>
                    <a:pt x="745490" y="6961633"/>
                    <a:pt x="924814" y="6161151"/>
                  </a:cubicBezTo>
                  <a:cubicBezTo>
                    <a:pt x="1146302" y="5172583"/>
                    <a:pt x="1367282" y="4184015"/>
                    <a:pt x="1588643" y="3195574"/>
                  </a:cubicBezTo>
                  <a:cubicBezTo>
                    <a:pt x="1813560" y="2191385"/>
                    <a:pt x="2038604" y="1187323"/>
                    <a:pt x="2264156" y="183261"/>
                  </a:cubicBezTo>
                  <a:cubicBezTo>
                    <a:pt x="2277872" y="122174"/>
                    <a:pt x="2286635" y="59690"/>
                    <a:pt x="2308860" y="635"/>
                  </a:cubicBezTo>
                  <a:cubicBezTo>
                    <a:pt x="4395216" y="635"/>
                    <a:pt x="6481572" y="635"/>
                    <a:pt x="8567928" y="0"/>
                  </a:cubicBezTo>
                  <a:cubicBezTo>
                    <a:pt x="8596249" y="0"/>
                    <a:pt x="8605901" y="3429"/>
                    <a:pt x="8605901" y="35814"/>
                  </a:cubicBezTo>
                  <a:cubicBezTo>
                    <a:pt x="8605139" y="3441066"/>
                    <a:pt x="8605139" y="6846317"/>
                    <a:pt x="8606155" y="10251441"/>
                  </a:cubicBezTo>
                  <a:close/>
                </a:path>
              </a:pathLst>
            </a:custGeom>
            <a:blipFill>
              <a:blip r:embed="rId2"/>
              <a:stretch>
                <a:fillRect l="-46636" r="-46636"/>
              </a:stretch>
            </a:blipFill>
          </p:spPr>
        </p:sp>
      </p:grpSp>
      <p:sp>
        <p:nvSpPr>
          <p:cNvPr id="4" name="Freeform 4"/>
          <p:cNvSpPr/>
          <p:nvPr/>
        </p:nvSpPr>
        <p:spPr>
          <a:xfrm>
            <a:off x="191344" y="4888210"/>
            <a:ext cx="414641" cy="414641"/>
          </a:xfrm>
          <a:custGeom>
            <a:avLst/>
            <a:gdLst/>
            <a:ahLst/>
            <a:cxnLst/>
            <a:rect l="l" t="t" r="r" b="b"/>
            <a:pathLst>
              <a:path w="621961" h="621961">
                <a:moveTo>
                  <a:pt x="0" y="0"/>
                </a:moveTo>
                <a:lnTo>
                  <a:pt x="621961" y="0"/>
                </a:lnTo>
                <a:lnTo>
                  <a:pt x="621961" y="621961"/>
                </a:lnTo>
                <a:lnTo>
                  <a:pt x="0" y="62196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91344" y="5547750"/>
            <a:ext cx="414641" cy="414641"/>
          </a:xfrm>
          <a:custGeom>
            <a:avLst/>
            <a:gdLst/>
            <a:ahLst/>
            <a:cxnLst/>
            <a:rect l="l" t="t" r="r" b="b"/>
            <a:pathLst>
              <a:path w="621961" h="621961">
                <a:moveTo>
                  <a:pt x="0" y="0"/>
                </a:moveTo>
                <a:lnTo>
                  <a:pt x="621961" y="0"/>
                </a:lnTo>
                <a:lnTo>
                  <a:pt x="621961" y="621961"/>
                </a:lnTo>
                <a:lnTo>
                  <a:pt x="0" y="62196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91344" y="6169231"/>
            <a:ext cx="414641" cy="414641"/>
          </a:xfrm>
          <a:custGeom>
            <a:avLst/>
            <a:gdLst/>
            <a:ahLst/>
            <a:cxnLst/>
            <a:rect l="l" t="t" r="r" b="b"/>
            <a:pathLst>
              <a:path w="621961" h="621961">
                <a:moveTo>
                  <a:pt x="0" y="0"/>
                </a:moveTo>
                <a:lnTo>
                  <a:pt x="621961" y="0"/>
                </a:lnTo>
                <a:lnTo>
                  <a:pt x="621961" y="621961"/>
                </a:lnTo>
                <a:lnTo>
                  <a:pt x="0" y="62196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80072" y="1036739"/>
            <a:ext cx="7403399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000" b="1" spc="29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2000" b="1" spc="29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Рыбная </a:t>
            </a:r>
            <a:r>
              <a:rPr lang="en-US" sz="2000" b="1" spc="29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отрасль заслуживает пристального </a:t>
            </a:r>
            <a:r>
              <a:rPr lang="en-US" sz="2000" b="1" spc="29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внимания</a:t>
            </a:r>
            <a:r>
              <a:rPr lang="en-US" sz="2000" b="1" spc="29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80072" y="325793"/>
            <a:ext cx="7554859" cy="5386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091"/>
              </a:lnSpc>
            </a:pPr>
            <a:r>
              <a:rPr lang="ru-RU" sz="2000" spc="-125" dirty="0" smtClean="0">
                <a:solidFill>
                  <a:srgbClr val="1353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Послание ГЛАВЫ ГОСУДАРСТВА народу Казахстана «Казахстан в новой реальности: время действий» сентябрь 2020 года</a:t>
            </a:r>
            <a:endParaRPr lang="ru-RU" sz="2000" spc="-125" dirty="0">
              <a:solidFill>
                <a:srgbClr val="1353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25387" y="4869160"/>
            <a:ext cx="5953374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653"/>
              </a:lnSpc>
            </a:pPr>
            <a:r>
              <a:rPr lang="en-US" sz="118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Республики Казахстан «Об охране, воспроизводстве и использовании животного мира»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725387" y="5522350"/>
            <a:ext cx="5075638" cy="4103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569"/>
              </a:lnSpc>
            </a:pPr>
            <a:r>
              <a:rPr lang="en-US" sz="118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Республики Казахстан «О государственном регулировании развития агропромышленного комплекса и сельских территорий»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25387" y="6149892"/>
            <a:ext cx="5265273" cy="4103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569"/>
              </a:lnSpc>
            </a:pPr>
            <a:r>
              <a:rPr lang="en-US" sz="118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Постановление Правительства Республики Казахстан от 5 </a:t>
            </a:r>
            <a:r>
              <a:rPr lang="en-US" sz="118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апреля</a:t>
            </a:r>
            <a:endParaRPr lang="kk-KZ" sz="118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569"/>
              </a:lnSpc>
            </a:pPr>
            <a:r>
              <a:rPr lang="en-US" sz="118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</a:t>
            </a:r>
            <a:r>
              <a:rPr lang="en-US" sz="118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№ 208 «О вопросах развития рыбного хозяйства»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80072" y="1618044"/>
            <a:ext cx="7168056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125"/>
              </a:lnSpc>
            </a:pPr>
            <a:r>
              <a:rPr lang="en-US" sz="2000" spc="-125" dirty="0" smtClean="0">
                <a:solidFill>
                  <a:srgbClr val="1353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000" spc="-125" dirty="0" smtClean="0">
                <a:solidFill>
                  <a:srgbClr val="1353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sz="2000" spc="-125" dirty="0" smtClean="0">
                <a:solidFill>
                  <a:srgbClr val="1353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РУЧЕНИЯ </a:t>
            </a:r>
            <a:r>
              <a:rPr lang="ru-RU" sz="2000" spc="-125" dirty="0" smtClean="0">
                <a:solidFill>
                  <a:srgbClr val="1353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ГЛАВЫ ГОСУДАРСТВА</a:t>
            </a:r>
            <a:r>
              <a:rPr lang="en-US" sz="2000" spc="-125" dirty="0" smtClean="0">
                <a:solidFill>
                  <a:srgbClr val="1353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spc="-125" dirty="0" smtClean="0">
                <a:solidFill>
                  <a:srgbClr val="1353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ходе встречи с населением Алматинской, Атырауской и Мангистауской областей</a:t>
            </a:r>
            <a:endParaRPr lang="en-US" sz="2000" spc="-125" dirty="0">
              <a:solidFill>
                <a:srgbClr val="1353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80072" y="2334281"/>
            <a:ext cx="6747272" cy="23083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764"/>
              </a:lnSpc>
            </a:pPr>
            <a:r>
              <a:rPr lang="en-US" sz="1400" spc="27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Создать </a:t>
            </a:r>
            <a:r>
              <a:rPr lang="en-US" sz="1400" spc="2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благоприятные условия для открытия предприятий по выращиванию и переработке рыбы с предоставлением земельных участков, инженерной инфраструктуры и продвижения продукции на местном и международном рынках</a:t>
            </a:r>
            <a:r>
              <a:rPr lang="ru-RU" sz="1400" spc="2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(сентябрь, </a:t>
            </a:r>
            <a:r>
              <a:rPr lang="ru-RU" sz="1400" spc="27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2021)</a:t>
            </a:r>
          </a:p>
          <a:p>
            <a:pPr>
              <a:lnSpc>
                <a:spcPts val="1764"/>
              </a:lnSpc>
            </a:pPr>
            <a:endParaRPr lang="ru-RU" sz="1400" spc="27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764"/>
              </a:lnSpc>
            </a:pPr>
            <a:r>
              <a:rPr lang="ru-RU" sz="1400" spc="27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400" spc="27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Рассмотреть </a:t>
            </a:r>
            <a:r>
              <a:rPr lang="en-US" sz="1400" spc="2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вопросы государственной поддержки повышения продуктивности качества продукции </a:t>
            </a:r>
            <a:r>
              <a:rPr lang="en-US" sz="1400" spc="27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аквакультуры</a:t>
            </a:r>
            <a:r>
              <a:rPr lang="ru-RU" sz="1400" spc="27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(октябрь, 2022)</a:t>
            </a:r>
            <a:endParaRPr lang="en-US" sz="1400" spc="27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764"/>
              </a:lnSpc>
            </a:pPr>
            <a:endParaRPr lang="en-US" sz="1400" spc="27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764"/>
              </a:lnSpc>
            </a:pPr>
            <a:r>
              <a:rPr lang="ru-RU" sz="1400" spc="2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400" spc="27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1400" spc="2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Рассмотреть вопросы государственной поддержки рыбной </a:t>
            </a:r>
            <a:r>
              <a:rPr lang="en-US" sz="1400" spc="27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отрасли</a:t>
            </a:r>
            <a:r>
              <a:rPr lang="ru-RU" sz="1400" spc="27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(ноябрь, 2022)</a:t>
            </a:r>
            <a:endParaRPr lang="en-US" sz="1400" spc="27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11856640" y="6376243"/>
            <a:ext cx="281804" cy="365125"/>
          </a:xfrm>
        </p:spPr>
        <p:txBody>
          <a:bodyPr/>
          <a:lstStyle/>
          <a:p>
            <a:pPr>
              <a:defRPr/>
            </a:pPr>
            <a:r>
              <a:rPr lang="kk-KZ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</a:t>
            </a: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76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E9202625-0A4F-4418-9FA1-66C03CE0E84D}"/>
              </a:ext>
            </a:extLst>
          </p:cNvPr>
          <p:cNvSpPr txBox="1"/>
          <p:nvPr/>
        </p:nvSpPr>
        <p:spPr>
          <a:xfrm>
            <a:off x="6285268" y="149433"/>
            <a:ext cx="4851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b="1" dirty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Цели и задачи </a:t>
            </a:r>
            <a:r>
              <a:rPr lang="kk-KZ" sz="2800" b="1" dirty="0" smtClean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проекта Закона</a:t>
            </a:r>
            <a:r>
              <a:rPr lang="ru-RU" sz="2800" b="1" dirty="0" smtClean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 </a:t>
            </a:r>
            <a:endParaRPr lang="ru-RU" sz="2800" b="1" dirty="0">
              <a:solidFill>
                <a:schemeClr val="tx2"/>
              </a:solidFill>
              <a:latin typeface="Arial Narrow" panose="020B0606020202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8568" y="64378"/>
            <a:ext cx="789030" cy="731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191344" y="836712"/>
            <a:ext cx="11880000" cy="0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Google Shape;90;p1"/>
          <p:cNvCxnSpPr/>
          <p:nvPr/>
        </p:nvCxnSpPr>
        <p:spPr>
          <a:xfrm rot="10800000">
            <a:off x="6003768" y="1959269"/>
            <a:ext cx="0" cy="3070594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12" name="Google Shape;91;p1"/>
          <p:cNvSpPr/>
          <p:nvPr/>
        </p:nvSpPr>
        <p:spPr>
          <a:xfrm>
            <a:off x="3972346" y="2855199"/>
            <a:ext cx="411918" cy="2062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4283" tIns="37131" rIns="74283" bIns="37131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853" b="1">
                <a:solidFill>
                  <a:schemeClr val="lt1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2%</a:t>
            </a:r>
            <a:endParaRPr sz="1544">
              <a:latin typeface="Arial Narrow" panose="020B0606020202030204" pitchFamily="34" charset="0"/>
            </a:endParaRPr>
          </a:p>
        </p:txBody>
      </p:sp>
      <p:sp>
        <p:nvSpPr>
          <p:cNvPr id="15" name="Google Shape;94;p1"/>
          <p:cNvSpPr txBox="1"/>
          <p:nvPr/>
        </p:nvSpPr>
        <p:spPr>
          <a:xfrm>
            <a:off x="4384264" y="2975691"/>
            <a:ext cx="7518045" cy="3691362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74283" tIns="37131" rIns="74283" bIns="37131" anchor="t" anchorCtr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b="1" dirty="0" smtClean="0">
                <a:latin typeface="Arial Narrow" panose="020B0606020202030204" pitchFamily="34" charset="0"/>
              </a:rPr>
              <a:t>Задачи:</a:t>
            </a:r>
            <a:endParaRPr lang="ru-RU" sz="2400" b="1" dirty="0">
              <a:latin typeface="Arial Narrow" panose="020B0606020202030204" pitchFamily="34" charset="0"/>
            </a:endParaRP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300" dirty="0" smtClean="0">
                <a:latin typeface="Arial Narrow" panose="020B0606020202030204" pitchFamily="34" charset="0"/>
              </a:rPr>
              <a:t>Создание </a:t>
            </a:r>
            <a:r>
              <a:rPr lang="ru-RU" sz="2300" dirty="0">
                <a:latin typeface="Arial Narrow" panose="020B0606020202030204" pitchFamily="34" charset="0"/>
              </a:rPr>
              <a:t>правовых основ, экономических условий и господдержки для выращивания </a:t>
            </a:r>
            <a:r>
              <a:rPr lang="ru-RU" sz="2300" dirty="0" smtClean="0">
                <a:latin typeface="Arial Narrow" panose="020B0606020202030204" pitchFamily="34" charset="0"/>
              </a:rPr>
              <a:t>объектов аквакультуры </a:t>
            </a:r>
            <a:r>
              <a:rPr lang="ru-RU" sz="2300" dirty="0">
                <a:latin typeface="Arial Narrow" panose="020B0606020202030204" pitchFamily="34" charset="0"/>
              </a:rPr>
              <a:t>и продуктов ее </a:t>
            </a:r>
            <a:r>
              <a:rPr lang="ru-RU" sz="2300" dirty="0" smtClean="0">
                <a:latin typeface="Arial Narrow" panose="020B0606020202030204" pitchFamily="34" charset="0"/>
              </a:rPr>
              <a:t>переработки</a:t>
            </a:r>
            <a:endParaRPr lang="ru-RU" sz="2300" dirty="0">
              <a:latin typeface="Arial Narrow" panose="020B0606020202030204" pitchFamily="34" charset="0"/>
            </a:endParaRP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300" dirty="0">
                <a:latin typeface="Arial Narrow" panose="020B0606020202030204" pitchFamily="34" charset="0"/>
              </a:rPr>
              <a:t>Научное и кадровое обеспечение в области </a:t>
            </a:r>
            <a:r>
              <a:rPr lang="ru-RU" sz="2300" dirty="0" smtClean="0">
                <a:latin typeface="Arial Narrow" panose="020B0606020202030204" pitchFamily="34" charset="0"/>
              </a:rPr>
              <a:t>аквакультуры</a:t>
            </a:r>
            <a:endParaRPr lang="ru-RU" sz="2300" dirty="0">
              <a:latin typeface="Arial Narrow" panose="020B0606020202030204" pitchFamily="34" charset="0"/>
            </a:endParaRP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300" dirty="0">
                <a:latin typeface="Arial Narrow" panose="020B0606020202030204" pitchFamily="34" charset="0"/>
              </a:rPr>
              <a:t>Увеличение потребления населением продукции </a:t>
            </a:r>
            <a:r>
              <a:rPr lang="ru-RU" sz="2300" dirty="0" smtClean="0">
                <a:latin typeface="Arial Narrow" panose="020B0606020202030204" pitchFamily="34" charset="0"/>
              </a:rPr>
              <a:t>аквакультуры</a:t>
            </a:r>
            <a:endParaRPr lang="ru-RU" sz="2300" dirty="0">
              <a:latin typeface="Arial Narrow" panose="020B0606020202030204" pitchFamily="34" charset="0"/>
            </a:endParaRP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300" dirty="0">
                <a:latin typeface="Arial Narrow" panose="020B0606020202030204" pitchFamily="34" charset="0"/>
              </a:rPr>
              <a:t>Повышение экспортного потенциала объектов и продукции </a:t>
            </a:r>
            <a:r>
              <a:rPr lang="ru-RU" sz="2300" dirty="0" smtClean="0">
                <a:latin typeface="Arial Narrow" panose="020B0606020202030204" pitchFamily="34" charset="0"/>
              </a:rPr>
              <a:t>аквакультуры</a:t>
            </a:r>
            <a:endParaRPr lang="ru-RU" sz="2300" dirty="0">
              <a:latin typeface="Arial Narrow" panose="020B060602020203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55676" y="1092310"/>
            <a:ext cx="3824100" cy="13574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000" b="1" dirty="0">
                <a:solidFill>
                  <a:srgbClr val="00B05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Аквакультура</a:t>
            </a:r>
            <a:r>
              <a:rPr lang="ru-RU" sz="1800" b="1" dirty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 – деятельность, связанная с разведением и (или) содержанием, выращиванием объектов аквакультуры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394791" y="1092310"/>
            <a:ext cx="7602751" cy="17193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100" b="1" dirty="0">
                <a:solidFill>
                  <a:srgbClr val="00B05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Цель</a:t>
            </a:r>
            <a:r>
              <a:rPr lang="ru-RU" sz="2100" b="1" dirty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 </a:t>
            </a:r>
            <a:r>
              <a:rPr lang="ru-RU" sz="2100" b="1" dirty="0" smtClean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− </a:t>
            </a:r>
            <a:r>
              <a:rPr lang="ru-RU" sz="2100" b="1" dirty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обеспечение устойчивого развития аквакультуры путем создания </a:t>
            </a:r>
            <a:r>
              <a:rPr lang="ru-RU" sz="2100" b="1" dirty="0" smtClean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новых</a:t>
            </a:r>
            <a:r>
              <a:rPr lang="en-US" sz="2100" b="1" dirty="0" smtClean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 </a:t>
            </a:r>
            <a:r>
              <a:rPr lang="ru-RU" sz="2100" b="1" dirty="0" smtClean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и </a:t>
            </a:r>
            <a:r>
              <a:rPr lang="ru-RU" sz="2100" b="1" dirty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расширения действующих </a:t>
            </a:r>
            <a:r>
              <a:rPr lang="ru-RU" sz="2100" b="1" dirty="0" smtClean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производств, а </a:t>
            </a:r>
            <a:r>
              <a:rPr lang="ru-RU" sz="2100" b="1" dirty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также увеличения объемов выращивания </a:t>
            </a:r>
            <a:r>
              <a:rPr lang="ru-RU" sz="2100" b="1" dirty="0" smtClean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конкурентоспособной</a:t>
            </a:r>
          </a:p>
          <a:p>
            <a:pPr lvl="0" algn="ctr"/>
            <a:r>
              <a:rPr lang="ru-RU" sz="2100" b="1" dirty="0" smtClean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и </a:t>
            </a:r>
            <a:r>
              <a:rPr lang="ru-RU" sz="2100" b="1" dirty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безопасной продукции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66921" y="4005943"/>
            <a:ext cx="1796720" cy="11574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2000" b="1" dirty="0">
                <a:solidFill>
                  <a:srgbClr val="00B05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ОТРХ</a:t>
            </a:r>
          </a:p>
          <a:p>
            <a:pPr lvl="0" algn="ctr"/>
            <a:r>
              <a:rPr lang="ru-RU" sz="1200" b="1" dirty="0" smtClean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выращивание </a:t>
            </a:r>
            <a:r>
              <a:rPr lang="ru-RU" sz="1200" b="1" dirty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объектов аквакультуры в </a:t>
            </a:r>
            <a:r>
              <a:rPr lang="ru-RU" sz="1200" b="1" dirty="0" smtClean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естественных водоемах</a:t>
            </a:r>
            <a:endParaRPr lang="ru-RU" sz="2800" b="1" dirty="0">
              <a:solidFill>
                <a:srgbClr val="2F5496"/>
              </a:solidFill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66922" y="5251775"/>
            <a:ext cx="1796720" cy="14185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2000" b="1" dirty="0">
                <a:solidFill>
                  <a:srgbClr val="00B05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СРХ</a:t>
            </a:r>
            <a:endParaRPr lang="kk-KZ" sz="1800" b="1" dirty="0">
              <a:solidFill>
                <a:srgbClr val="00B050"/>
              </a:solidFill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  <a:p>
            <a:pPr lvl="0" algn="ctr"/>
            <a:r>
              <a:rPr lang="ru-RU" sz="1200" b="1" dirty="0" smtClean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выращивание </a:t>
            </a:r>
            <a:r>
              <a:rPr lang="ru-RU" sz="1200" b="1" dirty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объектов аквакультуры в </a:t>
            </a:r>
            <a:r>
              <a:rPr lang="ru-RU" sz="1200" b="1" dirty="0" smtClean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садках</a:t>
            </a:r>
            <a:endParaRPr lang="ru-RU" sz="1200" b="1" dirty="0">
              <a:solidFill>
                <a:srgbClr val="2F5496"/>
              </a:solidFill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167726" y="4002790"/>
            <a:ext cx="1914562" cy="11606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2000" b="1" dirty="0">
                <a:solidFill>
                  <a:srgbClr val="00B05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ПРХ</a:t>
            </a:r>
          </a:p>
          <a:p>
            <a:pPr lvl="0" algn="ctr"/>
            <a:r>
              <a:rPr lang="ru-RU" sz="1200" b="1" dirty="0" smtClean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выращивание </a:t>
            </a:r>
            <a:r>
              <a:rPr lang="ru-RU" sz="1200" b="1" dirty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объектов аквакультуры в прудах и (или) </a:t>
            </a:r>
            <a:r>
              <a:rPr lang="ru-RU" sz="1200" b="1" dirty="0" smtClean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бассейнах</a:t>
            </a:r>
            <a:endParaRPr lang="ru-RU" sz="1200" b="1" dirty="0">
              <a:solidFill>
                <a:srgbClr val="2F5496"/>
              </a:solidFill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167726" y="5251775"/>
            <a:ext cx="1914561" cy="141302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2000" b="1" dirty="0">
                <a:solidFill>
                  <a:srgbClr val="00B05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УЗВ</a:t>
            </a:r>
            <a:endParaRPr lang="kk-KZ" sz="1800" b="1" dirty="0">
              <a:solidFill>
                <a:srgbClr val="00B050"/>
              </a:solidFill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  <a:p>
            <a:pPr lvl="0" algn="ctr"/>
            <a:r>
              <a:rPr lang="ru-RU" sz="1200" b="1" dirty="0" smtClean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выращивание </a:t>
            </a:r>
            <a:r>
              <a:rPr lang="ru-RU" sz="1200" b="1" dirty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объектов </a:t>
            </a:r>
            <a:r>
              <a:rPr lang="ru-RU" sz="1200" b="1" dirty="0" smtClean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аквакультуры в установках замкнутого водоснабжения (индустриальные)</a:t>
            </a:r>
            <a:endParaRPr lang="ru-RU" sz="1200" b="1" dirty="0">
              <a:solidFill>
                <a:srgbClr val="2F5496"/>
              </a:solidFill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78425" y="3511749"/>
            <a:ext cx="3812855" cy="2932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1800" b="1" dirty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Субъекты аквакультуры</a:t>
            </a:r>
            <a:endParaRPr lang="ru-RU" sz="1800" b="1" dirty="0">
              <a:solidFill>
                <a:srgbClr val="2F5496"/>
              </a:solidFill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72803" y="2637426"/>
            <a:ext cx="3824100" cy="6765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rgbClr val="00B050"/>
                </a:solidFill>
                <a:latin typeface="Arial Narrow" panose="020B0606020202030204" pitchFamily="34" charset="0"/>
                <a:ea typeface="Arial"/>
                <a:cs typeface="Arial"/>
              </a:rPr>
              <a:t>О</a:t>
            </a:r>
            <a:r>
              <a:rPr lang="ru-RU" sz="1600" b="1" dirty="0" smtClean="0">
                <a:solidFill>
                  <a:srgbClr val="00B050"/>
                </a:solidFill>
                <a:latin typeface="Arial Narrow" panose="020B0606020202030204" pitchFamily="34" charset="0"/>
                <a:ea typeface="Arial"/>
                <a:cs typeface="Arial"/>
              </a:rPr>
              <a:t>бъекты </a:t>
            </a:r>
            <a:r>
              <a:rPr lang="ru-RU" sz="1600" b="1" dirty="0">
                <a:solidFill>
                  <a:srgbClr val="00B050"/>
                </a:solidFill>
                <a:latin typeface="Arial Narrow" panose="020B0606020202030204" pitchFamily="34" charset="0"/>
                <a:ea typeface="Arial"/>
                <a:cs typeface="Arial"/>
              </a:rPr>
              <a:t>аквакультуры </a:t>
            </a:r>
            <a:r>
              <a:rPr lang="ru-RU" sz="1500" b="1" dirty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</a:rPr>
              <a:t>– рыбы, моллюски, </a:t>
            </a:r>
            <a:r>
              <a:rPr lang="ru-RU" sz="1500" b="1" dirty="0" smtClean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</a:rPr>
              <a:t>ракообразные и </a:t>
            </a:r>
            <a:r>
              <a:rPr lang="ru-RU" sz="1500" b="1" dirty="0">
                <a:solidFill>
                  <a:srgbClr val="2F5496"/>
                </a:solidFill>
                <a:latin typeface="Arial Narrow" panose="020B0606020202030204" pitchFamily="34" charset="0"/>
                <a:ea typeface="Arial"/>
                <a:cs typeface="Arial"/>
              </a:rPr>
              <a:t>другие водные животные</a:t>
            </a:r>
            <a:endParaRPr lang="ru-RU" sz="1500" b="1" dirty="0">
              <a:solidFill>
                <a:srgbClr val="2F5496"/>
              </a:solidFill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8" name="Номер слайда 3"/>
          <p:cNvSpPr txBox="1">
            <a:spLocks/>
          </p:cNvSpPr>
          <p:nvPr/>
        </p:nvSpPr>
        <p:spPr>
          <a:xfrm>
            <a:off x="11856640" y="6376243"/>
            <a:ext cx="281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defTabSz="933450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  <a:lvl2pPr marL="461963" indent="-125413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33450" indent="-260350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404938" indent="-39528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73250" indent="-52863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kk-KZ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3</a:t>
            </a: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37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E9202625-0A4F-4418-9FA1-66C03CE0E84D}"/>
              </a:ext>
            </a:extLst>
          </p:cNvPr>
          <p:cNvSpPr txBox="1"/>
          <p:nvPr/>
        </p:nvSpPr>
        <p:spPr>
          <a:xfrm>
            <a:off x="3071664" y="44624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b="1" dirty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Инструменты формирования и реализации государственной политики в области аквакультуры</a:t>
            </a:r>
          </a:p>
        </p:txBody>
      </p:sp>
      <p:pic>
        <p:nvPicPr>
          <p:cNvPr id="7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6560" y="116632"/>
            <a:ext cx="861038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119336" y="1052736"/>
            <a:ext cx="11916000" cy="0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Google Shape;102;p1"/>
          <p:cNvSpPr txBox="1"/>
          <p:nvPr/>
        </p:nvSpPr>
        <p:spPr>
          <a:xfrm>
            <a:off x="191344" y="1340769"/>
            <a:ext cx="11843992" cy="4937857"/>
          </a:xfrm>
          <a:prstGeom prst="rect">
            <a:avLst/>
          </a:prstGeom>
          <a:noFill/>
          <a:ln w="9525" cap="flat" cmpd="sng">
            <a:noFill/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74283" tIns="37131" rIns="74283" bIns="37131" anchor="t" anchorCtr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b="1" dirty="0">
                <a:latin typeface="Arial Narrow" panose="020B0606020202030204" pitchFamily="34" charset="0"/>
              </a:rPr>
              <a:t>Формирование государственной политики в области аквакультуры на основе оценки состояния развития </a:t>
            </a:r>
            <a:r>
              <a:rPr lang="ru-RU" sz="2000" b="1" dirty="0" smtClean="0">
                <a:latin typeface="Arial Narrow" panose="020B0606020202030204" pitchFamily="34" charset="0"/>
              </a:rPr>
              <a:t>аквакультуры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2000" b="1" dirty="0"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b="1" dirty="0">
                <a:latin typeface="Arial Narrow" panose="020B0606020202030204" pitchFamily="34" charset="0"/>
              </a:rPr>
              <a:t>Анализ эффективности реализации </a:t>
            </a:r>
            <a:r>
              <a:rPr lang="ru-RU" sz="2000" b="1" dirty="0">
                <a:solidFill>
                  <a:srgbClr val="00B050"/>
                </a:solidFill>
                <a:latin typeface="Arial Narrow" panose="020B0606020202030204" pitchFamily="34" charset="0"/>
              </a:rPr>
              <a:t>мер государственного стимулирования</a:t>
            </a:r>
            <a:r>
              <a:rPr lang="ru-RU" sz="2000" b="1" dirty="0">
                <a:latin typeface="Arial Narrow" panose="020B0606020202030204" pitchFamily="34" charset="0"/>
              </a:rPr>
              <a:t>, правовых, экономических, экологических, финансовых, и иных факторов, влияющих на развитие аквакультуры в региональном </a:t>
            </a:r>
            <a:r>
              <a:rPr lang="ru-RU" sz="2000" b="1" dirty="0" smtClean="0">
                <a:latin typeface="Arial Narrow" panose="020B0606020202030204" pitchFamily="34" charset="0"/>
              </a:rPr>
              <a:t>разрезе</a:t>
            </a:r>
            <a:endParaRPr lang="ru-RU" sz="2000" b="1" dirty="0"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2000" b="1" dirty="0"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b="1" dirty="0" smtClean="0">
                <a:latin typeface="Arial Narrow" panose="020B0606020202030204" pitchFamily="34" charset="0"/>
              </a:rPr>
              <a:t>Проведение </a:t>
            </a:r>
            <a:r>
              <a:rPr lang="ru-RU" sz="2000" b="1" dirty="0">
                <a:latin typeface="Arial Narrow" panose="020B0606020202030204" pitchFamily="34" charset="0"/>
              </a:rPr>
              <a:t>оценки состояния развития аквакультуры </a:t>
            </a:r>
            <a:r>
              <a:rPr lang="ru-RU" sz="2000" b="1" dirty="0">
                <a:solidFill>
                  <a:srgbClr val="00B050"/>
                </a:solidFill>
                <a:latin typeface="Arial Narrow" panose="020B0606020202030204" pitchFamily="34" charset="0"/>
              </a:rPr>
              <a:t>один раз в три </a:t>
            </a:r>
            <a:r>
              <a:rPr lang="ru-RU" sz="2000" b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года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1800" dirty="0"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b="1" dirty="0">
                <a:latin typeface="Arial Narrow" panose="020B0606020202030204" pitchFamily="34" charset="0"/>
              </a:rPr>
              <a:t>Привлечение </a:t>
            </a:r>
            <a:r>
              <a:rPr lang="ru-RU" sz="2000" b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консалтинговых компаний и аналитических центров </a:t>
            </a:r>
            <a:r>
              <a:rPr lang="ru-RU" sz="2000" b="1" dirty="0" smtClean="0">
                <a:latin typeface="Arial Narrow" panose="020B0606020202030204" pitchFamily="34" charset="0"/>
              </a:rPr>
              <a:t>за </a:t>
            </a:r>
            <a:r>
              <a:rPr lang="ru-RU" sz="2000" b="1" dirty="0">
                <a:latin typeface="Arial Narrow" panose="020B0606020202030204" pitchFamily="34" charset="0"/>
              </a:rPr>
              <a:t>счет бюджетных </a:t>
            </a:r>
            <a:r>
              <a:rPr lang="ru-RU" sz="2000" b="1" dirty="0" smtClean="0">
                <a:latin typeface="Arial Narrow" panose="020B0606020202030204" pitchFamily="34" charset="0"/>
              </a:rPr>
              <a:t>средств, а также общественных отраслевых союзов </a:t>
            </a:r>
            <a:r>
              <a:rPr lang="ru-RU" sz="2000" b="1" dirty="0">
                <a:latin typeface="Arial Narrow" panose="020B0606020202030204" pitchFamily="34" charset="0"/>
              </a:rPr>
              <a:t>и (или) </a:t>
            </a:r>
            <a:r>
              <a:rPr lang="ru-RU" sz="2000" b="1" dirty="0" smtClean="0">
                <a:latin typeface="Arial Narrow" panose="020B0606020202030204" pitchFamily="34" charset="0"/>
              </a:rPr>
              <a:t>ассоциаций </a:t>
            </a:r>
            <a:r>
              <a:rPr lang="ru-RU" sz="2000" b="1" dirty="0">
                <a:latin typeface="Arial Narrow" panose="020B0606020202030204" pitchFamily="34" charset="0"/>
              </a:rPr>
              <a:t>в области аквакультуры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1800" dirty="0" smtClean="0"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b="1" dirty="0">
                <a:latin typeface="Arial Narrow" panose="020B0606020202030204" pitchFamily="34" charset="0"/>
              </a:rPr>
              <a:t>Утверждение результатов оценки </a:t>
            </a:r>
            <a:r>
              <a:rPr lang="ru-RU" sz="2000" b="1" dirty="0" smtClean="0">
                <a:latin typeface="Arial Narrow" panose="020B0606020202030204" pitchFamily="34" charset="0"/>
              </a:rPr>
              <a:t>уполномоченным </a:t>
            </a:r>
            <a:r>
              <a:rPr lang="ru-RU" sz="2000" b="1" dirty="0">
                <a:latin typeface="Arial Narrow" panose="020B0606020202030204" pitchFamily="34" charset="0"/>
              </a:rPr>
              <a:t>органом не позднее 1 апреля соответствующего года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2000" b="1" dirty="0"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b="1" dirty="0">
                <a:latin typeface="Arial Narrow" panose="020B0606020202030204" pitchFamily="34" charset="0"/>
              </a:rPr>
              <a:t>Разработка и корректировка </a:t>
            </a:r>
            <a:r>
              <a:rPr lang="ru-RU" sz="2000" b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программных документов </a:t>
            </a:r>
            <a:r>
              <a:rPr lang="ru-RU" sz="2000" b="1" dirty="0" smtClean="0">
                <a:latin typeface="Arial Narrow" panose="020B0606020202030204" pitchFamily="34" charset="0"/>
              </a:rPr>
              <a:t>Системы </a:t>
            </a:r>
            <a:r>
              <a:rPr lang="ru-RU" sz="2000" b="1" dirty="0">
                <a:latin typeface="Arial Narrow" panose="020B0606020202030204" pitchFamily="34" charset="0"/>
              </a:rPr>
              <a:t>государственного </a:t>
            </a:r>
            <a:r>
              <a:rPr lang="ru-RU" sz="2000" b="1" dirty="0" smtClean="0">
                <a:latin typeface="Arial Narrow" panose="020B0606020202030204" pitchFamily="34" charset="0"/>
              </a:rPr>
              <a:t>планирования на основе результатов </a:t>
            </a:r>
            <a:r>
              <a:rPr lang="ru-RU" sz="2000" b="1" dirty="0">
                <a:latin typeface="Arial Narrow" panose="020B0606020202030204" pitchFamily="34" charset="0"/>
              </a:rPr>
              <a:t>оценки состояния </a:t>
            </a:r>
            <a:r>
              <a:rPr lang="ru-RU" sz="2000" b="1" dirty="0" smtClean="0">
                <a:latin typeface="Arial Narrow" panose="020B0606020202030204" pitchFamily="34" charset="0"/>
              </a:rPr>
              <a:t>развития аквакультуры</a:t>
            </a:r>
            <a:endParaRPr lang="ru-RU" sz="2000" b="1" dirty="0">
              <a:latin typeface="Arial Narrow" panose="020B0606020202030204" pitchFamily="34" charset="0"/>
            </a:endParaRPr>
          </a:p>
        </p:txBody>
      </p:sp>
      <p:sp>
        <p:nvSpPr>
          <p:cNvPr id="10" name="Номер слайда 3"/>
          <p:cNvSpPr txBox="1">
            <a:spLocks/>
          </p:cNvSpPr>
          <p:nvPr/>
        </p:nvSpPr>
        <p:spPr>
          <a:xfrm>
            <a:off x="11856640" y="6376243"/>
            <a:ext cx="281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defTabSz="933450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  <a:lvl2pPr marL="461963" indent="-125413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33450" indent="-260350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404938" indent="-39528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73250" indent="-52863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kk-KZ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4</a:t>
            </a: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29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E9202625-0A4F-4418-9FA1-66C03CE0E84D}"/>
              </a:ext>
            </a:extLst>
          </p:cNvPr>
          <p:cNvSpPr txBox="1"/>
          <p:nvPr/>
        </p:nvSpPr>
        <p:spPr>
          <a:xfrm>
            <a:off x="2655168" y="26621"/>
            <a:ext cx="8481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b="1" dirty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Информационная система мониторинга</a:t>
            </a:r>
          </a:p>
          <a:p>
            <a:pPr algn="r"/>
            <a:r>
              <a:rPr lang="ru-RU" sz="2800" b="1" dirty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развития аквакультуры</a:t>
            </a:r>
          </a:p>
        </p:txBody>
      </p:sp>
      <p:pic>
        <p:nvPicPr>
          <p:cNvPr id="7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1626" y="116632"/>
            <a:ext cx="861038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119336" y="1052736"/>
            <a:ext cx="11844000" cy="0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904656" y="1340768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>
                <a:latin typeface="Arial Narrow" panose="020B0606020202030204" pitchFamily="34" charset="0"/>
              </a:rPr>
              <a:t>ЦЕЛИ</a:t>
            </a:r>
            <a:endParaRPr lang="ru-RU" sz="2000" b="1" dirty="0">
              <a:latin typeface="Arial Narrow" panose="020B0606020202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996146" y="1765190"/>
            <a:ext cx="6004510" cy="677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</a:rPr>
              <a:t>Обеспечение </a:t>
            </a:r>
            <a:r>
              <a:rPr lang="ru-RU" dirty="0">
                <a:latin typeface="Arial Narrow" panose="020B0606020202030204" pitchFamily="34" charset="0"/>
              </a:rPr>
              <a:t>прослеживаемости и недопущения </a:t>
            </a:r>
            <a:r>
              <a:rPr lang="ru-RU" dirty="0" smtClean="0">
                <a:latin typeface="Arial Narrow" panose="020B0606020202030204" pitchFamily="34" charset="0"/>
              </a:rPr>
              <a:t>теневого оборота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996146" y="2535868"/>
            <a:ext cx="6004510" cy="677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dk1"/>
                </a:solidFill>
                <a:latin typeface="Arial Narrow" panose="020B0606020202030204" pitchFamily="34" charset="0"/>
              </a:rPr>
              <a:t>Повышение </a:t>
            </a:r>
            <a:r>
              <a:rPr lang="ru-RU" dirty="0">
                <a:solidFill>
                  <a:schemeClr val="dk1"/>
                </a:solidFill>
                <a:latin typeface="Arial Narrow" panose="020B0606020202030204" pitchFamily="34" charset="0"/>
              </a:rPr>
              <a:t>эффективности формирования и обмена сведениями о состоянии развития аквакультуры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03361" y="3535995"/>
            <a:ext cx="3432350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 Narrow" panose="020B0606020202030204" pitchFamily="34" charset="0"/>
              </a:rPr>
              <a:t>Система содержит информацию</a:t>
            </a:r>
          </a:p>
        </p:txBody>
      </p:sp>
      <p:grpSp>
        <p:nvGrpSpPr>
          <p:cNvPr id="23" name="Группа 22"/>
          <p:cNvGrpSpPr/>
          <p:nvPr/>
        </p:nvGrpSpPr>
        <p:grpSpPr>
          <a:xfrm>
            <a:off x="263352" y="1556792"/>
            <a:ext cx="5426387" cy="1656184"/>
            <a:chOff x="263352" y="1484784"/>
            <a:chExt cx="5426387" cy="1656184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263352" y="1484784"/>
              <a:ext cx="5426387" cy="165618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919536" y="1772816"/>
              <a:ext cx="3770203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000" b="1" dirty="0" smtClean="0">
                  <a:solidFill>
                    <a:srgbClr val="002060"/>
                  </a:solidFill>
                  <a:latin typeface="Arial Narrow" panose="020B0606020202030204" pitchFamily="34" charset="0"/>
                </a:rPr>
                <a:t>Информационная </a:t>
              </a:r>
              <a:r>
                <a:rPr lang="ru-RU" sz="2000" b="1" dirty="0">
                  <a:solidFill>
                    <a:srgbClr val="002060"/>
                  </a:solidFill>
                  <a:latin typeface="Arial Narrow" panose="020B0606020202030204" pitchFamily="34" charset="0"/>
                </a:rPr>
                <a:t>система </a:t>
              </a:r>
              <a:endParaRPr lang="ru-RU" sz="2000" b="1" dirty="0" smtClean="0">
                <a:solidFill>
                  <a:srgbClr val="002060"/>
                </a:solidFill>
                <a:latin typeface="Arial Narrow" panose="020B0606020202030204" pitchFamily="34" charset="0"/>
              </a:endParaRPr>
            </a:p>
            <a:p>
              <a:r>
                <a:rPr lang="ru-RU" sz="2000" b="1" dirty="0" smtClean="0">
                  <a:solidFill>
                    <a:srgbClr val="002060"/>
                  </a:solidFill>
                  <a:latin typeface="Arial Narrow" panose="020B0606020202030204" pitchFamily="34" charset="0"/>
                </a:rPr>
                <a:t>ведет </a:t>
              </a:r>
              <a:r>
                <a:rPr lang="ru-RU" sz="2000" b="1" dirty="0">
                  <a:solidFill>
                    <a:srgbClr val="002060"/>
                  </a:solidFill>
                  <a:latin typeface="Arial Narrow" panose="020B0606020202030204" pitchFamily="34" charset="0"/>
                </a:rPr>
                <a:t>мониторинг состояния развития аквакультуры в </a:t>
              </a:r>
              <a:r>
                <a:rPr lang="ru-RU" sz="2000" b="1" dirty="0" smtClean="0">
                  <a:solidFill>
                    <a:srgbClr val="002060"/>
                  </a:solidFill>
                  <a:latin typeface="Arial Narrow" panose="020B0606020202030204" pitchFamily="34" charset="0"/>
                </a:rPr>
                <a:t>стране</a:t>
              </a:r>
              <a:endParaRPr lang="ru-RU" sz="2000" b="1" dirty="0">
                <a:solidFill>
                  <a:srgbClr val="002060"/>
                </a:solidFill>
                <a:latin typeface="Arial Narrow" panose="020B0606020202030204" pitchFamily="34" charset="0"/>
              </a:endParaRPr>
            </a:p>
          </p:txBody>
        </p:sp>
        <p:pic>
          <p:nvPicPr>
            <p:cNvPr id="22" name="Рисунок 21"/>
            <p:cNvPicPr>
              <a:picLocks noChangeAspect="1"/>
            </p:cNvPicPr>
            <p:nvPr/>
          </p:nvPicPr>
          <p:blipFill>
            <a:blip r:embed="rId4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376" y="1652061"/>
              <a:ext cx="1272883" cy="1272883"/>
            </a:xfrm>
            <a:prstGeom prst="rect">
              <a:avLst/>
            </a:prstGeom>
          </p:spPr>
        </p:pic>
      </p:grpSp>
      <p:grpSp>
        <p:nvGrpSpPr>
          <p:cNvPr id="25" name="Группа 24"/>
          <p:cNvGrpSpPr/>
          <p:nvPr/>
        </p:nvGrpSpPr>
        <p:grpSpPr>
          <a:xfrm>
            <a:off x="119336" y="4142777"/>
            <a:ext cx="11809312" cy="2211943"/>
            <a:chOff x="263352" y="4327356"/>
            <a:chExt cx="11809312" cy="2211943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769308" y="4365104"/>
              <a:ext cx="3064764" cy="677108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dirty="0" smtClean="0">
                  <a:latin typeface="Arial Narrow" panose="020B0606020202030204" pitchFamily="34" charset="0"/>
                </a:rPr>
                <a:t>об оценке состояния развития аквакультуры</a:t>
              </a:r>
              <a:endParaRPr lang="ru-RU" dirty="0">
                <a:latin typeface="Arial Narrow" panose="020B0606020202030204" pitchFamily="34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622449" y="4365104"/>
              <a:ext cx="3489775" cy="969496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chemeClr val="dk1"/>
                  </a:solidFill>
                  <a:latin typeface="Arial Narrow" panose="020B0606020202030204" pitchFamily="34" charset="0"/>
                </a:rPr>
                <a:t>об учете и паспортизации рыбохозяйственных водоемов и (или) участков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8832304" y="4327356"/>
              <a:ext cx="3240360" cy="969496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chemeClr val="dk1"/>
                  </a:solidFill>
                  <a:latin typeface="Arial Narrow" panose="020B0606020202030204" pitchFamily="34" charset="0"/>
                </a:rPr>
                <a:t>о результатах проведения конкурсов по закреплению рыбохозяйственных водоемов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769308" y="5565544"/>
              <a:ext cx="3062169" cy="969496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chemeClr val="dk1"/>
                  </a:solidFill>
                  <a:latin typeface="Arial Narrow" panose="020B0606020202030204" pitchFamily="34" charset="0"/>
                </a:rPr>
                <a:t>о реализуемых мерах государственного стимулирования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622448" y="5569803"/>
              <a:ext cx="3489775" cy="969496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dirty="0">
                  <a:latin typeface="Arial Narrow" panose="020B0606020202030204" pitchFamily="34" charset="0"/>
                </a:rPr>
                <a:t>о реестре субъектов аквакультуры </a:t>
              </a:r>
              <a:r>
                <a:rPr lang="ru-RU" dirty="0" smtClean="0">
                  <a:latin typeface="Arial Narrow" panose="020B0606020202030204" pitchFamily="34" charset="0"/>
                </a:rPr>
                <a:t>и статистическом учете </a:t>
              </a:r>
              <a:r>
                <a:rPr lang="ru-RU" dirty="0">
                  <a:latin typeface="Arial Narrow" panose="020B0606020202030204" pitchFamily="34" charset="0"/>
                </a:rPr>
                <a:t>объемов </a:t>
              </a:r>
              <a:r>
                <a:rPr lang="ru-RU" dirty="0" smtClean="0">
                  <a:latin typeface="Arial Narrow" panose="020B0606020202030204" pitchFamily="34" charset="0"/>
                </a:rPr>
                <a:t>выпускаемой продукции</a:t>
              </a:r>
              <a:endParaRPr lang="ru-RU" dirty="0">
                <a:latin typeface="Arial Narrow" panose="020B0606020202030204" pitchFamily="34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8832304" y="5566305"/>
              <a:ext cx="3240360" cy="969496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chemeClr val="dk1"/>
                  </a:solidFill>
                  <a:latin typeface="Arial Narrow" panose="020B0606020202030204" pitchFamily="34" charset="0"/>
                </a:rPr>
                <a:t>иные сведения в соответствии </a:t>
              </a:r>
              <a:endParaRPr lang="ru-RU" dirty="0" smtClean="0">
                <a:solidFill>
                  <a:schemeClr val="dk1"/>
                </a:solidFill>
                <a:latin typeface="Arial Narrow" panose="020B0606020202030204" pitchFamily="34" charset="0"/>
              </a:endParaRPr>
            </a:p>
            <a:p>
              <a:pPr algn="ctr"/>
              <a:r>
                <a:rPr lang="ru-RU" dirty="0" smtClean="0">
                  <a:solidFill>
                    <a:schemeClr val="dk1"/>
                  </a:solidFill>
                  <a:latin typeface="Arial Narrow" panose="020B0606020202030204" pitchFamily="34" charset="0"/>
                </a:rPr>
                <a:t>с </a:t>
              </a:r>
              <a:r>
                <a:rPr lang="ru-RU" dirty="0">
                  <a:solidFill>
                    <a:schemeClr val="dk1"/>
                  </a:solidFill>
                  <a:latin typeface="Arial Narrow" panose="020B0606020202030204" pitchFamily="34" charset="0"/>
                </a:rPr>
                <a:t>перечнем функциональных </a:t>
              </a:r>
              <a:endParaRPr lang="ru-RU" dirty="0" smtClean="0">
                <a:solidFill>
                  <a:schemeClr val="dk1"/>
                </a:solidFill>
                <a:latin typeface="Arial Narrow" panose="020B0606020202030204" pitchFamily="34" charset="0"/>
              </a:endParaRPr>
            </a:p>
            <a:p>
              <a:pPr algn="ctr"/>
              <a:r>
                <a:rPr lang="ru-RU" dirty="0" smtClean="0">
                  <a:solidFill>
                    <a:schemeClr val="dk1"/>
                  </a:solidFill>
                  <a:latin typeface="Arial Narrow" panose="020B0606020202030204" pitchFamily="34" charset="0"/>
                </a:rPr>
                <a:t>и </a:t>
              </a:r>
              <a:r>
                <a:rPr lang="ru-RU" dirty="0">
                  <a:solidFill>
                    <a:schemeClr val="dk1"/>
                  </a:solidFill>
                  <a:latin typeface="Arial Narrow" panose="020B0606020202030204" pitchFamily="34" charset="0"/>
                </a:rPr>
                <a:t>информационных сервисов</a:t>
              </a:r>
            </a:p>
          </p:txBody>
        </p:sp>
        <p:sp>
          <p:nvSpPr>
            <p:cNvPr id="24" name="Прямоугольник с двумя скругленными противолежащими углами 23"/>
            <p:cNvSpPr/>
            <p:nvPr/>
          </p:nvSpPr>
          <p:spPr>
            <a:xfrm>
              <a:off x="263352" y="4509120"/>
              <a:ext cx="432048" cy="432048"/>
            </a:xfrm>
            <a:prstGeom prst="round2Diag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dirty="0" smtClean="0">
                  <a:latin typeface="Arial Narrow" panose="020B0606020202030204" pitchFamily="34" charset="0"/>
                </a:rPr>
                <a:t>1</a:t>
              </a:r>
              <a:endParaRPr lang="ru-RU" dirty="0">
                <a:latin typeface="Arial Narrow" panose="020B0606020202030204" pitchFamily="34" charset="0"/>
              </a:endParaRPr>
            </a:p>
          </p:txBody>
        </p:sp>
        <p:sp>
          <p:nvSpPr>
            <p:cNvPr id="26" name="Прямоугольник с двумя скругленными противолежащими углами 25"/>
            <p:cNvSpPr/>
            <p:nvPr/>
          </p:nvSpPr>
          <p:spPr>
            <a:xfrm>
              <a:off x="4007768" y="4509120"/>
              <a:ext cx="432048" cy="432048"/>
            </a:xfrm>
            <a:prstGeom prst="round2Diag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dirty="0" smtClean="0">
                  <a:latin typeface="Arial Narrow" panose="020B0606020202030204" pitchFamily="34" charset="0"/>
                </a:rPr>
                <a:t>2</a:t>
              </a:r>
              <a:endParaRPr lang="ru-RU" dirty="0">
                <a:latin typeface="Arial Narrow" panose="020B0606020202030204" pitchFamily="34" charset="0"/>
              </a:endParaRPr>
            </a:p>
          </p:txBody>
        </p:sp>
        <p:sp>
          <p:nvSpPr>
            <p:cNvPr id="27" name="Прямоугольник с двумя скругленными противолежащими углами 26"/>
            <p:cNvSpPr/>
            <p:nvPr/>
          </p:nvSpPr>
          <p:spPr>
            <a:xfrm>
              <a:off x="8256240" y="4509120"/>
              <a:ext cx="432048" cy="432048"/>
            </a:xfrm>
            <a:prstGeom prst="round2Diag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dirty="0" smtClean="0">
                  <a:latin typeface="Arial Narrow" panose="020B0606020202030204" pitchFamily="34" charset="0"/>
                </a:rPr>
                <a:t>3</a:t>
              </a:r>
              <a:endParaRPr lang="ru-RU" dirty="0">
                <a:latin typeface="Arial Narrow" panose="020B0606020202030204" pitchFamily="34" charset="0"/>
              </a:endParaRPr>
            </a:p>
          </p:txBody>
        </p:sp>
        <p:sp>
          <p:nvSpPr>
            <p:cNvPr id="28" name="Прямоугольник с двумя скругленными противолежащими углами 27"/>
            <p:cNvSpPr/>
            <p:nvPr/>
          </p:nvSpPr>
          <p:spPr>
            <a:xfrm>
              <a:off x="263352" y="5733256"/>
              <a:ext cx="432048" cy="432048"/>
            </a:xfrm>
            <a:prstGeom prst="round2Diag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dirty="0" smtClean="0">
                  <a:latin typeface="Arial Narrow" panose="020B0606020202030204" pitchFamily="34" charset="0"/>
                </a:rPr>
                <a:t>4</a:t>
              </a:r>
              <a:endParaRPr lang="ru-RU" dirty="0">
                <a:latin typeface="Arial Narrow" panose="020B0606020202030204" pitchFamily="34" charset="0"/>
              </a:endParaRPr>
            </a:p>
          </p:txBody>
        </p:sp>
        <p:sp>
          <p:nvSpPr>
            <p:cNvPr id="29" name="Прямоугольник с двумя скругленными противолежащими углами 28"/>
            <p:cNvSpPr/>
            <p:nvPr/>
          </p:nvSpPr>
          <p:spPr>
            <a:xfrm>
              <a:off x="4015408" y="5733256"/>
              <a:ext cx="432048" cy="432048"/>
            </a:xfrm>
            <a:prstGeom prst="round2Diag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dirty="0" smtClean="0">
                  <a:latin typeface="Arial Narrow" panose="020B0606020202030204" pitchFamily="34" charset="0"/>
                </a:rPr>
                <a:t>5</a:t>
              </a:r>
              <a:endParaRPr lang="ru-RU" dirty="0">
                <a:latin typeface="Arial Narrow" panose="020B0606020202030204" pitchFamily="34" charset="0"/>
              </a:endParaRPr>
            </a:p>
          </p:txBody>
        </p:sp>
        <p:sp>
          <p:nvSpPr>
            <p:cNvPr id="30" name="Прямоугольник с двумя скругленными противолежащими углами 29"/>
            <p:cNvSpPr/>
            <p:nvPr/>
          </p:nvSpPr>
          <p:spPr>
            <a:xfrm>
              <a:off x="8256240" y="5733256"/>
              <a:ext cx="432048" cy="432048"/>
            </a:xfrm>
            <a:prstGeom prst="round2Diag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dirty="0" smtClean="0">
                  <a:latin typeface="Arial Narrow" panose="020B0606020202030204" pitchFamily="34" charset="0"/>
                </a:rPr>
                <a:t>6</a:t>
              </a:r>
              <a:endParaRPr lang="ru-RU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31" name="Номер слайда 3"/>
          <p:cNvSpPr txBox="1">
            <a:spLocks/>
          </p:cNvSpPr>
          <p:nvPr/>
        </p:nvSpPr>
        <p:spPr>
          <a:xfrm>
            <a:off x="11856640" y="6376243"/>
            <a:ext cx="281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defTabSz="933450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  <a:lvl2pPr marL="461963" indent="-125413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33450" indent="-260350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404938" indent="-39528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73250" indent="-52863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kk-KZ" b="1" dirty="0">
                <a:solidFill>
                  <a:schemeClr val="tx1"/>
                </a:solidFill>
                <a:latin typeface="Arial Narrow" panose="020B0606020202030204" pitchFamily="34" charset="0"/>
              </a:rPr>
              <a:t>5</a:t>
            </a: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33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E9202625-0A4F-4418-9FA1-66C03CE0E84D}"/>
              </a:ext>
            </a:extLst>
          </p:cNvPr>
          <p:cNvSpPr txBox="1"/>
          <p:nvPr/>
        </p:nvSpPr>
        <p:spPr>
          <a:xfrm>
            <a:off x="3905575" y="45634"/>
            <a:ext cx="72309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b="1" dirty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Порядок предоставления рыбохозяйственных водоемов </a:t>
            </a:r>
            <a:r>
              <a:rPr lang="ru-RU" sz="2800" b="1" dirty="0" smtClean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для </a:t>
            </a:r>
            <a:r>
              <a:rPr lang="ru-RU" sz="2800" b="1" dirty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ведения аквакультуры</a:t>
            </a:r>
          </a:p>
        </p:txBody>
      </p:sp>
      <p:pic>
        <p:nvPicPr>
          <p:cNvPr id="34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1626" y="83974"/>
            <a:ext cx="861038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6" name="Прямая соединительная линия 35"/>
          <p:cNvCxnSpPr/>
          <p:nvPr/>
        </p:nvCxnSpPr>
        <p:spPr>
          <a:xfrm>
            <a:off x="119336" y="1052736"/>
            <a:ext cx="11952000" cy="0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35360" y="1603042"/>
            <a:ext cx="1800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solidFill>
                  <a:srgbClr val="0070C0"/>
                </a:solidFill>
                <a:latin typeface="Arial Narrow" panose="020B0606020202030204" pitchFamily="34" charset="0"/>
              </a:rPr>
              <a:t>На конкурсной основе</a:t>
            </a:r>
            <a:endParaRPr lang="ru-RU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0" y="4094950"/>
            <a:ext cx="237626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solidFill>
                  <a:srgbClr val="0070C0"/>
                </a:solidFill>
                <a:latin typeface="Arial Narrow" panose="020B0606020202030204" pitchFamily="34" charset="0"/>
              </a:rPr>
              <a:t>Без проведения процедур конкурса</a:t>
            </a:r>
            <a:endParaRPr lang="ru-RU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91202" y="1387273"/>
            <a:ext cx="9848218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latin typeface="Arial Narrow" panose="020B0606020202030204" pitchFamily="34" charset="0"/>
              </a:rPr>
              <a:t>Организация конкурса уполномоченным </a:t>
            </a:r>
            <a:r>
              <a:rPr lang="ru-RU" dirty="0">
                <a:latin typeface="Arial Narrow" panose="020B0606020202030204" pitchFamily="34" charset="0"/>
              </a:rPr>
              <a:t>органом </a:t>
            </a:r>
            <a:r>
              <a:rPr lang="ru-RU" dirty="0" smtClean="0">
                <a:latin typeface="Arial Narrow" panose="020B0606020202030204" pitchFamily="34" charset="0"/>
              </a:rPr>
              <a:t>в </a:t>
            </a:r>
            <a:r>
              <a:rPr lang="ru-RU" dirty="0">
                <a:latin typeface="Arial Narrow" panose="020B0606020202030204" pitchFamily="34" charset="0"/>
              </a:rPr>
              <a:t>электронной </a:t>
            </a:r>
            <a:r>
              <a:rPr lang="ru-RU" dirty="0" smtClean="0">
                <a:latin typeface="Arial Narrow" panose="020B0606020202030204" pitchFamily="34" charset="0"/>
              </a:rPr>
              <a:t>форме посредством аукциона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latin typeface="Arial Narrow" panose="020B0606020202030204" pitchFamily="34" charset="0"/>
              </a:rPr>
              <a:t>Срок </a:t>
            </a:r>
            <a:r>
              <a:rPr lang="ru-RU" dirty="0">
                <a:latin typeface="Arial Narrow" panose="020B0606020202030204" pitchFamily="34" charset="0"/>
              </a:rPr>
              <a:t>закрепления </a:t>
            </a:r>
            <a:r>
              <a:rPr lang="ru-RU" dirty="0" smtClean="0">
                <a:latin typeface="Arial Narrow" panose="020B0606020202030204" pitchFamily="34" charset="0"/>
              </a:rPr>
              <a:t>– от 5 </a:t>
            </a:r>
            <a:r>
              <a:rPr lang="ru-RU" dirty="0">
                <a:latin typeface="Arial Narrow" panose="020B0606020202030204" pitchFamily="34" charset="0"/>
              </a:rPr>
              <a:t>до </a:t>
            </a:r>
            <a:r>
              <a:rPr lang="ru-RU" dirty="0" smtClean="0">
                <a:latin typeface="Arial Narrow" panose="020B0606020202030204" pitchFamily="34" charset="0"/>
              </a:rPr>
              <a:t>25 лет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latin typeface="Arial Narrow" panose="020B0606020202030204" pitchFamily="34" charset="0"/>
              </a:rPr>
              <a:t>Заключение договора на ведение аквакультуры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376263" y="2510657"/>
            <a:ext cx="9507457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200" dirty="0" smtClean="0">
              <a:latin typeface="Arial Narrow" panose="020B0606020202030204" pitchFamily="34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600" dirty="0">
                <a:latin typeface="Arial Narrow" panose="020B0606020202030204" pitchFamily="34" charset="0"/>
              </a:rPr>
              <a:t>Предоставление водоемов международного и (или) республиканского </a:t>
            </a:r>
            <a:r>
              <a:rPr lang="ru-RU" sz="1600" dirty="0" smtClean="0">
                <a:latin typeface="Arial Narrow" panose="020B0606020202030204" pitchFamily="34" charset="0"/>
              </a:rPr>
              <a:t>значения (Каспийское море и иные крупные водоемы) </a:t>
            </a:r>
            <a:r>
              <a:rPr lang="ru-RU" sz="1600" dirty="0">
                <a:latin typeface="Arial Narrow" panose="020B0606020202030204" pitchFamily="34" charset="0"/>
              </a:rPr>
              <a:t>для реализации инвестиционных </a:t>
            </a:r>
            <a:r>
              <a:rPr lang="ru-RU" sz="1600" dirty="0" smtClean="0">
                <a:latin typeface="Arial Narrow" panose="020B0606020202030204" pitchFamily="34" charset="0"/>
              </a:rPr>
              <a:t>проектов без конкурса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 Narrow" panose="020B0606020202030204" pitchFamily="34" charset="0"/>
              </a:rPr>
              <a:t>Создание </a:t>
            </a:r>
            <a:r>
              <a:rPr lang="ru-RU" sz="1600" dirty="0">
                <a:latin typeface="Arial Narrow" panose="020B0606020202030204" pitchFamily="34" charset="0"/>
              </a:rPr>
              <a:t>новых производств, </a:t>
            </a:r>
            <a:r>
              <a:rPr lang="ru-RU" sz="1600" dirty="0" smtClean="0">
                <a:latin typeface="Arial Narrow" panose="020B0606020202030204" pitchFamily="34" charset="0"/>
              </a:rPr>
              <a:t>расширение </a:t>
            </a:r>
            <a:r>
              <a:rPr lang="ru-RU" sz="1600" dirty="0">
                <a:latin typeface="Arial Narrow" panose="020B0606020202030204" pitchFamily="34" charset="0"/>
              </a:rPr>
              <a:t>и (или) </a:t>
            </a:r>
            <a:r>
              <a:rPr lang="ru-RU" sz="1600" dirty="0" smtClean="0">
                <a:latin typeface="Arial Narrow" panose="020B0606020202030204" pitchFamily="34" charset="0"/>
              </a:rPr>
              <a:t>обновление </a:t>
            </a:r>
            <a:r>
              <a:rPr lang="ru-RU" sz="1600" dirty="0">
                <a:latin typeface="Arial Narrow" panose="020B0606020202030204" pitchFamily="34" charset="0"/>
              </a:rPr>
              <a:t>действующих </a:t>
            </a:r>
            <a:r>
              <a:rPr lang="ru-RU" sz="1600" dirty="0" smtClean="0">
                <a:latin typeface="Arial Narrow" panose="020B0606020202030204" pitchFamily="34" charset="0"/>
              </a:rPr>
              <a:t>производств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 Narrow" panose="020B0606020202030204" pitchFamily="34" charset="0"/>
              </a:rPr>
              <a:t>Минимальная сумма инвестиции не </a:t>
            </a:r>
            <a:r>
              <a:rPr lang="ru-RU" sz="1600" dirty="0">
                <a:latin typeface="Arial Narrow" panose="020B0606020202030204" pitchFamily="34" charset="0"/>
              </a:rPr>
              <a:t>менее </a:t>
            </a:r>
            <a:r>
              <a:rPr lang="ru-RU" sz="1600" dirty="0" smtClean="0">
                <a:latin typeface="Arial Narrow" panose="020B0606020202030204" pitchFamily="34" charset="0"/>
              </a:rPr>
              <a:t>150 тыс. МРП </a:t>
            </a:r>
            <a:r>
              <a:rPr lang="ru-RU" sz="1600" i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(</a:t>
            </a:r>
            <a:r>
              <a:rPr lang="ru-RU" sz="1600" i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553, </a:t>
            </a:r>
            <a:r>
              <a:rPr lang="ru-RU" sz="1600" i="1" dirty="0">
                <a:solidFill>
                  <a:srgbClr val="00B050"/>
                </a:solidFill>
                <a:latin typeface="Arial Narrow" panose="020B0606020202030204" pitchFamily="34" charset="0"/>
              </a:rPr>
              <a:t>8</a:t>
            </a:r>
            <a:r>
              <a:rPr lang="ru-RU" sz="1600" i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млн. тенге)</a:t>
            </a:r>
            <a:endParaRPr lang="ru-RU" sz="1600" i="1" dirty="0">
              <a:solidFill>
                <a:srgbClr val="00B050"/>
              </a:solidFill>
              <a:latin typeface="Arial Narrow" panose="020B0606020202030204" pitchFamily="34" charset="0"/>
            </a:endParaRP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Основные квалификационные требования:</a:t>
            </a:r>
          </a:p>
          <a:p>
            <a:pPr>
              <a:spcAft>
                <a:spcPts val="600"/>
              </a:spcAft>
            </a:pPr>
            <a:r>
              <a:rPr lang="ru-RU" sz="1600" dirty="0" smtClean="0">
                <a:latin typeface="Arial Narrow" panose="020B0606020202030204" pitchFamily="34" charset="0"/>
              </a:rPr>
              <a:t>- наличие бизнес-плана (объем инвестиций, перерабатывающие мощности, привлечение квалифицированных специалистов, количество создаваемых рабочих мест)</a:t>
            </a:r>
          </a:p>
          <a:p>
            <a:pPr>
              <a:spcAft>
                <a:spcPts val="600"/>
              </a:spcAft>
            </a:pPr>
            <a:r>
              <a:rPr lang="ru-RU" sz="1600" dirty="0" smtClean="0">
                <a:latin typeface="Arial Narrow" panose="020B0606020202030204" pitchFamily="34" charset="0"/>
              </a:rPr>
              <a:t>- подтверждение </a:t>
            </a:r>
            <a:r>
              <a:rPr lang="ru-RU" sz="1600" dirty="0">
                <a:latin typeface="Arial Narrow" panose="020B0606020202030204" pitchFamily="34" charset="0"/>
              </a:rPr>
              <a:t>банков и иных финансовых институтов о наличии </a:t>
            </a:r>
            <a:r>
              <a:rPr lang="ru-RU" sz="1600" dirty="0" smtClean="0">
                <a:latin typeface="Arial Narrow" panose="020B0606020202030204" pitchFamily="34" charset="0"/>
              </a:rPr>
              <a:t>денежных средств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Основные обязательства</a:t>
            </a:r>
            <a:r>
              <a:rPr lang="ru-RU" sz="1600" dirty="0">
                <a:solidFill>
                  <a:srgbClr val="00B0F0"/>
                </a:solidFill>
                <a:latin typeface="Arial Narrow" panose="020B0606020202030204" pitchFamily="34" charset="0"/>
              </a:rPr>
              <a:t>, возлагаемые на </a:t>
            </a:r>
            <a:r>
              <a:rPr lang="ru-RU" sz="1600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инвестора:</a:t>
            </a:r>
            <a:endParaRPr lang="ru-RU" sz="1600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1600" dirty="0" smtClean="0">
                <a:latin typeface="Arial Narrow" panose="020B0606020202030204" pitchFamily="34" charset="0"/>
              </a:rPr>
              <a:t>- увеличение </a:t>
            </a:r>
            <a:r>
              <a:rPr lang="ru-RU" sz="1600" dirty="0">
                <a:latin typeface="Arial Narrow" panose="020B0606020202030204" pitchFamily="34" charset="0"/>
              </a:rPr>
              <a:t>объемов выращивания объектов </a:t>
            </a:r>
            <a:r>
              <a:rPr lang="ru-RU" sz="1600" dirty="0" smtClean="0">
                <a:latin typeface="Arial Narrow" panose="020B0606020202030204" pitchFamily="34" charset="0"/>
              </a:rPr>
              <a:t>аквакультуры</a:t>
            </a:r>
            <a:endParaRPr lang="ru-RU" sz="1600" dirty="0">
              <a:latin typeface="Arial Narrow" panose="020B0606020202030204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1600" dirty="0" smtClean="0">
                <a:latin typeface="Arial Narrow" panose="020B0606020202030204" pitchFamily="34" charset="0"/>
              </a:rPr>
              <a:t>- выращивание </a:t>
            </a:r>
            <a:r>
              <a:rPr lang="ru-RU" sz="1600" dirty="0">
                <a:latin typeface="Arial Narrow" panose="020B0606020202030204" pitchFamily="34" charset="0"/>
              </a:rPr>
              <a:t>не менее одного вида импортозамещающего вида объекта аквакультуры;</a:t>
            </a:r>
          </a:p>
          <a:p>
            <a:pPr>
              <a:spcAft>
                <a:spcPts val="600"/>
              </a:spcAft>
            </a:pPr>
            <a:r>
              <a:rPr lang="ru-RU" sz="1600" dirty="0" smtClean="0">
                <a:latin typeface="Arial Narrow" panose="020B0606020202030204" pitchFamily="34" charset="0"/>
              </a:rPr>
              <a:t>- </a:t>
            </a:r>
            <a:r>
              <a:rPr lang="ru-RU" sz="1600" dirty="0">
                <a:latin typeface="Arial Narrow" panose="020B0606020202030204" pitchFamily="34" charset="0"/>
              </a:rPr>
              <a:t>строительство новых производственных объектов, включая ввод перерабатывающих мощностей и (или) расширение и обновление действующих </a:t>
            </a:r>
            <a:r>
              <a:rPr lang="ru-RU" sz="1600" dirty="0" smtClean="0">
                <a:latin typeface="Arial Narrow" panose="020B0606020202030204" pitchFamily="34" charset="0"/>
              </a:rPr>
              <a:t>производств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35360" y="2564904"/>
            <a:ext cx="11521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279576" y="1387273"/>
            <a:ext cx="0" cy="5151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Номер слайда 3"/>
          <p:cNvSpPr txBox="1">
            <a:spLocks/>
          </p:cNvSpPr>
          <p:nvPr/>
        </p:nvSpPr>
        <p:spPr>
          <a:xfrm>
            <a:off x="11856640" y="6376243"/>
            <a:ext cx="281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defTabSz="933450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  <a:lvl2pPr marL="461963" indent="-125413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33450" indent="-260350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404938" indent="-39528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73250" indent="-52863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kk-KZ" b="1" dirty="0">
                <a:solidFill>
                  <a:schemeClr val="tx1"/>
                </a:solidFill>
                <a:latin typeface="Arial Narrow" panose="020B0606020202030204" pitchFamily="34" charset="0"/>
              </a:rPr>
              <a:t>6</a:t>
            </a: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19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E9202625-0A4F-4418-9FA1-66C03CE0E84D}"/>
              </a:ext>
            </a:extLst>
          </p:cNvPr>
          <p:cNvSpPr txBox="1"/>
          <p:nvPr/>
        </p:nvSpPr>
        <p:spPr>
          <a:xfrm>
            <a:off x="2305630" y="303040"/>
            <a:ext cx="8743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Основные условия для ведения аквакультуры</a:t>
            </a:r>
            <a:endParaRPr lang="ru-RU" sz="2400" b="1" dirty="0">
              <a:solidFill>
                <a:schemeClr val="tx2"/>
              </a:solidFill>
              <a:latin typeface="Arial Narrow" panose="020B0606020202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6560" y="116632"/>
            <a:ext cx="861038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191344" y="1052736"/>
            <a:ext cx="11844000" cy="0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528525" y="1700808"/>
            <a:ext cx="1101722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latin typeface="Arial Narrow" panose="020B0606020202030204" pitchFamily="34" charset="0"/>
                <a:ea typeface="Arial"/>
                <a:cs typeface="Arial"/>
              </a:rPr>
              <a:t>Права и обязанности субъектов аквакультуры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latin typeface="Arial Narrow" panose="020B0606020202030204" pitchFamily="34" charset="0"/>
                <a:ea typeface="Arial"/>
                <a:cs typeface="Arial"/>
              </a:rPr>
              <a:t>Условия договора на ведение озерно-товарного и (или) садкового рыбоводного хозяйства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latin typeface="Arial Narrow" panose="020B0606020202030204" pitchFamily="34" charset="0"/>
                <a:ea typeface="Arial"/>
                <a:cs typeface="Arial"/>
              </a:rPr>
              <a:t>Порядок ведения прудового рыбоводного хозяйства и рыбоводного хозяйства с замкнутым циклом водообеспечения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latin typeface="Arial Narrow" panose="020B0606020202030204" pitchFamily="34" charset="0"/>
                <a:ea typeface="Arial"/>
                <a:cs typeface="Arial"/>
              </a:rPr>
              <a:t>Научные исследования в области </a:t>
            </a:r>
            <a:r>
              <a:rPr lang="ru-RU" sz="2000" dirty="0" smtClean="0">
                <a:latin typeface="Arial Narrow" panose="020B0606020202030204" pitchFamily="34" charset="0"/>
                <a:ea typeface="Arial"/>
                <a:cs typeface="Arial"/>
              </a:rPr>
              <a:t>аквакультуры, разработка </a:t>
            </a:r>
            <a:r>
              <a:rPr lang="ru-RU" sz="2000" dirty="0">
                <a:latin typeface="Arial Narrow" panose="020B0606020202030204" pitchFamily="34" charset="0"/>
                <a:ea typeface="Arial"/>
                <a:cs typeface="Arial"/>
              </a:rPr>
              <a:t>субъектами аквакультуры рыбоводно-биологических обоснований 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latin typeface="Arial Narrow" panose="020B0606020202030204" pitchFamily="34" charset="0"/>
                <a:ea typeface="Arial"/>
                <a:cs typeface="Arial"/>
              </a:rPr>
              <a:t>Предоставление и использование водных объектов и их </a:t>
            </a:r>
            <a:r>
              <a:rPr lang="ru-RU" sz="2000" dirty="0" smtClean="0">
                <a:latin typeface="Arial Narrow" panose="020B0606020202030204" pitchFamily="34" charset="0"/>
                <a:ea typeface="Arial"/>
                <a:cs typeface="Arial"/>
              </a:rPr>
              <a:t>частей для нужд аквакультуры</a:t>
            </a:r>
            <a:endParaRPr lang="ru-RU" sz="2000" dirty="0">
              <a:latin typeface="Arial Narrow" panose="020B0606020202030204" pitchFamily="34" charset="0"/>
              <a:ea typeface="Arial"/>
              <a:cs typeface="Arial"/>
            </a:endParaRP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latin typeface="Arial Narrow" panose="020B0606020202030204" pitchFamily="34" charset="0"/>
                <a:ea typeface="Arial"/>
                <a:cs typeface="Arial"/>
              </a:rPr>
              <a:t>Предоставление и использование земельных участков </a:t>
            </a:r>
            <a:r>
              <a:rPr lang="ru-RU" sz="2000" dirty="0" smtClean="0">
                <a:latin typeface="Arial Narrow" panose="020B0606020202030204" pitchFamily="34" charset="0"/>
                <a:ea typeface="Arial"/>
                <a:cs typeface="Arial"/>
              </a:rPr>
              <a:t>для нужд аквакультуры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Arial Narrow" panose="020B0606020202030204" pitchFamily="34" charset="0"/>
                <a:ea typeface="Arial"/>
                <a:cs typeface="Arial"/>
              </a:rPr>
              <a:t>Обеспечение ветеринарно-санитарной безопасности и санитарно-эпидемиологического благополучия населения в области аквакультуры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Arial Narrow" panose="020B0606020202030204" pitchFamily="34" charset="0"/>
                <a:ea typeface="Arial"/>
                <a:cs typeface="Arial"/>
              </a:rPr>
              <a:t>Аккредитация </a:t>
            </a:r>
            <a:r>
              <a:rPr lang="ru-RU" sz="2000" dirty="0">
                <a:latin typeface="Arial Narrow" panose="020B0606020202030204" pitchFamily="34" charset="0"/>
                <a:ea typeface="Arial"/>
                <a:cs typeface="Arial"/>
              </a:rPr>
              <a:t>республиканской ассоциации общественных объединений субъектов аквакультуры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8525" y="1124917"/>
            <a:ext cx="45155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Основные статьи проекта закона: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омер слайда 3"/>
          <p:cNvSpPr txBox="1">
            <a:spLocks/>
          </p:cNvSpPr>
          <p:nvPr/>
        </p:nvSpPr>
        <p:spPr>
          <a:xfrm>
            <a:off x="11856640" y="6376243"/>
            <a:ext cx="281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defTabSz="933450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  <a:lvl2pPr marL="461963" indent="-125413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33450" indent="-260350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404938" indent="-39528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73250" indent="-52863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kk-KZ" b="1" dirty="0">
                <a:solidFill>
                  <a:schemeClr val="tx1"/>
                </a:solidFill>
                <a:latin typeface="Arial Narrow" panose="020B0606020202030204" pitchFamily="34" charset="0"/>
              </a:rPr>
              <a:t>7</a:t>
            </a: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7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E9202625-0A4F-4418-9FA1-66C03CE0E84D}"/>
              </a:ext>
            </a:extLst>
          </p:cNvPr>
          <p:cNvSpPr txBox="1"/>
          <p:nvPr/>
        </p:nvSpPr>
        <p:spPr>
          <a:xfrm>
            <a:off x="5879976" y="44624"/>
            <a:ext cx="51876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b="1" dirty="0" smtClean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Субъекты</a:t>
            </a:r>
            <a:r>
              <a:rPr lang="ru-RU" sz="2800" b="1" dirty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, обеспечивающие развитие аквакультуры</a:t>
            </a:r>
          </a:p>
        </p:txBody>
      </p:sp>
      <p:pic>
        <p:nvPicPr>
          <p:cNvPr id="34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1626" y="83974"/>
            <a:ext cx="861038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6" name="Прямая соединительная линия 35"/>
          <p:cNvCxnSpPr/>
          <p:nvPr/>
        </p:nvCxnSpPr>
        <p:spPr>
          <a:xfrm>
            <a:off x="47328" y="1052736"/>
            <a:ext cx="12024000" cy="0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67408" y="1273831"/>
            <a:ext cx="11017224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200" dirty="0">
              <a:latin typeface="Arial Narrow" panose="020B0606020202030204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Субъекты, обеспечивающие </a:t>
            </a:r>
            <a:r>
              <a:rPr lang="ru-RU" sz="2000" b="1" dirty="0">
                <a:solidFill>
                  <a:srgbClr val="00B050"/>
                </a:solidFill>
                <a:latin typeface="Arial Narrow" panose="020B0606020202030204" pitchFamily="34" charset="0"/>
              </a:rPr>
              <a:t>развитие </a:t>
            </a:r>
            <a:r>
              <a:rPr lang="ru-RU" sz="2000" b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аквакультуры </a:t>
            </a:r>
            <a:r>
              <a:rPr lang="ru-RU" sz="2000" dirty="0" smtClean="0">
                <a:latin typeface="Arial Narrow" panose="020B0606020202030204" pitchFamily="34" charset="0"/>
              </a:rPr>
              <a:t>– </a:t>
            </a:r>
          </a:p>
          <a:p>
            <a:pPr algn="ctr"/>
            <a:r>
              <a:rPr lang="ru-RU" sz="2000" dirty="0" smtClean="0">
                <a:latin typeface="Arial Narrow" panose="020B0606020202030204" pitchFamily="34" charset="0"/>
              </a:rPr>
              <a:t>физические и </a:t>
            </a:r>
            <a:r>
              <a:rPr lang="ru-RU" sz="2000" dirty="0">
                <a:latin typeface="Arial Narrow" panose="020B0606020202030204" pitchFamily="34" charset="0"/>
              </a:rPr>
              <a:t>юридические лица, осуществляющие предпринимательскую деятельность, связанную с производством кормов и рыбопосадочного материала для объектов аквакультуры, селекционно-генетическими (племенными) работами, повышением производительности </a:t>
            </a:r>
            <a:r>
              <a:rPr lang="ru-RU" sz="2000" dirty="0" smtClean="0">
                <a:latin typeface="Arial Narrow" panose="020B0606020202030204" pitchFamily="34" charset="0"/>
              </a:rPr>
              <a:t>труда</a:t>
            </a:r>
          </a:p>
          <a:p>
            <a:endParaRPr lang="ru-RU" sz="1600" dirty="0">
              <a:latin typeface="Arial Narrow" panose="020B0606020202030204" pitchFamily="34" charset="0"/>
            </a:endParaRPr>
          </a:p>
          <a:p>
            <a:pPr>
              <a:spcAft>
                <a:spcPts val="600"/>
              </a:spcAft>
            </a:pPr>
            <a:endParaRPr lang="ru-RU" sz="2000" dirty="0" smtClean="0">
              <a:latin typeface="Arial Narrow" panose="020B0606020202030204" pitchFamily="34" charset="0"/>
            </a:endParaRPr>
          </a:p>
          <a:p>
            <a:pPr>
              <a:spcAft>
                <a:spcPts val="600"/>
              </a:spcAft>
            </a:pPr>
            <a:endParaRPr lang="ru-RU" sz="2000" dirty="0">
              <a:latin typeface="Arial Narrow" panose="020B0606020202030204" pitchFamily="34" charset="0"/>
            </a:endParaRPr>
          </a:p>
          <a:p>
            <a:pPr>
              <a:spcAft>
                <a:spcPts val="600"/>
              </a:spcAft>
            </a:pPr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 smtClean="0">
              <a:latin typeface="Arial Narrow" panose="020B0606020202030204" pitchFamily="34" charset="0"/>
            </a:endParaRPr>
          </a:p>
          <a:p>
            <a:endParaRPr lang="kk-KZ" sz="2000" dirty="0" smtClean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pPr algn="ctr"/>
            <a:r>
              <a:rPr lang="ru-RU" sz="2000" dirty="0">
                <a:latin typeface="Arial Narrow" panose="020B0606020202030204" pitchFamily="34" charset="0"/>
              </a:rPr>
              <a:t>Субъектам, обеспечивающим развитие аквакультуры</a:t>
            </a:r>
            <a:r>
              <a:rPr lang="kk-KZ" sz="2000" dirty="0">
                <a:latin typeface="Arial Narrow" panose="020B0606020202030204" pitchFamily="34" charset="0"/>
              </a:rPr>
              <a:t>,</a:t>
            </a:r>
            <a:r>
              <a:rPr lang="ru-RU" sz="2000" dirty="0">
                <a:latin typeface="Arial Narrow" panose="020B0606020202030204" pitchFamily="34" charset="0"/>
              </a:rPr>
              <a:t> предоставляются меры</a:t>
            </a:r>
          </a:p>
          <a:p>
            <a:pPr algn="ctr"/>
            <a:r>
              <a:rPr lang="ru-RU" sz="2000" dirty="0">
                <a:latin typeface="Arial Narrow" panose="020B0606020202030204" pitchFamily="34" charset="0"/>
              </a:rPr>
              <a:t>государственного стимулирования, предусмотренные проектом Закона,</a:t>
            </a:r>
          </a:p>
          <a:p>
            <a:pPr algn="ctr"/>
            <a:r>
              <a:rPr lang="ru-RU" sz="2000" dirty="0">
                <a:latin typeface="Arial Narrow" panose="020B0606020202030204" pitchFamily="34" charset="0"/>
              </a:rPr>
              <a:t>на условиях и в порядке, предусмотренном с </a:t>
            </a:r>
            <a:r>
              <a:rPr lang="ru-RU" sz="2000" dirty="0" smtClean="0">
                <a:latin typeface="Arial Narrow" panose="020B0606020202030204" pitchFamily="34" charset="0"/>
              </a:rPr>
              <a:t>законодательством</a:t>
            </a:r>
            <a:endParaRPr lang="ru-RU" sz="2000" dirty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99456" y="3070611"/>
            <a:ext cx="2664296" cy="136815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Производители </a:t>
            </a:r>
            <a:r>
              <a:rPr lang="ru-RU" sz="1800" dirty="0">
                <a:solidFill>
                  <a:srgbClr val="002060"/>
                </a:solidFill>
                <a:latin typeface="Arial Narrow" panose="020B0606020202030204" pitchFamily="34" charset="0"/>
              </a:rPr>
              <a:t>кормов и рыбопосадочного </a:t>
            </a:r>
            <a:r>
              <a:rPr lang="ru-RU" sz="18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материала</a:t>
            </a:r>
            <a:endParaRPr lang="ru-RU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27848" y="3068960"/>
            <a:ext cx="2808312" cy="136815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Селекционно-генетические </a:t>
            </a:r>
            <a:r>
              <a:rPr lang="ru-RU" sz="1800" dirty="0">
                <a:solidFill>
                  <a:srgbClr val="002060"/>
                </a:solidFill>
                <a:latin typeface="Arial Narrow" panose="020B0606020202030204" pitchFamily="34" charset="0"/>
              </a:rPr>
              <a:t>(племенные) центры</a:t>
            </a:r>
            <a:endParaRPr lang="ru-RU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471596" y="3068960"/>
            <a:ext cx="2808980" cy="136815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Центры </a:t>
            </a:r>
            <a:r>
              <a:rPr lang="ru-RU" sz="1800" dirty="0">
                <a:solidFill>
                  <a:srgbClr val="002060"/>
                </a:solidFill>
                <a:latin typeface="Arial Narrow" panose="020B0606020202030204" pitchFamily="34" charset="0"/>
              </a:rPr>
              <a:t>повышения компетенций, оказывающие содействие субъектам </a:t>
            </a:r>
            <a:r>
              <a:rPr lang="ru-RU" sz="18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аквакультуры</a:t>
            </a:r>
            <a:endParaRPr lang="ru-RU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Номер слайда 3"/>
          <p:cNvSpPr txBox="1">
            <a:spLocks/>
          </p:cNvSpPr>
          <p:nvPr/>
        </p:nvSpPr>
        <p:spPr>
          <a:xfrm>
            <a:off x="11856640" y="6376243"/>
            <a:ext cx="281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defTabSz="933450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  <a:lvl2pPr marL="461963" indent="-125413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33450" indent="-260350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404938" indent="-39528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73250" indent="-528638" algn="l" defTabSz="933450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kk-KZ" b="1" dirty="0">
                <a:solidFill>
                  <a:schemeClr val="tx1"/>
                </a:solidFill>
                <a:latin typeface="Arial Narrow" panose="020B0606020202030204" pitchFamily="34" charset="0"/>
              </a:rPr>
              <a:t>8</a:t>
            </a: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8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637737" y="3603435"/>
            <a:ext cx="2180089" cy="1984683"/>
          </a:xfrm>
          <a:custGeom>
            <a:avLst/>
            <a:gdLst/>
            <a:ahLst/>
            <a:cxnLst/>
            <a:rect l="l" t="t" r="r" b="b"/>
            <a:pathLst>
              <a:path w="3958762" h="3958762">
                <a:moveTo>
                  <a:pt x="0" y="0"/>
                </a:moveTo>
                <a:lnTo>
                  <a:pt x="3958762" y="0"/>
                </a:lnTo>
                <a:lnTo>
                  <a:pt x="3958762" y="3958762"/>
                </a:lnTo>
                <a:lnTo>
                  <a:pt x="0" y="39587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345577" y="2712065"/>
            <a:ext cx="2198767" cy="1967854"/>
          </a:xfrm>
          <a:custGeom>
            <a:avLst/>
            <a:gdLst/>
            <a:ahLst/>
            <a:cxnLst/>
            <a:rect l="l" t="t" r="r" b="b"/>
            <a:pathLst>
              <a:path w="3737823" h="3934551">
                <a:moveTo>
                  <a:pt x="0" y="0"/>
                </a:moveTo>
                <a:lnTo>
                  <a:pt x="3737823" y="0"/>
                </a:lnTo>
                <a:lnTo>
                  <a:pt x="3737823" y="3934551"/>
                </a:lnTo>
                <a:lnTo>
                  <a:pt x="0" y="393455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E9202625-0A4F-4418-9FA1-66C03CE0E84D}"/>
              </a:ext>
            </a:extLst>
          </p:cNvPr>
          <p:cNvSpPr txBox="1"/>
          <p:nvPr/>
        </p:nvSpPr>
        <p:spPr>
          <a:xfrm>
            <a:off x="3812294" y="40033"/>
            <a:ext cx="72309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b="1" dirty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Меры государственной </a:t>
            </a:r>
            <a:endParaRPr lang="ru-RU" sz="2800" b="1" dirty="0" smtClean="0">
              <a:solidFill>
                <a:schemeClr val="tx2"/>
              </a:solidFill>
              <a:latin typeface="Arial Narrow" panose="020B0606020202030204" pitchFamily="34" charset="0"/>
              <a:cs typeface="Calibri" panose="020F0502020204030204" pitchFamily="34" charset="0"/>
            </a:endParaRPr>
          </a:p>
          <a:p>
            <a:pPr algn="r"/>
            <a:r>
              <a:rPr lang="ru-RU" sz="2800" b="1" dirty="0" smtClean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поддержки </a:t>
            </a:r>
            <a:r>
              <a:rPr lang="ru-RU" sz="2800" b="1" dirty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аквакультуры</a:t>
            </a:r>
          </a:p>
        </p:txBody>
      </p:sp>
      <p:pic>
        <p:nvPicPr>
          <p:cNvPr id="34" name="Рисунок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1626" y="83974"/>
            <a:ext cx="861038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5" name="Прямая соединительная линия 34"/>
          <p:cNvCxnSpPr/>
          <p:nvPr/>
        </p:nvCxnSpPr>
        <p:spPr>
          <a:xfrm>
            <a:off x="47328" y="980728"/>
            <a:ext cx="12024000" cy="0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Скругленный прямоугольник 35"/>
          <p:cNvSpPr/>
          <p:nvPr/>
        </p:nvSpPr>
        <p:spPr>
          <a:xfrm>
            <a:off x="519692" y="1310852"/>
            <a:ext cx="3021444" cy="68499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Уполномоченный орган</a:t>
            </a:r>
          </a:p>
          <a:p>
            <a:pPr algn="ctr"/>
            <a:r>
              <a:rPr lang="ru-RU" sz="18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МИО</a:t>
            </a:r>
            <a:endParaRPr lang="ru-RU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8763188" y="1319471"/>
            <a:ext cx="3021444" cy="68499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Субъекты аквакультуры</a:t>
            </a:r>
            <a:endParaRPr lang="ru-RU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856841" y="2330242"/>
            <a:ext cx="5592489" cy="11695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0010" lvl="1" indent="-175005">
              <a:lnSpc>
                <a:spcPts val="2107"/>
              </a:lnSpc>
              <a:buFont typeface="Arial"/>
              <a:buChar char="•"/>
            </a:pPr>
            <a:r>
              <a:rPr lang="en-US" sz="1621" dirty="0">
                <a:solidFill>
                  <a:schemeClr val="tx1"/>
                </a:solidFill>
                <a:latin typeface="Aileron Regular"/>
              </a:rPr>
              <a:t> Субсидирование субъектов аквакультуры</a:t>
            </a:r>
          </a:p>
          <a:p>
            <a:pPr marL="350010" lvl="1" indent="-175005">
              <a:lnSpc>
                <a:spcPts val="2107"/>
              </a:lnSpc>
              <a:buFont typeface="Arial"/>
              <a:buChar char="•"/>
            </a:pPr>
            <a:r>
              <a:rPr lang="en-US" sz="1621" dirty="0">
                <a:solidFill>
                  <a:schemeClr val="tx1"/>
                </a:solidFill>
                <a:latin typeface="Aileron Regular"/>
              </a:rPr>
              <a:t> Льготное кредитование субъектов аквакультуры </a:t>
            </a:r>
          </a:p>
          <a:p>
            <a:pPr marL="350010" lvl="1" indent="-175005">
              <a:lnSpc>
                <a:spcPts val="2107"/>
              </a:lnSpc>
              <a:buFont typeface="Arial"/>
              <a:buChar char="•"/>
            </a:pPr>
            <a:r>
              <a:rPr lang="en-US" sz="1621" dirty="0">
                <a:solidFill>
                  <a:schemeClr val="tx1"/>
                </a:solidFill>
                <a:latin typeface="Aileron Regular"/>
              </a:rPr>
              <a:t> Специальный налоговый режим</a:t>
            </a:r>
            <a:endParaRPr lang="ru-RU" sz="1621" dirty="0">
              <a:solidFill>
                <a:schemeClr val="tx1"/>
              </a:solidFill>
              <a:latin typeface="Aileron Regular"/>
            </a:endParaRPr>
          </a:p>
          <a:p>
            <a:pPr marL="350010" lvl="1" indent="-175005">
              <a:lnSpc>
                <a:spcPts val="2107"/>
              </a:lnSpc>
              <a:buFont typeface="Arial"/>
              <a:buChar char="•"/>
            </a:pPr>
            <a:r>
              <a:rPr lang="ru-RU" sz="1621" dirty="0">
                <a:solidFill>
                  <a:schemeClr val="tx1"/>
                </a:solidFill>
                <a:latin typeface="Aileron Regular"/>
              </a:rPr>
              <a:t> Научное сопровождение проектов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3634718" y="3874985"/>
            <a:ext cx="4083906" cy="3847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 Narrow" panose="020B0606020202030204" pitchFamily="34" charset="0"/>
              </a:rPr>
              <a:t>Государственная поддержка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523637" y="4823683"/>
            <a:ext cx="3948628" cy="3847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 Narrow" panose="020B0606020202030204" pitchFamily="34" charset="0"/>
              </a:rPr>
              <a:t>Встречные обязательства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42" name="Стрелка вправо 41"/>
          <p:cNvSpPr/>
          <p:nvPr/>
        </p:nvSpPr>
        <p:spPr>
          <a:xfrm>
            <a:off x="8040076" y="3732099"/>
            <a:ext cx="1229329" cy="660188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лево 42"/>
          <p:cNvSpPr/>
          <p:nvPr/>
        </p:nvSpPr>
        <p:spPr>
          <a:xfrm>
            <a:off x="3015007" y="4697262"/>
            <a:ext cx="1239421" cy="648072"/>
          </a:xfrm>
          <a:prstGeom prst="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3676916" y="5578990"/>
            <a:ext cx="5592489" cy="9387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63652" lvl="1" indent="-181826">
              <a:lnSpc>
                <a:spcPts val="2189"/>
              </a:lnSpc>
              <a:buFont typeface="Arial"/>
              <a:buChar char="•"/>
            </a:pPr>
            <a:r>
              <a:rPr lang="en-US" sz="1621" dirty="0">
                <a:solidFill>
                  <a:schemeClr val="tx1"/>
                </a:solidFill>
                <a:latin typeface="Aileron Regular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Aileron Regular"/>
              </a:rPr>
              <a:t>Повышение производительности труда</a:t>
            </a:r>
          </a:p>
          <a:p>
            <a:pPr marL="363652" lvl="1" indent="-181826">
              <a:lnSpc>
                <a:spcPts val="2189"/>
              </a:lnSpc>
              <a:buFont typeface="Arial"/>
              <a:buChar char="•"/>
            </a:pPr>
            <a:r>
              <a:rPr lang="en-US" sz="1600" dirty="0">
                <a:solidFill>
                  <a:schemeClr val="tx1"/>
                </a:solidFill>
                <a:latin typeface="Aileron Regular"/>
              </a:rPr>
              <a:t> Наращивание объемов производства</a:t>
            </a:r>
          </a:p>
          <a:p>
            <a:pPr marL="363652" lvl="1" indent="-181826">
              <a:lnSpc>
                <a:spcPts val="2189"/>
              </a:lnSpc>
              <a:buFont typeface="Arial"/>
              <a:buChar char="•"/>
            </a:pPr>
            <a:r>
              <a:rPr lang="en-US" sz="1600" dirty="0">
                <a:solidFill>
                  <a:schemeClr val="tx1"/>
                </a:solidFill>
                <a:latin typeface="Aileron Regular"/>
              </a:rPr>
              <a:t> Обеспечение потребностей внутреннего рынка</a:t>
            </a:r>
          </a:p>
        </p:txBody>
      </p:sp>
      <p:sp>
        <p:nvSpPr>
          <p:cNvPr id="15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11784632" y="6376243"/>
            <a:ext cx="353812" cy="365125"/>
          </a:xfrm>
        </p:spPr>
        <p:txBody>
          <a:bodyPr/>
          <a:lstStyle/>
          <a:p>
            <a:pPr>
              <a:defRPr/>
            </a:pPr>
            <a:r>
              <a:rPr lang="kk-KZ" b="1" dirty="0">
                <a:solidFill>
                  <a:schemeClr val="tx1"/>
                </a:solidFill>
                <a:latin typeface="Arial Narrow" panose="020B0606020202030204" pitchFamily="34" charset="0"/>
              </a:rPr>
              <a:t>9</a:t>
            </a: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37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2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B897DDA3-A987-4F3E-84FF-5E560616C372}" vid="{2DB7332E-0AF0-41BE-B11C-0C43FE294D5E}"/>
    </a:ext>
  </a:extLst>
</a:theme>
</file>

<file path=ppt/theme/theme3.xml><?xml version="1.0" encoding="utf-8"?>
<a:theme xmlns:a="http://schemas.openxmlformats.org/drawingml/2006/main" name="1_Тема2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B897DDA3-A987-4F3E-84FF-5E560616C372}" vid="{2DB7332E-0AF0-41BE-B11C-0C43FE294D5E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35729</TotalTime>
  <Words>1272</Words>
  <Application>Microsoft Office PowerPoint</Application>
  <PresentationFormat>Широкоэкранный</PresentationFormat>
  <Paragraphs>194</Paragraphs>
  <Slides>14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Aileron Regular</vt:lpstr>
      <vt:lpstr>Arial</vt:lpstr>
      <vt:lpstr>Arial Narrow</vt:lpstr>
      <vt:lpstr>Calibri</vt:lpstr>
      <vt:lpstr>Century Gothic</vt:lpstr>
      <vt:lpstr>Wingdings</vt:lpstr>
      <vt:lpstr>Тема22</vt:lpstr>
      <vt:lpstr>Тема1</vt:lpstr>
      <vt:lpstr>1_Тема22</vt:lpstr>
      <vt:lpstr>1_Тема1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Асет Тукенов</dc:creator>
  <cp:lastModifiedBy>Гульнар Ж. Байлина</cp:lastModifiedBy>
  <cp:revision>4197</cp:revision>
  <cp:lastPrinted>2023-11-03T11:52:16Z</cp:lastPrinted>
  <dcterms:created xsi:type="dcterms:W3CDTF">2010-12-14T03:16:09Z</dcterms:created>
  <dcterms:modified xsi:type="dcterms:W3CDTF">2024-01-12T09:09:02Z</dcterms:modified>
</cp:coreProperties>
</file>