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667" r:id="rId2"/>
    <p:sldId id="618" r:id="rId3"/>
    <p:sldId id="670" r:id="rId4"/>
    <p:sldId id="641" r:id="rId5"/>
    <p:sldId id="678" r:id="rId6"/>
    <p:sldId id="642" r:id="rId7"/>
    <p:sldId id="655" r:id="rId8"/>
    <p:sldId id="679" r:id="rId9"/>
    <p:sldId id="680" r:id="rId10"/>
    <p:sldId id="681" r:id="rId11"/>
    <p:sldId id="682" r:id="rId12"/>
    <p:sldId id="683" r:id="rId13"/>
    <p:sldId id="684" r:id="rId14"/>
  </p:sldIdLst>
  <p:sldSz cx="12192000" cy="6858000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E6AABF-B918-47BE-8F63-1DA15C729277}">
          <p14:sldIdLst>
            <p14:sldId id="667"/>
            <p14:sldId id="618"/>
            <p14:sldId id="670"/>
            <p14:sldId id="641"/>
            <p14:sldId id="678"/>
            <p14:sldId id="642"/>
            <p14:sldId id="655"/>
          </p14:sldIdLst>
        </p14:section>
        <p14:section name="Раздел без заголовка" id="{4CE692C0-9280-4B29-933B-F0B2103435F5}">
          <p14:sldIdLst>
            <p14:sldId id="679"/>
            <p14:sldId id="680"/>
            <p14:sldId id="681"/>
            <p14:sldId id="682"/>
            <p14:sldId id="683"/>
            <p14:sldId id="6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BAD"/>
    <a:srgbClr val="E8EDF8"/>
    <a:srgbClr val="FFF1AA"/>
    <a:srgbClr val="2DA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8" y="114"/>
      </p:cViewPr>
      <p:guideLst>
        <p:guide orient="horz" pos="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5E1BEC5-961E-2ACB-1B27-77810BD30A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71F803-2F4A-020F-1007-86DD41EE417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50CEF2-56AB-406C-9BA3-528B127727DA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96E364A-5137-89E0-2B46-FBD59B9C6E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B407C4D-0634-9D02-4A93-C65FB1EAA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F7888A-5A1A-A91A-24D1-6B9B175933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977C0A-84F2-AAA1-590D-DF4F132D1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A0D41D-3A5C-4E61-9C35-66F95398D7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32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518;g134dc814b55_2_83:notes">
            <a:extLst>
              <a:ext uri="{FF2B5EF4-FFF2-40B4-BE49-F238E27FC236}">
                <a16:creationId xmlns:a16="http://schemas.microsoft.com/office/drawing/2014/main" id="{596697AB-ABC7-4DE6-A65A-5919FACEC8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6913" y="4056063"/>
            <a:ext cx="5575300" cy="331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27" tIns="91727" rIns="91727" bIns="9172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7" name="Google Shape;519;g134dc814b55_2_83:notes">
            <a:extLst>
              <a:ext uri="{FF2B5EF4-FFF2-40B4-BE49-F238E27FC236}">
                <a16:creationId xmlns:a16="http://schemas.microsoft.com/office/drawing/2014/main" id="{A0C7484D-390D-483F-BC6C-4883E15E6F9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57263" y="1054100"/>
            <a:ext cx="5054600" cy="284321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9619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04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39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42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047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349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17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952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57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1670A-EDCE-EBEF-2358-F6044868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DC73-C05A-4115-8550-EC08D8F2D5DF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B6E32C-EDC2-1852-6F55-5828448A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BB3AE-42D7-FD97-FB95-83C8C5A3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3FA84-E8F9-41C4-8DFD-238ED22268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72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A1E44-8435-047D-D626-D0CE79EE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7DB8-2F96-4F02-B808-E63799B0B282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98088-1452-D26E-D93B-05BE9DB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92E4B-E451-1C96-0E46-33D596C0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4335C-888D-4EB1-B151-6D7FF34A0F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28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06ADC-FA3C-D754-A5A5-5C6F5D4D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FED6-E79D-4AE3-A96D-1F9C70C8EDBE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11883-B5AA-4177-B640-5E9A2FE4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38133-294D-21F8-B019-46EF6C16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8D396-CD50-4304-B713-3D8F54655E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31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E6C60-33A0-3323-A62D-10CC5C58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4FE7-F1F3-452E-935F-E7F882040ED4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92822B-D99B-94C2-5AA8-61D24051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9B433-D356-9959-D9C9-7AD8B03D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91E58-7FEA-43E8-952A-FE29E4DD69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86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68E22-EAC2-01A6-C4E3-CE15362B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E739-4986-4CAD-B52C-0F289E9BA239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E038E-5B64-8AEA-5C24-0A278B5F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4C97D4-73BD-275E-97A3-D8BA081A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E3641-B6B7-4219-A144-13349C2BC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181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CD48A22-2061-D965-29A9-3111A21D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5FFF-D590-4151-8956-864F770809CE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972A544-DC66-DFBF-03B1-864FF8EF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425E3AA-093F-D5ED-AFD6-1E993883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B3C8D-A384-4820-8EB8-35EB103192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32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9E729D9-053E-48D8-6147-9D600E6B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0F25-B34A-4F34-BBD1-7F77F1456CA7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969ABC7-06E2-FEB6-7D5C-DA2AF7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A089E08-567F-A119-49C5-0B4F5089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30C8D-CF0F-4963-9D50-18A552BCBF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11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5E1BAC2-9298-5738-7979-121DC82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464F-0254-4AC6-AFA1-62221E0C5317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EABA850-D0E0-18E2-30C4-D33E6EED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B730993-7D36-EB8F-9B5F-01E5766A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7DBFE-68FF-4F66-A6C1-9568237946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37426A8-6D58-A0FF-6D4B-C6FF8A93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4FA96-0E6D-42D1-B9E1-3B024D64AA67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B664976-5633-2373-3D67-EF5F32CC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B5FA6AE-783D-D159-3A88-9819A242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B21F1-EEA6-4366-87CF-93F6DB9C1A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71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D45532A-8C86-7B84-FFEA-A54C9382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AB37-5B9B-4CFA-A26B-4F5C1C92B5C8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203FDA5-1CE0-F297-85D6-A3044CAA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A83841B-0E9C-647B-8C76-80123CAA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C4454-56CB-427E-BA9F-2EAC02BE1C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93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B1A0EA2-788F-7A12-E604-292C9DC6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D315-CE98-4BEA-B156-C11A290D0B49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802EBBE-5531-EB2E-D258-0F70D04D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C060D2B-039D-BBB5-FB50-D7BB3B92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63765-8C42-4837-A94A-FD070F4F41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571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31F08BF-7534-B929-4C67-4B25B3E11D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7A23C2E-6D03-3339-89FA-2B40825B16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02CBC-7B58-2464-7FD1-CD8ACF3C8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846174-5FC6-4927-B849-D5B5BAFB7E63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F24CD-49C0-4211-2A83-21359D7AE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6FDA6-5010-2489-57D8-32C4EEE62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832B0CA-629E-41CB-B1EF-7F4BDE6CBD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.png"/><Relationship Id="rId4" Type="http://schemas.openxmlformats.org/officeDocument/2006/relationships/image" Target="../media/image44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27.png"/><Relationship Id="rId26" Type="http://schemas.openxmlformats.org/officeDocument/2006/relationships/image" Target="../media/image34.png"/><Relationship Id="rId3" Type="http://schemas.openxmlformats.org/officeDocument/2006/relationships/image" Target="../media/image15.png"/><Relationship Id="rId21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8.svg"/><Relationship Id="rId25" Type="http://schemas.openxmlformats.org/officeDocument/2006/relationships/image" Target="../media/image33.png"/><Relationship Id="rId3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2.png"/><Relationship Id="rId32" Type="http://schemas.openxmlformats.org/officeDocument/2006/relationships/image" Target="../media/image4.png"/><Relationship Id="rId5" Type="http://schemas.openxmlformats.org/officeDocument/2006/relationships/image" Target="../media/image17.png"/><Relationship Id="rId15" Type="http://schemas.openxmlformats.org/officeDocument/2006/relationships/image" Target="../media/image26.svg"/><Relationship Id="rId23" Type="http://schemas.openxmlformats.org/officeDocument/2006/relationships/image" Target="../media/image31.jpeg"/><Relationship Id="rId28" Type="http://schemas.openxmlformats.org/officeDocument/2006/relationships/image" Target="../media/image36.jpeg"/><Relationship Id="rId10" Type="http://schemas.openxmlformats.org/officeDocument/2006/relationships/image" Target="../media/image22.png"/><Relationship Id="rId19" Type="http://schemas.openxmlformats.org/officeDocument/2006/relationships/image" Target="../media/image30.svg"/><Relationship Id="rId31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8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>
            <a:extLst>
              <a:ext uri="{FF2B5EF4-FFF2-40B4-BE49-F238E27FC236}">
                <a16:creationId xmlns:a16="http://schemas.microsoft.com/office/drawing/2014/main" id="{DC420FEF-8187-41F8-8ADC-0CADC196A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Google Shape;525;p100">
            <a:extLst>
              <a:ext uri="{FF2B5EF4-FFF2-40B4-BE49-F238E27FC236}">
                <a16:creationId xmlns:a16="http://schemas.microsoft.com/office/drawing/2014/main" id="{B84FCCBD-2DAC-4807-AE83-53343964F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844" y="973501"/>
            <a:ext cx="4368312" cy="4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5" tIns="34275" rIns="68575" bIns="3427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en-US" sz="1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Қазақстан Республикасы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en-US" sz="1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Ғылым және жоғары білім министрлігі</a:t>
            </a:r>
            <a:r>
              <a:rPr lang="en-US" altLang="en-US" sz="1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endParaRPr lang="en-US" altLang="en-US" sz="13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0485" name="Google Shape;526;p100">
            <a:extLst>
              <a:ext uri="{FF2B5EF4-FFF2-40B4-BE49-F238E27FC236}">
                <a16:creationId xmlns:a16="http://schemas.microsoft.com/office/drawing/2014/main" id="{8B306560-F9A4-45FB-947C-183404E2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6394450"/>
            <a:ext cx="2515321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</a:t>
            </a:r>
            <a:r>
              <a:rPr lang="ru-RU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Астана</a:t>
            </a:r>
            <a:r>
              <a:rPr lang="ru-RU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</a:t>
            </a:r>
            <a:r>
              <a:rPr lang="ru-RU" alt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қаласы</a:t>
            </a:r>
            <a:r>
              <a:rPr lang="ru-RU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,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202</a:t>
            </a:r>
            <a:r>
              <a:rPr lang="ru-RU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4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</a:t>
            </a:r>
            <a:r>
              <a:rPr lang="kk-KZ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ЖЫЛ</a:t>
            </a:r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pic>
        <p:nvPicPr>
          <p:cNvPr id="20486" name="Рисунок 4">
            <a:extLst>
              <a:ext uri="{FF2B5EF4-FFF2-40B4-BE49-F238E27FC236}">
                <a16:creationId xmlns:a16="http://schemas.microsoft.com/office/drawing/2014/main" id="{04D2D084-AF03-4623-8E10-0431AE5B7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230188"/>
            <a:ext cx="698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CC7271-E23B-4233-89EE-0CF23EC133B0}"/>
              </a:ext>
            </a:extLst>
          </p:cNvPr>
          <p:cNvSpPr txBox="1"/>
          <p:nvPr/>
        </p:nvSpPr>
        <p:spPr>
          <a:xfrm>
            <a:off x="730970" y="2898581"/>
            <a:ext cx="10730059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500" b="1" spc="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«ҒЫЛЫМ ЖӘНЕ ТЕХНОЛОГИЯЛЫҚ САЯСАТ ТУРАЛЫ</a:t>
            </a:r>
            <a:r>
              <a:rPr lang="ru-RU" sz="3000" b="1" spc="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  <a:p>
            <a:pPr algn="ctr"/>
            <a:r>
              <a:rPr lang="ru-RU" sz="2400" spc="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 ЖОБАСЫ ТУРАЛЫ</a:t>
            </a:r>
            <a:endParaRPr lang="ru-RU" sz="2400" spc="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01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949D53-2B6D-DF66-8E7B-B359820524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8" y="1163837"/>
            <a:ext cx="5790895" cy="537706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22AB3F-D1DA-9EB3-E895-F54779383066}"/>
              </a:ext>
            </a:extLst>
          </p:cNvPr>
          <p:cNvSpPr/>
          <p:nvPr/>
        </p:nvSpPr>
        <p:spPr>
          <a:xfrm>
            <a:off x="1069381" y="1353104"/>
            <a:ext cx="491062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ылыми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дәрежелері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атақтары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ақыны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ұлғайту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ҒТҰК хаттамасының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2.6-тармағы, 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12.04.2023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шығ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№: 23-01-46.1</a:t>
            </a:r>
            <a:r>
              <a:rPr lang="kk-K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Қолданбалы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ғылымды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кезең-кезеңімен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ұлғайту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Сайлау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алдындағы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67-т.)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Мамандандырылған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инжинирингтік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орталықтар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парктер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Сайлау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алдындағы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68-т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Алматы қ. ҚР ҰҒА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жанындағы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кеңестің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01.06.2022 ж.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хаттамасының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2.1.3-тармағы, 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ҒТҰК хаттамасының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2.3-тармағы)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Ғылымды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тәсілдері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ғылыми-технологиялық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саясатының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күшейту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ҒТҰК хаттамасының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1.1-тармағы, </a:t>
            </a:r>
            <a:r>
              <a:rPr lang="kk-K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12.04.2023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шығ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№: 23-01-46.1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Бизнес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салымдарын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ғылымға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ынталандыру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кәсіпкерлік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бюджет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кодексіндегі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нормаларды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қарастыру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ҒТҰК 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хаттамасының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1.2-тармағы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12.04.2023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шығ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№: </a:t>
            </a:r>
            <a:r>
              <a:rPr lang="kk-K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23-01-46.1)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инфрақұрылымды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– бизнес-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инкубаторларды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коммерцияландыру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орталықтарын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технопарктер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конструкторлық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бюроларды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бастамаларды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қолдаудың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пәрменді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айқындау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(01.09.2023 ж. ЖҰЖ 51-т.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kk-K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венчурлік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(01.09.2023 ж. ЖҰЖ 51-т. )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Университет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ғылымын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жүйелі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мекемелердің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желісін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ҒТҰК хаттамасының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2.1-тармағы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12.04.2023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шығ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№: 23-01-46.1</a:t>
            </a:r>
            <a:r>
              <a:rPr lang="kk-K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Өңірлер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экономикасының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проблемаларын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шешу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зерттеулерді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Алматы қаласы бойынша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01.06.2022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ж.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хаттама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3.2-т.)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7019505-D758-671E-E0BB-5DEBE62A4C80}"/>
              </a:ext>
            </a:extLst>
          </p:cNvPr>
          <p:cNvSpPr/>
          <p:nvPr/>
        </p:nvSpPr>
        <p:spPr>
          <a:xfrm>
            <a:off x="6391274" y="1386930"/>
            <a:ext cx="5219701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Парламенті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Сенатының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депутаттары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бастамашылық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жасаған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жобалары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қараша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13.07.2023) +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Ғ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ылым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саясат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аң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жобасында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гранттық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бағдарламалық-нысаналы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76B9F3A-F639-750D-23FD-8D85FE54259B}"/>
              </a:ext>
            </a:extLst>
          </p:cNvPr>
          <p:cNvSpPr/>
          <p:nvPr/>
        </p:nvSpPr>
        <p:spPr>
          <a:xfrm>
            <a:off x="6391274" y="2361437"/>
            <a:ext cx="5219701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саясат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жобасының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нормалары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бағдарламалық-нысаналы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AD99598-85F2-5140-9947-01BE429E23B3}"/>
              </a:ext>
            </a:extLst>
          </p:cNvPr>
          <p:cNvSpPr/>
          <p:nvPr/>
        </p:nvSpPr>
        <p:spPr>
          <a:xfrm>
            <a:off x="6391274" y="3016765"/>
            <a:ext cx="5219701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қорының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күшейту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Ғ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ылым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саясат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жобасының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нормалары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E924A80-86CF-F40E-F29D-9AF4FDB19F50}"/>
              </a:ext>
            </a:extLst>
          </p:cNvPr>
          <p:cNvSpPr/>
          <p:nvPr/>
        </p:nvSpPr>
        <p:spPr>
          <a:xfrm>
            <a:off x="6391274" y="3610574"/>
            <a:ext cx="5219701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Әзірленіп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кодексі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шеңберінде,ҰЭМ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ҚР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ҚМ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00BF7CC-4CF4-6A40-14B1-C7B49DA83215}"/>
              </a:ext>
            </a:extLst>
          </p:cNvPr>
          <p:cNvSpPr/>
          <p:nvPr/>
        </p:nvSpPr>
        <p:spPr>
          <a:xfrm>
            <a:off x="6391274" y="5393139"/>
            <a:ext cx="5219700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Заңға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нормалар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алқалы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университеттерді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айқындау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4721825-829F-675C-2409-BA9FCC146D92}"/>
              </a:ext>
            </a:extLst>
          </p:cNvPr>
          <p:cNvSpPr/>
          <p:nvPr/>
        </p:nvSpPr>
        <p:spPr>
          <a:xfrm>
            <a:off x="444419" y="1367853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aa-E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F022D5FC-B60E-144E-5AA2-725FCC110D19}"/>
              </a:ext>
            </a:extLst>
          </p:cNvPr>
          <p:cNvSpPr/>
          <p:nvPr/>
        </p:nvSpPr>
        <p:spPr>
          <a:xfrm>
            <a:off x="444419" y="1833627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aa-E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217C3FCB-9559-5384-B8D2-86C35155EC99}"/>
              </a:ext>
            </a:extLst>
          </p:cNvPr>
          <p:cNvSpPr/>
          <p:nvPr/>
        </p:nvSpPr>
        <p:spPr>
          <a:xfrm>
            <a:off x="444419" y="2339902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aa-E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3AFBB2E0-497A-8733-4E7B-88087192E81C}"/>
              </a:ext>
            </a:extLst>
          </p:cNvPr>
          <p:cNvSpPr/>
          <p:nvPr/>
        </p:nvSpPr>
        <p:spPr>
          <a:xfrm>
            <a:off x="444419" y="2944715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aa-E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D61A03FB-1942-67E2-5F33-61F03C7F59F7}"/>
              </a:ext>
            </a:extLst>
          </p:cNvPr>
          <p:cNvSpPr/>
          <p:nvPr/>
        </p:nvSpPr>
        <p:spPr>
          <a:xfrm>
            <a:off x="444419" y="3538317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aa-E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5228145-FF0B-1BA1-9A23-93657DE11B03}"/>
              </a:ext>
            </a:extLst>
          </p:cNvPr>
          <p:cNvSpPr/>
          <p:nvPr/>
        </p:nvSpPr>
        <p:spPr>
          <a:xfrm>
            <a:off x="444419" y="4144732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aa-E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2AE3B53-F585-B33F-046A-08E48D67597F}"/>
              </a:ext>
            </a:extLst>
          </p:cNvPr>
          <p:cNvSpPr/>
          <p:nvPr/>
        </p:nvSpPr>
        <p:spPr>
          <a:xfrm>
            <a:off x="444419" y="4866977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aa-E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1953F94F-1FAE-2ADD-B235-CC0562462BEB}"/>
              </a:ext>
            </a:extLst>
          </p:cNvPr>
          <p:cNvSpPr/>
          <p:nvPr/>
        </p:nvSpPr>
        <p:spPr>
          <a:xfrm>
            <a:off x="4562475" y="1464112"/>
            <a:ext cx="1732774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481C3772-3AD0-8D0A-FD9E-024C574577BC}"/>
              </a:ext>
            </a:extLst>
          </p:cNvPr>
          <p:cNvSpPr/>
          <p:nvPr/>
        </p:nvSpPr>
        <p:spPr>
          <a:xfrm>
            <a:off x="4711249" y="1927711"/>
            <a:ext cx="1584000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87ADC7D4-14FB-4DE2-9D7D-5C68D77D78D3}"/>
              </a:ext>
            </a:extLst>
          </p:cNvPr>
          <p:cNvSpPr/>
          <p:nvPr/>
        </p:nvSpPr>
        <p:spPr>
          <a:xfrm>
            <a:off x="5840766" y="2434941"/>
            <a:ext cx="454483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4" name="Стрелка: вправо 43">
            <a:extLst>
              <a:ext uri="{FF2B5EF4-FFF2-40B4-BE49-F238E27FC236}">
                <a16:creationId xmlns:a16="http://schemas.microsoft.com/office/drawing/2014/main" id="{068782FB-8E63-36A7-A6FB-F0C0EE805129}"/>
              </a:ext>
            </a:extLst>
          </p:cNvPr>
          <p:cNvSpPr/>
          <p:nvPr/>
        </p:nvSpPr>
        <p:spPr>
          <a:xfrm>
            <a:off x="4562476" y="3111310"/>
            <a:ext cx="1732774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8D66D542-30B2-F14F-A120-6091E7CC1766}"/>
              </a:ext>
            </a:extLst>
          </p:cNvPr>
          <p:cNvSpPr/>
          <p:nvPr/>
        </p:nvSpPr>
        <p:spPr>
          <a:xfrm>
            <a:off x="5762774" y="3633522"/>
            <a:ext cx="532475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6" name="Стрелка: вправо 45">
            <a:extLst>
              <a:ext uri="{FF2B5EF4-FFF2-40B4-BE49-F238E27FC236}">
                <a16:creationId xmlns:a16="http://schemas.microsoft.com/office/drawing/2014/main" id="{05F80839-E07D-1E65-BB5B-DAA8EE981BC4}"/>
              </a:ext>
            </a:extLst>
          </p:cNvPr>
          <p:cNvSpPr/>
          <p:nvPr/>
        </p:nvSpPr>
        <p:spPr>
          <a:xfrm>
            <a:off x="5689901" y="4204080"/>
            <a:ext cx="605348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7" name="Стрелка: вправо 46">
            <a:extLst>
              <a:ext uri="{FF2B5EF4-FFF2-40B4-BE49-F238E27FC236}">
                <a16:creationId xmlns:a16="http://schemas.microsoft.com/office/drawing/2014/main" id="{D0613405-88BA-870C-8DF7-C0F381650EEC}"/>
              </a:ext>
            </a:extLst>
          </p:cNvPr>
          <p:cNvSpPr/>
          <p:nvPr/>
        </p:nvSpPr>
        <p:spPr>
          <a:xfrm>
            <a:off x="5617029" y="5510888"/>
            <a:ext cx="678220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4721825-829F-675C-2409-BA9FCC146D92}"/>
              </a:ext>
            </a:extLst>
          </p:cNvPr>
          <p:cNvSpPr/>
          <p:nvPr/>
        </p:nvSpPr>
        <p:spPr>
          <a:xfrm>
            <a:off x="444419" y="5428072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aa-E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F022D5FC-B60E-144E-5AA2-725FCC110D19}"/>
              </a:ext>
            </a:extLst>
          </p:cNvPr>
          <p:cNvSpPr/>
          <p:nvPr/>
        </p:nvSpPr>
        <p:spPr>
          <a:xfrm>
            <a:off x="444419" y="6014384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aa-E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00BF7CC-4CF4-6A40-14B1-C7B49DA83215}"/>
              </a:ext>
            </a:extLst>
          </p:cNvPr>
          <p:cNvSpPr/>
          <p:nvPr/>
        </p:nvSpPr>
        <p:spPr>
          <a:xfrm>
            <a:off x="6391274" y="6035676"/>
            <a:ext cx="5219700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саясат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жобасының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нормалары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ергілікті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атқарушы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органдардың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құзыретін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кеңейту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E924A80-86CF-F40E-F29D-9AF4FDB19F50}"/>
              </a:ext>
            </a:extLst>
          </p:cNvPr>
          <p:cNvSpPr/>
          <p:nvPr/>
        </p:nvSpPr>
        <p:spPr>
          <a:xfrm>
            <a:off x="6391273" y="4104320"/>
            <a:ext cx="5219701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саясат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жобасының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нормалары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қорының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күшейту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E924A80-86CF-F40E-F29D-9AF4FDB19F50}"/>
              </a:ext>
            </a:extLst>
          </p:cNvPr>
          <p:cNvSpPr/>
          <p:nvPr/>
        </p:nvSpPr>
        <p:spPr>
          <a:xfrm>
            <a:off x="6391273" y="4837603"/>
            <a:ext cx="5219701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саясат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жобасының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нормалары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Эндаумент-қорлар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қорының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функциясын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күшейту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Стрелка: вправо 46">
            <a:extLst>
              <a:ext uri="{FF2B5EF4-FFF2-40B4-BE49-F238E27FC236}">
                <a16:creationId xmlns:a16="http://schemas.microsoft.com/office/drawing/2014/main" id="{D0613405-88BA-870C-8DF7-C0F381650EEC}"/>
              </a:ext>
            </a:extLst>
          </p:cNvPr>
          <p:cNvSpPr/>
          <p:nvPr/>
        </p:nvSpPr>
        <p:spPr>
          <a:xfrm>
            <a:off x="4711249" y="6162932"/>
            <a:ext cx="1584000" cy="19773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8" name="Стрелка: вправо 46">
            <a:extLst>
              <a:ext uri="{FF2B5EF4-FFF2-40B4-BE49-F238E27FC236}">
                <a16:creationId xmlns:a16="http://schemas.microsoft.com/office/drawing/2014/main" id="{D0613405-88BA-870C-8DF7-C0F381650EEC}"/>
              </a:ext>
            </a:extLst>
          </p:cNvPr>
          <p:cNvSpPr/>
          <p:nvPr/>
        </p:nvSpPr>
        <p:spPr>
          <a:xfrm>
            <a:off x="5617029" y="4961221"/>
            <a:ext cx="678220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pic>
        <p:nvPicPr>
          <p:cNvPr id="50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3943"/>
            <a:ext cx="12192000" cy="97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444419" y="167989"/>
            <a:ext cx="89288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 БАСШЫСЫНЫҢ </a:t>
            </a:r>
            <a:r>
              <a:rPr lang="ru-RU" alt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ТАПСЫРМАЛАРЫ</a:t>
            </a:r>
            <a:r>
              <a:rPr lang="ru-RU" alt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altLang="ru-RU" sz="16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Жалпы</a:t>
            </a:r>
            <a:r>
              <a:rPr lang="ru-RU" alt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ұлттық </a:t>
            </a:r>
            <a:r>
              <a:rPr lang="ru-RU" altLang="ru-RU" sz="16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жоспар</a:t>
            </a:r>
            <a:r>
              <a:rPr lang="ru-RU" altLang="ru-RU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ҚР </a:t>
            </a:r>
            <a:r>
              <a:rPr lang="ru-RU" alt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Президенті </a:t>
            </a:r>
            <a:r>
              <a:rPr lang="ru-RU" alt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жанындағы</a:t>
            </a:r>
            <a:r>
              <a:rPr lang="ru-RU" alt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Ғылым және </a:t>
            </a:r>
            <a:r>
              <a:rPr lang="ru-RU" alt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технологиялар </a:t>
            </a:r>
            <a:r>
              <a:rPr lang="ru-RU" alt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жөніндегі ұлттық кеңес</a:t>
            </a:r>
          </a:p>
        </p:txBody>
      </p:sp>
      <p:grpSp>
        <p:nvGrpSpPr>
          <p:cNvPr id="54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633856" y="167989"/>
            <a:ext cx="2558143" cy="605132"/>
            <a:chOff x="7318113" y="205049"/>
            <a:chExt cx="1709047" cy="415464"/>
          </a:xfrm>
        </p:grpSpPr>
        <p:pic>
          <p:nvPicPr>
            <p:cNvPr id="55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59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33" dirty="0" err="1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</a:t>
              </a:r>
              <a:r>
                <a:rPr lang="ru-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933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Республикасы</a:t>
              </a:r>
              <a:endParaRPr lang="ru-RU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33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Ғылым</a:t>
              </a:r>
              <a:r>
                <a:rPr lang="ru-RU" sz="933" dirty="0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 </a:t>
              </a:r>
              <a:r>
                <a:rPr lang="ru-RU" sz="933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және</a:t>
              </a:r>
              <a:r>
                <a:rPr lang="ru-RU" sz="933" dirty="0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933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жоғары</a:t>
              </a:r>
              <a:r>
                <a:rPr lang="ru-RU" sz="933" dirty="0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933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білім</a:t>
              </a:r>
              <a:endParaRPr lang="ru-RU" sz="933" dirty="0" smtClean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</a:t>
              </a:r>
              <a:r>
                <a:rPr lang="kk-KZ" sz="933" dirty="0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инистрлігі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89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B29620-D0E5-43F4-CA94-B39C5A199EDA}"/>
              </a:ext>
            </a:extLst>
          </p:cNvPr>
          <p:cNvSpPr txBox="1"/>
          <p:nvPr/>
        </p:nvSpPr>
        <p:spPr>
          <a:xfrm>
            <a:off x="167870" y="5927414"/>
            <a:ext cx="35156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en-US" sz="1100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ҒЫЛЫМИ-ТЕХНИКАЛЫҚ АҚПАРАТТЫ ЖИНАУ, ӨҢДЕУ ЖӘНЕ ТАЛДАУ (ҒЫЛЫМИ-ТЕХНИКАЛЫҚ АҚПАРАТ ОРТАЛЫҒЫ)</a:t>
            </a:r>
          </a:p>
        </p:txBody>
      </p:sp>
      <p:sp>
        <p:nvSpPr>
          <p:cNvPr id="10" name="Развернутая стрелка 135">
            <a:extLst>
              <a:ext uri="{FF2B5EF4-FFF2-40B4-BE49-F238E27FC236}">
                <a16:creationId xmlns:a16="http://schemas.microsoft.com/office/drawing/2014/main" id="{7AB91242-C4A4-A4CA-BC37-C08E9326DA6C}"/>
              </a:ext>
            </a:extLst>
          </p:cNvPr>
          <p:cNvSpPr/>
          <p:nvPr/>
        </p:nvSpPr>
        <p:spPr>
          <a:xfrm rot="10800000">
            <a:off x="559114" y="3160701"/>
            <a:ext cx="11087799" cy="953345"/>
          </a:xfrm>
          <a:prstGeom prst="uturnArrow">
            <a:avLst>
              <a:gd name="adj1" fmla="val 12067"/>
              <a:gd name="adj2" fmla="val 15763"/>
              <a:gd name="adj3" fmla="val 16686"/>
              <a:gd name="adj4" fmla="val 43750"/>
              <a:gd name="adj5" fmla="val 75000"/>
            </a:avLst>
          </a:prstGeom>
          <a:solidFill>
            <a:srgbClr val="D0E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21">
            <a:extLst>
              <a:ext uri="{FF2B5EF4-FFF2-40B4-BE49-F238E27FC236}">
                <a16:creationId xmlns:a16="http://schemas.microsoft.com/office/drawing/2014/main" id="{B31C9140-6683-4A6A-C702-38BBCCE03F8C}"/>
              </a:ext>
            </a:extLst>
          </p:cNvPr>
          <p:cNvSpPr/>
          <p:nvPr/>
        </p:nvSpPr>
        <p:spPr>
          <a:xfrm>
            <a:off x="4511770" y="1655226"/>
            <a:ext cx="463117" cy="1393988"/>
          </a:xfrm>
          <a:prstGeom prst="downArrow">
            <a:avLst>
              <a:gd name="adj1" fmla="val 23280"/>
              <a:gd name="adj2" fmla="val 43150"/>
            </a:avLst>
          </a:prstGeom>
          <a:solidFill>
            <a:srgbClr val="D0E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50D4401-3C31-7D50-50A7-B202C0AE0961}"/>
              </a:ext>
            </a:extLst>
          </p:cNvPr>
          <p:cNvSpPr/>
          <p:nvPr/>
        </p:nvSpPr>
        <p:spPr>
          <a:xfrm>
            <a:off x="9628475" y="1044220"/>
            <a:ext cx="1931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A81ABC-6061-AEA0-1E4B-40E997303D2B}"/>
              </a:ext>
            </a:extLst>
          </p:cNvPr>
          <p:cNvSpPr txBox="1"/>
          <p:nvPr/>
        </p:nvSpPr>
        <p:spPr>
          <a:xfrm>
            <a:off x="272252" y="1135976"/>
            <a:ext cx="2706618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342900" indent="-342900">
              <a:buAutoNum type="arabicParenR"/>
              <a:defRPr sz="12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жаңалықтар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Ноу-хау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инновация,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патенттер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3401BD-7D6C-ACC4-09B3-F5290B562494}"/>
              </a:ext>
            </a:extLst>
          </p:cNvPr>
          <p:cNvSpPr txBox="1"/>
          <p:nvPr/>
        </p:nvSpPr>
        <p:spPr>
          <a:xfrm>
            <a:off x="4933815" y="1827298"/>
            <a:ext cx="340177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жақсы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жетімді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технологиялар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(ЕҚТ)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Индустрияландырудың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картасы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(ИБК)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Сыни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(СТТ)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readiness levels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TRL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109">
            <a:extLst>
              <a:ext uri="{FF2B5EF4-FFF2-40B4-BE49-F238E27FC236}">
                <a16:creationId xmlns:a16="http://schemas.microsoft.com/office/drawing/2014/main" id="{0CB638DD-3EE0-5F47-D18A-E550A076CFFF}"/>
              </a:ext>
            </a:extLst>
          </p:cNvPr>
          <p:cNvSpPr/>
          <p:nvPr/>
        </p:nvSpPr>
        <p:spPr>
          <a:xfrm>
            <a:off x="8335593" y="2062067"/>
            <a:ext cx="3786839" cy="371746"/>
          </a:xfrm>
          <a:prstGeom prst="round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Индустрия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C61C51-DD35-752C-4F1B-3C63D333A13F}"/>
              </a:ext>
            </a:extLst>
          </p:cNvPr>
          <p:cNvSpPr/>
          <p:nvPr/>
        </p:nvSpPr>
        <p:spPr>
          <a:xfrm>
            <a:off x="8335593" y="2477226"/>
            <a:ext cx="2859413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МЖӘ-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ғылымды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преференциялар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Қазақстандық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мазмұны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111">
            <a:extLst>
              <a:ext uri="{FF2B5EF4-FFF2-40B4-BE49-F238E27FC236}">
                <a16:creationId xmlns:a16="http://schemas.microsoft.com/office/drawing/2014/main" id="{47295148-B3CE-E04D-0665-7401B1A8D721}"/>
              </a:ext>
            </a:extLst>
          </p:cNvPr>
          <p:cNvSpPr/>
          <p:nvPr/>
        </p:nvSpPr>
        <p:spPr>
          <a:xfrm>
            <a:off x="272252" y="2062067"/>
            <a:ext cx="3317174" cy="371746"/>
          </a:xfrm>
          <a:prstGeom prst="round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ЖОО, ҒЗИ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7D1B24-0BEC-3E36-ED9A-2A1B6492E222}"/>
              </a:ext>
            </a:extLst>
          </p:cNvPr>
          <p:cNvSpPr txBox="1"/>
          <p:nvPr/>
        </p:nvSpPr>
        <p:spPr>
          <a:xfrm>
            <a:off x="167869" y="2411811"/>
            <a:ext cx="3610372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342900" indent="-342900">
              <a:buAutoNum type="arabicParenR"/>
              <a:defRPr sz="12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Жаңалықтарды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инновацияларды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ыдырату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инновация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зертханалар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орталықтар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Технопарктер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инжинирингтік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орталықтар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стартаптар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Патенттер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сертификаттау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аккредиттеу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115">
            <a:extLst>
              <a:ext uri="{FF2B5EF4-FFF2-40B4-BE49-F238E27FC236}">
                <a16:creationId xmlns:a16="http://schemas.microsoft.com/office/drawing/2014/main" id="{09876096-F1D2-0C8E-DD3C-B86EBEB3D2C2}"/>
              </a:ext>
            </a:extLst>
          </p:cNvPr>
          <p:cNvSpPr/>
          <p:nvPr/>
        </p:nvSpPr>
        <p:spPr>
          <a:xfrm>
            <a:off x="3778241" y="3064587"/>
            <a:ext cx="4462974" cy="765528"/>
          </a:xfrm>
          <a:prstGeom prst="roundRect">
            <a:avLst>
              <a:gd name="adj" fmla="val 5319"/>
            </a:avLst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Kazindustry</a:t>
            </a:r>
            <a:r>
              <a:rPr lang="kk-K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азақстандық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индустрия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экспорт </a:t>
            </a:r>
            <a:r>
              <a:rPr lang="ru-RU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АҚ</a:t>
            </a:r>
          </a:p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болжау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РМК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Өнеркәсіпті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қоры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АҚ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9FCD44-6DAC-0A42-1159-6DB0A05B6D56}"/>
              </a:ext>
            </a:extLst>
          </p:cNvPr>
          <p:cNvSpPr txBox="1"/>
          <p:nvPr/>
        </p:nvSpPr>
        <p:spPr>
          <a:xfrm>
            <a:off x="1930839" y="4334941"/>
            <a:ext cx="365951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Индустрия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саясаты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Сыни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тізбесін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әзірлеу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Басым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тауарлардың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Қызметтің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басым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түрлерінің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(ҚБТТ)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B3815F-5AB3-3F22-60D1-061609D981CF}"/>
              </a:ext>
            </a:extLst>
          </p:cNvPr>
          <p:cNvSpPr txBox="1"/>
          <p:nvPr/>
        </p:nvSpPr>
        <p:spPr>
          <a:xfrm>
            <a:off x="5881126" y="4348447"/>
            <a:ext cx="5382245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Өнеркәсіпті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ынталандыру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кезіндегі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кері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міндеттемелер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Инновацияларды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тетіктері-өнеркәсіптік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салааралық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ғылыми-техникалық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трелка углом 131">
            <a:extLst>
              <a:ext uri="{FF2B5EF4-FFF2-40B4-BE49-F238E27FC236}">
                <a16:creationId xmlns:a16="http://schemas.microsoft.com/office/drawing/2014/main" id="{3D759412-7D06-0DF4-A1F2-65605CDD6A2B}"/>
              </a:ext>
            </a:extLst>
          </p:cNvPr>
          <p:cNvSpPr/>
          <p:nvPr/>
        </p:nvSpPr>
        <p:spPr>
          <a:xfrm rot="5400000">
            <a:off x="8005577" y="757720"/>
            <a:ext cx="652558" cy="1902669"/>
          </a:xfrm>
          <a:prstGeom prst="bentArrow">
            <a:avLst>
              <a:gd name="adj1" fmla="val 12648"/>
              <a:gd name="adj2" fmla="val 25000"/>
              <a:gd name="adj3" fmla="val 25000"/>
              <a:gd name="adj4" fmla="val 43750"/>
            </a:avLst>
          </a:prstGeom>
          <a:solidFill>
            <a:srgbClr val="D0E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углом 133">
            <a:extLst>
              <a:ext uri="{FF2B5EF4-FFF2-40B4-BE49-F238E27FC236}">
                <a16:creationId xmlns:a16="http://schemas.microsoft.com/office/drawing/2014/main" id="{94FFAA1A-E619-366F-7BC1-B1C29896E721}"/>
              </a:ext>
            </a:extLst>
          </p:cNvPr>
          <p:cNvSpPr/>
          <p:nvPr/>
        </p:nvSpPr>
        <p:spPr>
          <a:xfrm rot="16200000">
            <a:off x="2962624" y="889974"/>
            <a:ext cx="635431" cy="1621029"/>
          </a:xfrm>
          <a:prstGeom prst="bentArrow">
            <a:avLst>
              <a:gd name="adj1" fmla="val 12648"/>
              <a:gd name="adj2" fmla="val 25000"/>
              <a:gd name="adj3" fmla="val 25000"/>
              <a:gd name="adj4" fmla="val 43750"/>
            </a:avLst>
          </a:prstGeom>
          <a:solidFill>
            <a:srgbClr val="D0E2E6"/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60F326B-57CE-68E5-D5BF-61667DD15DA2}"/>
              </a:ext>
            </a:extLst>
          </p:cNvPr>
          <p:cNvSpPr/>
          <p:nvPr/>
        </p:nvSpPr>
        <p:spPr>
          <a:xfrm>
            <a:off x="9310696" y="1318852"/>
            <a:ext cx="2108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Зерттеулер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Әзірлемелер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4415335-5D4A-1F5C-0189-630C2A14D790}"/>
              </a:ext>
            </a:extLst>
          </p:cNvPr>
          <p:cNvSpPr/>
          <p:nvPr/>
        </p:nvSpPr>
        <p:spPr>
          <a:xfrm>
            <a:off x="9690480" y="1643913"/>
            <a:ext cx="1854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ЖОО-ҒЗИ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Индустрия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8A1623-402D-778C-A063-8F285A0659B9}"/>
              </a:ext>
            </a:extLst>
          </p:cNvPr>
          <p:cNvSpPr txBox="1"/>
          <p:nvPr/>
        </p:nvSpPr>
        <p:spPr>
          <a:xfrm>
            <a:off x="3967819" y="5875374"/>
            <a:ext cx="5023628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algn="just"/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Коммерцияландыру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жөніндегі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жобалар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операторы</a:t>
            </a:r>
          </a:p>
          <a:p>
            <a:pPr algn="just"/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Ғылыми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инфрақұрылымды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дамытуға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субсидиялау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операторы</a:t>
            </a:r>
          </a:p>
          <a:p>
            <a:pPr algn="just"/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Жер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қойнауын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пайдаланушылардың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ғылым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саласындағы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міндеттемелері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шеңберінде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жер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қойнауын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пайдаланушылардың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пайдаланылмаған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қаражатын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есепке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жатқызу</a:t>
            </a:r>
            <a:r>
              <a:rPr lang="ru-RU" sz="1100" smtClean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(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ҚБШ) </a:t>
            </a:r>
          </a:p>
        </p:txBody>
      </p:sp>
      <p:sp>
        <p:nvSpPr>
          <p:cNvPr id="33" name="Стрелка углом 20">
            <a:extLst>
              <a:ext uri="{FF2B5EF4-FFF2-40B4-BE49-F238E27FC236}">
                <a16:creationId xmlns:a16="http://schemas.microsoft.com/office/drawing/2014/main" id="{FDB535ED-867B-66AD-B406-0F4EF8D9B6C2}"/>
              </a:ext>
            </a:extLst>
          </p:cNvPr>
          <p:cNvSpPr/>
          <p:nvPr/>
        </p:nvSpPr>
        <p:spPr>
          <a:xfrm rot="16200000" flipH="1">
            <a:off x="1513396" y="3138233"/>
            <a:ext cx="1504061" cy="3683127"/>
          </a:xfrm>
          <a:prstGeom prst="bentArrow">
            <a:avLst>
              <a:gd name="adj1" fmla="val 7634"/>
              <a:gd name="adj2" fmla="val 14658"/>
              <a:gd name="adj3" fmla="val 18106"/>
              <a:gd name="adj4" fmla="val 36856"/>
            </a:avLst>
          </a:prstGeom>
          <a:solidFill>
            <a:srgbClr val="D0E2E6"/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трелка углом 21">
            <a:extLst>
              <a:ext uri="{FF2B5EF4-FFF2-40B4-BE49-F238E27FC236}">
                <a16:creationId xmlns:a16="http://schemas.microsoft.com/office/drawing/2014/main" id="{098C1541-128C-4F6A-5424-649BCCEF4E93}"/>
              </a:ext>
            </a:extLst>
          </p:cNvPr>
          <p:cNvSpPr/>
          <p:nvPr/>
        </p:nvSpPr>
        <p:spPr>
          <a:xfrm rot="5400000" flipH="1">
            <a:off x="8899833" y="2836749"/>
            <a:ext cx="1337222" cy="4437143"/>
          </a:xfrm>
          <a:prstGeom prst="bentArrow">
            <a:avLst>
              <a:gd name="adj1" fmla="val 9123"/>
              <a:gd name="adj2" fmla="val 18303"/>
              <a:gd name="adj3" fmla="val 18655"/>
              <a:gd name="adj4" fmla="val 43750"/>
            </a:avLst>
          </a:prstGeom>
          <a:solidFill>
            <a:srgbClr val="D0E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18">
            <a:extLst>
              <a:ext uri="{FF2B5EF4-FFF2-40B4-BE49-F238E27FC236}">
                <a16:creationId xmlns:a16="http://schemas.microsoft.com/office/drawing/2014/main" id="{2BE9642F-67EE-941F-E8B0-52160F8C64DB}"/>
              </a:ext>
            </a:extLst>
          </p:cNvPr>
          <p:cNvSpPr/>
          <p:nvPr/>
        </p:nvSpPr>
        <p:spPr>
          <a:xfrm>
            <a:off x="4063347" y="5411611"/>
            <a:ext cx="3317174" cy="459547"/>
          </a:xfrm>
          <a:prstGeom prst="round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Ғылым қоры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106">
            <a:extLst>
              <a:ext uri="{FF2B5EF4-FFF2-40B4-BE49-F238E27FC236}">
                <a16:creationId xmlns:a16="http://schemas.microsoft.com/office/drawing/2014/main" id="{E4EFFCCA-D59D-0074-865F-E2BE40759CAA}"/>
              </a:ext>
            </a:extLst>
          </p:cNvPr>
          <p:cNvSpPr/>
          <p:nvPr/>
        </p:nvSpPr>
        <p:spPr>
          <a:xfrm>
            <a:off x="4063347" y="1012783"/>
            <a:ext cx="3317174" cy="648940"/>
          </a:xfrm>
          <a:prstGeom prst="round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Ғылыми-техникалық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4148"/>
            <a:ext cx="12192000" cy="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69409" y="96340"/>
            <a:ext cx="8928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ҒЫЛЫМИ-ТЕХНИКАЛЫҚ АҚПАРАТТЫ ЖИНАУ, ӨҢДЕУ ЖӘНЕ ТАЛДАУ (ҒЫЛЫМИ-ТЕХНИКАЛЫҚ АҚПАРАТ ОРТАЛЫҒЫ) </a:t>
            </a:r>
          </a:p>
        </p:txBody>
      </p:sp>
      <p:grpSp>
        <p:nvGrpSpPr>
          <p:cNvPr id="40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601200" y="167989"/>
            <a:ext cx="2590800" cy="554037"/>
            <a:chOff x="7318113" y="205049"/>
            <a:chExt cx="1709047" cy="415464"/>
          </a:xfrm>
        </p:grpSpPr>
        <p:pic>
          <p:nvPicPr>
            <p:cNvPr id="41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 Республикасы Ғылым және жоғары білім министрлігі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77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949D53-2B6D-DF66-8E7B-B359820524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9653"/>
            <a:ext cx="5790895" cy="4486759"/>
          </a:xfrm>
          <a:prstGeom prst="rect">
            <a:avLst/>
          </a:prstGeom>
        </p:spPr>
      </p:pic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4148"/>
            <a:ext cx="12192000" cy="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9409" y="96340"/>
            <a:ext cx="8928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ҒЫЛЫМИ </a:t>
            </a:r>
            <a:r>
              <a:rPr lang="ru-RU" alt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ҚЫЗМЕТКЕРЛЕРДІҢ ӘЛЕУМЕТТІК </a:t>
            </a:r>
          </a:p>
          <a:p>
            <a:r>
              <a:rPr lang="ru-RU" alt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ҚОЛДАУ </a:t>
            </a:r>
            <a:r>
              <a:rPr lang="ru-RU" alt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ПАКЕТІН </a:t>
            </a:r>
            <a:r>
              <a:rPr lang="ru-RU" alt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КЕҢЕЙТУ</a:t>
            </a:r>
          </a:p>
        </p:txBody>
      </p:sp>
      <p:grpSp>
        <p:nvGrpSpPr>
          <p:cNvPr id="11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699170" y="167990"/>
            <a:ext cx="2492829" cy="684623"/>
            <a:chOff x="7318113" y="205049"/>
            <a:chExt cx="1709047" cy="586280"/>
          </a:xfrm>
        </p:grpSpPr>
        <p:pic>
          <p:nvPicPr>
            <p:cNvPr id="12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570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 Республикасы Ғылым және жоғары білім министрлігі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" sz="933" dirty="0" smtClean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3DA27BE-D1BE-F401-7979-059B3C0D1B5F}"/>
              </a:ext>
            </a:extLst>
          </p:cNvPr>
          <p:cNvSpPr txBox="1"/>
          <p:nvPr/>
        </p:nvSpPr>
        <p:spPr>
          <a:xfrm>
            <a:off x="1528726" y="2288011"/>
            <a:ext cx="10358169" cy="2624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err="1" smtClean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Ғылыми</a:t>
            </a:r>
            <a:r>
              <a:rPr lang="ru-RU" b="1" dirty="0" smtClean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қызметкерлерге</a:t>
            </a: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(ЖЖОКБҰ, </a:t>
            </a:r>
            <a:r>
              <a:rPr lang="ru-RU" b="1" dirty="0" smtClean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ҒҰ</a:t>
            </a: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(</a:t>
            </a:r>
            <a:r>
              <a:rPr lang="ru-RU" b="1" dirty="0" err="1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кемінде</a:t>
            </a: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ru-RU" b="1" dirty="0" err="1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</a:t>
            </a: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</a:t>
            </a: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өтілі</a:t>
            </a:r>
            <a:r>
              <a:rPr lang="ru-RU" b="1" dirty="0" smtClean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</a:t>
            </a:r>
            <a:endParaRPr lang="ru-RU" sz="1800" b="1" dirty="0">
              <a:solidFill>
                <a:srgbClr val="238BA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Қазақстан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заңнамасында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белгіленген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тәртіппен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шарттарға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сәйкес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тұрғын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үй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сатып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алуға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тұрғын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үй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жағдайларын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жақсартуға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құқық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беріледі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err="1" smtClean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</a:t>
            </a:r>
            <a:r>
              <a:rPr lang="ru-RU" b="1" dirty="0" smtClean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ғалымдарға</a:t>
            </a:r>
            <a:r>
              <a:rPr lang="ru-RU" sz="1800" b="1" dirty="0" smtClean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b="1" dirty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ЖЖОКБҰ, ҒҰ</a:t>
            </a:r>
            <a:r>
              <a:rPr lang="ru-RU" sz="1800" b="1" dirty="0" smtClean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1800" b="1" dirty="0">
              <a:solidFill>
                <a:srgbClr val="238BA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Қазақстан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заңнамасында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белгіленген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тәртіппен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шарттарға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сәйкес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тұрғын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үй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сатып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алуға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тұрғын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үй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жағдайларын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жақсартуға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құқық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беріледі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kk-KZ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cientist ">
            <a:extLst>
              <a:ext uri="{FF2B5EF4-FFF2-40B4-BE49-F238E27FC236}">
                <a16:creationId xmlns:a16="http://schemas.microsoft.com/office/drawing/2014/main" id="{90B2C925-3ABC-681C-3437-B2E9CB3A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9" y="4041408"/>
            <a:ext cx="890017" cy="89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ta scientist ">
            <a:extLst>
              <a:ext uri="{FF2B5EF4-FFF2-40B4-BE49-F238E27FC236}">
                <a16:creationId xmlns:a16="http://schemas.microsoft.com/office/drawing/2014/main" id="{D2D96148-6CDE-39AE-CCF6-E2530FD98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6" y="2309645"/>
            <a:ext cx="890017" cy="89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17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949D53-2B6D-DF66-8E7B-B35982052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7"/>
          <a:stretch/>
        </p:blipFill>
        <p:spPr>
          <a:xfrm>
            <a:off x="7360493" y="1065517"/>
            <a:ext cx="4831507" cy="5790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E4F36D-F453-56C1-5A58-D1AF1AB89B17}"/>
              </a:ext>
            </a:extLst>
          </p:cNvPr>
          <p:cNvSpPr txBox="1"/>
          <p:nvPr/>
        </p:nvSpPr>
        <p:spPr>
          <a:xfrm>
            <a:off x="1397030" y="1673231"/>
            <a:ext cx="900112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Республикасының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Кәсіпкерлік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Кодексі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Республикасындағы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жергілікті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басқару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өзін-өзі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басқару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Білім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мүлік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Техникалық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реттеу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pic>
        <p:nvPicPr>
          <p:cNvPr id="2050" name="Picture 2" descr="Briefcase ">
            <a:extLst>
              <a:ext uri="{FF2B5EF4-FFF2-40B4-BE49-F238E27FC236}">
                <a16:creationId xmlns:a16="http://schemas.microsoft.com/office/drawing/2014/main" id="{5A23E46A-0777-8DDE-66D3-E5D54DFF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8" y="15621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pitol ">
            <a:extLst>
              <a:ext uri="{FF2B5EF4-FFF2-40B4-BE49-F238E27FC236}">
                <a16:creationId xmlns:a16="http://schemas.microsoft.com/office/drawing/2014/main" id="{67EDC28B-E5B6-50CF-7559-329EC8E2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8" y="255264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rtarboard ">
            <a:extLst>
              <a:ext uri="{FF2B5EF4-FFF2-40B4-BE49-F238E27FC236}">
                <a16:creationId xmlns:a16="http://schemas.microsoft.com/office/drawing/2014/main" id="{F19C0D2F-9D54-4F6A-DC27-76E5DAE8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2" y="3919537"/>
            <a:ext cx="671512" cy="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use ">
            <a:extLst>
              <a:ext uri="{FF2B5EF4-FFF2-40B4-BE49-F238E27FC236}">
                <a16:creationId xmlns:a16="http://schemas.microsoft.com/office/drawing/2014/main" id="{1777A934-90AE-1206-CFA2-A74C626C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8" y="4791178"/>
            <a:ext cx="557161" cy="55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ttings ">
            <a:extLst>
              <a:ext uri="{FF2B5EF4-FFF2-40B4-BE49-F238E27FC236}">
                <a16:creationId xmlns:a16="http://schemas.microsoft.com/office/drawing/2014/main" id="{14B223EE-68D3-2E9D-1A78-FCFA87A4F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8" y="569673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28498"/>
            <a:ext cx="12192000" cy="110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5053" y="129305"/>
            <a:ext cx="82854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 ЖОБАСЫ </a:t>
            </a: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АЯСЫНДА </a:t>
            </a:r>
            <a:r>
              <a:rPr lang="ru-RU" altLang="ru-RU" sz="22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ЗАҢДАРҒА ӨЗГЕРІСТЕР МЕН </a:t>
            </a: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ТОЛЫҚТЫРУЛАР </a:t>
            </a: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 </a:t>
            </a: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ЖОСПАРЛАНУДА</a:t>
            </a:r>
            <a:endParaRPr lang="ru-RU" altLang="ru-RU" sz="2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515710" y="99403"/>
            <a:ext cx="2279652" cy="554037"/>
            <a:chOff x="7318112" y="205049"/>
            <a:chExt cx="1709048" cy="415464"/>
          </a:xfrm>
        </p:grpSpPr>
        <p:pic>
          <p:nvPicPr>
            <p:cNvPr id="13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2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933" dirty="0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 Республикасы Ғылым және жоғары білім министрлігі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07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949D53-2B6D-DF66-8E7B-B359820524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5517"/>
            <a:ext cx="5790895" cy="5790895"/>
          </a:xfrm>
          <a:prstGeom prst="rect">
            <a:avLst/>
          </a:prstGeom>
        </p:spPr>
      </p:pic>
      <p:sp>
        <p:nvSpPr>
          <p:cNvPr id="5" name="Прямоугольник 60">
            <a:extLst>
              <a:ext uri="{FF2B5EF4-FFF2-40B4-BE49-F238E27FC236}">
                <a16:creationId xmlns:a16="http://schemas.microsoft.com/office/drawing/2014/main" id="{123D3DB4-688B-4064-F1D3-BAC747315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4" y="1004810"/>
            <a:ext cx="115157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 err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Негіздеме</a:t>
            </a:r>
            <a:r>
              <a:rPr lang="ru-RU" altLang="ru-RU" sz="12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 </a:t>
            </a:r>
            <a:r>
              <a:rPr lang="ru-RU" altLang="ru-RU" sz="1200" dirty="0" err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Мемлекет</a:t>
            </a:r>
            <a:r>
              <a:rPr lang="ru-RU" altLang="ru-RU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басшысының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2023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жылғы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қыркүйектегі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«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Әділетті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Қазақстанның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экономикалық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бағдары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»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атты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Қазақстан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халқына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Жолдауын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іске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асыру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жөніндегі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жалпыұлттық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іс-шаралар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жоспарының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51-тармағы</a:t>
            </a:r>
            <a:endParaRPr lang="ru-RU" sz="12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«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Қазақстан Республикасы Президентінің «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Әділетті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Қазақстан: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бәріміз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және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әрқайсымыз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үшін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Қазір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және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әрдайым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»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сайлау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алды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бағдарламасын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іске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асыру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жөніндегі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іс-қимыл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жоспарының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69-тармағы</a:t>
            </a:r>
          </a:p>
        </p:txBody>
      </p:sp>
      <p:sp>
        <p:nvSpPr>
          <p:cNvPr id="7" name="AutoShape 15" descr="Компьютерные иконки Групповая работа Рабочая группа, другие, класс, текст,  связи с общественностью png | PNGWing">
            <a:extLst>
              <a:ext uri="{FF2B5EF4-FFF2-40B4-BE49-F238E27FC236}">
                <a16:creationId xmlns:a16="http://schemas.microsoft.com/office/drawing/2014/main" id="{56184778-55C0-FCB3-B51D-3DE09CFB63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875" y="188663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9" descr="Компьютерные иконки Групповая работа Рабочая группа, другие, класс, текст,  связи с общественностью png | PNGWing">
            <a:extLst>
              <a:ext uri="{FF2B5EF4-FFF2-40B4-BE49-F238E27FC236}">
                <a16:creationId xmlns:a16="http://schemas.microsoft.com/office/drawing/2014/main" id="{2BD1D45D-2BF6-A887-78B7-36F9F8E1C6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6675" y="303916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56">
            <a:extLst>
              <a:ext uri="{FF2B5EF4-FFF2-40B4-BE49-F238E27FC236}">
                <a16:creationId xmlns:a16="http://schemas.microsoft.com/office/drawing/2014/main" id="{9A1A8A26-A0D8-7009-EB9D-BEA20D3B2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1" y="1997585"/>
            <a:ext cx="6862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ҚОЛДАНЫСТАҒЫ ЗАҢДАРДЫ ЖҮЙЕЛЕУ</a:t>
            </a:r>
            <a:endParaRPr lang="ru-RU" altLang="ru-RU" sz="1800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BB6127-1AE8-0492-1222-FD8C22269409}"/>
              </a:ext>
            </a:extLst>
          </p:cNvPr>
          <p:cNvSpPr/>
          <p:nvPr/>
        </p:nvSpPr>
        <p:spPr>
          <a:xfrm>
            <a:off x="390524" y="2559863"/>
            <a:ext cx="2751138" cy="648000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«Ғылым </a:t>
            </a:r>
            <a:r>
              <a:rPr lang="ru-RU" altLang="ru-RU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>
              <a:defRPr/>
            </a:pPr>
            <a:r>
              <a:rPr lang="ru-RU" altLang="ru-RU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endParaRPr lang="ru-RU" alt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E2DEDA4-BA23-F48E-D391-9280E3E5C327}"/>
              </a:ext>
            </a:extLst>
          </p:cNvPr>
          <p:cNvSpPr/>
          <p:nvPr/>
        </p:nvSpPr>
        <p:spPr>
          <a:xfrm>
            <a:off x="4263415" y="2559863"/>
            <a:ext cx="3544887" cy="648000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«ҒҒТҚН </a:t>
            </a:r>
            <a:r>
              <a:rPr lang="ru-RU" altLang="ru-RU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коммерцияландыру</a:t>
            </a: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endParaRPr lang="ru-RU" alt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2703C7-5F84-D2BC-CFB0-00B3FF2F0D88}"/>
              </a:ext>
            </a:extLst>
          </p:cNvPr>
          <p:cNvSpPr/>
          <p:nvPr/>
        </p:nvSpPr>
        <p:spPr>
          <a:xfrm>
            <a:off x="9050338" y="2559863"/>
            <a:ext cx="2751138" cy="648000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саясат</a:t>
            </a:r>
            <a:endParaRPr lang="en-US" alt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alt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39">
            <a:extLst>
              <a:ext uri="{FF2B5EF4-FFF2-40B4-BE49-F238E27FC236}">
                <a16:creationId xmlns:a16="http://schemas.microsoft.com/office/drawing/2014/main" id="{33F73897-C864-40D8-E4BE-285D7D7CB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4" y="3343960"/>
            <a:ext cx="5913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Ғылыми және ғылыми-техникалық </a:t>
            </a:r>
            <a:r>
              <a:rPr lang="ru-RU" altLang="ru-RU" sz="1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қызметті</a:t>
            </a: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, ғылыми </a:t>
            </a: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және (</a:t>
            </a:r>
            <a:r>
              <a:rPr lang="ru-RU" altLang="ru-RU" sz="1400" dirty="0" err="1">
                <a:latin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) ғылыми-техникалық </a:t>
            </a:r>
            <a:r>
              <a:rPr lang="ru-RU" altLang="ru-RU" sz="1400" dirty="0" err="1">
                <a:latin typeface="Tahoma" panose="020B0604030504040204" pitchFamily="34" charset="0"/>
                <a:cs typeface="Tahoma" panose="020B0604030504040204" pitchFamily="34" charset="0"/>
              </a:rPr>
              <a:t>қызмет</a:t>
            </a: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err="1">
                <a:latin typeface="Tahoma" panose="020B0604030504040204" pitchFamily="34" charset="0"/>
                <a:cs typeface="Tahoma" panose="020B0604030504040204" pitchFamily="34" charset="0"/>
              </a:rPr>
              <a:t>нәтижелерін</a:t>
            </a: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err="1">
                <a:latin typeface="Tahoma" panose="020B0604030504040204" pitchFamily="34" charset="0"/>
                <a:cs typeface="Tahoma" panose="020B0604030504040204" pitchFamily="34" charset="0"/>
              </a:rPr>
              <a:t>коммерцияландыру</a:t>
            </a: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err="1">
                <a:latin typeface="Tahoma" panose="020B0604030504040204" pitchFamily="34" charset="0"/>
                <a:cs typeface="Tahoma" panose="020B0604030504040204" pitchFamily="34" charset="0"/>
              </a:rPr>
              <a:t>саласындағы</a:t>
            </a: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қоғамдық </a:t>
            </a:r>
            <a:r>
              <a:rPr lang="ru-RU" altLang="ru-RU" sz="1400" dirty="0" err="1">
                <a:latin typeface="Tahoma" panose="020B0604030504040204" pitchFamily="34" charset="0"/>
                <a:cs typeface="Tahoma" panose="020B0604030504040204" pitchFamily="34" charset="0"/>
              </a:rPr>
              <a:t>қатынастарды</a:t>
            </a: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b="1" dirty="0" err="1">
                <a:latin typeface="Tahoma" panose="020B0604030504040204" pitchFamily="34" charset="0"/>
                <a:cs typeface="Tahoma" panose="020B0604030504040204" pitchFamily="34" charset="0"/>
              </a:rPr>
              <a:t>реттейді</a:t>
            </a:r>
            <a:r>
              <a:rPr lang="ru-RU" altLang="ru-RU" sz="1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  </a:t>
            </a:r>
            <a:endParaRPr lang="ru-RU" altLang="ru-RU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61">
            <a:extLst>
              <a:ext uri="{FF2B5EF4-FFF2-40B4-BE49-F238E27FC236}">
                <a16:creationId xmlns:a16="http://schemas.microsoft.com/office/drawing/2014/main" id="{D7689A94-9DFE-E4D3-1391-8DDCA01EF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5" y="3358028"/>
            <a:ext cx="52959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ҚР Ұлттық ғылыми және </a:t>
            </a:r>
            <a:r>
              <a:rPr lang="ru-RU" altLang="ru-RU" sz="1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инновациялық</a:t>
            </a: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жүйесі</a:t>
            </a: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altLang="ru-RU" sz="1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технологиялық</a:t>
            </a: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саясатының</a:t>
            </a: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істеуінің</a:t>
            </a: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 және </a:t>
            </a:r>
            <a:r>
              <a:rPr lang="ru-RU" altLang="ru-RU" sz="1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дамуының</a:t>
            </a: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негізгі</a:t>
            </a: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қағидаттары</a:t>
            </a: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altLang="ru-RU" sz="1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тетіктерін</a:t>
            </a: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айқындайды</a:t>
            </a:r>
            <a:r>
              <a:rPr lang="ru-RU" altLang="ru-RU" sz="1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45">
            <a:extLst>
              <a:ext uri="{FF2B5EF4-FFF2-40B4-BE49-F238E27FC236}">
                <a16:creationId xmlns:a16="http://schemas.microsoft.com/office/drawing/2014/main" id="{EBDDD571-410F-3A8B-668D-8780A264F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4" y="5086772"/>
            <a:ext cx="1141095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kk-KZ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Заң жобасының мақсаты – елдің бәсекеге қабілеттілігін қамтмамсыз ету үшін ғылыми жетістіктердің нәтижелерін енгізу бойынша ғылымды дамыту және технологиялық саясатты іске асыру және ғылыми, ғылыми-техникалық инновациялық қызметті салааралық үйлестіру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400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53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бап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кодекс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пен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Заңға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түзету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1D78180-A42A-05AD-8538-CA7DEE8F02AE}"/>
              </a:ext>
            </a:extLst>
          </p:cNvPr>
          <p:cNvSpPr/>
          <p:nvPr/>
        </p:nvSpPr>
        <p:spPr>
          <a:xfrm>
            <a:off x="2879270" y="4440220"/>
            <a:ext cx="6445704" cy="473148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«Ғылым және </a:t>
            </a:r>
            <a:r>
              <a:rPr lang="ru-RU" altLang="ru-RU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саясат</a:t>
            </a: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ҚР </a:t>
            </a:r>
            <a:r>
              <a:rPr lang="ru-RU" altLang="ru-RU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</a:t>
            </a: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37465"/>
            <a:ext cx="12192000" cy="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912350" y="167989"/>
            <a:ext cx="2279650" cy="554037"/>
            <a:chOff x="7318113" y="205049"/>
            <a:chExt cx="1709047" cy="415464"/>
          </a:xfrm>
        </p:grpSpPr>
        <p:pic>
          <p:nvPicPr>
            <p:cNvPr id="21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 Республикасы Ғылым және жоғары білім министрлігі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60775" y="25785"/>
            <a:ext cx="82854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«ҒЫЛЫМ ЖӘНЕ ТЕХНОЛОГИЯЛЫҚ САЯСАТ ТУРАЛЫ» ЗАҢ ЖОБАСЫ</a:t>
            </a:r>
            <a:endParaRPr lang="ru-RU" altLang="ru-RU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4148"/>
            <a:ext cx="12192000" cy="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3743" y="115274"/>
            <a:ext cx="82854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 ЖОБАСЫНЫҢ НОВЕЛЛАЛАРЫ </a:t>
            </a:r>
            <a:endParaRPr lang="ru-RU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912350" y="167989"/>
            <a:ext cx="2279650" cy="554037"/>
            <a:chOff x="7318113" y="205049"/>
            <a:chExt cx="1709047" cy="415464"/>
          </a:xfrm>
        </p:grpSpPr>
        <p:pic>
          <p:nvPicPr>
            <p:cNvPr id="6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33" dirty="0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</a:t>
              </a:r>
              <a:r>
                <a:rPr lang="ru" sz="933" dirty="0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Республикасы Ғылым және жоғары білім министрлігі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pic>
        <p:nvPicPr>
          <p:cNvPr id="8" name="Picture 10" descr="Settings ">
            <a:extLst>
              <a:ext uri="{FF2B5EF4-FFF2-40B4-BE49-F238E27FC236}">
                <a16:creationId xmlns:a16="http://schemas.microsoft.com/office/drawing/2014/main" id="{46D05E17-29CA-9F0A-88CA-A2595D082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5B9BD5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24414" y="3112166"/>
            <a:ext cx="350880" cy="346371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00" y="5920061"/>
            <a:ext cx="385709" cy="3082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81" y="1244048"/>
            <a:ext cx="441346" cy="451855"/>
          </a:xfrm>
          <a:prstGeom prst="rect">
            <a:avLst/>
          </a:prstGeom>
        </p:spPr>
      </p:pic>
      <p:pic>
        <p:nvPicPr>
          <p:cNvPr id="11" name="Picture 14" descr="Monitor ">
            <a:extLst>
              <a:ext uri="{FF2B5EF4-FFF2-40B4-BE49-F238E27FC236}">
                <a16:creationId xmlns:a16="http://schemas.microsoft.com/office/drawing/2014/main" id="{8E3751BB-4F50-DD00-8B83-CE603A86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5B9BD5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24414" y="4847984"/>
            <a:ext cx="350880" cy="350880"/>
          </a:xfrm>
          <a:prstGeom prst="rect">
            <a:avLst/>
          </a:prstGeom>
          <a:noFill/>
        </p:spPr>
      </p:pic>
      <p:sp>
        <p:nvSpPr>
          <p:cNvPr id="13" name="Прямоугольник 61">
            <a:extLst>
              <a:ext uri="{FF2B5EF4-FFF2-40B4-BE49-F238E27FC236}">
                <a16:creationId xmlns:a16="http://schemas.microsoft.com/office/drawing/2014/main" id="{CB3A869F-BC3E-22BB-3EE4-E275BFDE6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27" y="1210405"/>
            <a:ext cx="11471473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ғылымды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басқару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жүйесінің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құрылымын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жетілдіру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lvl="0" indent="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ҚР Президенті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жанындағы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Ғылым және технология жөніндегі ұлттық </a:t>
            </a: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кеңестің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рөлін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жетілдіру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ғылымды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дамытудың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  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басым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бағыттарын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айқындау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00050" indent="-17145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ЖҒТК-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ғылымды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қаржыландыру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көлемін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мақұлдау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және ғылыми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зерттеулердің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нәтижелерін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коммерцияландыру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қаржыландыру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көлемін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бекіту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және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тікелей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қаржыландыруды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алатын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ұйымдардың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тізбесі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бөлігінде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функцияларын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кеңейту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00050" indent="-17145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ҚР Ұлттық ғылым академиясының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функцияларын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кеңейту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бағдарламалық-нысаналы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қаржыландыру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конкурстары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ғылыми-техникалық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тапсырмаларға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сараптама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жүргізу.</a:t>
            </a:r>
          </a:p>
          <a:p>
            <a:pPr marL="228600" indent="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Ғылыми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зерттеулерді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іске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асыруға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ұсынылатын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негізділік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пен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технологиялық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әзірлікті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бағалаудың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тетіктерін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TRL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Экономикалық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ынтымақтастық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және даму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ұйымы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елдерінде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қолданылатын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технологиялық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дайындық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деңгейлері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ҒҒТҚН-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коммерцияландыру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бизнес-акселерация,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технологиялық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бизнес-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инкубациялау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технологиялық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брокерлік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бағдарламаларды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іске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асыруға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жәрдемдесу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жөніндегі Ғылым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қорының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функционалын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күшейту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сондай-ақ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венчурлік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қаржыландыру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тетіктері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инфрақұрылымын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қалыптастыру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Ғылыми-техникалық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жинау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өңдеу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және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талдау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жөніндегі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тетікті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салалар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бөлінісінде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ғылыми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жетістіктердің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инновациялар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технологиялар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нарығының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сыни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технологиялардың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мониторингі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Ұлттық ғылым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академиясын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коммерциялық емес акционерлік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қоғамнан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жоғары ғылыми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нысанында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құру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Ғылыми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қызметкерлерді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әлеуметтік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пакетін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кеңейту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845" y="5440766"/>
            <a:ext cx="368018" cy="346371"/>
          </a:xfrm>
          <a:prstGeom prst="rect">
            <a:avLst/>
          </a:prstGeom>
        </p:spPr>
      </p:pic>
      <p:pic>
        <p:nvPicPr>
          <p:cNvPr id="16" name="Picture 16" descr="Pharmacy ">
            <a:extLst>
              <a:ext uri="{FF2B5EF4-FFF2-40B4-BE49-F238E27FC236}">
                <a16:creationId xmlns:a16="http://schemas.microsoft.com/office/drawing/2014/main" id="{9AA1D9D2-79BB-54F9-0383-690A250A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4" y="3922201"/>
            <a:ext cx="459400" cy="4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18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18;g1b0b4827d83_0_49">
            <a:extLst>
              <a:ext uri="{FF2B5EF4-FFF2-40B4-BE49-F238E27FC236}">
                <a16:creationId xmlns:a16="http://schemas.microsoft.com/office/drawing/2014/main" id="{9ED763DF-279B-0DD3-4E49-DEC546D7D223}"/>
              </a:ext>
            </a:extLst>
          </p:cNvPr>
          <p:cNvSpPr/>
          <p:nvPr/>
        </p:nvSpPr>
        <p:spPr>
          <a:xfrm flipH="1">
            <a:off x="8178101" y="1142960"/>
            <a:ext cx="417696" cy="974879"/>
          </a:xfrm>
          <a:custGeom>
            <a:avLst/>
            <a:gdLst/>
            <a:ahLst/>
            <a:cxnLst/>
            <a:rect l="l" t="t" r="r" b="b"/>
            <a:pathLst>
              <a:path w="3100953" h="1519863" extrusionOk="0">
                <a:moveTo>
                  <a:pt x="3100872" y="919602"/>
                </a:moveTo>
                <a:lnTo>
                  <a:pt x="3100872" y="600868"/>
                </a:lnTo>
                <a:cubicBezTo>
                  <a:pt x="2647894" y="604787"/>
                  <a:pt x="2194590" y="608380"/>
                  <a:pt x="1803011" y="506816"/>
                </a:cubicBezTo>
                <a:cubicBezTo>
                  <a:pt x="1411105" y="404926"/>
                  <a:pt x="1080925" y="197553"/>
                  <a:pt x="768053" y="95989"/>
                </a:cubicBezTo>
                <a:cubicBezTo>
                  <a:pt x="503191" y="9774"/>
                  <a:pt x="250738" y="-676"/>
                  <a:pt x="245" y="304"/>
                </a:cubicBezTo>
                <a:cubicBezTo>
                  <a:pt x="245" y="1519841"/>
                  <a:pt x="245" y="304"/>
                  <a:pt x="245" y="1519841"/>
                </a:cubicBezTo>
                <a:cubicBezTo>
                  <a:pt x="250738" y="1521147"/>
                  <a:pt x="503191" y="1510697"/>
                  <a:pt x="768053" y="1424482"/>
                </a:cubicBezTo>
                <a:cubicBezTo>
                  <a:pt x="1080925" y="1322591"/>
                  <a:pt x="1411105" y="1115219"/>
                  <a:pt x="1803011" y="1013655"/>
                </a:cubicBezTo>
                <a:cubicBezTo>
                  <a:pt x="2194590" y="911764"/>
                  <a:pt x="2647894" y="915683"/>
                  <a:pt x="3100872" y="919602"/>
                </a:cubicBezTo>
                <a:close/>
              </a:path>
            </a:pathLst>
          </a:custGeom>
          <a:gradFill>
            <a:gsLst>
              <a:gs pos="0">
                <a:srgbClr val="00B3C7">
                  <a:alpha val="43137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8642" tIns="29313" rIns="58642" bIns="29313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10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Google Shape;521;g1b0b4827d83_0_49">
            <a:extLst>
              <a:ext uri="{FF2B5EF4-FFF2-40B4-BE49-F238E27FC236}">
                <a16:creationId xmlns:a16="http://schemas.microsoft.com/office/drawing/2014/main" id="{6C13168C-3303-CA25-47DC-DBB872B7920D}"/>
              </a:ext>
            </a:extLst>
          </p:cNvPr>
          <p:cNvSpPr/>
          <p:nvPr/>
        </p:nvSpPr>
        <p:spPr>
          <a:xfrm>
            <a:off x="6344485" y="1433837"/>
            <a:ext cx="2980489" cy="392552"/>
          </a:xfrm>
          <a:prstGeom prst="rect">
            <a:avLst/>
          </a:prstGeom>
          <a:solidFill>
            <a:srgbClr val="00B3C7"/>
          </a:solidFill>
          <a:ln w="12700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0" rIns="23091" bIns="0" anchor="ctr" anchorCtr="0">
            <a:noAutofit/>
          </a:bodyPr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Ғылым және </a:t>
            </a: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технологиялар </a:t>
            </a:r>
            <a:r>
              <a:rPr lang="ru-RU" sz="1100" dirty="0">
                <a:solidFill>
                  <a:srgbClr val="FFFFFF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жөніндегі ұлттық </a:t>
            </a: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кеңес</a:t>
            </a:r>
            <a:endParaRPr sz="1100" dirty="0">
              <a:solidFill>
                <a:srgbClr val="FFFFFF"/>
              </a:solidFill>
              <a:latin typeface="Arial" panose="020B0604020202020204" pitchFamily="34" charset="0"/>
              <a:ea typeface="Montserrat SemiBold"/>
              <a:cs typeface="Arial" panose="020B0604020202020204" pitchFamily="34" charset="0"/>
              <a:sym typeface="Montserrat SemiBold"/>
            </a:endParaRPr>
          </a:p>
        </p:txBody>
      </p:sp>
      <p:sp>
        <p:nvSpPr>
          <p:cNvPr id="8" name="Google Shape;522;g1b0b4827d83_0_49">
            <a:extLst>
              <a:ext uri="{FF2B5EF4-FFF2-40B4-BE49-F238E27FC236}">
                <a16:creationId xmlns:a16="http://schemas.microsoft.com/office/drawing/2014/main" id="{DC466AFC-A830-8B07-40CF-2510C60D7995}"/>
              </a:ext>
            </a:extLst>
          </p:cNvPr>
          <p:cNvSpPr/>
          <p:nvPr/>
        </p:nvSpPr>
        <p:spPr>
          <a:xfrm>
            <a:off x="6377229" y="2107024"/>
            <a:ext cx="1744099" cy="52840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0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Үкімет</a:t>
            </a:r>
            <a:r>
              <a:rPr lang="ru-RU" sz="10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0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жанындағы</a:t>
            </a:r>
            <a:r>
              <a:rPr lang="ru-RU" sz="10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Жоғары ғылыми-техникалық комиссия</a:t>
            </a:r>
            <a:endParaRPr sz="1000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9" name="Google Shape;523;g1b0b4827d83_0_49">
            <a:extLst>
              <a:ext uri="{FF2B5EF4-FFF2-40B4-BE49-F238E27FC236}">
                <a16:creationId xmlns:a16="http://schemas.microsoft.com/office/drawing/2014/main" id="{64AB1821-ADC6-5786-1180-9A2D60CD7784}"/>
              </a:ext>
            </a:extLst>
          </p:cNvPr>
          <p:cNvSpPr/>
          <p:nvPr/>
        </p:nvSpPr>
        <p:spPr>
          <a:xfrm>
            <a:off x="6857469" y="920628"/>
            <a:ext cx="1883705" cy="39178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0" rIns="23091" bIns="0" anchor="ctr" anchorCtr="0">
            <a:noAutofit/>
          </a:bodyPr>
          <a:lstStyle/>
          <a:p>
            <a:pPr algn="ctr"/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ҚР Президенті</a:t>
            </a:r>
            <a:endParaRPr sz="100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0" name="Google Shape;524;g1b0b4827d83_0_49">
            <a:extLst>
              <a:ext uri="{FF2B5EF4-FFF2-40B4-BE49-F238E27FC236}">
                <a16:creationId xmlns:a16="http://schemas.microsoft.com/office/drawing/2014/main" id="{06C72D15-01B5-6094-3221-BA58ED22D049}"/>
              </a:ext>
            </a:extLst>
          </p:cNvPr>
          <p:cNvSpPr/>
          <p:nvPr/>
        </p:nvSpPr>
        <p:spPr>
          <a:xfrm>
            <a:off x="2997484" y="999548"/>
            <a:ext cx="1618316" cy="3925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0" rIns="23091" bIns="0" anchor="ctr" anchorCtr="0">
            <a:noAutofit/>
          </a:bodyPr>
          <a:lstStyle/>
          <a:p>
            <a:pPr algn="ctr"/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Президент </a:t>
            </a: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Ә</a:t>
            </a:r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кімшілігі </a:t>
            </a:r>
            <a:endParaRPr sz="10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11" name="Google Shape;526;g1b0b4827d83_0_49">
            <a:extLst>
              <a:ext uri="{FF2B5EF4-FFF2-40B4-BE49-F238E27FC236}">
                <a16:creationId xmlns:a16="http://schemas.microsoft.com/office/drawing/2014/main" id="{DEB8D7A6-A0F7-E53C-5245-A7E44C6208EC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7455868" y="1826389"/>
            <a:ext cx="36" cy="280635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2" name="Google Shape;527;g1b0b4827d83_0_49">
            <a:extLst>
              <a:ext uri="{FF2B5EF4-FFF2-40B4-BE49-F238E27FC236}">
                <a16:creationId xmlns:a16="http://schemas.microsoft.com/office/drawing/2014/main" id="{A6AEE8F7-303D-5545-2BD7-691FF04C3704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V="1">
            <a:off x="3806642" y="1379002"/>
            <a:ext cx="1468238" cy="13098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" name="Google Shape;529;g1b0b4827d83_0_49">
            <a:extLst>
              <a:ext uri="{FF2B5EF4-FFF2-40B4-BE49-F238E27FC236}">
                <a16:creationId xmlns:a16="http://schemas.microsoft.com/office/drawing/2014/main" id="{DC5317BE-835B-4787-784A-8810DB585D5A}"/>
              </a:ext>
            </a:extLst>
          </p:cNvPr>
          <p:cNvCxnSpPr>
            <a:endCxn id="14" idx="2"/>
          </p:cNvCxnSpPr>
          <p:nvPr/>
        </p:nvCxnSpPr>
        <p:spPr>
          <a:xfrm flipH="1">
            <a:off x="5549800" y="1558834"/>
            <a:ext cx="794685" cy="0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4" name="Google Shape;528;g1b0b4827d83_0_49">
            <a:extLst>
              <a:ext uri="{FF2B5EF4-FFF2-40B4-BE49-F238E27FC236}">
                <a16:creationId xmlns:a16="http://schemas.microsoft.com/office/drawing/2014/main" id="{02049D58-293F-5F99-39B7-79DDDA232A7A}"/>
              </a:ext>
            </a:extLst>
          </p:cNvPr>
          <p:cNvSpPr/>
          <p:nvPr/>
        </p:nvSpPr>
        <p:spPr>
          <a:xfrm rot="-5400000" flipH="1">
            <a:off x="5369968" y="1104082"/>
            <a:ext cx="359663" cy="549840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ctr" anchorCtr="0">
            <a:noAutofit/>
          </a:bodyPr>
          <a:lstStyle/>
          <a:p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oogle Shape;530;g1b0b4827d83_0_49">
            <a:extLst>
              <a:ext uri="{FF2B5EF4-FFF2-40B4-BE49-F238E27FC236}">
                <a16:creationId xmlns:a16="http://schemas.microsoft.com/office/drawing/2014/main" id="{C1BFD91C-3DF1-52B4-9D86-6AAA40C46B5D}"/>
              </a:ext>
            </a:extLst>
          </p:cNvPr>
          <p:cNvGrpSpPr/>
          <p:nvPr/>
        </p:nvGrpSpPr>
        <p:grpSpPr>
          <a:xfrm>
            <a:off x="9870818" y="1289065"/>
            <a:ext cx="2063137" cy="630942"/>
            <a:chOff x="11453512" y="2666000"/>
            <a:chExt cx="3216488" cy="983657"/>
          </a:xfrm>
        </p:grpSpPr>
        <p:grpSp>
          <p:nvGrpSpPr>
            <p:cNvPr id="16" name="Google Shape;531;g1b0b4827d83_0_49">
              <a:extLst>
                <a:ext uri="{FF2B5EF4-FFF2-40B4-BE49-F238E27FC236}">
                  <a16:creationId xmlns:a16="http://schemas.microsoft.com/office/drawing/2014/main" id="{57ABD449-79EC-1986-B29D-453D361F3A94}"/>
                </a:ext>
              </a:extLst>
            </p:cNvPr>
            <p:cNvGrpSpPr/>
            <p:nvPr/>
          </p:nvGrpSpPr>
          <p:grpSpPr>
            <a:xfrm>
              <a:off x="11453512" y="2666000"/>
              <a:ext cx="230402" cy="230402"/>
              <a:chOff x="1487200" y="4993750"/>
              <a:chExt cx="483125" cy="483125"/>
            </a:xfrm>
          </p:grpSpPr>
          <p:sp>
            <p:nvSpPr>
              <p:cNvPr id="19" name="Google Shape;532;g1b0b4827d83_0_49">
                <a:extLst>
                  <a:ext uri="{FF2B5EF4-FFF2-40B4-BE49-F238E27FC236}">
                    <a16:creationId xmlns:a16="http://schemas.microsoft.com/office/drawing/2014/main" id="{DE5F3D91-2ABE-E683-C400-A905DE900AC3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rgbClr val="00B3C7"/>
              </a:solidFill>
              <a:ln>
                <a:noFill/>
              </a:ln>
            </p:spPr>
            <p:txBody>
              <a:bodyPr spcFirstLastPara="1" wrap="square" lIns="78190" tIns="78190" rIns="78190" bIns="7819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67"/>
                </a:pPr>
                <a:endParaRPr sz="1050">
                  <a:solidFill>
                    <a:srgbClr val="435D74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  <a:sym typeface="Lato"/>
                </a:endParaRPr>
              </a:p>
            </p:txBody>
          </p:sp>
          <p:sp>
            <p:nvSpPr>
              <p:cNvPr id="20" name="Google Shape;533;g1b0b4827d83_0_49">
                <a:extLst>
                  <a:ext uri="{FF2B5EF4-FFF2-40B4-BE49-F238E27FC236}">
                    <a16:creationId xmlns:a16="http://schemas.microsoft.com/office/drawing/2014/main" id="{3B46EEDB-01C2-C371-D06E-58B06CBC5F91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rgbClr val="00B3C7"/>
              </a:solidFill>
              <a:ln>
                <a:noFill/>
              </a:ln>
            </p:spPr>
            <p:txBody>
              <a:bodyPr spcFirstLastPara="1" wrap="square" lIns="78190" tIns="78190" rIns="78190" bIns="7819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67"/>
                </a:pPr>
                <a:endParaRPr sz="1050">
                  <a:solidFill>
                    <a:srgbClr val="435D74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  <a:sym typeface="Lato"/>
                </a:endParaRPr>
              </a:p>
            </p:txBody>
          </p:sp>
        </p:grpSp>
        <p:sp>
          <p:nvSpPr>
            <p:cNvPr id="18" name="Google Shape;534;g1b0b4827d83_0_49">
              <a:extLst>
                <a:ext uri="{FF2B5EF4-FFF2-40B4-BE49-F238E27FC236}">
                  <a16:creationId xmlns:a16="http://schemas.microsoft.com/office/drawing/2014/main" id="{CDA4F378-A147-077D-1E92-3F592F33B190}"/>
                </a:ext>
              </a:extLst>
            </p:cNvPr>
            <p:cNvSpPr txBox="1"/>
            <p:nvPr/>
          </p:nvSpPr>
          <p:spPr>
            <a:xfrm>
              <a:off x="11783100" y="2666000"/>
              <a:ext cx="2886900" cy="983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000" dirty="0" err="1" smtClean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Мемлекет</a:t>
              </a:r>
              <a:r>
                <a:rPr lang="ru-RU" sz="1000" dirty="0" smtClean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</a:t>
              </a:r>
              <a:r>
                <a:rPr lang="ru-RU" sz="1000" dirty="0" err="1" smtClean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басшысына</a:t>
              </a:r>
              <a:r>
                <a:rPr lang="ru-RU" sz="1000" dirty="0" smtClean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ғылым және технологиялар </a:t>
              </a:r>
              <a:r>
                <a:rPr lang="ru-RU" sz="1000" dirty="0" err="1" smtClean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бойынша</a:t>
              </a:r>
              <a:r>
                <a:rPr lang="ru-RU" sz="1000" dirty="0" smtClean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</a:t>
              </a:r>
              <a:r>
                <a:rPr lang="ru-RU" sz="1000" dirty="0" err="1" smtClean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ұсыныстар</a:t>
              </a:r>
              <a:r>
                <a:rPr lang="ru-RU" sz="1000" dirty="0" smtClean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</a:t>
              </a:r>
              <a:r>
                <a:rPr lang="ru-RU" sz="1000" dirty="0" err="1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әзірлеу</a:t>
              </a:r>
              <a:endParaRPr lang="ru-RU" sz="1000" dirty="0">
                <a:solidFill>
                  <a:srgbClr val="063C4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  <a:p>
              <a:endParaRPr sz="1100" dirty="0">
                <a:solidFill>
                  <a:srgbClr val="063C4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</p:grpSp>
      <p:grpSp>
        <p:nvGrpSpPr>
          <p:cNvPr id="21" name="Google Shape;535;g1b0b4827d83_0_49">
            <a:extLst>
              <a:ext uri="{FF2B5EF4-FFF2-40B4-BE49-F238E27FC236}">
                <a16:creationId xmlns:a16="http://schemas.microsoft.com/office/drawing/2014/main" id="{DA365320-B146-5EDC-3CE1-D1A7ABAD3A08}"/>
              </a:ext>
            </a:extLst>
          </p:cNvPr>
          <p:cNvGrpSpPr/>
          <p:nvPr/>
        </p:nvGrpSpPr>
        <p:grpSpPr>
          <a:xfrm>
            <a:off x="9870818" y="1834303"/>
            <a:ext cx="2063137" cy="323165"/>
            <a:chOff x="11453512" y="3401576"/>
            <a:chExt cx="3216488" cy="503822"/>
          </a:xfrm>
        </p:grpSpPr>
        <p:grpSp>
          <p:nvGrpSpPr>
            <p:cNvPr id="22" name="Google Shape;536;g1b0b4827d83_0_49">
              <a:extLst>
                <a:ext uri="{FF2B5EF4-FFF2-40B4-BE49-F238E27FC236}">
                  <a16:creationId xmlns:a16="http://schemas.microsoft.com/office/drawing/2014/main" id="{C018D901-5ADE-F939-E9DD-B536234F1314}"/>
                </a:ext>
              </a:extLst>
            </p:cNvPr>
            <p:cNvGrpSpPr/>
            <p:nvPr/>
          </p:nvGrpSpPr>
          <p:grpSpPr>
            <a:xfrm>
              <a:off x="11453512" y="3401576"/>
              <a:ext cx="230402" cy="230402"/>
              <a:chOff x="1487200" y="4993750"/>
              <a:chExt cx="483125" cy="483125"/>
            </a:xfrm>
          </p:grpSpPr>
          <p:sp>
            <p:nvSpPr>
              <p:cNvPr id="24" name="Google Shape;537;g1b0b4827d83_0_49">
                <a:extLst>
                  <a:ext uri="{FF2B5EF4-FFF2-40B4-BE49-F238E27FC236}">
                    <a16:creationId xmlns:a16="http://schemas.microsoft.com/office/drawing/2014/main" id="{A2FEB02A-3F9E-048D-30CA-B2B4A6BED2B1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rgbClr val="00B3C7"/>
              </a:solidFill>
              <a:ln>
                <a:noFill/>
              </a:ln>
            </p:spPr>
            <p:txBody>
              <a:bodyPr spcFirstLastPara="1" wrap="square" lIns="78190" tIns="78190" rIns="78190" bIns="7819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67"/>
                </a:pPr>
                <a:endParaRPr sz="1050">
                  <a:solidFill>
                    <a:srgbClr val="435D74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  <a:sym typeface="Lato"/>
                </a:endParaRPr>
              </a:p>
            </p:txBody>
          </p:sp>
          <p:sp>
            <p:nvSpPr>
              <p:cNvPr id="25" name="Google Shape;538;g1b0b4827d83_0_49">
                <a:extLst>
                  <a:ext uri="{FF2B5EF4-FFF2-40B4-BE49-F238E27FC236}">
                    <a16:creationId xmlns:a16="http://schemas.microsoft.com/office/drawing/2014/main" id="{791732F3-D33A-3970-9E52-350BA07CCD3A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rgbClr val="00B3C7"/>
              </a:solidFill>
              <a:ln>
                <a:noFill/>
              </a:ln>
            </p:spPr>
            <p:txBody>
              <a:bodyPr spcFirstLastPara="1" wrap="square" lIns="78190" tIns="78190" rIns="78190" bIns="7819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67"/>
                </a:pPr>
                <a:endParaRPr sz="1050">
                  <a:solidFill>
                    <a:srgbClr val="435D74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  <a:sym typeface="Lato"/>
                </a:endParaRPr>
              </a:p>
            </p:txBody>
          </p:sp>
        </p:grpSp>
        <p:sp>
          <p:nvSpPr>
            <p:cNvPr id="23" name="Google Shape;539;g1b0b4827d83_0_49">
              <a:extLst>
                <a:ext uri="{FF2B5EF4-FFF2-40B4-BE49-F238E27FC236}">
                  <a16:creationId xmlns:a16="http://schemas.microsoft.com/office/drawing/2014/main" id="{B0E64522-91A0-E740-74AA-722736DBC2AA}"/>
                </a:ext>
              </a:extLst>
            </p:cNvPr>
            <p:cNvSpPr txBox="1"/>
            <p:nvPr/>
          </p:nvSpPr>
          <p:spPr>
            <a:xfrm>
              <a:off x="11783100" y="3401576"/>
              <a:ext cx="2886900" cy="503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000" dirty="0" err="1" smtClean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Елдегі</a:t>
              </a:r>
              <a:r>
                <a:rPr lang="ru-RU" sz="1100" dirty="0" smtClean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</a:t>
              </a:r>
              <a:r>
                <a:rPr lang="ru-RU" sz="1000" dirty="0" err="1" smtClean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ғылымның</a:t>
              </a:r>
              <a:r>
                <a:rPr lang="ru-RU" sz="1000" dirty="0" smtClean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</a:t>
              </a:r>
              <a:r>
                <a:rPr lang="ru-RU" sz="1000" dirty="0" err="1" smtClean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дамуын</a:t>
              </a:r>
              <a:r>
                <a:rPr lang="ru-RU" sz="1000" dirty="0" smtClean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</a:t>
              </a:r>
              <a:r>
                <a:rPr lang="ru-RU" sz="1000" dirty="0" err="1" smtClean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бағалау</a:t>
              </a:r>
              <a:endParaRPr sz="1000" dirty="0">
                <a:solidFill>
                  <a:srgbClr val="063C4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</p:grpSp>
      <p:grpSp>
        <p:nvGrpSpPr>
          <p:cNvPr id="26" name="Google Shape;540;g1b0b4827d83_0_49">
            <a:extLst>
              <a:ext uri="{FF2B5EF4-FFF2-40B4-BE49-F238E27FC236}">
                <a16:creationId xmlns:a16="http://schemas.microsoft.com/office/drawing/2014/main" id="{77D9D8EF-71B5-C2D5-5AEF-9AC1EB9084A8}"/>
              </a:ext>
            </a:extLst>
          </p:cNvPr>
          <p:cNvGrpSpPr/>
          <p:nvPr/>
        </p:nvGrpSpPr>
        <p:grpSpPr>
          <a:xfrm>
            <a:off x="9870819" y="2241377"/>
            <a:ext cx="2260133" cy="461665"/>
            <a:chOff x="11453512" y="4150675"/>
            <a:chExt cx="3523610" cy="719748"/>
          </a:xfrm>
        </p:grpSpPr>
        <p:grpSp>
          <p:nvGrpSpPr>
            <p:cNvPr id="27" name="Google Shape;541;g1b0b4827d83_0_49">
              <a:extLst>
                <a:ext uri="{FF2B5EF4-FFF2-40B4-BE49-F238E27FC236}">
                  <a16:creationId xmlns:a16="http://schemas.microsoft.com/office/drawing/2014/main" id="{4CD802DE-C62F-3EE6-17E9-39FB1CF0BCB3}"/>
                </a:ext>
              </a:extLst>
            </p:cNvPr>
            <p:cNvGrpSpPr/>
            <p:nvPr/>
          </p:nvGrpSpPr>
          <p:grpSpPr>
            <a:xfrm>
              <a:off x="11453512" y="4150675"/>
              <a:ext cx="230402" cy="230402"/>
              <a:chOff x="1487200" y="4993750"/>
              <a:chExt cx="483125" cy="483125"/>
            </a:xfrm>
          </p:grpSpPr>
          <p:sp>
            <p:nvSpPr>
              <p:cNvPr id="29" name="Google Shape;542;g1b0b4827d83_0_49">
                <a:extLst>
                  <a:ext uri="{FF2B5EF4-FFF2-40B4-BE49-F238E27FC236}">
                    <a16:creationId xmlns:a16="http://schemas.microsoft.com/office/drawing/2014/main" id="{A91D8183-BB60-5C18-005A-B5E451A75F31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rgbClr val="00B3C7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67"/>
                </a:pPr>
                <a:endParaRPr sz="1050">
                  <a:solidFill>
                    <a:srgbClr val="435D74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  <a:sym typeface="Lato"/>
                </a:endParaRPr>
              </a:p>
            </p:txBody>
          </p:sp>
          <p:sp>
            <p:nvSpPr>
              <p:cNvPr id="30" name="Google Shape;543;g1b0b4827d83_0_49">
                <a:extLst>
                  <a:ext uri="{FF2B5EF4-FFF2-40B4-BE49-F238E27FC236}">
                    <a16:creationId xmlns:a16="http://schemas.microsoft.com/office/drawing/2014/main" id="{135E943B-D019-0ADF-8430-FECA67BAD4FF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rgbClr val="00B3C7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67"/>
                </a:pPr>
                <a:endParaRPr sz="1050">
                  <a:solidFill>
                    <a:srgbClr val="435D74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  <a:sym typeface="Lato"/>
                </a:endParaRPr>
              </a:p>
            </p:txBody>
          </p:sp>
        </p:grpSp>
        <p:sp>
          <p:nvSpPr>
            <p:cNvPr id="28" name="Google Shape;544;g1b0b4827d83_0_49">
              <a:extLst>
                <a:ext uri="{FF2B5EF4-FFF2-40B4-BE49-F238E27FC236}">
                  <a16:creationId xmlns:a16="http://schemas.microsoft.com/office/drawing/2014/main" id="{E79BD8C6-0DD8-EC8B-7501-EED3E9728AD4}"/>
                </a:ext>
              </a:extLst>
            </p:cNvPr>
            <p:cNvSpPr txBox="1"/>
            <p:nvPr/>
          </p:nvSpPr>
          <p:spPr>
            <a:xfrm>
              <a:off x="11783100" y="4150675"/>
              <a:ext cx="3194022" cy="719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000" dirty="0" err="1" smtClean="0">
                  <a:solidFill>
                    <a:srgbClr val="0000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Ғылымның</a:t>
              </a:r>
              <a:r>
                <a:rPr lang="ru-RU" sz="1000" dirty="0" smtClean="0">
                  <a:solidFill>
                    <a:srgbClr val="0000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</a:t>
              </a:r>
              <a:r>
                <a:rPr lang="ru-RU" sz="1000" dirty="0" err="1" smtClean="0">
                  <a:solidFill>
                    <a:srgbClr val="0000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дамуындағы</a:t>
              </a:r>
              <a:r>
                <a:rPr lang="ru-RU" sz="1000" dirty="0" smtClean="0">
                  <a:solidFill>
                    <a:srgbClr val="0000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</a:t>
              </a:r>
              <a:r>
                <a:rPr lang="ru-RU" sz="1000" dirty="0" err="1" smtClean="0">
                  <a:solidFill>
                    <a:srgbClr val="0000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стратегиялық</a:t>
              </a:r>
              <a:r>
                <a:rPr lang="ru-RU" sz="1000" dirty="0" smtClean="0">
                  <a:solidFill>
                    <a:srgbClr val="0000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</a:t>
              </a:r>
              <a:r>
                <a:rPr lang="ru-RU" sz="1000" dirty="0" err="1" smtClean="0">
                  <a:solidFill>
                    <a:srgbClr val="0000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басым</a:t>
              </a:r>
              <a:r>
                <a:rPr lang="ru-RU" sz="1000" dirty="0" smtClean="0">
                  <a:solidFill>
                    <a:srgbClr val="0000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</a:t>
              </a:r>
              <a:r>
                <a:rPr lang="ru-RU" sz="1000" dirty="0" err="1" smtClean="0">
                  <a:solidFill>
                    <a:srgbClr val="0000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бағыттарды</a:t>
              </a:r>
              <a:r>
                <a:rPr lang="ru-RU" sz="1000" dirty="0" smtClean="0">
                  <a:solidFill>
                    <a:srgbClr val="0000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</a:t>
              </a:r>
              <a:r>
                <a:rPr lang="ru-RU" sz="1000" dirty="0" err="1" smtClean="0">
                  <a:solidFill>
                    <a:srgbClr val="0000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айқындау</a:t>
              </a:r>
              <a:endParaRPr sz="1000" dirty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</p:grpSp>
      <p:sp>
        <p:nvSpPr>
          <p:cNvPr id="31" name="Google Shape;545;g1b0b4827d83_0_49">
            <a:extLst>
              <a:ext uri="{FF2B5EF4-FFF2-40B4-BE49-F238E27FC236}">
                <a16:creationId xmlns:a16="http://schemas.microsoft.com/office/drawing/2014/main" id="{232536A9-7A86-8044-B67C-9465B5E5DD36}"/>
              </a:ext>
            </a:extLst>
          </p:cNvPr>
          <p:cNvSpPr/>
          <p:nvPr/>
        </p:nvSpPr>
        <p:spPr>
          <a:xfrm>
            <a:off x="3166929" y="3534561"/>
            <a:ext cx="1529841" cy="52840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0" rIns="23091" bIns="0" anchor="ctr" anchorCtr="0">
            <a:noAutofit/>
          </a:bodyPr>
          <a:lstStyle/>
          <a:p>
            <a:pPr algn="ctr"/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«Ұлттық ғылым академиясы» </a:t>
            </a:r>
            <a:r>
              <a:rPr lang="ru-RU" sz="10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КеАҚ</a:t>
            </a:r>
            <a:endParaRPr sz="10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32" name="Google Shape;551;g1b0b4827d83_0_49">
            <a:extLst>
              <a:ext uri="{FF2B5EF4-FFF2-40B4-BE49-F238E27FC236}">
                <a16:creationId xmlns:a16="http://schemas.microsoft.com/office/drawing/2014/main" id="{8D3F7CAE-FA27-52BB-05A2-B666F2C56B5C}"/>
              </a:ext>
            </a:extLst>
          </p:cNvPr>
          <p:cNvCxnSpPr>
            <a:stCxn id="31" idx="0"/>
            <a:endCxn id="34" idx="0"/>
          </p:cNvCxnSpPr>
          <p:nvPr/>
        </p:nvCxnSpPr>
        <p:spPr>
          <a:xfrm flipH="1" flipV="1">
            <a:off x="5215938" y="1854867"/>
            <a:ext cx="8364" cy="232935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3" name="Google Shape;553;g1b0b4827d83_0_49">
            <a:extLst>
              <a:ext uri="{FF2B5EF4-FFF2-40B4-BE49-F238E27FC236}">
                <a16:creationId xmlns:a16="http://schemas.microsoft.com/office/drawing/2014/main" id="{9D872B2C-60D5-8BE4-CACE-FE7F80B972D5}"/>
              </a:ext>
            </a:extLst>
          </p:cNvPr>
          <p:cNvCxnSpPr>
            <a:endCxn id="34" idx="2"/>
          </p:cNvCxnSpPr>
          <p:nvPr/>
        </p:nvCxnSpPr>
        <p:spPr>
          <a:xfrm flipH="1" flipV="1">
            <a:off x="5382869" y="1687936"/>
            <a:ext cx="961616" cy="1671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4" name="Google Shape;552;g1b0b4827d83_0_49">
            <a:extLst>
              <a:ext uri="{FF2B5EF4-FFF2-40B4-BE49-F238E27FC236}">
                <a16:creationId xmlns:a16="http://schemas.microsoft.com/office/drawing/2014/main" id="{5A3D47F1-34AA-41E6-4E7E-C101ABA36326}"/>
              </a:ext>
            </a:extLst>
          </p:cNvPr>
          <p:cNvSpPr/>
          <p:nvPr/>
        </p:nvSpPr>
        <p:spPr>
          <a:xfrm rot="-5400000">
            <a:off x="5215938" y="1687936"/>
            <a:ext cx="333862" cy="333862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ctr" anchorCtr="0">
            <a:noAutofit/>
          </a:bodyPr>
          <a:lstStyle/>
          <a:p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554;g1b0b4827d83_0_49">
            <a:extLst>
              <a:ext uri="{FF2B5EF4-FFF2-40B4-BE49-F238E27FC236}">
                <a16:creationId xmlns:a16="http://schemas.microsoft.com/office/drawing/2014/main" id="{692EFE6C-A11C-F20D-EE07-9495D30EBE42}"/>
              </a:ext>
            </a:extLst>
          </p:cNvPr>
          <p:cNvSpPr/>
          <p:nvPr/>
        </p:nvSpPr>
        <p:spPr>
          <a:xfrm>
            <a:off x="2597098" y="2096982"/>
            <a:ext cx="3281029" cy="10164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/>
            <a:r>
              <a:rPr lang="kk-KZ" sz="10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Үкімет</a:t>
            </a:r>
            <a:endParaRPr lang="ru-RU" sz="1000" b="1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buClr>
                <a:schemeClr val="dk1"/>
              </a:buClr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1.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Ғылымды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дамытудың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басым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бағыттарын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бекіту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2.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Қаржыландыру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көлемдерін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бекіту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spcAft>
                <a:spcPts val="641"/>
              </a:spcAft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3.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Ғылыми-техникалық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тапсырмаларды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және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ағдарламалы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нысаналы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қаржыландырудың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(БНҚ)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соңғы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жобаларын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бекіту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6" name="Google Shape;555;g1b0b4827d83_0_49">
            <a:extLst>
              <a:ext uri="{FF2B5EF4-FFF2-40B4-BE49-F238E27FC236}">
                <a16:creationId xmlns:a16="http://schemas.microsoft.com/office/drawing/2014/main" id="{814EFF71-A5A0-FB93-9DDF-B0DCBB9F30FA}"/>
              </a:ext>
            </a:extLst>
          </p:cNvPr>
          <p:cNvSpPr/>
          <p:nvPr/>
        </p:nvSpPr>
        <p:spPr>
          <a:xfrm>
            <a:off x="5224302" y="3520845"/>
            <a:ext cx="4123917" cy="14785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Ғылым және жоғары білім </a:t>
            </a:r>
            <a:r>
              <a:rPr lang="ru-RU" sz="10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министрлігі</a:t>
            </a:r>
            <a:endParaRPr lang="ru-RU" sz="1000" b="1" dirty="0" smtClean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ctr"/>
            <a:endParaRPr sz="1000" b="1" dirty="0" smtClean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Aft>
                <a:spcPts val="200"/>
              </a:spcAft>
              <a:buClr>
                <a:schemeClr val="dk1"/>
              </a:buClr>
            </a:pPr>
            <a:r>
              <a:rPr lang="ru-RU" sz="8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1. Ғылым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саласындағы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мемлекеттік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саясатты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айқындау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және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іске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асыру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 </a:t>
            </a:r>
            <a:endParaRPr sz="900" dirty="0" smtClean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Aft>
                <a:spcPts val="200"/>
              </a:spcAft>
            </a:pP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2.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Қаржыландыру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көлемдерін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анықтау</a:t>
            </a:r>
            <a:endParaRPr sz="9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Aft>
                <a:spcPts val="200"/>
              </a:spcAft>
            </a:pP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3. 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Ғылыми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жобаларға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конкурстар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ұйымдастыру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Организация </a:t>
            </a: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конкурсов на научные проекты</a:t>
            </a:r>
          </a:p>
          <a:p>
            <a:pPr>
              <a:spcAft>
                <a:spcPts val="200"/>
              </a:spcAft>
            </a:pP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4.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Өзара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әрекеттесуді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үйлестіру</a:t>
            </a:r>
            <a:endParaRPr lang="ru-RU" sz="9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37" name="Google Shape;573;g1b0b4827d83_0_49">
            <a:extLst>
              <a:ext uri="{FF2B5EF4-FFF2-40B4-BE49-F238E27FC236}">
                <a16:creationId xmlns:a16="http://schemas.microsoft.com/office/drawing/2014/main" id="{A3C0E2BA-B2E6-5ED2-8391-D6DB4434EA14}"/>
              </a:ext>
            </a:extLst>
          </p:cNvPr>
          <p:cNvCxnSpPr/>
          <p:nvPr/>
        </p:nvCxnSpPr>
        <p:spPr>
          <a:xfrm>
            <a:off x="9838446" y="1296882"/>
            <a:ext cx="0" cy="129349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8" name="Google Shape;519;g1b0b4827d83_0_49">
            <a:extLst>
              <a:ext uri="{FF2B5EF4-FFF2-40B4-BE49-F238E27FC236}">
                <a16:creationId xmlns:a16="http://schemas.microsoft.com/office/drawing/2014/main" id="{AF9062F6-4296-FEFF-CFEC-4BAFA91B86A9}"/>
              </a:ext>
            </a:extLst>
          </p:cNvPr>
          <p:cNvSpPr/>
          <p:nvPr/>
        </p:nvSpPr>
        <p:spPr>
          <a:xfrm rot="10800000" flipH="1">
            <a:off x="2309616" y="3063146"/>
            <a:ext cx="826164" cy="1409917"/>
          </a:xfrm>
          <a:custGeom>
            <a:avLst/>
            <a:gdLst/>
            <a:ahLst/>
            <a:cxnLst/>
            <a:rect l="l" t="t" r="r" b="b"/>
            <a:pathLst>
              <a:path w="3100953" h="1519863" extrusionOk="0">
                <a:moveTo>
                  <a:pt x="3100872" y="919602"/>
                </a:moveTo>
                <a:lnTo>
                  <a:pt x="3100872" y="600868"/>
                </a:lnTo>
                <a:cubicBezTo>
                  <a:pt x="2647894" y="604787"/>
                  <a:pt x="2194590" y="608380"/>
                  <a:pt x="1803011" y="506816"/>
                </a:cubicBezTo>
                <a:cubicBezTo>
                  <a:pt x="1411105" y="404926"/>
                  <a:pt x="1080925" y="197553"/>
                  <a:pt x="768053" y="95989"/>
                </a:cubicBezTo>
                <a:cubicBezTo>
                  <a:pt x="503191" y="9774"/>
                  <a:pt x="250738" y="-676"/>
                  <a:pt x="245" y="304"/>
                </a:cubicBezTo>
                <a:cubicBezTo>
                  <a:pt x="245" y="1519841"/>
                  <a:pt x="245" y="304"/>
                  <a:pt x="245" y="1519841"/>
                </a:cubicBezTo>
                <a:cubicBezTo>
                  <a:pt x="250738" y="1521147"/>
                  <a:pt x="503191" y="1510697"/>
                  <a:pt x="768053" y="1424482"/>
                </a:cubicBezTo>
                <a:cubicBezTo>
                  <a:pt x="1080925" y="1322591"/>
                  <a:pt x="1411105" y="1115219"/>
                  <a:pt x="1803011" y="1013655"/>
                </a:cubicBezTo>
                <a:cubicBezTo>
                  <a:pt x="2194590" y="911764"/>
                  <a:pt x="2647894" y="915683"/>
                  <a:pt x="3100872" y="919602"/>
                </a:cubicBezTo>
                <a:close/>
              </a:path>
            </a:pathLst>
          </a:custGeom>
          <a:gradFill>
            <a:gsLst>
              <a:gs pos="0">
                <a:srgbClr val="00B3C7">
                  <a:alpha val="43137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8642" tIns="29313" rIns="58642" bIns="29313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10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9" name="Двойная стрелка влево/вправо 21">
            <a:extLst>
              <a:ext uri="{FF2B5EF4-FFF2-40B4-BE49-F238E27FC236}">
                <a16:creationId xmlns:a16="http://schemas.microsoft.com/office/drawing/2014/main" id="{3C0547E1-37F3-AC32-57A7-EF9C0E78DA17}"/>
              </a:ext>
            </a:extLst>
          </p:cNvPr>
          <p:cNvSpPr/>
          <p:nvPr/>
        </p:nvSpPr>
        <p:spPr>
          <a:xfrm>
            <a:off x="5901734" y="2178178"/>
            <a:ext cx="457856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554;g1b0b4827d83_0_49">
            <a:extLst>
              <a:ext uri="{FF2B5EF4-FFF2-40B4-BE49-F238E27FC236}">
                <a16:creationId xmlns:a16="http://schemas.microsoft.com/office/drawing/2014/main" id="{9C05FA0C-23A5-2B71-24D8-B47E47013BEC}"/>
              </a:ext>
            </a:extLst>
          </p:cNvPr>
          <p:cNvSpPr/>
          <p:nvPr/>
        </p:nvSpPr>
        <p:spPr>
          <a:xfrm>
            <a:off x="389409" y="2794273"/>
            <a:ext cx="2144864" cy="200394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>
              <a:spcBef>
                <a:spcPts val="641"/>
              </a:spcBef>
              <a:buClr>
                <a:schemeClr val="dk1"/>
              </a:buClr>
            </a:pPr>
            <a:r>
              <a:rPr lang="ru-RU" sz="9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1.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Ғылымға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форсайттық</a:t>
            </a: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зерттеулер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жүргізу </a:t>
            </a:r>
          </a:p>
          <a:p>
            <a:pPr>
              <a:spcBef>
                <a:spcPts val="641"/>
              </a:spcBef>
              <a:buClr>
                <a:schemeClr val="dk1"/>
              </a:buClr>
            </a:pPr>
            <a:r>
              <a:rPr lang="ru-RU" sz="9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</a:t>
            </a:r>
            <a:r>
              <a:rPr lang="ru-RU" sz="9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 </a:t>
            </a:r>
            <a:r>
              <a:rPr lang="ru-RU" sz="9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ЖҒТК -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ға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арналған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БҚН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жобалары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бойынша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Ғылыми-техникалық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тапсырмаларға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сараптама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жүргізу  </a:t>
            </a:r>
            <a:endParaRPr lang="ru-RU" sz="9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</a:pPr>
            <a:r>
              <a:rPr lang="ru-RU" sz="9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3.</a:t>
            </a: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Ғылымды</a:t>
            </a:r>
            <a:r>
              <a:rPr lang="ru-RU" sz="900" dirty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дамытудың</a:t>
            </a:r>
            <a:r>
              <a:rPr lang="ru-RU" sz="900" dirty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басым</a:t>
            </a:r>
            <a:r>
              <a:rPr lang="ru-RU" sz="900" dirty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бағыттарына</a:t>
            </a:r>
            <a:r>
              <a:rPr lang="ru-RU" sz="900" dirty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талдау</a:t>
            </a:r>
            <a:r>
              <a:rPr lang="ru-RU" sz="900" dirty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жүргізу  </a:t>
            </a:r>
            <a:r>
              <a:rPr lang="ru-RU" sz="900" dirty="0" smtClean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lang="ru-RU" sz="900" dirty="0">
              <a:solidFill>
                <a:srgbClr val="0000F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spcAft>
                <a:spcPts val="641"/>
              </a:spcAft>
            </a:pPr>
            <a:r>
              <a:rPr lang="ru-RU" sz="9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4.</a:t>
            </a: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Ғылым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жөнінде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Ұлттық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баяндаманы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дайындау</a:t>
            </a:r>
            <a:r>
              <a:rPr lang="ru-RU" sz="9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lang="ru-RU" sz="9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1" name="Google Shape;555;g1b0b4827d83_0_49">
            <a:extLst>
              <a:ext uri="{FF2B5EF4-FFF2-40B4-BE49-F238E27FC236}">
                <a16:creationId xmlns:a16="http://schemas.microsoft.com/office/drawing/2014/main" id="{0D00EA85-7347-63AA-8DCD-60536C022FAD}"/>
              </a:ext>
            </a:extLst>
          </p:cNvPr>
          <p:cNvSpPr/>
          <p:nvPr/>
        </p:nvSpPr>
        <p:spPr>
          <a:xfrm>
            <a:off x="4237612" y="5478998"/>
            <a:ext cx="3182377" cy="12192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/>
            <a:r>
              <a:rPr lang="ru-RU" sz="8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«Ұлттық мемлекеттік ғылыми –техникалық </a:t>
            </a:r>
            <a:r>
              <a:rPr lang="ru-RU" sz="8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сараптама</a:t>
            </a:r>
            <a:r>
              <a:rPr lang="ru-RU" sz="8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орталығы</a:t>
            </a:r>
            <a:r>
              <a:rPr lang="ru-RU" sz="8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» АҚ</a:t>
            </a:r>
            <a:endParaRPr sz="800" b="1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buClr>
                <a:schemeClr val="dk1"/>
              </a:buClr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1.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Мемлекеттік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бюджеттен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және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кәсіпкерлік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субъектілер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қаржыландыратын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ғылыми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жобаларға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тәуелсіз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мемлекеттік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сараптама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жүргізу  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2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 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Ғылыми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жобалардың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орындалуына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мониторинг жүргізу 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spcAft>
                <a:spcPts val="641"/>
              </a:spcAft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3. 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Ғылыми-техникалық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ақпаратты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жинау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және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талдау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2" name="Google Shape;519;g1b0b4827d83_0_49">
            <a:extLst>
              <a:ext uri="{FF2B5EF4-FFF2-40B4-BE49-F238E27FC236}">
                <a16:creationId xmlns:a16="http://schemas.microsoft.com/office/drawing/2014/main" id="{3BE8BFCD-1DD8-281D-4D23-E16C152CCB00}"/>
              </a:ext>
            </a:extLst>
          </p:cNvPr>
          <p:cNvSpPr/>
          <p:nvPr/>
        </p:nvSpPr>
        <p:spPr>
          <a:xfrm flipH="1">
            <a:off x="9481274" y="953982"/>
            <a:ext cx="444651" cy="1409917"/>
          </a:xfrm>
          <a:custGeom>
            <a:avLst/>
            <a:gdLst/>
            <a:ahLst/>
            <a:cxnLst/>
            <a:rect l="l" t="t" r="r" b="b"/>
            <a:pathLst>
              <a:path w="3100953" h="1519863" extrusionOk="0">
                <a:moveTo>
                  <a:pt x="3100872" y="919602"/>
                </a:moveTo>
                <a:lnTo>
                  <a:pt x="3100872" y="600868"/>
                </a:lnTo>
                <a:cubicBezTo>
                  <a:pt x="2647894" y="604787"/>
                  <a:pt x="2194590" y="608380"/>
                  <a:pt x="1803011" y="506816"/>
                </a:cubicBezTo>
                <a:cubicBezTo>
                  <a:pt x="1411105" y="404926"/>
                  <a:pt x="1080925" y="197553"/>
                  <a:pt x="768053" y="95989"/>
                </a:cubicBezTo>
                <a:cubicBezTo>
                  <a:pt x="503191" y="9774"/>
                  <a:pt x="250738" y="-676"/>
                  <a:pt x="245" y="304"/>
                </a:cubicBezTo>
                <a:cubicBezTo>
                  <a:pt x="245" y="1519841"/>
                  <a:pt x="245" y="304"/>
                  <a:pt x="245" y="1519841"/>
                </a:cubicBezTo>
                <a:cubicBezTo>
                  <a:pt x="250738" y="1521147"/>
                  <a:pt x="503191" y="1510697"/>
                  <a:pt x="768053" y="1424482"/>
                </a:cubicBezTo>
                <a:cubicBezTo>
                  <a:pt x="1080925" y="1322591"/>
                  <a:pt x="1411105" y="1115219"/>
                  <a:pt x="1803011" y="1013655"/>
                </a:cubicBezTo>
                <a:cubicBezTo>
                  <a:pt x="2194590" y="911764"/>
                  <a:pt x="2647894" y="915683"/>
                  <a:pt x="3100872" y="919602"/>
                </a:cubicBezTo>
                <a:close/>
              </a:path>
            </a:pathLst>
          </a:custGeom>
          <a:gradFill>
            <a:gsLst>
              <a:gs pos="0">
                <a:srgbClr val="00B3C7">
                  <a:alpha val="43137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8642" tIns="29313" rIns="58642" bIns="29313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10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3" name="Google Shape;555;g1b0b4827d83_0_49">
            <a:extLst>
              <a:ext uri="{FF2B5EF4-FFF2-40B4-BE49-F238E27FC236}">
                <a16:creationId xmlns:a16="http://schemas.microsoft.com/office/drawing/2014/main" id="{3E66D456-6794-0517-9802-63881AC3E4B4}"/>
              </a:ext>
            </a:extLst>
          </p:cNvPr>
          <p:cNvSpPr/>
          <p:nvPr/>
        </p:nvSpPr>
        <p:spPr>
          <a:xfrm>
            <a:off x="2038513" y="5478998"/>
            <a:ext cx="2118990" cy="12192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/>
            <a:r>
              <a:rPr lang="ru-RU" sz="8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Ұлттық ғылыми </a:t>
            </a:r>
            <a:r>
              <a:rPr lang="ru-RU" sz="8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кеңестер</a:t>
            </a:r>
            <a:r>
              <a:rPr lang="ru-RU" sz="8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lang="ru-RU"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buClr>
                <a:schemeClr val="dk1"/>
              </a:buClr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1.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Жобаларды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қарау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және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бекіту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2.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Қаржыландыру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көлемдері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бойынша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ұсыныстар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spcAft>
                <a:spcPts val="641"/>
              </a:spcAft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3. 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БНҚ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жобаларын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қарау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4" name="Google Shape;555;g1b0b4827d83_0_49">
            <a:extLst>
              <a:ext uri="{FF2B5EF4-FFF2-40B4-BE49-F238E27FC236}">
                <a16:creationId xmlns:a16="http://schemas.microsoft.com/office/drawing/2014/main" id="{0AEAF780-7CD6-C4A7-F94A-62ACD39B9814}"/>
              </a:ext>
            </a:extLst>
          </p:cNvPr>
          <p:cNvSpPr/>
          <p:nvPr/>
        </p:nvSpPr>
        <p:spPr>
          <a:xfrm>
            <a:off x="7483810" y="5478998"/>
            <a:ext cx="2219789" cy="12109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/>
            <a:r>
              <a:rPr lang="ru-RU" sz="800" b="1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Ғылыми-техникалық </a:t>
            </a:r>
            <a:r>
              <a:rPr lang="ru-RU" sz="800" b="1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кеңестер</a:t>
            </a:r>
            <a:r>
              <a:rPr lang="ru-RU" sz="800" b="1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lang="ru-RU" sz="800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</a:t>
            </a:r>
            <a:r>
              <a:rPr lang="ru-RU" sz="800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</a:t>
            </a:r>
            <a:r>
              <a:rPr lang="ru-RU" sz="80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Жер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қойнауын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пайдаланушылардың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міндеттемелері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бойынша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жобаларды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қарау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және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бекіту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 </a:t>
            </a:r>
            <a:endParaRPr sz="80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</a:pPr>
            <a:r>
              <a:rPr lang="ru-RU" sz="800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2.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Жер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қойнауын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пайдаланушылардың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міндеттемелері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бойынша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қаржыландыру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көлемін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айқындау</a:t>
            </a:r>
            <a:r>
              <a:rPr lang="ru-RU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sz="80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spcAft>
                <a:spcPts val="641"/>
              </a:spcAft>
            </a:pPr>
            <a:r>
              <a:rPr lang="ru-RU" sz="800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3. </a:t>
            </a:r>
            <a:r>
              <a:rPr lang="kk-KZ" sz="80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Жобалардың </a:t>
            </a:r>
            <a:r>
              <a:rPr lang="kk-KZ" sz="800" dirty="0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орындалуын </a:t>
            </a:r>
            <a:r>
              <a:rPr lang="kk-KZ" sz="80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</a:t>
            </a:r>
            <a:r>
              <a:rPr lang="ru-RU" sz="800" dirty="0" err="1" smtClean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ониторингілеу</a:t>
            </a:r>
            <a:r>
              <a:rPr lang="ru-RU" sz="800" dirty="0" smtClean="0">
                <a:solidFill>
                  <a:srgbClr val="FF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  </a:t>
            </a:r>
            <a:endParaRPr sz="800" dirty="0">
              <a:solidFill>
                <a:srgbClr val="FF000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970A176-420A-09C6-DEB6-7BC1B8127EF6}"/>
              </a:ext>
            </a:extLst>
          </p:cNvPr>
          <p:cNvCxnSpPr/>
          <p:nvPr/>
        </p:nvCxnSpPr>
        <p:spPr>
          <a:xfrm flipV="1">
            <a:off x="988704" y="5245504"/>
            <a:ext cx="10019385" cy="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C2647B3F-B7B6-AFFF-1933-859AEF5E4304}"/>
              </a:ext>
            </a:extLst>
          </p:cNvPr>
          <p:cNvCxnSpPr/>
          <p:nvPr/>
        </p:nvCxnSpPr>
        <p:spPr>
          <a:xfrm>
            <a:off x="3135598" y="5255447"/>
            <a:ext cx="0" cy="23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FFFACE04-92E6-2FF2-FDAD-49D6550E92C7}"/>
              </a:ext>
            </a:extLst>
          </p:cNvPr>
          <p:cNvCxnSpPr/>
          <p:nvPr/>
        </p:nvCxnSpPr>
        <p:spPr>
          <a:xfrm>
            <a:off x="8471142" y="5255447"/>
            <a:ext cx="0" cy="23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8DF9EB1C-FA0E-9960-37C5-608F5C7FD96E}"/>
              </a:ext>
            </a:extLst>
          </p:cNvPr>
          <p:cNvCxnSpPr/>
          <p:nvPr/>
        </p:nvCxnSpPr>
        <p:spPr>
          <a:xfrm>
            <a:off x="5535784" y="5255447"/>
            <a:ext cx="0" cy="23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трелка вниз 42">
            <a:extLst>
              <a:ext uri="{FF2B5EF4-FFF2-40B4-BE49-F238E27FC236}">
                <a16:creationId xmlns:a16="http://schemas.microsoft.com/office/drawing/2014/main" id="{0EF2EAEE-E77A-E2E1-75DE-098F1F449DAB}"/>
              </a:ext>
            </a:extLst>
          </p:cNvPr>
          <p:cNvSpPr/>
          <p:nvPr/>
        </p:nvSpPr>
        <p:spPr>
          <a:xfrm>
            <a:off x="7149948" y="5003927"/>
            <a:ext cx="333862" cy="223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войная стрелка влево/вправо 51">
            <a:extLst>
              <a:ext uri="{FF2B5EF4-FFF2-40B4-BE49-F238E27FC236}">
                <a16:creationId xmlns:a16="http://schemas.microsoft.com/office/drawing/2014/main" id="{E38BCEAD-2C40-A4EC-118D-3DAFE103CA93}"/>
              </a:ext>
            </a:extLst>
          </p:cNvPr>
          <p:cNvSpPr/>
          <p:nvPr/>
        </p:nvSpPr>
        <p:spPr>
          <a:xfrm rot="16200000">
            <a:off x="7716282" y="2551087"/>
            <a:ext cx="1646194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522;g1b0b4827d83_0_49">
            <a:extLst>
              <a:ext uri="{FF2B5EF4-FFF2-40B4-BE49-F238E27FC236}">
                <a16:creationId xmlns:a16="http://schemas.microsoft.com/office/drawing/2014/main" id="{2C1C09E8-1FCD-1152-6EB0-7E6E3B728444}"/>
              </a:ext>
            </a:extLst>
          </p:cNvPr>
          <p:cNvSpPr/>
          <p:nvPr/>
        </p:nvSpPr>
        <p:spPr>
          <a:xfrm>
            <a:off x="6377228" y="2831109"/>
            <a:ext cx="1744100" cy="52840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0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Үкімет</a:t>
            </a:r>
            <a:r>
              <a:rPr lang="ru-RU" sz="10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0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жанындағы</a:t>
            </a:r>
            <a:r>
              <a:rPr lang="ru-RU" sz="10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0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Технологиялық</a:t>
            </a:r>
            <a:r>
              <a:rPr lang="ru-RU" sz="10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0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саясат</a:t>
            </a:r>
            <a:r>
              <a:rPr lang="ru-RU" sz="10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жөніндегі кеңес</a:t>
            </a:r>
            <a:endParaRPr sz="1000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2" name="Стрелка влево 2">
            <a:extLst>
              <a:ext uri="{FF2B5EF4-FFF2-40B4-BE49-F238E27FC236}">
                <a16:creationId xmlns:a16="http://schemas.microsoft.com/office/drawing/2014/main" id="{CA72BBDA-8AE8-7D25-D5A8-6278D859D468}"/>
              </a:ext>
            </a:extLst>
          </p:cNvPr>
          <p:cNvSpPr/>
          <p:nvPr/>
        </p:nvSpPr>
        <p:spPr>
          <a:xfrm>
            <a:off x="8128539" y="2247479"/>
            <a:ext cx="340765" cy="2392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трелка влево 55">
            <a:extLst>
              <a:ext uri="{FF2B5EF4-FFF2-40B4-BE49-F238E27FC236}">
                <a16:creationId xmlns:a16="http://schemas.microsoft.com/office/drawing/2014/main" id="{884A9FB0-8278-CBD4-27F7-EC889326EFFA}"/>
              </a:ext>
            </a:extLst>
          </p:cNvPr>
          <p:cNvSpPr/>
          <p:nvPr/>
        </p:nvSpPr>
        <p:spPr>
          <a:xfrm>
            <a:off x="8136885" y="2943651"/>
            <a:ext cx="340765" cy="2392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Двойная стрелка влево/вправо 56">
            <a:extLst>
              <a:ext uri="{FF2B5EF4-FFF2-40B4-BE49-F238E27FC236}">
                <a16:creationId xmlns:a16="http://schemas.microsoft.com/office/drawing/2014/main" id="{F2F2D302-706B-B385-EFCA-4BDC5F7143C1}"/>
              </a:ext>
            </a:extLst>
          </p:cNvPr>
          <p:cNvSpPr/>
          <p:nvPr/>
        </p:nvSpPr>
        <p:spPr>
          <a:xfrm>
            <a:off x="4727919" y="3672016"/>
            <a:ext cx="457856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Двойная стрелка влево/вправо 57">
            <a:extLst>
              <a:ext uri="{FF2B5EF4-FFF2-40B4-BE49-F238E27FC236}">
                <a16:creationId xmlns:a16="http://schemas.microsoft.com/office/drawing/2014/main" id="{1D0B1D66-9FF5-E14D-A1A7-01074129C2C0}"/>
              </a:ext>
            </a:extLst>
          </p:cNvPr>
          <p:cNvSpPr/>
          <p:nvPr/>
        </p:nvSpPr>
        <p:spPr>
          <a:xfrm rot="16200000">
            <a:off x="3648161" y="3192803"/>
            <a:ext cx="367609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Двойная стрелка влево/вправо 58">
            <a:extLst>
              <a:ext uri="{FF2B5EF4-FFF2-40B4-BE49-F238E27FC236}">
                <a16:creationId xmlns:a16="http://schemas.microsoft.com/office/drawing/2014/main" id="{7A160AD8-D6BC-CDDB-6DD9-971399F6C286}"/>
              </a:ext>
            </a:extLst>
          </p:cNvPr>
          <p:cNvSpPr/>
          <p:nvPr/>
        </p:nvSpPr>
        <p:spPr>
          <a:xfrm rot="16200000">
            <a:off x="5307586" y="3190379"/>
            <a:ext cx="367609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Двойная стрелка влево/вправо 59">
            <a:extLst>
              <a:ext uri="{FF2B5EF4-FFF2-40B4-BE49-F238E27FC236}">
                <a16:creationId xmlns:a16="http://schemas.microsoft.com/office/drawing/2014/main" id="{E68A841B-DA55-C831-9729-DF36C941496E}"/>
              </a:ext>
            </a:extLst>
          </p:cNvPr>
          <p:cNvSpPr/>
          <p:nvPr/>
        </p:nvSpPr>
        <p:spPr>
          <a:xfrm>
            <a:off x="5893291" y="2894073"/>
            <a:ext cx="457856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920CBF5-3746-BBAE-8125-4050F6DB98EC}"/>
              </a:ext>
            </a:extLst>
          </p:cNvPr>
          <p:cNvSpPr/>
          <p:nvPr/>
        </p:nvSpPr>
        <p:spPr>
          <a:xfrm>
            <a:off x="7110571" y="2574319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+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Google Shape;555;g1b0b4827d83_0_49">
            <a:extLst>
              <a:ext uri="{FF2B5EF4-FFF2-40B4-BE49-F238E27FC236}">
                <a16:creationId xmlns:a16="http://schemas.microsoft.com/office/drawing/2014/main" id="{A35BF3F4-B060-48D5-40FF-98F9034C3347}"/>
              </a:ext>
            </a:extLst>
          </p:cNvPr>
          <p:cNvSpPr/>
          <p:nvPr/>
        </p:nvSpPr>
        <p:spPr>
          <a:xfrm>
            <a:off x="9781237" y="5478998"/>
            <a:ext cx="2276322" cy="12109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/>
            <a:r>
              <a:rPr lang="ru-RU" sz="8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Ғылым </a:t>
            </a:r>
            <a:r>
              <a:rPr lang="ru-RU" sz="8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қоры</a:t>
            </a:r>
            <a:r>
              <a:rPr lang="ru-RU" sz="8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lang="ru-RU"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ctr"/>
            <a:r>
              <a:rPr lang="ru-RU" sz="8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</a:t>
            </a: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Коммерцияландыру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бойынша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жобалардың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операторы 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2. 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Ғылыми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инфрақұрылымды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дамытуға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субсидиялау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операторы 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spcAft>
                <a:spcPts val="641"/>
              </a:spcAft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3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Жер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қойнауын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пайдаланушылардың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ғылым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саласындағы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міндеттемелері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шеңберінде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пайдаланылмаған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қаражатын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еспеке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жатқызу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0" name="Google Shape;555;g1b0b4827d83_0_49">
            <a:extLst>
              <a:ext uri="{FF2B5EF4-FFF2-40B4-BE49-F238E27FC236}">
                <a16:creationId xmlns:a16="http://schemas.microsoft.com/office/drawing/2014/main" id="{1DFDC9F9-F8CF-407D-675E-A18C8A70545A}"/>
              </a:ext>
            </a:extLst>
          </p:cNvPr>
          <p:cNvSpPr/>
          <p:nvPr/>
        </p:nvSpPr>
        <p:spPr>
          <a:xfrm>
            <a:off x="389409" y="5478998"/>
            <a:ext cx="1571466" cy="12192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/>
            <a:r>
              <a:rPr lang="ru-RU" sz="8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ҒТАО 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buClr>
                <a:schemeClr val="dk1"/>
              </a:buClr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1.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Ғылым және инновациялар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технорадары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2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 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ҒТА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талдауы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және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сараптамасы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</a:p>
          <a:p>
            <a:pPr>
              <a:spcBef>
                <a:spcPts val="641"/>
              </a:spcBef>
            </a:pPr>
            <a:r>
              <a:rPr lang="ru-RU" sz="8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3</a:t>
            </a:r>
            <a:r>
              <a:rPr lang="ru-RU" sz="8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убъектілерді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ақпараттық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қамтамасыз</a:t>
            </a:r>
            <a:r>
              <a:rPr lang="ru-RU" sz="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ету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F7E0A56F-124B-51A5-3E0F-7832AA3D12DC}"/>
              </a:ext>
            </a:extLst>
          </p:cNvPr>
          <p:cNvCxnSpPr/>
          <p:nvPr/>
        </p:nvCxnSpPr>
        <p:spPr>
          <a:xfrm>
            <a:off x="11008089" y="5245503"/>
            <a:ext cx="0" cy="23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5D533704-A93F-89C9-E2AF-A5E5BAFF3221}"/>
              </a:ext>
            </a:extLst>
          </p:cNvPr>
          <p:cNvCxnSpPr/>
          <p:nvPr/>
        </p:nvCxnSpPr>
        <p:spPr>
          <a:xfrm>
            <a:off x="988704" y="5245503"/>
            <a:ext cx="0" cy="23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522;g1b0b4827d83_0_49">
            <a:extLst>
              <a:ext uri="{FF2B5EF4-FFF2-40B4-BE49-F238E27FC236}">
                <a16:creationId xmlns:a16="http://schemas.microsoft.com/office/drawing/2014/main" id="{802A5B5B-028A-84F9-F5C4-C258E4960DCC}"/>
              </a:ext>
            </a:extLst>
          </p:cNvPr>
          <p:cNvSpPr/>
          <p:nvPr/>
        </p:nvSpPr>
        <p:spPr>
          <a:xfrm>
            <a:off x="9883129" y="3891184"/>
            <a:ext cx="1744100" cy="3015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ЖОО</a:t>
            </a:r>
            <a:endParaRPr sz="1000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048" name="Google Shape;522;g1b0b4827d83_0_49">
            <a:extLst>
              <a:ext uri="{FF2B5EF4-FFF2-40B4-BE49-F238E27FC236}">
                <a16:creationId xmlns:a16="http://schemas.microsoft.com/office/drawing/2014/main" id="{9B8D4BFF-9F14-756B-9F21-CF78D1EA9533}"/>
              </a:ext>
            </a:extLst>
          </p:cNvPr>
          <p:cNvSpPr/>
          <p:nvPr/>
        </p:nvSpPr>
        <p:spPr>
          <a:xfrm>
            <a:off x="9883129" y="4252312"/>
            <a:ext cx="1744100" cy="3015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ҒЗИ</a:t>
            </a:r>
            <a:endParaRPr sz="1000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049" name="Google Shape;522;g1b0b4827d83_0_49">
            <a:extLst>
              <a:ext uri="{FF2B5EF4-FFF2-40B4-BE49-F238E27FC236}">
                <a16:creationId xmlns:a16="http://schemas.microsoft.com/office/drawing/2014/main" id="{BD3FAC41-74EE-D8F0-12ED-44F535E68CC8}"/>
              </a:ext>
            </a:extLst>
          </p:cNvPr>
          <p:cNvSpPr/>
          <p:nvPr/>
        </p:nvSpPr>
        <p:spPr>
          <a:xfrm>
            <a:off x="9883129" y="4633966"/>
            <a:ext cx="1744100" cy="3015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ҒҒТҒИҚ </a:t>
            </a:r>
            <a:r>
              <a:rPr lang="ru-RU" sz="10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субъектілері</a:t>
            </a:r>
            <a:endParaRPr sz="1000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051" name="Google Shape;522;g1b0b4827d83_0_49">
            <a:extLst>
              <a:ext uri="{FF2B5EF4-FFF2-40B4-BE49-F238E27FC236}">
                <a16:creationId xmlns:a16="http://schemas.microsoft.com/office/drawing/2014/main" id="{094D5075-1AA5-1A74-CA8B-4E6903F38663}"/>
              </a:ext>
            </a:extLst>
          </p:cNvPr>
          <p:cNvSpPr/>
          <p:nvPr/>
        </p:nvSpPr>
        <p:spPr>
          <a:xfrm>
            <a:off x="9870818" y="3497182"/>
            <a:ext cx="1744100" cy="3015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0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Басқа</a:t>
            </a:r>
            <a:r>
              <a:rPr lang="ru-RU" sz="1000" b="1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мемлекеттік </a:t>
            </a:r>
            <a:r>
              <a:rPr lang="ru-RU" sz="10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органдар</a:t>
            </a:r>
            <a:endParaRPr sz="1000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053" name="Двойная стрелка влево/вправо 72">
            <a:extLst>
              <a:ext uri="{FF2B5EF4-FFF2-40B4-BE49-F238E27FC236}">
                <a16:creationId xmlns:a16="http://schemas.microsoft.com/office/drawing/2014/main" id="{EDDDE8E6-26E6-9943-DF9E-26DC32FA0A1E}"/>
              </a:ext>
            </a:extLst>
          </p:cNvPr>
          <p:cNvSpPr/>
          <p:nvPr/>
        </p:nvSpPr>
        <p:spPr>
          <a:xfrm>
            <a:off x="9380590" y="3552379"/>
            <a:ext cx="457856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Двойная стрелка влево/вправо 73">
            <a:extLst>
              <a:ext uri="{FF2B5EF4-FFF2-40B4-BE49-F238E27FC236}">
                <a16:creationId xmlns:a16="http://schemas.microsoft.com/office/drawing/2014/main" id="{EACA55D4-40AB-0B54-3FAF-6134CB9BE610}"/>
              </a:ext>
            </a:extLst>
          </p:cNvPr>
          <p:cNvSpPr/>
          <p:nvPr/>
        </p:nvSpPr>
        <p:spPr>
          <a:xfrm>
            <a:off x="9380590" y="4297327"/>
            <a:ext cx="457856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5949D53-2B6D-DF66-8E7B-B359820524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6895" y="6698208"/>
            <a:ext cx="158204" cy="158204"/>
          </a:xfrm>
          <a:prstGeom prst="rect">
            <a:avLst/>
          </a:prstGeom>
        </p:spPr>
      </p:pic>
      <p:pic>
        <p:nvPicPr>
          <p:cNvPr id="68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20840"/>
            <a:ext cx="12192000" cy="86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454052" y="67619"/>
            <a:ext cx="9293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ҒЫЛЫМДЫ БАСҚАРУ ЖҮЙЕСІНІҢ ҚҰРЫЛЫМЫН ЖЕТІЛДІРУ</a:t>
            </a:r>
            <a:endParaRPr lang="en-US" alt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1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982699" y="79600"/>
            <a:ext cx="2279652" cy="554037"/>
            <a:chOff x="7318112" y="205049"/>
            <a:chExt cx="1709048" cy="415464"/>
          </a:xfrm>
        </p:grpSpPr>
        <p:pic>
          <p:nvPicPr>
            <p:cNvPr id="72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2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  Республикасы Ғылым және жоғары білім министрлігі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83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9717"/>
            <a:ext cx="12192000" cy="83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45124" y="200603"/>
            <a:ext cx="9636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ҰЛТТЫҚ АКАДЕМИЯСЫН ТҮРЛЕНДІРУ</a:t>
            </a:r>
            <a:endParaRPr lang="en-US" alt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74" y="1233579"/>
            <a:ext cx="4826853" cy="1939546"/>
          </a:xfrm>
          <a:prstGeom prst="rect">
            <a:avLst/>
          </a:prstGeom>
        </p:spPr>
      </p:pic>
      <p:grpSp>
        <p:nvGrpSpPr>
          <p:cNvPr id="33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912350" y="167989"/>
            <a:ext cx="2279650" cy="554037"/>
            <a:chOff x="7318113" y="205049"/>
            <a:chExt cx="1709047" cy="415464"/>
          </a:xfrm>
        </p:grpSpPr>
        <p:pic>
          <p:nvPicPr>
            <p:cNvPr id="34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 Республикасы Ғылым және жоғары білім министрлігі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B6B446-6CF8-3A55-0298-3B552DF1CE69}"/>
              </a:ext>
            </a:extLst>
          </p:cNvPr>
          <p:cNvSpPr txBox="1"/>
          <p:nvPr/>
        </p:nvSpPr>
        <p:spPr>
          <a:xfrm>
            <a:off x="3048719" y="3007768"/>
            <a:ext cx="609456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C6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Ұлттық ғылым академиясы</a:t>
            </a:r>
            <a:endParaRPr lang="ru-RU" sz="2000" b="1" dirty="0">
              <a:solidFill>
                <a:srgbClr val="1C6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8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алғыз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Жоғары ғылыми </a:t>
            </a:r>
            <a:r>
              <a:rPr lang="ru-RU" sz="18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5D263-1E50-F022-50CC-66397EB10F90}"/>
              </a:ext>
            </a:extLst>
          </p:cNvPr>
          <p:cNvSpPr txBox="1"/>
          <p:nvPr/>
        </p:nvSpPr>
        <p:spPr>
          <a:xfrm>
            <a:off x="657267" y="5197455"/>
            <a:ext cx="2499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Қамқоршылар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кеңесі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жоғары орган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67EAE-FB62-C178-7EA0-5884586DFD35}"/>
              </a:ext>
            </a:extLst>
          </p:cNvPr>
          <p:cNvSpPr txBox="1"/>
          <p:nvPr/>
        </p:nvSpPr>
        <p:spPr>
          <a:xfrm>
            <a:off x="3583917" y="5197455"/>
            <a:ext cx="23195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Төралқа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endParaRPr lang="kk-KZ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Консультативтік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кеңесші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</a:t>
            </a:r>
            <a:endParaRPr lang="kk-K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A2C12-DE9B-8DF9-6E8B-138FC51D2E6F}"/>
              </a:ext>
            </a:extLst>
          </p:cNvPr>
          <p:cNvSpPr txBox="1"/>
          <p:nvPr/>
        </p:nvSpPr>
        <p:spPr>
          <a:xfrm>
            <a:off x="6261112" y="5197455"/>
            <a:ext cx="26371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Академиктердің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жалпы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жиналысы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өкілді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DE27A-3AE8-07DE-FDED-E8F7DA2B64B7}"/>
              </a:ext>
            </a:extLst>
          </p:cNvPr>
          <p:cNvSpPr txBox="1"/>
          <p:nvPr/>
        </p:nvSpPr>
        <p:spPr>
          <a:xfrm>
            <a:off x="9255896" y="5197455"/>
            <a:ext cx="2381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Басқарма </a:t>
            </a:r>
          </a:p>
          <a:p>
            <a:pPr algn="ctr"/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атқарушы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   </a:t>
            </a:r>
            <a:endParaRPr lang="kk-K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94A31A2-3EFE-78F6-B1B5-D289F1B8DBF2}"/>
              </a:ext>
            </a:extLst>
          </p:cNvPr>
          <p:cNvSpPr/>
          <p:nvPr/>
        </p:nvSpPr>
        <p:spPr>
          <a:xfrm>
            <a:off x="1575022" y="4477109"/>
            <a:ext cx="664234" cy="664234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56A0621-EDC8-FEA6-78E7-566CC3BF36CE}"/>
              </a:ext>
            </a:extLst>
          </p:cNvPr>
          <p:cNvSpPr/>
          <p:nvPr/>
        </p:nvSpPr>
        <p:spPr>
          <a:xfrm>
            <a:off x="4411588" y="4477109"/>
            <a:ext cx="664234" cy="664234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32EC935-71C0-17D4-227A-AD180038B0A3}"/>
              </a:ext>
            </a:extLst>
          </p:cNvPr>
          <p:cNvSpPr/>
          <p:nvPr/>
        </p:nvSpPr>
        <p:spPr>
          <a:xfrm>
            <a:off x="7248154" y="4477109"/>
            <a:ext cx="664234" cy="664234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5C736E8-0A89-F754-CC0A-346EC872E8B2}"/>
              </a:ext>
            </a:extLst>
          </p:cNvPr>
          <p:cNvSpPr/>
          <p:nvPr/>
        </p:nvSpPr>
        <p:spPr>
          <a:xfrm>
            <a:off x="10114464" y="4477109"/>
            <a:ext cx="664234" cy="664234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4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646523-228C-C472-4C6D-C54DC69A3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3" b="26009"/>
          <a:stretch/>
        </p:blipFill>
        <p:spPr>
          <a:xfrm flipH="1">
            <a:off x="7019924" y="1681462"/>
            <a:ext cx="5172076" cy="5176538"/>
          </a:xfrm>
          <a:prstGeom prst="rect">
            <a:avLst/>
          </a:prstGeom>
        </p:spPr>
      </p:pic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id="{AA635FED-DA4A-5BAC-E353-CB5664DCDF30}"/>
              </a:ext>
            </a:extLst>
          </p:cNvPr>
          <p:cNvSpPr/>
          <p:nvPr/>
        </p:nvSpPr>
        <p:spPr>
          <a:xfrm>
            <a:off x="323849" y="1194791"/>
            <a:ext cx="3819525" cy="1247775"/>
          </a:xfrm>
          <a:prstGeom prst="chevron">
            <a:avLst>
              <a:gd name="adj" fmla="val 3031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– 4 </a:t>
            </a:r>
            <a:r>
              <a:rPr lang="ru-RU" sz="1600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деңгейлер</a:t>
            </a:r>
            <a:r>
              <a:rPr lang="ru-RU" sz="16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ехнологияны</a:t>
            </a:r>
            <a:r>
              <a:rPr lang="ru-RU" sz="16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16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16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сынақтар</a:t>
            </a:r>
            <a:r>
              <a:rPr lang="ru-RU" sz="16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жүргізу</a:t>
            </a:r>
            <a:endParaRPr lang="ru-RU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F5CE4449-A04A-8406-E09E-6B9C9552D0D2}"/>
              </a:ext>
            </a:extLst>
          </p:cNvPr>
          <p:cNvSpPr/>
          <p:nvPr/>
        </p:nvSpPr>
        <p:spPr>
          <a:xfrm>
            <a:off x="4253531" y="1167265"/>
            <a:ext cx="3819525" cy="1247775"/>
          </a:xfrm>
          <a:prstGeom prst="chevron">
            <a:avLst>
              <a:gd name="adj" fmla="val 30319"/>
            </a:avLst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6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7 </a:t>
            </a:r>
            <a:r>
              <a:rPr lang="ru-RU" sz="1600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деңгейлер:Даму</a:t>
            </a:r>
            <a:r>
              <a:rPr lang="ru-RU" sz="16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1600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endParaRPr lang="ru-RU" sz="16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C21128AD-B452-6A43-F4C2-ED439A34885F}"/>
              </a:ext>
            </a:extLst>
          </p:cNvPr>
          <p:cNvSpPr/>
          <p:nvPr/>
        </p:nvSpPr>
        <p:spPr>
          <a:xfrm>
            <a:off x="8222765" y="1220019"/>
            <a:ext cx="3819525" cy="1247775"/>
          </a:xfrm>
          <a:prstGeom prst="chevron">
            <a:avLst>
              <a:gd name="adj" fmla="val 3031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6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9 </a:t>
            </a:r>
            <a:r>
              <a:rPr lang="ru-RU" sz="1600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деңгейлер</a:t>
            </a:r>
            <a:r>
              <a:rPr lang="ru-RU" sz="16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endParaRPr lang="ru-RU" sz="16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6CE640-D801-0518-0789-B41E27117ED5}"/>
              </a:ext>
            </a:extLst>
          </p:cNvPr>
          <p:cNvSpPr txBox="1"/>
          <p:nvPr/>
        </p:nvSpPr>
        <p:spPr>
          <a:xfrm>
            <a:off x="323849" y="2467794"/>
            <a:ext cx="381952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TRL-1</a:t>
            </a:r>
            <a:r>
              <a:rPr lang="ru-RU" sz="14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Іргелі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тұжырымдама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қалыптастырылды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технологияның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пайдалылығы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негізделді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b="0" i="0" dirty="0">
              <a:solidFill>
                <a:srgbClr val="4A4A4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TRL-2</a:t>
            </a:r>
            <a:r>
              <a:rPr lang="ru-RU" sz="14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Техникалық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тұжырымдама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қалыптастырылды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әзірлемелерді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қолданудың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ықтимал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бағыттары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белгіленді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0" i="0" dirty="0">
              <a:solidFill>
                <a:srgbClr val="4A4A4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TRL-3</a:t>
            </a:r>
            <a:r>
              <a:rPr lang="ru-RU" sz="14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Тұжырымдаманы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растау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сипаттамаларын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көрсететін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технологияның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макет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үлгісі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жасалды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TRL-4</a:t>
            </a:r>
            <a:r>
              <a:rPr lang="ru-RU" sz="14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Технологияның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қабілеттілігін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шешімнің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егжей-тегжейлі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макеті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жасалды</a:t>
            </a:r>
            <a:endParaRPr lang="ru-RU" sz="1400" b="0" i="0" dirty="0">
              <a:solidFill>
                <a:srgbClr val="4A4A4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380724-2AB2-C9CE-CE63-3079CA7FD415}"/>
              </a:ext>
            </a:extLst>
          </p:cNvPr>
          <p:cNvSpPr txBox="1"/>
          <p:nvPr/>
        </p:nvSpPr>
        <p:spPr>
          <a:xfrm>
            <a:off x="4253531" y="2467794"/>
            <a:ext cx="381952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TRL-5: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ехнологияның</a:t>
            </a:r>
            <a:r>
              <a:rPr lang="ru-RU" sz="140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өнімділігі</a:t>
            </a:r>
            <a:r>
              <a:rPr lang="ru-RU" sz="140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140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жағдайға</a:t>
            </a:r>
            <a:r>
              <a:rPr lang="ru-RU" sz="140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жақын</a:t>
            </a:r>
            <a:r>
              <a:rPr lang="ru-RU" sz="140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жағдайларда</a:t>
            </a:r>
            <a:r>
              <a:rPr lang="ru-RU" sz="140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егжей-тегжейлі</a:t>
            </a:r>
            <a:r>
              <a:rPr lang="ru-RU" sz="140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макетте</a:t>
            </a:r>
            <a:r>
              <a:rPr lang="ru-RU" sz="140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140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көрсетілуі</a:t>
            </a:r>
            <a:r>
              <a:rPr lang="ru-RU" sz="140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40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i="0" dirty="0">
              <a:solidFill>
                <a:srgbClr val="4A4A4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TRL-6: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Технологияның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қабілеттілігін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шындыққа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келетін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ауқымды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функционалды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прототипте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егер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сәтті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өтсе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технологияны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кейіннен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өнеркәсіптік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өнімдерге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шешім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қабылданады</a:t>
            </a:r>
            <a:r>
              <a:rPr lang="ru-RU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i="0" dirty="0">
              <a:solidFill>
                <a:srgbClr val="4A4A4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TRL-7: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Жүйенің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прототипі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жағдайында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жүйелердің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көрсетілуі</a:t>
            </a:r>
            <a:r>
              <a:rPr lang="ru-RU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endParaRPr lang="ru-RU" sz="1400" i="0" dirty="0">
              <a:solidFill>
                <a:srgbClr val="4A4A4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50E7A1-81DA-3F29-4465-E482F5B34D71}"/>
              </a:ext>
            </a:extLst>
          </p:cNvPr>
          <p:cNvSpPr txBox="1"/>
          <p:nvPr/>
        </p:nvSpPr>
        <p:spPr>
          <a:xfrm>
            <a:off x="8222765" y="2467794"/>
            <a:ext cx="34487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TRL-8</a:t>
            </a:r>
            <a:r>
              <a:rPr lang="ru-RU" sz="14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Күтілетін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жағдайында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жүйенің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сыналатын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құрылғыны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құрастыру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b="0" i="0" dirty="0">
              <a:solidFill>
                <a:srgbClr val="4A4A4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TRL-9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Технологияның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аяқталған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түрдегі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демонстрациясынан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сериялық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шығарылым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шешім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қабылданады</a:t>
            </a:r>
            <a:r>
              <a:rPr lang="ru-RU" sz="1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b="0" i="0" dirty="0">
              <a:solidFill>
                <a:srgbClr val="4A4A4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4148"/>
            <a:ext cx="12192000" cy="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601200" y="167989"/>
            <a:ext cx="2590800" cy="554037"/>
            <a:chOff x="7318113" y="205049"/>
            <a:chExt cx="1709047" cy="415464"/>
          </a:xfrm>
        </p:grpSpPr>
        <p:pic>
          <p:nvPicPr>
            <p:cNvPr id="21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33" dirty="0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</a:t>
              </a:r>
              <a:r>
                <a:rPr lang="ru" sz="933" dirty="0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Республикасы Ғылым және жоғары білім министрлігі 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45124" y="218936"/>
            <a:ext cx="877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ТЕХНОЛОГИЯЛЫҚ ДАЙЫНДЫҚ ДЕҢГЕЙЛЕРІ </a:t>
            </a:r>
            <a:r>
              <a:rPr lang="ru-RU" alt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TRL)</a:t>
            </a:r>
          </a:p>
        </p:txBody>
      </p:sp>
    </p:spTree>
    <p:extLst>
      <p:ext uri="{BB962C8B-B14F-4D97-AF65-F5344CB8AC3E}">
        <p14:creationId xmlns:p14="http://schemas.microsoft.com/office/powerpoint/2010/main" val="318326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53E93D-C62B-E634-5E2A-7E8B1E50B428}"/>
              </a:ext>
            </a:extLst>
          </p:cNvPr>
          <p:cNvSpPr/>
          <p:nvPr/>
        </p:nvSpPr>
        <p:spPr>
          <a:xfrm>
            <a:off x="1" y="1597216"/>
            <a:ext cx="12192000" cy="878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lang="ru-R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Қаржыландыратын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26">
            <a:extLst>
              <a:ext uri="{FF2B5EF4-FFF2-40B4-BE49-F238E27FC236}">
                <a16:creationId xmlns:a16="http://schemas.microsoft.com/office/drawing/2014/main" id="{0E4666E2-2D8A-7C73-B1C6-ABF3A53926E1}"/>
              </a:ext>
            </a:extLst>
          </p:cNvPr>
          <p:cNvSpPr/>
          <p:nvPr/>
        </p:nvSpPr>
        <p:spPr>
          <a:xfrm>
            <a:off x="0" y="5676404"/>
            <a:ext cx="12048547" cy="651163"/>
          </a:xfrm>
          <a:prstGeom prst="rightArrow">
            <a:avLst>
              <a:gd name="adj1" fmla="val 50000"/>
              <a:gd name="adj2" fmla="val 64894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верх 27">
            <a:extLst>
              <a:ext uri="{FF2B5EF4-FFF2-40B4-BE49-F238E27FC236}">
                <a16:creationId xmlns:a16="http://schemas.microsoft.com/office/drawing/2014/main" id="{F7319927-7C2A-071D-7543-6058EDC92424}"/>
              </a:ext>
            </a:extLst>
          </p:cNvPr>
          <p:cNvSpPr/>
          <p:nvPr/>
        </p:nvSpPr>
        <p:spPr>
          <a:xfrm>
            <a:off x="180098" y="1134403"/>
            <a:ext cx="526471" cy="5533591"/>
          </a:xfrm>
          <a:prstGeom prst="upArrow">
            <a:avLst>
              <a:gd name="adj1" fmla="val 50000"/>
              <a:gd name="adj2" fmla="val 81579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Ресурстар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32">
            <a:extLst>
              <a:ext uri="{FF2B5EF4-FFF2-40B4-BE49-F238E27FC236}">
                <a16:creationId xmlns:a16="http://schemas.microsoft.com/office/drawing/2014/main" id="{8F057156-CC17-6DE6-46AF-30F32B6D088B}"/>
              </a:ext>
            </a:extLst>
          </p:cNvPr>
          <p:cNvSpPr/>
          <p:nvPr/>
        </p:nvSpPr>
        <p:spPr>
          <a:xfrm>
            <a:off x="593148" y="5164726"/>
            <a:ext cx="2602345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Іргелі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зерттеулер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33">
            <a:extLst>
              <a:ext uri="{FF2B5EF4-FFF2-40B4-BE49-F238E27FC236}">
                <a16:creationId xmlns:a16="http://schemas.microsoft.com/office/drawing/2014/main" id="{024EFAC5-0E79-503E-7DA3-BFA3C2504CD3}"/>
              </a:ext>
            </a:extLst>
          </p:cNvPr>
          <p:cNvSpPr/>
          <p:nvPr/>
        </p:nvSpPr>
        <p:spPr>
          <a:xfrm>
            <a:off x="3210732" y="5164727"/>
            <a:ext cx="2673928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Қолданбалы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зерттеулер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9">
            <a:extLst>
              <a:ext uri="{FF2B5EF4-FFF2-40B4-BE49-F238E27FC236}">
                <a16:creationId xmlns:a16="http://schemas.microsoft.com/office/drawing/2014/main" id="{15B83F70-E8B1-ECC1-4A93-C4774022C167}"/>
              </a:ext>
            </a:extLst>
          </p:cNvPr>
          <p:cNvSpPr/>
          <p:nvPr/>
        </p:nvSpPr>
        <p:spPr>
          <a:xfrm>
            <a:off x="5900593" y="5164727"/>
            <a:ext cx="2589415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әзірлемелер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иугольник 10">
            <a:extLst>
              <a:ext uri="{FF2B5EF4-FFF2-40B4-BE49-F238E27FC236}">
                <a16:creationId xmlns:a16="http://schemas.microsoft.com/office/drawing/2014/main" id="{DB2CA143-2CB8-6BD9-6B1F-3E0B7284E1F3}"/>
              </a:ext>
            </a:extLst>
          </p:cNvPr>
          <p:cNvSpPr/>
          <p:nvPr/>
        </p:nvSpPr>
        <p:spPr>
          <a:xfrm>
            <a:off x="8506633" y="5164727"/>
            <a:ext cx="3267446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Прототипті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әзірлеу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сериялық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үлгіні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сынақтар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Выноска со стрелками влево/вправо 20">
            <a:extLst>
              <a:ext uri="{FF2B5EF4-FFF2-40B4-BE49-F238E27FC236}">
                <a16:creationId xmlns:a16="http://schemas.microsoft.com/office/drawing/2014/main" id="{B9C53B30-E216-AE91-4BB4-145D738A4F50}"/>
              </a:ext>
            </a:extLst>
          </p:cNvPr>
          <p:cNvSpPr/>
          <p:nvPr/>
        </p:nvSpPr>
        <p:spPr>
          <a:xfrm>
            <a:off x="571499" y="1609299"/>
            <a:ext cx="8738756" cy="338136"/>
          </a:xfrm>
          <a:prstGeom prst="leftRightArrowCallout">
            <a:avLst>
              <a:gd name="adj1" fmla="val 14474"/>
              <a:gd name="adj2" fmla="val 25000"/>
              <a:gd name="adj3" fmla="val 25000"/>
              <a:gd name="adj4" fmla="val 20477"/>
            </a:avLst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кімет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Выноска со стрелками влево/вправо 21">
            <a:extLst>
              <a:ext uri="{FF2B5EF4-FFF2-40B4-BE49-F238E27FC236}">
                <a16:creationId xmlns:a16="http://schemas.microsoft.com/office/drawing/2014/main" id="{E118961F-D7A0-9863-20E1-6370AA1EBB38}"/>
              </a:ext>
            </a:extLst>
          </p:cNvPr>
          <p:cNvSpPr/>
          <p:nvPr/>
        </p:nvSpPr>
        <p:spPr>
          <a:xfrm>
            <a:off x="3941805" y="1888159"/>
            <a:ext cx="8250196" cy="443345"/>
          </a:xfrm>
          <a:prstGeom prst="leftRightArrowCallout">
            <a:avLst>
              <a:gd name="adj1" fmla="val 14474"/>
              <a:gd name="adj2" fmla="val 25000"/>
              <a:gd name="adj3" fmla="val 25000"/>
              <a:gd name="adj4" fmla="val 34622"/>
            </a:avLst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Венчурлық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1B2B0F-A4EB-7AC7-79A3-017FBB4965AE}"/>
              </a:ext>
            </a:extLst>
          </p:cNvPr>
          <p:cNvSpPr txBox="1"/>
          <p:nvPr/>
        </p:nvSpPr>
        <p:spPr>
          <a:xfrm>
            <a:off x="1157726" y="5835788"/>
            <a:ext cx="878157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1                    2                   3                   4                   5                    6                   7                   8                    9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DDB5AD-9C0B-CDFF-E1D2-8DFD376AA5B2}"/>
              </a:ext>
            </a:extLst>
          </p:cNvPr>
          <p:cNvSpPr txBox="1"/>
          <p:nvPr/>
        </p:nvSpPr>
        <p:spPr>
          <a:xfrm>
            <a:off x="593148" y="5788251"/>
            <a:ext cx="633507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TRL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A1CEEA-603D-AD4A-437A-1108E4C074FF}"/>
              </a:ext>
            </a:extLst>
          </p:cNvPr>
          <p:cNvSpPr txBox="1"/>
          <p:nvPr/>
        </p:nvSpPr>
        <p:spPr>
          <a:xfrm>
            <a:off x="658368" y="2427560"/>
            <a:ext cx="1580580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МНВО РК</a:t>
            </a:r>
          </a:p>
        </p:txBody>
      </p:sp>
      <p:sp>
        <p:nvSpPr>
          <p:cNvPr id="36" name="Пятиугольник 84">
            <a:extLst>
              <a:ext uri="{FF2B5EF4-FFF2-40B4-BE49-F238E27FC236}">
                <a16:creationId xmlns:a16="http://schemas.microsoft.com/office/drawing/2014/main" id="{D4F7A982-271C-8C99-6BA7-956CDDE6F39F}"/>
              </a:ext>
            </a:extLst>
          </p:cNvPr>
          <p:cNvSpPr/>
          <p:nvPr/>
        </p:nvSpPr>
        <p:spPr>
          <a:xfrm>
            <a:off x="619947" y="4431746"/>
            <a:ext cx="4640821" cy="65250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Қалыптасу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технологияларды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сынақтар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жүргізу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ятиугольник 85">
            <a:extLst>
              <a:ext uri="{FF2B5EF4-FFF2-40B4-BE49-F238E27FC236}">
                <a16:creationId xmlns:a16="http://schemas.microsoft.com/office/drawing/2014/main" id="{1F362170-2320-18B9-23FF-D8BB72CBADD6}"/>
              </a:ext>
            </a:extLst>
          </p:cNvPr>
          <p:cNvSpPr/>
          <p:nvPr/>
        </p:nvSpPr>
        <p:spPr>
          <a:xfrm>
            <a:off x="5260770" y="4431746"/>
            <a:ext cx="4382851" cy="65250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Даму </a:t>
            </a:r>
            <a:r>
              <a:rPr lang="ru-RU" sz="14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400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ятиугольник 86">
            <a:extLst>
              <a:ext uri="{FF2B5EF4-FFF2-40B4-BE49-F238E27FC236}">
                <a16:creationId xmlns:a16="http://schemas.microsoft.com/office/drawing/2014/main" id="{C909D31A-51C3-F8F0-0E13-F84B5721378F}"/>
              </a:ext>
            </a:extLst>
          </p:cNvPr>
          <p:cNvSpPr/>
          <p:nvPr/>
        </p:nvSpPr>
        <p:spPr>
          <a:xfrm>
            <a:off x="9643622" y="4431746"/>
            <a:ext cx="2404925" cy="65250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RU" sz="140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r>
              <a:rPr lang="ru-RU" sz="140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ятиугольник 47">
            <a:extLst>
              <a:ext uri="{FF2B5EF4-FFF2-40B4-BE49-F238E27FC236}">
                <a16:creationId xmlns:a16="http://schemas.microsoft.com/office/drawing/2014/main" id="{A86B332D-9418-37D4-0AE6-032BC6DE43D9}"/>
              </a:ext>
            </a:extLst>
          </p:cNvPr>
          <p:cNvSpPr/>
          <p:nvPr/>
        </p:nvSpPr>
        <p:spPr>
          <a:xfrm rot="16200000">
            <a:off x="2176587" y="902243"/>
            <a:ext cx="1908819" cy="5027089"/>
          </a:xfrm>
          <a:prstGeom prst="homePlat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171450" indent="276225">
              <a:buFont typeface="Arial" panose="020B0604020202020204" pitchFamily="34" charset="0"/>
              <a:buChar char="•"/>
            </a:pPr>
            <a:r>
              <a:rPr lang="ru-K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</a:t>
            </a:r>
            <a:r>
              <a:rPr lang="kk-K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тық</a:t>
            </a:r>
            <a:r>
              <a:rPr lang="ru-K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endParaRPr lang="ru-K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276225">
              <a:buFont typeface="Arial" panose="020B0604020202020204" pitchFamily="34" charset="0"/>
              <a:buChar char="•"/>
            </a:pPr>
            <a:r>
              <a:rPr lang="kk-K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Бағдарламалық-нысаналы қаржыландыру</a:t>
            </a:r>
            <a:endParaRPr lang="ru-K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276225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Базалық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27622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Іргелі ғылыми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зерттеулерді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ятиугольник 48">
            <a:extLst>
              <a:ext uri="{FF2B5EF4-FFF2-40B4-BE49-F238E27FC236}">
                <a16:creationId xmlns:a16="http://schemas.microsoft.com/office/drawing/2014/main" id="{57D12DB7-60F4-A85D-6851-5A5ACFD6EBFC}"/>
              </a:ext>
            </a:extLst>
          </p:cNvPr>
          <p:cNvSpPr/>
          <p:nvPr/>
        </p:nvSpPr>
        <p:spPr>
          <a:xfrm rot="16200000">
            <a:off x="6354824" y="1876567"/>
            <a:ext cx="1891423" cy="3090283"/>
          </a:xfrm>
          <a:prstGeom prst="homePlat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K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оммерци</a:t>
            </a:r>
            <a:r>
              <a:rPr lang="kk-K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яландыруға гранттар</a:t>
            </a:r>
            <a:endParaRPr lang="ru-KZ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 бірлесіп қаржыландыру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angels</a:t>
            </a:r>
            <a:r>
              <a:rPr lang="kk-K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б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изнес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әріптестердің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қаражаты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ятиугольник 49">
            <a:extLst>
              <a:ext uri="{FF2B5EF4-FFF2-40B4-BE49-F238E27FC236}">
                <a16:creationId xmlns:a16="http://schemas.microsoft.com/office/drawing/2014/main" id="{85546245-CD6C-50B0-FFA1-0896EF56FAE6}"/>
              </a:ext>
            </a:extLst>
          </p:cNvPr>
          <p:cNvSpPr/>
          <p:nvPr/>
        </p:nvSpPr>
        <p:spPr>
          <a:xfrm rot="16200000">
            <a:off x="9548996" y="1880811"/>
            <a:ext cx="1908820" cy="3090283"/>
          </a:xfrm>
          <a:prstGeom prst="homePlat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қойнауын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пайдаланушылардың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қаражаты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инвестициялар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Венчурлық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Жеңілдікпен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берілетін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қарыздар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кепілдіктер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Өндірістік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гранттар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4AEE9C-227E-FEA9-81ED-98990D82CDFD}"/>
              </a:ext>
            </a:extLst>
          </p:cNvPr>
          <p:cNvSpPr txBox="1"/>
          <p:nvPr/>
        </p:nvSpPr>
        <p:spPr>
          <a:xfrm>
            <a:off x="7265341" y="6468218"/>
            <a:ext cx="293529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парктер</a:t>
            </a:r>
            <a:endParaRPr lang="ru-K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авая фигурная скобка 45">
            <a:extLst>
              <a:ext uri="{FF2B5EF4-FFF2-40B4-BE49-F238E27FC236}">
                <a16:creationId xmlns:a16="http://schemas.microsoft.com/office/drawing/2014/main" id="{03962322-6045-B4C5-9A0A-A521A1B5844C}"/>
              </a:ext>
            </a:extLst>
          </p:cNvPr>
          <p:cNvSpPr/>
          <p:nvPr/>
        </p:nvSpPr>
        <p:spPr>
          <a:xfrm rot="5400000">
            <a:off x="9110149" y="3887638"/>
            <a:ext cx="226458" cy="4799866"/>
          </a:xfrm>
          <a:prstGeom prst="rightBrace">
            <a:avLst>
              <a:gd name="adj1" fmla="val 53395"/>
              <a:gd name="adj2" fmla="val 58189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1" y="-21801"/>
            <a:ext cx="12192000" cy="107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45124" y="115274"/>
            <a:ext cx="8779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ТЕХНОЛОГИЯЛЫҚ ДАЙЫНДЫҚ ДЕҢГЕЙЛЕРІ </a:t>
            </a:r>
            <a:r>
              <a:rPr lang="ru-RU" alt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(TECHNOLOGY READINESS LEVELS - TRL)</a:t>
            </a:r>
          </a:p>
        </p:txBody>
      </p:sp>
      <p:grpSp>
        <p:nvGrpSpPr>
          <p:cNvPr id="28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601200" y="167989"/>
            <a:ext cx="2590800" cy="554037"/>
            <a:chOff x="7318113" y="205049"/>
            <a:chExt cx="1709047" cy="415464"/>
          </a:xfrm>
        </p:grpSpPr>
        <p:pic>
          <p:nvPicPr>
            <p:cNvPr id="29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 smtClean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 Республикасы Ғылым және жоғары білім министрлігі 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64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555;g1b0b4827d83_0_49">
            <a:extLst>
              <a:ext uri="{FF2B5EF4-FFF2-40B4-BE49-F238E27FC236}">
                <a16:creationId xmlns:a16="http://schemas.microsoft.com/office/drawing/2014/main" id="{814EFF71-A5A0-FB93-9DDF-B0DCBB9F30FA}"/>
              </a:ext>
            </a:extLst>
          </p:cNvPr>
          <p:cNvSpPr/>
          <p:nvPr/>
        </p:nvSpPr>
        <p:spPr>
          <a:xfrm>
            <a:off x="4943919" y="1525197"/>
            <a:ext cx="6709772" cy="27130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1">
                <a:lumMod val="5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>
              <a:spcAft>
                <a:spcPts val="200"/>
              </a:spcAft>
              <a:buClr>
                <a:schemeClr val="dk1"/>
              </a:buCl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  <a:p>
            <a:pPr algn="just">
              <a:spcAft>
                <a:spcPts val="200"/>
              </a:spcAft>
              <a:buClr>
                <a:schemeClr val="dk1"/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1.</a:t>
            </a:r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Ғылым және коммерцияландыру бойынша бағдарламаларды қаржыландыруды басқару</a:t>
            </a:r>
          </a:p>
          <a:p>
            <a:pPr>
              <a:spcAft>
                <a:spcPts val="20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2. </a:t>
            </a:r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Ғылым </a:t>
            </a: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және коммерцияландыру </a:t>
            </a:r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бойынша конкурстарды ұйымдастыру және  </a:t>
            </a:r>
          </a:p>
          <a:p>
            <a:pPr>
              <a:spcAft>
                <a:spcPts val="200"/>
              </a:spcAft>
            </a:pPr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әкімшілендіру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  <a:p>
            <a:pPr>
              <a:spcAft>
                <a:spcPts val="2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3. </a:t>
            </a:r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Ғылым мен технологиялар бойынша харықаралық ынтымақтастық</a:t>
            </a:r>
          </a:p>
          <a:p>
            <a:pPr>
              <a:spcAft>
                <a:spcPts val="20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4. </a:t>
            </a:r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Құзыреттерді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арттыру</a:t>
            </a:r>
          </a:p>
          <a:p>
            <a:pPr>
              <a:spcAft>
                <a:spcPts val="20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5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. </a:t>
            </a:r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Ғылым мен бизнесті біріктіру арқылы экожүйені дамыту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  <a:p>
            <a:pPr>
              <a:spcAft>
                <a:spcPts val="2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6. </a:t>
            </a:r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Коммерциялық кеңселермен үйлестіру</a:t>
            </a:r>
          </a:p>
          <a:p>
            <a:pPr>
              <a:spcAft>
                <a:spcPts val="20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7.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Ғылым және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коммерцияландыру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бойынша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Think Tank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  <a:p>
            <a:pPr>
              <a:spcAft>
                <a:spcPts val="2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8.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Инвестиция </a:t>
            </a:r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тарту, венчурлік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инвестиция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  <a:p>
            <a:pPr>
              <a:spcAft>
                <a:spcPts val="200"/>
              </a:spcAft>
            </a:pPr>
            <a:r>
              <a:rPr lang="kk-KZ" sz="10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 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970A176-420A-09C6-DEB6-7BC1B8127EF6}"/>
              </a:ext>
            </a:extLst>
          </p:cNvPr>
          <p:cNvCxnSpPr>
            <a:cxnSpLocks/>
          </p:cNvCxnSpPr>
          <p:nvPr/>
        </p:nvCxnSpPr>
        <p:spPr>
          <a:xfrm>
            <a:off x="1964157" y="3948881"/>
            <a:ext cx="9726398" cy="1023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C2647B3F-B7B6-AFFF-1933-859AEF5E4304}"/>
              </a:ext>
            </a:extLst>
          </p:cNvPr>
          <p:cNvCxnSpPr/>
          <p:nvPr/>
        </p:nvCxnSpPr>
        <p:spPr>
          <a:xfrm>
            <a:off x="4231516" y="3948881"/>
            <a:ext cx="0" cy="23349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FFFACE04-92E6-2FF2-FDAD-49D6550E92C7}"/>
              </a:ext>
            </a:extLst>
          </p:cNvPr>
          <p:cNvCxnSpPr/>
          <p:nvPr/>
        </p:nvCxnSpPr>
        <p:spPr>
          <a:xfrm>
            <a:off x="10924203" y="4012524"/>
            <a:ext cx="0" cy="23349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8DF9EB1C-FA0E-9960-37C5-608F5C7FD96E}"/>
              </a:ext>
            </a:extLst>
          </p:cNvPr>
          <p:cNvCxnSpPr/>
          <p:nvPr/>
        </p:nvCxnSpPr>
        <p:spPr>
          <a:xfrm>
            <a:off x="7722011" y="4026382"/>
            <a:ext cx="0" cy="23349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5D533704-A93F-89C9-E2AF-A5E5BAFF3221}"/>
              </a:ext>
            </a:extLst>
          </p:cNvPr>
          <p:cNvCxnSpPr/>
          <p:nvPr/>
        </p:nvCxnSpPr>
        <p:spPr>
          <a:xfrm>
            <a:off x="1964157" y="3982154"/>
            <a:ext cx="0" cy="23349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522;g1b0b4827d83_0_49">
            <a:extLst>
              <a:ext uri="{FF2B5EF4-FFF2-40B4-BE49-F238E27FC236}">
                <a16:creationId xmlns:a16="http://schemas.microsoft.com/office/drawing/2014/main" id="{802A5B5B-028A-84F9-F5C4-C258E4960DCC}"/>
              </a:ext>
            </a:extLst>
          </p:cNvPr>
          <p:cNvSpPr/>
          <p:nvPr/>
        </p:nvSpPr>
        <p:spPr>
          <a:xfrm>
            <a:off x="620758" y="4238685"/>
            <a:ext cx="1680978" cy="1238879"/>
          </a:xfrm>
          <a:prstGeom prst="rect">
            <a:avLst/>
          </a:prstGeom>
          <a:solidFill>
            <a:srgbClr val="238BAD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ЖОО мен ҒЗИ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ctr"/>
            <a:r>
              <a:rPr lang="kk-KZ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Жаңа білім</a:t>
            </a:r>
          </a:p>
          <a:p>
            <a:pPr algn="ctr"/>
            <a:r>
              <a:rPr lang="kk-KZ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Жобаны жүзеге асырушылар</a:t>
            </a:r>
          </a:p>
          <a:p>
            <a:pPr algn="ctr"/>
            <a:r>
              <a:rPr lang="kk-KZ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Тексеру және талдау</a:t>
            </a:r>
            <a:endParaRPr lang="kk-KZ" sz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048" name="Google Shape;522;g1b0b4827d83_0_49">
            <a:extLst>
              <a:ext uri="{FF2B5EF4-FFF2-40B4-BE49-F238E27FC236}">
                <a16:creationId xmlns:a16="http://schemas.microsoft.com/office/drawing/2014/main" id="{9B8D4BFF-9F14-756B-9F21-CF78D1EA9533}"/>
              </a:ext>
            </a:extLst>
          </p:cNvPr>
          <p:cNvSpPr/>
          <p:nvPr/>
        </p:nvSpPr>
        <p:spPr>
          <a:xfrm>
            <a:off x="2942797" y="4259876"/>
            <a:ext cx="2193966" cy="1224337"/>
          </a:xfrm>
          <a:prstGeom prst="rect">
            <a:avLst/>
          </a:prstGeom>
          <a:solidFill>
            <a:srgbClr val="238BAD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kk-KZ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Перспективалы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даму</a:t>
            </a:r>
          </a:p>
          <a:p>
            <a:pPr algn="ctr"/>
            <a:r>
              <a:rPr lang="kk-KZ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Іс-шаралар</a:t>
            </a:r>
          </a:p>
          <a:p>
            <a:pPr algn="ctr"/>
            <a:r>
              <a:rPr lang="kk-KZ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Тексеру және талдау</a:t>
            </a:r>
          </a:p>
          <a:p>
            <a:pPr algn="ctr"/>
            <a:r>
              <a:rPr lang="kk-KZ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Консультациялар</a:t>
            </a:r>
          </a:p>
          <a:p>
            <a:pPr algn="ctr"/>
            <a:r>
              <a:rPr lang="kk-KZ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Реттеуді дамыту</a:t>
            </a:r>
            <a:endParaRPr lang="kk-KZ" sz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" name="Google Shape;522;g1b0b4827d83_0_49">
            <a:extLst>
              <a:ext uri="{FF2B5EF4-FFF2-40B4-BE49-F238E27FC236}">
                <a16:creationId xmlns:a16="http://schemas.microsoft.com/office/drawing/2014/main" id="{76A59150-9758-0181-947A-717210D54C25}"/>
              </a:ext>
            </a:extLst>
          </p:cNvPr>
          <p:cNvSpPr/>
          <p:nvPr/>
        </p:nvSpPr>
        <p:spPr>
          <a:xfrm>
            <a:off x="5688738" y="4259876"/>
            <a:ext cx="3520066" cy="1212460"/>
          </a:xfrm>
          <a:prstGeom prst="rect">
            <a:avLst/>
          </a:prstGeom>
          <a:solidFill>
            <a:srgbClr val="238BAD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Бизнес </a:t>
            </a:r>
            <a:r>
              <a:rPr lang="kk-KZ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және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өнеркәсіп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бизнес-акселерация,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технологиялық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бизнес-инкубация,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технологиялық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делдалдық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Бірлескен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тұтынушылар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ctr"/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Өндіріс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аймағы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ctr"/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Нәтижелерді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енгізу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Google Shape;522;g1b0b4827d83_0_49">
            <a:extLst>
              <a:ext uri="{FF2B5EF4-FFF2-40B4-BE49-F238E27FC236}">
                <a16:creationId xmlns:a16="http://schemas.microsoft.com/office/drawing/2014/main" id="{3F05C846-B4B3-B925-4C0B-7C3CC0F37F1C}"/>
              </a:ext>
            </a:extLst>
          </p:cNvPr>
          <p:cNvSpPr/>
          <p:nvPr/>
        </p:nvSpPr>
        <p:spPr>
          <a:xfrm>
            <a:off x="9703520" y="4270498"/>
            <a:ext cx="2377935" cy="1201838"/>
          </a:xfrm>
          <a:prstGeom prst="rect">
            <a:avLst/>
          </a:prstGeom>
          <a:solidFill>
            <a:srgbClr val="238BAD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Халықаралық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серіктестер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Бірлескен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бағдарламалар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ctr"/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Сарапшылар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мен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әріптестер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желісі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ctr"/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Білім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және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тәжірибе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алмасу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7" name="Google Shape;196;g29e316ee545_0_312">
            <a:extLst>
              <a:ext uri="{FF2B5EF4-FFF2-40B4-BE49-F238E27FC236}">
                <a16:creationId xmlns:a16="http://schemas.microsoft.com/office/drawing/2014/main" id="{6E3BFB63-496B-EBD5-BBA0-AF9EDED181F1}"/>
              </a:ext>
            </a:extLst>
          </p:cNvPr>
          <p:cNvSpPr txBox="1"/>
          <p:nvPr/>
        </p:nvSpPr>
        <p:spPr>
          <a:xfrm>
            <a:off x="511429" y="5566416"/>
            <a:ext cx="2473771" cy="923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5" tIns="30467" rIns="60955" bIns="30467" anchor="t" anchorCtr="0">
            <a:spAutoFit/>
          </a:bodyPr>
          <a:lstStyle/>
          <a:p>
            <a:pPr algn="ctr" fontAlgn="base">
              <a:buClr>
                <a:srgbClr val="000000"/>
              </a:buClr>
              <a:buSzPts val="1700"/>
            </a:pP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692 </a:t>
            </a:r>
            <a:r>
              <a:rPr lang="ru-RU" sz="1400" kern="1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ғылыми </a:t>
            </a:r>
            <a:r>
              <a:rPr lang="ru-RU" sz="1400" kern="15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әріптес</a:t>
            </a:r>
            <a:endParaRPr lang="ru-RU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ts val="1700"/>
            </a:pPr>
            <a:r>
              <a:rPr lang="ru-RU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бизнес </a:t>
            </a:r>
            <a:r>
              <a:rPr lang="ru-RU" sz="1400" kern="15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әріптес</a:t>
            </a:r>
            <a:r>
              <a:rPr lang="ru-RU" sz="1400" kern="1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Clr>
                <a:srgbClr val="000000"/>
              </a:buClr>
              <a:buSzPts val="1700"/>
            </a:pPr>
            <a:r>
              <a:rPr lang="ru-RU" sz="1400" kern="1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Реактор</a:t>
            </a:r>
            <a:endParaRPr lang="ru-RU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buClr>
                <a:srgbClr val="000000"/>
              </a:buClr>
              <a:buSzPts val="1700"/>
            </a:pPr>
            <a:r>
              <a:rPr lang="ru-RU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ru-RU" sz="1400" kern="15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млрд.тг</a:t>
            </a:r>
            <a:r>
              <a:rPr lang="ru-RU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15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инвестициялар</a:t>
            </a:r>
            <a:endParaRPr lang="ru-RU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D867D-976A-890B-C339-D388D258284C}"/>
              </a:ext>
            </a:extLst>
          </p:cNvPr>
          <p:cNvSpPr txBox="1"/>
          <p:nvPr/>
        </p:nvSpPr>
        <p:spPr>
          <a:xfrm>
            <a:off x="264928" y="187964"/>
            <a:ext cx="11662141" cy="478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ЭКОСИСТЕМА КОММЕРЦИАЛИЗАЦИИ НАУКИ </a:t>
            </a:r>
            <a:endParaRPr lang="ru-KZ" sz="2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5FA177-8B15-6ECE-DE51-66F34351A873}"/>
              </a:ext>
            </a:extLst>
          </p:cNvPr>
          <p:cNvSpPr txBox="1"/>
          <p:nvPr/>
        </p:nvSpPr>
        <p:spPr>
          <a:xfrm>
            <a:off x="5219702" y="930090"/>
            <a:ext cx="6324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238B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Ғылым және жоғары білім министрлігі</a:t>
            </a:r>
            <a:endParaRPr lang="ru-RU" b="1" dirty="0">
              <a:solidFill>
                <a:srgbClr val="238B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pic>
        <p:nvPicPr>
          <p:cNvPr id="49" name="Рисунок 6" descr="Gerb.png">
            <a:extLst>
              <a:ext uri="{FF2B5EF4-FFF2-40B4-BE49-F238E27FC236}">
                <a16:creationId xmlns:a16="http://schemas.microsoft.com/office/drawing/2014/main" id="{A22DE4C7-9391-BAE8-D4BD-8C79A8D252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477" y="895135"/>
            <a:ext cx="587487" cy="57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0CA8493F-89EF-CAFD-3660-D0E77CC84979}"/>
              </a:ext>
            </a:extLst>
          </p:cNvPr>
          <p:cNvCxnSpPr>
            <a:cxnSpLocks/>
          </p:cNvCxnSpPr>
          <p:nvPr/>
        </p:nvCxnSpPr>
        <p:spPr>
          <a:xfrm flipV="1">
            <a:off x="151144" y="5496091"/>
            <a:ext cx="11927066" cy="8920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196;g29e316ee545_0_312">
            <a:extLst>
              <a:ext uri="{FF2B5EF4-FFF2-40B4-BE49-F238E27FC236}">
                <a16:creationId xmlns:a16="http://schemas.microsoft.com/office/drawing/2014/main" id="{74A1A549-33A3-21E6-C1FC-3033D27C16F6}"/>
              </a:ext>
            </a:extLst>
          </p:cNvPr>
          <p:cNvSpPr txBox="1"/>
          <p:nvPr/>
        </p:nvSpPr>
        <p:spPr>
          <a:xfrm>
            <a:off x="3472107" y="5566417"/>
            <a:ext cx="2473771" cy="923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5" tIns="30467" rIns="60955" bIns="30467" anchor="t" anchorCtr="0">
            <a:spAutoFit/>
          </a:bodyPr>
          <a:lstStyle/>
          <a:p>
            <a:pPr algn="ctr" fontAlgn="base">
              <a:buClr>
                <a:srgbClr val="000000"/>
              </a:buClr>
              <a:buSzPts val="1700"/>
            </a:pPr>
            <a:r>
              <a:rPr lang="ru-RU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1400" kern="1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 </a:t>
            </a:r>
            <a:endParaRPr lang="ru-RU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buClr>
                <a:srgbClr val="000000"/>
              </a:buClr>
              <a:buSzPts val="1700"/>
            </a:pPr>
            <a:r>
              <a:rPr lang="ru-RU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 </a:t>
            </a:r>
            <a:r>
              <a:rPr lang="ru-RU" sz="1400" kern="15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қатысушы</a:t>
            </a:r>
            <a:endParaRPr lang="ru-RU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buClr>
                <a:srgbClr val="000000"/>
              </a:buClr>
              <a:buSzPts val="1700"/>
            </a:pPr>
            <a:r>
              <a:rPr lang="ru-RU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 </a:t>
            </a:r>
            <a:r>
              <a:rPr lang="ru-RU" sz="1400" kern="1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</a:t>
            </a:r>
            <a:r>
              <a:rPr lang="en-US" sz="1400" kern="1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buClr>
                <a:srgbClr val="000000"/>
              </a:buClr>
              <a:buSzPts val="1700"/>
            </a:pPr>
            <a:r>
              <a:rPr lang="en-US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kk-KZ" sz="1400" kern="1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ақпараттық шығыс</a:t>
            </a:r>
            <a:endParaRPr lang="ru-RU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Google Shape;196;g29e316ee545_0_312">
            <a:extLst>
              <a:ext uri="{FF2B5EF4-FFF2-40B4-BE49-F238E27FC236}">
                <a16:creationId xmlns:a16="http://schemas.microsoft.com/office/drawing/2014/main" id="{28155ED6-2195-E6A5-B6F2-5976A65F5F6B}"/>
              </a:ext>
            </a:extLst>
          </p:cNvPr>
          <p:cNvSpPr txBox="1"/>
          <p:nvPr/>
        </p:nvSpPr>
        <p:spPr>
          <a:xfrm>
            <a:off x="9520115" y="5544474"/>
            <a:ext cx="2671885" cy="113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5" tIns="30467" rIns="60955" bIns="30467" anchor="t" anchorCtr="0">
            <a:spAutoFit/>
          </a:bodyPr>
          <a:lstStyle/>
          <a:p>
            <a:pPr algn="ctr" fontAlgn="base">
              <a:buClr>
                <a:srgbClr val="000000"/>
              </a:buClr>
              <a:buSzPts val="1700"/>
            </a:pP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kk-KZ" sz="1400" kern="1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 сессия</a:t>
            </a:r>
          </a:p>
          <a:p>
            <a:pPr algn="ctr" fontAlgn="base">
              <a:buClr>
                <a:srgbClr val="000000"/>
              </a:buClr>
              <a:buSzPts val="1700"/>
            </a:pPr>
            <a:r>
              <a:rPr lang="kk-KZ" sz="1400" kern="1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Europe</a:t>
            </a:r>
            <a:endParaRPr lang="kk-KZ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buClr>
                <a:srgbClr val="000000"/>
              </a:buClr>
              <a:buSzPts val="1700"/>
            </a:pP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kk-KZ" sz="1400" kern="1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сараптамалық семинар</a:t>
            </a:r>
            <a:endParaRPr lang="kk-KZ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buClr>
                <a:srgbClr val="000000"/>
              </a:buClr>
              <a:buSzPts val="1700"/>
            </a:pP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kk-KZ" sz="1400" kern="1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әріптестік</a:t>
            </a:r>
            <a:endParaRPr lang="kk-KZ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buClr>
                <a:srgbClr val="000000"/>
              </a:buClr>
              <a:buSzPts val="1700"/>
            </a:pPr>
            <a:r>
              <a:rPr lang="en-US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kern="1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адам қамтылған</a:t>
            </a:r>
            <a:endParaRPr lang="ru-RU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Google Shape;196;g29e316ee545_0_312">
            <a:extLst>
              <a:ext uri="{FF2B5EF4-FFF2-40B4-BE49-F238E27FC236}">
                <a16:creationId xmlns:a16="http://schemas.microsoft.com/office/drawing/2014/main" id="{1A1B8C40-FF8B-CA45-F0B3-527CB2AD0427}"/>
              </a:ext>
            </a:extLst>
          </p:cNvPr>
          <p:cNvSpPr txBox="1"/>
          <p:nvPr/>
        </p:nvSpPr>
        <p:spPr>
          <a:xfrm>
            <a:off x="6508569" y="5566417"/>
            <a:ext cx="2671885" cy="70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5" tIns="30467" rIns="60955" bIns="30467" anchor="t" anchorCtr="0">
            <a:spAutoFit/>
          </a:bodyPr>
          <a:lstStyle/>
          <a:p>
            <a:pPr algn="ctr" fontAlgn="base">
              <a:buClr>
                <a:srgbClr val="000000"/>
              </a:buClr>
              <a:buSzPts val="1700"/>
            </a:pPr>
            <a:r>
              <a:rPr lang="en-US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kern="1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салалық көрме</a:t>
            </a:r>
            <a:endParaRPr lang="kk-KZ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buClr>
                <a:srgbClr val="000000"/>
              </a:buClr>
              <a:buSzPts val="1700"/>
            </a:pP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400" kern="15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Qaztech</a:t>
            </a: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ТСР</a:t>
            </a:r>
            <a:r>
              <a:rPr lang="en-US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buClr>
                <a:srgbClr val="000000"/>
              </a:buClr>
              <a:buSzPts val="1700"/>
            </a:pP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kk-KZ" sz="1400" kern="1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 ұсынылды</a:t>
            </a:r>
            <a:endParaRPr lang="en-US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42EB0-0A86-9B7D-2766-2E8565A38F0F}"/>
              </a:ext>
            </a:extLst>
          </p:cNvPr>
          <p:cNvSpPr txBox="1"/>
          <p:nvPr/>
        </p:nvSpPr>
        <p:spPr>
          <a:xfrm>
            <a:off x="19656" y="986207"/>
            <a:ext cx="472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238B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 мен технологияны қаржыландыру бағдарламаларын басқарудың халықаралық тәжірибесі</a:t>
            </a:r>
            <a:endParaRPr lang="kk-KZ" sz="1400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5FCBAE-79DC-E9C2-2A2A-0DB4C2862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15" y="2098860"/>
            <a:ext cx="783042" cy="6225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17210F-51A6-B29B-0103-B7EDC20A731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3089059" y="2174988"/>
            <a:ext cx="1306822" cy="44852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Шрифт, логотип, График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17586B-2428-9549-1969-548800D5C1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8" b="27780"/>
          <a:stretch/>
        </p:blipFill>
        <p:spPr>
          <a:xfrm>
            <a:off x="3229481" y="2884739"/>
            <a:ext cx="1002035" cy="4579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C9280C5-B191-4D56-AEA5-7568D462B9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41" y="2884739"/>
            <a:ext cx="715816" cy="50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асный, желтый, апельсин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3DD8194-157D-E020-066E-F609DC3FCB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8" y="2902705"/>
            <a:ext cx="779913" cy="46794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лаг, Флаг Соединенных Штатов, День флага (США)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C8D90E-877D-B253-BD47-7DD2C8B56B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8" y="2143446"/>
            <a:ext cx="779913" cy="50387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рямоугольник, флаг, красный,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8BC97CE1-4C47-E3BB-A58D-4E0F34A04B7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" b="5330"/>
          <a:stretch/>
        </p:blipFill>
        <p:spPr>
          <a:xfrm>
            <a:off x="2206862" y="2128672"/>
            <a:ext cx="779913" cy="49166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8" name="Рисунок 17" descr="Изображение выглядит как символ, флаг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846BB661-88ED-13D1-CF63-4553615D62C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62" y="2902705"/>
            <a:ext cx="779914" cy="520508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456C330C-B086-F410-1660-115D3434A057}"/>
              </a:ext>
            </a:extLst>
          </p:cNvPr>
          <p:cNvCxnSpPr/>
          <p:nvPr/>
        </p:nvCxnSpPr>
        <p:spPr>
          <a:xfrm>
            <a:off x="8189041" y="1227643"/>
            <a:ext cx="0" cy="23349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Школа со сплошной заливкой">
            <a:extLst>
              <a:ext uri="{FF2B5EF4-FFF2-40B4-BE49-F238E27FC236}">
                <a16:creationId xmlns:a16="http://schemas.microsoft.com/office/drawing/2014/main" id="{94CB9B32-017C-5C07-2C50-45494335434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5" y="4598269"/>
            <a:ext cx="520508" cy="520508"/>
          </a:xfrm>
          <a:prstGeom prst="rect">
            <a:avLst/>
          </a:prstGeom>
        </p:spPr>
      </p:pic>
      <p:pic>
        <p:nvPicPr>
          <p:cNvPr id="22" name="Рисунок 21" descr="Пользователи контур">
            <a:extLst>
              <a:ext uri="{FF2B5EF4-FFF2-40B4-BE49-F238E27FC236}">
                <a16:creationId xmlns:a16="http://schemas.microsoft.com/office/drawing/2014/main" id="{AEB29963-2078-4FD2-4CD9-ABCFDE02DC3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22594" y="4623568"/>
            <a:ext cx="395042" cy="395042"/>
          </a:xfrm>
          <a:prstGeom prst="rect">
            <a:avLst/>
          </a:prstGeom>
        </p:spPr>
      </p:pic>
      <p:pic>
        <p:nvPicPr>
          <p:cNvPr id="24" name="Рисунок 23" descr="Расширение бизнеса контур">
            <a:extLst>
              <a:ext uri="{FF2B5EF4-FFF2-40B4-BE49-F238E27FC236}">
                <a16:creationId xmlns:a16="http://schemas.microsoft.com/office/drawing/2014/main" id="{202C2D2D-BB2A-36AE-3394-4CE31128DF9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79221" y="4674313"/>
            <a:ext cx="428381" cy="428381"/>
          </a:xfrm>
          <a:prstGeom prst="rect">
            <a:avLst/>
          </a:prstGeom>
        </p:spPr>
      </p:pic>
      <p:pic>
        <p:nvPicPr>
          <p:cNvPr id="26" name="Рисунок 25" descr="Социальная сеть контур">
            <a:extLst>
              <a:ext uri="{FF2B5EF4-FFF2-40B4-BE49-F238E27FC236}">
                <a16:creationId xmlns:a16="http://schemas.microsoft.com/office/drawing/2014/main" id="{52351A64-3A6E-4B52-D88D-C4DF73E4C84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77232" y="4558681"/>
            <a:ext cx="578997" cy="57899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305C186-858D-4CB7-0BE5-620A5751A3F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27723" y="6516160"/>
            <a:ext cx="750968" cy="31796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7496A80-DA4C-AF42-42CB-A09010D5D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390" y="6465147"/>
            <a:ext cx="415716" cy="39285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53B9737-D99B-101D-C613-8726442D30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430" y="6500071"/>
            <a:ext cx="639515" cy="263316"/>
          </a:xfrm>
          <a:prstGeom prst="rect">
            <a:avLst/>
          </a:prstGeom>
        </p:spPr>
      </p:pic>
      <p:pic>
        <p:nvPicPr>
          <p:cNvPr id="30" name="Picture 66" descr="mmca logo250">
            <a:extLst>
              <a:ext uri="{FF2B5EF4-FFF2-40B4-BE49-F238E27FC236}">
                <a16:creationId xmlns:a16="http://schemas.microsoft.com/office/drawing/2014/main" id="{453C8317-5ED2-69B3-D386-89062E01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57" y="6522702"/>
            <a:ext cx="1532404" cy="26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EF3134D-B28F-56B6-1961-5D499CC21C4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BED2DB"/>
              </a:clrFrom>
              <a:clrTo>
                <a:srgbClr val="BED2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27" y="6453846"/>
            <a:ext cx="764184" cy="35576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Шрифт, логотип, График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9D930F2E-20AC-8DC2-0E7B-166F89155C84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76" y="6351778"/>
            <a:ext cx="1482595" cy="6195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3CB8208-D260-C8F3-73C5-FC0108D7EA0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" y="6386525"/>
            <a:ext cx="1019464" cy="4329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793A4B1-8BA1-CD75-C469-EC73F0700FA7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37" y="6503582"/>
            <a:ext cx="759382" cy="30198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9D1B300-1B14-211C-C214-F82CB4AC0F0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35" y="6375850"/>
            <a:ext cx="930348" cy="488432"/>
          </a:xfrm>
          <a:prstGeom prst="rect">
            <a:avLst/>
          </a:prstGeom>
        </p:spPr>
      </p:pic>
      <p:pic>
        <p:nvPicPr>
          <p:cNvPr id="41" name="Picture 28" descr="https://telecom.kz/external_media/ultra/images/channels/atameken.jpg">
            <a:extLst>
              <a:ext uri="{FF2B5EF4-FFF2-40B4-BE49-F238E27FC236}">
                <a16:creationId xmlns:a16="http://schemas.microsoft.com/office/drawing/2014/main" id="{12634F70-6CAF-74CE-5AE6-09877E087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37245" r="16359" b="34000"/>
          <a:stretch/>
        </p:blipFill>
        <p:spPr bwMode="auto">
          <a:xfrm>
            <a:off x="3321074" y="6497482"/>
            <a:ext cx="675533" cy="2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0" descr="https://worldcontentmarket.ru/wp-content/uploads/bfi_thumb/logo-2-6weappzqkll9htvgfzgfne7stj7uyk1ma2wq3h5fp8k.png">
            <a:extLst>
              <a:ext uri="{FF2B5EF4-FFF2-40B4-BE49-F238E27FC236}">
                <a16:creationId xmlns:a16="http://schemas.microsoft.com/office/drawing/2014/main" id="{8FABD46C-6A21-A52D-A47F-CAA7E5F2C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07" y="6443467"/>
            <a:ext cx="606253" cy="3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0" descr="2023 IEEE International Conference on Smart Information Systems and  Technologies – May 4-6, 2023 // Astana, Kazakhstan">
            <a:extLst>
              <a:ext uri="{FF2B5EF4-FFF2-40B4-BE49-F238E27FC236}">
                <a16:creationId xmlns:a16="http://schemas.microsoft.com/office/drawing/2014/main" id="{CBD303B0-29A0-52AA-FEAC-7573A8CDC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48" y="6452353"/>
            <a:ext cx="360842" cy="36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2" descr="https://cdn6.aptoide.com/imgs/7/c/f/7cfc3c5d69809a5c10280d865c11c165_fgraphic.png">
            <a:extLst>
              <a:ext uri="{FF2B5EF4-FFF2-40B4-BE49-F238E27FC236}">
                <a16:creationId xmlns:a16="http://schemas.microsoft.com/office/drawing/2014/main" id="{0FDE1D2B-4C78-47D5-BED7-AA4DBDD82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29549" r="2003" b="21061"/>
          <a:stretch/>
        </p:blipFill>
        <p:spPr bwMode="auto">
          <a:xfrm>
            <a:off x="5074178" y="6534176"/>
            <a:ext cx="686530" cy="25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BAAAC1A2-327F-646D-21D4-7892AB38FB39}"/>
              </a:ext>
            </a:extLst>
          </p:cNvPr>
          <p:cNvCxnSpPr>
            <a:cxnSpLocks/>
          </p:cNvCxnSpPr>
          <p:nvPr/>
        </p:nvCxnSpPr>
        <p:spPr>
          <a:xfrm>
            <a:off x="8189041" y="3813176"/>
            <a:ext cx="0" cy="16897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C1F959E-B812-26FF-12C1-C2BCC2B98863}"/>
              </a:ext>
            </a:extLst>
          </p:cNvPr>
          <p:cNvSpPr txBox="1"/>
          <p:nvPr/>
        </p:nvSpPr>
        <p:spPr>
          <a:xfrm>
            <a:off x="4930446" y="1517296"/>
            <a:ext cx="6723245" cy="338554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ҒЫЛЫМ ҚОРЫ</a:t>
            </a:r>
            <a:endParaRPr lang="ru-KZ" sz="1600" dirty="0">
              <a:solidFill>
                <a:schemeClr val="bg1"/>
              </a:solidFill>
            </a:endParaRPr>
          </a:p>
        </p:txBody>
      </p:sp>
      <p:pic>
        <p:nvPicPr>
          <p:cNvPr id="52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-2" y="-20759"/>
            <a:ext cx="12192000" cy="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523376" y="165895"/>
            <a:ext cx="837123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 ҚОРЫНЫҢ ФУНКЦИОНАЛЫН КҮШЕЙТУ </a:t>
            </a:r>
            <a:endParaRPr lang="en-US" altLang="ru-RU" sz="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601200" y="167989"/>
            <a:ext cx="2590800" cy="554037"/>
            <a:chOff x="7318113" y="205049"/>
            <a:chExt cx="1709047" cy="415464"/>
          </a:xfrm>
        </p:grpSpPr>
        <p:pic>
          <p:nvPicPr>
            <p:cNvPr id="56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33" dirty="0" err="1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</a:t>
              </a:r>
              <a:r>
                <a:rPr lang="ru-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933" dirty="0" err="1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Республикасы</a:t>
              </a:r>
              <a:r>
                <a:rPr lang="ru-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933" dirty="0" err="1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Ғылым</a:t>
              </a:r>
              <a:r>
                <a:rPr lang="ru-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933" dirty="0" err="1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және</a:t>
              </a:r>
              <a:r>
                <a:rPr lang="ru-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933" dirty="0" err="1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жоғары</a:t>
              </a:r>
              <a:r>
                <a:rPr lang="ru-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933" dirty="0" err="1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білім</a:t>
              </a:r>
              <a:r>
                <a:rPr lang="ru-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933" dirty="0" err="1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министрлігі</a:t>
              </a:r>
              <a:r>
                <a:rPr lang="ru-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9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325289F8-AC0D-1F00-F326-894410156A35}"/>
              </a:ext>
            </a:extLst>
          </p:cNvPr>
          <p:cNvCxnSpPr>
            <a:cxnSpLocks/>
          </p:cNvCxnSpPr>
          <p:nvPr/>
        </p:nvCxnSpPr>
        <p:spPr>
          <a:xfrm>
            <a:off x="1892726" y="3514010"/>
            <a:ext cx="0" cy="531024"/>
          </a:xfrm>
          <a:prstGeom prst="straightConnector1">
            <a:avLst/>
          </a:prstGeom>
          <a:ln>
            <a:solidFill>
              <a:srgbClr val="355D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D4907B29-A271-3272-B9B9-E54586255F7D}"/>
              </a:ext>
            </a:extLst>
          </p:cNvPr>
          <p:cNvCxnSpPr>
            <a:cxnSpLocks/>
          </p:cNvCxnSpPr>
          <p:nvPr/>
        </p:nvCxnSpPr>
        <p:spPr>
          <a:xfrm>
            <a:off x="4629576" y="3514010"/>
            <a:ext cx="0" cy="531024"/>
          </a:xfrm>
          <a:prstGeom prst="straightConnector1">
            <a:avLst/>
          </a:prstGeom>
          <a:ln>
            <a:solidFill>
              <a:srgbClr val="355D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2EF382E-7757-7979-98EC-978D4B54DF16}"/>
              </a:ext>
            </a:extLst>
          </p:cNvPr>
          <p:cNvSpPr/>
          <p:nvPr/>
        </p:nvSpPr>
        <p:spPr>
          <a:xfrm>
            <a:off x="6899564" y="2096870"/>
            <a:ext cx="5167832" cy="2871613"/>
          </a:xfrm>
          <a:prstGeom prst="rect">
            <a:avLst/>
          </a:prstGeom>
          <a:noFill/>
          <a:ln w="12700">
            <a:solidFill>
              <a:srgbClr val="355DA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2EF382E-7757-7979-98EC-978D4B54DF16}"/>
              </a:ext>
            </a:extLst>
          </p:cNvPr>
          <p:cNvSpPr/>
          <p:nvPr/>
        </p:nvSpPr>
        <p:spPr>
          <a:xfrm>
            <a:off x="810376" y="2102711"/>
            <a:ext cx="5027505" cy="2871613"/>
          </a:xfrm>
          <a:prstGeom prst="rect">
            <a:avLst/>
          </a:prstGeom>
          <a:noFill/>
          <a:ln w="12700">
            <a:solidFill>
              <a:srgbClr val="355DA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n>
                <a:solidFill>
                  <a:schemeClr val="tx1"/>
                </a:solidFill>
                <a:prstDash val="dash"/>
              </a:ln>
            </a:endParaRPr>
          </a:p>
        </p:txBody>
      </p:sp>
      <p:pic>
        <p:nvPicPr>
          <p:cNvPr id="4" name="Google Shape;202;g29e316ee545_0_312">
            <a:extLst>
              <a:ext uri="{FF2B5EF4-FFF2-40B4-BE49-F238E27FC236}">
                <a16:creationId xmlns:a16="http://schemas.microsoft.com/office/drawing/2014/main" id="{2E7E19C5-35D2-1326-183C-890019E5B58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9646" y="989434"/>
            <a:ext cx="789918" cy="8688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6D7E206-A57C-8AA7-44D4-C30A5B37E150}"/>
              </a:ext>
            </a:extLst>
          </p:cNvPr>
          <p:cNvGrpSpPr/>
          <p:nvPr/>
        </p:nvGrpSpPr>
        <p:grpSpPr>
          <a:xfrm>
            <a:off x="1523972" y="3060783"/>
            <a:ext cx="9658350" cy="631514"/>
            <a:chOff x="2815887" y="1611"/>
            <a:chExt cx="2299375" cy="1149687"/>
          </a:xfrm>
          <a:solidFill>
            <a:srgbClr val="00B050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0EA49F7-C844-E308-69D6-A708229919C4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aa-ET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5036A9-04D7-0736-8573-87A1F2435A33}"/>
                </a:ext>
              </a:extLst>
            </p:cNvPr>
            <p:cNvSpPr txBox="1"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Deep Tech </a:t>
              </a:r>
              <a:r>
                <a:rPr lang="kk-K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жобалар </a:t>
              </a:r>
              <a:r>
                <a:rPr lang="kk-KZ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портфелі</a:t>
              </a:r>
              <a:endParaRPr lang="aa-ET" sz="20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1914453-5209-3A53-1D29-9BEC0DBEA085}"/>
              </a:ext>
            </a:extLst>
          </p:cNvPr>
          <p:cNvGrpSpPr/>
          <p:nvPr/>
        </p:nvGrpSpPr>
        <p:grpSpPr>
          <a:xfrm>
            <a:off x="993153" y="4079588"/>
            <a:ext cx="2216426" cy="727369"/>
            <a:chOff x="2815887" y="1611"/>
            <a:chExt cx="2299375" cy="1323751"/>
          </a:xfrm>
          <a:solidFill>
            <a:srgbClr val="238BAD"/>
          </a:solidFill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299473D9-7BBE-D830-49E9-987DB41AD87D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aa-ET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06E099-AD6E-6B53-DB50-BA0421D54EF0}"/>
                </a:ext>
              </a:extLst>
            </p:cNvPr>
            <p:cNvSpPr txBox="1"/>
            <p:nvPr/>
          </p:nvSpPr>
          <p:spPr>
            <a:xfrm>
              <a:off x="2815887" y="1611"/>
              <a:ext cx="2299375" cy="13237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Aft>
                  <a:spcPct val="35000"/>
                </a:spcAft>
              </a:pPr>
              <a:r>
                <a:rPr lang="kk-KZ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Үлестен одан әрі пайда </a:t>
              </a:r>
              <a:r>
                <a:rPr lang="kk-KZ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алу</a:t>
              </a:r>
            </a:p>
            <a:p>
              <a:pPr lvl="0" algn="ctr" defTabSz="2889250">
                <a:lnSpc>
                  <a:spcPct val="90000"/>
                </a:lnSpc>
                <a:spcAft>
                  <a:spcPct val="35000"/>
                </a:spcAft>
              </a:pPr>
              <a:r>
                <a:rPr lang="kk-KZ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success fee)</a:t>
              </a:r>
              <a:endParaRPr lang="aa-ET" sz="12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28B656C-E763-EE4C-BD6E-EAE130BEA61A}"/>
              </a:ext>
            </a:extLst>
          </p:cNvPr>
          <p:cNvGrpSpPr/>
          <p:nvPr/>
        </p:nvGrpSpPr>
        <p:grpSpPr>
          <a:xfrm>
            <a:off x="8905701" y="2298669"/>
            <a:ext cx="2276621" cy="552359"/>
            <a:chOff x="2753439" y="-13332"/>
            <a:chExt cx="2361823" cy="1164630"/>
          </a:xfrm>
          <a:solidFill>
            <a:srgbClr val="238BAD"/>
          </a:solidFill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B91CCF8A-B7AD-A1A0-07E5-21D7141DA212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aa-ET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16BA17-6AEE-51B8-7574-E3CD05C342FA}"/>
                </a:ext>
              </a:extLst>
            </p:cNvPr>
            <p:cNvSpPr txBox="1"/>
            <p:nvPr/>
          </p:nvSpPr>
          <p:spPr>
            <a:xfrm>
              <a:off x="2753439" y="-13332"/>
              <a:ext cx="2361823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Aft>
                  <a:spcPct val="35000"/>
                </a:spcAft>
              </a:pPr>
              <a:r>
                <a:rPr lang="kk-KZ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Қаржыландыру үшін бағалау, сараптама және іріктеу (үлесі %)</a:t>
              </a:r>
              <a:endParaRPr lang="kk-KZ" sz="12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699897B-4104-135B-73A3-35002457078D}"/>
              </a:ext>
            </a:extLst>
          </p:cNvPr>
          <p:cNvGrpSpPr/>
          <p:nvPr/>
        </p:nvGrpSpPr>
        <p:grpSpPr>
          <a:xfrm>
            <a:off x="1126965" y="2302634"/>
            <a:ext cx="2216426" cy="548393"/>
            <a:chOff x="2815887" y="1611"/>
            <a:chExt cx="2299375" cy="1172819"/>
          </a:xfrm>
          <a:solidFill>
            <a:srgbClr val="238BAD"/>
          </a:solidFill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6F8BF00C-4910-4594-34A3-B0C6E28D590D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aa-ET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2E27B4-B999-EA0D-9799-62AED38EA1F6}"/>
                </a:ext>
              </a:extLst>
            </p:cNvPr>
            <p:cNvSpPr txBox="1"/>
            <p:nvPr/>
          </p:nvSpPr>
          <p:spPr>
            <a:xfrm>
              <a:off x="2815887" y="24743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Жобадағы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үлесті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алу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(10%)</a:t>
              </a:r>
              <a:endParaRPr lang="aa-ET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DF40E78-F191-5AD2-31E8-8D8CA80F43A0}"/>
              </a:ext>
            </a:extLst>
          </p:cNvPr>
          <p:cNvGrpSpPr/>
          <p:nvPr/>
        </p:nvGrpSpPr>
        <p:grpSpPr>
          <a:xfrm>
            <a:off x="3471018" y="4079589"/>
            <a:ext cx="2216426" cy="727368"/>
            <a:chOff x="2815887" y="1611"/>
            <a:chExt cx="2299375" cy="1305805"/>
          </a:xfrm>
          <a:solidFill>
            <a:srgbClr val="238BAD"/>
          </a:solidFill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B5314842-FAD6-8086-EE39-83A83C4E9E61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aa-ET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75B7111-91C2-9899-706D-6047BC3BF1BD}"/>
                </a:ext>
              </a:extLst>
            </p:cNvPr>
            <p:cNvSpPr txBox="1"/>
            <p:nvPr/>
          </p:nvSpPr>
          <p:spPr>
            <a:xfrm>
              <a:off x="2815887" y="1611"/>
              <a:ext cx="2299375" cy="130580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Үлесті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сату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жобаны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капиталдандыру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еселенген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кезде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aa-ET" sz="11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F30D52DC-3715-B87D-16FD-87AF25024A48}"/>
              </a:ext>
            </a:extLst>
          </p:cNvPr>
          <p:cNvSpPr txBox="1"/>
          <p:nvPr/>
        </p:nvSpPr>
        <p:spPr>
          <a:xfrm>
            <a:off x="6950015" y="4160707"/>
            <a:ext cx="1676956" cy="4247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kk-K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Коммерцияландыуофистері</a:t>
            </a:r>
            <a:endParaRPr lang="aa-ET" sz="1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41AFF-5962-1CAA-099A-511A28CA8A0A}"/>
              </a:ext>
            </a:extLst>
          </p:cNvPr>
          <p:cNvSpPr txBox="1"/>
          <p:nvPr/>
        </p:nvSpPr>
        <p:spPr>
          <a:xfrm>
            <a:off x="438154" y="185814"/>
            <a:ext cx="11662141" cy="478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ВЕНЧУРНОГО И СИНДИЦИРОВАННОГО ФИНАНСИРОВАНИЯ</a:t>
            </a:r>
            <a:endParaRPr lang="aa-ET" sz="2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0D4712A8-FD9D-80DF-5C3C-358AF2A1D8B5}"/>
              </a:ext>
            </a:extLst>
          </p:cNvPr>
          <p:cNvCxnSpPr>
            <a:cxnSpLocks/>
          </p:cNvCxnSpPr>
          <p:nvPr/>
        </p:nvCxnSpPr>
        <p:spPr>
          <a:xfrm>
            <a:off x="2216129" y="2851027"/>
            <a:ext cx="0" cy="183515"/>
          </a:xfrm>
          <a:prstGeom prst="straightConnector1">
            <a:avLst/>
          </a:prstGeom>
          <a:ln>
            <a:solidFill>
              <a:srgbClr val="355D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32BA551-8DD8-A5CE-4295-71CF6C690667}"/>
              </a:ext>
            </a:extLst>
          </p:cNvPr>
          <p:cNvSpPr txBox="1"/>
          <p:nvPr/>
        </p:nvSpPr>
        <p:spPr>
          <a:xfrm>
            <a:off x="2360020" y="1063328"/>
            <a:ext cx="28977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Гранттық қаржыландыру</a:t>
            </a:r>
            <a:endParaRPr lang="aa-ET" sz="1400" b="1" dirty="0">
              <a:solidFill>
                <a:srgbClr val="1F4E79"/>
              </a:solidFill>
            </a:endParaRP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EA7EA9AF-AFEC-5F58-3289-0F60C2A6498F}"/>
              </a:ext>
            </a:extLst>
          </p:cNvPr>
          <p:cNvCxnSpPr>
            <a:cxnSpLocks/>
            <a:stCxn id="107" idx="3"/>
            <a:endCxn id="116" idx="1"/>
          </p:cNvCxnSpPr>
          <p:nvPr/>
        </p:nvCxnSpPr>
        <p:spPr>
          <a:xfrm>
            <a:off x="8626971" y="4373073"/>
            <a:ext cx="278730" cy="32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76835C80-03DD-3131-C2FC-5C0328ED2BC1}"/>
              </a:ext>
            </a:extLst>
          </p:cNvPr>
          <p:cNvGrpSpPr/>
          <p:nvPr/>
        </p:nvGrpSpPr>
        <p:grpSpPr>
          <a:xfrm>
            <a:off x="474300" y="6149001"/>
            <a:ext cx="3028295" cy="490850"/>
            <a:chOff x="2815887" y="1611"/>
            <a:chExt cx="2299375" cy="1149687"/>
          </a:xfrm>
          <a:solidFill>
            <a:srgbClr val="7030A0"/>
          </a:solidFill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56A8511F-FEE2-63E9-D24C-7FE6BFA6F6B6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aa-ET" sz="1400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B1396DE-569C-5073-EA6A-97BADC9BC046}"/>
                </a:ext>
              </a:extLst>
            </p:cNvPr>
            <p:cNvSpPr txBox="1"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Aft>
                  <a:spcPct val="35000"/>
                </a:spcAft>
              </a:pPr>
              <a:r>
                <a:rPr lang="kk-KZ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Венчурлік </a:t>
              </a:r>
              <a:r>
                <a:rPr lang="kk-KZ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қорлар</a:t>
              </a:r>
              <a:endParaRPr lang="kk-KZ" sz="16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73281764-5A59-5072-6A03-0F1AAA8DD1F1}"/>
              </a:ext>
            </a:extLst>
          </p:cNvPr>
          <p:cNvSpPr/>
          <p:nvPr/>
        </p:nvSpPr>
        <p:spPr>
          <a:xfrm>
            <a:off x="368300" y="5867344"/>
            <a:ext cx="11598774" cy="868218"/>
          </a:xfrm>
          <a:prstGeom prst="rect">
            <a:avLst/>
          </a:prstGeom>
          <a:noFill/>
          <a:ln w="127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1EE45BC-C361-372A-B510-F641A9F4E968}"/>
              </a:ext>
            </a:extLst>
          </p:cNvPr>
          <p:cNvSpPr txBox="1"/>
          <p:nvPr/>
        </p:nvSpPr>
        <p:spPr>
          <a:xfrm>
            <a:off x="3485173" y="5890940"/>
            <a:ext cx="580360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kk-KZ" sz="1400" b="1" dirty="0">
                <a:latin typeface="Arial" panose="020B0604020202020204" pitchFamily="34" charset="0"/>
                <a:cs typeface="Arial" panose="020B0604020202020204" pitchFamily="34" charset="0"/>
              </a:rPr>
              <a:t>Венчурлік және синдикатталған қаржыландыру субъектілері</a:t>
            </a:r>
            <a:endParaRPr lang="aa-ET" sz="14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1B905B05-BCCE-14A9-5986-124435B89D2C}"/>
              </a:ext>
            </a:extLst>
          </p:cNvPr>
          <p:cNvCxnSpPr>
            <a:cxnSpLocks/>
          </p:cNvCxnSpPr>
          <p:nvPr/>
        </p:nvCxnSpPr>
        <p:spPr>
          <a:xfrm flipV="1">
            <a:off x="11419831" y="4719995"/>
            <a:ext cx="0" cy="112064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463F84A3-68C5-8491-EE71-1A5CA7ED7080}"/>
              </a:ext>
            </a:extLst>
          </p:cNvPr>
          <p:cNvCxnSpPr>
            <a:cxnSpLocks/>
          </p:cNvCxnSpPr>
          <p:nvPr/>
        </p:nvCxnSpPr>
        <p:spPr>
          <a:xfrm>
            <a:off x="5118526" y="5038548"/>
            <a:ext cx="0" cy="737995"/>
          </a:xfrm>
          <a:prstGeom prst="straightConnector1">
            <a:avLst/>
          </a:prstGeom>
          <a:ln>
            <a:solidFill>
              <a:srgbClr val="355D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0741C41F-EDFD-262C-B2E9-3291887F9A17}"/>
              </a:ext>
            </a:extLst>
          </p:cNvPr>
          <p:cNvSpPr txBox="1"/>
          <p:nvPr/>
        </p:nvSpPr>
        <p:spPr>
          <a:xfrm>
            <a:off x="1126965" y="5189208"/>
            <a:ext cx="392345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kk-KZ" sz="1200" i="1" dirty="0">
                <a:latin typeface="Arial" panose="020B0604020202020204" pitchFamily="34" charset="0"/>
                <a:cs typeface="Arial" panose="020B0604020202020204" pitchFamily="34" charset="0"/>
              </a:rPr>
              <a:t>Одан әрі масштабтау үшін </a:t>
            </a:r>
            <a:r>
              <a:rPr lang="kk-K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венчурлік </a:t>
            </a:r>
            <a:r>
              <a:rPr lang="kk-KZ" sz="1200" i="1" dirty="0">
                <a:latin typeface="Arial" panose="020B0604020202020204" pitchFamily="34" charset="0"/>
                <a:cs typeface="Arial" panose="020B0604020202020204" pitchFamily="34" charset="0"/>
              </a:rPr>
              <a:t>қаржыландыру субъектілерімен </a:t>
            </a:r>
            <a:r>
              <a:rPr lang="kk-K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мәмілеге келу </a:t>
            </a:r>
            <a:r>
              <a:rPr lang="kk-KZ" sz="1200" i="1" dirty="0">
                <a:latin typeface="Arial" panose="020B0604020202020204" pitchFamily="34" charset="0"/>
                <a:cs typeface="Arial" panose="020B0604020202020204" pitchFamily="34" charset="0"/>
              </a:rPr>
              <a:t>немесе жобадан шығу</a:t>
            </a:r>
            <a:endParaRPr lang="aa-ET" sz="1200" i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Соединитель: уступ 95">
            <a:extLst>
              <a:ext uri="{FF2B5EF4-FFF2-40B4-BE49-F238E27FC236}">
                <a16:creationId xmlns:a16="http://schemas.microsoft.com/office/drawing/2014/main" id="{8314970F-199A-A577-C42D-D06E8F8CA99D}"/>
              </a:ext>
            </a:extLst>
          </p:cNvPr>
          <p:cNvCxnSpPr>
            <a:endCxn id="30" idx="0"/>
          </p:cNvCxnSpPr>
          <p:nvPr/>
        </p:nvCxnSpPr>
        <p:spPr>
          <a:xfrm rot="10800000" flipV="1">
            <a:off x="2235179" y="1371600"/>
            <a:ext cx="3786075" cy="941850"/>
          </a:xfrm>
          <a:prstGeom prst="bentConnector2">
            <a:avLst/>
          </a:prstGeom>
          <a:ln w="38100">
            <a:solidFill>
              <a:srgbClr val="355D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Соединитель: уступ 97">
            <a:extLst>
              <a:ext uri="{FF2B5EF4-FFF2-40B4-BE49-F238E27FC236}">
                <a16:creationId xmlns:a16="http://schemas.microsoft.com/office/drawing/2014/main" id="{9C794595-7EA6-D6B7-9B44-F427576DE515}"/>
              </a:ext>
            </a:extLst>
          </p:cNvPr>
          <p:cNvCxnSpPr>
            <a:cxnSpLocks/>
            <a:stCxn id="4" idx="3"/>
            <a:endCxn id="27" idx="0"/>
          </p:cNvCxnSpPr>
          <p:nvPr/>
        </p:nvCxnSpPr>
        <p:spPr>
          <a:xfrm>
            <a:off x="6950015" y="1417915"/>
            <a:ext cx="3093997" cy="880754"/>
          </a:xfrm>
          <a:prstGeom prst="bent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: уступ 103">
            <a:extLst>
              <a:ext uri="{FF2B5EF4-FFF2-40B4-BE49-F238E27FC236}">
                <a16:creationId xmlns:a16="http://schemas.microsoft.com/office/drawing/2014/main" id="{3056F3E2-AF36-7478-D605-5EF8191081EB}"/>
              </a:ext>
            </a:extLst>
          </p:cNvPr>
          <p:cNvCxnSpPr>
            <a:cxnSpLocks/>
            <a:stCxn id="27" idx="3"/>
            <a:endCxn id="14" idx="3"/>
          </p:cNvCxnSpPr>
          <p:nvPr/>
        </p:nvCxnSpPr>
        <p:spPr>
          <a:xfrm>
            <a:off x="11182322" y="2571305"/>
            <a:ext cx="12700" cy="805235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2E834317-FC4B-59B6-6A13-8C5682347512}"/>
              </a:ext>
            </a:extLst>
          </p:cNvPr>
          <p:cNvGrpSpPr/>
          <p:nvPr/>
        </p:nvGrpSpPr>
        <p:grpSpPr>
          <a:xfrm>
            <a:off x="3667678" y="6154732"/>
            <a:ext cx="2441969" cy="490850"/>
            <a:chOff x="2815887" y="1611"/>
            <a:chExt cx="2299375" cy="1149687"/>
          </a:xfrm>
          <a:solidFill>
            <a:srgbClr val="7030A0"/>
          </a:solidFill>
        </p:grpSpPr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66A09D9D-C44A-CAE0-92F7-A9968BDD8005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aa-ET" sz="1400">
                <a:solidFill>
                  <a:schemeClr val="bg1"/>
                </a:solidFill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185D10A-C05A-1F82-C0D3-E80812635638}"/>
                </a:ext>
              </a:extLst>
            </p:cNvPr>
            <p:cNvSpPr txBox="1"/>
            <p:nvPr/>
          </p:nvSpPr>
          <p:spPr>
            <a:xfrm>
              <a:off x="2815887" y="1611"/>
              <a:ext cx="2299374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1600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БВУ</a:t>
              </a:r>
              <a:endParaRPr lang="kk-KZ" sz="16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1DA24AC7-5436-A982-CA09-885DEFA18E45}"/>
              </a:ext>
            </a:extLst>
          </p:cNvPr>
          <p:cNvSpPr txBox="1"/>
          <p:nvPr/>
        </p:nvSpPr>
        <p:spPr>
          <a:xfrm>
            <a:off x="6235177" y="6153289"/>
            <a:ext cx="2441968" cy="490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angels</a:t>
            </a:r>
            <a:endParaRPr lang="kk-KZ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E308CEB-CA58-5E3A-2C9C-C5A42E56A713}"/>
              </a:ext>
            </a:extLst>
          </p:cNvPr>
          <p:cNvSpPr txBox="1"/>
          <p:nvPr/>
        </p:nvSpPr>
        <p:spPr>
          <a:xfrm>
            <a:off x="8905701" y="4160707"/>
            <a:ext cx="3127187" cy="4893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kk-K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Перспективалы жобалар</a:t>
            </a:r>
            <a:endParaRPr lang="aa-ET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0101F1DD-AAF0-67E4-C501-02115AC38AD4}"/>
              </a:ext>
            </a:extLst>
          </p:cNvPr>
          <p:cNvGrpSpPr/>
          <p:nvPr/>
        </p:nvGrpSpPr>
        <p:grpSpPr>
          <a:xfrm>
            <a:off x="8842227" y="6149001"/>
            <a:ext cx="3028295" cy="490850"/>
            <a:chOff x="2815887" y="1611"/>
            <a:chExt cx="2299375" cy="1149687"/>
          </a:xfrm>
          <a:solidFill>
            <a:srgbClr val="7030A0"/>
          </a:solidFill>
        </p:grpSpPr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id="{631A52DA-8E41-B01D-629F-CB99E021964B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aa-ET" sz="1400">
                <a:solidFill>
                  <a:schemeClr val="bg1"/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EF6F6DA-0FB7-DC95-2E20-DED0D72C56C1}"/>
                </a:ext>
              </a:extLst>
            </p:cNvPr>
            <p:cNvSpPr txBox="1"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Private equity</a:t>
              </a:r>
              <a:endParaRPr lang="kk-KZ" sz="16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32BA551-8DD8-A5CE-4295-71CF6C690667}"/>
              </a:ext>
            </a:extLst>
          </p:cNvPr>
          <p:cNvSpPr txBox="1"/>
          <p:nvPr/>
        </p:nvSpPr>
        <p:spPr>
          <a:xfrm>
            <a:off x="7316977" y="1043858"/>
            <a:ext cx="30504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Венчурлік </a:t>
            </a:r>
            <a:r>
              <a:rPr lang="kk-KZ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endParaRPr lang="aa-ET" sz="14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 стрелкой 4"/>
          <p:cNvCxnSpPr>
            <a:stCxn id="116" idx="0"/>
          </p:cNvCxnSpPr>
          <p:nvPr/>
        </p:nvCxnSpPr>
        <p:spPr>
          <a:xfrm flipV="1">
            <a:off x="10469295" y="3692297"/>
            <a:ext cx="585" cy="468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2391D0F-AB9A-401D-3873-32565FFB488B}"/>
              </a:ext>
            </a:extLst>
          </p:cNvPr>
          <p:cNvSpPr txBox="1"/>
          <p:nvPr/>
        </p:nvSpPr>
        <p:spPr>
          <a:xfrm>
            <a:off x="7068361" y="5562697"/>
            <a:ext cx="4340841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kk-KZ" sz="1050" i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Перспективалық жобаны бірлесіп қаржыландыру және портфельге кіру</a:t>
            </a:r>
            <a:endParaRPr lang="aa-ET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1B905B05-BCCE-14A9-5986-124435B89D2C}"/>
              </a:ext>
            </a:extLst>
          </p:cNvPr>
          <p:cNvCxnSpPr>
            <a:cxnSpLocks/>
          </p:cNvCxnSpPr>
          <p:nvPr/>
        </p:nvCxnSpPr>
        <p:spPr>
          <a:xfrm flipV="1">
            <a:off x="6510489" y="3756660"/>
            <a:ext cx="0" cy="211068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2391D0F-AB9A-401D-3873-32565FFB488B}"/>
              </a:ext>
            </a:extLst>
          </p:cNvPr>
          <p:cNvSpPr txBox="1"/>
          <p:nvPr/>
        </p:nvSpPr>
        <p:spPr>
          <a:xfrm>
            <a:off x="6194011" y="5046618"/>
            <a:ext cx="434084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kk-KZ" sz="1200" i="1" dirty="0">
                <a:latin typeface="Arial" panose="020B0604020202020204" pitchFamily="34" charset="0"/>
                <a:cs typeface="Arial" panose="020B0604020202020204" pitchFamily="34" charset="0"/>
              </a:rPr>
              <a:t>(синдикатталған, </a:t>
            </a:r>
            <a:r>
              <a:rPr lang="kk-K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венчурлік,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PE financing) </a:t>
            </a:r>
            <a:r>
              <a:rPr lang="kk-KZ" sz="1200" i="1" dirty="0">
                <a:latin typeface="Arial" panose="020B0604020202020204" pitchFamily="34" charset="0"/>
                <a:cs typeface="Arial" panose="020B0604020202020204" pitchFamily="34" charset="0"/>
              </a:rPr>
              <a:t>портфолиосы</a:t>
            </a:r>
            <a:endParaRPr lang="aa-ET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39E8C375-360C-9339-78D3-6319D5F74473}"/>
              </a:ext>
            </a:extLst>
          </p:cNvPr>
          <p:cNvCxnSpPr>
            <a:stCxn id="27" idx="3"/>
          </p:cNvCxnSpPr>
          <p:nvPr/>
        </p:nvCxnSpPr>
        <p:spPr>
          <a:xfrm>
            <a:off x="11182322" y="2571305"/>
            <a:ext cx="226880" cy="15894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4148"/>
            <a:ext cx="12192000" cy="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481541" y="174998"/>
            <a:ext cx="837123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ВЕНЧУРЛІК ҚАРЖЫЛАНДЫРУДЫ ДАМЫТУ</a:t>
            </a:r>
            <a:endParaRPr lang="en-US" altLang="ru-RU" sz="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601200" y="167989"/>
            <a:ext cx="2590800" cy="554037"/>
            <a:chOff x="7318113" y="205049"/>
            <a:chExt cx="1709047" cy="415464"/>
          </a:xfrm>
        </p:grpSpPr>
        <p:pic>
          <p:nvPicPr>
            <p:cNvPr id="57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 Республикасы Ғылым және жоғары білім министрлігі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38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18502</TotalTime>
  <Words>1831</Words>
  <Application>Microsoft Office PowerPoint</Application>
  <PresentationFormat>Широкоэкранный</PresentationFormat>
  <Paragraphs>336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Lato</vt:lpstr>
      <vt:lpstr>Montserrat</vt:lpstr>
      <vt:lpstr>Montserrat SemiBold</vt:lpstr>
      <vt:lpstr>Open Sans</vt:lpstr>
      <vt:lpstr>Symbol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Сарбаева Акнур</dc:creator>
  <cp:lastModifiedBy>Сахариянова Балжан</cp:lastModifiedBy>
  <cp:revision>368</cp:revision>
  <cp:lastPrinted>2024-01-24T06:41:51Z</cp:lastPrinted>
  <dcterms:created xsi:type="dcterms:W3CDTF">2023-06-30T06:05:27Z</dcterms:created>
  <dcterms:modified xsi:type="dcterms:W3CDTF">2024-01-24T06:52:33Z</dcterms:modified>
</cp:coreProperties>
</file>