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9481" r:id="rId2"/>
    <p:sldId id="9483" r:id="rId3"/>
    <p:sldId id="9489" r:id="rId4"/>
    <p:sldId id="9493" r:id="rId5"/>
    <p:sldId id="9523" r:id="rId6"/>
    <p:sldId id="9525" r:id="rId7"/>
    <p:sldId id="9463" r:id="rId8"/>
  </p:sldIdLst>
  <p:sldSz cx="9144000" cy="5143500" type="screen16x9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1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03864"/>
    <a:srgbClr val="A1B8E1"/>
    <a:srgbClr val="4C78C7"/>
    <a:srgbClr val="FCFCFC"/>
    <a:srgbClr val="406796"/>
    <a:srgbClr val="FFC000"/>
    <a:srgbClr val="E04228"/>
    <a:srgbClr val="D9442B"/>
    <a:srgbClr val="4C71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135" autoAdjust="0"/>
  </p:normalViewPr>
  <p:slideViewPr>
    <p:cSldViewPr snapToGrid="0" showGuides="1">
      <p:cViewPr varScale="1">
        <p:scale>
          <a:sx n="144" d="100"/>
          <a:sy n="144" d="100"/>
        </p:scale>
        <p:origin x="576" y="120"/>
      </p:cViewPr>
      <p:guideLst>
        <p:guide orient="horz" pos="171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24CC3-35DD-4298-83B7-4C52F4F835A9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31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a-ET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1D460-39A6-43A7-B64D-8948C8155504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2350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1D460-39A6-43A7-B64D-8948C8155504}" type="slidenum">
              <a:rPr lang="aa-ET" smtClean="0"/>
              <a:t>2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73417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1D460-39A6-43A7-B64D-8948C8155504}" type="slidenum">
              <a:rPr lang="aa-ET" smtClean="0"/>
              <a:t>3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884836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1D460-39A6-43A7-B64D-8948C8155504}" type="slidenum">
              <a:rPr lang="aa-ET" smtClean="0"/>
              <a:t>4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8222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1D460-39A6-43A7-B64D-8948C8155504}" type="slidenum">
              <a:rPr lang="aa-ET" smtClean="0"/>
              <a:t>5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75809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1D460-39A6-43A7-B64D-8948C8155504}" type="slidenum">
              <a:rPr lang="aa-ET" smtClean="0"/>
              <a:t>6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4599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18773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1290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66020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803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2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24945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22869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53691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6349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914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89289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04480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08139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FB664-74F0-421B-8C51-745D6C04D943}" type="datetimeFigureOut">
              <a:rPr lang="aa-ET" smtClean="0"/>
              <a:t>02/06/2024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AFD39-0CFF-42AB-B2AD-2A627A605A5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5479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5" r:id="rId12"/>
    <p:sldLayoutId id="2147483677" r:id="rId13"/>
  </p:sldLayoutIdLst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051065" y="1048671"/>
            <a:ext cx="4858553" cy="522031"/>
          </a:xfrm>
          <a:prstGeom prst="rect">
            <a:avLst/>
          </a:prstGeom>
        </p:spPr>
        <p:txBody>
          <a:bodyPr lIns="51431" tIns="25715" rIns="51431" bIns="25715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  <a:defRPr/>
            </a:pPr>
            <a:r>
              <a:rPr lang="ru-RU" altLang="zh-CN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+mn-ea"/>
                <a:cs typeface="Arial" panose="020B0604020202020204" pitchFamily="34" charset="0"/>
              </a:rPr>
              <a:t>МИНИСТЕРСТВО ПО ЧРЕЗВЫЧАЙНЫМ СИТУАЦИЯМ РЕСПУБЛИКИ КАЗАХСТАН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1445341" y="3013098"/>
            <a:ext cx="6221042" cy="825910"/>
            <a:chOff x="1821424" y="2175387"/>
            <a:chExt cx="5088194" cy="995516"/>
          </a:xfrm>
          <a:solidFill>
            <a:schemeClr val="bg1">
              <a:lumMod val="85000"/>
            </a:schemeClr>
          </a:solidFill>
        </p:grpSpPr>
        <p:sp>
          <p:nvSpPr>
            <p:cNvPr id="21" name="Равнобедренный треугольник 20"/>
            <p:cNvSpPr/>
            <p:nvPr/>
          </p:nvSpPr>
          <p:spPr>
            <a:xfrm>
              <a:off x="1821424" y="2175387"/>
              <a:ext cx="1229646" cy="99551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448232" y="2175387"/>
              <a:ext cx="4461386" cy="9955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4741199" y="2482156"/>
            <a:ext cx="2817611" cy="818536"/>
            <a:chOff x="5175998" y="2271248"/>
            <a:chExt cx="2241314" cy="818536"/>
          </a:xfrm>
        </p:grpSpPr>
        <p:sp>
          <p:nvSpPr>
            <p:cNvPr id="24" name="Равнобедренный треугольник 23"/>
            <p:cNvSpPr/>
            <p:nvPr/>
          </p:nvSpPr>
          <p:spPr>
            <a:xfrm>
              <a:off x="6884625" y="2271248"/>
              <a:ext cx="532687" cy="530942"/>
            </a:xfrm>
            <a:prstGeom prst="triangle">
              <a:avLst>
                <a:gd name="adj" fmla="val 54768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Блок-схема: данные 19"/>
            <p:cNvSpPr/>
            <p:nvPr/>
          </p:nvSpPr>
          <p:spPr>
            <a:xfrm>
              <a:off x="5175998" y="2271248"/>
              <a:ext cx="1999092" cy="818536"/>
            </a:xfrm>
            <a:prstGeom prst="flowChartInputOutpu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3" name="Picture 2" descr="Z:\post\8.УОПиПАСР\Нурмаганбетов Д.С\Логотип МЧС.jpg">
            <a:extLst>
              <a:ext uri="{FF2B5EF4-FFF2-40B4-BE49-F238E27FC236}">
                <a16:creationId xmlns:a16="http://schemas.microsoft.com/office/drawing/2014/main" id="{F166CE9B-163E-4AC9-8E62-F40C3D3C0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799" y="1565053"/>
            <a:ext cx="1029085" cy="99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1655281" y="3281639"/>
            <a:ext cx="58486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О ПРОФИЛАКТИКЕ И БОРЬБЕ </a:t>
            </a:r>
          </a:p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С ЛЕСНЫМИ ПОЖАРАМИ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86323" y="2589759"/>
            <a:ext cx="2817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Правительственный</a:t>
            </a:r>
          </a:p>
          <a:p>
            <a:pPr algn="ctr"/>
            <a:r>
              <a:rPr lang="ru-RU" sz="1400" i="1" dirty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час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3445672" y="4760070"/>
            <a:ext cx="2252651" cy="279978"/>
          </a:xfrm>
          <a:prstGeom prst="rect">
            <a:avLst/>
          </a:prstGeom>
        </p:spPr>
        <p:txBody>
          <a:bodyPr vert="horz" lIns="62213" tIns="31106" rIns="62213" bIns="31106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i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ea typeface="Tahoma" pitchFamily="34" charset="0"/>
                <a:cs typeface="Arial" panose="020B0604020202020204" pitchFamily="34" charset="0"/>
              </a:rPr>
              <a:t>г.Астана</a:t>
            </a:r>
            <a:r>
              <a:rPr lang="ru-RU" sz="1100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ea typeface="Tahoma" pitchFamily="34" charset="0"/>
                <a:cs typeface="Arial" panose="020B0604020202020204" pitchFamily="34" charset="0"/>
              </a:rPr>
              <a:t>, 2024 год</a:t>
            </a:r>
          </a:p>
        </p:txBody>
      </p:sp>
    </p:spTree>
    <p:extLst>
      <p:ext uri="{BB962C8B-B14F-4D97-AF65-F5344CB8AC3E}">
        <p14:creationId xmlns:p14="http://schemas.microsoft.com/office/powerpoint/2010/main" val="396365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9228F6E-4B56-4D19-BBF3-7CAA8867727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056" y="2599420"/>
            <a:ext cx="550961" cy="550961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B51CCCB-4C43-4777-BA2A-31B4FBC16806}"/>
              </a:ext>
            </a:extLst>
          </p:cNvPr>
          <p:cNvSpPr txBox="1"/>
          <p:nvPr/>
        </p:nvSpPr>
        <p:spPr>
          <a:xfrm>
            <a:off x="2277861" y="1564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ПРЕДУПРЕЖДЕНИЕ ПАВОДКО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a-E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95C112-94E7-4DEF-8673-7EA83ED94978}"/>
              </a:ext>
            </a:extLst>
          </p:cNvPr>
          <p:cNvSpPr txBox="1"/>
          <p:nvPr/>
        </p:nvSpPr>
        <p:spPr>
          <a:xfrm>
            <a:off x="506274" y="15642"/>
            <a:ext cx="81314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ПОКАЗАТЕЛИ ПОЖАРНОЙ ОБСТАНОВКИ И ПРОФИЛАКТИКА В ЛЕСАХ</a:t>
            </a:r>
            <a:endParaRPr lang="aa-ET" sz="16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FC8D6E8-A48C-47F6-B2C4-4B58291A7840}"/>
              </a:ext>
            </a:extLst>
          </p:cNvPr>
          <p:cNvSpPr txBox="1"/>
          <p:nvPr/>
        </p:nvSpPr>
        <p:spPr>
          <a:xfrm>
            <a:off x="8859947" y="4850668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2</a:t>
            </a:r>
            <a:endParaRPr lang="aa-ET" sz="14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510814" y="348713"/>
            <a:ext cx="834913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: скругленные углы 4">
            <a:extLst>
              <a:ext uri="{FF2B5EF4-FFF2-40B4-BE49-F238E27FC236}">
                <a16:creationId xmlns:a16="http://schemas.microsoft.com/office/drawing/2014/main" id="{35832A41-3781-49CA-82DB-1B5D7157FD82}"/>
              </a:ext>
            </a:extLst>
          </p:cNvPr>
          <p:cNvSpPr/>
          <p:nvPr/>
        </p:nvSpPr>
        <p:spPr>
          <a:xfrm>
            <a:off x="387476" y="3826476"/>
            <a:ext cx="8472471" cy="1123512"/>
          </a:xfrm>
          <a:prstGeom prst="roundRect">
            <a:avLst/>
          </a:prstGeom>
          <a:noFill/>
          <a:ln>
            <a:solidFill>
              <a:srgbClr val="4C78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CF68D755-17EB-4034-A4CB-92645F11A564}"/>
              </a:ext>
            </a:extLst>
          </p:cNvPr>
          <p:cNvCxnSpPr>
            <a:cxnSpLocks/>
          </p:cNvCxnSpPr>
          <p:nvPr/>
        </p:nvCxnSpPr>
        <p:spPr>
          <a:xfrm>
            <a:off x="1736761" y="3893884"/>
            <a:ext cx="0" cy="99786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B84C3477-A40F-4D36-B800-1A3518FAD72D}"/>
              </a:ext>
            </a:extLst>
          </p:cNvPr>
          <p:cNvSpPr txBox="1"/>
          <p:nvPr/>
        </p:nvSpPr>
        <p:spPr>
          <a:xfrm>
            <a:off x="5130922" y="1808382"/>
            <a:ext cx="367120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Проведено учение </a:t>
            </a:r>
            <a:r>
              <a:rPr lang="ru-RU" sz="12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«</a:t>
            </a:r>
            <a:r>
              <a:rPr lang="ru-RU" sz="1200" b="1" kern="0" dirty="0" err="1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Ормандала</a:t>
            </a:r>
            <a:r>
              <a:rPr lang="ru-RU" sz="12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–2023» </a:t>
            </a:r>
            <a:br>
              <a:rPr lang="ru-RU" sz="12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</a:br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с участием Совета Безопасности (</a:t>
            </a:r>
            <a:r>
              <a:rPr lang="ru-RU" sz="1100" i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Акмолинская обл., 17-18 октября 2023 года</a:t>
            </a:r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)</a:t>
            </a:r>
            <a:endParaRPr lang="ru-KZ" sz="1200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pic>
        <p:nvPicPr>
          <p:cNvPr id="71" name="Рисунок 70">
            <a:extLst>
              <a:ext uri="{FF2B5EF4-FFF2-40B4-BE49-F238E27FC236}">
                <a16:creationId xmlns:a16="http://schemas.microsoft.com/office/drawing/2014/main" id="{DBAA5E19-6F9C-40B0-B07B-038BA72FC88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329" y="1821904"/>
            <a:ext cx="613880" cy="629621"/>
          </a:xfrm>
          <a:prstGeom prst="rect">
            <a:avLst/>
          </a:prstGeom>
        </p:spPr>
      </p:pic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591D2C1B-58CB-4EC7-A09A-625D154E9CA7}"/>
              </a:ext>
            </a:extLst>
          </p:cNvPr>
          <p:cNvCxnSpPr>
            <a:cxnSpLocks/>
          </p:cNvCxnSpPr>
          <p:nvPr/>
        </p:nvCxnSpPr>
        <p:spPr>
          <a:xfrm>
            <a:off x="305019" y="3629520"/>
            <a:ext cx="4118862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E8340289-0C47-4A42-9642-AF0CB39C2B09}"/>
              </a:ext>
            </a:extLst>
          </p:cNvPr>
          <p:cNvSpPr/>
          <p:nvPr/>
        </p:nvSpPr>
        <p:spPr>
          <a:xfrm>
            <a:off x="1860029" y="1760913"/>
            <a:ext cx="3182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93751">
              <a:defRPr/>
            </a:pPr>
            <a:r>
              <a:rPr lang="ru-RU" altLang="zh-CN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Площадь –</a:t>
            </a:r>
            <a:r>
              <a:rPr lang="ru-RU" altLang="zh-CN" sz="1400" b="1" kern="0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 </a:t>
            </a:r>
            <a:r>
              <a:rPr lang="ru-RU" altLang="zh-CN" sz="1600" b="1" kern="0" dirty="0">
                <a:solidFill>
                  <a:srgbClr val="FF3300"/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116 тыс. </a:t>
            </a:r>
            <a:r>
              <a:rPr lang="ru-RU" altLang="zh-CN" sz="16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га.</a:t>
            </a:r>
            <a:endParaRPr lang="ru-RU" altLang="zh-CN" sz="1600" b="1" kern="0" dirty="0">
              <a:solidFill>
                <a:srgbClr val="C00000"/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  <a:p>
            <a:pPr defTabSz="693751">
              <a:defRPr/>
            </a:pPr>
            <a:r>
              <a:rPr lang="ru-RU" altLang="zh-CN" sz="1200" i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(2022г. – 103 тыс. га.)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D874AF4-94BA-4B3E-8FD0-4DC0BA5625CC}"/>
              </a:ext>
            </a:extLst>
          </p:cNvPr>
          <p:cNvSpPr txBox="1"/>
          <p:nvPr/>
        </p:nvSpPr>
        <p:spPr>
          <a:xfrm>
            <a:off x="1866602" y="2618917"/>
            <a:ext cx="22548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93751">
              <a:defRPr/>
            </a:pPr>
            <a:r>
              <a:rPr lang="ru-RU" altLang="zh-CN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Ущерб – </a:t>
            </a:r>
            <a:r>
              <a:rPr lang="ru-RU" altLang="zh-CN" sz="1600" b="1" kern="0" dirty="0">
                <a:solidFill>
                  <a:srgbClr val="FF3300"/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163 млрд</a:t>
            </a:r>
          </a:p>
          <a:p>
            <a:pPr defTabSz="693751">
              <a:defRPr/>
            </a:pPr>
            <a:r>
              <a:rPr lang="ru-RU" altLang="zh-CN" sz="1200" i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(2022г. – 20 млрд)</a:t>
            </a:r>
            <a:endParaRPr lang="en-US" altLang="zh-CN" sz="1200" b="1" i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F08AA89-EA77-48B9-9809-F1842953CBF1}"/>
              </a:ext>
            </a:extLst>
          </p:cNvPr>
          <p:cNvSpPr txBox="1"/>
          <p:nvPr/>
        </p:nvSpPr>
        <p:spPr>
          <a:xfrm>
            <a:off x="1861000" y="895004"/>
            <a:ext cx="24040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93751">
              <a:defRPr/>
            </a:pPr>
            <a:r>
              <a:rPr lang="ru-RU" altLang="zh-CN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Количество </a:t>
            </a:r>
            <a:r>
              <a:rPr lang="ru-RU" altLang="zh-CN" sz="1400" b="1" kern="0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– </a:t>
            </a:r>
            <a:r>
              <a:rPr lang="ru-RU" altLang="zh-CN" sz="1600" b="1" kern="0" dirty="0">
                <a:solidFill>
                  <a:srgbClr val="FF3300"/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810</a:t>
            </a:r>
          </a:p>
          <a:p>
            <a:pPr defTabSz="693751">
              <a:defRPr/>
            </a:pPr>
            <a:r>
              <a:rPr lang="ru-RU" altLang="zh-CN" sz="1200" i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(2022г. – 801)</a:t>
            </a:r>
            <a:endParaRPr lang="en-US" altLang="zh-CN" sz="1200" b="1" i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pic>
        <p:nvPicPr>
          <p:cNvPr id="78" name="Рисунок 77">
            <a:extLst>
              <a:ext uri="{FF2B5EF4-FFF2-40B4-BE49-F238E27FC236}">
                <a16:creationId xmlns:a16="http://schemas.microsoft.com/office/drawing/2014/main" id="{174A617A-5384-499E-954F-EF33926EA26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537" y="2590137"/>
            <a:ext cx="280946" cy="280946"/>
          </a:xfrm>
          <a:prstGeom prst="rect">
            <a:avLst/>
          </a:prstGeom>
        </p:spPr>
      </p:pic>
      <p:sp>
        <p:nvSpPr>
          <p:cNvPr id="81" name="文本框 95">
            <a:extLst>
              <a:ext uri="{FF2B5EF4-FFF2-40B4-BE49-F238E27FC236}">
                <a16:creationId xmlns:a16="http://schemas.microsoft.com/office/drawing/2014/main" id="{AAA4DE4E-3073-4C38-8787-624BBAFC4381}"/>
              </a:ext>
            </a:extLst>
          </p:cNvPr>
          <p:cNvSpPr txBox="1"/>
          <p:nvPr/>
        </p:nvSpPr>
        <p:spPr>
          <a:xfrm>
            <a:off x="448229" y="1850523"/>
            <a:ext cx="941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94"/>
            <a:r>
              <a:rPr lang="ru-RU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+13%</a:t>
            </a:r>
            <a:endParaRPr lang="zh-CN" altLang="en-US" sz="1000" b="1" dirty="0">
              <a:solidFill>
                <a:srgbClr val="0082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文本框 95">
            <a:extLst>
              <a:ext uri="{FF2B5EF4-FFF2-40B4-BE49-F238E27FC236}">
                <a16:creationId xmlns:a16="http://schemas.microsoft.com/office/drawing/2014/main" id="{4B6A3B08-1450-4D4E-8D86-655A9ED74DDE}"/>
              </a:ext>
            </a:extLst>
          </p:cNvPr>
          <p:cNvSpPr txBox="1"/>
          <p:nvPr/>
        </p:nvSpPr>
        <p:spPr>
          <a:xfrm>
            <a:off x="604705" y="2694717"/>
            <a:ext cx="628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94"/>
            <a:r>
              <a:rPr lang="ru-RU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х8</a:t>
            </a:r>
            <a:endParaRPr lang="zh-CN" alt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文本框 95">
            <a:extLst>
              <a:ext uri="{FF2B5EF4-FFF2-40B4-BE49-F238E27FC236}">
                <a16:creationId xmlns:a16="http://schemas.microsoft.com/office/drawing/2014/main" id="{03B2894C-107A-4A60-9AC9-C54B9E5261B3}"/>
              </a:ext>
            </a:extLst>
          </p:cNvPr>
          <p:cNvSpPr txBox="1"/>
          <p:nvPr/>
        </p:nvSpPr>
        <p:spPr>
          <a:xfrm>
            <a:off x="556232" y="972962"/>
            <a:ext cx="716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94"/>
            <a:r>
              <a:rPr lang="ru-RU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+1%</a:t>
            </a:r>
            <a:endParaRPr lang="zh-CN" alt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0CD8EC72-7B79-4074-9480-AB1F60F51CFF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53" y="769487"/>
            <a:ext cx="628455" cy="628455"/>
          </a:xfrm>
          <a:prstGeom prst="rect">
            <a:avLst/>
          </a:prstGeom>
        </p:spPr>
      </p:pic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EF9F727B-E3E0-4E96-81B6-5A53DDE72294}"/>
              </a:ext>
            </a:extLst>
          </p:cNvPr>
          <p:cNvCxnSpPr>
            <a:cxnSpLocks/>
          </p:cNvCxnSpPr>
          <p:nvPr/>
        </p:nvCxnSpPr>
        <p:spPr>
          <a:xfrm flipV="1">
            <a:off x="4265021" y="827854"/>
            <a:ext cx="0" cy="280166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id="{188B2137-4505-49F8-A504-AD6B40C0ADBB}"/>
              </a:ext>
            </a:extLst>
          </p:cNvPr>
          <p:cNvCxnSpPr/>
          <p:nvPr/>
        </p:nvCxnSpPr>
        <p:spPr>
          <a:xfrm>
            <a:off x="305019" y="3629520"/>
            <a:ext cx="8637384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7BCC62CC-8CFB-4D96-9853-E57DB9D5295C}"/>
              </a:ext>
            </a:extLst>
          </p:cNvPr>
          <p:cNvSpPr txBox="1"/>
          <p:nvPr/>
        </p:nvSpPr>
        <p:spPr>
          <a:xfrm>
            <a:off x="5188742" y="934444"/>
            <a:ext cx="36712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Разработан «Алгоритм реагирований на ЧС»</a:t>
            </a:r>
            <a:endParaRPr lang="ru-KZ" sz="1200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BD5AD3E-9D79-432D-8F73-11467E996B7B}"/>
              </a:ext>
            </a:extLst>
          </p:cNvPr>
          <p:cNvSpPr txBox="1"/>
          <p:nvPr/>
        </p:nvSpPr>
        <p:spPr>
          <a:xfrm>
            <a:off x="5112505" y="2576770"/>
            <a:ext cx="36712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Запланировано проведение Республиканских командно-штабных учений (</a:t>
            </a:r>
            <a:r>
              <a:rPr lang="ru-RU" sz="1100" i="1" kern="0" dirty="0" err="1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обл.Абай</a:t>
            </a:r>
            <a:r>
              <a:rPr lang="ru-RU" sz="1100" i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, апрель-май</a:t>
            </a:r>
            <a:r>
              <a:rPr lang="ru-RU" sz="1200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)</a:t>
            </a:r>
            <a:endParaRPr lang="ru-KZ" sz="1200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D58D8F3-70D1-4D46-913A-5E2B892F8E23}"/>
              </a:ext>
            </a:extLst>
          </p:cNvPr>
          <p:cNvSpPr txBox="1"/>
          <p:nvPr/>
        </p:nvSpPr>
        <p:spPr>
          <a:xfrm>
            <a:off x="1843168" y="3862860"/>
            <a:ext cx="69589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МЭПР и МЧС утверждены Правила организации и прохождения обучения сотрудников государственной лесной охраны.</a:t>
            </a:r>
          </a:p>
          <a:p>
            <a:pPr algn="just"/>
            <a:r>
              <a:rPr lang="ru-RU" sz="16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С 15 января на базе Академии гражданской защиты МЧС организовано обучение 1 332 работников </a:t>
            </a:r>
            <a:endParaRPr lang="ru-KZ" sz="16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F7832E58-5CCA-4B53-9505-906CE4CF45F3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933" y="1699583"/>
            <a:ext cx="628455" cy="628455"/>
          </a:xfrm>
          <a:prstGeom prst="rect">
            <a:avLst/>
          </a:prstGeom>
        </p:spPr>
      </p:pic>
      <p:pic>
        <p:nvPicPr>
          <p:cNvPr id="96" name="Рисунок 95">
            <a:extLst>
              <a:ext uri="{FF2B5EF4-FFF2-40B4-BE49-F238E27FC236}">
                <a16:creationId xmlns:a16="http://schemas.microsoft.com/office/drawing/2014/main" id="{6FE37E1B-9FF8-44E0-8C80-A57C2228C1EE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5" t="10968" r="17304" b="11381"/>
          <a:stretch/>
        </p:blipFill>
        <p:spPr>
          <a:xfrm>
            <a:off x="4491015" y="857648"/>
            <a:ext cx="540508" cy="569182"/>
          </a:xfrm>
          <a:prstGeom prst="rect">
            <a:avLst/>
          </a:prstGeom>
        </p:spPr>
      </p:pic>
      <p:sp>
        <p:nvSpPr>
          <p:cNvPr id="100" name="文本框 113">
            <a:extLst>
              <a:ext uri="{FF2B5EF4-FFF2-40B4-BE49-F238E27FC236}">
                <a16:creationId xmlns:a16="http://schemas.microsoft.com/office/drawing/2014/main" id="{7EB4BC5B-2EFA-476C-9F34-EA516641EB33}"/>
              </a:ext>
            </a:extLst>
          </p:cNvPr>
          <p:cNvSpPr txBox="1"/>
          <p:nvPr/>
        </p:nvSpPr>
        <p:spPr>
          <a:xfrm>
            <a:off x="4401992" y="689019"/>
            <a:ext cx="674712" cy="285497"/>
          </a:xfrm>
          <a:prstGeom prst="rect">
            <a:avLst/>
          </a:prstGeom>
          <a:noFill/>
        </p:spPr>
        <p:txBody>
          <a:bodyPr wrap="square" lIns="69376" tIns="34688" rIns="69376" bIns="34688" rtlCol="0">
            <a:spAutoFit/>
          </a:bodyPr>
          <a:lstStyle/>
          <a:p>
            <a:pPr defTabSz="693751">
              <a:defRPr/>
            </a:pPr>
            <a:r>
              <a:rPr lang="ru-RU" altLang="zh-CN" sz="1400" b="1" kern="0" dirty="0">
                <a:solidFill>
                  <a:srgbClr val="203864"/>
                </a:solidFill>
                <a:latin typeface="Palatino Linotype" panose="02040502050505030304" pitchFamily="18" charset="0"/>
                <a:ea typeface="微软雅黑" pitchFamily="34" charset="-122"/>
              </a:rPr>
              <a:t>МЧС</a:t>
            </a:r>
            <a:endParaRPr lang="ru-RU" altLang="zh-CN" sz="1600" kern="0" dirty="0">
              <a:solidFill>
                <a:srgbClr val="203864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01" name="文本框 113">
            <a:extLst>
              <a:ext uri="{FF2B5EF4-FFF2-40B4-BE49-F238E27FC236}">
                <a16:creationId xmlns:a16="http://schemas.microsoft.com/office/drawing/2014/main" id="{54EB3BD3-C853-48EA-8215-1E3A19BA62FC}"/>
              </a:ext>
            </a:extLst>
          </p:cNvPr>
          <p:cNvSpPr txBox="1"/>
          <p:nvPr/>
        </p:nvSpPr>
        <p:spPr>
          <a:xfrm>
            <a:off x="4512335" y="1325275"/>
            <a:ext cx="733289" cy="285497"/>
          </a:xfrm>
          <a:prstGeom prst="rect">
            <a:avLst/>
          </a:prstGeom>
          <a:noFill/>
        </p:spPr>
        <p:txBody>
          <a:bodyPr wrap="square" lIns="69376" tIns="34688" rIns="69376" bIns="34688" rtlCol="0">
            <a:spAutoFit/>
          </a:bodyPr>
          <a:lstStyle/>
          <a:p>
            <a:pPr defTabSz="693751">
              <a:defRPr/>
            </a:pPr>
            <a:r>
              <a:rPr lang="ru-RU" altLang="zh-CN" sz="1400" b="1" kern="0" dirty="0">
                <a:solidFill>
                  <a:srgbClr val="203864"/>
                </a:solidFill>
                <a:latin typeface="Palatino Linotype" panose="02040502050505030304" pitchFamily="18" charset="0"/>
                <a:ea typeface="微软雅黑" pitchFamily="34" charset="-122"/>
              </a:rPr>
              <a:t>МЭПР</a:t>
            </a:r>
          </a:p>
        </p:txBody>
      </p:sp>
      <p:pic>
        <p:nvPicPr>
          <p:cNvPr id="102" name="Picture 12" descr="http://cdn.onlinewebfonts.com/svg/img_453908.png">
            <a:extLst>
              <a:ext uri="{FF2B5EF4-FFF2-40B4-BE49-F238E27FC236}">
                <a16:creationId xmlns:a16="http://schemas.microsoft.com/office/drawing/2014/main" id="{290A2366-E72C-4C81-9B66-96EB80B86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36" y="3931019"/>
            <a:ext cx="887800" cy="88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Рисунок 109">
            <a:extLst>
              <a:ext uri="{FF2B5EF4-FFF2-40B4-BE49-F238E27FC236}">
                <a16:creationId xmlns:a16="http://schemas.microsoft.com/office/drawing/2014/main" id="{B8A52916-82CC-4109-8986-6403408C8198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716" y="2580594"/>
            <a:ext cx="569787" cy="569787"/>
          </a:xfrm>
          <a:prstGeom prst="rect">
            <a:avLst/>
          </a:prstGeom>
        </p:spPr>
      </p:pic>
      <p:pic>
        <p:nvPicPr>
          <p:cNvPr id="112" name="Рисунок 111">
            <a:extLst>
              <a:ext uri="{FF2B5EF4-FFF2-40B4-BE49-F238E27FC236}">
                <a16:creationId xmlns:a16="http://schemas.microsoft.com/office/drawing/2014/main" id="{129169B2-B947-4647-9A3C-83FFD098E463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hq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2" t="3685" r="23010" b="3497"/>
          <a:stretch/>
        </p:blipFill>
        <p:spPr>
          <a:xfrm>
            <a:off x="4344172" y="2728312"/>
            <a:ext cx="336326" cy="5670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4941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Прямоугольный треугольник 89">
            <a:extLst>
              <a:ext uri="{FF2B5EF4-FFF2-40B4-BE49-F238E27FC236}">
                <a16:creationId xmlns:a16="http://schemas.microsoft.com/office/drawing/2014/main" id="{75D7F003-DEC3-4363-9947-BC0E7654D44C}"/>
              </a:ext>
            </a:extLst>
          </p:cNvPr>
          <p:cNvSpPr/>
          <p:nvPr/>
        </p:nvSpPr>
        <p:spPr>
          <a:xfrm>
            <a:off x="2017662" y="2021087"/>
            <a:ext cx="1233432" cy="1524834"/>
          </a:xfrm>
          <a:prstGeom prst="rtTriangle">
            <a:avLst/>
          </a:prstGeom>
          <a:noFill/>
          <a:ln>
            <a:solidFill>
              <a:srgbClr val="4C78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51CCCB-4C43-4777-BA2A-31B4FBC16806}"/>
              </a:ext>
            </a:extLst>
          </p:cNvPr>
          <p:cNvSpPr txBox="1"/>
          <p:nvPr/>
        </p:nvSpPr>
        <p:spPr>
          <a:xfrm>
            <a:off x="2277861" y="1564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ПРЕДУПРЕЖДЕНИЕ ПАВОДКО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a-E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95C112-94E7-4DEF-8673-7EA83ED94978}"/>
              </a:ext>
            </a:extLst>
          </p:cNvPr>
          <p:cNvSpPr txBox="1"/>
          <p:nvPr/>
        </p:nvSpPr>
        <p:spPr>
          <a:xfrm>
            <a:off x="506274" y="15642"/>
            <a:ext cx="81314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ПРЕВЕНТИВНЫЕ МЕРЫ</a:t>
            </a:r>
            <a:endParaRPr lang="aa-ET" sz="1600" b="1" dirty="0">
              <a:solidFill>
                <a:srgbClr val="FF330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FC8D6E8-A48C-47F6-B2C4-4B58291A7840}"/>
              </a:ext>
            </a:extLst>
          </p:cNvPr>
          <p:cNvSpPr txBox="1"/>
          <p:nvPr/>
        </p:nvSpPr>
        <p:spPr>
          <a:xfrm>
            <a:off x="8859948" y="48357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3</a:t>
            </a:r>
            <a:endParaRPr lang="aa-ET" sz="14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10814" y="348713"/>
            <a:ext cx="834913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5">
            <a:extLst>
              <a:ext uri="{FF2B5EF4-FFF2-40B4-BE49-F238E27FC236}">
                <a16:creationId xmlns:a16="http://schemas.microsoft.com/office/drawing/2014/main" id="{C8AF3C5C-D9CA-4AC3-B201-60F8B13E2F37}"/>
              </a:ext>
            </a:extLst>
          </p:cNvPr>
          <p:cNvSpPr>
            <a:spLocks/>
          </p:cNvSpPr>
          <p:nvPr/>
        </p:nvSpPr>
        <p:spPr bwMode="auto">
          <a:xfrm>
            <a:off x="2808260" y="2472495"/>
            <a:ext cx="1550378" cy="1080698"/>
          </a:xfrm>
          <a:custGeom>
            <a:avLst/>
            <a:gdLst>
              <a:gd name="T0" fmla="*/ 3256 w 3324"/>
              <a:gd name="T1" fmla="*/ 470 h 2157"/>
              <a:gd name="T2" fmla="*/ 1880 w 3324"/>
              <a:gd name="T3" fmla="*/ 2056 h 2157"/>
              <a:gd name="T4" fmla="*/ 1880 w 3324"/>
              <a:gd name="T5" fmla="*/ 2056 h 2157"/>
              <a:gd name="T6" fmla="*/ 1663 w 3324"/>
              <a:gd name="T7" fmla="*/ 2157 h 2157"/>
              <a:gd name="T8" fmla="*/ 1451 w 3324"/>
              <a:gd name="T9" fmla="*/ 2062 h 2157"/>
              <a:gd name="T10" fmla="*/ 1450 w 3324"/>
              <a:gd name="T11" fmla="*/ 2062 h 2157"/>
              <a:gd name="T12" fmla="*/ 83 w 3324"/>
              <a:gd name="T13" fmla="*/ 485 h 2157"/>
              <a:gd name="T14" fmla="*/ 0 w 3324"/>
              <a:gd name="T15" fmla="*/ 284 h 2157"/>
              <a:gd name="T16" fmla="*/ 283 w 3324"/>
              <a:gd name="T17" fmla="*/ 0 h 2157"/>
              <a:gd name="T18" fmla="*/ 283 w 3324"/>
              <a:gd name="T19" fmla="*/ 0 h 2157"/>
              <a:gd name="T20" fmla="*/ 284 w 3324"/>
              <a:gd name="T21" fmla="*/ 0 h 2157"/>
              <a:gd name="T22" fmla="*/ 3039 w 3324"/>
              <a:gd name="T23" fmla="*/ 0 h 2157"/>
              <a:gd name="T24" fmla="*/ 3039 w 3324"/>
              <a:gd name="T25" fmla="*/ 0 h 2157"/>
              <a:gd name="T26" fmla="*/ 3040 w 3324"/>
              <a:gd name="T27" fmla="*/ 0 h 2157"/>
              <a:gd name="T28" fmla="*/ 3324 w 3324"/>
              <a:gd name="T29" fmla="*/ 284 h 2157"/>
              <a:gd name="T30" fmla="*/ 3256 w 3324"/>
              <a:gd name="T31" fmla="*/ 470 h 2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324" h="2157">
                <a:moveTo>
                  <a:pt x="3256" y="470"/>
                </a:moveTo>
                <a:lnTo>
                  <a:pt x="1880" y="2056"/>
                </a:lnTo>
                <a:lnTo>
                  <a:pt x="1880" y="2056"/>
                </a:lnTo>
                <a:cubicBezTo>
                  <a:pt x="1828" y="2118"/>
                  <a:pt x="1750" y="2157"/>
                  <a:pt x="1663" y="2157"/>
                </a:cubicBezTo>
                <a:cubicBezTo>
                  <a:pt x="1578" y="2157"/>
                  <a:pt x="1503" y="2120"/>
                  <a:pt x="1451" y="2062"/>
                </a:cubicBezTo>
                <a:lnTo>
                  <a:pt x="1450" y="2062"/>
                </a:lnTo>
                <a:lnTo>
                  <a:pt x="83" y="485"/>
                </a:lnTo>
                <a:cubicBezTo>
                  <a:pt x="32" y="433"/>
                  <a:pt x="0" y="363"/>
                  <a:pt x="0" y="284"/>
                </a:cubicBezTo>
                <a:cubicBezTo>
                  <a:pt x="0" y="128"/>
                  <a:pt x="127" y="1"/>
                  <a:pt x="283" y="0"/>
                </a:cubicBezTo>
                <a:lnTo>
                  <a:pt x="283" y="0"/>
                </a:lnTo>
                <a:lnTo>
                  <a:pt x="284" y="0"/>
                </a:lnTo>
                <a:lnTo>
                  <a:pt x="3039" y="0"/>
                </a:lnTo>
                <a:lnTo>
                  <a:pt x="3039" y="0"/>
                </a:lnTo>
                <a:lnTo>
                  <a:pt x="3040" y="0"/>
                </a:lnTo>
                <a:cubicBezTo>
                  <a:pt x="3197" y="0"/>
                  <a:pt x="3324" y="127"/>
                  <a:pt x="3324" y="284"/>
                </a:cubicBezTo>
                <a:cubicBezTo>
                  <a:pt x="3324" y="355"/>
                  <a:pt x="3299" y="420"/>
                  <a:pt x="3256" y="470"/>
                </a:cubicBezTo>
                <a:close/>
              </a:path>
            </a:pathLst>
          </a:custGeom>
          <a:noFill/>
          <a:ln>
            <a:solidFill>
              <a:srgbClr val="4C78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71A8B3E5-E074-4110-B9CF-FF103449FD39}"/>
              </a:ext>
            </a:extLst>
          </p:cNvPr>
          <p:cNvSpPr>
            <a:spLocks/>
          </p:cNvSpPr>
          <p:nvPr/>
        </p:nvSpPr>
        <p:spPr bwMode="auto">
          <a:xfrm>
            <a:off x="6165018" y="1111553"/>
            <a:ext cx="1645482" cy="1052550"/>
          </a:xfrm>
          <a:custGeom>
            <a:avLst/>
            <a:gdLst>
              <a:gd name="T0" fmla="*/ 3256 w 3325"/>
              <a:gd name="T1" fmla="*/ 1687 h 2157"/>
              <a:gd name="T2" fmla="*/ 1880 w 3325"/>
              <a:gd name="T3" fmla="*/ 100 h 2157"/>
              <a:gd name="T4" fmla="*/ 1880 w 3325"/>
              <a:gd name="T5" fmla="*/ 100 h 2157"/>
              <a:gd name="T6" fmla="*/ 1663 w 3325"/>
              <a:gd name="T7" fmla="*/ 0 h 2157"/>
              <a:gd name="T8" fmla="*/ 1451 w 3325"/>
              <a:gd name="T9" fmla="*/ 95 h 2157"/>
              <a:gd name="T10" fmla="*/ 1451 w 3325"/>
              <a:gd name="T11" fmla="*/ 95 h 2157"/>
              <a:gd name="T12" fmla="*/ 83 w 3325"/>
              <a:gd name="T13" fmla="*/ 1672 h 2157"/>
              <a:gd name="T14" fmla="*/ 0 w 3325"/>
              <a:gd name="T15" fmla="*/ 1872 h 2157"/>
              <a:gd name="T16" fmla="*/ 284 w 3325"/>
              <a:gd name="T17" fmla="*/ 2157 h 2157"/>
              <a:gd name="T18" fmla="*/ 284 w 3325"/>
              <a:gd name="T19" fmla="*/ 2157 h 2157"/>
              <a:gd name="T20" fmla="*/ 285 w 3325"/>
              <a:gd name="T21" fmla="*/ 2157 h 2157"/>
              <a:gd name="T22" fmla="*/ 3039 w 3325"/>
              <a:gd name="T23" fmla="*/ 2157 h 2157"/>
              <a:gd name="T24" fmla="*/ 3039 w 3325"/>
              <a:gd name="T25" fmla="*/ 2157 h 2157"/>
              <a:gd name="T26" fmla="*/ 3040 w 3325"/>
              <a:gd name="T27" fmla="*/ 2157 h 2157"/>
              <a:gd name="T28" fmla="*/ 3325 w 3325"/>
              <a:gd name="T29" fmla="*/ 1872 h 2157"/>
              <a:gd name="T30" fmla="*/ 3256 w 3325"/>
              <a:gd name="T31" fmla="*/ 1687 h 2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325" h="2157">
                <a:moveTo>
                  <a:pt x="3256" y="1687"/>
                </a:moveTo>
                <a:lnTo>
                  <a:pt x="1880" y="100"/>
                </a:lnTo>
                <a:lnTo>
                  <a:pt x="1880" y="100"/>
                </a:lnTo>
                <a:cubicBezTo>
                  <a:pt x="1828" y="39"/>
                  <a:pt x="1750" y="0"/>
                  <a:pt x="1663" y="0"/>
                </a:cubicBezTo>
                <a:cubicBezTo>
                  <a:pt x="1579" y="0"/>
                  <a:pt x="1503" y="36"/>
                  <a:pt x="1451" y="95"/>
                </a:cubicBezTo>
                <a:lnTo>
                  <a:pt x="1451" y="95"/>
                </a:lnTo>
                <a:lnTo>
                  <a:pt x="83" y="1672"/>
                </a:lnTo>
                <a:cubicBezTo>
                  <a:pt x="32" y="1723"/>
                  <a:pt x="0" y="1794"/>
                  <a:pt x="0" y="1872"/>
                </a:cubicBezTo>
                <a:cubicBezTo>
                  <a:pt x="0" y="2029"/>
                  <a:pt x="127" y="2156"/>
                  <a:pt x="284" y="2157"/>
                </a:cubicBezTo>
                <a:lnTo>
                  <a:pt x="284" y="2157"/>
                </a:lnTo>
                <a:lnTo>
                  <a:pt x="285" y="2157"/>
                </a:lnTo>
                <a:lnTo>
                  <a:pt x="3039" y="2157"/>
                </a:lnTo>
                <a:lnTo>
                  <a:pt x="3039" y="2157"/>
                </a:lnTo>
                <a:lnTo>
                  <a:pt x="3040" y="2157"/>
                </a:lnTo>
                <a:cubicBezTo>
                  <a:pt x="3198" y="2157"/>
                  <a:pt x="3325" y="2029"/>
                  <a:pt x="3325" y="1872"/>
                </a:cubicBezTo>
                <a:cubicBezTo>
                  <a:pt x="3325" y="1802"/>
                  <a:pt x="3299" y="1737"/>
                  <a:pt x="3256" y="1687"/>
                </a:cubicBezTo>
                <a:close/>
              </a:path>
            </a:pathLst>
          </a:custGeom>
          <a:noFill/>
          <a:ln>
            <a:solidFill>
              <a:srgbClr val="4C78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30">
            <a:extLst>
              <a:ext uri="{FF2B5EF4-FFF2-40B4-BE49-F238E27FC236}">
                <a16:creationId xmlns:a16="http://schemas.microsoft.com/office/drawing/2014/main" id="{FE9D6398-EE0B-44A3-B2EB-AD3F3ABD5417}"/>
              </a:ext>
            </a:extLst>
          </p:cNvPr>
          <p:cNvSpPr txBox="1"/>
          <p:nvPr/>
        </p:nvSpPr>
        <p:spPr>
          <a:xfrm>
            <a:off x="5487025" y="2816870"/>
            <a:ext cx="259975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Определены места проведения дноуглубительных работ</a:t>
            </a:r>
            <a:endParaRPr lang="ru-RU" altLang="zh-CN" sz="12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cxnSp>
        <p:nvCxnSpPr>
          <p:cNvPr id="45" name="直接连接符 24">
            <a:extLst>
              <a:ext uri="{FF2B5EF4-FFF2-40B4-BE49-F238E27FC236}">
                <a16:creationId xmlns:a16="http://schemas.microsoft.com/office/drawing/2014/main" id="{67DF7470-9722-41B7-8C5F-6358B982C3FF}"/>
              </a:ext>
            </a:extLst>
          </p:cNvPr>
          <p:cNvCxnSpPr>
            <a:cxnSpLocks/>
          </p:cNvCxnSpPr>
          <p:nvPr/>
        </p:nvCxnSpPr>
        <p:spPr>
          <a:xfrm flipH="1" flipV="1">
            <a:off x="431460" y="1106492"/>
            <a:ext cx="6363" cy="1867726"/>
          </a:xfrm>
          <a:prstGeom prst="line">
            <a:avLst/>
          </a:prstGeom>
          <a:ln w="12700">
            <a:solidFill>
              <a:srgbClr val="4C78C7"/>
            </a:solidFill>
            <a:prstDash val="dash"/>
            <a:headEnd type="none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E832ED05-E8FB-4810-9E1F-B536A31F3830}"/>
              </a:ext>
            </a:extLst>
          </p:cNvPr>
          <p:cNvSpPr txBox="1"/>
          <p:nvPr/>
        </p:nvSpPr>
        <p:spPr>
          <a:xfrm>
            <a:off x="1810715" y="519993"/>
            <a:ext cx="5188225" cy="356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МЕЖВЕДОМСТВЕННОЕ ВЗАИМОДЕЙСТВИЕ</a:t>
            </a: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804393C7-FAE4-498F-93F1-7A0CB6337E87}"/>
              </a:ext>
            </a:extLst>
          </p:cNvPr>
          <p:cNvCxnSpPr/>
          <p:nvPr/>
        </p:nvCxnSpPr>
        <p:spPr>
          <a:xfrm>
            <a:off x="2489277" y="861118"/>
            <a:ext cx="3768865" cy="0"/>
          </a:xfrm>
          <a:prstGeom prst="line">
            <a:avLst/>
          </a:prstGeom>
          <a:ln w="19050">
            <a:solidFill>
              <a:srgbClr val="A1B8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E0929E8F-A8CF-41E7-8D21-C5DBA51DAE1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479" y="426115"/>
            <a:ext cx="598361" cy="635427"/>
          </a:xfrm>
          <a:prstGeom prst="rect">
            <a:avLst/>
          </a:prstGeom>
        </p:spPr>
      </p:pic>
      <p:pic>
        <p:nvPicPr>
          <p:cNvPr id="58" name="Рисунок 57">
            <a:extLst>
              <a:ext uri="{FF2B5EF4-FFF2-40B4-BE49-F238E27FC236}">
                <a16:creationId xmlns:a16="http://schemas.microsoft.com/office/drawing/2014/main" id="{D0147B5E-FACE-4601-9515-ABD2EAD348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6" t="13088" b="17742"/>
          <a:stretch/>
        </p:blipFill>
        <p:spPr>
          <a:xfrm>
            <a:off x="6477254" y="1281750"/>
            <a:ext cx="830637" cy="942145"/>
          </a:xfrm>
          <a:prstGeom prst="rect">
            <a:avLst/>
          </a:prstGeom>
        </p:spPr>
      </p:pic>
      <p:sp>
        <p:nvSpPr>
          <p:cNvPr id="72" name="椭圆 2">
            <a:extLst>
              <a:ext uri="{FF2B5EF4-FFF2-40B4-BE49-F238E27FC236}">
                <a16:creationId xmlns:a16="http://schemas.microsoft.com/office/drawing/2014/main" id="{6D05E99A-9837-4D11-AD9A-06B8A7B6579D}"/>
              </a:ext>
            </a:extLst>
          </p:cNvPr>
          <p:cNvSpPr/>
          <p:nvPr/>
        </p:nvSpPr>
        <p:spPr>
          <a:xfrm>
            <a:off x="407896" y="4746638"/>
            <a:ext cx="8593245" cy="225517"/>
          </a:xfrm>
          <a:prstGeom prst="ellipse">
            <a:avLst/>
          </a:prstGeom>
          <a:gradFill flip="none" rotWithShape="1">
            <a:gsLst>
              <a:gs pos="100000">
                <a:sysClr val="window" lastClr="FFFFFF">
                  <a:lumMod val="50000"/>
                  <a:alpha val="0"/>
                </a:sysClr>
              </a:gs>
              <a:gs pos="54000">
                <a:srgbClr val="7F7F7F">
                  <a:alpha val="64000"/>
                </a:srgbClr>
              </a:gs>
              <a:gs pos="0">
                <a:sysClr val="window" lastClr="FFFFFF">
                  <a:lumMod val="50000"/>
                  <a:alpha val="64000"/>
                </a:sysClr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796">
              <a:defRPr/>
            </a:pPr>
            <a:endParaRPr lang="zh-CN" altLang="en-US" sz="975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圆角矩形 4">
            <a:extLst>
              <a:ext uri="{FF2B5EF4-FFF2-40B4-BE49-F238E27FC236}">
                <a16:creationId xmlns:a16="http://schemas.microsoft.com/office/drawing/2014/main" id="{9BFA4D52-BCF3-44B4-AF4D-4774144BC0F9}"/>
              </a:ext>
            </a:extLst>
          </p:cNvPr>
          <p:cNvSpPr/>
          <p:nvPr/>
        </p:nvSpPr>
        <p:spPr>
          <a:xfrm>
            <a:off x="815340" y="3938276"/>
            <a:ext cx="7822385" cy="869286"/>
          </a:xfrm>
          <a:prstGeom prst="roundRect">
            <a:avLst>
              <a:gd name="adj" fmla="val 5470"/>
            </a:avLst>
          </a:prstGeom>
          <a:solidFill>
            <a:schemeClr val="bg1"/>
          </a:solidFill>
          <a:ln w="12700" cap="flat" cmpd="sng" algn="ctr">
            <a:solidFill>
              <a:srgbClr val="4C78C7"/>
            </a:solidFill>
            <a:prstDash val="solid"/>
            <a:miter lim="800000"/>
          </a:ln>
          <a:effectLst>
            <a:reflection blurRad="6350" endPos="0" dir="5400000" sy="-100000" algn="bl" rotWithShape="0"/>
          </a:effectLst>
        </p:spPr>
        <p:txBody>
          <a:bodyPr rtlCol="0" anchor="ctr"/>
          <a:lstStyle/>
          <a:p>
            <a:pPr algn="ctr" defTabSz="685796">
              <a:defRPr/>
            </a:pPr>
            <a:endParaRPr lang="zh-CN" altLang="en-US" sz="97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4D114B2-13A1-4733-A353-15FD57CA3634}"/>
              </a:ext>
            </a:extLst>
          </p:cNvPr>
          <p:cNvSpPr txBox="1"/>
          <p:nvPr/>
        </p:nvSpPr>
        <p:spPr>
          <a:xfrm>
            <a:off x="868681" y="4005438"/>
            <a:ext cx="5918220" cy="739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300"/>
              </a:spcAft>
              <a:tabLst>
                <a:tab pos="810260" algn="l"/>
              </a:tabLst>
            </a:pP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Для аэровизуальной разведки и прогнозирования направлений развития пожаров МЧС приобретено </a:t>
            </a:r>
            <a:r>
              <a:rPr lang="ru-RU" sz="1600" b="1" dirty="0">
                <a:solidFill>
                  <a:srgbClr val="FF0000"/>
                </a:solidFill>
                <a:latin typeface="Palatino Linotype" panose="02040502050505030304" pitchFamily="18" charset="0"/>
                <a:ea typeface="微软雅黑" pitchFamily="34" charset="-122"/>
              </a:rPr>
              <a:t>120</a:t>
            </a:r>
            <a:r>
              <a:rPr lang="ru-RU" sz="1200" b="1" dirty="0">
                <a:solidFill>
                  <a:srgbClr val="FF0000"/>
                </a:solidFill>
                <a:latin typeface="Palatino Linotype" panose="02040502050505030304" pitchFamily="18" charset="0"/>
                <a:ea typeface="微软雅黑" pitchFamily="34" charset="-122"/>
              </a:rPr>
              <a:t> </a:t>
            </a: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беспилотных летательных аппаратов</a:t>
            </a:r>
            <a:endParaRPr lang="ru-KZ" sz="12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DC9848A4-C542-48F5-ADA5-C437160F8969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47" y="2357934"/>
            <a:ext cx="764936" cy="764936"/>
          </a:xfrm>
          <a:prstGeom prst="rect">
            <a:avLst/>
          </a:prstGeom>
        </p:spPr>
      </p:pic>
      <p:pic>
        <p:nvPicPr>
          <p:cNvPr id="80" name="Рисунок 79">
            <a:extLst>
              <a:ext uri="{FF2B5EF4-FFF2-40B4-BE49-F238E27FC236}">
                <a16:creationId xmlns:a16="http://schemas.microsoft.com/office/drawing/2014/main" id="{9B46A5BB-023D-43FB-9D6D-B1452DC7188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83" t="41952" r="10558"/>
          <a:stretch/>
        </p:blipFill>
        <p:spPr>
          <a:xfrm>
            <a:off x="3430365" y="2921570"/>
            <a:ext cx="408618" cy="472595"/>
          </a:xfrm>
          <a:prstGeom prst="rect">
            <a:avLst/>
          </a:prstGeom>
        </p:spPr>
      </p:pic>
      <p:pic>
        <p:nvPicPr>
          <p:cNvPr id="84" name="Рисунок 83">
            <a:extLst>
              <a:ext uri="{FF2B5EF4-FFF2-40B4-BE49-F238E27FC236}">
                <a16:creationId xmlns:a16="http://schemas.microsoft.com/office/drawing/2014/main" id="{A9590030-E44E-4D8A-816E-6A5E473C181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12" b="18055"/>
          <a:stretch/>
        </p:blipFill>
        <p:spPr>
          <a:xfrm>
            <a:off x="7018844" y="3917097"/>
            <a:ext cx="1400318" cy="869286"/>
          </a:xfrm>
          <a:prstGeom prst="rect">
            <a:avLst/>
          </a:prstGeom>
          <a:scene3d>
            <a:camera prst="orthographicFront">
              <a:rot lat="0" lon="9900000" rev="0"/>
            </a:camera>
            <a:lightRig rig="threePt" dir="t"/>
          </a:scene3d>
        </p:spPr>
      </p:pic>
      <p:sp>
        <p:nvSpPr>
          <p:cNvPr id="91" name="Прямоугольный треугольник 90">
            <a:extLst>
              <a:ext uri="{FF2B5EF4-FFF2-40B4-BE49-F238E27FC236}">
                <a16:creationId xmlns:a16="http://schemas.microsoft.com/office/drawing/2014/main" id="{CE48F213-B2AA-43FE-9FD9-EDBF55F07209}"/>
              </a:ext>
            </a:extLst>
          </p:cNvPr>
          <p:cNvSpPr/>
          <p:nvPr/>
        </p:nvSpPr>
        <p:spPr>
          <a:xfrm rot="10800000">
            <a:off x="7360979" y="1126563"/>
            <a:ext cx="1233432" cy="1524834"/>
          </a:xfrm>
          <a:prstGeom prst="rtTriangle">
            <a:avLst/>
          </a:prstGeom>
          <a:noFill/>
          <a:ln>
            <a:solidFill>
              <a:srgbClr val="4C78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1D163D10-848D-48F6-9F72-65CB9C61F9F7}"/>
              </a:ext>
            </a:extLst>
          </p:cNvPr>
          <p:cNvSpPr/>
          <p:nvPr/>
        </p:nvSpPr>
        <p:spPr>
          <a:xfrm>
            <a:off x="1718343" y="2023956"/>
            <a:ext cx="1034896" cy="1088835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  <p:sp>
        <p:nvSpPr>
          <p:cNvPr id="41" name="TextBox 30">
            <a:extLst>
              <a:ext uri="{FF2B5EF4-FFF2-40B4-BE49-F238E27FC236}">
                <a16:creationId xmlns:a16="http://schemas.microsoft.com/office/drawing/2014/main" id="{1EC021E9-E726-46F3-A8F0-B5AFBB7537C3}"/>
              </a:ext>
            </a:extLst>
          </p:cNvPr>
          <p:cNvSpPr txBox="1"/>
          <p:nvPr/>
        </p:nvSpPr>
        <p:spPr>
          <a:xfrm>
            <a:off x="576369" y="1036996"/>
            <a:ext cx="4727151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Утвержден План мероприятий по совершенствованию</a:t>
            </a:r>
            <a:b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</a:b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системы предупреждения и ликвидации лесных пожаров</a:t>
            </a:r>
          </a:p>
          <a:p>
            <a:pPr algn="just"/>
            <a:endParaRPr lang="ru-RU" sz="4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Соглашение «О порядке привлечения государственной противопожарной службы к тушению лесных пожаров»</a:t>
            </a:r>
          </a:p>
          <a:p>
            <a:pPr algn="just"/>
            <a:endParaRPr lang="ru-RU" sz="4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Утвержден Порядок привлечения вертолетов </a:t>
            </a:r>
            <a:b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</a:b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с водосливными устройствами для организации</a:t>
            </a:r>
            <a:b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</a:br>
            <a:r>
              <a:rPr lang="ru-RU" sz="1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авиационного тушения природных пожаров</a:t>
            </a:r>
            <a:endParaRPr lang="ru-RU" altLang="zh-CN" sz="12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128A9FAA-12A2-477A-A2F8-B7DEB859BA44}"/>
              </a:ext>
            </a:extLst>
          </p:cNvPr>
          <p:cNvSpPr/>
          <p:nvPr/>
        </p:nvSpPr>
        <p:spPr>
          <a:xfrm>
            <a:off x="2049311" y="3131791"/>
            <a:ext cx="845465" cy="352180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МЭПР</a:t>
            </a:r>
            <a:endParaRPr lang="ru-KZ" sz="1400" b="1" dirty="0">
              <a:solidFill>
                <a:srgbClr val="203864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id="{5EB166BB-4145-4923-8665-E5EB928B6EBC}"/>
              </a:ext>
            </a:extLst>
          </p:cNvPr>
          <p:cNvSpPr/>
          <p:nvPr/>
        </p:nvSpPr>
        <p:spPr>
          <a:xfrm>
            <a:off x="7700003" y="1154247"/>
            <a:ext cx="845465" cy="352180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МВРИ</a:t>
            </a:r>
            <a:endParaRPr lang="ru-KZ" sz="1400" b="1" dirty="0">
              <a:solidFill>
                <a:srgbClr val="203864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396B122E-6E38-4552-859C-34340C5F2877}"/>
              </a:ext>
            </a:extLst>
          </p:cNvPr>
          <p:cNvSpPr/>
          <p:nvPr/>
        </p:nvSpPr>
        <p:spPr>
          <a:xfrm>
            <a:off x="7846171" y="1506427"/>
            <a:ext cx="1145983" cy="1014118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A9273099-7827-4729-98B1-F5537064E17E}"/>
              </a:ext>
            </a:extLst>
          </p:cNvPr>
          <p:cNvSpPr/>
          <p:nvPr/>
        </p:nvSpPr>
        <p:spPr>
          <a:xfrm rot="19536727">
            <a:off x="8421639" y="2395578"/>
            <a:ext cx="337709" cy="308465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  <p:cxnSp>
        <p:nvCxnSpPr>
          <p:cNvPr id="64" name="直接连接符 24">
            <a:extLst>
              <a:ext uri="{FF2B5EF4-FFF2-40B4-BE49-F238E27FC236}">
                <a16:creationId xmlns:a16="http://schemas.microsoft.com/office/drawing/2014/main" id="{5F75E0AB-DE3F-44BC-BD6F-75827B75D8C6}"/>
              </a:ext>
            </a:extLst>
          </p:cNvPr>
          <p:cNvCxnSpPr>
            <a:cxnSpLocks/>
          </p:cNvCxnSpPr>
          <p:nvPr/>
        </p:nvCxnSpPr>
        <p:spPr>
          <a:xfrm flipH="1">
            <a:off x="6706930" y="2630219"/>
            <a:ext cx="1472488" cy="0"/>
          </a:xfrm>
          <a:prstGeom prst="line">
            <a:avLst/>
          </a:prstGeom>
          <a:ln w="12700">
            <a:solidFill>
              <a:srgbClr val="4C78C7"/>
            </a:solidFill>
            <a:prstDash val="dash"/>
            <a:headEnd type="none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22">
            <a:extLst>
              <a:ext uri="{FF2B5EF4-FFF2-40B4-BE49-F238E27FC236}">
                <a16:creationId xmlns:a16="http://schemas.microsoft.com/office/drawing/2014/main" id="{50CA2228-5D34-4E48-99B6-DC361B892D8C}"/>
              </a:ext>
            </a:extLst>
          </p:cNvPr>
          <p:cNvCxnSpPr>
            <a:cxnSpLocks/>
          </p:cNvCxnSpPr>
          <p:nvPr/>
        </p:nvCxnSpPr>
        <p:spPr>
          <a:xfrm>
            <a:off x="8179418" y="1637828"/>
            <a:ext cx="0" cy="992390"/>
          </a:xfrm>
          <a:prstGeom prst="line">
            <a:avLst/>
          </a:prstGeom>
          <a:ln w="12700">
            <a:solidFill>
              <a:srgbClr val="4C78C7"/>
            </a:solidFill>
            <a:prstDash val="dash"/>
            <a:headEnd type="oval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Прямоугольник 107">
            <a:extLst>
              <a:ext uri="{FF2B5EF4-FFF2-40B4-BE49-F238E27FC236}">
                <a16:creationId xmlns:a16="http://schemas.microsoft.com/office/drawing/2014/main" id="{6A1F23B1-1467-44DE-AF14-91FDE9496499}"/>
              </a:ext>
            </a:extLst>
          </p:cNvPr>
          <p:cNvSpPr/>
          <p:nvPr/>
        </p:nvSpPr>
        <p:spPr>
          <a:xfrm>
            <a:off x="7651060" y="1500945"/>
            <a:ext cx="299469" cy="240534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  <p:cxnSp>
        <p:nvCxnSpPr>
          <p:cNvPr id="44" name="直接连接符 22">
            <a:extLst>
              <a:ext uri="{FF2B5EF4-FFF2-40B4-BE49-F238E27FC236}">
                <a16:creationId xmlns:a16="http://schemas.microsoft.com/office/drawing/2014/main" id="{3C0F8212-78DA-4B7F-8EF8-E43DF853ACC6}"/>
              </a:ext>
            </a:extLst>
          </p:cNvPr>
          <p:cNvCxnSpPr>
            <a:cxnSpLocks/>
          </p:cNvCxnSpPr>
          <p:nvPr/>
        </p:nvCxnSpPr>
        <p:spPr>
          <a:xfrm flipH="1">
            <a:off x="437823" y="2974218"/>
            <a:ext cx="2034221" cy="0"/>
          </a:xfrm>
          <a:prstGeom prst="line">
            <a:avLst/>
          </a:prstGeom>
          <a:ln w="12700">
            <a:solidFill>
              <a:srgbClr val="4C78C7"/>
            </a:solidFill>
            <a:prstDash val="dash"/>
            <a:headEnd type="oval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Прямоугольник 113">
            <a:extLst>
              <a:ext uri="{FF2B5EF4-FFF2-40B4-BE49-F238E27FC236}">
                <a16:creationId xmlns:a16="http://schemas.microsoft.com/office/drawing/2014/main" id="{5AEDAD33-647B-4FC2-AC2A-0B63B034FD30}"/>
              </a:ext>
            </a:extLst>
          </p:cNvPr>
          <p:cNvSpPr/>
          <p:nvPr/>
        </p:nvSpPr>
        <p:spPr>
          <a:xfrm>
            <a:off x="1223761" y="3804140"/>
            <a:ext cx="3965459" cy="2601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5" name="Прямоугольник 114">
            <a:extLst>
              <a:ext uri="{FF2B5EF4-FFF2-40B4-BE49-F238E27FC236}">
                <a16:creationId xmlns:a16="http://schemas.microsoft.com/office/drawing/2014/main" id="{53473F6C-CA76-4A3E-ABF7-9846C76CFE14}"/>
              </a:ext>
            </a:extLst>
          </p:cNvPr>
          <p:cNvSpPr/>
          <p:nvPr/>
        </p:nvSpPr>
        <p:spPr>
          <a:xfrm>
            <a:off x="1223760" y="3756205"/>
            <a:ext cx="3965459" cy="332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ПРИВЛЕЧЕНИЕ МАЛОЙ АВИАЦИИ</a:t>
            </a:r>
            <a:endParaRPr lang="ru-RU" sz="1400" b="1" dirty="0">
              <a:solidFill>
                <a:schemeClr val="accent5">
                  <a:lumMod val="75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0F5ACA2-C0B8-4342-AEFA-A7DEEDE2A5CB}"/>
              </a:ext>
            </a:extLst>
          </p:cNvPr>
          <p:cNvSpPr/>
          <p:nvPr/>
        </p:nvSpPr>
        <p:spPr>
          <a:xfrm>
            <a:off x="2696501" y="2891723"/>
            <a:ext cx="244658" cy="224315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940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Скругленный прямоугольник 37">
            <a:extLst>
              <a:ext uri="{FF2B5EF4-FFF2-40B4-BE49-F238E27FC236}">
                <a16:creationId xmlns:a16="http://schemas.microsoft.com/office/drawing/2014/main" id="{E041D270-34F1-4172-91C9-84FDAE0F9D6A}"/>
              </a:ext>
            </a:extLst>
          </p:cNvPr>
          <p:cNvSpPr/>
          <p:nvPr/>
        </p:nvSpPr>
        <p:spPr>
          <a:xfrm>
            <a:off x="3005983" y="3586441"/>
            <a:ext cx="2393697" cy="1328143"/>
          </a:xfrm>
          <a:prstGeom prst="roundRect">
            <a:avLst/>
          </a:prstGeom>
          <a:noFill/>
          <a:ln w="19050">
            <a:solidFill>
              <a:srgbClr val="A1B8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389" tIns="67195" rIns="134389" bIns="67195" anchor="ctr"/>
          <a:lstStyle/>
          <a:p>
            <a:pPr marL="2247900" algn="ctr" defTabSz="1162050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1DF47BC-A09E-4B2E-9C37-2DBB1C3F8793}"/>
              </a:ext>
            </a:extLst>
          </p:cNvPr>
          <p:cNvSpPr txBox="1"/>
          <p:nvPr/>
        </p:nvSpPr>
        <p:spPr>
          <a:xfrm>
            <a:off x="2879834" y="3527945"/>
            <a:ext cx="2580399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Прогноз</a:t>
            </a:r>
          </a:p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международной  метеорологической</a:t>
            </a:r>
          </a:p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организации – в 2024 г. температура поднимется</a:t>
            </a:r>
          </a:p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выше </a:t>
            </a:r>
            <a:r>
              <a:rPr lang="ru-RU" sz="1600" b="1" dirty="0">
                <a:solidFill>
                  <a:srgbClr val="FF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40</a:t>
            </a:r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°С </a:t>
            </a:r>
          </a:p>
        </p:txBody>
      </p:sp>
      <p:sp>
        <p:nvSpPr>
          <p:cNvPr id="150" name="Скругленный прямоугольник 37">
            <a:extLst>
              <a:ext uri="{FF2B5EF4-FFF2-40B4-BE49-F238E27FC236}">
                <a16:creationId xmlns:a16="http://schemas.microsoft.com/office/drawing/2014/main" id="{2E7C256B-E4E3-4CCF-BBA8-1AD88BA69AE9}"/>
              </a:ext>
            </a:extLst>
          </p:cNvPr>
          <p:cNvSpPr/>
          <p:nvPr/>
        </p:nvSpPr>
        <p:spPr>
          <a:xfrm>
            <a:off x="379005" y="3586442"/>
            <a:ext cx="2393697" cy="1328143"/>
          </a:xfrm>
          <a:prstGeom prst="roundRect">
            <a:avLst/>
          </a:prstGeom>
          <a:noFill/>
          <a:ln w="19050">
            <a:solidFill>
              <a:srgbClr val="A1B8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389" tIns="67195" rIns="134389" bIns="67195" anchor="ctr"/>
          <a:lstStyle/>
          <a:p>
            <a:pPr marL="2247900" algn="ctr" defTabSz="1162050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51CCCB-4C43-4777-BA2A-31B4FBC16806}"/>
              </a:ext>
            </a:extLst>
          </p:cNvPr>
          <p:cNvSpPr txBox="1"/>
          <p:nvPr/>
        </p:nvSpPr>
        <p:spPr>
          <a:xfrm>
            <a:off x="2277861" y="1564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ПРЕДУПРЕЖДЕНИЕ ПАВОДКО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a-E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95C112-94E7-4DEF-8673-7EA83ED94978}"/>
              </a:ext>
            </a:extLst>
          </p:cNvPr>
          <p:cNvSpPr txBox="1"/>
          <p:nvPr/>
        </p:nvSpPr>
        <p:spPr>
          <a:xfrm>
            <a:off x="2173357" y="15642"/>
            <a:ext cx="48119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ВОЗМОЖНЫЕ ИСТОЧНИКИ РИСКОВ</a:t>
            </a:r>
            <a:endParaRPr lang="aa-ET" sz="1600" b="1" dirty="0">
              <a:solidFill>
                <a:srgbClr val="FF330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9436A740-A6A4-4049-B197-B9B7C7BB5667}"/>
              </a:ext>
            </a:extLst>
          </p:cNvPr>
          <p:cNvSpPr/>
          <p:nvPr/>
        </p:nvSpPr>
        <p:spPr>
          <a:xfrm>
            <a:off x="669845" y="912250"/>
            <a:ext cx="987136" cy="230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510814" y="348713"/>
            <a:ext cx="834913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104">
            <a:extLst>
              <a:ext uri="{FF2B5EF4-FFF2-40B4-BE49-F238E27FC236}">
                <a16:creationId xmlns:a16="http://schemas.microsoft.com/office/drawing/2014/main" id="{43CCE042-6F01-44E2-BDE8-3A8FEFFFBFEB}"/>
              </a:ext>
            </a:extLst>
          </p:cNvPr>
          <p:cNvGrpSpPr/>
          <p:nvPr/>
        </p:nvGrpSpPr>
        <p:grpSpPr>
          <a:xfrm>
            <a:off x="192844" y="836106"/>
            <a:ext cx="4923425" cy="2084080"/>
            <a:chOff x="1030423" y="1062624"/>
            <a:chExt cx="7150753" cy="3605706"/>
          </a:xfrm>
        </p:grpSpPr>
        <p:sp>
          <p:nvSpPr>
            <p:cNvPr id="98" name="椭圆 2">
              <a:extLst>
                <a:ext uri="{FF2B5EF4-FFF2-40B4-BE49-F238E27FC236}">
                  <a16:creationId xmlns:a16="http://schemas.microsoft.com/office/drawing/2014/main" id="{BD21B698-0542-4189-AAB7-E4BFBE7C352A}"/>
                </a:ext>
              </a:extLst>
            </p:cNvPr>
            <p:cNvSpPr/>
            <p:nvPr/>
          </p:nvSpPr>
          <p:spPr>
            <a:xfrm>
              <a:off x="1242016" y="4328416"/>
              <a:ext cx="6727568" cy="339914"/>
            </a:xfrm>
            <a:prstGeom prst="ellipse">
              <a:avLst/>
            </a:prstGeom>
            <a:gradFill flip="none" rotWithShape="1">
              <a:gsLst>
                <a:gs pos="100000">
                  <a:sysClr val="window" lastClr="FFFFFF">
                    <a:lumMod val="50000"/>
                    <a:alpha val="0"/>
                  </a:sysClr>
                </a:gs>
                <a:gs pos="54000">
                  <a:srgbClr val="7F7F7F">
                    <a:alpha val="64000"/>
                  </a:srgbClr>
                </a:gs>
                <a:gs pos="0">
                  <a:sysClr val="window" lastClr="FFFFFF">
                    <a:lumMod val="50000"/>
                    <a:alpha val="64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9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+mn-cs"/>
              </a:endParaRPr>
            </a:p>
          </p:txBody>
        </p:sp>
        <p:sp>
          <p:nvSpPr>
            <p:cNvPr id="99" name="圆角矩形 4">
              <a:extLst>
                <a:ext uri="{FF2B5EF4-FFF2-40B4-BE49-F238E27FC236}">
                  <a16:creationId xmlns:a16="http://schemas.microsoft.com/office/drawing/2014/main" id="{B71D20D2-ADD2-4B5A-ABA7-7C60E4581FA2}"/>
                </a:ext>
              </a:extLst>
            </p:cNvPr>
            <p:cNvSpPr/>
            <p:nvPr/>
          </p:nvSpPr>
          <p:spPr>
            <a:xfrm>
              <a:off x="1030423" y="1062624"/>
              <a:ext cx="7150753" cy="3435749"/>
            </a:xfrm>
            <a:prstGeom prst="roundRect">
              <a:avLst>
                <a:gd name="adj" fmla="val 5470"/>
              </a:avLst>
            </a:prstGeom>
            <a:solidFill>
              <a:schemeClr val="bg1"/>
            </a:solidFill>
            <a:ln w="6350" cap="flat" cmpd="sng" algn="ctr">
              <a:solidFill>
                <a:srgbClr val="203864"/>
              </a:solidFill>
              <a:prstDash val="solid"/>
              <a:miter lim="800000"/>
            </a:ln>
            <a:effectLst>
              <a:reflection blurRad="6350" endPos="0" dir="5400000" sy="-100000" algn="bl" rotWithShape="0"/>
            </a:effectLst>
          </p:spPr>
          <p:txBody>
            <a:bodyPr rtlCol="0" anchor="ctr"/>
            <a:lstStyle/>
            <a:p>
              <a:pPr marL="0" marR="0" lvl="0" indent="0" algn="ctr" defTabSz="91439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+mn-cs"/>
              </a:endParaRPr>
            </a:p>
          </p:txBody>
        </p:sp>
        <p:cxnSp>
          <p:nvCxnSpPr>
            <p:cNvPr id="102" name="直接连接符 76">
              <a:extLst>
                <a:ext uri="{FF2B5EF4-FFF2-40B4-BE49-F238E27FC236}">
                  <a16:creationId xmlns:a16="http://schemas.microsoft.com/office/drawing/2014/main" id="{F863E361-6B33-4560-A953-22BEAA6CE271}"/>
                </a:ext>
              </a:extLst>
            </p:cNvPr>
            <p:cNvCxnSpPr>
              <a:cxnSpLocks/>
            </p:cNvCxnSpPr>
            <p:nvPr/>
          </p:nvCxnSpPr>
          <p:spPr>
            <a:xfrm>
              <a:off x="3244296" y="2065088"/>
              <a:ext cx="0" cy="1810998"/>
            </a:xfrm>
            <a:prstGeom prst="line">
              <a:avLst/>
            </a:prstGeom>
            <a:noFill/>
            <a:ln w="19050" cap="flat" cmpd="sng" algn="ctr">
              <a:solidFill>
                <a:srgbClr val="203864"/>
              </a:solidFill>
              <a:prstDash val="solid"/>
              <a:miter lim="800000"/>
            </a:ln>
            <a:effectLst/>
          </p:spPr>
        </p:cxnSp>
        <p:sp>
          <p:nvSpPr>
            <p:cNvPr id="107" name="文本框 113">
              <a:extLst>
                <a:ext uri="{FF2B5EF4-FFF2-40B4-BE49-F238E27FC236}">
                  <a16:creationId xmlns:a16="http://schemas.microsoft.com/office/drawing/2014/main" id="{A443AA98-BE13-40DE-A35A-FE61EE3FF846}"/>
                </a:ext>
              </a:extLst>
            </p:cNvPr>
            <p:cNvSpPr txBox="1"/>
            <p:nvPr/>
          </p:nvSpPr>
          <p:spPr>
            <a:xfrm>
              <a:off x="3440836" y="2221335"/>
              <a:ext cx="2910346" cy="825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394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400" b="1" dirty="0">
                  <a:solidFill>
                    <a:srgbClr val="3F5378"/>
                  </a:solidFill>
                  <a:latin typeface="Palatino Linotype" panose="02040502050505030304" pitchFamily="18" charset="0"/>
                  <a:ea typeface="微软雅黑" pitchFamily="34" charset="-122"/>
                </a:rPr>
                <a:t>ГЛПР «Семей </a:t>
              </a:r>
              <a:r>
                <a:rPr lang="ru-RU" sz="1400" b="1" dirty="0" err="1">
                  <a:solidFill>
                    <a:srgbClr val="3F5378"/>
                  </a:solidFill>
                  <a:latin typeface="Palatino Linotype" panose="02040502050505030304" pitchFamily="18" charset="0"/>
                  <a:ea typeface="微软雅黑" pitchFamily="34" charset="-122"/>
                </a:rPr>
                <a:t>орманы</a:t>
              </a:r>
              <a:r>
                <a:rPr lang="ru-RU" sz="1400" b="1" dirty="0">
                  <a:solidFill>
                    <a:srgbClr val="3F5378"/>
                  </a:solidFill>
                  <a:latin typeface="Palatino Linotype" panose="02040502050505030304" pitchFamily="18" charset="0"/>
                  <a:ea typeface="微软雅黑" pitchFamily="34" charset="-122"/>
                </a:rPr>
                <a:t>» - 180 км.</a:t>
              </a:r>
              <a:endParaRPr kumimoji="0" lang="ru-RU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3F5378"/>
                </a:solidFill>
                <a:effectLst/>
                <a:uLnTx/>
                <a:uFillTx/>
                <a:latin typeface="Palatino Linotype" panose="02040502050505030304" pitchFamily="18" charset="0"/>
                <a:ea typeface="微软雅黑" pitchFamily="34" charset="-122"/>
              </a:endParaRPr>
            </a:p>
          </p:txBody>
        </p:sp>
      </p:grpSp>
      <p:sp>
        <p:nvSpPr>
          <p:cNvPr id="110" name="Скругленный прямоугольник 31">
            <a:extLst>
              <a:ext uri="{FF2B5EF4-FFF2-40B4-BE49-F238E27FC236}">
                <a16:creationId xmlns:a16="http://schemas.microsoft.com/office/drawing/2014/main" id="{064D45A2-6844-41F1-8AC0-92CCBBE9E900}"/>
              </a:ext>
            </a:extLst>
          </p:cNvPr>
          <p:cNvSpPr/>
          <p:nvPr/>
        </p:nvSpPr>
        <p:spPr>
          <a:xfrm>
            <a:off x="1233238" y="550990"/>
            <a:ext cx="2893437" cy="624866"/>
          </a:xfrm>
          <a:prstGeom prst="roundRect">
            <a:avLst/>
          </a:prstGeom>
          <a:solidFill>
            <a:schemeClr val="bg1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D1175A4-F9DA-4240-8646-994E17D8F769}"/>
              </a:ext>
            </a:extLst>
          </p:cNvPr>
          <p:cNvSpPr txBox="1"/>
          <p:nvPr/>
        </p:nvSpPr>
        <p:spPr>
          <a:xfrm>
            <a:off x="389444" y="578262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Не исполнение плана</a:t>
            </a:r>
          </a:p>
          <a:p>
            <a:pPr algn="ctr"/>
            <a:r>
              <a:rPr lang="ru-RU" sz="16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минерализации полос</a:t>
            </a:r>
            <a:endParaRPr lang="aa-ET" sz="1600" b="1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111" name="Рисунок 110">
            <a:extLst>
              <a:ext uri="{FF2B5EF4-FFF2-40B4-BE49-F238E27FC236}">
                <a16:creationId xmlns:a16="http://schemas.microsoft.com/office/drawing/2014/main" id="{56800CED-B5A7-4DAD-930B-A3DF19B5D7B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2446" y="1278124"/>
            <a:ext cx="1314690" cy="1040315"/>
          </a:xfrm>
          <a:prstGeom prst="rect">
            <a:avLst/>
          </a:prstGeom>
        </p:spPr>
      </p:pic>
      <p:pic>
        <p:nvPicPr>
          <p:cNvPr id="112" name="Рисунок 111">
            <a:extLst>
              <a:ext uri="{FF2B5EF4-FFF2-40B4-BE49-F238E27FC236}">
                <a16:creationId xmlns:a16="http://schemas.microsoft.com/office/drawing/2014/main" id="{C7ECA363-C8D6-4860-B946-C9A3373B686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72"/>
          <a:stretch/>
        </p:blipFill>
        <p:spPr>
          <a:xfrm flipV="1">
            <a:off x="173450" y="1978298"/>
            <a:ext cx="1361763" cy="198484"/>
          </a:xfrm>
          <a:prstGeom prst="rect">
            <a:avLst/>
          </a:prstGeom>
        </p:spPr>
      </p:pic>
      <p:sp>
        <p:nvSpPr>
          <p:cNvPr id="119" name="文本框 113">
            <a:extLst>
              <a:ext uri="{FF2B5EF4-FFF2-40B4-BE49-F238E27FC236}">
                <a16:creationId xmlns:a16="http://schemas.microsoft.com/office/drawing/2014/main" id="{9A58A3FF-251D-48FE-8135-274B37200E1E}"/>
              </a:ext>
            </a:extLst>
          </p:cNvPr>
          <p:cNvSpPr txBox="1"/>
          <p:nvPr/>
        </p:nvSpPr>
        <p:spPr>
          <a:xfrm>
            <a:off x="1822706" y="2057946"/>
            <a:ext cx="2088094" cy="483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ГЛПР «</a:t>
            </a:r>
            <a:r>
              <a:rPr lang="ru-RU" sz="1400" b="1" dirty="0" err="1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Ертіс</a:t>
            </a: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 </a:t>
            </a:r>
            <a:r>
              <a:rPr lang="ru-RU" sz="1400" b="1" dirty="0" err="1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орманы</a:t>
            </a: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» - 570 км.</a:t>
            </a:r>
            <a:endParaRPr kumimoji="0" lang="ru-RU" altLang="zh-CN" sz="1200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34" name="Скругленный прямоугольник 31">
            <a:extLst>
              <a:ext uri="{FF2B5EF4-FFF2-40B4-BE49-F238E27FC236}">
                <a16:creationId xmlns:a16="http://schemas.microsoft.com/office/drawing/2014/main" id="{2B20A05F-3D54-4B09-B0A3-B0B39E11B904}"/>
              </a:ext>
            </a:extLst>
          </p:cNvPr>
          <p:cNvSpPr/>
          <p:nvPr/>
        </p:nvSpPr>
        <p:spPr>
          <a:xfrm>
            <a:off x="3795849" y="2060138"/>
            <a:ext cx="707427" cy="419883"/>
          </a:xfrm>
          <a:prstGeom prst="round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23" name="文本框 113">
            <a:extLst>
              <a:ext uri="{FF2B5EF4-FFF2-40B4-BE49-F238E27FC236}">
                <a16:creationId xmlns:a16="http://schemas.microsoft.com/office/drawing/2014/main" id="{C46DD47E-BA68-4986-9E4C-A80003DE7257}"/>
              </a:ext>
            </a:extLst>
          </p:cNvPr>
          <p:cNvSpPr txBox="1"/>
          <p:nvPr/>
        </p:nvSpPr>
        <p:spPr>
          <a:xfrm>
            <a:off x="3806174" y="2150695"/>
            <a:ext cx="783976" cy="298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FF0000"/>
                </a:solidFill>
                <a:latin typeface="Palatino Linotype" panose="02040502050505030304" pitchFamily="18" charset="0"/>
                <a:ea typeface="微软雅黑" pitchFamily="34" charset="-122"/>
              </a:rPr>
              <a:t>45</a:t>
            </a: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 км.</a:t>
            </a:r>
            <a:endParaRPr kumimoji="0" lang="ru-RU" altLang="zh-CN" sz="1200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35" name="Скругленный прямоугольник 31">
            <a:extLst>
              <a:ext uri="{FF2B5EF4-FFF2-40B4-BE49-F238E27FC236}">
                <a16:creationId xmlns:a16="http://schemas.microsoft.com/office/drawing/2014/main" id="{812EA6F9-BF26-4742-AC32-996BF5BDDAE6}"/>
              </a:ext>
            </a:extLst>
          </p:cNvPr>
          <p:cNvSpPr/>
          <p:nvPr/>
        </p:nvSpPr>
        <p:spPr>
          <a:xfrm>
            <a:off x="3806174" y="1450324"/>
            <a:ext cx="708309" cy="419883"/>
          </a:xfrm>
          <a:prstGeom prst="round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18" name="文本框 113">
            <a:extLst>
              <a:ext uri="{FF2B5EF4-FFF2-40B4-BE49-F238E27FC236}">
                <a16:creationId xmlns:a16="http://schemas.microsoft.com/office/drawing/2014/main" id="{4EF2CB1D-6867-4615-A1F5-6565D1973E23}"/>
              </a:ext>
            </a:extLst>
          </p:cNvPr>
          <p:cNvSpPr txBox="1"/>
          <p:nvPr/>
        </p:nvSpPr>
        <p:spPr>
          <a:xfrm>
            <a:off x="3612756" y="1204460"/>
            <a:ext cx="127716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Выполнено</a:t>
            </a:r>
            <a:endParaRPr kumimoji="0" lang="ru-RU" altLang="zh-CN" sz="1200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D494A86B-667E-4507-AD02-60DFEB62C960}"/>
              </a:ext>
            </a:extLst>
          </p:cNvPr>
          <p:cNvSpPr/>
          <p:nvPr/>
        </p:nvSpPr>
        <p:spPr>
          <a:xfrm>
            <a:off x="464917" y="3576362"/>
            <a:ext cx="213897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в 2023 г. температура достигала </a:t>
            </a:r>
            <a:r>
              <a:rPr lang="ru-RU" sz="1600" b="1" dirty="0">
                <a:solidFill>
                  <a:srgbClr val="FF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44</a:t>
            </a:r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°С,</a:t>
            </a:r>
            <a:b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что способствовало возникновению более </a:t>
            </a:r>
            <a:r>
              <a:rPr lang="ru-RU" sz="1600" b="1" dirty="0">
                <a:solidFill>
                  <a:srgbClr val="FF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300</a:t>
            </a:r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пожаров</a:t>
            </a:r>
          </a:p>
        </p:txBody>
      </p:sp>
      <p:sp>
        <p:nvSpPr>
          <p:cNvPr id="145" name="Скругленный прямоугольник 27">
            <a:extLst>
              <a:ext uri="{FF2B5EF4-FFF2-40B4-BE49-F238E27FC236}">
                <a16:creationId xmlns:a16="http://schemas.microsoft.com/office/drawing/2014/main" id="{739E40D2-4FED-41BE-9D59-613619570622}"/>
              </a:ext>
            </a:extLst>
          </p:cNvPr>
          <p:cNvSpPr/>
          <p:nvPr/>
        </p:nvSpPr>
        <p:spPr>
          <a:xfrm>
            <a:off x="145724" y="3404142"/>
            <a:ext cx="563289" cy="4612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pic>
        <p:nvPicPr>
          <p:cNvPr id="146" name="Рисунок 145">
            <a:extLst>
              <a:ext uri="{FF2B5EF4-FFF2-40B4-BE49-F238E27FC236}">
                <a16:creationId xmlns:a16="http://schemas.microsoft.com/office/drawing/2014/main" id="{49587208-078C-4C74-B7EB-4E6F7B3240F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duotone>
              <a:schemeClr val="accent5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38" y="3455994"/>
            <a:ext cx="384241" cy="384241"/>
          </a:xfrm>
          <a:prstGeom prst="rect">
            <a:avLst/>
          </a:prstGeom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BCED5AF7-D28F-46D3-A4CE-26847303EA56}"/>
              </a:ext>
            </a:extLst>
          </p:cNvPr>
          <p:cNvSpPr txBox="1"/>
          <p:nvPr/>
        </p:nvSpPr>
        <p:spPr>
          <a:xfrm>
            <a:off x="8859948" y="48357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4</a:t>
            </a:r>
            <a:endParaRPr lang="aa-ET" sz="14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155" name="Прямоугольник 154">
            <a:extLst>
              <a:ext uri="{FF2B5EF4-FFF2-40B4-BE49-F238E27FC236}">
                <a16:creationId xmlns:a16="http://schemas.microsoft.com/office/drawing/2014/main" id="{C4ABBB1A-6E28-4645-8F09-EDA1D964534B}"/>
              </a:ext>
            </a:extLst>
          </p:cNvPr>
          <p:cNvSpPr/>
          <p:nvPr/>
        </p:nvSpPr>
        <p:spPr>
          <a:xfrm>
            <a:off x="5688715" y="681555"/>
            <a:ext cx="3339397" cy="1023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marL="0" marR="0" lvl="0" indent="0" algn="ctr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Пассивность МЭПР при привлечении к адм. ответственности за нарушение пожарной безопасности в лесах</a:t>
            </a:r>
            <a:endParaRPr lang="ru-RU" altLang="zh-CN" sz="14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pic>
        <p:nvPicPr>
          <p:cNvPr id="158" name="Рисунок 157">
            <a:extLst>
              <a:ext uri="{FF2B5EF4-FFF2-40B4-BE49-F238E27FC236}">
                <a16:creationId xmlns:a16="http://schemas.microsoft.com/office/drawing/2014/main" id="{F05B8198-C5F3-496B-B3C0-2B8580023D78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95" y="598714"/>
            <a:ext cx="839740" cy="73686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43B8376-47FE-4CB9-B892-96CD711C4106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139" y="2292507"/>
            <a:ext cx="434026" cy="434026"/>
          </a:xfrm>
          <a:prstGeom prst="rect">
            <a:avLst/>
          </a:prstGeom>
        </p:spPr>
      </p:pic>
      <p:pic>
        <p:nvPicPr>
          <p:cNvPr id="160" name="Рисунок 159">
            <a:extLst>
              <a:ext uri="{FF2B5EF4-FFF2-40B4-BE49-F238E27FC236}">
                <a16:creationId xmlns:a16="http://schemas.microsoft.com/office/drawing/2014/main" id="{0ADE81F8-9756-48C0-8994-A54B1412AC13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19954" y="1775640"/>
            <a:ext cx="434026" cy="434026"/>
          </a:xfrm>
          <a:prstGeom prst="rect">
            <a:avLst/>
          </a:prstGeom>
          <a:noFill/>
        </p:spPr>
      </p:pic>
      <p:sp>
        <p:nvSpPr>
          <p:cNvPr id="165" name="文本框 113">
            <a:extLst>
              <a:ext uri="{FF2B5EF4-FFF2-40B4-BE49-F238E27FC236}">
                <a16:creationId xmlns:a16="http://schemas.microsoft.com/office/drawing/2014/main" id="{B08FDDCE-19EE-4786-BB07-96B3ECDE90E7}"/>
              </a:ext>
            </a:extLst>
          </p:cNvPr>
          <p:cNvSpPr txBox="1"/>
          <p:nvPr/>
        </p:nvSpPr>
        <p:spPr>
          <a:xfrm>
            <a:off x="3849693" y="1551362"/>
            <a:ext cx="740457" cy="298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FF0000"/>
                </a:solidFill>
                <a:latin typeface="Palatino Linotype" panose="02040502050505030304" pitchFamily="18" charset="0"/>
                <a:ea typeface="微软雅黑" pitchFamily="34" charset="-122"/>
              </a:rPr>
              <a:t>0</a:t>
            </a: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 км.</a:t>
            </a:r>
            <a:endParaRPr kumimoji="0" lang="ru-RU" altLang="zh-CN" sz="1200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66" name="Скругленный прямоугольник 37">
            <a:extLst>
              <a:ext uri="{FF2B5EF4-FFF2-40B4-BE49-F238E27FC236}">
                <a16:creationId xmlns:a16="http://schemas.microsoft.com/office/drawing/2014/main" id="{8E86E120-7B36-44FC-A333-CD70CDBE7F11}"/>
              </a:ext>
            </a:extLst>
          </p:cNvPr>
          <p:cNvSpPr/>
          <p:nvPr/>
        </p:nvSpPr>
        <p:spPr>
          <a:xfrm>
            <a:off x="5338419" y="553857"/>
            <a:ext cx="3541039" cy="2265242"/>
          </a:xfrm>
          <a:prstGeom prst="roundRect">
            <a:avLst/>
          </a:prstGeom>
          <a:noFill/>
          <a:ln w="19050">
            <a:solidFill>
              <a:srgbClr val="A1B8E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389" tIns="67195" rIns="134389" bIns="67195" anchor="ctr"/>
          <a:lstStyle/>
          <a:p>
            <a:pPr marL="2247900" algn="ctr" defTabSz="1162050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文本框 113">
            <a:extLst>
              <a:ext uri="{FF2B5EF4-FFF2-40B4-BE49-F238E27FC236}">
                <a16:creationId xmlns:a16="http://schemas.microsoft.com/office/drawing/2014/main" id="{C43D45DA-E4FD-4DD2-AC3D-7B92F025096D}"/>
              </a:ext>
            </a:extLst>
          </p:cNvPr>
          <p:cNvSpPr txBox="1"/>
          <p:nvPr/>
        </p:nvSpPr>
        <p:spPr>
          <a:xfrm>
            <a:off x="6358859" y="1733703"/>
            <a:ext cx="2156802" cy="483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привлечено всего</a:t>
            </a:r>
          </a:p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FF0000"/>
                </a:solidFill>
                <a:latin typeface="Palatino Linotype" panose="02040502050505030304" pitchFamily="18" charset="0"/>
                <a:ea typeface="微软雅黑" pitchFamily="34" charset="-122"/>
              </a:rPr>
              <a:t>56</a:t>
            </a:r>
            <a:r>
              <a:rPr lang="ru-RU" sz="16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 физ. лиц</a:t>
            </a:r>
          </a:p>
        </p:txBody>
      </p:sp>
      <p:sp>
        <p:nvSpPr>
          <p:cNvPr id="169" name="文本框 113">
            <a:extLst>
              <a:ext uri="{FF2B5EF4-FFF2-40B4-BE49-F238E27FC236}">
                <a16:creationId xmlns:a16="http://schemas.microsoft.com/office/drawing/2014/main" id="{C0773A54-30F6-4546-92EB-78EBB5E8ADED}"/>
              </a:ext>
            </a:extLst>
          </p:cNvPr>
          <p:cNvSpPr txBox="1"/>
          <p:nvPr/>
        </p:nvSpPr>
        <p:spPr>
          <a:xfrm>
            <a:off x="6131412" y="1759394"/>
            <a:ext cx="272106" cy="359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.</a:t>
            </a:r>
            <a:endParaRPr kumimoji="0" lang="ru-RU" altLang="zh-CN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70" name="文本框 113">
            <a:extLst>
              <a:ext uri="{FF2B5EF4-FFF2-40B4-BE49-F238E27FC236}">
                <a16:creationId xmlns:a16="http://schemas.microsoft.com/office/drawing/2014/main" id="{ABD017C3-B495-48C4-AA73-CC4786E62D29}"/>
              </a:ext>
            </a:extLst>
          </p:cNvPr>
          <p:cNvSpPr txBox="1"/>
          <p:nvPr/>
        </p:nvSpPr>
        <p:spPr>
          <a:xfrm>
            <a:off x="6575499" y="2407380"/>
            <a:ext cx="2326321" cy="291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МЧС -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</a:rPr>
              <a:t>1 210</a:t>
            </a:r>
            <a:r>
              <a:rPr lang="ru-RU" sz="16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 физ. лиц</a:t>
            </a:r>
            <a:endParaRPr lang="ru-RU" altLang="zh-CN" sz="1600" b="1" dirty="0">
              <a:solidFill>
                <a:srgbClr val="3F5378"/>
              </a:solidFill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71" name="文本框 113">
            <a:extLst>
              <a:ext uri="{FF2B5EF4-FFF2-40B4-BE49-F238E27FC236}">
                <a16:creationId xmlns:a16="http://schemas.microsoft.com/office/drawing/2014/main" id="{A3CBEE50-8E05-47B9-8478-3C698B47E404}"/>
              </a:ext>
            </a:extLst>
          </p:cNvPr>
          <p:cNvSpPr txBox="1"/>
          <p:nvPr/>
        </p:nvSpPr>
        <p:spPr>
          <a:xfrm>
            <a:off x="6346739" y="2360499"/>
            <a:ext cx="272106" cy="359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.</a:t>
            </a:r>
            <a:endParaRPr kumimoji="0" lang="ru-RU" altLang="zh-CN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sp>
        <p:nvSpPr>
          <p:cNvPr id="172" name="Прямоугольник 171">
            <a:extLst>
              <a:ext uri="{FF2B5EF4-FFF2-40B4-BE49-F238E27FC236}">
                <a16:creationId xmlns:a16="http://schemas.microsoft.com/office/drawing/2014/main" id="{A73938FE-B45F-4FAE-8B02-11E0E0E599FC}"/>
              </a:ext>
            </a:extLst>
          </p:cNvPr>
          <p:cNvSpPr/>
          <p:nvPr/>
        </p:nvSpPr>
        <p:spPr>
          <a:xfrm>
            <a:off x="113295" y="2998795"/>
            <a:ext cx="85353" cy="3326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3" name="Прямоугольник 172">
            <a:extLst>
              <a:ext uri="{FF2B5EF4-FFF2-40B4-BE49-F238E27FC236}">
                <a16:creationId xmlns:a16="http://schemas.microsoft.com/office/drawing/2014/main" id="{8353CEEF-EB7F-41C1-AFB8-044188CAE421}"/>
              </a:ext>
            </a:extLst>
          </p:cNvPr>
          <p:cNvSpPr/>
          <p:nvPr/>
        </p:nvSpPr>
        <p:spPr>
          <a:xfrm>
            <a:off x="184429" y="2947498"/>
            <a:ext cx="5339884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Потенциальная опасность от метеорологических условий</a:t>
            </a:r>
          </a:p>
        </p:txBody>
      </p:sp>
      <p:sp>
        <p:nvSpPr>
          <p:cNvPr id="177" name="Скругленный прямоугольник 27">
            <a:extLst>
              <a:ext uri="{FF2B5EF4-FFF2-40B4-BE49-F238E27FC236}">
                <a16:creationId xmlns:a16="http://schemas.microsoft.com/office/drawing/2014/main" id="{257E7099-A37E-46ED-9237-9EE09CD2904D}"/>
              </a:ext>
            </a:extLst>
          </p:cNvPr>
          <p:cNvSpPr/>
          <p:nvPr/>
        </p:nvSpPr>
        <p:spPr>
          <a:xfrm>
            <a:off x="2798353" y="3393504"/>
            <a:ext cx="563289" cy="4612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pic>
        <p:nvPicPr>
          <p:cNvPr id="139" name="Рисунок 138">
            <a:extLst>
              <a:ext uri="{FF2B5EF4-FFF2-40B4-BE49-F238E27FC236}">
                <a16:creationId xmlns:a16="http://schemas.microsoft.com/office/drawing/2014/main" id="{D760551F-794E-4EE0-9622-83D18975B3B3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35" t="1" r="23506" b="6514"/>
          <a:stretch/>
        </p:blipFill>
        <p:spPr>
          <a:xfrm>
            <a:off x="2808945" y="3308089"/>
            <a:ext cx="504197" cy="567151"/>
          </a:xfrm>
          <a:prstGeom prst="rect">
            <a:avLst/>
          </a:prstGeom>
        </p:spPr>
      </p:pic>
      <p:sp>
        <p:nvSpPr>
          <p:cNvPr id="179" name="文本框 113">
            <a:extLst>
              <a:ext uri="{FF2B5EF4-FFF2-40B4-BE49-F238E27FC236}">
                <a16:creationId xmlns:a16="http://schemas.microsoft.com/office/drawing/2014/main" id="{DB959D30-AEC3-4D9E-B9C0-F269439FAC3F}"/>
              </a:ext>
            </a:extLst>
          </p:cNvPr>
          <p:cNvSpPr txBox="1"/>
          <p:nvPr/>
        </p:nvSpPr>
        <p:spPr>
          <a:xfrm>
            <a:off x="1982572" y="1215083"/>
            <a:ext cx="127716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94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3F5378"/>
                </a:solidFill>
                <a:latin typeface="Palatino Linotype" panose="02040502050505030304" pitchFamily="18" charset="0"/>
                <a:ea typeface="微软雅黑" pitchFamily="34" charset="-122"/>
              </a:rPr>
              <a:t>План</a:t>
            </a:r>
            <a:endParaRPr kumimoji="0" lang="ru-RU" altLang="zh-CN" sz="1200" b="0" i="0" u="none" strike="noStrike" kern="0" cap="none" spc="0" normalizeH="0" baseline="0" noProof="0" dirty="0">
              <a:ln>
                <a:noFill/>
              </a:ln>
              <a:solidFill>
                <a:srgbClr val="3F5378"/>
              </a:solidFill>
              <a:effectLst/>
              <a:uLnTx/>
              <a:uFillTx/>
              <a:latin typeface="Palatino Linotype" panose="02040502050505030304" pitchFamily="18" charset="0"/>
              <a:ea typeface="微软雅黑" pitchFamily="34" charset="-122"/>
            </a:endParaRPr>
          </a:p>
        </p:txBody>
      </p:sp>
      <p:grpSp>
        <p:nvGrpSpPr>
          <p:cNvPr id="182" name="Group 104">
            <a:extLst>
              <a:ext uri="{FF2B5EF4-FFF2-40B4-BE49-F238E27FC236}">
                <a16:creationId xmlns:a16="http://schemas.microsoft.com/office/drawing/2014/main" id="{47548DEF-F2D9-4BA6-885B-513FF098A1F0}"/>
              </a:ext>
            </a:extLst>
          </p:cNvPr>
          <p:cNvGrpSpPr/>
          <p:nvPr/>
        </p:nvGrpSpPr>
        <p:grpSpPr>
          <a:xfrm>
            <a:off x="5644890" y="3393503"/>
            <a:ext cx="3234568" cy="1672041"/>
            <a:chOff x="1030423" y="1062624"/>
            <a:chExt cx="7595824" cy="3605706"/>
          </a:xfrm>
        </p:grpSpPr>
        <p:sp>
          <p:nvSpPr>
            <p:cNvPr id="183" name="椭圆 2">
              <a:extLst>
                <a:ext uri="{FF2B5EF4-FFF2-40B4-BE49-F238E27FC236}">
                  <a16:creationId xmlns:a16="http://schemas.microsoft.com/office/drawing/2014/main" id="{DFC16247-7395-4A21-9E3D-1BA231C0ADD6}"/>
                </a:ext>
              </a:extLst>
            </p:cNvPr>
            <p:cNvSpPr/>
            <p:nvPr/>
          </p:nvSpPr>
          <p:spPr>
            <a:xfrm>
              <a:off x="1242016" y="4328416"/>
              <a:ext cx="6727568" cy="339914"/>
            </a:xfrm>
            <a:prstGeom prst="ellipse">
              <a:avLst/>
            </a:prstGeom>
            <a:gradFill flip="none" rotWithShape="1">
              <a:gsLst>
                <a:gs pos="100000">
                  <a:sysClr val="window" lastClr="FFFFFF">
                    <a:lumMod val="50000"/>
                    <a:alpha val="0"/>
                  </a:sysClr>
                </a:gs>
                <a:gs pos="54000">
                  <a:srgbClr val="7F7F7F">
                    <a:alpha val="64000"/>
                  </a:srgbClr>
                </a:gs>
                <a:gs pos="0">
                  <a:sysClr val="window" lastClr="FFFFFF">
                    <a:lumMod val="50000"/>
                    <a:alpha val="64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39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+mn-cs"/>
              </a:endParaRPr>
            </a:p>
          </p:txBody>
        </p:sp>
        <p:sp>
          <p:nvSpPr>
            <p:cNvPr id="184" name="圆角矩形 4">
              <a:extLst>
                <a:ext uri="{FF2B5EF4-FFF2-40B4-BE49-F238E27FC236}">
                  <a16:creationId xmlns:a16="http://schemas.microsoft.com/office/drawing/2014/main" id="{EC47A979-1AC3-4FB5-AABC-0D5F3343DFF8}"/>
                </a:ext>
              </a:extLst>
            </p:cNvPr>
            <p:cNvSpPr/>
            <p:nvPr/>
          </p:nvSpPr>
          <p:spPr>
            <a:xfrm>
              <a:off x="1030423" y="1062624"/>
              <a:ext cx="7595824" cy="3435748"/>
            </a:xfrm>
            <a:prstGeom prst="roundRect">
              <a:avLst>
                <a:gd name="adj" fmla="val 5470"/>
              </a:avLst>
            </a:prstGeom>
            <a:solidFill>
              <a:schemeClr val="bg1"/>
            </a:solidFill>
            <a:ln w="6350" cap="flat" cmpd="sng" algn="ctr">
              <a:solidFill>
                <a:srgbClr val="203864"/>
              </a:solidFill>
              <a:prstDash val="solid"/>
              <a:miter lim="800000"/>
            </a:ln>
            <a:effectLst>
              <a:reflection blurRad="6350" endPos="0" dir="5400000" sy="-100000" algn="bl" rotWithShape="0"/>
            </a:effectLst>
          </p:spPr>
          <p:txBody>
            <a:bodyPr rtlCol="0" anchor="ctr"/>
            <a:lstStyle/>
            <a:p>
              <a:pPr marL="0" marR="0" lvl="0" indent="0" defTabSz="91439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+mn-cs"/>
              </a:endParaRPr>
            </a:p>
          </p:txBody>
        </p:sp>
      </p:grpSp>
      <p:sp>
        <p:nvSpPr>
          <p:cNvPr id="188" name="Скругленный прямоугольник 31">
            <a:extLst>
              <a:ext uri="{FF2B5EF4-FFF2-40B4-BE49-F238E27FC236}">
                <a16:creationId xmlns:a16="http://schemas.microsoft.com/office/drawing/2014/main" id="{C00B0BF5-1BA0-4BF2-B32B-2FDA083FD290}"/>
              </a:ext>
            </a:extLst>
          </p:cNvPr>
          <p:cNvSpPr/>
          <p:nvPr/>
        </p:nvSpPr>
        <p:spPr>
          <a:xfrm>
            <a:off x="6131412" y="3085186"/>
            <a:ext cx="2296081" cy="624866"/>
          </a:xfrm>
          <a:prstGeom prst="roundRect">
            <a:avLst/>
          </a:prstGeom>
          <a:solidFill>
            <a:schemeClr val="bg1"/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76D9A071-E35E-4423-9556-832B9F615A37}"/>
              </a:ext>
            </a:extLst>
          </p:cNvPr>
          <p:cNvSpPr txBox="1"/>
          <p:nvPr/>
        </p:nvSpPr>
        <p:spPr>
          <a:xfrm>
            <a:off x="6746392" y="3134788"/>
            <a:ext cx="17762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Привлечение</a:t>
            </a:r>
          </a:p>
          <a:p>
            <a:pPr algn="ctr"/>
            <a:r>
              <a:rPr lang="ru-RU" sz="14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МЭПР-ом БПЛА</a:t>
            </a:r>
            <a:endParaRPr lang="aa-ET" sz="1400" b="1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FDB1AF4A-3B74-4E33-A6C0-D17631D99B8F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775" y="3044594"/>
            <a:ext cx="694607" cy="694607"/>
          </a:xfrm>
          <a:prstGeom prst="rect">
            <a:avLst/>
          </a:prstGeom>
        </p:spPr>
      </p:pic>
      <p:sp>
        <p:nvSpPr>
          <p:cNvPr id="180" name="TextBox 179">
            <a:extLst>
              <a:ext uri="{FF2B5EF4-FFF2-40B4-BE49-F238E27FC236}">
                <a16:creationId xmlns:a16="http://schemas.microsoft.com/office/drawing/2014/main" id="{E898D5EE-BD82-487D-8B9E-2C4CC74C099A}"/>
              </a:ext>
            </a:extLst>
          </p:cNvPr>
          <p:cNvSpPr txBox="1"/>
          <p:nvPr/>
        </p:nvSpPr>
        <p:spPr>
          <a:xfrm>
            <a:off x="5607286" y="3694598"/>
            <a:ext cx="339099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5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Фактическое</a:t>
            </a:r>
          </a:p>
          <a:p>
            <a:r>
              <a:rPr lang="ru-RU" sz="135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авиапатрулирование – </a:t>
            </a:r>
            <a:r>
              <a:rPr lang="ru-RU" sz="1350" b="1" dirty="0">
                <a:solidFill>
                  <a:srgbClr val="FF33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5,7 тыс. </a:t>
            </a:r>
            <a:r>
              <a:rPr lang="ru-RU" sz="135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часов</a:t>
            </a:r>
            <a:endParaRPr lang="ru-KZ" sz="1350" b="1" dirty="0">
              <a:solidFill>
                <a:srgbClr val="203864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B2413FAB-690F-4758-9717-C08D552C9173}"/>
              </a:ext>
            </a:extLst>
          </p:cNvPr>
          <p:cNvSpPr txBox="1"/>
          <p:nvPr/>
        </p:nvSpPr>
        <p:spPr>
          <a:xfrm>
            <a:off x="5616828" y="4099933"/>
            <a:ext cx="2066100" cy="313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300"/>
              </a:spcAft>
            </a:pPr>
            <a:r>
              <a:rPr lang="ru-RU" sz="135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Нормативное – </a:t>
            </a:r>
            <a:r>
              <a:rPr lang="ru-RU" sz="1350" b="1" dirty="0">
                <a:solidFill>
                  <a:schemeClr val="accent6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9 тыс.</a:t>
            </a:r>
            <a:endParaRPr lang="ru-KZ" sz="1350" b="1" dirty="0">
              <a:solidFill>
                <a:schemeClr val="accent6">
                  <a:lumMod val="75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87F8C5B8-A7A7-424E-BE6F-78C25479CFE7}"/>
              </a:ext>
            </a:extLst>
          </p:cNvPr>
          <p:cNvSpPr txBox="1"/>
          <p:nvPr/>
        </p:nvSpPr>
        <p:spPr>
          <a:xfrm>
            <a:off x="5632018" y="4424512"/>
            <a:ext cx="3269802" cy="52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300"/>
              </a:spcAft>
            </a:pPr>
            <a:r>
              <a:rPr lang="ru-RU" sz="135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Необходимо увеличить количество имеющихся БПЛА - 99</a:t>
            </a:r>
            <a:endParaRPr lang="ru-KZ" sz="1350" b="1" dirty="0">
              <a:solidFill>
                <a:srgbClr val="203864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cxnSp>
        <p:nvCxnSpPr>
          <p:cNvPr id="192" name="Прямая соединительная линия 191">
            <a:extLst>
              <a:ext uri="{FF2B5EF4-FFF2-40B4-BE49-F238E27FC236}">
                <a16:creationId xmlns:a16="http://schemas.microsoft.com/office/drawing/2014/main" id="{FFC29889-7828-43DE-8A62-6F9B5FB8F633}"/>
              </a:ext>
            </a:extLst>
          </p:cNvPr>
          <p:cNvCxnSpPr>
            <a:cxnSpLocks/>
          </p:cNvCxnSpPr>
          <p:nvPr/>
        </p:nvCxnSpPr>
        <p:spPr>
          <a:xfrm>
            <a:off x="6403518" y="4412183"/>
            <a:ext cx="1736385" cy="0"/>
          </a:xfrm>
          <a:prstGeom prst="line">
            <a:avLst/>
          </a:prstGeom>
          <a:ln w="12700">
            <a:solidFill>
              <a:srgbClr val="20386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2943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BB51CCCB-4C43-4777-BA2A-31B4FBC16806}"/>
              </a:ext>
            </a:extLst>
          </p:cNvPr>
          <p:cNvSpPr txBox="1"/>
          <p:nvPr/>
        </p:nvSpPr>
        <p:spPr>
          <a:xfrm>
            <a:off x="2277861" y="1564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ПРЕДУПРЕЖДЕНИЕ ПАВОДКО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a-E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95C112-94E7-4DEF-8673-7EA83ED94978}"/>
              </a:ext>
            </a:extLst>
          </p:cNvPr>
          <p:cNvSpPr txBox="1"/>
          <p:nvPr/>
        </p:nvSpPr>
        <p:spPr>
          <a:xfrm>
            <a:off x="506274" y="15642"/>
            <a:ext cx="81314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ПРОБЛЕМНЫЕ ВОПРОСЫ ИСПОЛНИТЕЛЬНОГО ОРГАНА</a:t>
            </a:r>
            <a:endParaRPr lang="aa-ET" sz="16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FC8D6E8-A48C-47F6-B2C4-4B58291A7840}"/>
              </a:ext>
            </a:extLst>
          </p:cNvPr>
          <p:cNvSpPr txBox="1"/>
          <p:nvPr/>
        </p:nvSpPr>
        <p:spPr>
          <a:xfrm>
            <a:off x="8859948" y="48357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5</a:t>
            </a:r>
            <a:endParaRPr lang="aa-ET" sz="14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10814" y="348713"/>
            <a:ext cx="834913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396B122E-6E38-4552-859C-34340C5F2877}"/>
              </a:ext>
            </a:extLst>
          </p:cNvPr>
          <p:cNvSpPr/>
          <p:nvPr/>
        </p:nvSpPr>
        <p:spPr>
          <a:xfrm>
            <a:off x="7846171" y="1506427"/>
            <a:ext cx="1145983" cy="1014118"/>
          </a:xfrm>
          <a:prstGeom prst="rect">
            <a:avLst/>
          </a:prstGeom>
          <a:solidFill>
            <a:srgbClr val="FCFCFC"/>
          </a:solidFill>
          <a:ln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>
              <a:highlight>
                <a:srgbClr val="FCFCFC"/>
              </a:highlight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6027D9-3975-4095-8D6B-8AF872AFFC9F}"/>
              </a:ext>
            </a:extLst>
          </p:cNvPr>
          <p:cNvSpPr txBox="1"/>
          <p:nvPr/>
        </p:nvSpPr>
        <p:spPr>
          <a:xfrm>
            <a:off x="1305152" y="2551003"/>
            <a:ext cx="75547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Отсутствие устойчивой и качественной радиосвязи в горно-лесных</a:t>
            </a:r>
            <a:b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и лесных зонах </a:t>
            </a:r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(обеспечить подразделения переносными (ранцевыми) радиостанциями)</a:t>
            </a:r>
            <a:endParaRPr lang="aa-ET" sz="1200" b="1" i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39B3336-ACE9-48D8-B024-31DC71CDC63C}"/>
              </a:ext>
            </a:extLst>
          </p:cNvPr>
          <p:cNvSpPr txBox="1"/>
          <p:nvPr/>
        </p:nvSpPr>
        <p:spPr>
          <a:xfrm>
            <a:off x="1318534" y="1580147"/>
            <a:ext cx="743671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Не обеспеченность лесов Системами раннего обнаружения пожаров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(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резерваты «Семей </a:t>
            </a:r>
            <a:r>
              <a:rPr kumimoji="0" lang="ru-RU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орманы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», «</a:t>
            </a:r>
            <a:r>
              <a:rPr kumimoji="0" lang="ru-RU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Акжайык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», «Иле Балхаш» и «Алтын Дала»; </a:t>
            </a:r>
            <a:r>
              <a:rPr lang="ru-RU" sz="1200" b="1" i="1" dirty="0">
                <a:solidFill>
                  <a:srgbClr val="5B9BD5">
                    <a:lumMod val="50000"/>
                  </a:srgbClr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парки </a:t>
            </a:r>
            <a:r>
              <a:rPr lang="ru-RU" sz="1200" b="1" i="1" dirty="0" err="1">
                <a:solidFill>
                  <a:srgbClr val="5B9BD5">
                    <a:lumMod val="50000"/>
                  </a:srgbClr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Буйратау</a:t>
            </a:r>
            <a:r>
              <a:rPr lang="ru-RU" sz="1200" b="1" i="1" dirty="0">
                <a:solidFill>
                  <a:srgbClr val="5B9BD5">
                    <a:lumMod val="50000"/>
                  </a:srgbClr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, Баянаульский и 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</a:rPr>
              <a:t>Каркаралинский; Наурзумский </a:t>
            </a:r>
            <a:r>
              <a:rPr lang="ru-RU" sz="1200" b="1" i="1" dirty="0">
                <a:solidFill>
                  <a:srgbClr val="5B9BD5">
                    <a:lumMod val="50000"/>
                  </a:srgbClr>
                </a:solidFill>
                <a:latin typeface="Palatino Linotype" panose="02040502050505030304" pitchFamily="18" charset="0"/>
              </a:rPr>
              <a:t>заповедник)</a:t>
            </a:r>
            <a:endParaRPr lang="aa-ET" sz="1200" b="1" i="1" dirty="0">
              <a:solidFill>
                <a:srgbClr val="5B9BD5">
                  <a:lumMod val="50000"/>
                </a:srgb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93AAA7-C197-4E5F-91B2-AEEBC5D88816}"/>
              </a:ext>
            </a:extLst>
          </p:cNvPr>
          <p:cNvSpPr txBox="1"/>
          <p:nvPr/>
        </p:nvSpPr>
        <p:spPr>
          <a:xfrm>
            <a:off x="1318534" y="676214"/>
            <a:ext cx="672985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МЭПР не в полной мере учтены предложенные МЧС поправки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в НПА в сфере лесного хозяйства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(</a:t>
            </a:r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предложено – 76, учтено – 42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)</a:t>
            </a:r>
            <a:endParaRPr lang="ru-RU" sz="1600" b="1" i="1" dirty="0">
              <a:solidFill>
                <a:schemeClr val="accent5">
                  <a:lumMod val="50000"/>
                </a:schemeClr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7C1E5A01-C0CB-45B2-AF6D-E7DA949EF754}"/>
              </a:ext>
            </a:extLst>
          </p:cNvPr>
          <p:cNvCxnSpPr/>
          <p:nvPr/>
        </p:nvCxnSpPr>
        <p:spPr>
          <a:xfrm>
            <a:off x="1095611" y="376061"/>
            <a:ext cx="0" cy="452614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Google Shape;204;p2">
            <a:extLst>
              <a:ext uri="{FF2B5EF4-FFF2-40B4-BE49-F238E27FC236}">
                <a16:creationId xmlns:a16="http://schemas.microsoft.com/office/drawing/2014/main" id="{FA55E99D-2F31-4626-A518-73608DC5D698}"/>
              </a:ext>
            </a:extLst>
          </p:cNvPr>
          <p:cNvSpPr/>
          <p:nvPr/>
        </p:nvSpPr>
        <p:spPr>
          <a:xfrm>
            <a:off x="278299" y="685157"/>
            <a:ext cx="621763" cy="608927"/>
          </a:xfrm>
          <a:prstGeom prst="ellipse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87" name="Прямая соединительная линия 86">
            <a:extLst>
              <a:ext uri="{FF2B5EF4-FFF2-40B4-BE49-F238E27FC236}">
                <a16:creationId xmlns:a16="http://schemas.microsoft.com/office/drawing/2014/main" id="{093FD47F-7731-4972-9A11-FF2C983C2CB8}"/>
              </a:ext>
            </a:extLst>
          </p:cNvPr>
          <p:cNvCxnSpPr>
            <a:cxnSpLocks/>
          </p:cNvCxnSpPr>
          <p:nvPr/>
        </p:nvCxnSpPr>
        <p:spPr>
          <a:xfrm>
            <a:off x="1439839" y="1471645"/>
            <a:ext cx="7156124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43B2025E-8D45-41D8-AA46-FAA440726AA4}"/>
              </a:ext>
            </a:extLst>
          </p:cNvPr>
          <p:cNvSpPr txBox="1"/>
          <p:nvPr/>
        </p:nvSpPr>
        <p:spPr>
          <a:xfrm>
            <a:off x="1305151" y="3405633"/>
            <a:ext cx="768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Отсутствие в лесхоз. учреждениях Центральных диспетчерских пунктов </a:t>
            </a:r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(негативно влияет на оперативность привлечения дополнительных сил и средств)</a:t>
            </a:r>
            <a:endParaRPr lang="aa-ET" sz="1200" b="1" i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A64DE134-1011-43C0-B27D-BC071694B24F}"/>
              </a:ext>
            </a:extLst>
          </p:cNvPr>
          <p:cNvCxnSpPr>
            <a:cxnSpLocks/>
          </p:cNvCxnSpPr>
          <p:nvPr/>
        </p:nvCxnSpPr>
        <p:spPr>
          <a:xfrm>
            <a:off x="1439839" y="2463382"/>
            <a:ext cx="7156124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>
            <a:extLst>
              <a:ext uri="{FF2B5EF4-FFF2-40B4-BE49-F238E27FC236}">
                <a16:creationId xmlns:a16="http://schemas.microsoft.com/office/drawing/2014/main" id="{59F18545-881D-429F-9B95-1E2702B04041}"/>
              </a:ext>
            </a:extLst>
          </p:cNvPr>
          <p:cNvCxnSpPr>
            <a:cxnSpLocks/>
          </p:cNvCxnSpPr>
          <p:nvPr/>
        </p:nvCxnSpPr>
        <p:spPr>
          <a:xfrm>
            <a:off x="1439839" y="3261776"/>
            <a:ext cx="7156124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>
            <a:extLst>
              <a:ext uri="{FF2B5EF4-FFF2-40B4-BE49-F238E27FC236}">
                <a16:creationId xmlns:a16="http://schemas.microsoft.com/office/drawing/2014/main" id="{A4FC9529-F0EE-4B72-9742-116479699992}"/>
              </a:ext>
            </a:extLst>
          </p:cNvPr>
          <p:cNvCxnSpPr>
            <a:cxnSpLocks/>
          </p:cNvCxnSpPr>
          <p:nvPr/>
        </p:nvCxnSpPr>
        <p:spPr>
          <a:xfrm>
            <a:off x="1439839" y="4066995"/>
            <a:ext cx="7156124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CE7F7307-0710-41DB-8EF7-94E946AE164A}"/>
              </a:ext>
            </a:extLst>
          </p:cNvPr>
          <p:cNvSpPr txBox="1"/>
          <p:nvPr/>
        </p:nvSpPr>
        <p:spPr>
          <a:xfrm>
            <a:off x="1254208" y="4160364"/>
            <a:ext cx="77379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Отсутствие у МЭПР межобластных Планов взаимодействия сил и средств</a:t>
            </a:r>
          </a:p>
          <a:p>
            <a:pPr algn="just"/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(позднее реагирование и соответственно большая площадь с материальным и экологическим ущербом)</a:t>
            </a:r>
            <a:endParaRPr lang="aa-ET" sz="1200" b="1" i="1" dirty="0">
              <a:solidFill>
                <a:schemeClr val="accent5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1" name="Google Shape;204;p2">
            <a:extLst>
              <a:ext uri="{FF2B5EF4-FFF2-40B4-BE49-F238E27FC236}">
                <a16:creationId xmlns:a16="http://schemas.microsoft.com/office/drawing/2014/main" id="{465B3E71-88F1-46AB-B943-C0075BD06410}"/>
              </a:ext>
            </a:extLst>
          </p:cNvPr>
          <p:cNvSpPr/>
          <p:nvPr/>
        </p:nvSpPr>
        <p:spPr>
          <a:xfrm>
            <a:off x="278713" y="1655939"/>
            <a:ext cx="621763" cy="608927"/>
          </a:xfrm>
          <a:prstGeom prst="ellipse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204;p2">
            <a:extLst>
              <a:ext uri="{FF2B5EF4-FFF2-40B4-BE49-F238E27FC236}">
                <a16:creationId xmlns:a16="http://schemas.microsoft.com/office/drawing/2014/main" id="{29A90051-014F-4851-B69A-F0B79538315B}"/>
              </a:ext>
            </a:extLst>
          </p:cNvPr>
          <p:cNvSpPr/>
          <p:nvPr/>
        </p:nvSpPr>
        <p:spPr>
          <a:xfrm>
            <a:off x="272134" y="2535489"/>
            <a:ext cx="621763" cy="608927"/>
          </a:xfrm>
          <a:prstGeom prst="ellipse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" name="Google Shape;204;p2">
            <a:extLst>
              <a:ext uri="{FF2B5EF4-FFF2-40B4-BE49-F238E27FC236}">
                <a16:creationId xmlns:a16="http://schemas.microsoft.com/office/drawing/2014/main" id="{1345C795-5CD0-470A-86B9-EBBE5C09D1BE}"/>
              </a:ext>
            </a:extLst>
          </p:cNvPr>
          <p:cNvSpPr/>
          <p:nvPr/>
        </p:nvSpPr>
        <p:spPr>
          <a:xfrm>
            <a:off x="282976" y="3374531"/>
            <a:ext cx="621763" cy="608927"/>
          </a:xfrm>
          <a:prstGeom prst="ellipse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204;p2">
            <a:extLst>
              <a:ext uri="{FF2B5EF4-FFF2-40B4-BE49-F238E27FC236}">
                <a16:creationId xmlns:a16="http://schemas.microsoft.com/office/drawing/2014/main" id="{7C877DDA-104D-44C0-BB88-7F4E1B13F5CE}"/>
              </a:ext>
            </a:extLst>
          </p:cNvPr>
          <p:cNvSpPr/>
          <p:nvPr/>
        </p:nvSpPr>
        <p:spPr>
          <a:xfrm>
            <a:off x="278713" y="4159416"/>
            <a:ext cx="621763" cy="608927"/>
          </a:xfrm>
          <a:prstGeom prst="ellipse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numCol="1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9D84F4B6-59EF-4BAE-A68E-5FD8B49120CB}"/>
              </a:ext>
            </a:extLst>
          </p:cNvPr>
          <p:cNvCxnSpPr>
            <a:cxnSpLocks/>
          </p:cNvCxnSpPr>
          <p:nvPr/>
        </p:nvCxnSpPr>
        <p:spPr>
          <a:xfrm>
            <a:off x="428866" y="1471645"/>
            <a:ext cx="320998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>
            <a:extLst>
              <a:ext uri="{FF2B5EF4-FFF2-40B4-BE49-F238E27FC236}">
                <a16:creationId xmlns:a16="http://schemas.microsoft.com/office/drawing/2014/main" id="{D0076FE9-86CA-43FD-8CE5-7BF38EB7E9C1}"/>
              </a:ext>
            </a:extLst>
          </p:cNvPr>
          <p:cNvCxnSpPr>
            <a:cxnSpLocks/>
          </p:cNvCxnSpPr>
          <p:nvPr/>
        </p:nvCxnSpPr>
        <p:spPr>
          <a:xfrm>
            <a:off x="429095" y="2463382"/>
            <a:ext cx="320998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>
            <a:extLst>
              <a:ext uri="{FF2B5EF4-FFF2-40B4-BE49-F238E27FC236}">
                <a16:creationId xmlns:a16="http://schemas.microsoft.com/office/drawing/2014/main" id="{F1488D83-D039-4B1B-926A-19DED4E6906F}"/>
              </a:ext>
            </a:extLst>
          </p:cNvPr>
          <p:cNvCxnSpPr>
            <a:cxnSpLocks/>
          </p:cNvCxnSpPr>
          <p:nvPr/>
        </p:nvCxnSpPr>
        <p:spPr>
          <a:xfrm>
            <a:off x="457369" y="3261776"/>
            <a:ext cx="320998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id="{41773647-16B2-42BA-AB93-52E5E65D182F}"/>
              </a:ext>
            </a:extLst>
          </p:cNvPr>
          <p:cNvCxnSpPr>
            <a:cxnSpLocks/>
          </p:cNvCxnSpPr>
          <p:nvPr/>
        </p:nvCxnSpPr>
        <p:spPr>
          <a:xfrm>
            <a:off x="451019" y="4066995"/>
            <a:ext cx="320998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DCEFAF3D-63D4-4752-A201-BEECF1ADC93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40" y="714701"/>
            <a:ext cx="450650" cy="45065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FC9366AD-B76E-4D7A-B34C-8F635ECE8CD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13" y="3411983"/>
            <a:ext cx="465013" cy="465013"/>
          </a:xfrm>
          <a:prstGeom prst="rect">
            <a:avLst/>
          </a:prstGeom>
        </p:spPr>
      </p:pic>
      <p:pic>
        <p:nvPicPr>
          <p:cNvPr id="111" name="Рисунок 110">
            <a:extLst>
              <a:ext uri="{FF2B5EF4-FFF2-40B4-BE49-F238E27FC236}">
                <a16:creationId xmlns:a16="http://schemas.microsoft.com/office/drawing/2014/main" id="{F58CBEAD-1907-4371-850B-E54358FC3F0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45" t="53548"/>
          <a:stretch/>
        </p:blipFill>
        <p:spPr>
          <a:xfrm>
            <a:off x="290717" y="3520030"/>
            <a:ext cx="225116" cy="237908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29329A4A-19D4-452B-B0EA-CDB11A38BCA0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13" y="1732389"/>
            <a:ext cx="434180" cy="434180"/>
          </a:xfrm>
          <a:prstGeom prst="rect">
            <a:avLst/>
          </a:prstGeom>
          <a:scene3d>
            <a:camera prst="orthographicFront">
              <a:rot lat="0" lon="10799999" rev="0"/>
            </a:camera>
            <a:lightRig rig="threePt" dir="t"/>
          </a:scene3d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A958AA8B-7152-432B-860C-6D042B495F2C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34" y="2533791"/>
            <a:ext cx="608927" cy="608927"/>
          </a:xfrm>
          <a:prstGeom prst="rect">
            <a:avLst/>
          </a:prstGeom>
        </p:spPr>
      </p:pic>
      <p:pic>
        <p:nvPicPr>
          <p:cNvPr id="112" name="Рисунок 111">
            <a:extLst>
              <a:ext uri="{FF2B5EF4-FFF2-40B4-BE49-F238E27FC236}">
                <a16:creationId xmlns:a16="http://schemas.microsoft.com/office/drawing/2014/main" id="{1656195A-F9DC-4C55-9E14-AB41854A125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45" t="53548"/>
          <a:stretch/>
        </p:blipFill>
        <p:spPr>
          <a:xfrm>
            <a:off x="298455" y="2798229"/>
            <a:ext cx="225116" cy="237908"/>
          </a:xfrm>
          <a:prstGeom prst="rect">
            <a:avLst/>
          </a:prstGeom>
        </p:spPr>
      </p:pic>
      <p:pic>
        <p:nvPicPr>
          <p:cNvPr id="113" name="Рисунок 112">
            <a:extLst>
              <a:ext uri="{FF2B5EF4-FFF2-40B4-BE49-F238E27FC236}">
                <a16:creationId xmlns:a16="http://schemas.microsoft.com/office/drawing/2014/main" id="{199AA095-DFC3-429F-A6BC-9B4463A4D75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45" t="53548"/>
          <a:stretch/>
        </p:blipFill>
        <p:spPr>
          <a:xfrm>
            <a:off x="605665" y="1958031"/>
            <a:ext cx="225116" cy="237908"/>
          </a:xfrm>
          <a:prstGeom prst="rect">
            <a:avLst/>
          </a:prstGeom>
        </p:spPr>
      </p:pic>
      <p:pic>
        <p:nvPicPr>
          <p:cNvPr id="116" name="Рисунок 115">
            <a:extLst>
              <a:ext uri="{FF2B5EF4-FFF2-40B4-BE49-F238E27FC236}">
                <a16:creationId xmlns:a16="http://schemas.microsoft.com/office/drawing/2014/main" id="{D428D4D8-5A8C-42AF-A14E-188DB386A6C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45" t="53548"/>
          <a:stretch/>
        </p:blipFill>
        <p:spPr>
          <a:xfrm>
            <a:off x="476089" y="4168122"/>
            <a:ext cx="225116" cy="237908"/>
          </a:xfrm>
          <a:prstGeom prst="rect">
            <a:avLst/>
          </a:prstGeom>
        </p:spPr>
      </p:pic>
      <p:pic>
        <p:nvPicPr>
          <p:cNvPr id="117" name="Рисунок 116">
            <a:extLst>
              <a:ext uri="{FF2B5EF4-FFF2-40B4-BE49-F238E27FC236}">
                <a16:creationId xmlns:a16="http://schemas.microsoft.com/office/drawing/2014/main" id="{C72B2CE7-E580-4767-94E7-00054FEB0AE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45" t="53548"/>
          <a:stretch/>
        </p:blipFill>
        <p:spPr>
          <a:xfrm>
            <a:off x="476622" y="1056103"/>
            <a:ext cx="225116" cy="237908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CFD6FE0E-16DB-4836-8AC7-A4F2B608724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4" t="33559" b="6105"/>
          <a:stretch/>
        </p:blipFill>
        <p:spPr>
          <a:xfrm>
            <a:off x="259056" y="4329664"/>
            <a:ext cx="647918" cy="4009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0223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BB51CCCB-4C43-4777-BA2A-31B4FBC16806}"/>
              </a:ext>
            </a:extLst>
          </p:cNvPr>
          <p:cNvSpPr txBox="1"/>
          <p:nvPr/>
        </p:nvSpPr>
        <p:spPr>
          <a:xfrm>
            <a:off x="2277861" y="1564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ПРЕДУПРЕЖДЕНИЕ ПАВОДКО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a-E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95C112-94E7-4DEF-8673-7EA83ED94978}"/>
              </a:ext>
            </a:extLst>
          </p:cNvPr>
          <p:cNvSpPr txBox="1"/>
          <p:nvPr/>
        </p:nvSpPr>
        <p:spPr>
          <a:xfrm>
            <a:off x="506274" y="15642"/>
            <a:ext cx="81314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ПРЕДЛАГАЕМЫЕ МЕРОПРИЯТИЯ</a:t>
            </a:r>
            <a:endParaRPr lang="aa-ET" sz="16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FC8D6E8-A48C-47F6-B2C4-4B58291A7840}"/>
              </a:ext>
            </a:extLst>
          </p:cNvPr>
          <p:cNvSpPr txBox="1"/>
          <p:nvPr/>
        </p:nvSpPr>
        <p:spPr>
          <a:xfrm>
            <a:off x="8859948" y="48357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kern="0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ea typeface="微软雅黑" pitchFamily="34" charset="-122"/>
                <a:cs typeface="Arial" panose="020B0604020202020204" pitchFamily="34" charset="0"/>
              </a:rPr>
              <a:t>6</a:t>
            </a:r>
            <a:endParaRPr lang="aa-ET" sz="1400" b="1" kern="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10814" y="348713"/>
            <a:ext cx="834913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9371C9AD-AFE4-4E2B-A8EE-9905DBDEF98F}"/>
              </a:ext>
            </a:extLst>
          </p:cNvPr>
          <p:cNvSpPr/>
          <p:nvPr/>
        </p:nvSpPr>
        <p:spPr>
          <a:xfrm>
            <a:off x="388287" y="2350654"/>
            <a:ext cx="8471661" cy="13105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id="{2DB8C686-417B-47F8-BFC4-735D958A4D42}"/>
              </a:ext>
            </a:extLst>
          </p:cNvPr>
          <p:cNvSpPr/>
          <p:nvPr/>
        </p:nvSpPr>
        <p:spPr>
          <a:xfrm>
            <a:off x="388287" y="888271"/>
            <a:ext cx="8471661" cy="9141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E7B9F92-308F-42DE-BF09-AD27F4FB8E12}"/>
              </a:ext>
            </a:extLst>
          </p:cNvPr>
          <p:cNvSpPr txBox="1"/>
          <p:nvPr/>
        </p:nvSpPr>
        <p:spPr>
          <a:xfrm>
            <a:off x="388287" y="910400"/>
            <a:ext cx="847166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организовать проведение подготовительных мероприятий;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закончить работу по внесению изменений в НПА в области пожарной безопасности в лесах;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увеличить финансирование на внедрение систем видеонаблюдения и мониторинга пожаров;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продолжить перевооружение и дооснащение лесных учреждений техникой и оборудованием.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0C16D2-864E-4E9F-9AF0-11957872E611}"/>
              </a:ext>
            </a:extLst>
          </p:cNvPr>
          <p:cNvSpPr txBox="1"/>
          <p:nvPr/>
        </p:nvSpPr>
        <p:spPr>
          <a:xfrm>
            <a:off x="388286" y="2414711"/>
            <a:ext cx="8315776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обеспечить заблаговременную готовность подчиненных лесных учреждений;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обеспечить устройство и обновление минерализованных полос и опашку, исключить несанкционированные отжиги, неконтролируемый пал сухой травы, сжигание стерни;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продолжить создание противопожарных формирований в населенных пунктах;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разработать межобластные Планы взаимодействия по привлечению лесных учреждений соседних регионов к тушению природных пожаров.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13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0EFFC118-4129-42D2-B7C4-8F53C144EF3D}"/>
              </a:ext>
            </a:extLst>
          </p:cNvPr>
          <p:cNvGrpSpPr/>
          <p:nvPr/>
        </p:nvGrpSpPr>
        <p:grpSpPr>
          <a:xfrm>
            <a:off x="388286" y="4258479"/>
            <a:ext cx="8468041" cy="560854"/>
            <a:chOff x="558487" y="741206"/>
            <a:chExt cx="8123757" cy="1327830"/>
          </a:xfrm>
        </p:grpSpPr>
        <p:sp>
          <p:nvSpPr>
            <p:cNvPr id="43" name="Прямоугольник: скругленные углы 42">
              <a:extLst>
                <a:ext uri="{FF2B5EF4-FFF2-40B4-BE49-F238E27FC236}">
                  <a16:creationId xmlns:a16="http://schemas.microsoft.com/office/drawing/2014/main" id="{FB013E06-7985-4F2B-8653-7C31265BE311}"/>
                </a:ext>
              </a:extLst>
            </p:cNvPr>
            <p:cNvSpPr/>
            <p:nvPr/>
          </p:nvSpPr>
          <p:spPr>
            <a:xfrm>
              <a:off x="579753" y="741206"/>
              <a:ext cx="8102491" cy="13278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a-ET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09F2237-9C4D-4990-AB28-E32DC1D3C191}"/>
                </a:ext>
              </a:extLst>
            </p:cNvPr>
            <p:cNvSpPr txBox="1"/>
            <p:nvPr/>
          </p:nvSpPr>
          <p:spPr>
            <a:xfrm>
              <a:off x="558487" y="830305"/>
              <a:ext cx="8092609" cy="11658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ru-RU" sz="1300" b="1" dirty="0">
                  <a:solidFill>
                    <a:schemeClr val="accent5">
                      <a:lumMod val="50000"/>
                    </a:schemeClr>
                  </a:solidFill>
                  <a:latin typeface="Palatino Linotype" panose="02040502050505030304" pitchFamily="18" charset="0"/>
                </a:rPr>
                <a:t>организовать учение в формате Республиканских командно-штабных учений, с охватом заинтересованных государственных органов и акиматов.</a:t>
              </a:r>
            </a:p>
          </p:txBody>
        </p:sp>
      </p:grpSp>
      <p:sp>
        <p:nvSpPr>
          <p:cNvPr id="2" name="Прямоугольник: скругленные верхние углы 1">
            <a:extLst>
              <a:ext uri="{FF2B5EF4-FFF2-40B4-BE49-F238E27FC236}">
                <a16:creationId xmlns:a16="http://schemas.microsoft.com/office/drawing/2014/main" id="{5CB50437-D6E5-4E7D-8804-CC0678437137}"/>
              </a:ext>
            </a:extLst>
          </p:cNvPr>
          <p:cNvSpPr/>
          <p:nvPr/>
        </p:nvSpPr>
        <p:spPr>
          <a:xfrm>
            <a:off x="484639" y="480414"/>
            <a:ext cx="5259226" cy="438635"/>
          </a:xfrm>
          <a:prstGeom prst="round2SameRect">
            <a:avLst>
              <a:gd name="adj1" fmla="val 35130"/>
              <a:gd name="adj2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5080" tIns="10502" rIns="274078" bIns="10502" numCol="1" spcCol="1270" anchor="ctr" anchorCtr="0">
            <a:noAutofit/>
          </a:bodyPr>
          <a:lstStyle/>
          <a:p>
            <a:endParaRPr lang="ru-KZ" sz="14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F2DF803E-2595-4F56-86E6-2332215CBC4E}"/>
              </a:ext>
            </a:extLst>
          </p:cNvPr>
          <p:cNvSpPr/>
          <p:nvPr/>
        </p:nvSpPr>
        <p:spPr>
          <a:xfrm>
            <a:off x="139785" y="457285"/>
            <a:ext cx="528190" cy="504748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61FBE6-E3A6-487B-AA24-E0B6B9FBE085}"/>
              </a:ext>
            </a:extLst>
          </p:cNvPr>
          <p:cNvSpPr txBox="1"/>
          <p:nvPr/>
        </p:nvSpPr>
        <p:spPr>
          <a:xfrm>
            <a:off x="218338" y="487072"/>
            <a:ext cx="318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aa-ET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1792D4FC-5A0F-44C4-9299-EA787BBBFE62}"/>
              </a:ext>
            </a:extLst>
          </p:cNvPr>
          <p:cNvSpPr/>
          <p:nvPr/>
        </p:nvSpPr>
        <p:spPr>
          <a:xfrm>
            <a:off x="631568" y="512698"/>
            <a:ext cx="51122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Министерству экологии и природных ресурсов</a:t>
            </a:r>
          </a:p>
        </p:txBody>
      </p:sp>
      <p:sp>
        <p:nvSpPr>
          <p:cNvPr id="28" name="Прямоугольник: скругленные верхние углы 27">
            <a:extLst>
              <a:ext uri="{FF2B5EF4-FFF2-40B4-BE49-F238E27FC236}">
                <a16:creationId xmlns:a16="http://schemas.microsoft.com/office/drawing/2014/main" id="{9F8494EE-01CD-4CC7-B97E-C156A36DFF5B}"/>
              </a:ext>
            </a:extLst>
          </p:cNvPr>
          <p:cNvSpPr/>
          <p:nvPr/>
        </p:nvSpPr>
        <p:spPr>
          <a:xfrm>
            <a:off x="484638" y="1949956"/>
            <a:ext cx="5259227" cy="438635"/>
          </a:xfrm>
          <a:prstGeom prst="round2SameRect">
            <a:avLst>
              <a:gd name="adj1" fmla="val 35130"/>
              <a:gd name="adj2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5080" tIns="10502" rIns="274078" bIns="10502" numCol="1" spcCol="1270" anchor="ctr" anchorCtr="0">
            <a:noAutofit/>
          </a:bodyPr>
          <a:lstStyle/>
          <a:p>
            <a:endParaRPr lang="ru-KZ" sz="14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Овал 49">
            <a:extLst>
              <a:ext uri="{FF2B5EF4-FFF2-40B4-BE49-F238E27FC236}">
                <a16:creationId xmlns:a16="http://schemas.microsoft.com/office/drawing/2014/main" id="{DB9A1A40-966D-4933-9ED7-E4A9B60F76B1}"/>
              </a:ext>
            </a:extLst>
          </p:cNvPr>
          <p:cNvSpPr/>
          <p:nvPr/>
        </p:nvSpPr>
        <p:spPr>
          <a:xfrm>
            <a:off x="153969" y="1972290"/>
            <a:ext cx="528190" cy="504748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233128-BFF5-4576-B2A8-3CDDB168DEF9}"/>
              </a:ext>
            </a:extLst>
          </p:cNvPr>
          <p:cNvSpPr txBox="1"/>
          <p:nvPr/>
        </p:nvSpPr>
        <p:spPr>
          <a:xfrm>
            <a:off x="237075" y="1990815"/>
            <a:ext cx="318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aa-ET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1B85CE80-48F2-4597-872D-54371477DC80}"/>
              </a:ext>
            </a:extLst>
          </p:cNvPr>
          <p:cNvSpPr/>
          <p:nvPr/>
        </p:nvSpPr>
        <p:spPr>
          <a:xfrm>
            <a:off x="651377" y="2023394"/>
            <a:ext cx="39388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Местным исполнительным органам</a:t>
            </a:r>
          </a:p>
        </p:txBody>
      </p:sp>
      <p:sp>
        <p:nvSpPr>
          <p:cNvPr id="31" name="Прямоугольник: скругленные верхние углы 30">
            <a:extLst>
              <a:ext uri="{FF2B5EF4-FFF2-40B4-BE49-F238E27FC236}">
                <a16:creationId xmlns:a16="http://schemas.microsoft.com/office/drawing/2014/main" id="{62D9ECD2-91F5-4F01-934C-F6013506E923}"/>
              </a:ext>
            </a:extLst>
          </p:cNvPr>
          <p:cNvSpPr/>
          <p:nvPr/>
        </p:nvSpPr>
        <p:spPr>
          <a:xfrm>
            <a:off x="484638" y="3859097"/>
            <a:ext cx="5259227" cy="438635"/>
          </a:xfrm>
          <a:prstGeom prst="round2SameRect">
            <a:avLst>
              <a:gd name="adj1" fmla="val 35130"/>
              <a:gd name="adj2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5080" tIns="10502" rIns="274078" bIns="10502" numCol="1" spcCol="1270" anchor="ctr" anchorCtr="0">
            <a:noAutofit/>
          </a:bodyPr>
          <a:lstStyle/>
          <a:p>
            <a:endParaRPr lang="ru-KZ" sz="14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B2F2F530-AAA1-4846-8146-00797042C124}"/>
              </a:ext>
            </a:extLst>
          </p:cNvPr>
          <p:cNvSpPr/>
          <p:nvPr/>
        </p:nvSpPr>
        <p:spPr>
          <a:xfrm>
            <a:off x="197672" y="3818384"/>
            <a:ext cx="528190" cy="504748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  <a:endParaRPr lang="aa-ET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7FCFF31-5B34-43E0-B863-B2648C5BC8FB}"/>
              </a:ext>
            </a:extLst>
          </p:cNvPr>
          <p:cNvSpPr txBox="1"/>
          <p:nvPr/>
        </p:nvSpPr>
        <p:spPr>
          <a:xfrm>
            <a:off x="287672" y="3852032"/>
            <a:ext cx="318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aa-ET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7450F97B-A7EC-40D3-97CB-1C78B272288C}"/>
              </a:ext>
            </a:extLst>
          </p:cNvPr>
          <p:cNvSpPr/>
          <p:nvPr/>
        </p:nvSpPr>
        <p:spPr>
          <a:xfrm>
            <a:off x="725862" y="3916675"/>
            <a:ext cx="47981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03864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Министерству по чрезвычайным ситуациям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451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FF57C04-F5F5-4772-8C21-E30A4651FDE7}"/>
              </a:ext>
            </a:extLst>
          </p:cNvPr>
          <p:cNvSpPr/>
          <p:nvPr/>
        </p:nvSpPr>
        <p:spPr>
          <a:xfrm>
            <a:off x="914400" y="2334497"/>
            <a:ext cx="7315200" cy="474505"/>
          </a:xfrm>
          <a:prstGeom prst="rect">
            <a:avLst/>
          </a:prstGeom>
          <a:noFill/>
        </p:spPr>
        <p:txBody>
          <a:bodyPr wrap="square" lIns="43196" tIns="21598" rIns="43196" bIns="21598">
            <a:spAutoFit/>
          </a:bodyPr>
          <a:lstStyle/>
          <a:p>
            <a:pPr algn="ctr" defTabSz="431909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8006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05337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05337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05337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05337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405337;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2891</TotalTime>
  <Words>603</Words>
  <Application>Microsoft Office PowerPoint</Application>
  <PresentationFormat>Экран (16:9)</PresentationFormat>
  <Paragraphs>103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Palatino Linotype</vt:lpstr>
      <vt:lpstr>Roboto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Yerlan Zhumabayev</dc:creator>
  <cp:lastModifiedBy>Rauan Kurmanov</cp:lastModifiedBy>
  <cp:revision>311</cp:revision>
  <cp:lastPrinted>2024-01-06T05:56:37Z</cp:lastPrinted>
  <dcterms:created xsi:type="dcterms:W3CDTF">2023-08-04T08:37:26Z</dcterms:created>
  <dcterms:modified xsi:type="dcterms:W3CDTF">2024-02-06T03:24:29Z</dcterms:modified>
</cp:coreProperties>
</file>