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6" r:id="rId2"/>
    <p:sldId id="257" r:id="rId3"/>
    <p:sldId id="274" r:id="rId4"/>
    <p:sldId id="264" r:id="rId5"/>
    <p:sldId id="273" r:id="rId6"/>
    <p:sldId id="271" r:id="rId7"/>
    <p:sldId id="272" r:id="rId8"/>
    <p:sldId id="275" r:id="rId9"/>
  </p:sldIdLst>
  <p:sldSz cx="12192000" cy="6858000"/>
  <p:notesSz cx="6797675" cy="9928225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1088AE-F605-4178-9167-3E84A439DA09}" v="13" dt="2022-11-10T09:26:29.5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19" d="100"/>
          <a:sy n="119" d="100"/>
        </p:scale>
        <p:origin x="-18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EF69C-1D7E-4F7C-B4B2-676E44144CE5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9914-265F-4E84-8653-C04C7BCCA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851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6" cy="497838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44" y="1"/>
            <a:ext cx="2946345" cy="497838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C921891F-2DB0-4E97-B2F0-5270B96F4914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7" y="4778612"/>
            <a:ext cx="5437822" cy="3908189"/>
          </a:xfrm>
          <a:prstGeom prst="rect">
            <a:avLst/>
          </a:prstGeom>
        </p:spPr>
        <p:txBody>
          <a:bodyPr vert="horz" lIns="91303" tIns="45651" rIns="91303" bIns="4565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387"/>
            <a:ext cx="2946346" cy="497838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44" y="9430387"/>
            <a:ext cx="2946345" cy="497838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8F0776CE-6B05-4E2B-8996-A066DB3BE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461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776CE-6B05-4E2B-8996-A066DB3BE21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423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7BE76AE-D265-11A3-5295-A872FD6AF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241E390B-E323-B938-426F-D6FDF48442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D0C4CD1-774F-39B9-8441-B855F1721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E6A8C-891D-468B-9639-85C9C3CDE696}" type="datetime1">
              <a:rPr lang="ru-RU" smtClean="0"/>
              <a:t>02.04.2024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6BB147B-CA9D-B874-62A5-17EB3226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E6D1D33-D0CF-D11D-E13E-9537A15F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9388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2CDBD6-7770-D81C-5CE6-B0E4DB639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6E65CD1-FEEF-EF95-CDFE-5F48116F3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34D818B-3484-18D9-E04B-9EFEA2DB9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1900-BE3B-4BD9-A41E-92BB485EE7DB}" type="datetime1">
              <a:rPr lang="ru-RU" smtClean="0"/>
              <a:t>02.04.2024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5F59302-B354-388D-B1D6-F37B7D360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EA62D0F-749C-65AD-1F94-C3E0EFF42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66914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7067382F-2389-B5E0-33D6-A9C1B31527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A32B6131-7988-216F-8CD3-BD2024613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DCEF585-1720-038D-B237-0EFC21F3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7C15D-1288-42B9-AC0C-50CA68F9D01E}" type="datetime1">
              <a:rPr lang="ru-RU" smtClean="0"/>
              <a:t>02.04.2024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A8FD219-3DFC-118C-CE9B-3B96BB464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CFDD602-17AC-2951-A82C-BC187EB2E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93685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1832008-5FB3-7393-D5CC-0E424AD8D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202C754-6614-451F-8441-C0D554008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46006CC-3E6E-568F-E2A9-E2E5B5847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15A-38B9-4527-83CA-AC80A4120306}" type="datetime1">
              <a:rPr lang="ru-RU" smtClean="0"/>
              <a:t>02.04.2024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0AC1522-97AE-A135-0BED-03BFB6A58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E133378-FD66-B083-655A-A58C29383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53444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29CE26-5568-EEE8-527D-70F2A8A80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339F582-37A8-E4D7-3036-85732E62D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F04EEDB-5FEE-AA7B-19A9-5EAC4E159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A878-8F15-48A4-A75F-85B5CF667CFE}" type="datetime1">
              <a:rPr lang="ru-RU" smtClean="0"/>
              <a:t>02.04.2024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99FF893-DAB2-41CA-6DD1-FC4AF095D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2407838-060E-D75F-2B56-780B68B93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8720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EFA58D-1280-ED54-747B-4957DBAD5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2E851BB-EF03-2CE0-8414-EEF4E6C896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F9D08B5-9711-AF54-DF14-A5910494C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B86F7BF-234B-FE49-EBB4-9DBE984A2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C879-755E-4A72-9FB9-EED3066882BE}" type="datetime1">
              <a:rPr lang="ru-RU" smtClean="0"/>
              <a:t>02.04.2024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FD656B6-083D-2133-D06A-C60FECD0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B16E358-E598-AA5B-C534-F8BC689C4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2660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E98C609-CE0E-6AF7-2A57-8C0CBE496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EDCAB2D-C1BC-4AB8-7CD4-CB8D742BE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615025D-12D7-84F8-270D-9E2C356B3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58336D1A-2E55-6DBC-6B88-8538658B28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FD97882A-1C47-DEDA-9A61-4E42EA12A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C1B6AE63-BC70-1771-95AA-AE12DC287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DA29-E4DA-4966-9E17-889655BEB4CC}" type="datetime1">
              <a:rPr lang="ru-RU" smtClean="0"/>
              <a:t>02.04.2024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D4FBFB62-BF67-837A-0E26-3FC3255F1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74FF3BD5-F3C9-1135-63A3-6DA5A562B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0320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BEFABB-FBB7-AAD8-134A-A506413B9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FA9773B7-59C4-ABA2-B791-5C90C692A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F2BC-7CE2-42D0-AABA-28D82E0CB586}" type="datetime1">
              <a:rPr lang="ru-RU" smtClean="0"/>
              <a:t>02.04.2024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5513B078-8E1E-0AE1-6A9A-63180F55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50A8CD0-C770-6C7E-8E83-3F4F0311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47390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42A738A-2D7D-31ED-1656-7F0B726B2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78712-C3CB-4747-846C-4F7A20DFEF69}" type="datetime1">
              <a:rPr lang="ru-RU" smtClean="0"/>
              <a:t>02.04.2024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9C47E978-540C-C97C-D8B0-666EDA59C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C6F8E56C-0C03-FFE6-EACA-770BF8B27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9881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61E8797-5B54-BD6C-D3FA-3ADCFA852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515D760-BD67-5664-BAB8-8A7E1F18F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3283C7F-D54D-AAE0-4308-A649FD849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AA20B08-58FE-DEC0-C17E-A30E1E02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79D5-B176-477E-B8B8-86AB72266548}" type="datetime1">
              <a:rPr lang="ru-RU" smtClean="0"/>
              <a:t>02.04.2024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4AE2C70-95AA-0F82-800B-569F1673A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966B5BD-B11F-C4D3-13A5-B34C927E8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0085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A1D8297-287E-F133-E349-00D66DBDF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3D65327C-CDD1-2527-F56E-6B47CAC97C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7D43658-40B3-5A55-ACF6-A6361772E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F2FB47D-72D0-7022-CC53-4827EB39B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C63C-B595-41F0-A0CA-0E627C446ED6}" type="datetime1">
              <a:rPr lang="ru-RU" smtClean="0"/>
              <a:t>02.04.2024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6CF4798-96DE-EAC7-D890-2E24DB17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E32AD65-4AA2-0058-ED98-FDD0E8E95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4180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50A242B-55BB-12DE-2C42-9FA1214C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ABE64EB-1CEA-54AD-0D81-13838BBD1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C35FDD5-51FF-A43F-AAFD-2B4A52310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3DC79-D982-49D3-AAB0-A47A5CEF0D75}" type="datetime1">
              <a:rPr lang="ru-RU" smtClean="0"/>
              <a:t>02.04.2024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28231C7-E9C7-FDE3-A801-6B623BA36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7C25282-D496-8236-BDF9-DD5EB20CD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6BF31-F580-481C-A015-AAD528664CA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3361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B839478-C6ED-3A0B-778F-27E737A9E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947" y="3664365"/>
            <a:ext cx="11992106" cy="127017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социально-предпринимательских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корпораций</a:t>
            </a:r>
            <a:endParaRPr lang="x-non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4390580" y="6481852"/>
            <a:ext cx="35399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FB7E02FC-7317-4ED5-A659-C5FCCDECC0B2}"/>
              </a:ext>
            </a:extLst>
          </p:cNvPr>
          <p:cNvGrpSpPr/>
          <p:nvPr/>
        </p:nvGrpSpPr>
        <p:grpSpPr>
          <a:xfrm>
            <a:off x="0" y="2222413"/>
            <a:ext cx="4156576" cy="971552"/>
            <a:chOff x="6913248" y="5262784"/>
            <a:chExt cx="4914893" cy="1295402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6" name="Группа 21">
              <a:extLst>
                <a:ext uri="{FF2B5EF4-FFF2-40B4-BE49-F238E27FC236}">
                  <a16:creationId xmlns="" xmlns:a16="http://schemas.microsoft.com/office/drawing/2014/main" id="{FB78115B-C6A5-41E0-932C-34DB86D9E816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7499561" y="4676471"/>
              <a:ext cx="1295402" cy="2468028"/>
              <a:chOff x="464266" y="2731227"/>
              <a:chExt cx="970345" cy="1850028"/>
            </a:xfrm>
            <a:grpFill/>
          </p:grpSpPr>
          <p:sp>
            <p:nvSpPr>
              <p:cNvPr id="17" name="Graphic 1">
                <a:extLst>
                  <a:ext uri="{FF2B5EF4-FFF2-40B4-BE49-F238E27FC236}">
                    <a16:creationId xmlns="" xmlns:a16="http://schemas.microsoft.com/office/drawing/2014/main" id="{E90D109E-C172-40AE-BFF7-646FF506EE35}"/>
                  </a:ext>
                </a:extLst>
              </p:cNvPr>
              <p:cNvSpPr/>
              <p:nvPr/>
            </p:nvSpPr>
            <p:spPr>
              <a:xfrm>
                <a:off x="464266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Graphic 1">
                <a:extLst>
                  <a:ext uri="{FF2B5EF4-FFF2-40B4-BE49-F238E27FC236}">
                    <a16:creationId xmlns="" xmlns:a16="http://schemas.microsoft.com/office/drawing/2014/main" id="{AFE94FE4-BB04-491E-8783-4E416C2D1168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Graphic 1">
                <a:extLst>
                  <a:ext uri="{FF2B5EF4-FFF2-40B4-BE49-F238E27FC236}">
                    <a16:creationId xmlns="" xmlns:a16="http://schemas.microsoft.com/office/drawing/2014/main" id="{4D7FE1F4-DA79-4BEA-B68D-8ED6A3859731}"/>
                  </a:ext>
                </a:extLst>
              </p:cNvPr>
              <p:cNvSpPr/>
              <p:nvPr/>
            </p:nvSpPr>
            <p:spPr>
              <a:xfrm>
                <a:off x="464266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Graphic 1">
                <a:extLst>
                  <a:ext uri="{FF2B5EF4-FFF2-40B4-BE49-F238E27FC236}">
                    <a16:creationId xmlns="" xmlns:a16="http://schemas.microsoft.com/office/drawing/2014/main" id="{810D097D-B676-4253-A13E-CF1825774DEC}"/>
                  </a:ext>
                </a:extLst>
              </p:cNvPr>
              <p:cNvSpPr/>
              <p:nvPr/>
            </p:nvSpPr>
            <p:spPr>
              <a:xfrm>
                <a:off x="949439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Graphic 1">
                <a:extLst>
                  <a:ext uri="{FF2B5EF4-FFF2-40B4-BE49-F238E27FC236}">
                    <a16:creationId xmlns="" xmlns:a16="http://schemas.microsoft.com/office/drawing/2014/main" id="{2DC0A96A-72C3-4514-A708-EF2CE4C2B294}"/>
                  </a:ext>
                </a:extLst>
              </p:cNvPr>
              <p:cNvSpPr/>
              <p:nvPr/>
            </p:nvSpPr>
            <p:spPr>
              <a:xfrm>
                <a:off x="464266" y="3648308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Graphic 1">
                <a:extLst>
                  <a:ext uri="{FF2B5EF4-FFF2-40B4-BE49-F238E27FC236}">
                    <a16:creationId xmlns="" xmlns:a16="http://schemas.microsoft.com/office/drawing/2014/main" id="{9D10D7EB-ACCA-48A7-B81A-2B0BABD30BA3}"/>
                  </a:ext>
                </a:extLst>
              </p:cNvPr>
              <p:cNvSpPr/>
              <p:nvPr/>
            </p:nvSpPr>
            <p:spPr>
              <a:xfrm>
                <a:off x="949437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Graphic 1">
                <a:extLst>
                  <a:ext uri="{FF2B5EF4-FFF2-40B4-BE49-F238E27FC236}">
                    <a16:creationId xmlns="" xmlns:a16="http://schemas.microsoft.com/office/drawing/2014/main" id="{050CC6E2-C821-44D1-A725-CE9080AE55F2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Graphic 1">
                <a:extLst>
                  <a:ext uri="{FF2B5EF4-FFF2-40B4-BE49-F238E27FC236}">
                    <a16:creationId xmlns="" xmlns:a16="http://schemas.microsoft.com/office/drawing/2014/main" id="{44A1BAB2-8262-4B57-A6CD-7D1E72A204E6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Группа 21">
              <a:extLst>
                <a:ext uri="{FF2B5EF4-FFF2-40B4-BE49-F238E27FC236}">
                  <a16:creationId xmlns="" xmlns:a16="http://schemas.microsoft.com/office/drawing/2014/main" id="{6014815E-13DD-442D-9A34-1CADCC0BFB59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9946426" y="4676471"/>
              <a:ext cx="1295400" cy="2468030"/>
              <a:chOff x="464266" y="2731226"/>
              <a:chExt cx="970344" cy="1850029"/>
            </a:xfrm>
            <a:grpFill/>
          </p:grpSpPr>
          <p:sp>
            <p:nvSpPr>
              <p:cNvPr id="9" name="Graphic 1">
                <a:extLst>
                  <a:ext uri="{FF2B5EF4-FFF2-40B4-BE49-F238E27FC236}">
                    <a16:creationId xmlns="" xmlns:a16="http://schemas.microsoft.com/office/drawing/2014/main" id="{3F8691C7-A1B8-4561-B2AA-91A455FED2FF}"/>
                  </a:ext>
                </a:extLst>
              </p:cNvPr>
              <p:cNvSpPr/>
              <p:nvPr/>
            </p:nvSpPr>
            <p:spPr>
              <a:xfrm>
                <a:off x="464266" y="2731226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Graphic 1">
                <a:extLst>
                  <a:ext uri="{FF2B5EF4-FFF2-40B4-BE49-F238E27FC236}">
                    <a16:creationId xmlns="" xmlns:a16="http://schemas.microsoft.com/office/drawing/2014/main" id="{33D2E5A2-5B39-4AF1-B9B9-14F35386A78B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Graphic 1">
                <a:extLst>
                  <a:ext uri="{FF2B5EF4-FFF2-40B4-BE49-F238E27FC236}">
                    <a16:creationId xmlns="" xmlns:a16="http://schemas.microsoft.com/office/drawing/2014/main" id="{06A9DB0F-BBE4-4D4C-ADC7-43759C2A8AF4}"/>
                  </a:ext>
                </a:extLst>
              </p:cNvPr>
              <p:cNvSpPr/>
              <p:nvPr/>
            </p:nvSpPr>
            <p:spPr>
              <a:xfrm>
                <a:off x="464266" y="318976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Graphic 1">
                <a:extLst>
                  <a:ext uri="{FF2B5EF4-FFF2-40B4-BE49-F238E27FC236}">
                    <a16:creationId xmlns="" xmlns:a16="http://schemas.microsoft.com/office/drawing/2014/main" id="{60FD6759-4FBC-4433-819D-584856C22B99}"/>
                  </a:ext>
                </a:extLst>
              </p:cNvPr>
              <p:cNvSpPr/>
              <p:nvPr/>
            </p:nvSpPr>
            <p:spPr>
              <a:xfrm>
                <a:off x="949438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Graphic 1">
                <a:extLst>
                  <a:ext uri="{FF2B5EF4-FFF2-40B4-BE49-F238E27FC236}">
                    <a16:creationId xmlns="" xmlns:a16="http://schemas.microsoft.com/office/drawing/2014/main" id="{F44172F0-E8A3-40B5-85FD-6C52A49A326B}"/>
                  </a:ext>
                </a:extLst>
              </p:cNvPr>
              <p:cNvSpPr/>
              <p:nvPr/>
            </p:nvSpPr>
            <p:spPr>
              <a:xfrm>
                <a:off x="464266" y="3648309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Graphic 1">
                <a:extLst>
                  <a:ext uri="{FF2B5EF4-FFF2-40B4-BE49-F238E27FC236}">
                    <a16:creationId xmlns="" xmlns:a16="http://schemas.microsoft.com/office/drawing/2014/main" id="{D4735F7C-4CA0-4BEE-B329-B8CA1799A416}"/>
                  </a:ext>
                </a:extLst>
              </p:cNvPr>
              <p:cNvSpPr/>
              <p:nvPr/>
            </p:nvSpPr>
            <p:spPr>
              <a:xfrm>
                <a:off x="949438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Graphic 1">
                <a:extLst>
                  <a:ext uri="{FF2B5EF4-FFF2-40B4-BE49-F238E27FC236}">
                    <a16:creationId xmlns="" xmlns:a16="http://schemas.microsoft.com/office/drawing/2014/main" id="{31A71428-443D-462F-98F8-A3E2FA43706A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Graphic 1">
                <a:extLst>
                  <a:ext uri="{FF2B5EF4-FFF2-40B4-BE49-F238E27FC236}">
                    <a16:creationId xmlns="" xmlns:a16="http://schemas.microsoft.com/office/drawing/2014/main" id="{DFF7CE6A-1D77-4201-B276-98D34E81D1CD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5" name="Группа 24">
            <a:extLst>
              <a:ext uri="{FF2B5EF4-FFF2-40B4-BE49-F238E27FC236}">
                <a16:creationId xmlns="" xmlns:a16="http://schemas.microsoft.com/office/drawing/2014/main" id="{FB7E02FC-7317-4ED5-A659-C5FCCDECC0B2}"/>
              </a:ext>
            </a:extLst>
          </p:cNvPr>
          <p:cNvGrpSpPr/>
          <p:nvPr/>
        </p:nvGrpSpPr>
        <p:grpSpPr>
          <a:xfrm>
            <a:off x="7930530" y="2222413"/>
            <a:ext cx="4156580" cy="971552"/>
            <a:chOff x="6913248" y="5262784"/>
            <a:chExt cx="4914893" cy="1295402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26" name="Группа 21">
              <a:extLst>
                <a:ext uri="{FF2B5EF4-FFF2-40B4-BE49-F238E27FC236}">
                  <a16:creationId xmlns="" xmlns:a16="http://schemas.microsoft.com/office/drawing/2014/main" id="{FB78115B-C6A5-41E0-932C-34DB86D9E816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7499561" y="4676471"/>
              <a:ext cx="1295402" cy="2468028"/>
              <a:chOff x="464266" y="2731227"/>
              <a:chExt cx="970345" cy="1850028"/>
            </a:xfrm>
            <a:grpFill/>
          </p:grpSpPr>
          <p:sp>
            <p:nvSpPr>
              <p:cNvPr id="36" name="Graphic 1">
                <a:extLst>
                  <a:ext uri="{FF2B5EF4-FFF2-40B4-BE49-F238E27FC236}">
                    <a16:creationId xmlns="" xmlns:a16="http://schemas.microsoft.com/office/drawing/2014/main" id="{E90D109E-C172-40AE-BFF7-646FF506EE35}"/>
                  </a:ext>
                </a:extLst>
              </p:cNvPr>
              <p:cNvSpPr/>
              <p:nvPr/>
            </p:nvSpPr>
            <p:spPr>
              <a:xfrm>
                <a:off x="464266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Graphic 1">
                <a:extLst>
                  <a:ext uri="{FF2B5EF4-FFF2-40B4-BE49-F238E27FC236}">
                    <a16:creationId xmlns="" xmlns:a16="http://schemas.microsoft.com/office/drawing/2014/main" id="{AFE94FE4-BB04-491E-8783-4E416C2D1168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Graphic 1">
                <a:extLst>
                  <a:ext uri="{FF2B5EF4-FFF2-40B4-BE49-F238E27FC236}">
                    <a16:creationId xmlns="" xmlns:a16="http://schemas.microsoft.com/office/drawing/2014/main" id="{4D7FE1F4-DA79-4BEA-B68D-8ED6A3859731}"/>
                  </a:ext>
                </a:extLst>
              </p:cNvPr>
              <p:cNvSpPr/>
              <p:nvPr/>
            </p:nvSpPr>
            <p:spPr>
              <a:xfrm>
                <a:off x="464266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Graphic 1">
                <a:extLst>
                  <a:ext uri="{FF2B5EF4-FFF2-40B4-BE49-F238E27FC236}">
                    <a16:creationId xmlns="" xmlns:a16="http://schemas.microsoft.com/office/drawing/2014/main" id="{810D097D-B676-4253-A13E-CF1825774DEC}"/>
                  </a:ext>
                </a:extLst>
              </p:cNvPr>
              <p:cNvSpPr/>
              <p:nvPr/>
            </p:nvSpPr>
            <p:spPr>
              <a:xfrm>
                <a:off x="949439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Graphic 1">
                <a:extLst>
                  <a:ext uri="{FF2B5EF4-FFF2-40B4-BE49-F238E27FC236}">
                    <a16:creationId xmlns="" xmlns:a16="http://schemas.microsoft.com/office/drawing/2014/main" id="{2DC0A96A-72C3-4514-A708-EF2CE4C2B294}"/>
                  </a:ext>
                </a:extLst>
              </p:cNvPr>
              <p:cNvSpPr/>
              <p:nvPr/>
            </p:nvSpPr>
            <p:spPr>
              <a:xfrm>
                <a:off x="464266" y="3648308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Graphic 1">
                <a:extLst>
                  <a:ext uri="{FF2B5EF4-FFF2-40B4-BE49-F238E27FC236}">
                    <a16:creationId xmlns="" xmlns:a16="http://schemas.microsoft.com/office/drawing/2014/main" id="{9D10D7EB-ACCA-48A7-B81A-2B0BABD30BA3}"/>
                  </a:ext>
                </a:extLst>
              </p:cNvPr>
              <p:cNvSpPr/>
              <p:nvPr/>
            </p:nvSpPr>
            <p:spPr>
              <a:xfrm>
                <a:off x="949437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Graphic 1">
                <a:extLst>
                  <a:ext uri="{FF2B5EF4-FFF2-40B4-BE49-F238E27FC236}">
                    <a16:creationId xmlns="" xmlns:a16="http://schemas.microsoft.com/office/drawing/2014/main" id="{050CC6E2-C821-44D1-A725-CE9080AE55F2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Graphic 1">
                <a:extLst>
                  <a:ext uri="{FF2B5EF4-FFF2-40B4-BE49-F238E27FC236}">
                    <a16:creationId xmlns="" xmlns:a16="http://schemas.microsoft.com/office/drawing/2014/main" id="{44A1BAB2-8262-4B57-A6CD-7D1E72A204E6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7" name="Группа 21">
              <a:extLst>
                <a:ext uri="{FF2B5EF4-FFF2-40B4-BE49-F238E27FC236}">
                  <a16:creationId xmlns="" xmlns:a16="http://schemas.microsoft.com/office/drawing/2014/main" id="{6014815E-13DD-442D-9A34-1CADCC0BFB59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9946426" y="4676471"/>
              <a:ext cx="1295400" cy="2468030"/>
              <a:chOff x="464266" y="2731226"/>
              <a:chExt cx="970344" cy="1850029"/>
            </a:xfrm>
            <a:grpFill/>
          </p:grpSpPr>
          <p:sp>
            <p:nvSpPr>
              <p:cNvPr id="28" name="Graphic 1">
                <a:extLst>
                  <a:ext uri="{FF2B5EF4-FFF2-40B4-BE49-F238E27FC236}">
                    <a16:creationId xmlns="" xmlns:a16="http://schemas.microsoft.com/office/drawing/2014/main" id="{3F8691C7-A1B8-4561-B2AA-91A455FED2FF}"/>
                  </a:ext>
                </a:extLst>
              </p:cNvPr>
              <p:cNvSpPr/>
              <p:nvPr/>
            </p:nvSpPr>
            <p:spPr>
              <a:xfrm>
                <a:off x="464266" y="2731226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Graphic 1">
                <a:extLst>
                  <a:ext uri="{FF2B5EF4-FFF2-40B4-BE49-F238E27FC236}">
                    <a16:creationId xmlns="" xmlns:a16="http://schemas.microsoft.com/office/drawing/2014/main" id="{33D2E5A2-5B39-4AF1-B9B9-14F35386A78B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Graphic 1">
                <a:extLst>
                  <a:ext uri="{FF2B5EF4-FFF2-40B4-BE49-F238E27FC236}">
                    <a16:creationId xmlns="" xmlns:a16="http://schemas.microsoft.com/office/drawing/2014/main" id="{06A9DB0F-BBE4-4D4C-ADC7-43759C2A8AF4}"/>
                  </a:ext>
                </a:extLst>
              </p:cNvPr>
              <p:cNvSpPr/>
              <p:nvPr/>
            </p:nvSpPr>
            <p:spPr>
              <a:xfrm>
                <a:off x="464266" y="318976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Graphic 1">
                <a:extLst>
                  <a:ext uri="{FF2B5EF4-FFF2-40B4-BE49-F238E27FC236}">
                    <a16:creationId xmlns="" xmlns:a16="http://schemas.microsoft.com/office/drawing/2014/main" id="{60FD6759-4FBC-4433-819D-584856C22B99}"/>
                  </a:ext>
                </a:extLst>
              </p:cNvPr>
              <p:cNvSpPr/>
              <p:nvPr/>
            </p:nvSpPr>
            <p:spPr>
              <a:xfrm>
                <a:off x="949438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Graphic 1">
                <a:extLst>
                  <a:ext uri="{FF2B5EF4-FFF2-40B4-BE49-F238E27FC236}">
                    <a16:creationId xmlns="" xmlns:a16="http://schemas.microsoft.com/office/drawing/2014/main" id="{F44172F0-E8A3-40B5-85FD-6C52A49A326B}"/>
                  </a:ext>
                </a:extLst>
              </p:cNvPr>
              <p:cNvSpPr/>
              <p:nvPr/>
            </p:nvSpPr>
            <p:spPr>
              <a:xfrm>
                <a:off x="464266" y="3648309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Graphic 1">
                <a:extLst>
                  <a:ext uri="{FF2B5EF4-FFF2-40B4-BE49-F238E27FC236}">
                    <a16:creationId xmlns="" xmlns:a16="http://schemas.microsoft.com/office/drawing/2014/main" id="{D4735F7C-4CA0-4BEE-B329-B8CA1799A416}"/>
                  </a:ext>
                </a:extLst>
              </p:cNvPr>
              <p:cNvSpPr/>
              <p:nvPr/>
            </p:nvSpPr>
            <p:spPr>
              <a:xfrm>
                <a:off x="949438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Graphic 1">
                <a:extLst>
                  <a:ext uri="{FF2B5EF4-FFF2-40B4-BE49-F238E27FC236}">
                    <a16:creationId xmlns="" xmlns:a16="http://schemas.microsoft.com/office/drawing/2014/main" id="{31A71428-443D-462F-98F8-A3E2FA43706A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Graphic 1">
                <a:extLst>
                  <a:ext uri="{FF2B5EF4-FFF2-40B4-BE49-F238E27FC236}">
                    <a16:creationId xmlns="" xmlns:a16="http://schemas.microsoft.com/office/drawing/2014/main" id="{DFF7CE6A-1D77-4201-B276-98D34E81D1CD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44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="" xmlns:a16="http://schemas.microsoft.com/office/drawing/2014/main" id="{CB44B674-4B83-437E-9D27-4646BEA5E009}"/>
              </a:ext>
            </a:extLst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88753" y="1609295"/>
            <a:ext cx="2173231" cy="197573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65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A965A6-8C49-68A0-5307-166311CF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1587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Текущее состояние </a:t>
            </a:r>
            <a:endParaRPr lang="x-non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5DD20B7-C3D9-7AED-6A8F-BF82BFDB8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54688"/>
          </a:xfrm>
        </p:spPr>
        <p:txBody>
          <a:bodyPr>
            <a:normAutofit fontScale="25000" lnSpcReduction="20000"/>
          </a:bodyPr>
          <a:lstStyle/>
          <a:p>
            <a:pPr lvl="1"/>
            <a:endParaRPr lang="en-US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Ряд </a:t>
            </a:r>
            <a:r>
              <a:rPr lang="ru-RU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системных проблем и противоречий в системе СПК: </a:t>
            </a:r>
          </a:p>
          <a:p>
            <a:pPr>
              <a:lnSpc>
                <a:spcPct val="1200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единого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подхода; 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слабая синхронизация с документами СГП и другими правительственными документами 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 примеру, согласно </a:t>
            </a:r>
            <a:r>
              <a:rPr lang="ru-RU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ГПИИР, 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СПК определены в качестве национальных институтов по технологическому развитию, однако фактически СПК не реализуют меры);</a:t>
            </a:r>
          </a:p>
          <a:p>
            <a:pPr>
              <a:lnSpc>
                <a:spcPct val="1200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неустойчивая финансовая модель деятельности СПК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редлагается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регламентировать деятельность СПК в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Законе о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госимуществе разрешив вышеуказанные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457200" lvl="1" indent="0">
              <a:buNone/>
            </a:pPr>
            <a:endParaRPr lang="ru-RU" sz="3200" dirty="0"/>
          </a:p>
          <a:p>
            <a:pPr marL="457200" lvl="1" indent="0">
              <a:buNone/>
            </a:pPr>
            <a:endParaRPr lang="x-none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2</a:t>
            </a:fld>
            <a:endParaRPr lang="x-none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FABB80B8-DCD7-C243-5038-031D77B6CB51}"/>
              </a:ext>
            </a:extLst>
          </p:cNvPr>
          <p:cNvCxnSpPr>
            <a:cxnSpLocks/>
          </p:cNvCxnSpPr>
          <p:nvPr/>
        </p:nvCxnSpPr>
        <p:spPr>
          <a:xfrm>
            <a:off x="715504" y="4580313"/>
            <a:ext cx="11174345" cy="0"/>
          </a:xfrm>
          <a:prstGeom prst="line">
            <a:avLst/>
          </a:prstGeom>
          <a:ln w="317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39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A965A6-8C49-68A0-5307-166311CF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988977"/>
            <a:ext cx="10515600" cy="499823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законопроекта</a:t>
            </a:r>
            <a:endParaRPr lang="x-non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5DD20B7-C3D9-7AED-6A8F-BF82BFDB8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54688"/>
          </a:xfrm>
        </p:spPr>
        <p:txBody>
          <a:bodyPr>
            <a:normAutofit fontScale="25000" lnSpcReduction="20000"/>
          </a:bodyPr>
          <a:lstStyle/>
          <a:p>
            <a:pPr lvl="1"/>
            <a:endParaRPr lang="en-US" sz="3200" dirty="0" smtClean="0"/>
          </a:p>
          <a:p>
            <a:pPr marL="457200" lvl="1" indent="0">
              <a:buNone/>
            </a:pP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Законодательное регулирование деятельности 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СПК:</a:t>
            </a: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6938" lvl="1" indent="-439738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деятельности региональных институтов развития</a:t>
            </a:r>
            <a:r>
              <a:rPr lang="x-none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96938" lvl="1" indent="-439738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региональных институтов развития</a:t>
            </a:r>
            <a:r>
              <a:rPr lang="x-none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96938" lvl="1" indent="-439738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Имущество региональных институтов развития</a:t>
            </a:r>
            <a:r>
              <a:rPr lang="x-none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96938" lvl="1" indent="-439738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региональных институтов развития с субъектами частного предпринимательства</a:t>
            </a:r>
            <a:r>
              <a:rPr lang="x-none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96938" lvl="1" indent="-439738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x-none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проектах</a:t>
            </a: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ru-RU" sz="8800" dirty="0"/>
              <a:t>	</a:t>
            </a:r>
          </a:p>
          <a:p>
            <a:pPr marL="457200" lvl="1" indent="0">
              <a:buNone/>
            </a:pPr>
            <a:endParaRPr lang="ru-RU" sz="8800" dirty="0" smtClean="0"/>
          </a:p>
          <a:p>
            <a:pPr lvl="1"/>
            <a:endParaRPr lang="ru-RU" sz="3200" dirty="0"/>
          </a:p>
          <a:p>
            <a:pPr marL="457200" lvl="1" indent="0">
              <a:buNone/>
            </a:pPr>
            <a:endParaRPr lang="x-none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3</a:t>
            </a:fld>
            <a:endParaRPr lang="x-none"/>
          </a:p>
        </p:txBody>
      </p:sp>
      <p:sp>
        <p:nvSpPr>
          <p:cNvPr id="6" name="object 22"/>
          <p:cNvSpPr/>
          <p:nvPr/>
        </p:nvSpPr>
        <p:spPr>
          <a:xfrm>
            <a:off x="838200" y="996514"/>
            <a:ext cx="673686" cy="4847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160" b="1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6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A965A6-8C49-68A0-5307-166311CF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108" y="530935"/>
            <a:ext cx="10515600" cy="699316"/>
          </a:xfrm>
        </p:spPr>
        <p:txBody>
          <a:bodyPr>
            <a:noAutofit/>
          </a:bodyPr>
          <a:lstStyle/>
          <a:p>
            <a:pPr lvl="1"/>
            <a:r>
              <a:rPr lang="ru-RU" sz="2800" b="1" kern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Регламентации деятельности СПК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5DD20B7-C3D9-7AED-6A8F-BF82BFDB8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9106" y="2799643"/>
            <a:ext cx="4815394" cy="22293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 законодательное регламентация. 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="" xmlns:a16="http://schemas.microsoft.com/office/drawing/2014/main" id="{DFD71048-0CA4-77A3-5EBB-9106F24E0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799644"/>
            <a:ext cx="5691446" cy="22293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глава в «Законе о государственном имуществе»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(глава 12-1. осуществление прав на региональные институты развития):</a:t>
            </a:r>
          </a:p>
          <a:p>
            <a:pPr algn="just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экономики региона и повышение его конкурентоспособности;</a:t>
            </a:r>
          </a:p>
          <a:p>
            <a:pPr algn="just"/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 благоприятных условий для развития предпринимательской деятельности;</a:t>
            </a:r>
          </a:p>
          <a:p>
            <a:pPr algn="just"/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росту уровня жизни населения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87AF2193-0CBF-8D29-7468-8BE1A8D7F61B}"/>
              </a:ext>
            </a:extLst>
          </p:cNvPr>
          <p:cNvSpPr txBox="1">
            <a:spLocks/>
          </p:cNvSpPr>
          <p:nvPr/>
        </p:nvSpPr>
        <p:spPr>
          <a:xfrm>
            <a:off x="709106" y="2269374"/>
            <a:ext cx="5181600" cy="442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</a:t>
            </a:r>
          </a:p>
        </p:txBody>
      </p:sp>
      <p:sp>
        <p:nvSpPr>
          <p:cNvPr id="10" name="Объект 7">
            <a:extLst>
              <a:ext uri="{FF2B5EF4-FFF2-40B4-BE49-F238E27FC236}">
                <a16:creationId xmlns="" xmlns:a16="http://schemas.microsoft.com/office/drawing/2014/main" id="{4C7830FD-F739-2490-A4BE-7172D5FD670E}"/>
              </a:ext>
            </a:extLst>
          </p:cNvPr>
          <p:cNvSpPr txBox="1">
            <a:spLocks/>
          </p:cNvSpPr>
          <p:nvPr/>
        </p:nvSpPr>
        <p:spPr>
          <a:xfrm>
            <a:off x="6043108" y="2269374"/>
            <a:ext cx="5181600" cy="442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поправки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040A319B-A6A7-D026-ED31-871A75E39B59}"/>
              </a:ext>
            </a:extLst>
          </p:cNvPr>
          <p:cNvSpPr txBox="1">
            <a:spLocks/>
          </p:cNvSpPr>
          <p:nvPr/>
        </p:nvSpPr>
        <p:spPr>
          <a:xfrm>
            <a:off x="723207" y="5104015"/>
            <a:ext cx="11064239" cy="9109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Переформатирование СПК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региональный институт развития, осуществляющего содействие местным исполнительным органам в создании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развития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 региона и для повышения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конкурентоспособности.</a:t>
            </a: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FABB80B8-DCD7-C243-5038-031D77B6CB51}"/>
              </a:ext>
            </a:extLst>
          </p:cNvPr>
          <p:cNvCxnSpPr>
            <a:cxnSpLocks/>
          </p:cNvCxnSpPr>
          <p:nvPr/>
        </p:nvCxnSpPr>
        <p:spPr>
          <a:xfrm>
            <a:off x="597495" y="5037512"/>
            <a:ext cx="11174345" cy="0"/>
          </a:xfrm>
          <a:prstGeom prst="line">
            <a:avLst/>
          </a:prstGeom>
          <a:ln w="317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Объект 2">
            <a:extLst>
              <a:ext uri="{FF2B5EF4-FFF2-40B4-BE49-F238E27FC236}">
                <a16:creationId xmlns="" xmlns:a16="http://schemas.microsoft.com/office/drawing/2014/main" id="{040A319B-A6A7-D026-ED31-871A75E39B59}"/>
              </a:ext>
            </a:extLst>
          </p:cNvPr>
          <p:cNvSpPr txBox="1">
            <a:spLocks/>
          </p:cNvSpPr>
          <p:nvPr/>
        </p:nvSpPr>
        <p:spPr>
          <a:xfrm>
            <a:off x="709106" y="3291958"/>
            <a:ext cx="11005566" cy="6661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7">
            <a:extLst>
              <a:ext uri="{FF2B5EF4-FFF2-40B4-BE49-F238E27FC236}">
                <a16:creationId xmlns="" xmlns:a16="http://schemas.microsoft.com/office/drawing/2014/main" id="{DFD71048-0CA4-77A3-5EBB-9106F24E0C7D}"/>
              </a:ext>
            </a:extLst>
          </p:cNvPr>
          <p:cNvSpPr txBox="1">
            <a:spLocks/>
          </p:cNvSpPr>
          <p:nvPr/>
        </p:nvSpPr>
        <p:spPr>
          <a:xfrm>
            <a:off x="723207" y="1393030"/>
            <a:ext cx="10733677" cy="673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Проблемный вопрос</a:t>
            </a:r>
          </a:p>
          <a:p>
            <a:pPr marL="0" indent="0" algn="just">
              <a:buNone/>
            </a:pP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Несоответствие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фактической деятельности СПК целям и задачам их создания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FABB80B8-DCD7-C243-5038-031D77B6CB51}"/>
              </a:ext>
            </a:extLst>
          </p:cNvPr>
          <p:cNvCxnSpPr>
            <a:cxnSpLocks/>
          </p:cNvCxnSpPr>
          <p:nvPr/>
        </p:nvCxnSpPr>
        <p:spPr>
          <a:xfrm>
            <a:off x="613101" y="2246018"/>
            <a:ext cx="11174345" cy="0"/>
          </a:xfrm>
          <a:prstGeom prst="line">
            <a:avLst/>
          </a:prstGeom>
          <a:ln w="317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60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A965A6-8C49-68A0-5307-166311CF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9223"/>
            <a:ext cx="10515600" cy="699316"/>
          </a:xfrm>
        </p:spPr>
        <p:txBody>
          <a:bodyPr>
            <a:noAutofit/>
          </a:bodyPr>
          <a:lstStyle/>
          <a:p>
            <a:pPr lvl="1"/>
            <a:r>
              <a:rPr lang="ru-RU" sz="2800" b="1" kern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Регламентации деятельности СПК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5DD20B7-C3D9-7AED-6A8F-BF82BFDB8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2009" y="2889603"/>
            <a:ext cx="4815394" cy="22293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 законодательное регламентация. 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="" xmlns:a16="http://schemas.microsoft.com/office/drawing/2014/main" id="{DFD71048-0CA4-77A3-5EBB-9106F24E0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926856"/>
            <a:ext cx="5694872" cy="22293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7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Функциями региональных институтов развития будут являться: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привлечение инвесторов, с обеспечением сопровождения их деятельности на региональном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уровне;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разработке и реализации инвестиционных проектов в партнерстве с частным бизнесом; 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развития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предпринимательства;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разработке и реализация программ, направленных на развитие соответствующего региона.</a:t>
            </a:r>
          </a:p>
          <a:p>
            <a:pPr algn="just"/>
            <a:endParaRPr lang="ru-RU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87AF2193-0CBF-8D29-7468-8BE1A8D7F61B}"/>
              </a:ext>
            </a:extLst>
          </p:cNvPr>
          <p:cNvSpPr txBox="1">
            <a:spLocks/>
          </p:cNvSpPr>
          <p:nvPr/>
        </p:nvSpPr>
        <p:spPr>
          <a:xfrm>
            <a:off x="472009" y="2298205"/>
            <a:ext cx="5181600" cy="442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7">
            <a:extLst>
              <a:ext uri="{FF2B5EF4-FFF2-40B4-BE49-F238E27FC236}">
                <a16:creationId xmlns="" xmlns:a16="http://schemas.microsoft.com/office/drawing/2014/main" id="{4C7830FD-F739-2490-A4BE-7172D5FD670E}"/>
              </a:ext>
            </a:extLst>
          </p:cNvPr>
          <p:cNvSpPr txBox="1">
            <a:spLocks/>
          </p:cNvSpPr>
          <p:nvPr/>
        </p:nvSpPr>
        <p:spPr>
          <a:xfrm>
            <a:off x="6019800" y="2320807"/>
            <a:ext cx="5181600" cy="442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поправки</a:t>
            </a:r>
          </a:p>
          <a:p>
            <a:pPr marL="0" indent="0" algn="just">
              <a:buNone/>
            </a:pPr>
            <a:endParaRPr lang="x-none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FABB80B8-DCD7-C243-5038-031D77B6CB51}"/>
              </a:ext>
            </a:extLst>
          </p:cNvPr>
          <p:cNvCxnSpPr>
            <a:cxnSpLocks/>
          </p:cNvCxnSpPr>
          <p:nvPr/>
        </p:nvCxnSpPr>
        <p:spPr>
          <a:xfrm>
            <a:off x="595379" y="5827971"/>
            <a:ext cx="11174345" cy="0"/>
          </a:xfrm>
          <a:prstGeom prst="line">
            <a:avLst/>
          </a:prstGeom>
          <a:ln w="317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Объект 2">
            <a:extLst>
              <a:ext uri="{FF2B5EF4-FFF2-40B4-BE49-F238E27FC236}">
                <a16:creationId xmlns="" xmlns:a16="http://schemas.microsoft.com/office/drawing/2014/main" id="{040A319B-A6A7-D026-ED31-871A75E39B59}"/>
              </a:ext>
            </a:extLst>
          </p:cNvPr>
          <p:cNvSpPr txBox="1">
            <a:spLocks/>
          </p:cNvSpPr>
          <p:nvPr/>
        </p:nvSpPr>
        <p:spPr>
          <a:xfrm>
            <a:off x="709106" y="3291958"/>
            <a:ext cx="11005566" cy="6661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7">
            <a:extLst>
              <a:ext uri="{FF2B5EF4-FFF2-40B4-BE49-F238E27FC236}">
                <a16:creationId xmlns="" xmlns:a16="http://schemas.microsoft.com/office/drawing/2014/main" id="{DFD71048-0CA4-77A3-5EBB-9106F24E0C7D}"/>
              </a:ext>
            </a:extLst>
          </p:cNvPr>
          <p:cNvSpPr txBox="1">
            <a:spLocks/>
          </p:cNvSpPr>
          <p:nvPr/>
        </p:nvSpPr>
        <p:spPr>
          <a:xfrm>
            <a:off x="467723" y="1464924"/>
            <a:ext cx="10733677" cy="673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Проблемный вопрос</a:t>
            </a:r>
          </a:p>
          <a:p>
            <a:pPr marL="0" indent="0" algn="just">
              <a:buNone/>
            </a:pP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Несоответствие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фактической деятельности СПК целям и задачам их создания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FABB80B8-DCD7-C243-5038-031D77B6CB51}"/>
              </a:ext>
            </a:extLst>
          </p:cNvPr>
          <p:cNvCxnSpPr>
            <a:cxnSpLocks/>
          </p:cNvCxnSpPr>
          <p:nvPr/>
        </p:nvCxnSpPr>
        <p:spPr>
          <a:xfrm>
            <a:off x="472009" y="2271748"/>
            <a:ext cx="11174345" cy="0"/>
          </a:xfrm>
          <a:prstGeom prst="line">
            <a:avLst/>
          </a:prstGeom>
          <a:ln w="317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95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A965A6-8C49-68A0-5307-166311CF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05" y="450872"/>
            <a:ext cx="10515600" cy="1068091"/>
          </a:xfrm>
        </p:spPr>
        <p:txBody>
          <a:bodyPr>
            <a:noAutofit/>
          </a:bodyPr>
          <a:lstStyle/>
          <a:p>
            <a:pPr lvl="1"/>
            <a:r>
              <a:rPr lang="ru-RU" sz="2800" b="1" kern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Регламентации деятельности СПК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5DD20B7-C3D9-7AED-6A8F-BF82BFDB8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9105" y="2789653"/>
            <a:ext cx="4815394" cy="22293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 проектов регламентирован внутренними документами:</a:t>
            </a:r>
            <a:endParaRPr lang="ru-RU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ассмотрение заявки потенциального инвестора на заседании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Правления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СД СПК;</a:t>
            </a:r>
          </a:p>
          <a:p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огласование проектов с МИО.</a:t>
            </a:r>
          </a:p>
          <a:p>
            <a:endParaRPr lang="ru-RU" sz="1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="" xmlns:a16="http://schemas.microsoft.com/office/drawing/2014/main" id="{DFD71048-0CA4-77A3-5EBB-9106F24E0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4668" y="2789653"/>
            <a:ext cx="5639247" cy="288699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МИО с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ст.186-8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потребностей региона;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 проектов подлежащих  реализации в регионе;</a:t>
            </a:r>
          </a:p>
          <a:p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в проекте не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превышать 49%;</a:t>
            </a:r>
          </a:p>
          <a:p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собственных финансовых возможностей.</a:t>
            </a:r>
          </a:p>
          <a:p>
            <a:pPr marL="0" indent="0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87AF2193-0CBF-8D29-7468-8BE1A8D7F61B}"/>
              </a:ext>
            </a:extLst>
          </p:cNvPr>
          <p:cNvSpPr txBox="1">
            <a:spLocks/>
          </p:cNvSpPr>
          <p:nvPr/>
        </p:nvSpPr>
        <p:spPr>
          <a:xfrm>
            <a:off x="709105" y="2273498"/>
            <a:ext cx="5181600" cy="557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положения</a:t>
            </a:r>
          </a:p>
        </p:txBody>
      </p:sp>
      <p:sp>
        <p:nvSpPr>
          <p:cNvPr id="10" name="Объект 7">
            <a:extLst>
              <a:ext uri="{FF2B5EF4-FFF2-40B4-BE49-F238E27FC236}">
                <a16:creationId xmlns="" xmlns:a16="http://schemas.microsoft.com/office/drawing/2014/main" id="{4C7830FD-F739-2490-A4BE-7172D5FD670E}"/>
              </a:ext>
            </a:extLst>
          </p:cNvPr>
          <p:cNvSpPr txBox="1">
            <a:spLocks/>
          </p:cNvSpPr>
          <p:nvPr/>
        </p:nvSpPr>
        <p:spPr>
          <a:xfrm>
            <a:off x="6096000" y="2254296"/>
            <a:ext cx="5181600" cy="484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поправки</a:t>
            </a:r>
          </a:p>
          <a:p>
            <a:pPr marL="0" indent="0" algn="just">
              <a:buNone/>
            </a:pPr>
            <a:endParaRPr lang="x-none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040A319B-A6A7-D026-ED31-871A75E39B59}"/>
              </a:ext>
            </a:extLst>
          </p:cNvPr>
          <p:cNvSpPr txBox="1">
            <a:spLocks/>
          </p:cNvSpPr>
          <p:nvPr/>
        </p:nvSpPr>
        <p:spPr>
          <a:xfrm>
            <a:off x="545420" y="5810594"/>
            <a:ext cx="11278495" cy="3570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подотчетности и подконтрольности СПК и повышение финансовой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устойчивости</a:t>
            </a: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FABB80B8-DCD7-C243-5038-031D77B6CB51}"/>
              </a:ext>
            </a:extLst>
          </p:cNvPr>
          <p:cNvCxnSpPr>
            <a:cxnSpLocks/>
          </p:cNvCxnSpPr>
          <p:nvPr/>
        </p:nvCxnSpPr>
        <p:spPr>
          <a:xfrm>
            <a:off x="556953" y="5723575"/>
            <a:ext cx="11266962" cy="40091"/>
          </a:xfrm>
          <a:prstGeom prst="line">
            <a:avLst/>
          </a:prstGeom>
          <a:ln w="317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Объект 2">
            <a:extLst>
              <a:ext uri="{FF2B5EF4-FFF2-40B4-BE49-F238E27FC236}">
                <a16:creationId xmlns="" xmlns:a16="http://schemas.microsoft.com/office/drawing/2014/main" id="{040A319B-A6A7-D026-ED31-871A75E39B59}"/>
              </a:ext>
            </a:extLst>
          </p:cNvPr>
          <p:cNvSpPr txBox="1">
            <a:spLocks/>
          </p:cNvSpPr>
          <p:nvPr/>
        </p:nvSpPr>
        <p:spPr>
          <a:xfrm>
            <a:off x="709106" y="3375083"/>
            <a:ext cx="11005566" cy="6661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439475"/>
            <a:ext cx="2743200" cy="365125"/>
          </a:xfrm>
        </p:spPr>
        <p:txBody>
          <a:bodyPr/>
          <a:lstStyle/>
          <a:p>
            <a:fld id="{3C26BF31-F580-481C-A015-AAD528664CAA}" type="slidenum">
              <a:rPr lang="x-none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7">
            <a:extLst>
              <a:ext uri="{FF2B5EF4-FFF2-40B4-BE49-F238E27FC236}">
                <a16:creationId xmlns="" xmlns:a16="http://schemas.microsoft.com/office/drawing/2014/main" id="{DFD71048-0CA4-77A3-5EBB-9106F24E0C7D}"/>
              </a:ext>
            </a:extLst>
          </p:cNvPr>
          <p:cNvSpPr txBox="1">
            <a:spLocks/>
          </p:cNvSpPr>
          <p:nvPr/>
        </p:nvSpPr>
        <p:spPr>
          <a:xfrm>
            <a:off x="709105" y="1402985"/>
            <a:ext cx="10733677" cy="673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Проблемный вопрос</a:t>
            </a:r>
          </a:p>
          <a:p>
            <a:pPr marL="0" indent="0" algn="just">
              <a:buNone/>
            </a:pP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Неэффективное управление активами.</a:t>
            </a: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FABB80B8-DCD7-C243-5038-031D77B6CB51}"/>
              </a:ext>
            </a:extLst>
          </p:cNvPr>
          <p:cNvCxnSpPr>
            <a:cxnSpLocks/>
          </p:cNvCxnSpPr>
          <p:nvPr/>
        </p:nvCxnSpPr>
        <p:spPr>
          <a:xfrm>
            <a:off x="597495" y="2180000"/>
            <a:ext cx="11174345" cy="0"/>
          </a:xfrm>
          <a:prstGeom prst="line">
            <a:avLst/>
          </a:prstGeom>
          <a:ln w="317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738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A965A6-8C49-68A0-5307-166311CF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1418"/>
            <a:ext cx="10515600" cy="630078"/>
          </a:xfrm>
        </p:spPr>
        <p:txBody>
          <a:bodyPr>
            <a:noAutofit/>
          </a:bodyPr>
          <a:lstStyle/>
          <a:p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Регламентации 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СПК  </a:t>
            </a: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рамках обеспечения открытости и подконтрольности деятельности</a:t>
            </a:r>
            <a:endParaRPr lang="ru-RU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040A319B-A6A7-D026-ED31-871A75E39B59}"/>
              </a:ext>
            </a:extLst>
          </p:cNvPr>
          <p:cNvSpPr txBox="1">
            <a:spLocks/>
          </p:cNvSpPr>
          <p:nvPr/>
        </p:nvSpPr>
        <p:spPr>
          <a:xfrm>
            <a:off x="726558" y="5309067"/>
            <a:ext cx="10840778" cy="10902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FABB80B8-DCD7-C243-5038-031D77B6CB51}"/>
              </a:ext>
            </a:extLst>
          </p:cNvPr>
          <p:cNvCxnSpPr>
            <a:cxnSpLocks/>
          </p:cNvCxnSpPr>
          <p:nvPr/>
        </p:nvCxnSpPr>
        <p:spPr>
          <a:xfrm>
            <a:off x="645709" y="5107105"/>
            <a:ext cx="11114117" cy="22267"/>
          </a:xfrm>
          <a:prstGeom prst="line">
            <a:avLst/>
          </a:prstGeom>
          <a:ln w="317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05DD20B7-C3D9-7AED-6A8F-BF82BFDB8092}"/>
              </a:ext>
            </a:extLst>
          </p:cNvPr>
          <p:cNvSpPr txBox="1">
            <a:spLocks/>
          </p:cNvSpPr>
          <p:nvPr/>
        </p:nvSpPr>
        <p:spPr>
          <a:xfrm>
            <a:off x="838200" y="4162823"/>
            <a:ext cx="4944331" cy="1067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7</a:t>
            </a:fld>
            <a:endParaRPr lang="x-none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38199" y="2244677"/>
            <a:ext cx="10729136" cy="26358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полугодовой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основе, представляют информацию акционеру о деятельности, составе имущества, об источниках его формирования и о направлениях расходования, в том числе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реализуемым проектам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Местные исполнительные органы заслушивает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ежегодной основе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деятельности, планируемых к реализации и реализованных проектах и целевом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53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A965A6-8C49-68A0-5307-166311CF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18" y="693411"/>
            <a:ext cx="10515600" cy="630078"/>
          </a:xfrm>
        </p:spPr>
        <p:txBody>
          <a:bodyPr>
            <a:noAutofit/>
          </a:bodyPr>
          <a:lstStyle/>
          <a:p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Регламентации 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СПК  </a:t>
            </a: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5DD20B7-C3D9-7AED-6A8F-BF82BFDB8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483" y="3260379"/>
            <a:ext cx="5181600" cy="571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граничение конкуренции путем предоставления вне конкурса земельных участков для реализации проектов под строительство  АЗС, ресторанов и др.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87AF2193-0CBF-8D29-7468-8BE1A8D7F61B}"/>
              </a:ext>
            </a:extLst>
          </p:cNvPr>
          <p:cNvSpPr txBox="1">
            <a:spLocks/>
          </p:cNvSpPr>
          <p:nvPr/>
        </p:nvSpPr>
        <p:spPr>
          <a:xfrm>
            <a:off x="508483" y="2540541"/>
            <a:ext cx="5181600" cy="451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положения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7">
            <a:extLst>
              <a:ext uri="{FF2B5EF4-FFF2-40B4-BE49-F238E27FC236}">
                <a16:creationId xmlns="" xmlns:a16="http://schemas.microsoft.com/office/drawing/2014/main" id="{4C7830FD-F739-2490-A4BE-7172D5FD670E}"/>
              </a:ext>
            </a:extLst>
          </p:cNvPr>
          <p:cNvSpPr txBox="1">
            <a:spLocks/>
          </p:cNvSpPr>
          <p:nvPr/>
        </p:nvSpPr>
        <p:spPr>
          <a:xfrm>
            <a:off x="6060560" y="2540541"/>
            <a:ext cx="5181600" cy="4111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поправки</a:t>
            </a:r>
          </a:p>
          <a:p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040A319B-A6A7-D026-ED31-871A75E39B59}"/>
              </a:ext>
            </a:extLst>
          </p:cNvPr>
          <p:cNvSpPr txBox="1">
            <a:spLocks/>
          </p:cNvSpPr>
          <p:nvPr/>
        </p:nvSpPr>
        <p:spPr>
          <a:xfrm>
            <a:off x="726558" y="5309067"/>
            <a:ext cx="10840778" cy="10902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FABB80B8-DCD7-C243-5038-031D77B6CB51}"/>
              </a:ext>
            </a:extLst>
          </p:cNvPr>
          <p:cNvCxnSpPr>
            <a:cxnSpLocks/>
          </p:cNvCxnSpPr>
          <p:nvPr/>
        </p:nvCxnSpPr>
        <p:spPr>
          <a:xfrm>
            <a:off x="559774" y="4923820"/>
            <a:ext cx="11114117" cy="22267"/>
          </a:xfrm>
          <a:prstGeom prst="line">
            <a:avLst/>
          </a:prstGeom>
          <a:ln w="317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05DD20B7-C3D9-7AED-6A8F-BF82BFDB8092}"/>
              </a:ext>
            </a:extLst>
          </p:cNvPr>
          <p:cNvSpPr txBox="1">
            <a:spLocks/>
          </p:cNvSpPr>
          <p:nvPr/>
        </p:nvSpPr>
        <p:spPr>
          <a:xfrm>
            <a:off x="838200" y="4162823"/>
            <a:ext cx="4944331" cy="1067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7">
            <a:extLst>
              <a:ext uri="{FF2B5EF4-FFF2-40B4-BE49-F238E27FC236}">
                <a16:creationId xmlns="" xmlns:a16="http://schemas.microsoft.com/office/drawing/2014/main" id="{DFD71048-0CA4-77A3-5EBB-9106F24E0C7D}"/>
              </a:ext>
            </a:extLst>
          </p:cNvPr>
          <p:cNvSpPr txBox="1">
            <a:spLocks/>
          </p:cNvSpPr>
          <p:nvPr/>
        </p:nvSpPr>
        <p:spPr>
          <a:xfrm>
            <a:off x="6060560" y="3204870"/>
            <a:ext cx="5506776" cy="8558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предусматривается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земельных участков через СПК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исключительно для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 направленных на достижение целей планов развития областей, городов республиканского значения и столицы.  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65265" y="4356794"/>
            <a:ext cx="11080866" cy="100944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/>
            <a:endParaRPr lang="ru-RU" sz="12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x-none" smtClean="0"/>
              <a:t>8</a:t>
            </a:fld>
            <a:endParaRPr lang="x-none"/>
          </a:p>
        </p:txBody>
      </p:sp>
      <p:sp>
        <p:nvSpPr>
          <p:cNvPr id="15" name="Объект 7">
            <a:extLst>
              <a:ext uri="{FF2B5EF4-FFF2-40B4-BE49-F238E27FC236}">
                <a16:creationId xmlns="" xmlns:a16="http://schemas.microsoft.com/office/drawing/2014/main" id="{DFD71048-0CA4-77A3-5EBB-9106F24E0C7D}"/>
              </a:ext>
            </a:extLst>
          </p:cNvPr>
          <p:cNvSpPr txBox="1">
            <a:spLocks/>
          </p:cNvSpPr>
          <p:nvPr/>
        </p:nvSpPr>
        <p:spPr>
          <a:xfrm>
            <a:off x="508483" y="1334622"/>
            <a:ext cx="10733677" cy="7402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Проблемный вопрос</a:t>
            </a:r>
          </a:p>
          <a:p>
            <a:pPr marL="0" indent="0" algn="just">
              <a:buNone/>
            </a:pP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Внеконкурсное предоставление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земельных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участков.</a:t>
            </a: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FABB80B8-DCD7-C243-5038-031D77B6CB51}"/>
              </a:ext>
            </a:extLst>
          </p:cNvPr>
          <p:cNvCxnSpPr>
            <a:cxnSpLocks/>
          </p:cNvCxnSpPr>
          <p:nvPr/>
        </p:nvCxnSpPr>
        <p:spPr>
          <a:xfrm>
            <a:off x="559774" y="2384633"/>
            <a:ext cx="11174345" cy="0"/>
          </a:xfrm>
          <a:prstGeom prst="line">
            <a:avLst/>
          </a:prstGeom>
          <a:ln w="317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92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441</Words>
  <Application>Microsoft Office PowerPoint</Application>
  <PresentationFormat>Произвольный</PresentationFormat>
  <Paragraphs>88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Совершенствование деятельности социально-предпринимательских корпораций</vt:lpstr>
      <vt:lpstr>Текущее состояние </vt:lpstr>
      <vt:lpstr>Цели законопроекта</vt:lpstr>
      <vt:lpstr>Регламентации деятельности СПК </vt:lpstr>
      <vt:lpstr>Регламентации деятельности СПК </vt:lpstr>
      <vt:lpstr>Регламентации деятельности СПК </vt:lpstr>
      <vt:lpstr> Регламентации деятельности СПК    В рамках обеспечения открытости и подконтрольности деятельности</vt:lpstr>
      <vt:lpstr> Регламентации деятельности СПК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Поправки в Кодекс Республики Казахстан «О недрах и недропользовании»</dc:title>
  <dc:creator>Author</dc:creator>
  <cp:lastModifiedBy>Дмитрий Ижбулатов</cp:lastModifiedBy>
  <cp:revision>124</cp:revision>
  <cp:lastPrinted>2024-04-02T10:59:24Z</cp:lastPrinted>
  <dcterms:created xsi:type="dcterms:W3CDTF">2022-10-28T08:56:26Z</dcterms:created>
  <dcterms:modified xsi:type="dcterms:W3CDTF">2024-04-02T11:02:35Z</dcterms:modified>
</cp:coreProperties>
</file>