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6" r:id="rId1"/>
    <p:sldMasterId id="2147483700" r:id="rId2"/>
  </p:sldMasterIdLst>
  <p:notesMasterIdLst>
    <p:notesMasterId r:id="rId17"/>
  </p:notesMasterIdLst>
  <p:sldIdLst>
    <p:sldId id="1032" r:id="rId3"/>
    <p:sldId id="1024" r:id="rId4"/>
    <p:sldId id="1038" r:id="rId5"/>
    <p:sldId id="1028" r:id="rId6"/>
    <p:sldId id="1025" r:id="rId7"/>
    <p:sldId id="1027" r:id="rId8"/>
    <p:sldId id="430" r:id="rId9"/>
    <p:sldId id="272" r:id="rId10"/>
    <p:sldId id="1035" r:id="rId11"/>
    <p:sldId id="274" r:id="rId12"/>
    <p:sldId id="1037" r:id="rId13"/>
    <p:sldId id="1031" r:id="rId14"/>
    <p:sldId id="1013" r:id="rId15"/>
    <p:sldId id="1014" r:id="rId16"/>
  </p:sldIdLst>
  <p:sldSz cx="9144000" cy="5143500" type="screen16x9"/>
  <p:notesSz cx="6797675" cy="987425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8989"/>
    <a:srgbClr val="D4E5F7"/>
    <a:srgbClr val="F0F0F0"/>
    <a:srgbClr val="E0EBF6"/>
    <a:srgbClr val="FFEFEF"/>
    <a:srgbClr val="D0E4E8"/>
    <a:srgbClr val="E6E6E6"/>
    <a:srgbClr val="FFF7E7"/>
    <a:srgbClr val="A1C4E3"/>
    <a:srgbClr val="E3EFF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59" autoAdjust="0"/>
    <p:restoredTop sz="94660"/>
  </p:normalViewPr>
  <p:slideViewPr>
    <p:cSldViewPr>
      <p:cViewPr varScale="1">
        <p:scale>
          <a:sx n="150" d="100"/>
          <a:sy n="150" d="100"/>
        </p:scale>
        <p:origin x="390" y="10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45000" cy="450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autoTitleDeleted val="1"/>
    <c:plotArea>
      <c:layout>
        <c:manualLayout>
          <c:layoutTarget val="inner"/>
          <c:xMode val="edge"/>
          <c:yMode val="edge"/>
          <c:x val="1.9402777777777779E-2"/>
          <c:y val="9.7233405483405477E-2"/>
          <c:w val="0.96119444444444446"/>
          <c:h val="0.8117629870129869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ЖОСПАР</c:v>
                </c:pt>
              </c:strCache>
            </c:strRef>
          </c:tx>
          <c:spPr>
            <a:solidFill>
              <a:srgbClr val="F0F0F0"/>
            </a:solidFill>
            <a:ln w="9525" cap="flat" cmpd="sng" algn="ctr">
              <a:noFill/>
              <a:round/>
            </a:ln>
            <a:effectLst/>
          </c:spPr>
          <c:invertIfNegative val="0"/>
          <c:dLbls>
            <c:dLbl>
              <c:idx val="2"/>
              <c:layout>
                <c:manualLayout>
                  <c:x val="-1.6035353535365294E-4"/>
                  <c:y val="0.22805952380952391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9892-4C65-86DB-FAF2AA500EA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rgbClr val="002060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ru-KZ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ПОСТУПЛЕНИЯ</c:v>
                </c:pt>
                <c:pt idx="1">
                  <c:v>РАСХОДЫ</c:v>
                </c:pt>
                <c:pt idx="2">
                  <c:v>ДЕФИЦИТ</c:v>
                </c:pt>
              </c:strCache>
            </c:strRef>
          </c:cat>
          <c:val>
            <c:numRef>
              <c:f>Лист1!$B$2:$B$4</c:f>
              <c:numCache>
                <c:formatCode>#,##0</c:formatCode>
                <c:ptCount val="3"/>
                <c:pt idx="0">
                  <c:v>19308.483199999999</c:v>
                </c:pt>
                <c:pt idx="1">
                  <c:v>22517.076000000001</c:v>
                </c:pt>
                <c:pt idx="2">
                  <c:v>-3208.5927999999999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D37-4B99-BF24-EFDC9FA87002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ФАКТ</c:v>
                </c:pt>
              </c:strCache>
            </c:strRef>
          </c:tx>
          <c:spPr>
            <a:solidFill>
              <a:srgbClr val="D0E4E8"/>
            </a:solidFill>
            <a:ln w="9525" cap="flat" cmpd="sng" algn="ctr">
              <a:noFill/>
              <a:round/>
            </a:ln>
            <a:effectLst/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C227-4109-8A1D-A8E13D64B532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C227-4109-8A1D-A8E13D64B532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5-9892-4C65-86DB-FAF2AA500EAD}"/>
              </c:ext>
            </c:extLst>
          </c:dPt>
          <c:dLbls>
            <c:dLbl>
              <c:idx val="2"/>
              <c:layout>
                <c:manualLayout>
                  <c:x val="-4.8106060606061783E-3"/>
                  <c:y val="0.21629978354978346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9892-4C65-86DB-FAF2AA500EA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rgbClr val="002060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ru-KZ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ПОСТУПЛЕНИЯ</c:v>
                </c:pt>
                <c:pt idx="1">
                  <c:v>РАСХОДЫ</c:v>
                </c:pt>
                <c:pt idx="2">
                  <c:v>ДЕФИЦИТ</c:v>
                </c:pt>
              </c:strCache>
            </c:strRef>
          </c:cat>
          <c:val>
            <c:numRef>
              <c:f>Лист1!$C$2:$C$4</c:f>
              <c:numCache>
                <c:formatCode>#,##0</c:formatCode>
                <c:ptCount val="3"/>
                <c:pt idx="0">
                  <c:v>19296</c:v>
                </c:pt>
                <c:pt idx="1">
                  <c:v>22417.4244</c:v>
                </c:pt>
                <c:pt idx="2">
                  <c:v>-3120.8503000000001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D37-4B99-BF24-EFDC9FA8700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5"/>
        <c:axId val="271277664"/>
        <c:axId val="281092024"/>
      </c:barChart>
      <c:catAx>
        <c:axId val="271277664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low"/>
        <c:crossAx val="281092024"/>
        <c:crosses val="autoZero"/>
        <c:auto val="1"/>
        <c:lblAlgn val="ctr"/>
        <c:lblOffset val="200"/>
        <c:noMultiLvlLbl val="0"/>
      </c:catAx>
      <c:valAx>
        <c:axId val="281092024"/>
        <c:scaling>
          <c:orientation val="minMax"/>
        </c:scaling>
        <c:delete val="1"/>
        <c:axPos val="l"/>
        <c:numFmt formatCode="#,##0" sourceLinked="1"/>
        <c:majorTickMark val="none"/>
        <c:minorTickMark val="none"/>
        <c:tickLblPos val="nextTo"/>
        <c:crossAx val="27127766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80555921717171719"/>
          <c:y val="6.6192279942279941E-2"/>
          <c:w val="0.12596982323232322"/>
          <c:h val="0.23923340548340549"/>
        </c:manualLayout>
      </c:layout>
      <c:overlay val="1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rgbClr val="00206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ru-KZ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400">
          <a:solidFill>
            <a:srgbClr val="002060"/>
          </a:solidFill>
          <a:latin typeface="Arial" panose="020B0604020202020204" pitchFamily="34" charset="0"/>
          <a:cs typeface="Arial" panose="020B0604020202020204" pitchFamily="34" charset="0"/>
        </a:defRPr>
      </a:pPr>
      <a:endParaRPr lang="ru-KZ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Мемлекеттік борыш, трлн теңге</c:v>
                </c:pt>
              </c:strCache>
            </c:strRef>
          </c:tx>
          <c:spPr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 algn="ctr">
                  <a:defRPr sz="1197" b="0" i="0" u="none" strike="noStrike" kern="1200" baseline="0">
                    <a:solidFill>
                      <a:srgbClr val="002060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ru-KZ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Лист1!$A$3:$A$7</c:f>
              <c:numCache>
                <c:formatCode>m/d/yyyy</c:formatCode>
                <c:ptCount val="5"/>
                <c:pt idx="0">
                  <c:v>43831</c:v>
                </c:pt>
                <c:pt idx="1">
                  <c:v>44197</c:v>
                </c:pt>
                <c:pt idx="2">
                  <c:v>44562</c:v>
                </c:pt>
                <c:pt idx="3">
                  <c:v>44927</c:v>
                </c:pt>
                <c:pt idx="4">
                  <c:v>45292</c:v>
                </c:pt>
              </c:numCache>
            </c:numRef>
          </c:cat>
          <c:val>
            <c:numRef>
              <c:f>Лист1!$B$3:$B$7</c:f>
              <c:numCache>
                <c:formatCode>0</c:formatCode>
                <c:ptCount val="5"/>
                <c:pt idx="0">
                  <c:v>16.4868472684899</c:v>
                </c:pt>
                <c:pt idx="1">
                  <c:v>20.642523000000001</c:v>
                </c:pt>
                <c:pt idx="2">
                  <c:v>21.9755674657311</c:v>
                </c:pt>
                <c:pt idx="3">
                  <c:v>25.317692955366098</c:v>
                </c:pt>
                <c:pt idx="4">
                  <c:v>27.165706393000001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B52-4DE7-94FE-E21C7A0DCF1B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Үкіметтік борыш, трлн теңге</c:v>
                </c:pt>
              </c:strCache>
            </c:strRef>
          </c:tx>
          <c:spPr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 algn="ctr">
                  <a:defRPr sz="1197" b="0" i="0" u="none" strike="noStrike" kern="1200" baseline="0">
                    <a:solidFill>
                      <a:srgbClr val="002060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ru-KZ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Лист1!$A$3:$A$7</c:f>
              <c:numCache>
                <c:formatCode>m/d/yyyy</c:formatCode>
                <c:ptCount val="5"/>
                <c:pt idx="0">
                  <c:v>43831</c:v>
                </c:pt>
                <c:pt idx="1">
                  <c:v>44197</c:v>
                </c:pt>
                <c:pt idx="2">
                  <c:v>44562</c:v>
                </c:pt>
                <c:pt idx="3">
                  <c:v>44927</c:v>
                </c:pt>
                <c:pt idx="4">
                  <c:v>45292</c:v>
                </c:pt>
              </c:numCache>
            </c:numRef>
          </c:cat>
          <c:val>
            <c:numRef>
              <c:f>Лист1!$C$3:$C$7</c:f>
              <c:numCache>
                <c:formatCode>0</c:formatCode>
                <c:ptCount val="5"/>
                <c:pt idx="0">
                  <c:v>12.851748052</c:v>
                </c:pt>
                <c:pt idx="1">
                  <c:v>16.658003207</c:v>
                </c:pt>
                <c:pt idx="2">
                  <c:v>18.728999999999999</c:v>
                </c:pt>
                <c:pt idx="3">
                  <c:v>22.008766321308901</c:v>
                </c:pt>
                <c:pt idx="4">
                  <c:v>24.914692137999999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B52-4DE7-94FE-E21C7A0DCF1B}"/>
            </c:ext>
          </c:extLst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Тапшылық, трлн теңге</c:v>
                </c:pt>
              </c:strCache>
            </c:strRef>
          </c:tx>
          <c:spPr>
            <a:solidFill>
              <a:srgbClr val="FF8989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 dirty="0"/>
                      <a:t>-1,3</a:t>
                    </a:r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A-8A83-49E0-B153-91E20612DE41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 dirty="0"/>
                      <a:t>-2,2</a:t>
                    </a:r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9-8A83-49E0-B153-91E20612DE41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 dirty="0"/>
                      <a:t>-2,5</a:t>
                    </a:r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B-8A83-49E0-B153-91E20612DE41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 dirty="0"/>
                      <a:t>-2,4</a:t>
                    </a:r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C-8A83-49E0-B153-91E20612DE41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 dirty="0"/>
                      <a:t>-3,1</a:t>
                    </a:r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D-8A83-49E0-B153-91E20612DE4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 algn="ctr">
                  <a:defRPr sz="1197" b="0" i="0" u="none" strike="noStrike" kern="1200" baseline="0">
                    <a:solidFill>
                      <a:srgbClr val="002060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ru-KZ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Лист1!$A$3:$A$7</c:f>
              <c:numCache>
                <c:formatCode>m/d/yyyy</c:formatCode>
                <c:ptCount val="5"/>
                <c:pt idx="0">
                  <c:v>43831</c:v>
                </c:pt>
                <c:pt idx="1">
                  <c:v>44197</c:v>
                </c:pt>
                <c:pt idx="2">
                  <c:v>44562</c:v>
                </c:pt>
                <c:pt idx="3">
                  <c:v>44927</c:v>
                </c:pt>
                <c:pt idx="4">
                  <c:v>45292</c:v>
                </c:pt>
              </c:numCache>
            </c:numRef>
          </c:cat>
          <c:val>
            <c:numRef>
              <c:f>Лист1!$F$3:$F$7</c:f>
              <c:numCache>
                <c:formatCode>General</c:formatCode>
                <c:ptCount val="5"/>
                <c:pt idx="0">
                  <c:v>-1.3</c:v>
                </c:pt>
                <c:pt idx="1">
                  <c:v>-2.2000000000000002</c:v>
                </c:pt>
                <c:pt idx="2">
                  <c:v>-2.5</c:v>
                </c:pt>
                <c:pt idx="3">
                  <c:v>-2.4</c:v>
                </c:pt>
                <c:pt idx="4">
                  <c:v>-3.1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B52-4DE7-94FE-E21C7A0DCF1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20505360"/>
        <c:axId val="320508496"/>
      </c:barChart>
      <c:lineChart>
        <c:grouping val="standard"/>
        <c:varyColors val="0"/>
        <c:ser>
          <c:idx val="2"/>
          <c:order val="2"/>
          <c:tx>
            <c:strRef>
              <c:f>Лист1!$D$1</c:f>
              <c:strCache>
                <c:ptCount val="1"/>
                <c:pt idx="0">
                  <c:v>Мемлекеттік борыш ЖІӨ-ге, %</c:v>
                </c:pt>
              </c:strCache>
            </c:strRef>
          </c:tx>
          <c:spPr>
            <a:ln w="19050" cap="rnd">
              <a:solidFill>
                <a:schemeClr val="accent3"/>
              </a:solidFill>
              <a:round/>
            </a:ln>
            <a:effectLst/>
          </c:spPr>
          <c:marker>
            <c:symbol val="circle"/>
            <c:size val="6"/>
            <c:spPr>
              <a:solidFill>
                <a:schemeClr val="tx2">
                  <a:lumMod val="60000"/>
                  <a:lumOff val="40000"/>
                </a:schemeClr>
              </a:solidFill>
              <a:ln w="19050">
                <a:solidFill>
                  <a:schemeClr val="tx1"/>
                </a:solidFill>
              </a:ln>
              <a:effectLst/>
            </c:spPr>
          </c:marker>
          <c:dPt>
            <c:idx val="0"/>
            <c:marker>
              <c:symbol val="circle"/>
              <c:size val="6"/>
              <c:spPr>
                <a:solidFill>
                  <a:schemeClr val="tx2">
                    <a:lumMod val="60000"/>
                    <a:lumOff val="40000"/>
                  </a:schemeClr>
                </a:solidFill>
                <a:ln w="19050">
                  <a:solidFill>
                    <a:schemeClr val="tx2">
                      <a:lumMod val="40000"/>
                      <a:lumOff val="60000"/>
                    </a:schemeClr>
                  </a:solidFill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3-7B52-4DE7-94FE-E21C7A0DCF1B}"/>
              </c:ext>
            </c:extLst>
          </c:dPt>
          <c:dPt>
            <c:idx val="1"/>
            <c:marker>
              <c:symbol val="circle"/>
              <c:size val="6"/>
              <c:spPr>
                <a:solidFill>
                  <a:schemeClr val="tx2">
                    <a:lumMod val="60000"/>
                    <a:lumOff val="40000"/>
                  </a:schemeClr>
                </a:solidFill>
                <a:ln w="19050">
                  <a:solidFill>
                    <a:schemeClr val="tx2">
                      <a:lumMod val="40000"/>
                      <a:lumOff val="60000"/>
                    </a:schemeClr>
                  </a:solidFill>
                </a:ln>
                <a:effectLst/>
              </c:spPr>
            </c:marker>
            <c:bubble3D val="0"/>
            <c:spPr>
              <a:ln w="19050" cap="rnd">
                <a:solidFill>
                  <a:schemeClr val="tx2">
                    <a:lumMod val="40000"/>
                    <a:lumOff val="60000"/>
                  </a:schemeClr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5-7B52-4DE7-94FE-E21C7A0DCF1B}"/>
              </c:ext>
            </c:extLst>
          </c:dPt>
          <c:dPt>
            <c:idx val="2"/>
            <c:marker>
              <c:symbol val="circle"/>
              <c:size val="6"/>
              <c:spPr>
                <a:solidFill>
                  <a:schemeClr val="tx2">
                    <a:lumMod val="60000"/>
                    <a:lumOff val="40000"/>
                  </a:schemeClr>
                </a:solidFill>
                <a:ln w="19050">
                  <a:solidFill>
                    <a:schemeClr val="tx2">
                      <a:lumMod val="40000"/>
                      <a:lumOff val="60000"/>
                    </a:schemeClr>
                  </a:solidFill>
                </a:ln>
                <a:effectLst/>
              </c:spPr>
            </c:marker>
            <c:bubble3D val="0"/>
            <c:spPr>
              <a:ln w="19050" cap="rnd">
                <a:solidFill>
                  <a:schemeClr val="tx2">
                    <a:lumMod val="40000"/>
                    <a:lumOff val="60000"/>
                  </a:schemeClr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7-7B52-4DE7-94FE-E21C7A0DCF1B}"/>
              </c:ext>
            </c:extLst>
          </c:dPt>
          <c:dPt>
            <c:idx val="3"/>
            <c:marker>
              <c:symbol val="circle"/>
              <c:size val="6"/>
              <c:spPr>
                <a:solidFill>
                  <a:schemeClr val="tx2">
                    <a:lumMod val="60000"/>
                    <a:lumOff val="40000"/>
                  </a:schemeClr>
                </a:solidFill>
                <a:ln w="19050">
                  <a:solidFill>
                    <a:schemeClr val="tx2">
                      <a:lumMod val="40000"/>
                      <a:lumOff val="60000"/>
                    </a:schemeClr>
                  </a:solidFill>
                </a:ln>
                <a:effectLst/>
              </c:spPr>
            </c:marker>
            <c:bubble3D val="0"/>
            <c:spPr>
              <a:ln w="19050" cap="rnd">
                <a:solidFill>
                  <a:schemeClr val="tx2">
                    <a:lumMod val="40000"/>
                    <a:lumOff val="60000"/>
                  </a:schemeClr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9-7B52-4DE7-94FE-E21C7A0DCF1B}"/>
              </c:ext>
            </c:extLst>
          </c:dPt>
          <c:dPt>
            <c:idx val="4"/>
            <c:marker>
              <c:symbol val="circle"/>
              <c:size val="6"/>
              <c:spPr>
                <a:solidFill>
                  <a:schemeClr val="tx2">
                    <a:lumMod val="60000"/>
                    <a:lumOff val="40000"/>
                  </a:schemeClr>
                </a:solidFill>
                <a:ln w="19050">
                  <a:solidFill>
                    <a:schemeClr val="tx2">
                      <a:lumMod val="40000"/>
                      <a:lumOff val="60000"/>
                    </a:schemeClr>
                  </a:solidFill>
                </a:ln>
                <a:effectLst/>
              </c:spPr>
            </c:marker>
            <c:bubble3D val="0"/>
            <c:spPr>
              <a:ln w="19050" cap="rnd">
                <a:solidFill>
                  <a:schemeClr val="tx2">
                    <a:lumMod val="40000"/>
                    <a:lumOff val="60000"/>
                  </a:schemeClr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B-7B52-4DE7-94FE-E21C7A0DCF1B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 algn="ctr">
                  <a:defRPr sz="1197" b="1" i="0" u="none" strike="noStrike" kern="1200" baseline="0">
                    <a:solidFill>
                      <a:srgbClr val="002060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ru-KZ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Лист1!$A$3:$A$7</c:f>
              <c:numCache>
                <c:formatCode>m/d/yyyy</c:formatCode>
                <c:ptCount val="5"/>
                <c:pt idx="0">
                  <c:v>43831</c:v>
                </c:pt>
                <c:pt idx="1">
                  <c:v>44197</c:v>
                </c:pt>
                <c:pt idx="2">
                  <c:v>44562</c:v>
                </c:pt>
                <c:pt idx="3">
                  <c:v>44927</c:v>
                </c:pt>
                <c:pt idx="4">
                  <c:v>45292</c:v>
                </c:pt>
              </c:numCache>
            </c:numRef>
          </c:cat>
          <c:val>
            <c:numRef>
              <c:f>Лист1!$D$3:$D$7</c:f>
              <c:numCache>
                <c:formatCode>0.0%</c:formatCode>
                <c:ptCount val="5"/>
                <c:pt idx="0">
                  <c:v>0.23710960425023514</c:v>
                </c:pt>
                <c:pt idx="1">
                  <c:v>0.29191531587485831</c:v>
                </c:pt>
                <c:pt idx="2">
                  <c:v>0.26176472474296025</c:v>
                </c:pt>
                <c:pt idx="3">
                  <c:v>0.24937888907307801</c:v>
                </c:pt>
                <c:pt idx="4">
                  <c:v>0.227802438940855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C-7B52-4DE7-94FE-E21C7A0DCF1B}"/>
            </c:ext>
          </c:extLst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Үкіметтік борыш ЖІӨ-ге , %</c:v>
                </c:pt>
              </c:strCache>
            </c:strRef>
          </c:tx>
          <c:spPr>
            <a:ln w="19050" cap="rnd">
              <a:solidFill>
                <a:srgbClr val="0070C0"/>
              </a:solidFill>
              <a:round/>
            </a:ln>
            <a:effectLst/>
          </c:spPr>
          <c:marker>
            <c:symbol val="circle"/>
            <c:size val="6"/>
            <c:spPr>
              <a:solidFill>
                <a:srgbClr val="0070C0"/>
              </a:solidFill>
              <a:ln w="19050">
                <a:solidFill>
                  <a:srgbClr val="0070C0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 algn="ctr">
                  <a:defRPr sz="1197" b="1" i="0" u="none" strike="noStrike" kern="1200" baseline="0">
                    <a:solidFill>
                      <a:srgbClr val="002060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ru-KZ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Лист1!$A$3:$A$7</c:f>
              <c:numCache>
                <c:formatCode>m/d/yyyy</c:formatCode>
                <c:ptCount val="5"/>
                <c:pt idx="0">
                  <c:v>43831</c:v>
                </c:pt>
                <c:pt idx="1">
                  <c:v>44197</c:v>
                </c:pt>
                <c:pt idx="2">
                  <c:v>44562</c:v>
                </c:pt>
                <c:pt idx="3">
                  <c:v>44927</c:v>
                </c:pt>
                <c:pt idx="4">
                  <c:v>45292</c:v>
                </c:pt>
              </c:numCache>
            </c:numRef>
          </c:cat>
          <c:val>
            <c:numRef>
              <c:f>Лист1!$E$3:$E$7</c:f>
              <c:numCache>
                <c:formatCode>0.0%</c:formatCode>
                <c:ptCount val="5"/>
                <c:pt idx="0">
                  <c:v>0.18483054066725535</c:v>
                </c:pt>
                <c:pt idx="1">
                  <c:v>0.2355684074091044</c:v>
                </c:pt>
                <c:pt idx="2">
                  <c:v>0.22309282967805258</c:v>
                </c:pt>
                <c:pt idx="3">
                  <c:v>0.21210096285443</c:v>
                </c:pt>
                <c:pt idx="4">
                  <c:v>0.20892619364977799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D-7B52-4DE7-94FE-E21C7A0DCF1B}"/>
            </c:ext>
          </c:extLst>
        </c:ser>
        <c:ser>
          <c:idx val="5"/>
          <c:order val="5"/>
          <c:tx>
            <c:strRef>
              <c:f>Лист1!$G$1</c:f>
              <c:strCache>
                <c:ptCount val="1"/>
                <c:pt idx="0">
                  <c:v>Тапшылық ЖІӨ-ге, %</c:v>
                </c:pt>
              </c:strCache>
            </c:strRef>
          </c:tx>
          <c:spPr>
            <a:ln w="19050" cap="rnd">
              <a:solidFill>
                <a:srgbClr val="FF000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FF0000"/>
              </a:solidFill>
              <a:ln w="19050">
                <a:solidFill>
                  <a:srgbClr val="FF0000"/>
                </a:solidFill>
              </a:ln>
              <a:effectLst/>
            </c:spPr>
          </c:marker>
          <c:dLbls>
            <c:dLbl>
              <c:idx val="1"/>
              <c:layout>
                <c:manualLayout>
                  <c:x val="-3.4934823846910192E-2"/>
                  <c:y val="3.679286831520384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8A83-49E0-B153-91E20612DE41}"/>
                </c:ext>
              </c:extLst>
            </c:dLbl>
            <c:dLbl>
              <c:idx val="2"/>
              <c:layout>
                <c:manualLayout>
                  <c:x val="-3.3487199466909472E-2"/>
                  <c:y val="3.059878274025358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8A83-49E0-B153-91E20612DE4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 algn="ctr">
                  <a:defRPr sz="1197" b="1" i="0" u="none" strike="noStrike" kern="1200" baseline="0">
                    <a:solidFill>
                      <a:srgbClr val="002060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ru-KZ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Лист1!$A$3:$A$7</c:f>
              <c:numCache>
                <c:formatCode>m/d/yyyy</c:formatCode>
                <c:ptCount val="5"/>
                <c:pt idx="0">
                  <c:v>43831</c:v>
                </c:pt>
                <c:pt idx="1">
                  <c:v>44197</c:v>
                </c:pt>
                <c:pt idx="2">
                  <c:v>44562</c:v>
                </c:pt>
                <c:pt idx="3">
                  <c:v>44927</c:v>
                </c:pt>
                <c:pt idx="4">
                  <c:v>45292</c:v>
                </c:pt>
              </c:numCache>
            </c:numRef>
          </c:cat>
          <c:val>
            <c:numRef>
              <c:f>Лист1!$G$3:$G$7</c:f>
              <c:numCache>
                <c:formatCode>0.0%</c:formatCode>
                <c:ptCount val="5"/>
                <c:pt idx="0">
                  <c:v>-1.9E-2</c:v>
                </c:pt>
                <c:pt idx="1">
                  <c:v>-3.1E-2</c:v>
                </c:pt>
                <c:pt idx="2">
                  <c:v>-0.03</c:v>
                </c:pt>
                <c:pt idx="3">
                  <c:v>-2.3E-2</c:v>
                </c:pt>
                <c:pt idx="4">
                  <c:v>-2.5999999999999999E-2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E-7B52-4DE7-94FE-E21C7A0DCF1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20504184"/>
        <c:axId val="320508888"/>
      </c:lineChart>
      <c:catAx>
        <c:axId val="320505360"/>
        <c:scaling>
          <c:orientation val="minMax"/>
        </c:scaling>
        <c:delete val="0"/>
        <c:axPos val="b"/>
        <c:numFmt formatCode="m/d/yyyy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 algn="ctr">
              <a:defRPr sz="800" b="0" i="0" u="none" strike="noStrike" kern="1200" baseline="0">
                <a:solidFill>
                  <a:srgbClr val="00206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ru-KZ"/>
          </a:p>
        </c:txPr>
        <c:crossAx val="320508496"/>
        <c:crosses val="autoZero"/>
        <c:auto val="0"/>
        <c:lblAlgn val="ctr"/>
        <c:lblOffset val="0"/>
        <c:noMultiLvlLbl val="0"/>
      </c:catAx>
      <c:valAx>
        <c:axId val="320508496"/>
        <c:scaling>
          <c:orientation val="minMax"/>
        </c:scaling>
        <c:delete val="0"/>
        <c:axPos val="l"/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 algn="ctr">
              <a:defRPr sz="400" b="0" i="0" u="none" strike="noStrike" kern="1200" baseline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ru-KZ"/>
          </a:p>
        </c:txPr>
        <c:crossAx val="320505360"/>
        <c:crosses val="autoZero"/>
        <c:crossBetween val="between"/>
      </c:valAx>
      <c:valAx>
        <c:axId val="320508888"/>
        <c:scaling>
          <c:orientation val="minMax"/>
        </c:scaling>
        <c:delete val="0"/>
        <c:axPos val="r"/>
        <c:numFmt formatCode="0%" sourceLinked="0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 algn="ctr">
              <a:defRPr sz="400" b="0" i="0" u="none" strike="noStrike" kern="1200" baseline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ru-KZ"/>
          </a:p>
        </c:txPr>
        <c:crossAx val="320504184"/>
        <c:crosses val="max"/>
        <c:crossBetween val="between"/>
      </c:valAx>
      <c:dateAx>
        <c:axId val="320504184"/>
        <c:scaling>
          <c:orientation val="minMax"/>
        </c:scaling>
        <c:delete val="1"/>
        <c:axPos val="b"/>
        <c:numFmt formatCode="m/d/yyyy" sourceLinked="1"/>
        <c:majorTickMark val="out"/>
        <c:minorTickMark val="none"/>
        <c:tickLblPos val="nextTo"/>
        <c:crossAx val="320508888"/>
        <c:crosses val="autoZero"/>
        <c:auto val="1"/>
        <c:lblOffset val="100"/>
        <c:baseTimeUnit val="years"/>
      </c:date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rgbClr val="00206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ru-KZ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rgbClr val="002060"/>
          </a:solidFill>
          <a:latin typeface="Arial" panose="020B0604020202020204" pitchFamily="34" charset="0"/>
          <a:cs typeface="Arial" panose="020B0604020202020204" pitchFamily="34" charset="0"/>
        </a:defRPr>
      </a:pPr>
      <a:endParaRPr lang="ru-KZ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Reversed" id="25">
  <a:schemeClr val="accent5"/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6">
  <cs:axisTitle>
    <cs:lnRef idx="0"/>
    <cs:fillRef idx="0"/>
    <cs:effectRef idx="0"/>
    <cs:fontRef idx="minor">
      <a:schemeClr val="tx1">
        <a:lumMod val="50000"/>
        <a:lumOff val="50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158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4"/>
  <cs:dataPointWirefram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50000"/>
        <a:lumOff val="50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862" kern="1200" cap="none" spc="20" baseline="0"/>
  </cs:title>
  <cs:trendlin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C103F47-6463-454C-9AC8-163F70F98A6F}" type="doc">
      <dgm:prSet loTypeId="urn:microsoft.com/office/officeart/2005/8/layout/cycle7" loCatId="cycle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07BEE99-620F-4E4E-8114-4B5C26E732DC}">
      <dgm:prSet phldrT="[Текст]" custT="1"/>
      <dgm:spPr>
        <a:solidFill>
          <a:schemeClr val="bg1"/>
        </a:solidFill>
        <a:ln>
          <a:noFill/>
        </a:ln>
      </dgm:spPr>
      <dgm:t>
        <a:bodyPr/>
        <a:lstStyle/>
        <a:p>
          <a:pPr marL="0"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2600" b="1" kern="1200" noProof="0" dirty="0">
              <a:solidFill>
                <a:srgbClr val="00B05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944</a:t>
          </a:r>
          <a:r>
            <a:rPr lang="kk-KZ" sz="2800" b="1" kern="1200" noProof="0" dirty="0">
              <a:solidFill>
                <a:prstClr val="black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 </a:t>
          </a:r>
          <a:r>
            <a:rPr lang="kk-KZ" sz="2000" b="1" kern="1200" noProof="0" dirty="0" err="1">
              <a:solidFill>
                <a:srgbClr val="00B05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млрд.тенге</a:t>
          </a:r>
          <a:endParaRPr lang="kk-KZ" sz="2000" b="1" kern="1200" noProof="0" dirty="0">
            <a:solidFill>
              <a:srgbClr val="00B050"/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  <a:p>
          <a:pPr marL="0"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1400" b="1" kern="1200" noProof="0" dirty="0">
              <a:solidFill>
                <a:schemeClr val="tx1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rPr>
            <a:t>салықтық және кедендік </a:t>
          </a:r>
          <a:r>
            <a:rPr lang="kk-KZ" sz="1400" b="0" kern="1200" noProof="0" dirty="0" err="1">
              <a:solidFill>
                <a:schemeClr val="tx1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rPr>
            <a:t>әкімшілендіру</a:t>
          </a:r>
          <a:endParaRPr lang="kk-KZ" sz="1400" b="0" kern="1200" noProof="0" dirty="0">
            <a:solidFill>
              <a:schemeClr val="tx1"/>
            </a:solidFill>
            <a:latin typeface="Arial" panose="020B0604020202020204" pitchFamily="34" charset="0"/>
            <a:ea typeface="Tahoma" panose="020B0604030504040204" pitchFamily="34" charset="0"/>
            <a:cs typeface="Arial" panose="020B0604020202020204" pitchFamily="34" charset="0"/>
          </a:endParaRPr>
        </a:p>
      </dgm:t>
    </dgm:pt>
    <dgm:pt modelId="{5F0950E5-DD0B-45E0-8762-7CD65B1E04D7}" type="parTrans" cxnId="{146B7A53-0AE0-48C0-8071-A9045DE9ACA6}">
      <dgm:prSet/>
      <dgm:spPr/>
      <dgm:t>
        <a:bodyPr/>
        <a:lstStyle/>
        <a:p>
          <a:endParaRPr lang="ru-RU"/>
        </a:p>
      </dgm:t>
    </dgm:pt>
    <dgm:pt modelId="{020F2E5F-2628-43D9-A404-7D2BB67651C0}" type="sibTrans" cxnId="{146B7A53-0AE0-48C0-8071-A9045DE9ACA6}">
      <dgm:prSet/>
      <dgm:spPr>
        <a:noFill/>
        <a:ln>
          <a:noFill/>
        </a:ln>
      </dgm:spPr>
      <dgm:t>
        <a:bodyPr/>
        <a:lstStyle/>
        <a:p>
          <a:endParaRPr lang="ru-RU"/>
        </a:p>
      </dgm:t>
    </dgm:pt>
    <dgm:pt modelId="{921BDB90-1D58-4896-B62B-D8BB0463D503}">
      <dgm:prSet phldrT="[Текст]" custT="1"/>
      <dgm:spPr>
        <a:solidFill>
          <a:schemeClr val="bg1"/>
        </a:solidFill>
      </dgm:spPr>
      <dgm:t>
        <a:bodyPr/>
        <a:lstStyle/>
        <a:p>
          <a:pPr marL="0"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2400" b="1" kern="1200" noProof="0" dirty="0">
              <a:solidFill>
                <a:srgbClr val="00B05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798</a:t>
          </a:r>
          <a:r>
            <a:rPr lang="kk-KZ" sz="2800" b="1" kern="1200" noProof="0" dirty="0">
              <a:solidFill>
                <a:srgbClr val="00B05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 </a:t>
          </a:r>
          <a:r>
            <a:rPr lang="kk-KZ" sz="2000" b="1" kern="1200" noProof="0" dirty="0" err="1">
              <a:solidFill>
                <a:srgbClr val="00B05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млрд.тенге</a:t>
          </a:r>
          <a:endParaRPr lang="kk-KZ" sz="2000" b="1" kern="1200" noProof="0" dirty="0">
            <a:solidFill>
              <a:srgbClr val="00B050"/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  <a:p>
          <a:pPr marL="0"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1400" b="1" kern="1200" noProof="0" dirty="0">
              <a:solidFill>
                <a:prstClr val="black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rPr>
            <a:t>салықтық </a:t>
          </a:r>
          <a:r>
            <a:rPr lang="kk-KZ" sz="1400" b="0" kern="1200" noProof="0" dirty="0" err="1">
              <a:solidFill>
                <a:prstClr val="black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rPr>
            <a:t>әкімшілендіру</a:t>
          </a:r>
          <a:endParaRPr lang="kk-KZ" sz="1400" kern="1200" noProof="0" dirty="0">
            <a:solidFill>
              <a:prstClr val="black"/>
            </a:solidFill>
            <a:latin typeface="Arial" panose="020B0604020202020204" pitchFamily="34" charset="0"/>
            <a:ea typeface="Tahoma" panose="020B0604030504040204" pitchFamily="34" charset="0"/>
            <a:cs typeface="Arial" panose="020B0604020202020204" pitchFamily="34" charset="0"/>
          </a:endParaRPr>
        </a:p>
      </dgm:t>
    </dgm:pt>
    <dgm:pt modelId="{70EC9240-63F3-43FD-B5A4-D50673D6CC00}" type="parTrans" cxnId="{0CD96AEB-F786-4C0A-ABD2-F1C67C13627C}">
      <dgm:prSet/>
      <dgm:spPr/>
      <dgm:t>
        <a:bodyPr/>
        <a:lstStyle/>
        <a:p>
          <a:endParaRPr lang="ru-RU"/>
        </a:p>
      </dgm:t>
    </dgm:pt>
    <dgm:pt modelId="{6CC02CDA-145F-4721-A193-6B7A39FFDDD7}" type="sibTrans" cxnId="{0CD96AEB-F786-4C0A-ABD2-F1C67C13627C}">
      <dgm:prSet/>
      <dgm:spPr>
        <a:noFill/>
        <a:ln>
          <a:noFill/>
        </a:ln>
      </dgm:spPr>
      <dgm:t>
        <a:bodyPr/>
        <a:lstStyle/>
        <a:p>
          <a:endParaRPr lang="ru-RU"/>
        </a:p>
      </dgm:t>
    </dgm:pt>
    <dgm:pt modelId="{579DB9C2-67B6-4B4D-BFEF-51E32CDAB504}">
      <dgm:prSet phldrT="[Текст]" custT="1"/>
      <dgm:spPr>
        <a:solidFill>
          <a:schemeClr val="bg1"/>
        </a:solidFill>
      </dgm:spPr>
      <dgm:t>
        <a:bodyPr/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2400" b="1" kern="1200" noProof="0" dirty="0">
              <a:solidFill>
                <a:srgbClr val="00B05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146</a:t>
          </a:r>
          <a:r>
            <a:rPr lang="kk-KZ" sz="2000" b="1" kern="1200" noProof="0" dirty="0">
              <a:solidFill>
                <a:srgbClr val="00B05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 </a:t>
          </a:r>
          <a:r>
            <a:rPr lang="kk-KZ" sz="2000" b="1" kern="1200" noProof="0" dirty="0" err="1">
              <a:solidFill>
                <a:srgbClr val="00B05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млрд.тенге</a:t>
          </a:r>
          <a:endParaRPr lang="kk-KZ" sz="2000" b="1" kern="1200" noProof="0" dirty="0">
            <a:solidFill>
              <a:srgbClr val="00B050"/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  <a:p>
          <a:pPr marL="0"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1400" b="1" kern="1200" noProof="0" dirty="0">
              <a:solidFill>
                <a:prstClr val="black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rPr>
            <a:t>кедендік </a:t>
          </a:r>
          <a:r>
            <a:rPr lang="kk-KZ" sz="1400" b="0" kern="1200" noProof="0" dirty="0" err="1">
              <a:solidFill>
                <a:prstClr val="black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rPr>
            <a:t>әкімшілендіру</a:t>
          </a:r>
          <a:endParaRPr lang="kk-KZ" sz="1400" b="0" kern="1200" noProof="0" dirty="0">
            <a:solidFill>
              <a:prstClr val="black"/>
            </a:solidFill>
            <a:latin typeface="Arial" panose="020B0604020202020204" pitchFamily="34" charset="0"/>
            <a:ea typeface="Tahoma" panose="020B0604030504040204" pitchFamily="34" charset="0"/>
            <a:cs typeface="Arial" panose="020B0604020202020204" pitchFamily="34" charset="0"/>
          </a:endParaRPr>
        </a:p>
      </dgm:t>
    </dgm:pt>
    <dgm:pt modelId="{51843835-8178-4CB8-9AFF-3D77EF8E9C13}" type="sibTrans" cxnId="{D47675F3-5737-4BF7-A223-F05DAAF53813}">
      <dgm:prSet/>
      <dgm:spPr>
        <a:noFill/>
      </dgm:spPr>
      <dgm:t>
        <a:bodyPr/>
        <a:lstStyle/>
        <a:p>
          <a:endParaRPr lang="ru-RU">
            <a:solidFill>
              <a:schemeClr val="bg1"/>
            </a:solidFill>
          </a:endParaRPr>
        </a:p>
      </dgm:t>
    </dgm:pt>
    <dgm:pt modelId="{AF0C1A27-BC09-4990-A84D-88BE86DB0E6D}" type="parTrans" cxnId="{D47675F3-5737-4BF7-A223-F05DAAF53813}">
      <dgm:prSet/>
      <dgm:spPr/>
      <dgm:t>
        <a:bodyPr/>
        <a:lstStyle/>
        <a:p>
          <a:endParaRPr lang="ru-RU"/>
        </a:p>
      </dgm:t>
    </dgm:pt>
    <dgm:pt modelId="{7C7843AC-5BA8-4197-A895-9BDE0467DB85}" type="pres">
      <dgm:prSet presAssocID="{EC103F47-6463-454C-9AC8-163F70F98A6F}" presName="Name0" presStyleCnt="0">
        <dgm:presLayoutVars>
          <dgm:dir/>
          <dgm:resizeHandles val="exact"/>
        </dgm:presLayoutVars>
      </dgm:prSet>
      <dgm:spPr/>
    </dgm:pt>
    <dgm:pt modelId="{140ACF08-2F64-4507-B070-54DD874F9E84}" type="pres">
      <dgm:prSet presAssocID="{607BEE99-620F-4E4E-8114-4B5C26E732DC}" presName="node" presStyleLbl="node1" presStyleIdx="0" presStyleCnt="3" custScaleX="285847" custScaleY="219991" custRadScaleRad="62751" custRadScaleInc="13229">
        <dgm:presLayoutVars>
          <dgm:bulletEnabled val="1"/>
        </dgm:presLayoutVars>
      </dgm:prSet>
      <dgm:spPr/>
    </dgm:pt>
    <dgm:pt modelId="{4A1B529E-2487-4313-99CB-DEC9C7D6C9B1}" type="pres">
      <dgm:prSet presAssocID="{020F2E5F-2628-43D9-A404-7D2BB67651C0}" presName="sibTrans" presStyleLbl="sibTrans2D1" presStyleIdx="0" presStyleCnt="3"/>
      <dgm:spPr/>
    </dgm:pt>
    <dgm:pt modelId="{51E8EC32-2BFB-4E26-A241-4C1FD05FB995}" type="pres">
      <dgm:prSet presAssocID="{020F2E5F-2628-43D9-A404-7D2BB67651C0}" presName="connectorText" presStyleLbl="sibTrans2D1" presStyleIdx="0" presStyleCnt="3"/>
      <dgm:spPr/>
    </dgm:pt>
    <dgm:pt modelId="{D3192603-33C5-444B-AC6F-B62A8F88DF40}" type="pres">
      <dgm:prSet presAssocID="{579DB9C2-67B6-4B4D-BFEF-51E32CDAB504}" presName="node" presStyleLbl="node1" presStyleIdx="1" presStyleCnt="3" custScaleX="244800" custScaleY="150833" custRadScaleRad="300959" custRadScaleInc="-47730">
        <dgm:presLayoutVars>
          <dgm:bulletEnabled val="1"/>
        </dgm:presLayoutVars>
      </dgm:prSet>
      <dgm:spPr/>
    </dgm:pt>
    <dgm:pt modelId="{3A253BF5-93EF-47A1-878B-73BBDFD0CC28}" type="pres">
      <dgm:prSet presAssocID="{51843835-8178-4CB8-9AFF-3D77EF8E9C13}" presName="sibTrans" presStyleLbl="sibTrans2D1" presStyleIdx="1" presStyleCnt="3"/>
      <dgm:spPr/>
    </dgm:pt>
    <dgm:pt modelId="{F2DDED54-129A-4751-81F8-FD825F591F78}" type="pres">
      <dgm:prSet presAssocID="{51843835-8178-4CB8-9AFF-3D77EF8E9C13}" presName="connectorText" presStyleLbl="sibTrans2D1" presStyleIdx="1" presStyleCnt="3"/>
      <dgm:spPr/>
    </dgm:pt>
    <dgm:pt modelId="{0503DFAE-C330-4608-A5AD-37F0D4C0BD24}" type="pres">
      <dgm:prSet presAssocID="{921BDB90-1D58-4896-B62B-D8BB0463D503}" presName="node" presStyleLbl="node1" presStyleIdx="2" presStyleCnt="3" custScaleX="281950" custScaleY="146734" custRadScaleRad="331669" custRadScaleInc="46540">
        <dgm:presLayoutVars>
          <dgm:bulletEnabled val="1"/>
        </dgm:presLayoutVars>
      </dgm:prSet>
      <dgm:spPr/>
    </dgm:pt>
    <dgm:pt modelId="{EFE139B8-418E-4BAF-8350-D9CDBEF93C5F}" type="pres">
      <dgm:prSet presAssocID="{6CC02CDA-145F-4721-A193-6B7A39FFDDD7}" presName="sibTrans" presStyleLbl="sibTrans2D1" presStyleIdx="2" presStyleCnt="3"/>
      <dgm:spPr/>
    </dgm:pt>
    <dgm:pt modelId="{E9AF7DDD-24B6-4775-8C96-227A1CAE0439}" type="pres">
      <dgm:prSet presAssocID="{6CC02CDA-145F-4721-A193-6B7A39FFDDD7}" presName="connectorText" presStyleLbl="sibTrans2D1" presStyleIdx="2" presStyleCnt="3"/>
      <dgm:spPr/>
    </dgm:pt>
  </dgm:ptLst>
  <dgm:cxnLst>
    <dgm:cxn modelId="{023DFC06-AF39-44B7-A4A0-381403AB2C5A}" type="presOf" srcId="{EC103F47-6463-454C-9AC8-163F70F98A6F}" destId="{7C7843AC-5BA8-4197-A895-9BDE0467DB85}" srcOrd="0" destOrd="0" presId="urn:microsoft.com/office/officeart/2005/8/layout/cycle7"/>
    <dgm:cxn modelId="{9D22333F-C85F-4168-B28B-259AA3491EA1}" type="presOf" srcId="{607BEE99-620F-4E4E-8114-4B5C26E732DC}" destId="{140ACF08-2F64-4507-B070-54DD874F9E84}" srcOrd="0" destOrd="0" presId="urn:microsoft.com/office/officeart/2005/8/layout/cycle7"/>
    <dgm:cxn modelId="{252C884E-2DBC-4363-8A58-F2C6731C24A7}" type="presOf" srcId="{6CC02CDA-145F-4721-A193-6B7A39FFDDD7}" destId="{E9AF7DDD-24B6-4775-8C96-227A1CAE0439}" srcOrd="1" destOrd="0" presId="urn:microsoft.com/office/officeart/2005/8/layout/cycle7"/>
    <dgm:cxn modelId="{146B7A53-0AE0-48C0-8071-A9045DE9ACA6}" srcId="{EC103F47-6463-454C-9AC8-163F70F98A6F}" destId="{607BEE99-620F-4E4E-8114-4B5C26E732DC}" srcOrd="0" destOrd="0" parTransId="{5F0950E5-DD0B-45E0-8762-7CD65B1E04D7}" sibTransId="{020F2E5F-2628-43D9-A404-7D2BB67651C0}"/>
    <dgm:cxn modelId="{71E8A055-253D-47BF-9C1D-0600F8064EFA}" type="presOf" srcId="{020F2E5F-2628-43D9-A404-7D2BB67651C0}" destId="{51E8EC32-2BFB-4E26-A241-4C1FD05FB995}" srcOrd="1" destOrd="0" presId="urn:microsoft.com/office/officeart/2005/8/layout/cycle7"/>
    <dgm:cxn modelId="{D64A4D7D-5A16-4768-B067-2838AA881B1B}" type="presOf" srcId="{020F2E5F-2628-43D9-A404-7D2BB67651C0}" destId="{4A1B529E-2487-4313-99CB-DEC9C7D6C9B1}" srcOrd="0" destOrd="0" presId="urn:microsoft.com/office/officeart/2005/8/layout/cycle7"/>
    <dgm:cxn modelId="{0BA114C1-D5CA-49D9-B4C8-4CFA0FAE72D2}" type="presOf" srcId="{921BDB90-1D58-4896-B62B-D8BB0463D503}" destId="{0503DFAE-C330-4608-A5AD-37F0D4C0BD24}" srcOrd="0" destOrd="0" presId="urn:microsoft.com/office/officeart/2005/8/layout/cycle7"/>
    <dgm:cxn modelId="{8D96FECC-1B5C-4ABD-B106-4563A6F46D15}" type="presOf" srcId="{6CC02CDA-145F-4721-A193-6B7A39FFDDD7}" destId="{EFE139B8-418E-4BAF-8350-D9CDBEF93C5F}" srcOrd="0" destOrd="0" presId="urn:microsoft.com/office/officeart/2005/8/layout/cycle7"/>
    <dgm:cxn modelId="{13C22DCF-60E5-4969-B7D6-3E11D08DE629}" type="presOf" srcId="{51843835-8178-4CB8-9AFF-3D77EF8E9C13}" destId="{3A253BF5-93EF-47A1-878B-73BBDFD0CC28}" srcOrd="0" destOrd="0" presId="urn:microsoft.com/office/officeart/2005/8/layout/cycle7"/>
    <dgm:cxn modelId="{0CD96AEB-F786-4C0A-ABD2-F1C67C13627C}" srcId="{EC103F47-6463-454C-9AC8-163F70F98A6F}" destId="{921BDB90-1D58-4896-B62B-D8BB0463D503}" srcOrd="2" destOrd="0" parTransId="{70EC9240-63F3-43FD-B5A4-D50673D6CC00}" sibTransId="{6CC02CDA-145F-4721-A193-6B7A39FFDDD7}"/>
    <dgm:cxn modelId="{D47675F3-5737-4BF7-A223-F05DAAF53813}" srcId="{EC103F47-6463-454C-9AC8-163F70F98A6F}" destId="{579DB9C2-67B6-4B4D-BFEF-51E32CDAB504}" srcOrd="1" destOrd="0" parTransId="{AF0C1A27-BC09-4990-A84D-88BE86DB0E6D}" sibTransId="{51843835-8178-4CB8-9AFF-3D77EF8E9C13}"/>
    <dgm:cxn modelId="{419BAFF5-B964-4DA7-9200-6AE549AF165E}" type="presOf" srcId="{51843835-8178-4CB8-9AFF-3D77EF8E9C13}" destId="{F2DDED54-129A-4751-81F8-FD825F591F78}" srcOrd="1" destOrd="0" presId="urn:microsoft.com/office/officeart/2005/8/layout/cycle7"/>
    <dgm:cxn modelId="{BFE3CFFC-C8DE-4600-8FE0-04FBF7156C61}" type="presOf" srcId="{579DB9C2-67B6-4B4D-BFEF-51E32CDAB504}" destId="{D3192603-33C5-444B-AC6F-B62A8F88DF40}" srcOrd="0" destOrd="0" presId="urn:microsoft.com/office/officeart/2005/8/layout/cycle7"/>
    <dgm:cxn modelId="{999C869A-63C3-4A6E-A6B2-56E6FEAC14FE}" type="presParOf" srcId="{7C7843AC-5BA8-4197-A895-9BDE0467DB85}" destId="{140ACF08-2F64-4507-B070-54DD874F9E84}" srcOrd="0" destOrd="0" presId="urn:microsoft.com/office/officeart/2005/8/layout/cycle7"/>
    <dgm:cxn modelId="{65FC3E88-3352-439B-ADD6-5125DBB6CF04}" type="presParOf" srcId="{7C7843AC-5BA8-4197-A895-9BDE0467DB85}" destId="{4A1B529E-2487-4313-99CB-DEC9C7D6C9B1}" srcOrd="1" destOrd="0" presId="urn:microsoft.com/office/officeart/2005/8/layout/cycle7"/>
    <dgm:cxn modelId="{080CD789-6FA3-4E40-B6D5-81EA47D85CEF}" type="presParOf" srcId="{4A1B529E-2487-4313-99CB-DEC9C7D6C9B1}" destId="{51E8EC32-2BFB-4E26-A241-4C1FD05FB995}" srcOrd="0" destOrd="0" presId="urn:microsoft.com/office/officeart/2005/8/layout/cycle7"/>
    <dgm:cxn modelId="{A8C6DA87-AE05-42B7-AA03-D16CC5B7E396}" type="presParOf" srcId="{7C7843AC-5BA8-4197-A895-9BDE0467DB85}" destId="{D3192603-33C5-444B-AC6F-B62A8F88DF40}" srcOrd="2" destOrd="0" presId="urn:microsoft.com/office/officeart/2005/8/layout/cycle7"/>
    <dgm:cxn modelId="{644CC62B-ACED-479B-81A1-8B34D118171D}" type="presParOf" srcId="{7C7843AC-5BA8-4197-A895-9BDE0467DB85}" destId="{3A253BF5-93EF-47A1-878B-73BBDFD0CC28}" srcOrd="3" destOrd="0" presId="urn:microsoft.com/office/officeart/2005/8/layout/cycle7"/>
    <dgm:cxn modelId="{5B0328C4-18DC-4BA1-8EDB-11831D832F91}" type="presParOf" srcId="{3A253BF5-93EF-47A1-878B-73BBDFD0CC28}" destId="{F2DDED54-129A-4751-81F8-FD825F591F78}" srcOrd="0" destOrd="0" presId="urn:microsoft.com/office/officeart/2005/8/layout/cycle7"/>
    <dgm:cxn modelId="{43B371B5-AE70-432B-9F96-4C8B99FAA8EA}" type="presParOf" srcId="{7C7843AC-5BA8-4197-A895-9BDE0467DB85}" destId="{0503DFAE-C330-4608-A5AD-37F0D4C0BD24}" srcOrd="4" destOrd="0" presId="urn:microsoft.com/office/officeart/2005/8/layout/cycle7"/>
    <dgm:cxn modelId="{534E2375-D962-451B-AAE5-094C177AEDFC}" type="presParOf" srcId="{7C7843AC-5BA8-4197-A895-9BDE0467DB85}" destId="{EFE139B8-418E-4BAF-8350-D9CDBEF93C5F}" srcOrd="5" destOrd="0" presId="urn:microsoft.com/office/officeart/2005/8/layout/cycle7"/>
    <dgm:cxn modelId="{917F3145-CB76-4F97-BB79-F400E554AFDA}" type="presParOf" srcId="{EFE139B8-418E-4BAF-8350-D9CDBEF93C5F}" destId="{E9AF7DDD-24B6-4775-8C96-227A1CAE0439}" srcOrd="0" destOrd="0" presId="urn:microsoft.com/office/officeart/2005/8/layout/cycle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40ACF08-2F64-4507-B070-54DD874F9E84}">
      <dsp:nvSpPr>
        <dsp:cNvPr id="0" name=""/>
        <dsp:cNvSpPr/>
      </dsp:nvSpPr>
      <dsp:spPr>
        <a:xfrm>
          <a:off x="3077708" y="136255"/>
          <a:ext cx="2627266" cy="1010986"/>
        </a:xfrm>
        <a:prstGeom prst="roundRect">
          <a:avLst>
            <a:gd name="adj" fmla="val 10000"/>
          </a:avLst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2600" b="1" kern="1200" noProof="0" dirty="0">
              <a:solidFill>
                <a:srgbClr val="00B05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944</a:t>
          </a:r>
          <a:r>
            <a:rPr lang="kk-KZ" sz="2800" b="1" kern="1200" noProof="0" dirty="0">
              <a:solidFill>
                <a:prstClr val="black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 </a:t>
          </a:r>
          <a:r>
            <a:rPr lang="kk-KZ" sz="2000" b="1" kern="1200" noProof="0" dirty="0" err="1">
              <a:solidFill>
                <a:srgbClr val="00B05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млрд.тенге</a:t>
          </a:r>
          <a:endParaRPr lang="kk-KZ" sz="2000" b="1" kern="1200" noProof="0" dirty="0">
            <a:solidFill>
              <a:srgbClr val="00B050"/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1400" b="1" kern="1200" noProof="0" dirty="0">
              <a:solidFill>
                <a:schemeClr val="tx1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rPr>
            <a:t>салықтық және кедендік </a:t>
          </a:r>
          <a:r>
            <a:rPr lang="kk-KZ" sz="1400" b="0" kern="1200" noProof="0" dirty="0" err="1">
              <a:solidFill>
                <a:schemeClr val="tx1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rPr>
            <a:t>әкімшілендіру</a:t>
          </a:r>
          <a:endParaRPr lang="kk-KZ" sz="1400" b="0" kern="1200" noProof="0" dirty="0">
            <a:solidFill>
              <a:schemeClr val="tx1"/>
            </a:solidFill>
            <a:latin typeface="Arial" panose="020B0604020202020204" pitchFamily="34" charset="0"/>
            <a:ea typeface="Tahoma" panose="020B0604030504040204" pitchFamily="34" charset="0"/>
            <a:cs typeface="Arial" panose="020B0604020202020204" pitchFamily="34" charset="0"/>
          </a:endParaRPr>
        </a:p>
      </dsp:txBody>
      <dsp:txXfrm>
        <a:off x="3107319" y="165866"/>
        <a:ext cx="2568044" cy="951764"/>
      </dsp:txXfrm>
    </dsp:sp>
    <dsp:sp modelId="{4A1B529E-2487-4313-99CB-DEC9C7D6C9B1}">
      <dsp:nvSpPr>
        <dsp:cNvPr id="0" name=""/>
        <dsp:cNvSpPr/>
      </dsp:nvSpPr>
      <dsp:spPr>
        <a:xfrm rot="800542">
          <a:off x="5715951" y="887523"/>
          <a:ext cx="101518" cy="160845"/>
        </a:xfrm>
        <a:prstGeom prst="leftRightArrow">
          <a:avLst>
            <a:gd name="adj1" fmla="val 60000"/>
            <a:gd name="adj2" fmla="val 50000"/>
          </a:avLst>
        </a:prstGeom>
        <a:noFill/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600" kern="1200"/>
        </a:p>
      </dsp:txBody>
      <dsp:txXfrm>
        <a:off x="5746406" y="919692"/>
        <a:ext cx="40608" cy="96507"/>
      </dsp:txXfrm>
    </dsp:sp>
    <dsp:sp modelId="{D3192603-33C5-444B-AC6F-B62A8F88DF40}">
      <dsp:nvSpPr>
        <dsp:cNvPr id="0" name=""/>
        <dsp:cNvSpPr/>
      </dsp:nvSpPr>
      <dsp:spPr>
        <a:xfrm>
          <a:off x="5828447" y="902822"/>
          <a:ext cx="2249996" cy="693165"/>
        </a:xfrm>
        <a:prstGeom prst="roundRect">
          <a:avLst>
            <a:gd name="adj" fmla="val 10000"/>
          </a:avLst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2400" b="1" kern="1200" noProof="0" dirty="0">
              <a:solidFill>
                <a:srgbClr val="00B05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146</a:t>
          </a:r>
          <a:r>
            <a:rPr lang="kk-KZ" sz="2000" b="1" kern="1200" noProof="0" dirty="0">
              <a:solidFill>
                <a:srgbClr val="00B05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 </a:t>
          </a:r>
          <a:r>
            <a:rPr lang="kk-KZ" sz="2000" b="1" kern="1200" noProof="0" dirty="0" err="1">
              <a:solidFill>
                <a:srgbClr val="00B05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млрд.тенге</a:t>
          </a:r>
          <a:endParaRPr lang="kk-KZ" sz="2000" b="1" kern="1200" noProof="0" dirty="0">
            <a:solidFill>
              <a:srgbClr val="00B050"/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  <a:p>
          <a:pPr marL="0"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1400" b="1" kern="1200" noProof="0" dirty="0">
              <a:solidFill>
                <a:prstClr val="black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rPr>
            <a:t>кедендік </a:t>
          </a:r>
          <a:r>
            <a:rPr lang="kk-KZ" sz="1400" b="0" kern="1200" noProof="0" dirty="0" err="1">
              <a:solidFill>
                <a:prstClr val="black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rPr>
            <a:t>әкімшілендіру</a:t>
          </a:r>
          <a:endParaRPr lang="kk-KZ" sz="1400" b="0" kern="1200" noProof="0" dirty="0">
            <a:solidFill>
              <a:prstClr val="black"/>
            </a:solidFill>
            <a:latin typeface="Arial" panose="020B0604020202020204" pitchFamily="34" charset="0"/>
            <a:ea typeface="Tahoma" panose="020B0604030504040204" pitchFamily="34" charset="0"/>
            <a:cs typeface="Arial" panose="020B0604020202020204" pitchFamily="34" charset="0"/>
          </a:endParaRPr>
        </a:p>
      </dsp:txBody>
      <dsp:txXfrm>
        <a:off x="5848749" y="923124"/>
        <a:ext cx="2209392" cy="652561"/>
      </dsp:txXfrm>
    </dsp:sp>
    <dsp:sp modelId="{3A253BF5-93EF-47A1-878B-73BBDFD0CC28}">
      <dsp:nvSpPr>
        <dsp:cNvPr id="0" name=""/>
        <dsp:cNvSpPr/>
      </dsp:nvSpPr>
      <dsp:spPr>
        <a:xfrm rot="10773572">
          <a:off x="4215914" y="1189637"/>
          <a:ext cx="101518" cy="160845"/>
        </a:xfrm>
        <a:prstGeom prst="leftRightArrow">
          <a:avLst>
            <a:gd name="adj1" fmla="val 60000"/>
            <a:gd name="adj2" fmla="val 50000"/>
          </a:avLst>
        </a:prstGeom>
        <a:noFill/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600" kern="1200">
            <a:solidFill>
              <a:schemeClr val="bg1"/>
            </a:solidFill>
          </a:endParaRPr>
        </a:p>
      </dsp:txBody>
      <dsp:txXfrm rot="10800000">
        <a:off x="4246369" y="1221806"/>
        <a:ext cx="40608" cy="96507"/>
      </dsp:txXfrm>
    </dsp:sp>
    <dsp:sp modelId="{0503DFAE-C330-4608-A5AD-37F0D4C0BD24}">
      <dsp:nvSpPr>
        <dsp:cNvPr id="0" name=""/>
        <dsp:cNvSpPr/>
      </dsp:nvSpPr>
      <dsp:spPr>
        <a:xfrm>
          <a:off x="113451" y="954864"/>
          <a:ext cx="2591448" cy="674327"/>
        </a:xfrm>
        <a:prstGeom prst="roundRect">
          <a:avLst>
            <a:gd name="adj" fmla="val 10000"/>
          </a:avLst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2400" b="1" kern="1200" noProof="0" dirty="0">
              <a:solidFill>
                <a:srgbClr val="00B05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798</a:t>
          </a:r>
          <a:r>
            <a:rPr lang="kk-KZ" sz="2800" b="1" kern="1200" noProof="0" dirty="0">
              <a:solidFill>
                <a:srgbClr val="00B05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 </a:t>
          </a:r>
          <a:r>
            <a:rPr lang="kk-KZ" sz="2000" b="1" kern="1200" noProof="0" dirty="0" err="1">
              <a:solidFill>
                <a:srgbClr val="00B05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млрд.тенге</a:t>
          </a:r>
          <a:endParaRPr lang="kk-KZ" sz="2000" b="1" kern="1200" noProof="0" dirty="0">
            <a:solidFill>
              <a:srgbClr val="00B050"/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1400" b="1" kern="1200" noProof="0" dirty="0">
              <a:solidFill>
                <a:prstClr val="black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rPr>
            <a:t>салықтық </a:t>
          </a:r>
          <a:r>
            <a:rPr lang="kk-KZ" sz="1400" b="0" kern="1200" noProof="0" dirty="0" err="1">
              <a:solidFill>
                <a:prstClr val="black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rPr>
            <a:t>әкімшілендіру</a:t>
          </a:r>
          <a:endParaRPr lang="kk-KZ" sz="1400" kern="1200" noProof="0" dirty="0">
            <a:solidFill>
              <a:prstClr val="black"/>
            </a:solidFill>
            <a:latin typeface="Arial" panose="020B0604020202020204" pitchFamily="34" charset="0"/>
            <a:ea typeface="Tahoma" panose="020B0604030504040204" pitchFamily="34" charset="0"/>
            <a:cs typeface="Arial" panose="020B0604020202020204" pitchFamily="34" charset="0"/>
          </a:endParaRPr>
        </a:p>
      </dsp:txBody>
      <dsp:txXfrm>
        <a:off x="133201" y="974614"/>
        <a:ext cx="2551948" cy="634827"/>
      </dsp:txXfrm>
    </dsp:sp>
    <dsp:sp modelId="{EFE139B8-418E-4BAF-8350-D9CDBEF93C5F}">
      <dsp:nvSpPr>
        <dsp:cNvPr id="0" name=""/>
        <dsp:cNvSpPr/>
      </dsp:nvSpPr>
      <dsp:spPr>
        <a:xfrm rot="20861931">
          <a:off x="2840544" y="888418"/>
          <a:ext cx="101518" cy="160845"/>
        </a:xfrm>
        <a:prstGeom prst="leftRightArrow">
          <a:avLst>
            <a:gd name="adj1" fmla="val 60000"/>
            <a:gd name="adj2" fmla="val 50000"/>
          </a:avLst>
        </a:prstGeom>
        <a:noFill/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600" kern="1200"/>
        </a:p>
      </dsp:txBody>
      <dsp:txXfrm>
        <a:off x="2870999" y="920587"/>
        <a:ext cx="40608" cy="9650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7">
  <dgm:title val=""/>
  <dgm:desc val=""/>
  <dgm:catLst>
    <dgm:cat type="cycle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</dgm:alg>
      </dgm:if>
      <dgm:else name="Name3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onstrLst>
      <dgm:constr type="diam" refType="w"/>
      <dgm:constr type="w" for="ch" ptType="node" refType="w"/>
      <dgm:constr type="primFontSz" for="ch" ptType="node" op="equ" val="65"/>
      <dgm:constr type="w" for="ch" forName="sibTrans" refType="w" refFor="ch" refPtType="node" op="equ" fact="0.35"/>
      <dgm:constr type="connDist" for="ch" forName="sibTrans" op="equ"/>
      <dgm:constr type="primFontSz" for="des" forName="connectorText" op="equ" val="55"/>
      <dgm:constr type="primFontSz" for="des" forName="connectorText" refType="primFontSz" refFor="ch" refPtType="node" op="lte" fact="0.8"/>
      <dgm:constr type="sibSp" refType="w" refFor="ch" refPtType="node" op="equ" fact="0.65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4">
        <dgm:if name="Name5" axis="par ch" ptType="doc node" func="cnt" op="gt" val="1">
          <dgm:forEach name="sibTransForEach" axis="followSib" ptType="sibTrans" hideLastTrans="0" cnt="1">
            <dgm:layoutNode name="sibTrans">
              <dgm:choose name="Name6">
                <dgm:if name="Name7" axis="par ch" ptType="doc node" func="posEven" op="equ" val="1">
                  <dgm:alg type="conn">
                    <dgm:param type="begPts" val="radial"/>
                    <dgm:param type="endPts" val="radial"/>
                    <dgm:param type="begSty" val="arr"/>
                    <dgm:param type="endSty" val="arr"/>
                  </dgm:alg>
                </dgm:if>
                <dgm:else name="Name8">
                  <dgm:alg type="conn">
                    <dgm:param type="begPts" val="auto"/>
                    <dgm:param type="endPts" val="auto"/>
                    <dgm:param type="begSty" val="arr"/>
                    <dgm:param type="endSty" val="arr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5"/>
                <dgm:constr type="connDist"/>
                <dgm:constr type="begPad" refType="connDist" fact="0.1"/>
                <dgm:constr type="endPad" refType="connDist" fact="0.1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9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2" y="2"/>
            <a:ext cx="2946400" cy="495380"/>
          </a:xfrm>
          <a:prstGeom prst="rect">
            <a:avLst/>
          </a:prstGeom>
        </p:spPr>
        <p:txBody>
          <a:bodyPr vert="horz" lIns="91562" tIns="45784" rIns="91562" bIns="45784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94" y="2"/>
            <a:ext cx="2946400" cy="495380"/>
          </a:xfrm>
          <a:prstGeom prst="rect">
            <a:avLst/>
          </a:prstGeom>
        </p:spPr>
        <p:txBody>
          <a:bodyPr vert="horz" lIns="91562" tIns="45784" rIns="91562" bIns="45784" rtlCol="0"/>
          <a:lstStyle>
            <a:lvl1pPr algn="r">
              <a:defRPr sz="1200"/>
            </a:lvl1pPr>
          </a:lstStyle>
          <a:p>
            <a:fld id="{86DC88E2-68F0-47DC-9942-2B4AD439BF58}" type="datetimeFigureOut">
              <a:rPr lang="ru-RU" smtClean="0"/>
              <a:t>17.05.2024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38150" y="1233488"/>
            <a:ext cx="5921375" cy="3330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62" tIns="45784" rIns="91562" bIns="45784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64" y="4752162"/>
            <a:ext cx="5438777" cy="3888412"/>
          </a:xfrm>
          <a:prstGeom prst="rect">
            <a:avLst/>
          </a:prstGeom>
        </p:spPr>
        <p:txBody>
          <a:bodyPr vert="horz" lIns="91562" tIns="45784" rIns="91562" bIns="45784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2" y="9378873"/>
            <a:ext cx="2946400" cy="495380"/>
          </a:xfrm>
          <a:prstGeom prst="rect">
            <a:avLst/>
          </a:prstGeom>
        </p:spPr>
        <p:txBody>
          <a:bodyPr vert="horz" lIns="91562" tIns="45784" rIns="91562" bIns="45784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94" y="9378873"/>
            <a:ext cx="2946400" cy="495380"/>
          </a:xfrm>
          <a:prstGeom prst="rect">
            <a:avLst/>
          </a:prstGeom>
        </p:spPr>
        <p:txBody>
          <a:bodyPr vert="horz" lIns="91562" tIns="45784" rIns="91562" bIns="45784" rtlCol="0" anchor="b"/>
          <a:lstStyle>
            <a:lvl1pPr algn="r">
              <a:defRPr sz="1200"/>
            </a:lvl1pPr>
          </a:lstStyle>
          <a:p>
            <a:fld id="{1D9ED558-31E6-4D54-947F-706097CAE6B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11709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439738" y="1270000"/>
            <a:ext cx="6092825" cy="3427413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40848">
              <a:defRPr/>
            </a:pPr>
            <a:endParaRPr lang="ru-RU"/>
          </a:p>
        </p:txBody>
      </p:sp>
      <p:sp>
        <p:nvSpPr>
          <p:cNvPr id="1024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pPr defTabSz="940642" fontAlgn="base">
              <a:spcBef>
                <a:spcPct val="0"/>
              </a:spcBef>
              <a:spcAft>
                <a:spcPct val="0"/>
              </a:spcAft>
              <a:defRPr/>
            </a:pPr>
            <a:fld id="{9B38CDCB-91F1-47A3-A901-535821CE4D41}" type="slidenum">
              <a:rPr lang="ru-RU" altLang="ru-RU">
                <a:solidFill>
                  <a:srgbClr val="000000"/>
                </a:solidFill>
                <a:cs typeface="Arial" panose="020B0604020202020204" pitchFamily="34" charset="0"/>
              </a:rPr>
              <a:pPr defTabSz="940642"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ru-RU" altLang="ru-RU">
              <a:solidFill>
                <a:srgbClr val="000000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61356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Титульны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 userDrawn="1"/>
        </p:nvSpPr>
        <p:spPr>
          <a:xfrm>
            <a:off x="0" y="1"/>
            <a:ext cx="9144000" cy="254000"/>
          </a:xfrm>
          <a:prstGeom prst="rect">
            <a:avLst/>
          </a:prstGeom>
          <a:solidFill>
            <a:srgbClr val="0065B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1350"/>
          </a:p>
        </p:txBody>
      </p:sp>
      <p:sp>
        <p:nvSpPr>
          <p:cNvPr id="5" name="Прямоугольник 4"/>
          <p:cNvSpPr/>
          <p:nvPr userDrawn="1"/>
        </p:nvSpPr>
        <p:spPr>
          <a:xfrm>
            <a:off x="0" y="4867276"/>
            <a:ext cx="9144000" cy="276225"/>
          </a:xfrm>
          <a:prstGeom prst="rect">
            <a:avLst/>
          </a:prstGeom>
          <a:solidFill>
            <a:srgbClr val="0065B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135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" y="2023365"/>
            <a:ext cx="9143999" cy="1073888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517"/>
            </a:lvl1pPr>
            <a:lvl2pPr marL="288754" indent="0" algn="ctr">
              <a:buNone/>
              <a:defRPr sz="1263"/>
            </a:lvl2pPr>
            <a:lvl3pPr marL="577505" indent="0" algn="ctr">
              <a:buNone/>
              <a:defRPr sz="1136"/>
            </a:lvl3pPr>
            <a:lvl4pPr marL="866259" indent="0" algn="ctr">
              <a:buNone/>
              <a:defRPr sz="1011"/>
            </a:lvl4pPr>
            <a:lvl5pPr marL="1155013" indent="0" algn="ctr">
              <a:buNone/>
              <a:defRPr sz="1011"/>
            </a:lvl5pPr>
            <a:lvl6pPr marL="1443764" indent="0" algn="ctr">
              <a:buNone/>
              <a:defRPr sz="1011"/>
            </a:lvl6pPr>
            <a:lvl7pPr marL="1732518" indent="0" algn="ctr">
              <a:buNone/>
              <a:defRPr sz="1011"/>
            </a:lvl7pPr>
            <a:lvl8pPr marL="2021270" indent="0" algn="ctr">
              <a:buNone/>
              <a:defRPr sz="1011"/>
            </a:lvl8pPr>
            <a:lvl9pPr marL="2310023" indent="0" algn="ctr">
              <a:buNone/>
              <a:defRPr sz="1011"/>
            </a:lvl9pPr>
          </a:lstStyle>
          <a:p>
            <a:r>
              <a:rPr lang="ru-RU" dirty="0"/>
              <a:t>Образец подзаголовка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37654120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Титульны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 userDrawn="1"/>
        </p:nvSpPr>
        <p:spPr>
          <a:xfrm>
            <a:off x="0" y="1"/>
            <a:ext cx="9144000" cy="254000"/>
          </a:xfrm>
          <a:prstGeom prst="rect">
            <a:avLst/>
          </a:prstGeom>
          <a:solidFill>
            <a:srgbClr val="0065B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1350">
              <a:solidFill>
                <a:prstClr val="white"/>
              </a:solidFill>
            </a:endParaRPr>
          </a:p>
        </p:txBody>
      </p:sp>
      <p:sp>
        <p:nvSpPr>
          <p:cNvPr id="5" name="Прямоугольник 4"/>
          <p:cNvSpPr/>
          <p:nvPr userDrawn="1"/>
        </p:nvSpPr>
        <p:spPr>
          <a:xfrm>
            <a:off x="0" y="4867276"/>
            <a:ext cx="9144000" cy="276225"/>
          </a:xfrm>
          <a:prstGeom prst="rect">
            <a:avLst/>
          </a:prstGeom>
          <a:solidFill>
            <a:srgbClr val="0065B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1350">
              <a:solidFill>
                <a:prstClr val="white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" y="2023365"/>
            <a:ext cx="9143999" cy="1073888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517"/>
            </a:lvl1pPr>
            <a:lvl2pPr marL="288754" indent="0" algn="ctr">
              <a:buNone/>
              <a:defRPr sz="1263"/>
            </a:lvl2pPr>
            <a:lvl3pPr marL="577505" indent="0" algn="ctr">
              <a:buNone/>
              <a:defRPr sz="1136"/>
            </a:lvl3pPr>
            <a:lvl4pPr marL="866259" indent="0" algn="ctr">
              <a:buNone/>
              <a:defRPr sz="1011"/>
            </a:lvl4pPr>
            <a:lvl5pPr marL="1155013" indent="0" algn="ctr">
              <a:buNone/>
              <a:defRPr sz="1011"/>
            </a:lvl5pPr>
            <a:lvl6pPr marL="1443764" indent="0" algn="ctr">
              <a:buNone/>
              <a:defRPr sz="1011"/>
            </a:lvl6pPr>
            <a:lvl7pPr marL="1732518" indent="0" algn="ctr">
              <a:buNone/>
              <a:defRPr sz="1011"/>
            </a:lvl7pPr>
            <a:lvl8pPr marL="2021270" indent="0" algn="ctr">
              <a:buNone/>
              <a:defRPr sz="1011"/>
            </a:lvl8pPr>
            <a:lvl9pPr marL="2310023" indent="0" algn="ctr">
              <a:buNone/>
              <a:defRPr sz="1011"/>
            </a:lvl9pPr>
          </a:lstStyle>
          <a:p>
            <a:r>
              <a:rPr lang="ru-RU" dirty="0"/>
              <a:t>Образец подзаголовка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2381549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9EE27-7AD6-47D1-818F-BA6C0D9DDEA7}" type="datetimeFigureOut">
              <a:rPr lang="ru-RU" smtClean="0"/>
              <a:pPr/>
              <a:t>17.05.2024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175585-7E2F-4341-A773-F7AADFD3F74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65763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93FA30-C923-4156-BABA-AEC7B5645D45}" type="datetimeFigureOut">
              <a:rPr lang="ru-RU" smtClean="0"/>
              <a:t>17.05.2024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36BF9-BEDB-4437-ABFC-6E683E4DBF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73542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4"/>
            <a:ext cx="20574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defTabSz="691255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4"/>
            <a:ext cx="30861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defTabSz="691255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4"/>
            <a:ext cx="2057400" cy="274637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900">
                <a:solidFill>
                  <a:srgbClr val="898989"/>
                </a:solidFill>
              </a:defRPr>
            </a:lvl1pPr>
          </a:lstStyle>
          <a:p>
            <a:fld id="{26CEA743-3F81-4A3D-828E-A5A7E8341F26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8172915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</p:sldLayoutIdLst>
  <p:hf hdr="0" dt="0"/>
  <p:txStyles>
    <p:titleStyle>
      <a:lvl1pPr algn="l" defTabSz="68578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68578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2pPr>
      <a:lvl3pPr algn="l" defTabSz="68578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3pPr>
      <a:lvl4pPr algn="l" defTabSz="68578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4pPr>
      <a:lvl5pPr algn="l" defTabSz="68578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5pPr>
      <a:lvl6pPr marL="457189" algn="l" defTabSz="685783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6pPr>
      <a:lvl7pPr marL="914378" algn="l" defTabSz="685783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7pPr>
      <a:lvl8pPr marL="1371566" algn="l" defTabSz="685783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8pPr>
      <a:lvl9pPr marL="1828754" algn="l" defTabSz="685783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171446" indent="-171446" algn="l" defTabSz="685783" rtl="0" eaLnBrk="0" fontAlgn="base" hangingPunct="0">
        <a:lnSpc>
          <a:spcPct val="90000"/>
        </a:lnSpc>
        <a:spcBef>
          <a:spcPts val="750"/>
        </a:spcBef>
        <a:spcAft>
          <a:spcPct val="0"/>
        </a:spcAft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37" indent="-171446" algn="l" defTabSz="685783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28" indent="-171446" algn="l" defTabSz="685783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20" indent="-171446" algn="l" defTabSz="685783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12" indent="-171446" algn="l" defTabSz="685783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03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95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86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77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9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83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75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66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57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48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24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13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4"/>
            <a:ext cx="20574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defTabSz="691255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4"/>
            <a:ext cx="30861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defTabSz="691255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4"/>
            <a:ext cx="2057400" cy="274637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900">
                <a:solidFill>
                  <a:srgbClr val="898989"/>
                </a:solidFill>
              </a:defRPr>
            </a:lvl1pPr>
          </a:lstStyle>
          <a:p>
            <a:fld id="{26CEA743-3F81-4A3D-828E-A5A7E8341F26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6602731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702" r:id="rId2"/>
    <p:sldLayoutId id="2147483703" r:id="rId3"/>
  </p:sldLayoutIdLst>
  <p:hf hdr="0" dt="0"/>
  <p:txStyles>
    <p:titleStyle>
      <a:lvl1pPr algn="l" defTabSz="68578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68578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2pPr>
      <a:lvl3pPr algn="l" defTabSz="68578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3pPr>
      <a:lvl4pPr algn="l" defTabSz="68578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4pPr>
      <a:lvl5pPr algn="l" defTabSz="68578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5pPr>
      <a:lvl6pPr marL="457189" algn="l" defTabSz="685783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6pPr>
      <a:lvl7pPr marL="914378" algn="l" defTabSz="685783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7pPr>
      <a:lvl8pPr marL="1371566" algn="l" defTabSz="685783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8pPr>
      <a:lvl9pPr marL="1828754" algn="l" defTabSz="685783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171446" indent="-171446" algn="l" defTabSz="685783" rtl="0" eaLnBrk="0" fontAlgn="base" hangingPunct="0">
        <a:lnSpc>
          <a:spcPct val="90000"/>
        </a:lnSpc>
        <a:spcBef>
          <a:spcPts val="750"/>
        </a:spcBef>
        <a:spcAft>
          <a:spcPct val="0"/>
        </a:spcAft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37" indent="-171446" algn="l" defTabSz="685783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28" indent="-171446" algn="l" defTabSz="685783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20" indent="-171446" algn="l" defTabSz="685783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12" indent="-171446" algn="l" defTabSz="685783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03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95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86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77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9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83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75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66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57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48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24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13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Box 3"/>
          <p:cNvSpPr txBox="1">
            <a:spLocks noChangeArrowheads="1"/>
          </p:cNvSpPr>
          <p:nvPr/>
        </p:nvSpPr>
        <p:spPr bwMode="auto">
          <a:xfrm>
            <a:off x="1224000" y="4589751"/>
            <a:ext cx="7920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defTabSz="690546" fontAlgn="base">
              <a:spcBef>
                <a:spcPct val="0"/>
              </a:spcBef>
              <a:spcAft>
                <a:spcPct val="0"/>
              </a:spcAft>
            </a:pPr>
            <a:r>
              <a:rPr lang="kk-KZ" altLang="ru-RU" sz="1400" dirty="0">
                <a:solidFill>
                  <a:srgbClr val="00206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Астана қ., 2024 жыл</a:t>
            </a:r>
          </a:p>
        </p:txBody>
      </p:sp>
      <p:sp>
        <p:nvSpPr>
          <p:cNvPr id="9219" name="TextBox 4"/>
          <p:cNvSpPr txBox="1">
            <a:spLocks noChangeArrowheads="1"/>
          </p:cNvSpPr>
          <p:nvPr/>
        </p:nvSpPr>
        <p:spPr bwMode="auto">
          <a:xfrm>
            <a:off x="1224000" y="2243712"/>
            <a:ext cx="7920000" cy="6560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6905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6905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6905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6905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defTabSz="690546"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kk-KZ" altLang="ru-RU" sz="1600" b="1" dirty="0">
                <a:solidFill>
                  <a:srgbClr val="00206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ҚАЗАҚСТАН РЕСПУБЛИКАСЫ ҮКІМЕТІНІҢ 2023 ЖЫЛҒЫ РЕСПУБЛИКАЛЫҚ БЮДЖЕТТІҢ АТҚАРЫЛУЫ ТУРАЛЫ ЕСЕБІ</a:t>
            </a:r>
          </a:p>
        </p:txBody>
      </p:sp>
      <p:pic>
        <p:nvPicPr>
          <p:cNvPr id="5" name="Picture 744" descr="ÐÐ°ÑÑÐ¸Ð½ÐºÐ¸ Ð¿Ð¾ Ð·Ð°Ð¿ÑÐ¾ÑÑ Ð³ÐµÑÐ± ÐºÐ°Ð·Ð°ÑÑÑÐ°Ð½Ð° png">
            <a:extLst>
              <a:ext uri="{FF2B5EF4-FFF2-40B4-BE49-F238E27FC236}">
                <a16:creationId xmlns:a16="http://schemas.microsoft.com/office/drawing/2014/main" id="{251BE105-D96A-49BA-8048-7182F1D03118}"/>
              </a:ext>
            </a:extLst>
          </p:cNvPr>
          <p:cNvPicPr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2000" y="2031207"/>
            <a:ext cx="1079500" cy="1081087"/>
          </a:xfrm>
          <a:prstGeom prst="rect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9223" name="Группа 29"/>
          <p:cNvGrpSpPr>
            <a:grpSpLocks/>
          </p:cNvGrpSpPr>
          <p:nvPr/>
        </p:nvGrpSpPr>
        <p:grpSpPr bwMode="auto">
          <a:xfrm>
            <a:off x="305975" y="315914"/>
            <a:ext cx="971550" cy="1620000"/>
            <a:chOff x="464265" y="499361"/>
            <a:chExt cx="970344" cy="1391523"/>
          </a:xfrm>
          <a:solidFill>
            <a:srgbClr val="0070C0"/>
          </a:solidFill>
        </p:grpSpPr>
        <p:sp>
          <p:nvSpPr>
            <p:cNvPr id="38" name="Graphic 1">
              <a:extLst>
                <a:ext uri="{FF2B5EF4-FFF2-40B4-BE49-F238E27FC236}">
                  <a16:creationId xmlns:a16="http://schemas.microsoft.com/office/drawing/2014/main" id="{39DC19A3-2CA9-466B-9E56-5CB1315CDC62}"/>
                </a:ext>
              </a:extLst>
            </p:cNvPr>
            <p:cNvSpPr/>
            <p:nvPr/>
          </p:nvSpPr>
          <p:spPr>
            <a:xfrm>
              <a:off x="464265" y="499361"/>
              <a:ext cx="485172" cy="474419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grpFill/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defTabSz="690546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 dirty="0">
                <a:solidFill>
                  <a:prstClr val="black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39" name="Graphic 1">
              <a:extLst>
                <a:ext uri="{FF2B5EF4-FFF2-40B4-BE49-F238E27FC236}">
                  <a16:creationId xmlns:a16="http://schemas.microsoft.com/office/drawing/2014/main" id="{43A6C331-DAB7-4EF7-8CD1-6D5C0CBEFD88}"/>
                </a:ext>
              </a:extLst>
            </p:cNvPr>
            <p:cNvSpPr/>
            <p:nvPr/>
          </p:nvSpPr>
          <p:spPr>
            <a:xfrm>
              <a:off x="949437" y="499361"/>
              <a:ext cx="485172" cy="474419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grpFill/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defTabSz="690546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 dirty="0">
                <a:solidFill>
                  <a:prstClr val="black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40" name="Graphic 1">
              <a:extLst>
                <a:ext uri="{FF2B5EF4-FFF2-40B4-BE49-F238E27FC236}">
                  <a16:creationId xmlns:a16="http://schemas.microsoft.com/office/drawing/2014/main" id="{9CB97DE5-C22F-4254-84F1-ABC3F0984C2F}"/>
                </a:ext>
              </a:extLst>
            </p:cNvPr>
            <p:cNvSpPr/>
            <p:nvPr/>
          </p:nvSpPr>
          <p:spPr>
            <a:xfrm>
              <a:off x="464265" y="957913"/>
              <a:ext cx="485172" cy="474420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grpFill/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defTabSz="690546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 dirty="0">
                <a:solidFill>
                  <a:prstClr val="black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41" name="Graphic 1">
              <a:extLst>
                <a:ext uri="{FF2B5EF4-FFF2-40B4-BE49-F238E27FC236}">
                  <a16:creationId xmlns:a16="http://schemas.microsoft.com/office/drawing/2014/main" id="{F71A59EC-7D40-411C-B49E-5A2FD5BA283D}"/>
                </a:ext>
              </a:extLst>
            </p:cNvPr>
            <p:cNvSpPr/>
            <p:nvPr/>
          </p:nvSpPr>
          <p:spPr>
            <a:xfrm>
              <a:off x="949437" y="957913"/>
              <a:ext cx="485172" cy="474420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grpFill/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defTabSz="690546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 dirty="0">
                <a:solidFill>
                  <a:prstClr val="black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42" name="Graphic 1">
              <a:extLst>
                <a:ext uri="{FF2B5EF4-FFF2-40B4-BE49-F238E27FC236}">
                  <a16:creationId xmlns:a16="http://schemas.microsoft.com/office/drawing/2014/main" id="{9FD6EF18-D52A-4935-9D27-8F881CD42963}"/>
                </a:ext>
              </a:extLst>
            </p:cNvPr>
            <p:cNvSpPr/>
            <p:nvPr/>
          </p:nvSpPr>
          <p:spPr>
            <a:xfrm>
              <a:off x="464265" y="1416465"/>
              <a:ext cx="485172" cy="474419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grpFill/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defTabSz="690546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 dirty="0">
                <a:solidFill>
                  <a:prstClr val="black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43" name="Graphic 1">
              <a:extLst>
                <a:ext uri="{FF2B5EF4-FFF2-40B4-BE49-F238E27FC236}">
                  <a16:creationId xmlns:a16="http://schemas.microsoft.com/office/drawing/2014/main" id="{6933ADBB-F65B-498E-B689-1582A5779D00}"/>
                </a:ext>
              </a:extLst>
            </p:cNvPr>
            <p:cNvSpPr/>
            <p:nvPr/>
          </p:nvSpPr>
          <p:spPr>
            <a:xfrm>
              <a:off x="949437" y="1416465"/>
              <a:ext cx="485172" cy="474419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grpFill/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defTabSz="690546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 dirty="0">
                <a:solidFill>
                  <a:prstClr val="black"/>
                </a:solidFill>
                <a:cs typeface="Arial" panose="020B0604020202020204" pitchFamily="34" charset="0"/>
              </a:endParaRPr>
            </a:p>
          </p:txBody>
        </p:sp>
      </p:grpSp>
      <p:sp>
        <p:nvSpPr>
          <p:cNvPr id="21" name="TextBox 4"/>
          <p:cNvSpPr txBox="1">
            <a:spLocks noChangeArrowheads="1"/>
          </p:cNvSpPr>
          <p:nvPr/>
        </p:nvSpPr>
        <p:spPr bwMode="auto">
          <a:xfrm>
            <a:off x="1224000" y="254362"/>
            <a:ext cx="792000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6905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6905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6905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6905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defTabSz="690546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kk-KZ" altLang="ru-RU" sz="1400" dirty="0">
                <a:solidFill>
                  <a:srgbClr val="00206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Қазақстан Республикасы Қаржы министрлігі</a:t>
            </a:r>
          </a:p>
        </p:txBody>
      </p:sp>
      <p:grpSp>
        <p:nvGrpSpPr>
          <p:cNvPr id="22" name="Группа 29">
            <a:extLst>
              <a:ext uri="{FF2B5EF4-FFF2-40B4-BE49-F238E27FC236}">
                <a16:creationId xmlns:a16="http://schemas.microsoft.com/office/drawing/2014/main" id="{3EE0EC30-E228-4F95-AF14-CFD64BBF999E}"/>
              </a:ext>
            </a:extLst>
          </p:cNvPr>
          <p:cNvGrpSpPr>
            <a:grpSpLocks/>
          </p:cNvGrpSpPr>
          <p:nvPr/>
        </p:nvGrpSpPr>
        <p:grpSpPr bwMode="auto">
          <a:xfrm>
            <a:off x="319425" y="3156750"/>
            <a:ext cx="971550" cy="1620000"/>
            <a:chOff x="464265" y="499361"/>
            <a:chExt cx="970344" cy="1391523"/>
          </a:xfrm>
          <a:solidFill>
            <a:srgbClr val="0070C0"/>
          </a:solidFill>
        </p:grpSpPr>
        <p:sp>
          <p:nvSpPr>
            <p:cNvPr id="23" name="Graphic 1">
              <a:extLst>
                <a:ext uri="{FF2B5EF4-FFF2-40B4-BE49-F238E27FC236}">
                  <a16:creationId xmlns:a16="http://schemas.microsoft.com/office/drawing/2014/main" id="{F855A7AE-22B4-49EE-A402-46EF222788D7}"/>
                </a:ext>
              </a:extLst>
            </p:cNvPr>
            <p:cNvSpPr/>
            <p:nvPr/>
          </p:nvSpPr>
          <p:spPr>
            <a:xfrm>
              <a:off x="464265" y="499361"/>
              <a:ext cx="485172" cy="474419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grpFill/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defTabSz="690546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 dirty="0">
                <a:solidFill>
                  <a:srgbClr val="002060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24" name="Graphic 1">
              <a:extLst>
                <a:ext uri="{FF2B5EF4-FFF2-40B4-BE49-F238E27FC236}">
                  <a16:creationId xmlns:a16="http://schemas.microsoft.com/office/drawing/2014/main" id="{1039FE5D-D217-4E07-9BC8-C888AD3A5E20}"/>
                </a:ext>
              </a:extLst>
            </p:cNvPr>
            <p:cNvSpPr/>
            <p:nvPr/>
          </p:nvSpPr>
          <p:spPr>
            <a:xfrm>
              <a:off x="949437" y="499361"/>
              <a:ext cx="485172" cy="474419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grpFill/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defTabSz="690546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 dirty="0">
                <a:solidFill>
                  <a:srgbClr val="002060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25" name="Graphic 1">
              <a:extLst>
                <a:ext uri="{FF2B5EF4-FFF2-40B4-BE49-F238E27FC236}">
                  <a16:creationId xmlns:a16="http://schemas.microsoft.com/office/drawing/2014/main" id="{16831C8B-D828-45C6-932F-D98693E0ECF0}"/>
                </a:ext>
              </a:extLst>
            </p:cNvPr>
            <p:cNvSpPr/>
            <p:nvPr/>
          </p:nvSpPr>
          <p:spPr>
            <a:xfrm>
              <a:off x="464265" y="957913"/>
              <a:ext cx="485172" cy="474420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grpFill/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defTabSz="690546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 dirty="0">
                <a:solidFill>
                  <a:srgbClr val="002060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26" name="Graphic 1">
              <a:extLst>
                <a:ext uri="{FF2B5EF4-FFF2-40B4-BE49-F238E27FC236}">
                  <a16:creationId xmlns:a16="http://schemas.microsoft.com/office/drawing/2014/main" id="{DD4A4C1C-76E9-4296-ADDD-4D6699A33484}"/>
                </a:ext>
              </a:extLst>
            </p:cNvPr>
            <p:cNvSpPr/>
            <p:nvPr/>
          </p:nvSpPr>
          <p:spPr>
            <a:xfrm>
              <a:off x="949437" y="957913"/>
              <a:ext cx="485172" cy="474420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grpFill/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defTabSz="690546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 dirty="0">
                <a:solidFill>
                  <a:srgbClr val="002060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27" name="Graphic 1">
              <a:extLst>
                <a:ext uri="{FF2B5EF4-FFF2-40B4-BE49-F238E27FC236}">
                  <a16:creationId xmlns:a16="http://schemas.microsoft.com/office/drawing/2014/main" id="{462952F9-BB7C-4DCC-9560-4998F0E403F1}"/>
                </a:ext>
              </a:extLst>
            </p:cNvPr>
            <p:cNvSpPr/>
            <p:nvPr/>
          </p:nvSpPr>
          <p:spPr>
            <a:xfrm>
              <a:off x="464265" y="1416465"/>
              <a:ext cx="485172" cy="474419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grpFill/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defTabSz="690546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 dirty="0">
                <a:solidFill>
                  <a:srgbClr val="002060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28" name="Graphic 1">
              <a:extLst>
                <a:ext uri="{FF2B5EF4-FFF2-40B4-BE49-F238E27FC236}">
                  <a16:creationId xmlns:a16="http://schemas.microsoft.com/office/drawing/2014/main" id="{B642032A-8EF3-426D-B68A-0433F63899AE}"/>
                </a:ext>
              </a:extLst>
            </p:cNvPr>
            <p:cNvSpPr/>
            <p:nvPr/>
          </p:nvSpPr>
          <p:spPr>
            <a:xfrm>
              <a:off x="949437" y="1416465"/>
              <a:ext cx="485172" cy="474419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grpFill/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defTabSz="690546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 dirty="0">
                <a:solidFill>
                  <a:srgbClr val="002060"/>
                </a:solidFill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965653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4">
            <a:extLst>
              <a:ext uri="{FF2B5EF4-FFF2-40B4-BE49-F238E27FC236}">
                <a16:creationId xmlns:a16="http://schemas.microsoft.com/office/drawing/2014/main" id="{B9F14AD7-9066-4028-8047-7065570B071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6151436"/>
              </p:ext>
            </p:extLst>
          </p:nvPr>
        </p:nvGraphicFramePr>
        <p:xfrm>
          <a:off x="0" y="0"/>
          <a:ext cx="9144000" cy="54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0">
                  <a:extLst>
                    <a:ext uri="{9D8B030D-6E8A-4147-A177-3AD203B41FA5}">
                      <a16:colId xmlns:a16="http://schemas.microsoft.com/office/drawing/2014/main" val="1990762141"/>
                    </a:ext>
                  </a:extLst>
                </a:gridCol>
              </a:tblGrid>
              <a:tr h="540000"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ҰЛТТЫҚ ЖОБАЛАРДЫ ІСКЕ АСЫРУ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571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27267595"/>
                  </a:ext>
                </a:extLst>
              </a:tr>
            </a:tbl>
          </a:graphicData>
        </a:graphic>
      </p:graphicFrame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4780708"/>
              </p:ext>
            </p:extLst>
          </p:nvPr>
        </p:nvGraphicFramePr>
        <p:xfrm>
          <a:off x="201384" y="543829"/>
          <a:ext cx="8741233" cy="43967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8085">
                  <a:extLst>
                    <a:ext uri="{9D8B030D-6E8A-4147-A177-3AD203B41FA5}">
                      <a16:colId xmlns:a16="http://schemas.microsoft.com/office/drawing/2014/main" val="2304807392"/>
                    </a:ext>
                  </a:extLst>
                </a:gridCol>
                <a:gridCol w="8473148">
                  <a:extLst>
                    <a:ext uri="{9D8B030D-6E8A-4147-A177-3AD203B41FA5}">
                      <a16:colId xmlns:a16="http://schemas.microsoft.com/office/drawing/2014/main" val="3514009734"/>
                    </a:ext>
                  </a:extLst>
                </a:gridCol>
              </a:tblGrid>
              <a:tr h="297180">
                <a:tc gridSpan="2">
                  <a:txBody>
                    <a:bodyPr/>
                    <a:lstStyle/>
                    <a:p>
                      <a:pPr algn="ctr"/>
                      <a:r>
                        <a:rPr lang="kk-KZ" sz="1500" noProof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«ЖАЙЛЫ МЕКТЕП» - 500 млрд. теңге</a:t>
                      </a:r>
                    </a:p>
                  </a:txBody>
                  <a:tcPr marL="68580" marR="68580" marT="34290" marB="3429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91717714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marL="285750" indent="-285750">
                        <a:buClr>
                          <a:srgbClr val="002060"/>
                        </a:buClr>
                        <a:buFont typeface="Wingdings" panose="05000000000000000000" pitchFamily="2" charset="2"/>
                        <a:buChar char="ü"/>
                      </a:pPr>
                      <a:r>
                        <a:rPr lang="kk-KZ" sz="1400" noProof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</a:txBody>
                  <a:tcPr marL="68580" marR="68580" marT="34290" marB="3429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kk-KZ" sz="1100" noProof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«Кемінде 740 мың жаңа оқушы орнын іске қосу» (2024-2025 жылдарға жоспарланған)</a:t>
                      </a:r>
                    </a:p>
                  </a:txBody>
                  <a:tcPr marL="68580" marR="68580" marT="34290" marB="3429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99565637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marL="285750" indent="-285750">
                        <a:buClr>
                          <a:srgbClr val="002060"/>
                        </a:buClr>
                        <a:buFont typeface="Wingdings" panose="05000000000000000000" pitchFamily="2" charset="2"/>
                        <a:buChar char="ü"/>
                      </a:pPr>
                      <a:r>
                        <a:rPr lang="kk-KZ" sz="1400" noProof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</a:txBody>
                  <a:tcPr marL="68580" marR="68580" marT="34290" marB="3429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kk-KZ" sz="1100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«Іске қосылатын мектептердің үлесі» (2024-2025 жылдарға жоспарланған)</a:t>
                      </a:r>
                    </a:p>
                  </a:txBody>
                  <a:tcPr marL="68580" marR="68580" marT="34290" marB="3429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28879573"/>
                  </a:ext>
                </a:extLst>
              </a:tr>
              <a:tr h="388620">
                <a:tc>
                  <a:txBody>
                    <a:bodyPr/>
                    <a:lstStyle/>
                    <a:p>
                      <a:pPr marL="285750" indent="-285750">
                        <a:buClr>
                          <a:srgbClr val="002060"/>
                        </a:buClr>
                        <a:buFont typeface="Wingdings" panose="05000000000000000000" pitchFamily="2" charset="2"/>
                        <a:buChar char="ü"/>
                      </a:pPr>
                      <a:r>
                        <a:rPr lang="kk-KZ" sz="1400" noProof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</a:txBody>
                  <a:tcPr marL="68580" marR="68580" marT="34290" marB="3429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kk-KZ" sz="1100" noProof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«Жобалық қуаттылығы 300 орыннан асатын орта білім беру ұйымдарында үш ауысымды оқытатын мектептердің үлесі» жоспар бойынша - 1,2% іс жүзінде 1,86% құрады</a:t>
                      </a:r>
                    </a:p>
                  </a:txBody>
                  <a:tcPr marL="68580" marR="68580" marT="34290" marB="3429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73447292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marL="285750" indent="-285750">
                        <a:buClr>
                          <a:srgbClr val="002060"/>
                        </a:buClr>
                        <a:buFont typeface="Wingdings" panose="05000000000000000000" pitchFamily="2" charset="2"/>
                        <a:buChar char="ü"/>
                      </a:pPr>
                      <a:r>
                        <a:rPr lang="kk-KZ" sz="1400" noProof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</a:txBody>
                  <a:tcPr marL="68580" marR="68580" marT="34290" marB="3429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kk-KZ" sz="1100" noProof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«Жобалық қуаты 300 орыннан асатын авариялық мектептердің үлесі" жоспар бойынша - 0,2% іс жүзінде 0,8% құрады</a:t>
                      </a:r>
                    </a:p>
                  </a:txBody>
                  <a:tcPr marL="68580" marR="68580" marT="34290" marB="3429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6850617"/>
                  </a:ext>
                </a:extLst>
              </a:tr>
              <a:tr h="297180">
                <a:tc gridSpan="2">
                  <a:txBody>
                    <a:bodyPr/>
                    <a:lstStyle/>
                    <a:p>
                      <a:pPr algn="ctr"/>
                      <a:r>
                        <a:rPr lang="kk-KZ" sz="1500" b="1" noProof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«АУЫЛДЫҚ ДЕНСАУЛЫҚ САҚТАУДЫ ЖАҢҒЫРТУ» - 37,8 МЛРД. ТЕҢГЕ</a:t>
                      </a:r>
                    </a:p>
                  </a:txBody>
                  <a:tcPr marL="68580" marR="68580" marT="34290" marB="3429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12865669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marL="285750" indent="-285750">
                        <a:buClr>
                          <a:srgbClr val="002060"/>
                        </a:buClr>
                        <a:buFont typeface="Wingdings" panose="05000000000000000000" pitchFamily="2" charset="2"/>
                        <a:buChar char="ü"/>
                      </a:pPr>
                      <a:r>
                        <a:rPr lang="kk-KZ" sz="1400" noProof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</a:txBody>
                  <a:tcPr marL="68580" marR="68580" marT="34290" marB="3429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kk-KZ" sz="1100" noProof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«32 жаңғыртылған МСРБ пайдалануға беру» (2024-2025 жылдарға жоспарланған)</a:t>
                      </a:r>
                    </a:p>
                  </a:txBody>
                  <a:tcPr marL="68580" marR="68580" marT="34290" marB="3429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73021039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marL="285750" indent="-285750">
                        <a:buClr>
                          <a:srgbClr val="002060"/>
                        </a:buClr>
                        <a:buFont typeface="Wingdings" panose="05000000000000000000" pitchFamily="2" charset="2"/>
                        <a:buChar char="ü"/>
                      </a:pPr>
                      <a:r>
                        <a:rPr lang="kk-KZ" sz="1400" noProof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</a:txBody>
                  <a:tcPr marL="68580" marR="68580" marT="34290" marB="3429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100" noProof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МСКП: 93 нысанның құрылысы аяқталды, 3 нысанның құрылысы жалғасуда, 4 нысанның құрылысы тоқтатылды</a:t>
                      </a:r>
                    </a:p>
                  </a:txBody>
                  <a:tcPr marL="68580" marR="68580" marT="34290" marB="3429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68999487"/>
                  </a:ext>
                </a:extLst>
              </a:tr>
              <a:tr h="297180">
                <a:tc gridSpan="2">
                  <a:txBody>
                    <a:bodyPr/>
                    <a:lstStyle/>
                    <a:p>
                      <a:pPr algn="ctr"/>
                      <a:r>
                        <a:rPr lang="kk-KZ" sz="1500" b="1" kern="1200" noProof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«ҚОЛЖЕТІМДІ ИНТЕРНЕТ» - 87,4 МЛРД. ТЕҢГЕ</a:t>
                      </a:r>
                    </a:p>
                  </a:txBody>
                  <a:tcPr marL="68580" marR="68580" marT="34290" marB="3429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5537356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marL="285750" indent="-285750">
                        <a:buClr>
                          <a:srgbClr val="002060"/>
                        </a:buClr>
                        <a:buFont typeface="Wingdings" panose="05000000000000000000" pitchFamily="2" charset="2"/>
                        <a:buChar char="ü"/>
                      </a:pPr>
                      <a:r>
                        <a:rPr lang="kk-KZ" sz="1400" noProof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</a:txBody>
                  <a:tcPr marL="68580" marR="68580" marT="34290" marB="3429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kk-KZ" sz="1100" kern="1200" noProof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«Талшықты-оптикалық байланыс желілерін ауылға жеткізу» - 44 % (орындалды)</a:t>
                      </a:r>
                    </a:p>
                  </a:txBody>
                  <a:tcPr marL="68580" marR="68580" marT="34290" marB="3429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0422180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marL="285750" indent="-285750">
                        <a:buClr>
                          <a:srgbClr val="002060"/>
                        </a:buClr>
                        <a:buFont typeface="Wingdings" panose="05000000000000000000" pitchFamily="2" charset="2"/>
                        <a:buChar char="ü"/>
                      </a:pPr>
                      <a:r>
                        <a:rPr lang="kk-KZ" sz="1400" noProof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</a:txBody>
                  <a:tcPr marL="68580" marR="68580" marT="34290" marB="3429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kk-KZ" sz="1100" kern="1200" noProof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«Үй шаруашылықтарын жоғары жылдамдықты Интернетке қолжетімділікпен қамту» - 50 % (орындалды)</a:t>
                      </a:r>
                    </a:p>
                  </a:txBody>
                  <a:tcPr marL="68580" marR="68580" marT="34290" marB="3429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3247016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marL="285750" indent="-285750">
                        <a:buClr>
                          <a:srgbClr val="002060"/>
                        </a:buClr>
                        <a:buFont typeface="Wingdings" panose="05000000000000000000" pitchFamily="2" charset="2"/>
                        <a:buChar char="ü"/>
                      </a:pPr>
                      <a:r>
                        <a:rPr lang="kk-KZ" sz="1400" noProof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</a:txBody>
                  <a:tcPr marL="68580" marR="68580" marT="34290" marB="3429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kk-KZ" sz="1100" kern="1200" noProof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«ADSL технологияларын жоғары жылдамдықты Интернетке қол жеткізу технологияларына ауыстыру» - 10% (орындалды)</a:t>
                      </a:r>
                    </a:p>
                  </a:txBody>
                  <a:tcPr marL="68580" marR="68580" marT="34290" marB="3429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54732516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marL="285750" indent="-285750">
                        <a:buClr>
                          <a:srgbClr val="002060"/>
                        </a:buClr>
                        <a:buFont typeface="Wingdings" panose="05000000000000000000" pitchFamily="2" charset="2"/>
                        <a:buChar char="ü"/>
                      </a:pPr>
                      <a:r>
                        <a:rPr lang="kk-KZ" sz="1400" noProof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</a:txBody>
                  <a:tcPr marL="68580" marR="68580" marT="34290" marB="3429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kk-KZ" sz="1100" kern="1200" noProof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«АЕМ Интернетке кең жолақты қолжетімділікпен қамту - 76 % (орындалды)</a:t>
                      </a:r>
                    </a:p>
                  </a:txBody>
                  <a:tcPr marL="68580" marR="68580" marT="34290" marB="3429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95870542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marL="285750" indent="-285750">
                        <a:buClr>
                          <a:srgbClr val="002060"/>
                        </a:buClr>
                        <a:buFont typeface="Wingdings" panose="05000000000000000000" pitchFamily="2" charset="2"/>
                        <a:buChar char="ü"/>
                      </a:pPr>
                      <a:r>
                        <a:rPr lang="kk-KZ" sz="1400" noProof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</a:txBody>
                  <a:tcPr marL="68580" marR="68580" marT="34290" marB="3429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100" kern="1200" noProof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«Республикалық маңызы бар қалаларда 5G қамту» - 15 % (орындалды)</a:t>
                      </a:r>
                    </a:p>
                  </a:txBody>
                  <a:tcPr marL="68580" marR="68580" marT="34290" marB="3429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61436271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marL="285750" indent="-285750">
                        <a:buClr>
                          <a:srgbClr val="002060"/>
                        </a:buClr>
                        <a:buFont typeface="Wingdings" panose="05000000000000000000" pitchFamily="2" charset="2"/>
                        <a:buChar char="ü"/>
                      </a:pPr>
                      <a:r>
                        <a:rPr lang="kk-KZ" sz="1400" noProof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</a:txBody>
                  <a:tcPr marL="68580" marR="68580" marT="34290" marB="3429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kk-KZ" sz="1100" kern="1200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«Еуропа мен Шығыс Азия арасында баламалы тікелей арна құру" - 10% (орындалды)</a:t>
                      </a:r>
                    </a:p>
                  </a:txBody>
                  <a:tcPr marL="68580" marR="68580" marT="34290" marB="3429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61376315"/>
                  </a:ext>
                </a:extLst>
              </a:tr>
            </a:tbl>
          </a:graphicData>
        </a:graphic>
      </p:graphicFrame>
      <p:graphicFrame>
        <p:nvGraphicFramePr>
          <p:cNvPr id="6" name="Таблица 4">
            <a:extLst>
              <a:ext uri="{FF2B5EF4-FFF2-40B4-BE49-F238E27FC236}">
                <a16:creationId xmlns:a16="http://schemas.microsoft.com/office/drawing/2014/main" id="{CBBEA214-88B9-4E65-861A-E1253958556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5766089"/>
              </p:ext>
            </p:extLst>
          </p:nvPr>
        </p:nvGraphicFramePr>
        <p:xfrm>
          <a:off x="0" y="4900500"/>
          <a:ext cx="9144000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0">
                  <a:extLst>
                    <a:ext uri="{9D8B030D-6E8A-4147-A177-3AD203B41FA5}">
                      <a16:colId xmlns:a16="http://schemas.microsoft.com/office/drawing/2014/main" val="1990762141"/>
                    </a:ext>
                  </a:extLst>
                </a:gridCol>
              </a:tblGrid>
              <a:tr h="243000">
                <a:tc>
                  <a:txBody>
                    <a:bodyPr/>
                    <a:lstStyle/>
                    <a:p>
                      <a:pPr algn="r"/>
                      <a:r>
                        <a:rPr lang="ru-RU" sz="1000" b="0" dirty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10</a:t>
                      </a:r>
                      <a:endParaRPr lang="x-none" sz="1000" b="0" dirty="0">
                        <a:solidFill>
                          <a:srgbClr val="002060"/>
                        </a:solidFill>
                        <a:latin typeface="Arial Narrow" panose="020B0606020202030204" pitchFamily="34" charset="0"/>
                        <a:ea typeface="Tahoma" panose="020B060403050404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571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2726759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152630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4">
            <a:extLst>
              <a:ext uri="{FF2B5EF4-FFF2-40B4-BE49-F238E27FC236}">
                <a16:creationId xmlns:a16="http://schemas.microsoft.com/office/drawing/2014/main" id="{B9F14AD7-9066-4028-8047-7065570B0710}"/>
              </a:ext>
            </a:extLst>
          </p:cNvPr>
          <p:cNvGraphicFramePr>
            <a:graphicFrameLocks noGrp="1"/>
          </p:cNvGraphicFramePr>
          <p:nvPr/>
        </p:nvGraphicFramePr>
        <p:xfrm>
          <a:off x="0" y="0"/>
          <a:ext cx="9144000" cy="54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0">
                  <a:extLst>
                    <a:ext uri="{9D8B030D-6E8A-4147-A177-3AD203B41FA5}">
                      <a16:colId xmlns:a16="http://schemas.microsoft.com/office/drawing/2014/main" val="1990762141"/>
                    </a:ext>
                  </a:extLst>
                </a:gridCol>
              </a:tblGrid>
              <a:tr h="540000">
                <a:tc>
                  <a:txBody>
                    <a:bodyPr/>
                    <a:lstStyle/>
                    <a:p>
                      <a:pPr marL="0" marR="0" lvl="0" indent="0" algn="ctr" defTabSz="6857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ТАПШЫЛЫҚ ЖӘНЕ МЕМЛЕКЕТТІК БОРЫШ</a:t>
                      </a:r>
                      <a:endParaRPr lang="ru-RU" sz="2000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571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27267595"/>
                  </a:ext>
                </a:extLst>
              </a:tr>
            </a:tbl>
          </a:graphicData>
        </a:graphic>
      </p:graphicFrame>
      <p:graphicFrame>
        <p:nvGraphicFramePr>
          <p:cNvPr id="18" name="Таблица 4">
            <a:extLst>
              <a:ext uri="{FF2B5EF4-FFF2-40B4-BE49-F238E27FC236}">
                <a16:creationId xmlns:a16="http://schemas.microsoft.com/office/drawing/2014/main" id="{05F6A820-5505-4F76-B1D5-CFF98D2B7BA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20334834"/>
              </p:ext>
            </p:extLst>
          </p:nvPr>
        </p:nvGraphicFramePr>
        <p:xfrm>
          <a:off x="0" y="4899660"/>
          <a:ext cx="9144000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0">
                  <a:extLst>
                    <a:ext uri="{9D8B030D-6E8A-4147-A177-3AD203B41FA5}">
                      <a16:colId xmlns:a16="http://schemas.microsoft.com/office/drawing/2014/main" val="1990762141"/>
                    </a:ext>
                  </a:extLst>
                </a:gridCol>
              </a:tblGrid>
              <a:tr h="216000">
                <a:tc>
                  <a:txBody>
                    <a:bodyPr/>
                    <a:lstStyle/>
                    <a:p>
                      <a:pPr algn="r"/>
                      <a:r>
                        <a:rPr lang="ru-RU" sz="1000" b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11</a:t>
                      </a:r>
                      <a:endParaRPr lang="x-none" sz="1000" b="0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ea typeface="Tahom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571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27267595"/>
                  </a:ext>
                </a:extLst>
              </a:tr>
            </a:tbl>
          </a:graphicData>
        </a:graphic>
      </p:graphicFrame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3281502063"/>
              </p:ext>
            </p:extLst>
          </p:nvPr>
        </p:nvGraphicFramePr>
        <p:xfrm>
          <a:off x="185503" y="521407"/>
          <a:ext cx="8772994" cy="41006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24329015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4">
            <a:extLst>
              <a:ext uri="{FF2B5EF4-FFF2-40B4-BE49-F238E27FC236}">
                <a16:creationId xmlns:a16="http://schemas.microsoft.com/office/drawing/2014/main" id="{B9F14AD7-9066-4028-8047-7065570B0710}"/>
              </a:ext>
            </a:extLst>
          </p:cNvPr>
          <p:cNvGraphicFramePr>
            <a:graphicFrameLocks noGrp="1"/>
          </p:cNvGraphicFramePr>
          <p:nvPr/>
        </p:nvGraphicFramePr>
        <p:xfrm>
          <a:off x="0" y="0"/>
          <a:ext cx="9144000" cy="54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72000">
                  <a:extLst>
                    <a:ext uri="{9D8B030D-6E8A-4147-A177-3AD203B41FA5}">
                      <a16:colId xmlns:a16="http://schemas.microsoft.com/office/drawing/2014/main" val="1990762141"/>
                    </a:ext>
                  </a:extLst>
                </a:gridCol>
                <a:gridCol w="4572000">
                  <a:extLst>
                    <a:ext uri="{9D8B030D-6E8A-4147-A177-3AD203B41FA5}">
                      <a16:colId xmlns:a16="http://schemas.microsoft.com/office/drawing/2014/main" val="1787851276"/>
                    </a:ext>
                  </a:extLst>
                </a:gridCol>
              </a:tblGrid>
              <a:tr h="540000">
                <a:tc>
                  <a:txBody>
                    <a:bodyPr/>
                    <a:lstStyle/>
                    <a:p>
                      <a:pPr algn="ctr"/>
                      <a:r>
                        <a:rPr lang="kk-KZ" sz="2000" b="1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МЕМЛЕКЕТТІК АУДИТ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571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2000" b="1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КАМЕРАЛДЫҚ БАҚЫЛАУ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571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27267595"/>
                  </a:ext>
                </a:extLst>
              </a:tr>
            </a:tbl>
          </a:graphicData>
        </a:graphic>
      </p:graphicFrame>
      <p:graphicFrame>
        <p:nvGraphicFramePr>
          <p:cNvPr id="18" name="Таблица 4">
            <a:extLst>
              <a:ext uri="{FF2B5EF4-FFF2-40B4-BE49-F238E27FC236}">
                <a16:creationId xmlns:a16="http://schemas.microsoft.com/office/drawing/2014/main" id="{05F6A820-5505-4F76-B1D5-CFF98D2B7BA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4642133"/>
              </p:ext>
            </p:extLst>
          </p:nvPr>
        </p:nvGraphicFramePr>
        <p:xfrm>
          <a:off x="0" y="4899660"/>
          <a:ext cx="9144000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0">
                  <a:extLst>
                    <a:ext uri="{9D8B030D-6E8A-4147-A177-3AD203B41FA5}">
                      <a16:colId xmlns:a16="http://schemas.microsoft.com/office/drawing/2014/main" val="1990762141"/>
                    </a:ext>
                  </a:extLst>
                </a:gridCol>
              </a:tblGrid>
              <a:tr h="216000">
                <a:tc>
                  <a:txBody>
                    <a:bodyPr/>
                    <a:lstStyle/>
                    <a:p>
                      <a:pPr algn="r"/>
                      <a:r>
                        <a:rPr lang="ru-RU" sz="1000" b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12</a:t>
                      </a:r>
                      <a:endParaRPr lang="x-none" sz="1000" b="0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ea typeface="Tahom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571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27267595"/>
                  </a:ext>
                </a:extLst>
              </a:tr>
            </a:tbl>
          </a:graphicData>
        </a:graphic>
      </p:graphicFrame>
      <p:graphicFrame>
        <p:nvGraphicFramePr>
          <p:cNvPr id="8" name="Таблица 7">
            <a:extLst>
              <a:ext uri="{FF2B5EF4-FFF2-40B4-BE49-F238E27FC236}">
                <a16:creationId xmlns:a16="http://schemas.microsoft.com/office/drawing/2014/main" id="{7BDAC389-9107-4D21-9302-C0D729DC0DE5}"/>
              </a:ext>
            </a:extLst>
          </p:cNvPr>
          <p:cNvGraphicFramePr>
            <a:graphicFrameLocks noGrp="1"/>
          </p:cNvGraphicFramePr>
          <p:nvPr/>
        </p:nvGraphicFramePr>
        <p:xfrm>
          <a:off x="108000" y="1311750"/>
          <a:ext cx="8928000" cy="2924028"/>
        </p:xfrm>
        <a:graphic>
          <a:graphicData uri="http://schemas.openxmlformats.org/drawingml/2006/table">
            <a:tbl>
              <a:tblPr firstRow="1" bandRow="1"/>
              <a:tblGrid>
                <a:gridCol w="118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8000">
                  <a:extLst>
                    <a:ext uri="{9D8B030D-6E8A-4147-A177-3AD203B41FA5}">
                      <a16:colId xmlns:a16="http://schemas.microsoft.com/office/drawing/2014/main" val="1149579271"/>
                    </a:ext>
                  </a:extLst>
                </a:gridCol>
                <a:gridCol w="295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88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88000">
                  <a:extLst>
                    <a:ext uri="{9D8B030D-6E8A-4147-A177-3AD203B41FA5}">
                      <a16:colId xmlns:a16="http://schemas.microsoft.com/office/drawing/2014/main" val="2589734349"/>
                    </a:ext>
                  </a:extLst>
                </a:gridCol>
                <a:gridCol w="3024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900000">
                <a:tc>
                  <a:txBody>
                    <a:bodyPr/>
                    <a:lstStyle>
                      <a:lvl1pPr marL="0" algn="l" defTabSz="816083" rtl="0" eaLnBrk="1" latinLnBrk="0" hangingPunct="1">
                        <a:defRPr sz="1600" b="1" kern="1200">
                          <a:solidFill>
                            <a:schemeClr val="lt1"/>
                          </a:solidFill>
                          <a:latin typeface="맑은 고딕"/>
                        </a:defRPr>
                      </a:lvl1pPr>
                      <a:lvl2pPr marL="408042" algn="l" defTabSz="816083" rtl="0" eaLnBrk="1" latinLnBrk="0" hangingPunct="1">
                        <a:defRPr sz="1600" b="1" kern="1200">
                          <a:solidFill>
                            <a:schemeClr val="lt1"/>
                          </a:solidFill>
                          <a:latin typeface="맑은 고딕"/>
                        </a:defRPr>
                      </a:lvl2pPr>
                      <a:lvl3pPr marL="816083" algn="l" defTabSz="816083" rtl="0" eaLnBrk="1" latinLnBrk="0" hangingPunct="1">
                        <a:defRPr sz="1600" b="1" kern="1200">
                          <a:solidFill>
                            <a:schemeClr val="lt1"/>
                          </a:solidFill>
                          <a:latin typeface="맑은 고딕"/>
                        </a:defRPr>
                      </a:lvl3pPr>
                      <a:lvl4pPr marL="1224125" algn="l" defTabSz="816083" rtl="0" eaLnBrk="1" latinLnBrk="0" hangingPunct="1">
                        <a:defRPr sz="1600" b="1" kern="1200">
                          <a:solidFill>
                            <a:schemeClr val="lt1"/>
                          </a:solidFill>
                          <a:latin typeface="맑은 고딕"/>
                        </a:defRPr>
                      </a:lvl4pPr>
                      <a:lvl5pPr marL="1632167" algn="l" defTabSz="816083" rtl="0" eaLnBrk="1" latinLnBrk="0" hangingPunct="1">
                        <a:defRPr sz="1600" b="1" kern="1200">
                          <a:solidFill>
                            <a:schemeClr val="lt1"/>
                          </a:solidFill>
                          <a:latin typeface="맑은 고딕"/>
                        </a:defRPr>
                      </a:lvl5pPr>
                      <a:lvl6pPr marL="2040207" algn="l" defTabSz="816083" rtl="0" eaLnBrk="1" latinLnBrk="0" hangingPunct="1">
                        <a:defRPr sz="1600" b="1" kern="1200">
                          <a:solidFill>
                            <a:schemeClr val="lt1"/>
                          </a:solidFill>
                          <a:latin typeface="맑은 고딕"/>
                        </a:defRPr>
                      </a:lvl6pPr>
                      <a:lvl7pPr marL="2448249" algn="l" defTabSz="816083" rtl="0" eaLnBrk="1" latinLnBrk="0" hangingPunct="1">
                        <a:defRPr sz="1600" b="1" kern="1200">
                          <a:solidFill>
                            <a:schemeClr val="lt1"/>
                          </a:solidFill>
                          <a:latin typeface="맑은 고딕"/>
                        </a:defRPr>
                      </a:lvl7pPr>
                      <a:lvl8pPr marL="2856290" algn="l" defTabSz="816083" rtl="0" eaLnBrk="1" latinLnBrk="0" hangingPunct="1">
                        <a:defRPr sz="1600" b="1" kern="1200">
                          <a:solidFill>
                            <a:schemeClr val="lt1"/>
                          </a:solidFill>
                          <a:latin typeface="맑은 고딕"/>
                        </a:defRPr>
                      </a:lvl8pPr>
                      <a:lvl9pPr marL="3264332" algn="l" defTabSz="816083" rtl="0" eaLnBrk="1" latinLnBrk="0" hangingPunct="1">
                        <a:defRPr sz="1600" b="1" kern="1200">
                          <a:solidFill>
                            <a:schemeClr val="lt1"/>
                          </a:solidFill>
                          <a:latin typeface="맑은 고딕"/>
                        </a:defRPr>
                      </a:lvl9pPr>
                    </a:lstStyle>
                    <a:p>
                      <a:pPr algn="ctr"/>
                      <a:r>
                        <a:rPr lang="ru-RU" sz="1600" b="1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454</a:t>
                      </a:r>
                    </a:p>
                    <a:p>
                      <a:pPr algn="ctr"/>
                      <a:r>
                        <a:rPr lang="ru-RU" sz="1400" b="0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саны</a:t>
                      </a:r>
                    </a:p>
                  </a:txBody>
                  <a:tcPr marL="91403" marR="91403" marT="45723" marB="45723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mbria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mbria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mbria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mbria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mbria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mbria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mbria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mbria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mbria"/>
                        </a:defRPr>
                      </a:lvl9pPr>
                    </a:lstStyle>
                    <a:p>
                      <a:pPr marL="342900" indent="-342900" algn="l">
                        <a:buClr>
                          <a:srgbClr val="002060"/>
                        </a:buClr>
                        <a:buFont typeface="Wingdings" panose="05000000000000000000" pitchFamily="2" charset="2"/>
                        <a:buChar char="Ø"/>
                      </a:pPr>
                      <a:r>
                        <a:rPr lang="ru-RU" sz="1400" b="0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</a:txBody>
                  <a:tcPr marL="91403" marR="91403" marT="45723" marB="45723" anchor="ctr">
                    <a:lnL w="762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762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816083" rtl="0" eaLnBrk="1" latinLnBrk="0" hangingPunct="1">
                        <a:defRPr sz="1600" b="1" kern="1200">
                          <a:solidFill>
                            <a:schemeClr val="lt1"/>
                          </a:solidFill>
                          <a:latin typeface="맑은 고딕"/>
                        </a:defRPr>
                      </a:lvl1pPr>
                      <a:lvl2pPr marL="408042" algn="l" defTabSz="816083" rtl="0" eaLnBrk="1" latinLnBrk="0" hangingPunct="1">
                        <a:defRPr sz="1600" b="1" kern="1200">
                          <a:solidFill>
                            <a:schemeClr val="lt1"/>
                          </a:solidFill>
                          <a:latin typeface="맑은 고딕"/>
                        </a:defRPr>
                      </a:lvl2pPr>
                      <a:lvl3pPr marL="816083" algn="l" defTabSz="816083" rtl="0" eaLnBrk="1" latinLnBrk="0" hangingPunct="1">
                        <a:defRPr sz="1600" b="1" kern="1200">
                          <a:solidFill>
                            <a:schemeClr val="lt1"/>
                          </a:solidFill>
                          <a:latin typeface="맑은 고딕"/>
                        </a:defRPr>
                      </a:lvl3pPr>
                      <a:lvl4pPr marL="1224125" algn="l" defTabSz="816083" rtl="0" eaLnBrk="1" latinLnBrk="0" hangingPunct="1">
                        <a:defRPr sz="1600" b="1" kern="1200">
                          <a:solidFill>
                            <a:schemeClr val="lt1"/>
                          </a:solidFill>
                          <a:latin typeface="맑은 고딕"/>
                        </a:defRPr>
                      </a:lvl4pPr>
                      <a:lvl5pPr marL="1632167" algn="l" defTabSz="816083" rtl="0" eaLnBrk="1" latinLnBrk="0" hangingPunct="1">
                        <a:defRPr sz="1600" b="1" kern="1200">
                          <a:solidFill>
                            <a:schemeClr val="lt1"/>
                          </a:solidFill>
                          <a:latin typeface="맑은 고딕"/>
                        </a:defRPr>
                      </a:lvl5pPr>
                      <a:lvl6pPr marL="2040207" algn="l" defTabSz="816083" rtl="0" eaLnBrk="1" latinLnBrk="0" hangingPunct="1">
                        <a:defRPr sz="1600" b="1" kern="1200">
                          <a:solidFill>
                            <a:schemeClr val="lt1"/>
                          </a:solidFill>
                          <a:latin typeface="맑은 고딕"/>
                        </a:defRPr>
                      </a:lvl6pPr>
                      <a:lvl7pPr marL="2448249" algn="l" defTabSz="816083" rtl="0" eaLnBrk="1" latinLnBrk="0" hangingPunct="1">
                        <a:defRPr sz="1600" b="1" kern="1200">
                          <a:solidFill>
                            <a:schemeClr val="lt1"/>
                          </a:solidFill>
                          <a:latin typeface="맑은 고딕"/>
                        </a:defRPr>
                      </a:lvl7pPr>
                      <a:lvl8pPr marL="2856290" algn="l" defTabSz="816083" rtl="0" eaLnBrk="1" latinLnBrk="0" hangingPunct="1">
                        <a:defRPr sz="1600" b="1" kern="1200">
                          <a:solidFill>
                            <a:schemeClr val="lt1"/>
                          </a:solidFill>
                          <a:latin typeface="맑은 고딕"/>
                        </a:defRPr>
                      </a:lvl8pPr>
                      <a:lvl9pPr marL="3264332" algn="l" defTabSz="816083" rtl="0" eaLnBrk="1" latinLnBrk="0" hangingPunct="1">
                        <a:defRPr sz="1600" b="1" kern="1200">
                          <a:solidFill>
                            <a:schemeClr val="lt1"/>
                          </a:solidFill>
                          <a:latin typeface="맑은 고딕"/>
                        </a:defRPr>
                      </a:lvl9pPr>
                    </a:lstStyle>
                    <a:p>
                      <a:pPr marL="0" marR="0" lvl="0" indent="0" algn="l" defTabSz="816083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2060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400" b="0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аудиторлық</a:t>
                      </a:r>
                      <a:br>
                        <a:rPr lang="kk-KZ" sz="1400" b="0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</a:br>
                      <a:r>
                        <a:rPr lang="kk-KZ" sz="1400" b="0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іс-шаралар жүргізілді</a:t>
                      </a:r>
                      <a:endParaRPr lang="kk-KZ" sz="1400" b="1" noProof="0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ea typeface="Tahoma" panose="020B0604030504040204" pitchFamily="34" charset="0"/>
                        <a:cs typeface="Arial" panose="020B0604020202020204" pitchFamily="34" charset="0"/>
                      </a:endParaRPr>
                    </a:p>
                    <a:p>
                      <a:pPr marL="0" indent="0" algn="l">
                        <a:lnSpc>
                          <a:spcPct val="150000"/>
                        </a:lnSpc>
                        <a:buClr>
                          <a:srgbClr val="002060"/>
                        </a:buClr>
                        <a:buFontTx/>
                        <a:buNone/>
                      </a:pPr>
                      <a:endParaRPr lang="ru-RU" sz="1400" b="1" noProof="0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ea typeface="Tahom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L="91403" marR="91403" marT="45723" marB="45723" anchor="ctr">
                    <a:lnL w="762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762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816083" rtl="0" eaLnBrk="1" latinLnBrk="0" hangingPunct="1">
                        <a:defRPr sz="1600" b="1" kern="1200">
                          <a:solidFill>
                            <a:schemeClr val="lt1"/>
                          </a:solidFill>
                          <a:latin typeface="맑은 고딕"/>
                        </a:defRPr>
                      </a:lvl1pPr>
                      <a:lvl2pPr marL="408042" algn="l" defTabSz="816083" rtl="0" eaLnBrk="1" latinLnBrk="0" hangingPunct="1">
                        <a:defRPr sz="1600" b="1" kern="1200">
                          <a:solidFill>
                            <a:schemeClr val="lt1"/>
                          </a:solidFill>
                          <a:latin typeface="맑은 고딕"/>
                        </a:defRPr>
                      </a:lvl2pPr>
                      <a:lvl3pPr marL="816083" algn="l" defTabSz="816083" rtl="0" eaLnBrk="1" latinLnBrk="0" hangingPunct="1">
                        <a:defRPr sz="1600" b="1" kern="1200">
                          <a:solidFill>
                            <a:schemeClr val="lt1"/>
                          </a:solidFill>
                          <a:latin typeface="맑은 고딕"/>
                        </a:defRPr>
                      </a:lvl3pPr>
                      <a:lvl4pPr marL="1224125" algn="l" defTabSz="816083" rtl="0" eaLnBrk="1" latinLnBrk="0" hangingPunct="1">
                        <a:defRPr sz="1600" b="1" kern="1200">
                          <a:solidFill>
                            <a:schemeClr val="lt1"/>
                          </a:solidFill>
                          <a:latin typeface="맑은 고딕"/>
                        </a:defRPr>
                      </a:lvl4pPr>
                      <a:lvl5pPr marL="1632167" algn="l" defTabSz="816083" rtl="0" eaLnBrk="1" latinLnBrk="0" hangingPunct="1">
                        <a:defRPr sz="1600" b="1" kern="1200">
                          <a:solidFill>
                            <a:schemeClr val="lt1"/>
                          </a:solidFill>
                          <a:latin typeface="맑은 고딕"/>
                        </a:defRPr>
                      </a:lvl5pPr>
                      <a:lvl6pPr marL="2040207" algn="l" defTabSz="816083" rtl="0" eaLnBrk="1" latinLnBrk="0" hangingPunct="1">
                        <a:defRPr sz="1600" b="1" kern="1200">
                          <a:solidFill>
                            <a:schemeClr val="lt1"/>
                          </a:solidFill>
                          <a:latin typeface="맑은 고딕"/>
                        </a:defRPr>
                      </a:lvl6pPr>
                      <a:lvl7pPr marL="2448249" algn="l" defTabSz="816083" rtl="0" eaLnBrk="1" latinLnBrk="0" hangingPunct="1">
                        <a:defRPr sz="1600" b="1" kern="1200">
                          <a:solidFill>
                            <a:schemeClr val="lt1"/>
                          </a:solidFill>
                          <a:latin typeface="맑은 고딕"/>
                        </a:defRPr>
                      </a:lvl7pPr>
                      <a:lvl8pPr marL="2856290" algn="l" defTabSz="816083" rtl="0" eaLnBrk="1" latinLnBrk="0" hangingPunct="1">
                        <a:defRPr sz="1600" b="1" kern="1200">
                          <a:solidFill>
                            <a:schemeClr val="lt1"/>
                          </a:solidFill>
                          <a:latin typeface="맑은 고딕"/>
                        </a:defRPr>
                      </a:lvl8pPr>
                      <a:lvl9pPr marL="3264332" algn="l" defTabSz="816083" rtl="0" eaLnBrk="1" latinLnBrk="0" hangingPunct="1">
                        <a:defRPr sz="1600" b="1" kern="1200">
                          <a:solidFill>
                            <a:schemeClr val="lt1"/>
                          </a:solidFill>
                          <a:latin typeface="맑은 고딕"/>
                        </a:defRPr>
                      </a:lvl9pPr>
                    </a:lstStyle>
                    <a:p>
                      <a:pPr algn="ctr"/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670</a:t>
                      </a:r>
                      <a:r>
                        <a:rPr lang="ru-RU" sz="1800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  <a:p>
                      <a:pPr algn="ctr"/>
                      <a:r>
                        <a:rPr lang="ru-RU" sz="1400" b="0" noProof="0" dirty="0" err="1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мың</a:t>
                      </a:r>
                      <a:endParaRPr lang="ru-RU" sz="1400" b="0" noProof="0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ea typeface="Tahom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L="91403" marR="91403" marT="45731" marB="45731" anchor="ctr">
                    <a:lnL w="762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mbria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mbria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mbria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mbria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mbria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mbria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mbria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mbria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mbria"/>
                        </a:defRPr>
                      </a:lvl9pPr>
                    </a:lstStyle>
                    <a:p>
                      <a:pPr marL="342900" indent="-342900" algn="l">
                        <a:buClr>
                          <a:srgbClr val="002060"/>
                        </a:buClr>
                        <a:buFont typeface="Wingdings" panose="05000000000000000000" pitchFamily="2" charset="2"/>
                        <a:buChar char="Ø"/>
                      </a:pPr>
                      <a:r>
                        <a:rPr lang="ru-RU" sz="1400" b="1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</a:txBody>
                  <a:tcPr marL="91403" marR="91403" marT="45731" marB="45731" anchor="ctr">
                    <a:lnL w="762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762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816083" rtl="0" eaLnBrk="1" latinLnBrk="0" hangingPunct="1">
                        <a:defRPr sz="1600" b="1" kern="1200">
                          <a:solidFill>
                            <a:schemeClr val="lt1"/>
                          </a:solidFill>
                          <a:latin typeface="맑은 고딕"/>
                        </a:defRPr>
                      </a:lvl1pPr>
                      <a:lvl2pPr marL="408042" algn="l" defTabSz="816083" rtl="0" eaLnBrk="1" latinLnBrk="0" hangingPunct="1">
                        <a:defRPr sz="1600" b="1" kern="1200">
                          <a:solidFill>
                            <a:schemeClr val="lt1"/>
                          </a:solidFill>
                          <a:latin typeface="맑은 고딕"/>
                        </a:defRPr>
                      </a:lvl2pPr>
                      <a:lvl3pPr marL="816083" algn="l" defTabSz="816083" rtl="0" eaLnBrk="1" latinLnBrk="0" hangingPunct="1">
                        <a:defRPr sz="1600" b="1" kern="1200">
                          <a:solidFill>
                            <a:schemeClr val="lt1"/>
                          </a:solidFill>
                          <a:latin typeface="맑은 고딕"/>
                        </a:defRPr>
                      </a:lvl3pPr>
                      <a:lvl4pPr marL="1224125" algn="l" defTabSz="816083" rtl="0" eaLnBrk="1" latinLnBrk="0" hangingPunct="1">
                        <a:defRPr sz="1600" b="1" kern="1200">
                          <a:solidFill>
                            <a:schemeClr val="lt1"/>
                          </a:solidFill>
                          <a:latin typeface="맑은 고딕"/>
                        </a:defRPr>
                      </a:lvl4pPr>
                      <a:lvl5pPr marL="1632167" algn="l" defTabSz="816083" rtl="0" eaLnBrk="1" latinLnBrk="0" hangingPunct="1">
                        <a:defRPr sz="1600" b="1" kern="1200">
                          <a:solidFill>
                            <a:schemeClr val="lt1"/>
                          </a:solidFill>
                          <a:latin typeface="맑은 고딕"/>
                        </a:defRPr>
                      </a:lvl5pPr>
                      <a:lvl6pPr marL="2040207" algn="l" defTabSz="816083" rtl="0" eaLnBrk="1" latinLnBrk="0" hangingPunct="1">
                        <a:defRPr sz="1600" b="1" kern="1200">
                          <a:solidFill>
                            <a:schemeClr val="lt1"/>
                          </a:solidFill>
                          <a:latin typeface="맑은 고딕"/>
                        </a:defRPr>
                      </a:lvl6pPr>
                      <a:lvl7pPr marL="2448249" algn="l" defTabSz="816083" rtl="0" eaLnBrk="1" latinLnBrk="0" hangingPunct="1">
                        <a:defRPr sz="1600" b="1" kern="1200">
                          <a:solidFill>
                            <a:schemeClr val="lt1"/>
                          </a:solidFill>
                          <a:latin typeface="맑은 고딕"/>
                        </a:defRPr>
                      </a:lvl7pPr>
                      <a:lvl8pPr marL="2856290" algn="l" defTabSz="816083" rtl="0" eaLnBrk="1" latinLnBrk="0" hangingPunct="1">
                        <a:defRPr sz="1600" b="1" kern="1200">
                          <a:solidFill>
                            <a:schemeClr val="lt1"/>
                          </a:solidFill>
                          <a:latin typeface="맑은 고딕"/>
                        </a:defRPr>
                      </a:lvl8pPr>
                      <a:lvl9pPr marL="3264332" algn="l" defTabSz="816083" rtl="0" eaLnBrk="1" latinLnBrk="0" hangingPunct="1">
                        <a:defRPr sz="1600" b="1" kern="1200">
                          <a:solidFill>
                            <a:schemeClr val="lt1"/>
                          </a:solidFill>
                          <a:latin typeface="맑은 고딕"/>
                        </a:defRPr>
                      </a:lvl9pPr>
                    </a:lstStyle>
                    <a:p>
                      <a:pPr marL="0" indent="0" algn="l">
                        <a:lnSpc>
                          <a:spcPct val="150000"/>
                        </a:lnSpc>
                        <a:buClr>
                          <a:srgbClr val="002060"/>
                        </a:buClr>
                        <a:buFont typeface="Wingdings" panose="05000000000000000000" pitchFamily="2" charset="2"/>
                        <a:buNone/>
                      </a:pPr>
                      <a:r>
                        <a:rPr lang="kk-KZ" sz="1400" b="1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2 187 млрд.теңгеге </a:t>
                      </a:r>
                      <a:r>
                        <a:rPr lang="kk-KZ" sz="1400" b="0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мемлекеттік сатып алу рәсімдері қамтылды</a:t>
                      </a:r>
                      <a:endParaRPr lang="kk-KZ" sz="1400" b="1" noProof="0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ea typeface="Tahom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L="91403" marR="91403" marT="45731" marB="45731" anchor="ctr">
                    <a:lnL w="762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762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00000">
                <a:tc>
                  <a:txBody>
                    <a:bodyPr/>
                    <a:lstStyle>
                      <a:lvl1pPr marL="0" algn="l" defTabSz="816083" rtl="0" eaLnBrk="1" latinLnBrk="0" hangingPunct="1">
                        <a:defRPr sz="1600" kern="1200">
                          <a:solidFill>
                            <a:schemeClr val="dk1"/>
                          </a:solidFill>
                          <a:latin typeface="맑은 고딕"/>
                        </a:defRPr>
                      </a:lvl1pPr>
                      <a:lvl2pPr marL="408042" algn="l" defTabSz="816083" rtl="0" eaLnBrk="1" latinLnBrk="0" hangingPunct="1">
                        <a:defRPr sz="1600" kern="1200">
                          <a:solidFill>
                            <a:schemeClr val="dk1"/>
                          </a:solidFill>
                          <a:latin typeface="맑은 고딕"/>
                        </a:defRPr>
                      </a:lvl2pPr>
                      <a:lvl3pPr marL="816083" algn="l" defTabSz="816083" rtl="0" eaLnBrk="1" latinLnBrk="0" hangingPunct="1">
                        <a:defRPr sz="1600" kern="1200">
                          <a:solidFill>
                            <a:schemeClr val="dk1"/>
                          </a:solidFill>
                          <a:latin typeface="맑은 고딕"/>
                        </a:defRPr>
                      </a:lvl3pPr>
                      <a:lvl4pPr marL="1224125" algn="l" defTabSz="816083" rtl="0" eaLnBrk="1" latinLnBrk="0" hangingPunct="1">
                        <a:defRPr sz="1600" kern="1200">
                          <a:solidFill>
                            <a:schemeClr val="dk1"/>
                          </a:solidFill>
                          <a:latin typeface="맑은 고딕"/>
                        </a:defRPr>
                      </a:lvl4pPr>
                      <a:lvl5pPr marL="1632167" algn="l" defTabSz="816083" rtl="0" eaLnBrk="1" latinLnBrk="0" hangingPunct="1">
                        <a:defRPr sz="1600" kern="1200">
                          <a:solidFill>
                            <a:schemeClr val="dk1"/>
                          </a:solidFill>
                          <a:latin typeface="맑은 고딕"/>
                        </a:defRPr>
                      </a:lvl5pPr>
                      <a:lvl6pPr marL="2040207" algn="l" defTabSz="816083" rtl="0" eaLnBrk="1" latinLnBrk="0" hangingPunct="1">
                        <a:defRPr sz="1600" kern="1200">
                          <a:solidFill>
                            <a:schemeClr val="dk1"/>
                          </a:solidFill>
                          <a:latin typeface="맑은 고딕"/>
                        </a:defRPr>
                      </a:lvl6pPr>
                      <a:lvl7pPr marL="2448249" algn="l" defTabSz="816083" rtl="0" eaLnBrk="1" latinLnBrk="0" hangingPunct="1">
                        <a:defRPr sz="1600" kern="1200">
                          <a:solidFill>
                            <a:schemeClr val="dk1"/>
                          </a:solidFill>
                          <a:latin typeface="맑은 고딕"/>
                        </a:defRPr>
                      </a:lvl7pPr>
                      <a:lvl8pPr marL="2856290" algn="l" defTabSz="816083" rtl="0" eaLnBrk="1" latinLnBrk="0" hangingPunct="1">
                        <a:defRPr sz="1600" kern="1200">
                          <a:solidFill>
                            <a:schemeClr val="dk1"/>
                          </a:solidFill>
                          <a:latin typeface="맑은 고딕"/>
                        </a:defRPr>
                      </a:lvl8pPr>
                      <a:lvl9pPr marL="3264332" algn="l" defTabSz="816083" rtl="0" eaLnBrk="1" latinLnBrk="0" hangingPunct="1">
                        <a:defRPr sz="1600" kern="1200">
                          <a:solidFill>
                            <a:schemeClr val="dk1"/>
                          </a:solidFill>
                          <a:latin typeface="맑은 고딕"/>
                        </a:defRPr>
                      </a:lvl9pPr>
                    </a:lstStyle>
                    <a:p>
                      <a:pPr algn="ctr"/>
                      <a:r>
                        <a:rPr lang="ru-RU" sz="1600" b="1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72</a:t>
                      </a:r>
                    </a:p>
                    <a:p>
                      <a:pPr algn="ctr"/>
                      <a:r>
                        <a:rPr lang="ru-RU" sz="1400" b="0" noProof="0" dirty="0" err="1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млрд.тг</a:t>
                      </a:r>
                      <a:endParaRPr lang="ru-RU" sz="1400" b="0" noProof="0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ea typeface="Tahom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L="91403" marR="91403" marT="45723" marB="45723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mbria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mbria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mbria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mbria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mbria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mbria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mbria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mbria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mbria"/>
                        </a:defRPr>
                      </a:lvl9pPr>
                    </a:lstStyle>
                    <a:p>
                      <a:pPr marL="342900" indent="-342900" algn="l">
                        <a:buClr>
                          <a:srgbClr val="002060"/>
                        </a:buClr>
                        <a:buFont typeface="Wingdings" panose="05000000000000000000" pitchFamily="2" charset="2"/>
                        <a:buChar char="Ø"/>
                      </a:pPr>
                      <a:r>
                        <a:rPr lang="ru-RU" sz="1400" b="0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  </a:t>
                      </a:r>
                    </a:p>
                  </a:txBody>
                  <a:tcPr marL="91403" marR="91403" marT="45723" marB="45723" anchor="ctr">
                    <a:lnL w="762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816083" rtl="0" eaLnBrk="1" latinLnBrk="0" hangingPunct="1">
                        <a:defRPr sz="1600" kern="1200">
                          <a:solidFill>
                            <a:schemeClr val="dk1"/>
                          </a:solidFill>
                          <a:latin typeface="맑은 고딕"/>
                        </a:defRPr>
                      </a:lvl1pPr>
                      <a:lvl2pPr marL="408042" algn="l" defTabSz="816083" rtl="0" eaLnBrk="1" latinLnBrk="0" hangingPunct="1">
                        <a:defRPr sz="1600" kern="1200">
                          <a:solidFill>
                            <a:schemeClr val="dk1"/>
                          </a:solidFill>
                          <a:latin typeface="맑은 고딕"/>
                        </a:defRPr>
                      </a:lvl2pPr>
                      <a:lvl3pPr marL="816083" algn="l" defTabSz="816083" rtl="0" eaLnBrk="1" latinLnBrk="0" hangingPunct="1">
                        <a:defRPr sz="1600" kern="1200">
                          <a:solidFill>
                            <a:schemeClr val="dk1"/>
                          </a:solidFill>
                          <a:latin typeface="맑은 고딕"/>
                        </a:defRPr>
                      </a:lvl3pPr>
                      <a:lvl4pPr marL="1224125" algn="l" defTabSz="816083" rtl="0" eaLnBrk="1" latinLnBrk="0" hangingPunct="1">
                        <a:defRPr sz="1600" kern="1200">
                          <a:solidFill>
                            <a:schemeClr val="dk1"/>
                          </a:solidFill>
                          <a:latin typeface="맑은 고딕"/>
                        </a:defRPr>
                      </a:lvl4pPr>
                      <a:lvl5pPr marL="1632167" algn="l" defTabSz="816083" rtl="0" eaLnBrk="1" latinLnBrk="0" hangingPunct="1">
                        <a:defRPr sz="1600" kern="1200">
                          <a:solidFill>
                            <a:schemeClr val="dk1"/>
                          </a:solidFill>
                          <a:latin typeface="맑은 고딕"/>
                        </a:defRPr>
                      </a:lvl5pPr>
                      <a:lvl6pPr marL="2040207" algn="l" defTabSz="816083" rtl="0" eaLnBrk="1" latinLnBrk="0" hangingPunct="1">
                        <a:defRPr sz="1600" kern="1200">
                          <a:solidFill>
                            <a:schemeClr val="dk1"/>
                          </a:solidFill>
                          <a:latin typeface="맑은 고딕"/>
                        </a:defRPr>
                      </a:lvl6pPr>
                      <a:lvl7pPr marL="2448249" algn="l" defTabSz="816083" rtl="0" eaLnBrk="1" latinLnBrk="0" hangingPunct="1">
                        <a:defRPr sz="1600" kern="1200">
                          <a:solidFill>
                            <a:schemeClr val="dk1"/>
                          </a:solidFill>
                          <a:latin typeface="맑은 고딕"/>
                        </a:defRPr>
                      </a:lvl7pPr>
                      <a:lvl8pPr marL="2856290" algn="l" defTabSz="816083" rtl="0" eaLnBrk="1" latinLnBrk="0" hangingPunct="1">
                        <a:defRPr sz="1600" kern="1200">
                          <a:solidFill>
                            <a:schemeClr val="dk1"/>
                          </a:solidFill>
                          <a:latin typeface="맑은 고딕"/>
                        </a:defRPr>
                      </a:lvl8pPr>
                      <a:lvl9pPr marL="3264332" algn="l" defTabSz="816083" rtl="0" eaLnBrk="1" latinLnBrk="0" hangingPunct="1">
                        <a:defRPr sz="1600" kern="1200">
                          <a:solidFill>
                            <a:schemeClr val="dk1"/>
                          </a:solidFill>
                          <a:latin typeface="맑은 고딕"/>
                        </a:defRPr>
                      </a:lvl9pPr>
                    </a:lstStyle>
                    <a:p>
                      <a:pPr marL="0" indent="0" algn="l">
                        <a:lnSpc>
                          <a:spcPct val="150000"/>
                        </a:lnSpc>
                        <a:buClr>
                          <a:srgbClr val="002060"/>
                        </a:buClr>
                        <a:buFont typeface="Wingdings" panose="05000000000000000000" pitchFamily="2" charset="2"/>
                        <a:buNone/>
                      </a:pPr>
                      <a:r>
                        <a:rPr lang="kk-KZ" sz="1400" b="0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қаржылық бұзушылықтар анықталды</a:t>
                      </a:r>
                    </a:p>
                  </a:txBody>
                  <a:tcPr marL="91403" marR="91403" marT="45723" marB="45723" anchor="ctr">
                    <a:lnL w="762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816083" rtl="0" eaLnBrk="1" latinLnBrk="0" hangingPunct="1">
                        <a:defRPr sz="1600" kern="1200">
                          <a:solidFill>
                            <a:schemeClr val="dk1"/>
                          </a:solidFill>
                          <a:latin typeface="맑은 고딕"/>
                        </a:defRPr>
                      </a:lvl1pPr>
                      <a:lvl2pPr marL="408042" algn="l" defTabSz="816083" rtl="0" eaLnBrk="1" latinLnBrk="0" hangingPunct="1">
                        <a:defRPr sz="1600" kern="1200">
                          <a:solidFill>
                            <a:schemeClr val="dk1"/>
                          </a:solidFill>
                          <a:latin typeface="맑은 고딕"/>
                        </a:defRPr>
                      </a:lvl2pPr>
                      <a:lvl3pPr marL="816083" algn="l" defTabSz="816083" rtl="0" eaLnBrk="1" latinLnBrk="0" hangingPunct="1">
                        <a:defRPr sz="1600" kern="1200">
                          <a:solidFill>
                            <a:schemeClr val="dk1"/>
                          </a:solidFill>
                          <a:latin typeface="맑은 고딕"/>
                        </a:defRPr>
                      </a:lvl3pPr>
                      <a:lvl4pPr marL="1224125" algn="l" defTabSz="816083" rtl="0" eaLnBrk="1" latinLnBrk="0" hangingPunct="1">
                        <a:defRPr sz="1600" kern="1200">
                          <a:solidFill>
                            <a:schemeClr val="dk1"/>
                          </a:solidFill>
                          <a:latin typeface="맑은 고딕"/>
                        </a:defRPr>
                      </a:lvl4pPr>
                      <a:lvl5pPr marL="1632167" algn="l" defTabSz="816083" rtl="0" eaLnBrk="1" latinLnBrk="0" hangingPunct="1">
                        <a:defRPr sz="1600" kern="1200">
                          <a:solidFill>
                            <a:schemeClr val="dk1"/>
                          </a:solidFill>
                          <a:latin typeface="맑은 고딕"/>
                        </a:defRPr>
                      </a:lvl5pPr>
                      <a:lvl6pPr marL="2040207" algn="l" defTabSz="816083" rtl="0" eaLnBrk="1" latinLnBrk="0" hangingPunct="1">
                        <a:defRPr sz="1600" kern="1200">
                          <a:solidFill>
                            <a:schemeClr val="dk1"/>
                          </a:solidFill>
                          <a:latin typeface="맑은 고딕"/>
                        </a:defRPr>
                      </a:lvl6pPr>
                      <a:lvl7pPr marL="2448249" algn="l" defTabSz="816083" rtl="0" eaLnBrk="1" latinLnBrk="0" hangingPunct="1">
                        <a:defRPr sz="1600" kern="1200">
                          <a:solidFill>
                            <a:schemeClr val="dk1"/>
                          </a:solidFill>
                          <a:latin typeface="맑은 고딕"/>
                        </a:defRPr>
                      </a:lvl7pPr>
                      <a:lvl8pPr marL="2856290" algn="l" defTabSz="816083" rtl="0" eaLnBrk="1" latinLnBrk="0" hangingPunct="1">
                        <a:defRPr sz="1600" kern="1200">
                          <a:solidFill>
                            <a:schemeClr val="dk1"/>
                          </a:solidFill>
                          <a:latin typeface="맑은 고딕"/>
                        </a:defRPr>
                      </a:lvl8pPr>
                      <a:lvl9pPr marL="3264332" algn="l" defTabSz="816083" rtl="0" eaLnBrk="1" latinLnBrk="0" hangingPunct="1">
                        <a:defRPr sz="1600" kern="1200">
                          <a:solidFill>
                            <a:schemeClr val="dk1"/>
                          </a:solidFill>
                          <a:latin typeface="맑은 고딕"/>
                        </a:defRPr>
                      </a:lvl9pPr>
                    </a:lstStyle>
                    <a:p>
                      <a:pPr algn="ctr"/>
                      <a:r>
                        <a:rPr lang="ru-RU" sz="1600" b="1" kern="1200" noProof="0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3 900</a:t>
                      </a:r>
                    </a:p>
                    <a:p>
                      <a:pPr algn="ctr"/>
                      <a:r>
                        <a:rPr lang="kk-KZ" sz="1400" b="0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рәсім</a:t>
                      </a:r>
                      <a:endParaRPr lang="ru-RU" sz="1400" b="0" noProof="0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ea typeface="Tahom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L="91403" marR="91403" marT="45731" marB="45731" anchor="ctr">
                    <a:lnL w="762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mbria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mbria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mbria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mbria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mbria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mbria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mbria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mbria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mbria"/>
                        </a:defRPr>
                      </a:lvl9pPr>
                    </a:lstStyle>
                    <a:p>
                      <a:pPr marL="342900" indent="-342900" algn="l">
                        <a:buClr>
                          <a:srgbClr val="002060"/>
                        </a:buClr>
                        <a:buFont typeface="Wingdings" panose="05000000000000000000" pitchFamily="2" charset="2"/>
                        <a:buChar char="Ø"/>
                      </a:pPr>
                      <a:r>
                        <a:rPr lang="ru-RU" sz="1400" b="1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</a:txBody>
                  <a:tcPr marL="91403" marR="91403" marT="45731" marB="45731" anchor="ctr">
                    <a:lnL w="762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816083" rtl="0" eaLnBrk="1" latinLnBrk="0" hangingPunct="1">
                        <a:defRPr sz="1600" kern="1200">
                          <a:solidFill>
                            <a:schemeClr val="dk1"/>
                          </a:solidFill>
                          <a:latin typeface="맑은 고딕"/>
                        </a:defRPr>
                      </a:lvl1pPr>
                      <a:lvl2pPr marL="408042" algn="l" defTabSz="816083" rtl="0" eaLnBrk="1" latinLnBrk="0" hangingPunct="1">
                        <a:defRPr sz="1600" kern="1200">
                          <a:solidFill>
                            <a:schemeClr val="dk1"/>
                          </a:solidFill>
                          <a:latin typeface="맑은 고딕"/>
                        </a:defRPr>
                      </a:lvl2pPr>
                      <a:lvl3pPr marL="816083" algn="l" defTabSz="816083" rtl="0" eaLnBrk="1" latinLnBrk="0" hangingPunct="1">
                        <a:defRPr sz="1600" kern="1200">
                          <a:solidFill>
                            <a:schemeClr val="dk1"/>
                          </a:solidFill>
                          <a:latin typeface="맑은 고딕"/>
                        </a:defRPr>
                      </a:lvl3pPr>
                      <a:lvl4pPr marL="1224125" algn="l" defTabSz="816083" rtl="0" eaLnBrk="1" latinLnBrk="0" hangingPunct="1">
                        <a:defRPr sz="1600" kern="1200">
                          <a:solidFill>
                            <a:schemeClr val="dk1"/>
                          </a:solidFill>
                          <a:latin typeface="맑은 고딕"/>
                        </a:defRPr>
                      </a:lvl4pPr>
                      <a:lvl5pPr marL="1632167" algn="l" defTabSz="816083" rtl="0" eaLnBrk="1" latinLnBrk="0" hangingPunct="1">
                        <a:defRPr sz="1600" kern="1200">
                          <a:solidFill>
                            <a:schemeClr val="dk1"/>
                          </a:solidFill>
                          <a:latin typeface="맑은 고딕"/>
                        </a:defRPr>
                      </a:lvl5pPr>
                      <a:lvl6pPr marL="2040207" algn="l" defTabSz="816083" rtl="0" eaLnBrk="1" latinLnBrk="0" hangingPunct="1">
                        <a:defRPr sz="1600" kern="1200">
                          <a:solidFill>
                            <a:schemeClr val="dk1"/>
                          </a:solidFill>
                          <a:latin typeface="맑은 고딕"/>
                        </a:defRPr>
                      </a:lvl6pPr>
                      <a:lvl7pPr marL="2448249" algn="l" defTabSz="816083" rtl="0" eaLnBrk="1" latinLnBrk="0" hangingPunct="1">
                        <a:defRPr sz="1600" kern="1200">
                          <a:solidFill>
                            <a:schemeClr val="dk1"/>
                          </a:solidFill>
                          <a:latin typeface="맑은 고딕"/>
                        </a:defRPr>
                      </a:lvl7pPr>
                      <a:lvl8pPr marL="2856290" algn="l" defTabSz="816083" rtl="0" eaLnBrk="1" latinLnBrk="0" hangingPunct="1">
                        <a:defRPr sz="1600" kern="1200">
                          <a:solidFill>
                            <a:schemeClr val="dk1"/>
                          </a:solidFill>
                          <a:latin typeface="맑은 고딕"/>
                        </a:defRPr>
                      </a:lvl8pPr>
                      <a:lvl9pPr marL="3264332" algn="l" defTabSz="816083" rtl="0" eaLnBrk="1" latinLnBrk="0" hangingPunct="1">
                        <a:defRPr sz="1600" kern="1200">
                          <a:solidFill>
                            <a:schemeClr val="dk1"/>
                          </a:solidFill>
                          <a:latin typeface="맑은 고딕"/>
                        </a:defRPr>
                      </a:lvl9pPr>
                    </a:lstStyle>
                    <a:p>
                      <a:pPr marL="0" indent="0" algn="l">
                        <a:lnSpc>
                          <a:spcPct val="150000"/>
                        </a:lnSpc>
                        <a:buClr>
                          <a:srgbClr val="002060"/>
                        </a:buClr>
                        <a:buFont typeface="Wingdings" panose="05000000000000000000" pitchFamily="2" charset="2"/>
                        <a:buNone/>
                      </a:pPr>
                      <a:r>
                        <a:rPr lang="kk-KZ" sz="1400" b="0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мемлекеттік сатып алу туралы заңнаманы бұзушылықтар анықталды </a:t>
                      </a:r>
                      <a:endParaRPr lang="kk-KZ" sz="1400" b="1" noProof="0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ea typeface="Tahom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L="91403" marR="91403" marT="45731" marB="45731" anchor="ctr">
                    <a:lnL w="762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762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00000">
                <a:tc>
                  <a:txBody>
                    <a:bodyPr/>
                    <a:lstStyle>
                      <a:lvl1pPr marL="0" algn="l" defTabSz="816083" rtl="0" eaLnBrk="1" latinLnBrk="0" hangingPunct="1">
                        <a:defRPr sz="1600" kern="1200">
                          <a:solidFill>
                            <a:schemeClr val="dk1"/>
                          </a:solidFill>
                          <a:latin typeface="맑은 고딕"/>
                        </a:defRPr>
                      </a:lvl1pPr>
                      <a:lvl2pPr marL="408042" algn="l" defTabSz="816083" rtl="0" eaLnBrk="1" latinLnBrk="0" hangingPunct="1">
                        <a:defRPr sz="1600" kern="1200">
                          <a:solidFill>
                            <a:schemeClr val="dk1"/>
                          </a:solidFill>
                          <a:latin typeface="맑은 고딕"/>
                        </a:defRPr>
                      </a:lvl2pPr>
                      <a:lvl3pPr marL="816083" algn="l" defTabSz="816083" rtl="0" eaLnBrk="1" latinLnBrk="0" hangingPunct="1">
                        <a:defRPr sz="1600" kern="1200">
                          <a:solidFill>
                            <a:schemeClr val="dk1"/>
                          </a:solidFill>
                          <a:latin typeface="맑은 고딕"/>
                        </a:defRPr>
                      </a:lvl3pPr>
                      <a:lvl4pPr marL="1224125" algn="l" defTabSz="816083" rtl="0" eaLnBrk="1" latinLnBrk="0" hangingPunct="1">
                        <a:defRPr sz="1600" kern="1200">
                          <a:solidFill>
                            <a:schemeClr val="dk1"/>
                          </a:solidFill>
                          <a:latin typeface="맑은 고딕"/>
                        </a:defRPr>
                      </a:lvl4pPr>
                      <a:lvl5pPr marL="1632167" algn="l" defTabSz="816083" rtl="0" eaLnBrk="1" latinLnBrk="0" hangingPunct="1">
                        <a:defRPr sz="1600" kern="1200">
                          <a:solidFill>
                            <a:schemeClr val="dk1"/>
                          </a:solidFill>
                          <a:latin typeface="맑은 고딕"/>
                        </a:defRPr>
                      </a:lvl5pPr>
                      <a:lvl6pPr marL="2040207" algn="l" defTabSz="816083" rtl="0" eaLnBrk="1" latinLnBrk="0" hangingPunct="1">
                        <a:defRPr sz="1600" kern="1200">
                          <a:solidFill>
                            <a:schemeClr val="dk1"/>
                          </a:solidFill>
                          <a:latin typeface="맑은 고딕"/>
                        </a:defRPr>
                      </a:lvl6pPr>
                      <a:lvl7pPr marL="2448249" algn="l" defTabSz="816083" rtl="0" eaLnBrk="1" latinLnBrk="0" hangingPunct="1">
                        <a:defRPr sz="1600" kern="1200">
                          <a:solidFill>
                            <a:schemeClr val="dk1"/>
                          </a:solidFill>
                          <a:latin typeface="맑은 고딕"/>
                        </a:defRPr>
                      </a:lvl7pPr>
                      <a:lvl8pPr marL="2856290" algn="l" defTabSz="816083" rtl="0" eaLnBrk="1" latinLnBrk="0" hangingPunct="1">
                        <a:defRPr sz="1600" kern="1200">
                          <a:solidFill>
                            <a:schemeClr val="dk1"/>
                          </a:solidFill>
                          <a:latin typeface="맑은 고딕"/>
                        </a:defRPr>
                      </a:lvl8pPr>
                      <a:lvl9pPr marL="3264332" algn="l" defTabSz="816083" rtl="0" eaLnBrk="1" latinLnBrk="0" hangingPunct="1">
                        <a:defRPr sz="1600" kern="1200">
                          <a:solidFill>
                            <a:schemeClr val="dk1"/>
                          </a:solidFill>
                          <a:latin typeface="맑은 고딕"/>
                        </a:defRPr>
                      </a:lvl9pPr>
                    </a:lstStyle>
                    <a:p>
                      <a:pPr algn="ctr"/>
                      <a:r>
                        <a:rPr lang="ru-RU" sz="1600" b="1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46</a:t>
                      </a:r>
                    </a:p>
                    <a:p>
                      <a:pPr algn="ctr"/>
                      <a:r>
                        <a:rPr lang="ru-RU" sz="1400" b="0" noProof="0" dirty="0" err="1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млрд.тг</a:t>
                      </a:r>
                      <a:endParaRPr lang="ru-RU" sz="1400" b="0" noProof="0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ea typeface="Tahom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L="91403" marR="91403" marT="45723" marB="45723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mbria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mbria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mbria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mbria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mbria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mbria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mbria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mbria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mbria"/>
                        </a:defRPr>
                      </a:lvl9pPr>
                    </a:lstStyle>
                    <a:p>
                      <a:pPr marL="342900" indent="-342900" algn="l">
                        <a:buClr>
                          <a:srgbClr val="002060"/>
                        </a:buClr>
                        <a:buFont typeface="Wingdings" panose="05000000000000000000" pitchFamily="2" charset="2"/>
                        <a:buChar char="Ø"/>
                      </a:pPr>
                      <a:r>
                        <a:rPr lang="ru-RU" sz="1400" b="0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</a:txBody>
                  <a:tcPr marL="91403" marR="91403" marT="45723" marB="45723" anchor="ctr">
                    <a:lnL w="762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816083" rtl="0" eaLnBrk="1" latinLnBrk="0" hangingPunct="1">
                        <a:defRPr sz="1600" kern="1200">
                          <a:solidFill>
                            <a:schemeClr val="dk1"/>
                          </a:solidFill>
                          <a:latin typeface="맑은 고딕"/>
                        </a:defRPr>
                      </a:lvl1pPr>
                      <a:lvl2pPr marL="408042" algn="l" defTabSz="816083" rtl="0" eaLnBrk="1" latinLnBrk="0" hangingPunct="1">
                        <a:defRPr sz="1600" kern="1200">
                          <a:solidFill>
                            <a:schemeClr val="dk1"/>
                          </a:solidFill>
                          <a:latin typeface="맑은 고딕"/>
                        </a:defRPr>
                      </a:lvl2pPr>
                      <a:lvl3pPr marL="816083" algn="l" defTabSz="816083" rtl="0" eaLnBrk="1" latinLnBrk="0" hangingPunct="1">
                        <a:defRPr sz="1600" kern="1200">
                          <a:solidFill>
                            <a:schemeClr val="dk1"/>
                          </a:solidFill>
                          <a:latin typeface="맑은 고딕"/>
                        </a:defRPr>
                      </a:lvl3pPr>
                      <a:lvl4pPr marL="1224125" algn="l" defTabSz="816083" rtl="0" eaLnBrk="1" latinLnBrk="0" hangingPunct="1">
                        <a:defRPr sz="1600" kern="1200">
                          <a:solidFill>
                            <a:schemeClr val="dk1"/>
                          </a:solidFill>
                          <a:latin typeface="맑은 고딕"/>
                        </a:defRPr>
                      </a:lvl4pPr>
                      <a:lvl5pPr marL="1632167" algn="l" defTabSz="816083" rtl="0" eaLnBrk="1" latinLnBrk="0" hangingPunct="1">
                        <a:defRPr sz="1600" kern="1200">
                          <a:solidFill>
                            <a:schemeClr val="dk1"/>
                          </a:solidFill>
                          <a:latin typeface="맑은 고딕"/>
                        </a:defRPr>
                      </a:lvl5pPr>
                      <a:lvl6pPr marL="2040207" algn="l" defTabSz="816083" rtl="0" eaLnBrk="1" latinLnBrk="0" hangingPunct="1">
                        <a:defRPr sz="1600" kern="1200">
                          <a:solidFill>
                            <a:schemeClr val="dk1"/>
                          </a:solidFill>
                          <a:latin typeface="맑은 고딕"/>
                        </a:defRPr>
                      </a:lvl6pPr>
                      <a:lvl7pPr marL="2448249" algn="l" defTabSz="816083" rtl="0" eaLnBrk="1" latinLnBrk="0" hangingPunct="1">
                        <a:defRPr sz="1600" kern="1200">
                          <a:solidFill>
                            <a:schemeClr val="dk1"/>
                          </a:solidFill>
                          <a:latin typeface="맑은 고딕"/>
                        </a:defRPr>
                      </a:lvl7pPr>
                      <a:lvl8pPr marL="2856290" algn="l" defTabSz="816083" rtl="0" eaLnBrk="1" latinLnBrk="0" hangingPunct="1">
                        <a:defRPr sz="1600" kern="1200">
                          <a:solidFill>
                            <a:schemeClr val="dk1"/>
                          </a:solidFill>
                          <a:latin typeface="맑은 고딕"/>
                        </a:defRPr>
                      </a:lvl8pPr>
                      <a:lvl9pPr marL="3264332" algn="l" defTabSz="816083" rtl="0" eaLnBrk="1" latinLnBrk="0" hangingPunct="1">
                        <a:defRPr sz="1600" kern="1200">
                          <a:solidFill>
                            <a:schemeClr val="dk1"/>
                          </a:solidFill>
                          <a:latin typeface="맑은 고딕"/>
                        </a:defRPr>
                      </a:lvl9pPr>
                    </a:lstStyle>
                    <a:p>
                      <a:pPr marL="0" marR="0" lvl="0" indent="0" algn="l" defTabSz="8160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2060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kk-KZ" sz="1400" b="0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бұзушылықтар жойылды</a:t>
                      </a:r>
                    </a:p>
                  </a:txBody>
                  <a:tcPr marL="91403" marR="91403" marT="45723" marB="45723" anchor="ctr">
                    <a:lnL w="762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816083" rtl="0" eaLnBrk="1" latinLnBrk="0" hangingPunct="1">
                        <a:defRPr sz="1600" kern="1200">
                          <a:solidFill>
                            <a:schemeClr val="dk1"/>
                          </a:solidFill>
                          <a:latin typeface="맑은 고딕"/>
                        </a:defRPr>
                      </a:lvl1pPr>
                      <a:lvl2pPr marL="408042" algn="l" defTabSz="816083" rtl="0" eaLnBrk="1" latinLnBrk="0" hangingPunct="1">
                        <a:defRPr sz="1600" kern="1200">
                          <a:solidFill>
                            <a:schemeClr val="dk1"/>
                          </a:solidFill>
                          <a:latin typeface="맑은 고딕"/>
                        </a:defRPr>
                      </a:lvl2pPr>
                      <a:lvl3pPr marL="816083" algn="l" defTabSz="816083" rtl="0" eaLnBrk="1" latinLnBrk="0" hangingPunct="1">
                        <a:defRPr sz="1600" kern="1200">
                          <a:solidFill>
                            <a:schemeClr val="dk1"/>
                          </a:solidFill>
                          <a:latin typeface="맑은 고딕"/>
                        </a:defRPr>
                      </a:lvl3pPr>
                      <a:lvl4pPr marL="1224125" algn="l" defTabSz="816083" rtl="0" eaLnBrk="1" latinLnBrk="0" hangingPunct="1">
                        <a:defRPr sz="1600" kern="1200">
                          <a:solidFill>
                            <a:schemeClr val="dk1"/>
                          </a:solidFill>
                          <a:latin typeface="맑은 고딕"/>
                        </a:defRPr>
                      </a:lvl4pPr>
                      <a:lvl5pPr marL="1632167" algn="l" defTabSz="816083" rtl="0" eaLnBrk="1" latinLnBrk="0" hangingPunct="1">
                        <a:defRPr sz="1600" kern="1200">
                          <a:solidFill>
                            <a:schemeClr val="dk1"/>
                          </a:solidFill>
                          <a:latin typeface="맑은 고딕"/>
                        </a:defRPr>
                      </a:lvl5pPr>
                      <a:lvl6pPr marL="2040207" algn="l" defTabSz="816083" rtl="0" eaLnBrk="1" latinLnBrk="0" hangingPunct="1">
                        <a:defRPr sz="1600" kern="1200">
                          <a:solidFill>
                            <a:schemeClr val="dk1"/>
                          </a:solidFill>
                          <a:latin typeface="맑은 고딕"/>
                        </a:defRPr>
                      </a:lvl6pPr>
                      <a:lvl7pPr marL="2448249" algn="l" defTabSz="816083" rtl="0" eaLnBrk="1" latinLnBrk="0" hangingPunct="1">
                        <a:defRPr sz="1600" kern="1200">
                          <a:solidFill>
                            <a:schemeClr val="dk1"/>
                          </a:solidFill>
                          <a:latin typeface="맑은 고딕"/>
                        </a:defRPr>
                      </a:lvl7pPr>
                      <a:lvl8pPr marL="2856290" algn="l" defTabSz="816083" rtl="0" eaLnBrk="1" latinLnBrk="0" hangingPunct="1">
                        <a:defRPr sz="1600" kern="1200">
                          <a:solidFill>
                            <a:schemeClr val="dk1"/>
                          </a:solidFill>
                          <a:latin typeface="맑은 고딕"/>
                        </a:defRPr>
                      </a:lvl8pPr>
                      <a:lvl9pPr marL="3264332" algn="l" defTabSz="816083" rtl="0" eaLnBrk="1" latinLnBrk="0" hangingPunct="1">
                        <a:defRPr sz="1600" kern="1200">
                          <a:solidFill>
                            <a:schemeClr val="dk1"/>
                          </a:solidFill>
                          <a:latin typeface="맑은 고딕"/>
                        </a:defRPr>
                      </a:lvl9pPr>
                    </a:lstStyle>
                    <a:p>
                      <a:pPr marL="0" algn="ctr" defTabSz="816083" rtl="0" eaLnBrk="1" latinLnBrk="0" hangingPunct="1"/>
                      <a:r>
                        <a:rPr lang="ru-RU" sz="1600" b="1" kern="1200" noProof="0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31</a:t>
                      </a:r>
                    </a:p>
                    <a:p>
                      <a:pPr algn="ctr"/>
                      <a:r>
                        <a:rPr lang="ru-RU" sz="1400" b="0" noProof="0" dirty="0" err="1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млрд.тг</a:t>
                      </a:r>
                      <a:endParaRPr lang="ru-RU" sz="1400" b="0" noProof="0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ea typeface="Tahom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L="91403" marR="91403" marT="45731" marB="45731" anchor="ctr">
                    <a:lnL w="762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 marL="0" algn="l" defTabSz="914377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mbria"/>
                        </a:defRPr>
                      </a:lvl1pPr>
                      <a:lvl2pPr marL="457189" algn="l" defTabSz="914377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mbria"/>
                        </a:defRPr>
                      </a:lvl2pPr>
                      <a:lvl3pPr marL="914377" algn="l" defTabSz="914377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mbria"/>
                        </a:defRPr>
                      </a:lvl3pPr>
                      <a:lvl4pPr marL="1371566" algn="l" defTabSz="914377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mbria"/>
                        </a:defRPr>
                      </a:lvl4pPr>
                      <a:lvl5pPr marL="1828754" algn="l" defTabSz="914377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mbria"/>
                        </a:defRPr>
                      </a:lvl5pPr>
                      <a:lvl6pPr marL="2285943" algn="l" defTabSz="914377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mbria"/>
                        </a:defRPr>
                      </a:lvl6pPr>
                      <a:lvl7pPr marL="2743131" algn="l" defTabSz="914377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mbria"/>
                        </a:defRPr>
                      </a:lvl7pPr>
                      <a:lvl8pPr marL="3200320" algn="l" defTabSz="914377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mbria"/>
                        </a:defRPr>
                      </a:lvl8pPr>
                      <a:lvl9pPr marL="3657509" algn="l" defTabSz="914377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mbria"/>
                        </a:defRPr>
                      </a:lvl9pPr>
                    </a:lstStyle>
                    <a:p>
                      <a:pPr marL="342900" indent="-342900" algn="l">
                        <a:buClr>
                          <a:srgbClr val="002060"/>
                        </a:buClr>
                        <a:buFont typeface="Wingdings" panose="05000000000000000000" pitchFamily="2" charset="2"/>
                        <a:buChar char="Ø"/>
                      </a:pPr>
                      <a:r>
                        <a:rPr lang="ru-RU" sz="1400" b="1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</a:txBody>
                  <a:tcPr marL="91403" marR="91403" marT="45731" marB="45731" anchor="ctr">
                    <a:lnL w="762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816083" rtl="0" eaLnBrk="1" latinLnBrk="0" hangingPunct="1">
                        <a:defRPr sz="1600" kern="1200">
                          <a:solidFill>
                            <a:schemeClr val="dk1"/>
                          </a:solidFill>
                          <a:latin typeface="맑은 고딕"/>
                        </a:defRPr>
                      </a:lvl1pPr>
                      <a:lvl2pPr marL="408042" algn="l" defTabSz="816083" rtl="0" eaLnBrk="1" latinLnBrk="0" hangingPunct="1">
                        <a:defRPr sz="1600" kern="1200">
                          <a:solidFill>
                            <a:schemeClr val="dk1"/>
                          </a:solidFill>
                          <a:latin typeface="맑은 고딕"/>
                        </a:defRPr>
                      </a:lvl2pPr>
                      <a:lvl3pPr marL="816083" algn="l" defTabSz="816083" rtl="0" eaLnBrk="1" latinLnBrk="0" hangingPunct="1">
                        <a:defRPr sz="1600" kern="1200">
                          <a:solidFill>
                            <a:schemeClr val="dk1"/>
                          </a:solidFill>
                          <a:latin typeface="맑은 고딕"/>
                        </a:defRPr>
                      </a:lvl3pPr>
                      <a:lvl4pPr marL="1224125" algn="l" defTabSz="816083" rtl="0" eaLnBrk="1" latinLnBrk="0" hangingPunct="1">
                        <a:defRPr sz="1600" kern="1200">
                          <a:solidFill>
                            <a:schemeClr val="dk1"/>
                          </a:solidFill>
                          <a:latin typeface="맑은 고딕"/>
                        </a:defRPr>
                      </a:lvl4pPr>
                      <a:lvl5pPr marL="1632167" algn="l" defTabSz="816083" rtl="0" eaLnBrk="1" latinLnBrk="0" hangingPunct="1">
                        <a:defRPr sz="1600" kern="1200">
                          <a:solidFill>
                            <a:schemeClr val="dk1"/>
                          </a:solidFill>
                          <a:latin typeface="맑은 고딕"/>
                        </a:defRPr>
                      </a:lvl5pPr>
                      <a:lvl6pPr marL="2040207" algn="l" defTabSz="816083" rtl="0" eaLnBrk="1" latinLnBrk="0" hangingPunct="1">
                        <a:defRPr sz="1600" kern="1200">
                          <a:solidFill>
                            <a:schemeClr val="dk1"/>
                          </a:solidFill>
                          <a:latin typeface="맑은 고딕"/>
                        </a:defRPr>
                      </a:lvl6pPr>
                      <a:lvl7pPr marL="2448249" algn="l" defTabSz="816083" rtl="0" eaLnBrk="1" latinLnBrk="0" hangingPunct="1">
                        <a:defRPr sz="1600" kern="1200">
                          <a:solidFill>
                            <a:schemeClr val="dk1"/>
                          </a:solidFill>
                          <a:latin typeface="맑은 고딕"/>
                        </a:defRPr>
                      </a:lvl7pPr>
                      <a:lvl8pPr marL="2856290" algn="l" defTabSz="816083" rtl="0" eaLnBrk="1" latinLnBrk="0" hangingPunct="1">
                        <a:defRPr sz="1600" kern="1200">
                          <a:solidFill>
                            <a:schemeClr val="dk1"/>
                          </a:solidFill>
                          <a:latin typeface="맑은 고딕"/>
                        </a:defRPr>
                      </a:lvl8pPr>
                      <a:lvl9pPr marL="3264332" algn="l" defTabSz="816083" rtl="0" eaLnBrk="1" latinLnBrk="0" hangingPunct="1">
                        <a:defRPr sz="1600" kern="1200">
                          <a:solidFill>
                            <a:schemeClr val="dk1"/>
                          </a:solidFill>
                          <a:latin typeface="맑은 고딕"/>
                        </a:defRPr>
                      </a:lvl9pPr>
                    </a:lstStyle>
                    <a:p>
                      <a:pPr marL="0" indent="0" algn="l">
                        <a:lnSpc>
                          <a:spcPct val="150000"/>
                        </a:lnSpc>
                        <a:buClr>
                          <a:srgbClr val="002060"/>
                        </a:buClr>
                        <a:buFont typeface="Wingdings" panose="05000000000000000000" pitchFamily="2" charset="2"/>
                        <a:buNone/>
                      </a:pPr>
                      <a:r>
                        <a:rPr lang="kk-KZ" sz="1400" b="0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бұзушылықтар жойылды</a:t>
                      </a:r>
                      <a:endParaRPr lang="kk-KZ" sz="1400" b="1" noProof="0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ea typeface="Tahom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L="91403" marR="91403" marT="45731" marB="45731" anchor="ctr">
                    <a:lnL w="762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762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8696886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4">
            <a:extLst>
              <a:ext uri="{FF2B5EF4-FFF2-40B4-BE49-F238E27FC236}">
                <a16:creationId xmlns:a16="http://schemas.microsoft.com/office/drawing/2014/main" id="{B9F14AD7-9066-4028-8047-7065570B0710}"/>
              </a:ext>
            </a:extLst>
          </p:cNvPr>
          <p:cNvGraphicFramePr>
            <a:graphicFrameLocks noGrp="1"/>
          </p:cNvGraphicFramePr>
          <p:nvPr/>
        </p:nvGraphicFramePr>
        <p:xfrm>
          <a:off x="0" y="0"/>
          <a:ext cx="9144000" cy="54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0">
                  <a:extLst>
                    <a:ext uri="{9D8B030D-6E8A-4147-A177-3AD203B41FA5}">
                      <a16:colId xmlns:a16="http://schemas.microsoft.com/office/drawing/2014/main" val="1990762141"/>
                    </a:ext>
                  </a:extLst>
                </a:gridCol>
              </a:tblGrid>
              <a:tr h="540000">
                <a:tc>
                  <a:txBody>
                    <a:bodyPr/>
                    <a:lstStyle/>
                    <a:p>
                      <a:pPr algn="ctr" defTabSz="685800"/>
                      <a:r>
                        <a:rPr lang="ru-RU" sz="2000" b="1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2022 </a:t>
                      </a:r>
                      <a:r>
                        <a:rPr lang="kk-KZ" sz="2000" b="1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жылдың </a:t>
                      </a:r>
                      <a:r>
                        <a:rPr lang="ru-RU" sz="2000" b="1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ПАРЛАМЕНТ ҰСЫНЫМДАРЫН ОРЫНДАУ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571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27267595"/>
                  </a:ext>
                </a:extLst>
              </a:tr>
            </a:tbl>
          </a:graphicData>
        </a:graphic>
      </p:graphicFrame>
      <p:graphicFrame>
        <p:nvGraphicFramePr>
          <p:cNvPr id="18" name="Таблица 4">
            <a:extLst>
              <a:ext uri="{FF2B5EF4-FFF2-40B4-BE49-F238E27FC236}">
                <a16:creationId xmlns:a16="http://schemas.microsoft.com/office/drawing/2014/main" id="{05F6A820-5505-4F76-B1D5-CFF98D2B7BA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43871730"/>
              </p:ext>
            </p:extLst>
          </p:nvPr>
        </p:nvGraphicFramePr>
        <p:xfrm>
          <a:off x="0" y="4899660"/>
          <a:ext cx="9144000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0">
                  <a:extLst>
                    <a:ext uri="{9D8B030D-6E8A-4147-A177-3AD203B41FA5}">
                      <a16:colId xmlns:a16="http://schemas.microsoft.com/office/drawing/2014/main" val="1990762141"/>
                    </a:ext>
                  </a:extLst>
                </a:gridCol>
              </a:tblGrid>
              <a:tr h="216000">
                <a:tc>
                  <a:txBody>
                    <a:bodyPr/>
                    <a:lstStyle/>
                    <a:p>
                      <a:pPr algn="r"/>
                      <a:r>
                        <a:rPr lang="ru-RU" sz="1000" b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13</a:t>
                      </a:r>
                      <a:endParaRPr lang="x-none" sz="1000" b="0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ea typeface="Tahom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571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27267595"/>
                  </a:ext>
                </a:extLst>
              </a:tr>
            </a:tbl>
          </a:graphicData>
        </a:graphic>
      </p:graphicFrame>
      <p:graphicFrame>
        <p:nvGraphicFramePr>
          <p:cNvPr id="6" name="Таблица 3">
            <a:extLst>
              <a:ext uri="{FF2B5EF4-FFF2-40B4-BE49-F238E27FC236}">
                <a16:creationId xmlns:a16="http://schemas.microsoft.com/office/drawing/2014/main" id="{79B7CCE1-F102-4872-AC4F-AE96B633E085}"/>
              </a:ext>
            </a:extLst>
          </p:cNvPr>
          <p:cNvGraphicFramePr>
            <a:graphicFrameLocks noGrp="1"/>
          </p:cNvGraphicFramePr>
          <p:nvPr/>
        </p:nvGraphicFramePr>
        <p:xfrm>
          <a:off x="252000" y="726750"/>
          <a:ext cx="8640000" cy="396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8566">
                  <a:extLst>
                    <a:ext uri="{9D8B030D-6E8A-4147-A177-3AD203B41FA5}">
                      <a16:colId xmlns:a16="http://schemas.microsoft.com/office/drawing/2014/main" val="56280003"/>
                    </a:ext>
                  </a:extLst>
                </a:gridCol>
                <a:gridCol w="8061434">
                  <a:extLst>
                    <a:ext uri="{9D8B030D-6E8A-4147-A177-3AD203B41FA5}">
                      <a16:colId xmlns:a16="http://schemas.microsoft.com/office/drawing/2014/main" val="2045873827"/>
                    </a:ext>
                  </a:extLst>
                </a:gridCol>
              </a:tblGrid>
              <a:tr h="3960000"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20000"/>
                        </a:lnSpc>
                        <a:buClr>
                          <a:srgbClr val="002060"/>
                        </a:buClr>
                        <a:buFont typeface="Wingdings" panose="05000000000000000000" pitchFamily="2" charset="2"/>
                        <a:buNone/>
                      </a:pPr>
                      <a:r>
                        <a:rPr lang="kk-KZ" sz="1400" b="1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НЕ ЖАСАЛДЫ –</a:t>
                      </a:r>
                      <a:r>
                        <a:rPr lang="kk-KZ" sz="1400" b="1" baseline="0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5, оның ішінде</a:t>
                      </a:r>
                      <a:r>
                        <a:rPr lang="kk-KZ" sz="1400" b="1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</a:t>
                      </a:r>
                    </a:p>
                  </a:txBody>
                  <a:tcPr vert="vert270"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algn="just">
                        <a:lnSpc>
                          <a:spcPct val="120000"/>
                        </a:lnSpc>
                        <a:buClr>
                          <a:srgbClr val="002060"/>
                        </a:buClr>
                        <a:buFont typeface="Wingdings" panose="05000000000000000000" pitchFamily="2" charset="2"/>
                        <a:buChar char="ü"/>
                      </a:pPr>
                      <a:r>
                        <a:rPr lang="kk-KZ" sz="1200" b="0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Өмір сүру сапасы рейтингі көрсеткіштерінің тізбесі 62 көрсеткіштен 110 көрсеткішке дейін кеңейтілді социологиялық зерттеу деректері қолданылады. </a:t>
                      </a:r>
                      <a:endParaRPr lang="en-US" sz="1200" b="0" noProof="0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285750" indent="-285750" algn="just">
                        <a:lnSpc>
                          <a:spcPct val="120000"/>
                        </a:lnSpc>
                        <a:buClr>
                          <a:srgbClr val="002060"/>
                        </a:buClr>
                        <a:buFont typeface="Wingdings" panose="05000000000000000000" pitchFamily="2" charset="2"/>
                        <a:buChar char="ü"/>
                      </a:pPr>
                      <a:r>
                        <a:rPr lang="kk-KZ" sz="1200" b="0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«Салық алшақтығы» көрсеткіші жыл сайын республикалық бюджет туралы заң жобасын әзірлеу кезінде қалыптастырылатын салық шығыстары туралы талдамалық есептің құрамына енгізілген, ол салық саясатын және салық жинау тиімділігін талдау үшін пайдаланылады.</a:t>
                      </a:r>
                      <a:endParaRPr lang="en-US" sz="1200" b="0" noProof="0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285750" indent="-285750" algn="just">
                        <a:lnSpc>
                          <a:spcPct val="120000"/>
                        </a:lnSpc>
                        <a:buClr>
                          <a:srgbClr val="002060"/>
                        </a:buClr>
                        <a:buFont typeface="Wingdings" panose="05000000000000000000" pitchFamily="2" charset="2"/>
                        <a:buChar char="ü"/>
                      </a:pPr>
                      <a:r>
                        <a:rPr lang="kk-KZ" sz="1200" b="0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Бюджетті қалыптастыру Мемлекеттік жоспарлау жүйесінің құжаттарында белгіленген басым мақсаттар негізінде жүзеге асырылады. Мемлекеттік органдардың лимиттері осы мақсаттарға қол жеткізу үшін қаржылық қажеттілікті есептеу негізінде айқындалады.</a:t>
                      </a:r>
                      <a:endParaRPr lang="en-US" sz="1200" b="0" noProof="0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285750" indent="-285750" algn="just">
                        <a:lnSpc>
                          <a:spcPct val="120000"/>
                        </a:lnSpc>
                        <a:buClr>
                          <a:srgbClr val="002060"/>
                        </a:buClr>
                        <a:buFont typeface="Wingdings" panose="05000000000000000000" pitchFamily="2" charset="2"/>
                        <a:buChar char="ü"/>
                      </a:pPr>
                      <a:r>
                        <a:rPr lang="kk-KZ" sz="1200" b="0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Борышты басқаруға талдау жүргізілді, міндеттемелерді қабылдаудың болашақ тәуекелдері, сондай-ақ борышты өтеу көздері айқындалды.</a:t>
                      </a:r>
                      <a:endParaRPr lang="en-US" sz="1200" b="0" noProof="0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285750" indent="-285750" algn="just">
                        <a:lnSpc>
                          <a:spcPct val="120000"/>
                        </a:lnSpc>
                        <a:buClr>
                          <a:srgbClr val="002060"/>
                        </a:buClr>
                        <a:buFont typeface="Wingdings" panose="05000000000000000000" pitchFamily="2" charset="2"/>
                        <a:buChar char="ü"/>
                      </a:pPr>
                      <a:r>
                        <a:rPr lang="kk-KZ" sz="1200" b="0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Бюджет мүмкіндіктері мен басымдықтарын ескере отырып, іске асыру үшін 3 Ұлттық жоба айқындалды – «Жайлы мектеп», «Ауылда денсаулық сақтауды жаңғырту», «Қолжетімді интернет».</a:t>
                      </a:r>
                    </a:p>
                  </a:txBody>
                  <a:tcPr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167017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9943060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4">
            <a:extLst>
              <a:ext uri="{FF2B5EF4-FFF2-40B4-BE49-F238E27FC236}">
                <a16:creationId xmlns:a16="http://schemas.microsoft.com/office/drawing/2014/main" id="{B9F14AD7-9066-4028-8047-7065570B0710}"/>
              </a:ext>
            </a:extLst>
          </p:cNvPr>
          <p:cNvGraphicFramePr>
            <a:graphicFrameLocks noGrp="1"/>
          </p:cNvGraphicFramePr>
          <p:nvPr/>
        </p:nvGraphicFramePr>
        <p:xfrm>
          <a:off x="0" y="0"/>
          <a:ext cx="9144000" cy="54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0">
                  <a:extLst>
                    <a:ext uri="{9D8B030D-6E8A-4147-A177-3AD203B41FA5}">
                      <a16:colId xmlns:a16="http://schemas.microsoft.com/office/drawing/2014/main" val="1990762141"/>
                    </a:ext>
                  </a:extLst>
                </a:gridCol>
              </a:tblGrid>
              <a:tr h="540000">
                <a:tc>
                  <a:txBody>
                    <a:bodyPr/>
                    <a:lstStyle/>
                    <a:p>
                      <a:pPr algn="ctr" defTabSz="685800"/>
                      <a:r>
                        <a:rPr lang="ru-RU" sz="2000" b="1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2022 </a:t>
                      </a:r>
                      <a:r>
                        <a:rPr lang="kk-KZ" sz="2000" b="1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жылғы ЖЫЛДЫҚ ЕСЕПКЕ </a:t>
                      </a:r>
                      <a:r>
                        <a:rPr lang="ru-RU" sz="2000" b="1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ҰСЫНЫМДАР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571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27267595"/>
                  </a:ext>
                </a:extLst>
              </a:tr>
            </a:tbl>
          </a:graphicData>
        </a:graphic>
      </p:graphicFrame>
      <p:graphicFrame>
        <p:nvGraphicFramePr>
          <p:cNvPr id="18" name="Таблица 4">
            <a:extLst>
              <a:ext uri="{FF2B5EF4-FFF2-40B4-BE49-F238E27FC236}">
                <a16:creationId xmlns:a16="http://schemas.microsoft.com/office/drawing/2014/main" id="{05F6A820-5505-4F76-B1D5-CFF98D2B7BA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1400792"/>
              </p:ext>
            </p:extLst>
          </p:nvPr>
        </p:nvGraphicFramePr>
        <p:xfrm>
          <a:off x="0" y="4899660"/>
          <a:ext cx="9144000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0">
                  <a:extLst>
                    <a:ext uri="{9D8B030D-6E8A-4147-A177-3AD203B41FA5}">
                      <a16:colId xmlns:a16="http://schemas.microsoft.com/office/drawing/2014/main" val="1990762141"/>
                    </a:ext>
                  </a:extLst>
                </a:gridCol>
              </a:tblGrid>
              <a:tr h="216000">
                <a:tc>
                  <a:txBody>
                    <a:bodyPr/>
                    <a:lstStyle/>
                    <a:p>
                      <a:pPr algn="r"/>
                      <a:r>
                        <a:rPr lang="en-US" sz="1000" b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1</a:t>
                      </a:r>
                      <a:r>
                        <a:rPr lang="ru-RU" sz="1000" b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x-none" sz="1000" b="0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ea typeface="Tahom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571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27267595"/>
                  </a:ext>
                </a:extLst>
              </a:tr>
            </a:tbl>
          </a:graphicData>
        </a:graphic>
      </p:graphicFrame>
      <p:graphicFrame>
        <p:nvGraphicFramePr>
          <p:cNvPr id="6" name="Таблица 3">
            <a:extLst>
              <a:ext uri="{FF2B5EF4-FFF2-40B4-BE49-F238E27FC236}">
                <a16:creationId xmlns:a16="http://schemas.microsoft.com/office/drawing/2014/main" id="{79B7CCE1-F102-4872-AC4F-AE96B633E085}"/>
              </a:ext>
            </a:extLst>
          </p:cNvPr>
          <p:cNvGraphicFramePr>
            <a:graphicFrameLocks noGrp="1"/>
          </p:cNvGraphicFramePr>
          <p:nvPr/>
        </p:nvGraphicFramePr>
        <p:xfrm>
          <a:off x="522000" y="636750"/>
          <a:ext cx="7750421" cy="4185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4421">
                  <a:extLst>
                    <a:ext uri="{9D8B030D-6E8A-4147-A177-3AD203B41FA5}">
                      <a16:colId xmlns:a16="http://schemas.microsoft.com/office/drawing/2014/main" val="56280003"/>
                    </a:ext>
                  </a:extLst>
                </a:gridCol>
                <a:gridCol w="7236000">
                  <a:extLst>
                    <a:ext uri="{9D8B030D-6E8A-4147-A177-3AD203B41FA5}">
                      <a16:colId xmlns:a16="http://schemas.microsoft.com/office/drawing/2014/main" val="2045873827"/>
                    </a:ext>
                  </a:extLst>
                </a:gridCol>
              </a:tblGrid>
              <a:tr h="4185000"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20000"/>
                        </a:lnSpc>
                        <a:buClr>
                          <a:srgbClr val="002060"/>
                        </a:buClr>
                        <a:buFont typeface="Wingdings" panose="05000000000000000000" pitchFamily="2" charset="2"/>
                        <a:buNone/>
                      </a:pPr>
                      <a:r>
                        <a:rPr lang="kk-KZ" sz="1400" b="1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ОРЫНДАУДА – 24, оның</a:t>
                      </a:r>
                      <a:r>
                        <a:rPr lang="kk-KZ" sz="1400" b="1" baseline="0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ішінде</a:t>
                      </a:r>
                      <a:r>
                        <a:rPr lang="kk-KZ" sz="1400" b="1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</a:t>
                      </a:r>
                    </a:p>
                  </a:txBody>
                  <a:tcPr vert="vert270"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algn="just">
                        <a:lnSpc>
                          <a:spcPct val="150000"/>
                        </a:lnSpc>
                        <a:buClr>
                          <a:srgbClr val="002060"/>
                        </a:buClr>
                        <a:buFont typeface="Wingdings" panose="05000000000000000000" pitchFamily="2" charset="2"/>
                        <a:buChar char="Ø"/>
                      </a:pPr>
                      <a:r>
                        <a:rPr lang="kk-KZ" sz="1300" b="0" kern="1200" noProof="0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Оларды одан әрі қолданудың орындылығы туралы шешімдер әзірлей отырып, салықтық жеңілдіктердің тиімділігін жүйелі негізде бағалауды жүргізуді қамтамасыз ету;</a:t>
                      </a:r>
                    </a:p>
                    <a:p>
                      <a:pPr marL="285750" indent="-285750" algn="just">
                        <a:lnSpc>
                          <a:spcPct val="150000"/>
                        </a:lnSpc>
                        <a:buClr>
                          <a:srgbClr val="002060"/>
                        </a:buClr>
                        <a:buFont typeface="Wingdings" panose="05000000000000000000" pitchFamily="2" charset="2"/>
                        <a:buChar char="Ø"/>
                      </a:pPr>
                      <a:r>
                        <a:rPr lang="kk-KZ" sz="1300" b="0" kern="1200" noProof="0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Іс жүзінде бюджет мүмкіндіктеріне қарай жалпыұлттық мақсаттарды түзетуге және тиімсіз жобалық басқаруға жол бермей стратегиялық жоспарлаудың бюджеттік жоспарлауға қарағанда үстемдігін қамтамасыз ету;</a:t>
                      </a:r>
                    </a:p>
                    <a:p>
                      <a:pPr marL="285750" indent="-285750" algn="just">
                        <a:lnSpc>
                          <a:spcPct val="150000"/>
                        </a:lnSpc>
                        <a:buClr>
                          <a:srgbClr val="002060"/>
                        </a:buClr>
                        <a:buFont typeface="Wingdings" panose="05000000000000000000" pitchFamily="2" charset="2"/>
                        <a:buChar char="Ø"/>
                      </a:pPr>
                      <a:r>
                        <a:rPr lang="kk-KZ" sz="1300" b="0" kern="1200" noProof="0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Алынған қаржылық нәтижеге сәйкес бюджетке таза кірістің бір бөлігін аударудың 70% қамтамасыз ету мақсатында КМС барлық субъектілерінің дивидендтік саясатын қайта қарау және өндірістік емес шығыстарды қысқарту жөніндегі жұмысты жалғастыру;</a:t>
                      </a:r>
                    </a:p>
                    <a:p>
                      <a:pPr marL="285750" indent="-285750" algn="just">
                        <a:lnSpc>
                          <a:spcPct val="150000"/>
                        </a:lnSpc>
                        <a:buClr>
                          <a:srgbClr val="002060"/>
                        </a:buClr>
                        <a:buFont typeface="Wingdings" panose="05000000000000000000" pitchFamily="2" charset="2"/>
                        <a:buChar char="Ø"/>
                      </a:pPr>
                      <a:r>
                        <a:rPr lang="kk-KZ" sz="1300" b="0" kern="1200" noProof="0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Жоспарлау кезінде қаржыландырудың қажетті көлемінің болжамды көрсеткішпен корреляциясын қамтамасыз ету;</a:t>
                      </a:r>
                    </a:p>
                    <a:p>
                      <a:pPr marL="285750" indent="-285750" algn="just">
                        <a:lnSpc>
                          <a:spcPct val="150000"/>
                        </a:lnSpc>
                        <a:buClr>
                          <a:srgbClr val="002060"/>
                        </a:buClr>
                        <a:buFont typeface="Wingdings" panose="05000000000000000000" pitchFamily="2" charset="2"/>
                        <a:buChar char="Ø"/>
                      </a:pPr>
                      <a:r>
                        <a:rPr lang="kk-KZ" sz="1300" b="0" kern="1200" noProof="0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«Самұрық-Қазына ҰӘҚ» АҚ тобына орталықтандырылған платформада сатып алу бойынша талаптарды тарату және т.б.</a:t>
                      </a:r>
                    </a:p>
                  </a:txBody>
                  <a:tcPr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167017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593242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4">
            <a:extLst>
              <a:ext uri="{FF2B5EF4-FFF2-40B4-BE49-F238E27FC236}">
                <a16:creationId xmlns:a16="http://schemas.microsoft.com/office/drawing/2014/main" id="{B9F14AD7-9066-4028-8047-7065570B071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9322976"/>
              </p:ext>
            </p:extLst>
          </p:nvPr>
        </p:nvGraphicFramePr>
        <p:xfrm>
          <a:off x="0" y="0"/>
          <a:ext cx="9144000" cy="54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0">
                  <a:extLst>
                    <a:ext uri="{9D8B030D-6E8A-4147-A177-3AD203B41FA5}">
                      <a16:colId xmlns:a16="http://schemas.microsoft.com/office/drawing/2014/main" val="1990762141"/>
                    </a:ext>
                  </a:extLst>
                </a:gridCol>
              </a:tblGrid>
              <a:tr h="540000">
                <a:tc>
                  <a:txBody>
                    <a:bodyPr/>
                    <a:lstStyle/>
                    <a:p>
                      <a:pPr algn="ctr"/>
                      <a:r>
                        <a:rPr lang="kk-KZ" sz="2000" b="1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БЮДЖЕТТІҢ АТҚАРЫЛУЫНЫҢ НЕГІЗГІ ПАРАМЕТРЛЕРІ</a:t>
                      </a:r>
                      <a:endParaRPr lang="ru-RU" sz="2000" b="1" dirty="0">
                        <a:solidFill>
                          <a:srgbClr val="002060"/>
                        </a:solidFill>
                        <a:latin typeface="Arial Narrow" panose="020B0606020202030204" pitchFamily="34" charset="0"/>
                        <a:ea typeface="Tahoma" panose="020B060403050404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571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27267595"/>
                  </a:ext>
                </a:extLst>
              </a:tr>
            </a:tbl>
          </a:graphicData>
        </a:graphic>
      </p:graphicFrame>
      <p:graphicFrame>
        <p:nvGraphicFramePr>
          <p:cNvPr id="18" name="Таблица 4">
            <a:extLst>
              <a:ext uri="{FF2B5EF4-FFF2-40B4-BE49-F238E27FC236}">
                <a16:creationId xmlns:a16="http://schemas.microsoft.com/office/drawing/2014/main" id="{05F6A820-5505-4F76-B1D5-CFF98D2B7BAD}"/>
              </a:ext>
            </a:extLst>
          </p:cNvPr>
          <p:cNvGraphicFramePr>
            <a:graphicFrameLocks noGrp="1"/>
          </p:cNvGraphicFramePr>
          <p:nvPr/>
        </p:nvGraphicFramePr>
        <p:xfrm>
          <a:off x="0" y="4899660"/>
          <a:ext cx="9144000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0">
                  <a:extLst>
                    <a:ext uri="{9D8B030D-6E8A-4147-A177-3AD203B41FA5}">
                      <a16:colId xmlns:a16="http://schemas.microsoft.com/office/drawing/2014/main" val="1990762141"/>
                    </a:ext>
                  </a:extLst>
                </a:gridCol>
              </a:tblGrid>
              <a:tr h="216000">
                <a:tc>
                  <a:txBody>
                    <a:bodyPr/>
                    <a:lstStyle/>
                    <a:p>
                      <a:pPr algn="r"/>
                      <a:r>
                        <a:rPr lang="en-US" sz="1000" b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x-none" sz="1000" b="0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ea typeface="Tahom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571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27267595"/>
                  </a:ext>
                </a:extLst>
              </a:tr>
            </a:tbl>
          </a:graphicData>
        </a:graphic>
      </p:graphicFrame>
      <p:graphicFrame>
        <p:nvGraphicFramePr>
          <p:cNvPr id="5" name="Диаграмма 4">
            <a:extLst>
              <a:ext uri="{FF2B5EF4-FFF2-40B4-BE49-F238E27FC236}">
                <a16:creationId xmlns:a16="http://schemas.microsoft.com/office/drawing/2014/main" id="{E722D1C2-765A-4656-81A9-E0E2A32EDAB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71738342"/>
              </p:ext>
            </p:extLst>
          </p:nvPr>
        </p:nvGraphicFramePr>
        <p:xfrm>
          <a:off x="612000" y="834750"/>
          <a:ext cx="7920000" cy="27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ADC27098-BF52-4034-938F-FBCD23D1C9E2}"/>
              </a:ext>
            </a:extLst>
          </p:cNvPr>
          <p:cNvSpPr txBox="1"/>
          <p:nvPr/>
        </p:nvSpPr>
        <p:spPr>
          <a:xfrm>
            <a:off x="2043000" y="1547474"/>
            <a:ext cx="864000" cy="3385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defRPr/>
            </a:pPr>
            <a:r>
              <a:rPr lang="ru-RU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99,9</a:t>
            </a:r>
            <a:r>
              <a:rPr lang="ru-RU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%</a:t>
            </a:r>
            <a:endParaRPr lang="x-none" sz="1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B230041-00DA-4701-9797-946EEE2567A8}"/>
              </a:ext>
            </a:extLst>
          </p:cNvPr>
          <p:cNvSpPr txBox="1"/>
          <p:nvPr/>
        </p:nvSpPr>
        <p:spPr>
          <a:xfrm>
            <a:off x="4572000" y="1327139"/>
            <a:ext cx="864000" cy="3385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defRPr/>
            </a:pPr>
            <a:r>
              <a:rPr lang="ru-RU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99,6</a:t>
            </a:r>
            <a:r>
              <a:rPr lang="ru-RU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%</a:t>
            </a:r>
            <a:endParaRPr lang="x-none" sz="1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1F38548-2B48-4E35-A659-FEB47C58EBF0}"/>
              </a:ext>
            </a:extLst>
          </p:cNvPr>
          <p:cNvSpPr txBox="1"/>
          <p:nvPr/>
        </p:nvSpPr>
        <p:spPr>
          <a:xfrm>
            <a:off x="6237000" y="2206195"/>
            <a:ext cx="1710000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defRPr/>
            </a:pPr>
            <a:r>
              <a:rPr lang="ru-RU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ЖІӨ-</a:t>
            </a:r>
            <a:r>
              <a:rPr lang="ru-RU" sz="1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ге</a:t>
            </a:r>
            <a:r>
              <a:rPr lang="ru-RU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2,6%</a:t>
            </a:r>
            <a:endParaRPr lang="x-none" sz="1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1" name="Таблица 11">
            <a:extLst>
              <a:ext uri="{FF2B5EF4-FFF2-40B4-BE49-F238E27FC236}">
                <a16:creationId xmlns:a16="http://schemas.microsoft.com/office/drawing/2014/main" id="{27A9595A-A323-41A2-A19B-432DBD9F07A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9276922"/>
              </p:ext>
            </p:extLst>
          </p:nvPr>
        </p:nvGraphicFramePr>
        <p:xfrm>
          <a:off x="90000" y="3408030"/>
          <a:ext cx="89640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84000">
                  <a:extLst>
                    <a:ext uri="{9D8B030D-6E8A-4147-A177-3AD203B41FA5}">
                      <a16:colId xmlns:a16="http://schemas.microsoft.com/office/drawing/2014/main" val="4197488963"/>
                    </a:ext>
                  </a:extLst>
                </a:gridCol>
                <a:gridCol w="2700000">
                  <a:extLst>
                    <a:ext uri="{9D8B030D-6E8A-4147-A177-3AD203B41FA5}">
                      <a16:colId xmlns:a16="http://schemas.microsoft.com/office/drawing/2014/main" val="2352153765"/>
                    </a:ext>
                  </a:extLst>
                </a:gridCol>
                <a:gridCol w="2880000">
                  <a:extLst>
                    <a:ext uri="{9D8B030D-6E8A-4147-A177-3AD203B41FA5}">
                      <a16:colId xmlns:a16="http://schemas.microsoft.com/office/drawing/2014/main" val="2028259916"/>
                    </a:ext>
                  </a:extLst>
                </a:gridCol>
              </a:tblGrid>
              <a:tr h="1112520"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</a:pPr>
                      <a:r>
                        <a:rPr lang="kk-KZ" sz="1400" b="1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ТҮСІМДЕР</a:t>
                      </a:r>
                    </a:p>
                    <a:p>
                      <a:pPr algn="ctr">
                        <a:lnSpc>
                          <a:spcPct val="120000"/>
                        </a:lnSpc>
                      </a:pPr>
                      <a:r>
                        <a:rPr lang="kk-KZ" sz="1400" b="0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2022 жылмен салыстырғанда</a:t>
                      </a:r>
                    </a:p>
                    <a:p>
                      <a:pPr algn="ctr">
                        <a:lnSpc>
                          <a:spcPct val="120000"/>
                        </a:lnSpc>
                      </a:pPr>
                      <a:r>
                        <a:rPr lang="kk-KZ" sz="1400" b="1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3 155 </a:t>
                      </a:r>
                      <a:r>
                        <a:rPr lang="kk-KZ" sz="1400" b="0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млрд.теңгеге </a:t>
                      </a:r>
                      <a:r>
                        <a:rPr lang="kk-KZ" sz="1400" b="1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ұлғайды</a:t>
                      </a:r>
                      <a:endParaRPr lang="kk-KZ" sz="1400" b="1" noProof="0" dirty="0">
                        <a:solidFill>
                          <a:srgbClr val="002060"/>
                        </a:solidFill>
                        <a:highlight>
                          <a:srgbClr val="FFFF00"/>
                        </a:highlight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317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</a:pPr>
                      <a:r>
                        <a:rPr lang="kk-KZ" sz="1400" b="1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ШЫҒЫСТАРДЫ</a:t>
                      </a:r>
                      <a:r>
                        <a:rPr lang="kk-KZ" sz="1400" b="0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игеру</a:t>
                      </a:r>
                    </a:p>
                    <a:p>
                      <a:pPr algn="ctr">
                        <a:lnSpc>
                          <a:spcPct val="120000"/>
                        </a:lnSpc>
                      </a:pPr>
                      <a:r>
                        <a:rPr lang="kk-KZ" sz="1400" b="0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2022 жылмен салыстырғанда</a:t>
                      </a:r>
                      <a:endParaRPr lang="kk-KZ" sz="1400" b="1" noProof="0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20000"/>
                        </a:lnSpc>
                      </a:pPr>
                      <a:r>
                        <a:rPr lang="kk-KZ" sz="1400" b="1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3 885 </a:t>
                      </a:r>
                      <a:r>
                        <a:rPr lang="kk-KZ" sz="1400" b="0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млрд.теңгеге </a:t>
                      </a:r>
                      <a:r>
                        <a:rPr lang="kk-KZ" sz="1400" b="1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ұлғайды</a:t>
                      </a:r>
                    </a:p>
                  </a:txBody>
                  <a:tcPr anchor="ctr">
                    <a:lnL w="317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</a:pPr>
                      <a:r>
                        <a:rPr lang="kk-KZ" sz="1400" b="1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ТАПШЫЛЫҚ</a:t>
                      </a:r>
                      <a:r>
                        <a:rPr lang="kk-KZ" sz="1400" b="0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жоспарланған деңгейден </a:t>
                      </a:r>
                      <a:r>
                        <a:rPr lang="kk-KZ" sz="1400" b="1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87</a:t>
                      </a:r>
                      <a:r>
                        <a:rPr lang="kk-KZ" sz="1400" b="0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млрд.теңгеге</a:t>
                      </a:r>
                    </a:p>
                    <a:p>
                      <a:pPr algn="ctr">
                        <a:lnSpc>
                          <a:spcPct val="120000"/>
                        </a:lnSpc>
                      </a:pPr>
                      <a:r>
                        <a:rPr lang="kk-KZ" sz="1400" b="1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төмен</a:t>
                      </a:r>
                      <a:r>
                        <a:rPr lang="kk-KZ" sz="1400" b="0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қалыптасты</a:t>
                      </a:r>
                    </a:p>
                  </a:txBody>
                  <a:tcPr anchor="ctr">
                    <a:lnL w="3175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31843540"/>
                  </a:ext>
                </a:extLst>
              </a:tr>
            </a:tbl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A9DF9F0F-8069-4942-8C89-2BE6933F123E}"/>
              </a:ext>
            </a:extLst>
          </p:cNvPr>
          <p:cNvSpPr txBox="1"/>
          <p:nvPr/>
        </p:nvSpPr>
        <p:spPr>
          <a:xfrm>
            <a:off x="8172000" y="652139"/>
            <a:ext cx="972000" cy="24622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defRPr/>
            </a:pPr>
            <a:r>
              <a:rPr lang="ru-RU" sz="1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млрд.теңге</a:t>
            </a:r>
            <a:endParaRPr lang="x-none" sz="10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24430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4">
            <a:extLst>
              <a:ext uri="{FF2B5EF4-FFF2-40B4-BE49-F238E27FC236}">
                <a16:creationId xmlns:a16="http://schemas.microsoft.com/office/drawing/2014/main" id="{B9F14AD7-9066-4028-8047-7065570B0710}"/>
              </a:ext>
            </a:extLst>
          </p:cNvPr>
          <p:cNvGraphicFramePr>
            <a:graphicFrameLocks noGrp="1"/>
          </p:cNvGraphicFramePr>
          <p:nvPr/>
        </p:nvGraphicFramePr>
        <p:xfrm>
          <a:off x="0" y="0"/>
          <a:ext cx="9144000" cy="54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0">
                  <a:extLst>
                    <a:ext uri="{9D8B030D-6E8A-4147-A177-3AD203B41FA5}">
                      <a16:colId xmlns:a16="http://schemas.microsoft.com/office/drawing/2014/main" val="1990762141"/>
                    </a:ext>
                  </a:extLst>
                </a:gridCol>
              </a:tblGrid>
              <a:tr h="540000"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РЕСПУБЛИКАЛЫҚ БЮДЖЕТ КІРІСТЕРІНІҢ АТҚАРЫЛУЫ</a:t>
                      </a:r>
                      <a:endParaRPr lang="ru-RU" sz="2000" b="0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ea typeface="Tahom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571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27267595"/>
                  </a:ext>
                </a:extLst>
              </a:tr>
            </a:tbl>
          </a:graphicData>
        </a:graphic>
      </p:graphicFrame>
      <p:graphicFrame>
        <p:nvGraphicFramePr>
          <p:cNvPr id="18" name="Таблица 4">
            <a:extLst>
              <a:ext uri="{FF2B5EF4-FFF2-40B4-BE49-F238E27FC236}">
                <a16:creationId xmlns:a16="http://schemas.microsoft.com/office/drawing/2014/main" id="{05F6A820-5505-4F76-B1D5-CFF98D2B7BAD}"/>
              </a:ext>
            </a:extLst>
          </p:cNvPr>
          <p:cNvGraphicFramePr>
            <a:graphicFrameLocks noGrp="1"/>
          </p:cNvGraphicFramePr>
          <p:nvPr/>
        </p:nvGraphicFramePr>
        <p:xfrm>
          <a:off x="0" y="4899660"/>
          <a:ext cx="9144000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0">
                  <a:extLst>
                    <a:ext uri="{9D8B030D-6E8A-4147-A177-3AD203B41FA5}">
                      <a16:colId xmlns:a16="http://schemas.microsoft.com/office/drawing/2014/main" val="1990762141"/>
                    </a:ext>
                  </a:extLst>
                </a:gridCol>
              </a:tblGrid>
              <a:tr h="216000">
                <a:tc>
                  <a:txBody>
                    <a:bodyPr/>
                    <a:lstStyle/>
                    <a:p>
                      <a:pPr algn="r"/>
                      <a:r>
                        <a:rPr lang="en-US" sz="1000" b="0" dirty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3</a:t>
                      </a:r>
                      <a:endParaRPr lang="x-none" sz="1000" b="0" dirty="0">
                        <a:solidFill>
                          <a:srgbClr val="002060"/>
                        </a:solidFill>
                        <a:latin typeface="Arial Narrow" panose="020B0606020202030204" pitchFamily="34" charset="0"/>
                        <a:ea typeface="Tahoma" panose="020B060403050404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571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27267595"/>
                  </a:ext>
                </a:extLst>
              </a:tr>
            </a:tbl>
          </a:graphicData>
        </a:graphic>
      </p:graphicFrame>
      <p:graphicFrame>
        <p:nvGraphicFramePr>
          <p:cNvPr id="8" name="Таблица 7">
            <a:extLst>
              <a:ext uri="{FF2B5EF4-FFF2-40B4-BE49-F238E27FC236}">
                <a16:creationId xmlns:a16="http://schemas.microsoft.com/office/drawing/2014/main" id="{6341DE56-7144-4A88-985C-F787F35738B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7873453"/>
              </p:ext>
            </p:extLst>
          </p:nvPr>
        </p:nvGraphicFramePr>
        <p:xfrm>
          <a:off x="161998" y="782516"/>
          <a:ext cx="8775001" cy="222495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735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50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133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2389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52764">
                  <a:extLst>
                    <a:ext uri="{9D8B030D-6E8A-4147-A177-3AD203B41FA5}">
                      <a16:colId xmlns:a16="http://schemas.microsoft.com/office/drawing/2014/main" val="32936237"/>
                    </a:ext>
                  </a:extLst>
                </a:gridCol>
              </a:tblGrid>
              <a:tr h="265949">
                <a:tc>
                  <a:txBody>
                    <a:bodyPr/>
                    <a:lstStyle/>
                    <a:p>
                      <a:pPr algn="ctr"/>
                      <a:r>
                        <a:rPr lang="kk-KZ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Атауы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kk-KZ" sz="1400" b="0" i="0" u="none" strike="noStrike" kern="1200" noProof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Жоспар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kk-KZ" sz="1400" b="0" i="0" u="none" strike="noStrike" kern="1200" noProof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Бағалау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kk-KZ" sz="1400" b="0" i="0" u="none" strike="noStrike" kern="1200" noProof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+/-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9647">
                <a:tc>
                  <a:txBody>
                    <a:bodyPr/>
                    <a:lstStyle/>
                    <a:p>
                      <a:pPr algn="just" fontAlgn="ctr">
                        <a:lnSpc>
                          <a:spcPct val="100000"/>
                        </a:lnSpc>
                      </a:pPr>
                      <a:r>
                        <a:rPr lang="ru-RU" sz="1800" b="1" i="0" u="none" strike="noStrike" kern="1200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КІРІСТЕР</a:t>
                      </a:r>
                    </a:p>
                  </a:txBody>
                  <a:tcPr marL="7200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</a:pPr>
                      <a:r>
                        <a:rPr lang="ru-RU" sz="1800" b="1" i="0" u="none" strike="noStrike" kern="1200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19 067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</a:pPr>
                      <a:r>
                        <a:rPr lang="ru-RU" sz="1800" b="1" i="0" u="none" strike="noStrike" kern="1200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19 038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</a:pPr>
                      <a:r>
                        <a:rPr lang="ru-RU" sz="1400" b="1" i="1" u="none" strike="noStrike" kern="12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- 26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100000"/>
                        </a:lnSpc>
                      </a:pPr>
                      <a:r>
                        <a:rPr lang="ru-RU" sz="1400" b="1" i="1" u="none" strike="noStrike" kern="12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99,9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9647">
                <a:tc>
                  <a:txBody>
                    <a:bodyPr/>
                    <a:lstStyle/>
                    <a:p>
                      <a:pPr algn="just" fontAlgn="ctr">
                        <a:lnSpc>
                          <a:spcPct val="100000"/>
                        </a:lnSpc>
                      </a:pPr>
                      <a:r>
                        <a:rPr lang="ru-RU" sz="1800" b="1" i="0" u="none" strike="noStrike" kern="1200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КІРІСТЕР</a:t>
                      </a:r>
                      <a:r>
                        <a:rPr lang="ru-RU" sz="2000" b="1" i="0" u="none" strike="noStrike" kern="1200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b="0" i="0" u="none" strike="noStrike" kern="1200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/</a:t>
                      </a:r>
                      <a:r>
                        <a:rPr lang="kk-KZ" sz="1200" b="0" i="0" u="none" strike="noStrike" kern="1200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трансферттерді есепке алмағанда/</a:t>
                      </a:r>
                      <a:endParaRPr lang="ru-RU" sz="1200" b="0" i="0" u="none" strike="noStrike" kern="1200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200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</a:pPr>
                      <a:r>
                        <a:rPr lang="ru-RU" sz="1800" b="1" i="0" u="none" strike="noStrike" kern="1200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14 632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</a:pPr>
                      <a:r>
                        <a:rPr lang="ru-RU" sz="1800" b="1" i="0" u="none" strike="noStrike" kern="1200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14 531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</a:pPr>
                      <a:r>
                        <a:rPr lang="ru-RU" sz="1400" b="1" i="1" u="none" strike="noStrike" kern="12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- 101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100000"/>
                        </a:lnSpc>
                      </a:pPr>
                      <a:r>
                        <a:rPr lang="ru-RU" sz="1400" b="1" i="1" u="none" strike="noStrike" kern="12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99,3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19215261"/>
                  </a:ext>
                </a:extLst>
              </a:tr>
              <a:tr h="368797"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</a:pPr>
                      <a:r>
                        <a:rPr lang="kk-KZ" sz="1600" b="0" u="none" strike="noStrike" noProof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Салық түсімдері</a:t>
                      </a:r>
                      <a:endParaRPr lang="kk-KZ" sz="16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100000"/>
                        </a:lnSpc>
                      </a:pPr>
                      <a:r>
                        <a:rPr lang="ru-RU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14 279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100000"/>
                        </a:lnSpc>
                      </a:pPr>
                      <a:r>
                        <a:rPr lang="ru-RU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12 912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100000"/>
                        </a:lnSpc>
                      </a:pPr>
                      <a:r>
                        <a:rPr lang="ru-RU" sz="1200" b="0" i="1" u="none" strike="noStrike" kern="12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- 1 367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100000"/>
                        </a:lnSpc>
                      </a:pPr>
                      <a:r>
                        <a:rPr lang="ru-RU" sz="1200" b="1" i="1" u="none" strike="noStrike" kern="12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90,4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97355">
                <a:tc>
                  <a:txBody>
                    <a:bodyPr/>
                    <a:lstStyle/>
                    <a:p>
                      <a:pPr marL="0" marR="0" indent="0" algn="just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600" b="0" u="none" strike="noStrike" noProof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Салықтық емес түсімдер</a:t>
                      </a:r>
                      <a:endParaRPr lang="kk-KZ" sz="16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</a:pPr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352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</a:pPr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1 618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</a:pPr>
                      <a:r>
                        <a:rPr lang="kk-KZ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1 266</a:t>
                      </a:r>
                      <a:endParaRPr lang="ru-RU" sz="1200" b="0" i="1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</a:pPr>
                      <a:r>
                        <a:rPr lang="kk-KZ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459,8</a:t>
                      </a:r>
                      <a:endParaRPr lang="ru-RU" sz="1200" b="0" i="1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97355">
                <a:tc>
                  <a:txBody>
                    <a:bodyPr/>
                    <a:lstStyle/>
                    <a:p>
                      <a:pPr algn="just" fontAlgn="ctr">
                        <a:lnSpc>
                          <a:spcPct val="100000"/>
                        </a:lnSpc>
                      </a:pPr>
                      <a:r>
                        <a:rPr lang="kk-KZ" sz="1600" b="0" u="none" strike="noStrike" baseline="0" noProof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Негізгі капиталды сату</a:t>
                      </a:r>
                      <a:endParaRPr lang="kk-KZ" sz="16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</a:pPr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1,2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</a:pPr>
                      <a:r>
                        <a:rPr lang="kk-K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0,7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100000"/>
                        </a:lnSpc>
                      </a:pPr>
                      <a:r>
                        <a:rPr lang="kk-KZ" sz="1200" b="0" i="1" u="none" strike="noStrike" kern="12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- 0,5</a:t>
                      </a:r>
                      <a:endParaRPr lang="ru-RU" sz="1200" b="0" i="1" u="none" strike="noStrike" kern="12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100000"/>
                        </a:lnSpc>
                      </a:pPr>
                      <a:r>
                        <a:rPr lang="kk-KZ" sz="1200" b="1" i="1" u="none" strike="noStrike" kern="12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58,9</a:t>
                      </a:r>
                      <a:endParaRPr lang="ru-RU" sz="1200" b="1" i="1" u="none" strike="noStrike" kern="12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97355">
                <a:tc>
                  <a:txBody>
                    <a:bodyPr/>
                    <a:lstStyle/>
                    <a:p>
                      <a:pPr algn="just" fontAlgn="ctr">
                        <a:lnSpc>
                          <a:spcPct val="100000"/>
                        </a:lnSpc>
                      </a:pPr>
                      <a:r>
                        <a:rPr lang="kk-KZ" sz="1600" b="0" i="0" u="none" strike="noStrike" noProof="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Трансферттер</a:t>
                      </a:r>
                      <a:r>
                        <a:rPr lang="kk-KZ" sz="16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түсімдері</a:t>
                      </a:r>
                    </a:p>
                  </a:txBody>
                  <a:tcPr marL="10800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</a:pPr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4 432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</a:pPr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4 507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</a:pPr>
                      <a:r>
                        <a:rPr lang="kk-KZ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75,3</a:t>
                      </a:r>
                      <a:endParaRPr lang="ru-RU" sz="1200" b="0" i="1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</a:pPr>
                      <a:r>
                        <a:rPr lang="kk-KZ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101,7</a:t>
                      </a:r>
                      <a:endParaRPr lang="ru-RU" sz="1200" b="0" i="1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95112132"/>
                  </a:ext>
                </a:extLst>
              </a:tr>
            </a:tbl>
          </a:graphicData>
        </a:graphic>
      </p:graphicFrame>
      <p:cxnSp>
        <p:nvCxnSpPr>
          <p:cNvPr id="5" name="Прямая соединительная линия 4">
            <a:extLst>
              <a:ext uri="{FF2B5EF4-FFF2-40B4-BE49-F238E27FC236}">
                <a16:creationId xmlns:a16="http://schemas.microsoft.com/office/drawing/2014/main" id="{B4B971D4-CD12-4A21-B292-914B4EB4FF87}"/>
              </a:ext>
            </a:extLst>
          </p:cNvPr>
          <p:cNvCxnSpPr/>
          <p:nvPr/>
        </p:nvCxnSpPr>
        <p:spPr>
          <a:xfrm>
            <a:off x="341999" y="3036237"/>
            <a:ext cx="84150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D283D780-B220-4638-B5DB-EFCC379DBDD1}"/>
              </a:ext>
            </a:extLst>
          </p:cNvPr>
          <p:cNvSpPr txBox="1"/>
          <p:nvPr/>
        </p:nvSpPr>
        <p:spPr>
          <a:xfrm>
            <a:off x="8082000" y="540000"/>
            <a:ext cx="101438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млрд.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теңге</a:t>
            </a:r>
            <a:endParaRPr lang="ru-RU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0" name="Таблица 3">
            <a:extLst>
              <a:ext uri="{FF2B5EF4-FFF2-40B4-BE49-F238E27FC236}">
                <a16:creationId xmlns:a16="http://schemas.microsoft.com/office/drawing/2014/main" id="{3672CD86-FB0A-4724-B70E-65CA93E0307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1923942"/>
              </p:ext>
            </p:extLst>
          </p:nvPr>
        </p:nvGraphicFramePr>
        <p:xfrm>
          <a:off x="398994" y="3041373"/>
          <a:ext cx="8127999" cy="18209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2897">
                  <a:extLst>
                    <a:ext uri="{9D8B030D-6E8A-4147-A177-3AD203B41FA5}">
                      <a16:colId xmlns:a16="http://schemas.microsoft.com/office/drawing/2014/main" val="528398346"/>
                    </a:ext>
                  </a:extLst>
                </a:gridCol>
                <a:gridCol w="4895769">
                  <a:extLst>
                    <a:ext uri="{9D8B030D-6E8A-4147-A177-3AD203B41FA5}">
                      <a16:colId xmlns:a16="http://schemas.microsoft.com/office/drawing/2014/main" val="3124622640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3665361096"/>
                    </a:ext>
                  </a:extLst>
                </a:gridCol>
              </a:tblGrid>
              <a:tr h="314286">
                <a:tc gridSpan="3">
                  <a:txBody>
                    <a:bodyPr/>
                    <a:lstStyle/>
                    <a:p>
                      <a:r>
                        <a:rPr lang="kk-KZ" sz="1600" noProof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ОРЫНДАЛМАУ МЫНАДАЙ САЛЫҚТАР БОЙЫНША: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K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K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6797922"/>
                  </a:ext>
                </a:extLst>
              </a:tr>
              <a:tr h="371429"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ru-KZ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kk-KZ" sz="1400" noProof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Корпоративтік табыс салығы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dirty="0">
                          <a:solidFill>
                            <a:srgbClr val="0070C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1 076</a:t>
                      </a:r>
                      <a:endParaRPr lang="ru-KZ" sz="1800" b="1" dirty="0">
                        <a:solidFill>
                          <a:srgbClr val="0070C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19436509"/>
                  </a:ext>
                </a:extLst>
              </a:tr>
              <a:tr h="371429"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ru-RU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ru-KZ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kk-KZ" sz="1400" noProof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Импортқа қосылған құн салығы 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dirty="0">
                          <a:solidFill>
                            <a:srgbClr val="0070C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415 </a:t>
                      </a:r>
                      <a:endParaRPr lang="ru-KZ" sz="1800" b="1" dirty="0">
                        <a:solidFill>
                          <a:srgbClr val="0070C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56832749"/>
                  </a:ext>
                </a:extLst>
              </a:tr>
              <a:tr h="371429"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ru-RU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ru-KZ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kk-KZ" sz="1400" noProof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Пайдалы қазбаларды өндіру салығы 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dirty="0">
                          <a:solidFill>
                            <a:srgbClr val="0070C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209</a:t>
                      </a:r>
                      <a:endParaRPr lang="ru-KZ" sz="1800" b="1" dirty="0">
                        <a:solidFill>
                          <a:srgbClr val="0070C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4658294"/>
                  </a:ext>
                </a:extLst>
              </a:tr>
              <a:tr h="371429"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ru-RU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ru-KZ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kk-KZ" sz="1400" noProof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Шикі мұнайға экспорттық кедендік баж 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dirty="0">
                          <a:solidFill>
                            <a:srgbClr val="0070C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118</a:t>
                      </a:r>
                      <a:endParaRPr lang="ru-KZ" sz="1800" b="1" dirty="0">
                        <a:solidFill>
                          <a:srgbClr val="0070C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2401359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277090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4">
            <a:extLst>
              <a:ext uri="{FF2B5EF4-FFF2-40B4-BE49-F238E27FC236}">
                <a16:creationId xmlns:a16="http://schemas.microsoft.com/office/drawing/2014/main" id="{B9F14AD7-9066-4028-8047-7065570B071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8251198"/>
              </p:ext>
            </p:extLst>
          </p:nvPr>
        </p:nvGraphicFramePr>
        <p:xfrm>
          <a:off x="0" y="0"/>
          <a:ext cx="9144000" cy="54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0">
                  <a:extLst>
                    <a:ext uri="{9D8B030D-6E8A-4147-A177-3AD203B41FA5}">
                      <a16:colId xmlns:a16="http://schemas.microsoft.com/office/drawing/2014/main" val="1990762141"/>
                    </a:ext>
                  </a:extLst>
                </a:gridCol>
              </a:tblGrid>
              <a:tr h="540000"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РЕСПУБЛИКАЛЫҚ БЮДЖЕТ КІРІСТЕРІН САЛЫСТЫРМАЛЫ ТАЛДАУ</a:t>
                      </a:r>
                      <a:endParaRPr lang="ru-RU" sz="2000" b="0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ea typeface="Tahom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571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27267595"/>
                  </a:ext>
                </a:extLst>
              </a:tr>
            </a:tbl>
          </a:graphicData>
        </a:graphic>
      </p:graphicFrame>
      <p:graphicFrame>
        <p:nvGraphicFramePr>
          <p:cNvPr id="18" name="Таблица 4">
            <a:extLst>
              <a:ext uri="{FF2B5EF4-FFF2-40B4-BE49-F238E27FC236}">
                <a16:creationId xmlns:a16="http://schemas.microsoft.com/office/drawing/2014/main" id="{05F6A820-5505-4F76-B1D5-CFF98D2B7BAD}"/>
              </a:ext>
            </a:extLst>
          </p:cNvPr>
          <p:cNvGraphicFramePr>
            <a:graphicFrameLocks noGrp="1"/>
          </p:cNvGraphicFramePr>
          <p:nvPr/>
        </p:nvGraphicFramePr>
        <p:xfrm>
          <a:off x="0" y="4899660"/>
          <a:ext cx="9144000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0">
                  <a:extLst>
                    <a:ext uri="{9D8B030D-6E8A-4147-A177-3AD203B41FA5}">
                      <a16:colId xmlns:a16="http://schemas.microsoft.com/office/drawing/2014/main" val="1990762141"/>
                    </a:ext>
                  </a:extLst>
                </a:gridCol>
              </a:tblGrid>
              <a:tr h="216000">
                <a:tc>
                  <a:txBody>
                    <a:bodyPr/>
                    <a:lstStyle/>
                    <a:p>
                      <a:pPr algn="r"/>
                      <a:r>
                        <a:rPr lang="ru-RU" sz="1000" b="0" dirty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4</a:t>
                      </a:r>
                      <a:endParaRPr lang="x-none" sz="1000" b="0" dirty="0">
                        <a:solidFill>
                          <a:srgbClr val="002060"/>
                        </a:solidFill>
                        <a:latin typeface="Arial Narrow" panose="020B0606020202030204" pitchFamily="34" charset="0"/>
                        <a:ea typeface="Tahoma" panose="020B060403050404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571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27267595"/>
                  </a:ext>
                </a:extLst>
              </a:tr>
            </a:tbl>
          </a:graphicData>
        </a:graphic>
      </p:graphicFrame>
      <p:graphicFrame>
        <p:nvGraphicFramePr>
          <p:cNvPr id="8" name="Таблица 7">
            <a:extLst>
              <a:ext uri="{FF2B5EF4-FFF2-40B4-BE49-F238E27FC236}">
                <a16:creationId xmlns:a16="http://schemas.microsoft.com/office/drawing/2014/main" id="{6341DE56-7144-4A88-985C-F787F35738B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91246871"/>
              </p:ext>
            </p:extLst>
          </p:nvPr>
        </p:nvGraphicFramePr>
        <p:xfrm>
          <a:off x="72000" y="936735"/>
          <a:ext cx="8775002" cy="343017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735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95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6834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2389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52764">
                  <a:extLst>
                    <a:ext uri="{9D8B030D-6E8A-4147-A177-3AD203B41FA5}">
                      <a16:colId xmlns:a16="http://schemas.microsoft.com/office/drawing/2014/main" val="32936237"/>
                    </a:ext>
                  </a:extLst>
                </a:gridCol>
              </a:tblGrid>
              <a:tr h="610646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kk-KZ" sz="1600" b="0" i="0" u="none" strike="noStrike" kern="1200" noProof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Атауы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kk-KZ" sz="1600" b="0" i="0" u="none" strike="noStrike" kern="1200" noProof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2022 жылғы</a:t>
                      </a:r>
                    </a:p>
                    <a:p>
                      <a:pPr marL="0" algn="ctr" defTabSz="914400" rtl="0" eaLnBrk="1" fontAlgn="ctr" latinLnBrk="0" hangingPunct="1"/>
                      <a:r>
                        <a:rPr lang="kk-KZ" sz="1600" b="0" i="0" u="none" strike="noStrike" kern="1200" noProof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факт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kk-KZ" sz="1600" b="0" i="0" u="none" strike="noStrike" kern="1200" noProof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2023 жылғы</a:t>
                      </a:r>
                    </a:p>
                    <a:p>
                      <a:pPr marL="0" algn="ctr" defTabSz="914400" rtl="0" eaLnBrk="1" fontAlgn="ctr" latinLnBrk="0" hangingPunct="1"/>
                      <a:r>
                        <a:rPr lang="kk-KZ" sz="1600" b="0" i="0" u="none" strike="noStrike" kern="1200" noProof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факт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kk-KZ" sz="1600" b="0" i="0" u="none" strike="noStrike" kern="1200" noProof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+/-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kk-KZ" sz="1600" b="0" i="0" u="none" strike="noStrike" kern="1200" noProof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6012">
                <a:tc>
                  <a:txBody>
                    <a:bodyPr/>
                    <a:lstStyle/>
                    <a:p>
                      <a:pPr algn="just" fontAlgn="ctr">
                        <a:lnSpc>
                          <a:spcPct val="100000"/>
                        </a:lnSpc>
                      </a:pPr>
                      <a:r>
                        <a:rPr lang="ru-RU" sz="1800" b="1" i="0" u="none" strike="noStrike" kern="1200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КІРІСТЕР</a:t>
                      </a:r>
                    </a:p>
                  </a:txBody>
                  <a:tcPr marL="7200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</a:pPr>
                      <a:r>
                        <a:rPr lang="ru-RU" sz="1800" b="1" i="0" u="none" strike="noStrike" kern="1200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15 963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</a:pPr>
                      <a:r>
                        <a:rPr lang="ru-RU" sz="1800" b="1" i="0" u="none" strike="noStrike" kern="1200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19 038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</a:pPr>
                      <a:r>
                        <a:rPr lang="ru-RU" sz="1400" b="1" i="1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3 075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100000"/>
                        </a:lnSpc>
                      </a:pPr>
                      <a:r>
                        <a:rPr lang="ru-RU" sz="1400" b="1" i="1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119,3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6012">
                <a:tc>
                  <a:txBody>
                    <a:bodyPr/>
                    <a:lstStyle/>
                    <a:p>
                      <a:pPr algn="just" fontAlgn="ctr">
                        <a:lnSpc>
                          <a:spcPct val="100000"/>
                        </a:lnSpc>
                      </a:pPr>
                      <a:r>
                        <a:rPr lang="ru-RU" sz="1800" b="1" i="0" u="none" strike="noStrike" kern="1200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КІРІСТЕР </a:t>
                      </a:r>
                      <a:r>
                        <a:rPr lang="en-US" sz="1200" b="0" i="0" u="none" strike="noStrike" kern="1200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/</a:t>
                      </a:r>
                      <a:r>
                        <a:rPr lang="kk-KZ" sz="1200" b="0" i="0" u="none" strike="noStrike" kern="1200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трансферттерді есепке алмағанда/</a:t>
                      </a:r>
                      <a:endParaRPr lang="ru-RU" sz="1200" b="0" i="0" u="none" strike="noStrike" kern="1200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200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</a:pPr>
                      <a:r>
                        <a:rPr lang="ru-RU" sz="1800" b="1" i="0" u="none" strike="noStrike" kern="1200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10 472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</a:pPr>
                      <a:r>
                        <a:rPr lang="ru-RU" sz="1800" b="1" i="0" u="none" strike="noStrike" kern="1200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14 531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</a:pPr>
                      <a:r>
                        <a:rPr lang="ru-RU" sz="1400" b="1" i="1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4 059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100000"/>
                        </a:lnSpc>
                      </a:pPr>
                      <a:r>
                        <a:rPr lang="ru-RU" sz="1400" b="1" i="1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138,8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19215261"/>
                  </a:ext>
                </a:extLst>
              </a:tr>
              <a:tr h="456444"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</a:pPr>
                      <a:r>
                        <a:rPr lang="kk-KZ" sz="1600" b="0" u="none" strike="noStrike" noProof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Салық түсімдері</a:t>
                      </a:r>
                      <a:endParaRPr lang="kk-KZ" sz="16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100000"/>
                        </a:lnSpc>
                      </a:pPr>
                      <a:r>
                        <a:rPr lang="ru-RU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10 026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100000"/>
                        </a:lnSpc>
                      </a:pPr>
                      <a:r>
                        <a:rPr lang="ru-RU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12 912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100000"/>
                        </a:lnSpc>
                      </a:pPr>
                      <a:r>
                        <a:rPr lang="ru-RU" sz="12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2 886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100000"/>
                        </a:lnSpc>
                      </a:pPr>
                      <a:r>
                        <a:rPr lang="ru-RU" sz="12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128,8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38173">
                <a:tc>
                  <a:txBody>
                    <a:bodyPr/>
                    <a:lstStyle/>
                    <a:p>
                      <a:pPr marL="0" marR="0" indent="0" algn="just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600" b="0" u="none" strike="noStrike" noProof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Салықтық емес түсімдер</a:t>
                      </a:r>
                      <a:endParaRPr lang="kk-KZ" sz="16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</a:pPr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438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</a:pPr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1 617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</a:pPr>
                      <a:r>
                        <a:rPr lang="kk-KZ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1 179</a:t>
                      </a:r>
                      <a:endParaRPr lang="ru-RU" sz="1200" b="0" i="1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</a:pPr>
                      <a:r>
                        <a:rPr lang="kk-KZ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369,1</a:t>
                      </a:r>
                      <a:endParaRPr lang="ru-RU" sz="1200" b="0" i="1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456444">
                <a:tc>
                  <a:txBody>
                    <a:bodyPr/>
                    <a:lstStyle/>
                    <a:p>
                      <a:pPr algn="just" fontAlgn="ctr">
                        <a:lnSpc>
                          <a:spcPct val="100000"/>
                        </a:lnSpc>
                      </a:pPr>
                      <a:r>
                        <a:rPr lang="kk-KZ" sz="1600" b="0" u="none" strike="noStrike" baseline="0" noProof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Негізгі капиталды сату</a:t>
                      </a:r>
                      <a:endParaRPr lang="kk-KZ" sz="1600" b="0" i="0" u="none" strike="noStrike" noProof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</a:pPr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6,9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</a:pPr>
                      <a:r>
                        <a:rPr lang="kk-K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0,7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100000"/>
                        </a:lnSpc>
                      </a:pPr>
                      <a:r>
                        <a:rPr lang="kk-KZ" sz="1200" b="0" i="1" u="none" strike="noStrike" kern="12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- 6,2</a:t>
                      </a:r>
                      <a:endParaRPr lang="ru-RU" sz="1200" b="0" i="1" u="none" strike="noStrike" kern="12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100000"/>
                        </a:lnSpc>
                      </a:pPr>
                      <a:r>
                        <a:rPr lang="kk-KZ" sz="1200" b="0" i="1" u="none" strike="noStrike" kern="12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10,6</a:t>
                      </a:r>
                      <a:endParaRPr lang="ru-RU" sz="1200" b="0" i="1" u="none" strike="noStrike" kern="12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456444">
                <a:tc>
                  <a:txBody>
                    <a:bodyPr/>
                    <a:lstStyle/>
                    <a:p>
                      <a:pPr algn="just" fontAlgn="ctr">
                        <a:lnSpc>
                          <a:spcPct val="100000"/>
                        </a:lnSpc>
                      </a:pPr>
                      <a:r>
                        <a:rPr lang="kk-KZ" sz="1600" b="0" i="0" u="none" strike="noStrike" noProof="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Трансферттер</a:t>
                      </a:r>
                      <a:r>
                        <a:rPr lang="kk-KZ" sz="16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түсімдері</a:t>
                      </a:r>
                    </a:p>
                  </a:txBody>
                  <a:tcPr marL="10800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</a:pPr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5 491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</a:pPr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4 507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</a:pPr>
                      <a:r>
                        <a:rPr lang="kk-KZ" sz="1200" b="0" i="1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- 984</a:t>
                      </a:r>
                      <a:endParaRPr lang="ru-RU" sz="1200" b="0" i="1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</a:pPr>
                      <a:r>
                        <a:rPr lang="kk-KZ" sz="1200" b="0" i="1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82,1</a:t>
                      </a:r>
                      <a:endParaRPr lang="ru-RU" sz="1200" b="0" i="1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95112132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D283D780-B220-4638-B5DB-EFCC379DBDD1}"/>
              </a:ext>
            </a:extLst>
          </p:cNvPr>
          <p:cNvSpPr txBox="1"/>
          <p:nvPr/>
        </p:nvSpPr>
        <p:spPr>
          <a:xfrm>
            <a:off x="8037000" y="652486"/>
            <a:ext cx="101438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млрд.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теңге</a:t>
            </a:r>
            <a:endParaRPr lang="ru-RU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7437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4">
            <a:extLst>
              <a:ext uri="{FF2B5EF4-FFF2-40B4-BE49-F238E27FC236}">
                <a16:creationId xmlns:a16="http://schemas.microsoft.com/office/drawing/2014/main" id="{B9F14AD7-9066-4028-8047-7065570B071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5482243"/>
              </p:ext>
            </p:extLst>
          </p:nvPr>
        </p:nvGraphicFramePr>
        <p:xfrm>
          <a:off x="0" y="0"/>
          <a:ext cx="9144000" cy="54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0">
                  <a:extLst>
                    <a:ext uri="{9D8B030D-6E8A-4147-A177-3AD203B41FA5}">
                      <a16:colId xmlns:a16="http://schemas.microsoft.com/office/drawing/2014/main" val="1990762141"/>
                    </a:ext>
                  </a:extLst>
                </a:gridCol>
              </a:tblGrid>
              <a:tr h="540000"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САЛЫҚТЫҚ ЖӘНЕ КЕДЕНДІК ӘКІМШІЛЕНДІРУ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571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27267595"/>
                  </a:ext>
                </a:extLst>
              </a:tr>
            </a:tbl>
          </a:graphicData>
        </a:graphic>
      </p:graphicFrame>
      <p:graphicFrame>
        <p:nvGraphicFramePr>
          <p:cNvPr id="18" name="Таблица 4">
            <a:extLst>
              <a:ext uri="{FF2B5EF4-FFF2-40B4-BE49-F238E27FC236}">
                <a16:creationId xmlns:a16="http://schemas.microsoft.com/office/drawing/2014/main" id="{05F6A820-5505-4F76-B1D5-CFF98D2B7BAD}"/>
              </a:ext>
            </a:extLst>
          </p:cNvPr>
          <p:cNvGraphicFramePr>
            <a:graphicFrameLocks noGrp="1"/>
          </p:cNvGraphicFramePr>
          <p:nvPr/>
        </p:nvGraphicFramePr>
        <p:xfrm>
          <a:off x="0" y="4899660"/>
          <a:ext cx="9144000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0">
                  <a:extLst>
                    <a:ext uri="{9D8B030D-6E8A-4147-A177-3AD203B41FA5}">
                      <a16:colId xmlns:a16="http://schemas.microsoft.com/office/drawing/2014/main" val="1990762141"/>
                    </a:ext>
                  </a:extLst>
                </a:gridCol>
              </a:tblGrid>
              <a:tr h="216000">
                <a:tc>
                  <a:txBody>
                    <a:bodyPr/>
                    <a:lstStyle/>
                    <a:p>
                      <a:pPr algn="r"/>
                      <a:r>
                        <a:rPr lang="en-US" sz="1000" b="0" dirty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5</a:t>
                      </a:r>
                      <a:endParaRPr lang="x-none" sz="1000" b="0" dirty="0">
                        <a:solidFill>
                          <a:srgbClr val="002060"/>
                        </a:solidFill>
                        <a:latin typeface="Arial Narrow" panose="020B0606020202030204" pitchFamily="34" charset="0"/>
                        <a:ea typeface="Tahoma" panose="020B060403050404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571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27267595"/>
                  </a:ext>
                </a:extLst>
              </a:tr>
            </a:tbl>
          </a:graphicData>
        </a:graphic>
      </p:graphicFrame>
      <p:graphicFrame>
        <p:nvGraphicFramePr>
          <p:cNvPr id="5" name="Таблица 2">
            <a:extLst>
              <a:ext uri="{FF2B5EF4-FFF2-40B4-BE49-F238E27FC236}">
                <a16:creationId xmlns:a16="http://schemas.microsoft.com/office/drawing/2014/main" id="{CA319A30-76FD-4990-A5BC-8FC6CB66C2C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42098215"/>
              </p:ext>
            </p:extLst>
          </p:nvPr>
        </p:nvGraphicFramePr>
        <p:xfrm>
          <a:off x="228550" y="2256750"/>
          <a:ext cx="8818227" cy="2547059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4454114">
                  <a:extLst>
                    <a:ext uri="{9D8B030D-6E8A-4147-A177-3AD203B41FA5}">
                      <a16:colId xmlns:a16="http://schemas.microsoft.com/office/drawing/2014/main" val="2918854379"/>
                    </a:ext>
                  </a:extLst>
                </a:gridCol>
                <a:gridCol w="629114">
                  <a:extLst>
                    <a:ext uri="{9D8B030D-6E8A-4147-A177-3AD203B41FA5}">
                      <a16:colId xmlns:a16="http://schemas.microsoft.com/office/drawing/2014/main" val="3936435556"/>
                    </a:ext>
                  </a:extLst>
                </a:gridCol>
                <a:gridCol w="3734999">
                  <a:extLst>
                    <a:ext uri="{9D8B030D-6E8A-4147-A177-3AD203B41FA5}">
                      <a16:colId xmlns:a16="http://schemas.microsoft.com/office/drawing/2014/main" val="50037253"/>
                    </a:ext>
                  </a:extLst>
                </a:gridCol>
              </a:tblGrid>
              <a:tr h="549920">
                <a:tc>
                  <a:txBody>
                    <a:bodyPr/>
                    <a:lstStyle/>
                    <a:p>
                      <a:pPr marL="85725" indent="0" algn="l"/>
                      <a:r>
                        <a:rPr lang="kk-KZ" sz="14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Салықтық тексерулерді 16%</a:t>
                      </a:r>
                      <a:r>
                        <a:rPr lang="kk-KZ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-ға төмендету</a:t>
                      </a:r>
                    </a:p>
                    <a:p>
                      <a:pPr marL="85725" indent="0" algn="l"/>
                      <a:r>
                        <a:rPr kumimoji="0" lang="kk-KZ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Өндіріп алынған </a:t>
                      </a:r>
                      <a:r>
                        <a:rPr kumimoji="0" lang="kk-KZ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соманың </a:t>
                      </a:r>
                      <a:r>
                        <a:rPr lang="kk-KZ" sz="1800" b="1" kern="1200" noProof="0" dirty="0">
                          <a:solidFill>
                            <a:srgbClr val="007635"/>
                          </a:solidFill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2 есе өсуі</a:t>
                      </a:r>
                      <a:endParaRPr lang="kk-KZ" sz="1800" b="1" kern="1200" dirty="0">
                        <a:solidFill>
                          <a:srgbClr val="007635"/>
                        </a:solidFill>
                        <a:latin typeface="Arial" panose="020B0604020202020204" pitchFamily="34" charset="0"/>
                        <a:ea typeface="Tahom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kk-KZ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Tahom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66700" indent="-266700">
                        <a:buFont typeface="Wingdings" panose="05000000000000000000" pitchFamily="2" charset="2"/>
                        <a:buChar char="§"/>
                      </a:pPr>
                      <a:r>
                        <a:rPr lang="kk-KZ" sz="11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16,4 мыңға </a:t>
                      </a:r>
                      <a:r>
                        <a:rPr lang="kk-KZ" sz="1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жуық тексеру жүргізілді</a:t>
                      </a:r>
                    </a:p>
                    <a:p>
                      <a:pPr marL="266700" indent="-266700">
                        <a:buFont typeface="Wingdings" panose="05000000000000000000" pitchFamily="2" charset="2"/>
                        <a:buChar char="§"/>
                      </a:pPr>
                      <a:r>
                        <a:rPr lang="kk-KZ" sz="1100" kern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Қосымша есептелген салықтар - </a:t>
                      </a:r>
                      <a:r>
                        <a:rPr lang="kk-KZ" sz="1100" b="1" kern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329,3 млрд. теңге</a:t>
                      </a:r>
                    </a:p>
                    <a:p>
                      <a:pPr marL="266700" indent="-266700">
                        <a:buFont typeface="Wingdings" panose="05000000000000000000" pitchFamily="2" charset="2"/>
                        <a:buChar char="§"/>
                      </a:pPr>
                      <a:r>
                        <a:rPr kumimoji="0" lang="kk-KZ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Салықтар өндірілді - </a:t>
                      </a:r>
                      <a:r>
                        <a:rPr kumimoji="0" lang="kk-KZ" sz="11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214 млрд теңге </a:t>
                      </a:r>
                      <a:r>
                        <a:rPr kumimoji="0" lang="kk-KZ" sz="800" b="0" i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(2023ж. – 102 млрд.теңге)</a:t>
                      </a:r>
                      <a:endParaRPr kumimoji="0" lang="kk-KZ" sz="8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Tahom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26796545"/>
                  </a:ext>
                </a:extLst>
              </a:tr>
              <a:tr h="733499">
                <a:tc>
                  <a:txBody>
                    <a:bodyPr/>
                    <a:lstStyle/>
                    <a:p>
                      <a:pPr marL="85725" marR="0" lvl="0" indent="0" algn="l" defTabSz="91410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400" b="1" dirty="0"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Кедендік тексерулердің </a:t>
                      </a:r>
                      <a:r>
                        <a:rPr lang="kk-KZ" sz="1400" dirty="0"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тиімділігі</a:t>
                      </a:r>
                    </a:p>
                    <a:p>
                      <a:pPr marL="85725" marR="0" lvl="0" indent="0" algn="l" defTabSz="91410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800" b="1" kern="1200" dirty="0">
                          <a:solidFill>
                            <a:srgbClr val="007635"/>
                          </a:solidFill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2 рет </a:t>
                      </a:r>
                      <a:r>
                        <a:rPr lang="kk-KZ" sz="1400" dirty="0"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ұлғайтылды</a:t>
                      </a:r>
                      <a:endParaRPr lang="kk-KZ" sz="1800" b="0" kern="1200" dirty="0">
                        <a:solidFill>
                          <a:srgbClr val="007635"/>
                        </a:solidFill>
                        <a:latin typeface="Arial" panose="020B0604020202020204" pitchFamily="34" charset="0"/>
                        <a:ea typeface="Tahom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kk-KZ" sz="1200" dirty="0">
                        <a:latin typeface="Arial" panose="020B0604020202020204" pitchFamily="34" charset="0"/>
                        <a:ea typeface="Tahom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266700">
                        <a:buFont typeface="Wingdings" panose="05000000000000000000" pitchFamily="2" charset="2"/>
                        <a:buChar char="§"/>
                      </a:pPr>
                      <a:r>
                        <a:rPr lang="kk-KZ" sz="1100" b="1"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4,5 мыңға </a:t>
                      </a:r>
                      <a:r>
                        <a:rPr lang="kk-KZ" sz="1100"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жуық тексеру аяқталды</a:t>
                      </a:r>
                    </a:p>
                    <a:p>
                      <a:pPr marL="0" indent="266700">
                        <a:buFont typeface="Wingdings" panose="05000000000000000000" pitchFamily="2" charset="2"/>
                        <a:buChar char="§"/>
                      </a:pPr>
                      <a:r>
                        <a:rPr lang="kk-KZ" sz="1100"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КжСТ қосымша есептелді –</a:t>
                      </a:r>
                      <a:r>
                        <a:rPr lang="kk-KZ" sz="1100" baseline="0"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kk-KZ" sz="1100" b="1"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51,6 млрд. </a:t>
                      </a:r>
                      <a:r>
                        <a:rPr lang="kk-KZ" sz="1100" b="0"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теңге</a:t>
                      </a:r>
                    </a:p>
                    <a:p>
                      <a:pPr marL="0" indent="266700">
                        <a:buFont typeface="Wingdings" panose="05000000000000000000" pitchFamily="2" charset="2"/>
                        <a:buChar char="§"/>
                      </a:pPr>
                      <a:r>
                        <a:rPr kumimoji="0" lang="kk-KZ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КжСТөндірілді - </a:t>
                      </a:r>
                      <a:r>
                        <a:rPr kumimoji="0" lang="kk-KZ" sz="11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38 млрд. </a:t>
                      </a:r>
                      <a:r>
                        <a:rPr kumimoji="0" lang="kk-KZ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теңге</a:t>
                      </a:r>
                      <a:r>
                        <a:rPr kumimoji="0" lang="kk-KZ" sz="11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kk-KZ" sz="800" b="0" i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(2023ж. – 23 млрд.теңге)</a:t>
                      </a:r>
                      <a:endParaRPr kumimoji="0" lang="kk-KZ" sz="8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Tahom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92397124"/>
                  </a:ext>
                </a:extLst>
              </a:tr>
              <a:tr h="916533">
                <a:tc>
                  <a:txBody>
                    <a:bodyPr/>
                    <a:lstStyle/>
                    <a:p>
                      <a:pPr marL="0" marR="0" lvl="0" indent="8572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k-KZ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Қашықтықтан </a:t>
                      </a:r>
                      <a:r>
                        <a:rPr kumimoji="0" lang="kk-KZ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бақылау</a:t>
                      </a:r>
                    </a:p>
                    <a:p>
                      <a:pPr marL="0" marR="0" lvl="0" indent="8572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400" dirty="0" err="1"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Камералдық</a:t>
                      </a:r>
                      <a:r>
                        <a:rPr lang="kk-KZ" sz="1400" dirty="0"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 бақылау тиімділігінің </a:t>
                      </a:r>
                    </a:p>
                    <a:p>
                      <a:pPr marL="0" marR="0" lvl="0" indent="8572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800" b="1" kern="1200" dirty="0">
                          <a:solidFill>
                            <a:srgbClr val="007635"/>
                          </a:solidFill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1,4 пайыздық тармаққа </a:t>
                      </a:r>
                      <a:r>
                        <a:rPr lang="kk-KZ" sz="1400" dirty="0"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өсуі </a:t>
                      </a:r>
                    </a:p>
                    <a:p>
                      <a:pPr marL="0" marR="0" lvl="0" indent="8572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200" i="1" kern="1200" noProof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(2023 жылы 19,4%, 2022 жылы 18%)</a:t>
                      </a:r>
                      <a:endParaRPr lang="kk-KZ" sz="1200" i="1" kern="120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Tahom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kk-KZ" sz="1200" dirty="0">
                        <a:latin typeface="Arial" panose="020B0604020202020204" pitchFamily="34" charset="0"/>
                        <a:ea typeface="Tahom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§"/>
                      </a:pPr>
                      <a:r>
                        <a:rPr lang="kk-KZ" sz="1100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  Қосымша есептелген - </a:t>
                      </a:r>
                      <a:r>
                        <a:rPr lang="kk-KZ" sz="1100" b="1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604 </a:t>
                      </a:r>
                      <a:r>
                        <a:rPr lang="kk-KZ" sz="1100" b="1" kern="1200" dirty="0" err="1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млрд</a:t>
                      </a:r>
                      <a:r>
                        <a:rPr lang="kk-KZ" sz="1100" b="1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. теңге</a:t>
                      </a:r>
                    </a:p>
                    <a:p>
                      <a:pPr marL="171450" indent="-171450">
                        <a:buFont typeface="Wingdings" panose="05000000000000000000" pitchFamily="2" charset="2"/>
                        <a:buChar char="§"/>
                      </a:pPr>
                      <a:r>
                        <a:rPr kumimoji="0" lang="kk-KZ" sz="11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  Өндірілді </a:t>
                      </a:r>
                      <a:r>
                        <a:rPr lang="kk-KZ" sz="1100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– </a:t>
                      </a:r>
                      <a:r>
                        <a:rPr kumimoji="0" lang="kk-KZ" sz="11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458,8 </a:t>
                      </a:r>
                      <a:r>
                        <a:rPr kumimoji="0" lang="kk-KZ" sz="1100" b="1" i="0" u="none" strike="noStrike" kern="1200" cap="none" spc="0" normalizeH="0" baseline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млрд</a:t>
                      </a:r>
                      <a:r>
                        <a:rPr kumimoji="0" lang="kk-KZ" sz="11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. теңге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48352560"/>
                  </a:ext>
                </a:extLst>
              </a:tr>
            </a:tbl>
          </a:graphicData>
        </a:graphic>
      </p:graphicFrame>
      <p:graphicFrame>
        <p:nvGraphicFramePr>
          <p:cNvPr id="4" name="Схема 3">
            <a:extLst>
              <a:ext uri="{FF2B5EF4-FFF2-40B4-BE49-F238E27FC236}">
                <a16:creationId xmlns:a16="http://schemas.microsoft.com/office/drawing/2014/main" id="{08337B54-71E5-4E7B-813B-79864BF396D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32483139"/>
              </p:ext>
            </p:extLst>
          </p:nvPr>
        </p:nvGraphicFramePr>
        <p:xfrm>
          <a:off x="228550" y="533674"/>
          <a:ext cx="8460000" cy="177605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34" name="Прямая соединительная линия 33">
            <a:extLst>
              <a:ext uri="{FF2B5EF4-FFF2-40B4-BE49-F238E27FC236}">
                <a16:creationId xmlns:a16="http://schemas.microsoft.com/office/drawing/2014/main" id="{CE4871A3-3B48-4AD2-85C2-8F08CE1C4BDF}"/>
              </a:ext>
            </a:extLst>
          </p:cNvPr>
          <p:cNvCxnSpPr>
            <a:cxnSpLocks/>
          </p:cNvCxnSpPr>
          <p:nvPr/>
        </p:nvCxnSpPr>
        <p:spPr>
          <a:xfrm>
            <a:off x="5652000" y="1007750"/>
            <a:ext cx="1350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 стрелкой 35">
            <a:extLst>
              <a:ext uri="{FF2B5EF4-FFF2-40B4-BE49-F238E27FC236}">
                <a16:creationId xmlns:a16="http://schemas.microsoft.com/office/drawing/2014/main" id="{9F429A3B-2551-44BF-B569-A30F52A7A93C}"/>
              </a:ext>
            </a:extLst>
          </p:cNvPr>
          <p:cNvCxnSpPr>
            <a:cxnSpLocks/>
          </p:cNvCxnSpPr>
          <p:nvPr/>
        </p:nvCxnSpPr>
        <p:spPr>
          <a:xfrm>
            <a:off x="7002000" y="1015600"/>
            <a:ext cx="0" cy="47615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>
            <a:extLst>
              <a:ext uri="{FF2B5EF4-FFF2-40B4-BE49-F238E27FC236}">
                <a16:creationId xmlns:a16="http://schemas.microsoft.com/office/drawing/2014/main" id="{726938BB-3560-46C6-B445-1D098324D7E6}"/>
              </a:ext>
            </a:extLst>
          </p:cNvPr>
          <p:cNvCxnSpPr>
            <a:cxnSpLocks/>
          </p:cNvCxnSpPr>
          <p:nvPr/>
        </p:nvCxnSpPr>
        <p:spPr>
          <a:xfrm>
            <a:off x="1872000" y="1015600"/>
            <a:ext cx="1170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 стрелкой 39">
            <a:extLst>
              <a:ext uri="{FF2B5EF4-FFF2-40B4-BE49-F238E27FC236}">
                <a16:creationId xmlns:a16="http://schemas.microsoft.com/office/drawing/2014/main" id="{AEF0E38F-88C9-4935-9498-FD7AC40438D2}"/>
              </a:ext>
            </a:extLst>
          </p:cNvPr>
          <p:cNvCxnSpPr>
            <a:cxnSpLocks/>
          </p:cNvCxnSpPr>
          <p:nvPr/>
        </p:nvCxnSpPr>
        <p:spPr>
          <a:xfrm>
            <a:off x="1872000" y="1015600"/>
            <a:ext cx="0" cy="47615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751147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4">
            <a:extLst>
              <a:ext uri="{FF2B5EF4-FFF2-40B4-BE49-F238E27FC236}">
                <a16:creationId xmlns:a16="http://schemas.microsoft.com/office/drawing/2014/main" id="{B9F14AD7-9066-4028-8047-7065570B071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6993109"/>
              </p:ext>
            </p:extLst>
          </p:nvPr>
        </p:nvGraphicFramePr>
        <p:xfrm>
          <a:off x="0" y="0"/>
          <a:ext cx="9144000" cy="43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0">
                  <a:extLst>
                    <a:ext uri="{9D8B030D-6E8A-4147-A177-3AD203B41FA5}">
                      <a16:colId xmlns:a16="http://schemas.microsoft.com/office/drawing/2014/main" val="1990762141"/>
                    </a:ext>
                  </a:extLst>
                </a:gridCol>
              </a:tblGrid>
              <a:tr h="432000"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БЮДЖЕТ</a:t>
                      </a:r>
                      <a:r>
                        <a:rPr lang="ru-RU" sz="2000" b="1" baseline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 ШЫҒЫСТАРЫНЫҢ АТҚАРЫЛУЫ</a:t>
                      </a:r>
                      <a:endParaRPr lang="ru-RU" sz="20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ea typeface="Tahom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571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27267595"/>
                  </a:ext>
                </a:extLst>
              </a:tr>
            </a:tbl>
          </a:graphicData>
        </a:graphic>
      </p:graphicFrame>
      <p:graphicFrame>
        <p:nvGraphicFramePr>
          <p:cNvPr id="18" name="Таблица 4">
            <a:extLst>
              <a:ext uri="{FF2B5EF4-FFF2-40B4-BE49-F238E27FC236}">
                <a16:creationId xmlns:a16="http://schemas.microsoft.com/office/drawing/2014/main" id="{05F6A820-5505-4F76-B1D5-CFF98D2B7BA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3367505"/>
              </p:ext>
            </p:extLst>
          </p:nvPr>
        </p:nvGraphicFramePr>
        <p:xfrm>
          <a:off x="0" y="4899660"/>
          <a:ext cx="9144000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0">
                  <a:extLst>
                    <a:ext uri="{9D8B030D-6E8A-4147-A177-3AD203B41FA5}">
                      <a16:colId xmlns:a16="http://schemas.microsoft.com/office/drawing/2014/main" val="1990762141"/>
                    </a:ext>
                  </a:extLst>
                </a:gridCol>
              </a:tblGrid>
              <a:tr h="216000">
                <a:tc>
                  <a:txBody>
                    <a:bodyPr/>
                    <a:lstStyle/>
                    <a:p>
                      <a:pPr algn="r"/>
                      <a:r>
                        <a:rPr lang="ru-RU" sz="1000" b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x-none" sz="1000" b="0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ea typeface="Tahom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571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27267595"/>
                  </a:ext>
                </a:extLst>
              </a:tr>
            </a:tbl>
          </a:graphicData>
        </a:graphic>
      </p:graphicFrame>
      <p:graphicFrame>
        <p:nvGraphicFramePr>
          <p:cNvPr id="5" name="Таблица 5">
            <a:extLst>
              <a:ext uri="{FF2B5EF4-FFF2-40B4-BE49-F238E27FC236}">
                <a16:creationId xmlns:a16="http://schemas.microsoft.com/office/drawing/2014/main" id="{BF7DC1A3-C48E-4E03-891B-E3E49A23335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04967800"/>
              </p:ext>
            </p:extLst>
          </p:nvPr>
        </p:nvGraphicFramePr>
        <p:xfrm>
          <a:off x="612000" y="789750"/>
          <a:ext cx="7875000" cy="3384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80573">
                  <a:extLst>
                    <a:ext uri="{9D8B030D-6E8A-4147-A177-3AD203B41FA5}">
                      <a16:colId xmlns:a16="http://schemas.microsoft.com/office/drawing/2014/main" val="764804176"/>
                    </a:ext>
                  </a:extLst>
                </a:gridCol>
                <a:gridCol w="1873408">
                  <a:extLst>
                    <a:ext uri="{9D8B030D-6E8A-4147-A177-3AD203B41FA5}">
                      <a16:colId xmlns:a16="http://schemas.microsoft.com/office/drawing/2014/main" val="810459824"/>
                    </a:ext>
                  </a:extLst>
                </a:gridCol>
                <a:gridCol w="675912">
                  <a:extLst>
                    <a:ext uri="{9D8B030D-6E8A-4147-A177-3AD203B41FA5}">
                      <a16:colId xmlns:a16="http://schemas.microsoft.com/office/drawing/2014/main" val="1710278956"/>
                    </a:ext>
                  </a:extLst>
                </a:gridCol>
                <a:gridCol w="4245107">
                  <a:extLst>
                    <a:ext uri="{9D8B030D-6E8A-4147-A177-3AD203B41FA5}">
                      <a16:colId xmlns:a16="http://schemas.microsoft.com/office/drawing/2014/main" val="966247"/>
                    </a:ext>
                  </a:extLst>
                </a:gridCol>
              </a:tblGrid>
              <a:tr h="504000">
                <a:tc>
                  <a:txBody>
                    <a:bodyPr/>
                    <a:lstStyle/>
                    <a:p>
                      <a:pPr algn="ctr"/>
                      <a:r>
                        <a:rPr lang="kk-KZ" sz="1400" b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ЖОСПАР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400" b="1" baseline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22 517</a:t>
                      </a:r>
                      <a:r>
                        <a:rPr lang="kk-KZ" sz="1400" b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млрд.тг</a:t>
                      </a:r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kk-KZ" sz="1400" b="0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 b="1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Атқарылмағаны</a:t>
                      </a:r>
                      <a:r>
                        <a:rPr lang="kk-KZ" sz="1400" b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kk-KZ" sz="1400" b="1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</a:t>
                      </a:r>
                      <a:r>
                        <a:rPr lang="kk-KZ" sz="1400" b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млрд.тг, оның ішінде:</a:t>
                      </a:r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16283936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400" b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ФАКТ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kk-KZ" sz="1400" b="1" baseline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22 417</a:t>
                      </a:r>
                      <a:r>
                        <a:rPr lang="kk-KZ" sz="1400" b="1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kk-KZ" sz="1400" b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млрд.тг – </a:t>
                      </a:r>
                      <a:r>
                        <a:rPr lang="kk-KZ" sz="1400" b="1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99,6%</a:t>
                      </a:r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aa-ET" sz="1800" b="0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kk-KZ" sz="1400" b="1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27</a:t>
                      </a:r>
                      <a:r>
                        <a:rPr lang="kk-KZ" sz="1400" b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млрд.тг - бөлінбеген резерв, үнемдеу;</a:t>
                      </a:r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22257881"/>
                  </a:ext>
                </a:extLst>
              </a:tr>
              <a:tr h="504000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k-KZ" sz="1400" b="0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kk-KZ" sz="1400" b="1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73</a:t>
                      </a:r>
                      <a:r>
                        <a:rPr lang="kk-KZ" sz="1400" b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млрд.тг - игерілмеген</a:t>
                      </a:r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8000"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400" b="1" u="none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Игермеуге</a:t>
                      </a:r>
                      <a:r>
                        <a:rPr lang="kk-KZ" sz="1400" b="0" u="none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әсер еткен себептер:</a:t>
                      </a:r>
                      <a:endParaRPr lang="kk-KZ" sz="1400" b="0" u="none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aa-ET" sz="1800" b="1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anchor="ctr">
                    <a:lnL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aa-ET" sz="800" b="0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anchor="ctr">
                    <a:lnL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aa-ET" sz="1800" b="0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anchor="ctr">
                    <a:lnL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2317765"/>
                  </a:ext>
                </a:extLst>
              </a:tr>
              <a:tr h="468000">
                <a:tc gridSpan="4"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2060"/>
                        </a:buClr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kk-KZ" sz="1400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өнім берушілердің шарт талаптарын бұзуы</a:t>
                      </a:r>
                      <a:endParaRPr lang="kk-KZ" sz="1400" b="0" dirty="0">
                        <a:solidFill>
                          <a:srgbClr val="002060"/>
                        </a:solidFill>
                        <a:highlight>
                          <a:srgbClr val="FFFF00"/>
                        </a:highlight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aa-ET" sz="1800" b="1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aa-ET" sz="800" b="0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aa-ET" sz="1800" b="0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8448037"/>
                  </a:ext>
                </a:extLst>
              </a:tr>
              <a:tr h="468000">
                <a:tc gridSpan="4"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2060"/>
                        </a:buClr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kk-KZ" sz="1400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орындалған жұмыстардың актілерін, шот-фактураларды уақтылы ұсынбауы</a:t>
                      </a:r>
                      <a:endParaRPr lang="kk-KZ" sz="1400" b="0" dirty="0">
                        <a:solidFill>
                          <a:srgbClr val="002060"/>
                        </a:solidFill>
                        <a:highlight>
                          <a:srgbClr val="FFFF00"/>
                        </a:highlight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aa-ET" sz="1800" b="1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aa-ET" sz="800" b="0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aa-ET" sz="1800" b="0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8967976"/>
                  </a:ext>
                </a:extLst>
              </a:tr>
              <a:tr h="468000">
                <a:tc gridSpan="4"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2060"/>
                        </a:buClr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kk-KZ" sz="1400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төлемнің нақты көрсетілген қызмет көлемі үшін төленуі </a:t>
                      </a:r>
                      <a:endParaRPr lang="kk-KZ" sz="1400" b="0" dirty="0">
                        <a:solidFill>
                          <a:srgbClr val="002060"/>
                        </a:solidFill>
                        <a:highlight>
                          <a:srgbClr val="FFFF00"/>
                        </a:highlight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aa-ET" sz="1800" b="1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aa-ET" sz="800" b="0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aa-ET" sz="1800" b="0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54695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956648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Таблица 5">
            <a:extLst>
              <a:ext uri="{FF2B5EF4-FFF2-40B4-BE49-F238E27FC236}">
                <a16:creationId xmlns:a16="http://schemas.microsoft.com/office/drawing/2014/main" id="{59B5EAC0-2C57-453F-A365-96B7D7BE3A4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880421"/>
              </p:ext>
            </p:extLst>
          </p:nvPr>
        </p:nvGraphicFramePr>
        <p:xfrm>
          <a:off x="342000" y="558800"/>
          <a:ext cx="8640000" cy="4347909"/>
        </p:xfrm>
        <a:graphic>
          <a:graphicData uri="http://schemas.openxmlformats.org/drawingml/2006/table">
            <a:tbl>
              <a:tblPr/>
              <a:tblGrid>
                <a:gridCol w="655117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8882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89426">
                <a:tc>
                  <a:txBody>
                    <a:bodyPr/>
                    <a:lstStyle/>
                    <a:p>
                      <a:pPr algn="l" fontAlgn="b"/>
                      <a:r>
                        <a:rPr lang="kk-KZ" sz="1400" b="1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Түсімдер, барлығы</a:t>
                      </a:r>
                    </a:p>
                  </a:txBody>
                  <a:tcPr marL="4320" marR="4320" marT="3581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kk-KZ" sz="1600" b="1" i="0" u="none" strike="noStrike" kern="120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7 197,0</a:t>
                      </a:r>
                    </a:p>
                  </a:txBody>
                  <a:tcPr marL="7144" marR="7144" marT="7144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2549">
                <a:tc>
                  <a:txBody>
                    <a:bodyPr/>
                    <a:lstStyle/>
                    <a:p>
                      <a:pPr algn="l" fontAlgn="t"/>
                      <a:r>
                        <a:rPr lang="kk-KZ" sz="12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Мұнай секторы ұйымдарынан түсетін тікелей салықтар және басқа да түсімдер</a:t>
                      </a:r>
                    </a:p>
                  </a:txBody>
                  <a:tcPr marL="64800" marR="4320" marT="3581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kk-KZ" sz="1600" b="1" i="0" u="none" strike="noStrike" kern="120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4 557,4</a:t>
                      </a:r>
                    </a:p>
                  </a:txBody>
                  <a:tcPr marL="7144" marR="7144" marT="7144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9040">
                <a:tc>
                  <a:txBody>
                    <a:bodyPr/>
                    <a:lstStyle/>
                    <a:p>
                      <a:pPr algn="l" fontAlgn="t"/>
                      <a:r>
                        <a:rPr lang="kk-KZ" sz="800" b="0" i="1" u="none" strike="noStrike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Корпоративтік табыс салығы</a:t>
                      </a:r>
                    </a:p>
                  </a:txBody>
                  <a:tcPr marL="64800" marR="4320" marT="3581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kk-KZ" sz="800" b="0" i="1" u="none" strike="noStrike" kern="120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1 532,9</a:t>
                      </a:r>
                    </a:p>
                  </a:txBody>
                  <a:tcPr marL="7144" marR="7144" marT="7144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811343501"/>
                  </a:ext>
                </a:extLst>
              </a:tr>
              <a:tr h="200685">
                <a:tc>
                  <a:txBody>
                    <a:bodyPr/>
                    <a:lstStyle/>
                    <a:p>
                      <a:pPr algn="l" fontAlgn="t"/>
                      <a:r>
                        <a:rPr lang="kk-KZ" sz="800" b="0" i="1" u="none" strike="noStrike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Үстеме пайда салығы</a:t>
                      </a:r>
                    </a:p>
                  </a:txBody>
                  <a:tcPr marL="64800" marR="4320" marT="3581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kk-KZ" sz="800" b="0" i="1" u="none" strike="noStrike" kern="120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57,5</a:t>
                      </a:r>
                    </a:p>
                  </a:txBody>
                  <a:tcPr marL="7144" marR="7144" marT="7144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51607138"/>
                  </a:ext>
                </a:extLst>
              </a:tr>
              <a:tr h="139040">
                <a:tc>
                  <a:txBody>
                    <a:bodyPr/>
                    <a:lstStyle/>
                    <a:p>
                      <a:pPr algn="l" fontAlgn="t"/>
                      <a:r>
                        <a:rPr lang="kk-KZ" sz="800" b="0" i="1" u="none" strike="noStrike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Бонустар</a:t>
                      </a:r>
                    </a:p>
                  </a:txBody>
                  <a:tcPr marL="64800" marR="4320" marT="3581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kk-KZ" sz="800" b="0" i="1" u="none" strike="noStrike" kern="120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15,9</a:t>
                      </a:r>
                    </a:p>
                  </a:txBody>
                  <a:tcPr marL="7144" marR="7144" marT="7144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780671803"/>
                  </a:ext>
                </a:extLst>
              </a:tr>
              <a:tr h="139040">
                <a:tc>
                  <a:txBody>
                    <a:bodyPr/>
                    <a:lstStyle/>
                    <a:p>
                      <a:pPr algn="l" fontAlgn="t"/>
                      <a:r>
                        <a:rPr lang="kk-KZ" sz="800" b="0" i="1" u="none" strike="noStrike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Тау-кен салығы</a:t>
                      </a:r>
                    </a:p>
                  </a:txBody>
                  <a:tcPr marL="64800" marR="4320" marT="3581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kk-KZ" sz="800" b="0" i="1" u="none" strike="noStrike" kern="120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1 282,5</a:t>
                      </a:r>
                    </a:p>
                  </a:txBody>
                  <a:tcPr marL="7144" marR="7144" marT="7144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85889894"/>
                  </a:ext>
                </a:extLst>
              </a:tr>
              <a:tr h="139976">
                <a:tc>
                  <a:txBody>
                    <a:bodyPr/>
                    <a:lstStyle/>
                    <a:p>
                      <a:pPr algn="l" fontAlgn="t"/>
                      <a:r>
                        <a:rPr lang="kk-KZ" sz="800" b="0" i="1" u="none" strike="noStrike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Экспортқа рента салығы</a:t>
                      </a:r>
                    </a:p>
                  </a:txBody>
                  <a:tcPr marL="64800" marR="4320" marT="3581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kk-KZ" sz="800" b="0" i="1" u="none" strike="noStrike" kern="120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452,0</a:t>
                      </a:r>
                    </a:p>
                  </a:txBody>
                  <a:tcPr marL="7144" marR="7144" marT="7144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631618609"/>
                  </a:ext>
                </a:extLst>
              </a:tr>
              <a:tr h="206115">
                <a:tc>
                  <a:txBody>
                    <a:bodyPr/>
                    <a:lstStyle/>
                    <a:p>
                      <a:pPr algn="l" fontAlgn="t"/>
                      <a:r>
                        <a:rPr lang="kk-KZ" sz="800" b="0" i="1" u="none" strike="noStrike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Жасалған келісімшарттар бойынша өнімді бөлу бойынша Қазақстан Республикасының үлесі</a:t>
                      </a:r>
                    </a:p>
                  </a:txBody>
                  <a:tcPr marL="64800" marR="4320" marT="3581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kk-KZ" sz="800" b="0" i="1" u="none" strike="noStrike" kern="120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1 035,4</a:t>
                      </a:r>
                    </a:p>
                  </a:txBody>
                  <a:tcPr marL="7144" marR="7144" marT="7144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343612706"/>
                  </a:ext>
                </a:extLst>
              </a:tr>
              <a:tr h="267765">
                <a:tc>
                  <a:txBody>
                    <a:bodyPr/>
                    <a:lstStyle/>
                    <a:p>
                      <a:pPr algn="l" fontAlgn="t"/>
                      <a:r>
                        <a:rPr lang="kk-KZ" sz="800" b="0" i="1" u="none" strike="noStrike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Өнімді бөлу туралы келісімшарт бойынша қызметті жүзеге асыратын жер қойнауын пайдаланушының қосымша төлемі және мұнай секторы ұйымдарының жер қойнауын пайдалануға балама салығы</a:t>
                      </a:r>
                    </a:p>
                  </a:txBody>
                  <a:tcPr marL="64800" marR="4320" marT="3581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kk-KZ" sz="800" b="0" i="1" u="none" strike="noStrike" kern="120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180,8</a:t>
                      </a:r>
                    </a:p>
                  </a:txBody>
                  <a:tcPr marL="7144" marR="7144" marT="7144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736296303"/>
                  </a:ext>
                </a:extLst>
              </a:tr>
              <a:tr h="368320">
                <a:tc>
                  <a:txBody>
                    <a:bodyPr/>
                    <a:lstStyle/>
                    <a:p>
                      <a:pPr algn="l" fontAlgn="t"/>
                      <a:r>
                        <a:rPr lang="kk-KZ" sz="12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Мұнай секторынан түсетін басқа да түсімдер (әкімшілік айыппұлдар, </a:t>
                      </a:r>
                      <a:r>
                        <a:rPr lang="kk-KZ" sz="1200" b="0" i="0" u="none" strike="noStrike" noProof="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өсімпұлдар</a:t>
                      </a:r>
                      <a:r>
                        <a:rPr lang="kk-KZ" sz="12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санкциялар)</a:t>
                      </a:r>
                    </a:p>
                  </a:txBody>
                  <a:tcPr marL="64800" marR="4320" marT="3581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kk-KZ" sz="1600" b="0" i="0" u="none" strike="noStrike" kern="120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8,4</a:t>
                      </a:r>
                    </a:p>
                  </a:txBody>
                  <a:tcPr marL="7144" marR="7144" marT="7144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988573573"/>
                  </a:ext>
                </a:extLst>
              </a:tr>
              <a:tr h="256513">
                <a:tc>
                  <a:txBody>
                    <a:bodyPr/>
                    <a:lstStyle/>
                    <a:p>
                      <a:pPr algn="l" fontAlgn="t"/>
                      <a:r>
                        <a:rPr lang="kk-KZ" sz="12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Республикалық меншікті жекешелендіруден түсетін түсімдер</a:t>
                      </a:r>
                    </a:p>
                  </a:txBody>
                  <a:tcPr marL="64800" marR="4320" marT="3581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kk-KZ" sz="1600" b="0" i="0" u="none" strike="noStrike" kern="120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1,2</a:t>
                      </a:r>
                    </a:p>
                  </a:txBody>
                  <a:tcPr marL="7144" marR="7144" marT="7144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56513">
                <a:tc>
                  <a:txBody>
                    <a:bodyPr/>
                    <a:lstStyle/>
                    <a:p>
                      <a:pPr algn="l" fontAlgn="t"/>
                      <a:r>
                        <a:rPr lang="kk-KZ" sz="1200" b="0" i="0" u="none" strike="noStrike" noProof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Ауыл шаруашылығы мақсатындағы жер учаскелерін сатудан түсетін түсімдер</a:t>
                      </a:r>
                    </a:p>
                  </a:txBody>
                  <a:tcPr marL="64800" marR="4320" marT="3581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kk-KZ" sz="1600" b="0" i="0" u="none" strike="noStrike" kern="120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0,05</a:t>
                      </a:r>
                    </a:p>
                  </a:txBody>
                  <a:tcPr marL="7144" marR="7144" marT="7144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800467493"/>
                  </a:ext>
                </a:extLst>
              </a:tr>
              <a:tr h="368320">
                <a:tc>
                  <a:txBody>
                    <a:bodyPr/>
                    <a:lstStyle/>
                    <a:p>
                      <a:pPr algn="l" fontAlgn="t"/>
                      <a:r>
                        <a:rPr lang="kk-KZ" sz="12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«Проблемалық кредиттер қоры» АҚ арқылы екінші деңгейдегі банктердің активтерін сатудан түсетін түсімдер</a:t>
                      </a:r>
                    </a:p>
                  </a:txBody>
                  <a:tcPr marL="64800" marR="4320" marT="3581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kk-KZ" sz="1600" b="0" i="0" u="none" strike="noStrike" kern="120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22,9</a:t>
                      </a:r>
                    </a:p>
                  </a:txBody>
                  <a:tcPr marL="7144" marR="7144" marT="7144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1086865"/>
                  </a:ext>
                </a:extLst>
              </a:tr>
              <a:tr h="256513">
                <a:tc>
                  <a:txBody>
                    <a:bodyPr/>
                    <a:lstStyle/>
                    <a:p>
                      <a:pPr algn="l" fontAlgn="t"/>
                      <a:r>
                        <a:rPr lang="kk-KZ" sz="12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Ұлттық қорды басқарудан түсетін инвестициялық кірістер</a:t>
                      </a:r>
                    </a:p>
                  </a:txBody>
                  <a:tcPr marL="64800" marR="4320" marT="3581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kk-KZ" sz="1600" b="0" i="0" u="none" strike="noStrike" kern="120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2 607,0</a:t>
                      </a:r>
                    </a:p>
                  </a:txBody>
                  <a:tcPr marL="7144" marR="7144" marT="7144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56513">
                <a:tc>
                  <a:txBody>
                    <a:bodyPr/>
                    <a:lstStyle/>
                    <a:p>
                      <a:pPr algn="l" fontAlgn="t"/>
                      <a:r>
                        <a:rPr lang="kk-KZ" sz="1400" b="1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Пайдалану, барлығы</a:t>
                      </a:r>
                    </a:p>
                  </a:txBody>
                  <a:tcPr marL="4320" marR="4320" marT="3581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kk-KZ" sz="1600" b="1" i="0" u="none" strike="noStrike" kern="120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4 069,9</a:t>
                      </a:r>
                    </a:p>
                  </a:txBody>
                  <a:tcPr marL="7144" marR="7144" marT="7144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56513">
                <a:tc>
                  <a:txBody>
                    <a:bodyPr/>
                    <a:lstStyle/>
                    <a:p>
                      <a:pPr algn="l" fontAlgn="t"/>
                      <a:r>
                        <a:rPr lang="kk-KZ" sz="12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РБ-</a:t>
                      </a:r>
                      <a:r>
                        <a:rPr lang="kk-KZ" sz="1200" b="0" i="0" u="none" strike="noStrike" noProof="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ке</a:t>
                      </a:r>
                      <a:r>
                        <a:rPr lang="kk-KZ" sz="1200" b="0" i="0" u="none" strike="noStrike" baseline="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kk-KZ" sz="12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кепілдендірілген </a:t>
                      </a:r>
                      <a:r>
                        <a:rPr lang="kk-KZ" sz="1200" b="0" i="0" u="none" strike="noStrike" noProof="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трансферт</a:t>
                      </a:r>
                      <a:endParaRPr lang="kk-KZ" sz="12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4800" marR="4320" marT="3581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kk-KZ" sz="1600" b="0" i="0" u="none" strike="noStrike" kern="120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2 200,0</a:t>
                      </a:r>
                    </a:p>
                  </a:txBody>
                  <a:tcPr marL="7144" marR="7144" marT="7144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56513">
                <a:tc>
                  <a:txBody>
                    <a:bodyPr/>
                    <a:lstStyle/>
                    <a:p>
                      <a:pPr algn="l" fontAlgn="t"/>
                      <a:r>
                        <a:rPr lang="kk-KZ" sz="1200" b="0" i="0" u="none" strike="noStrike" noProof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РБ-ке нысаналы трансферт</a:t>
                      </a:r>
                    </a:p>
                  </a:txBody>
                  <a:tcPr marL="64800" marR="4320" marT="3581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kk-KZ" sz="1600" b="0" i="0" u="none" strike="noStrike" kern="120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1 800,0</a:t>
                      </a:r>
                    </a:p>
                  </a:txBody>
                  <a:tcPr marL="7144" marR="7144" marT="7144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743585293"/>
                  </a:ext>
                </a:extLst>
              </a:tr>
              <a:tr h="256513">
                <a:tc>
                  <a:txBody>
                    <a:bodyPr/>
                    <a:lstStyle/>
                    <a:p>
                      <a:pPr algn="l" fontAlgn="t"/>
                      <a:r>
                        <a:rPr lang="kk-KZ" sz="1200" b="0" i="0" u="none" strike="noStrike" noProof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Қорды басқаруға және жыл сайынғы сыртқы аудитті жүргізуге байланысты шығыстар</a:t>
                      </a:r>
                    </a:p>
                  </a:txBody>
                  <a:tcPr marL="64800" marR="4320" marT="3581" marB="0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kk-KZ" sz="1600" b="0" i="0" u="none" strike="noStrike" kern="120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69,9</a:t>
                      </a:r>
                    </a:p>
                  </a:txBody>
                  <a:tcPr marL="7144" marR="7144" marT="7144" marB="0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693612183"/>
                  </a:ext>
                </a:extLst>
              </a:tr>
            </a:tbl>
          </a:graphicData>
        </a:graphic>
      </p:graphicFrame>
      <p:graphicFrame>
        <p:nvGraphicFramePr>
          <p:cNvPr id="4" name="Таблица 4">
            <a:extLst>
              <a:ext uri="{FF2B5EF4-FFF2-40B4-BE49-F238E27FC236}">
                <a16:creationId xmlns:a16="http://schemas.microsoft.com/office/drawing/2014/main" id="{8315502D-633A-4B6B-A3A5-50325F54771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7844625"/>
              </p:ext>
            </p:extLst>
          </p:nvPr>
        </p:nvGraphicFramePr>
        <p:xfrm>
          <a:off x="0" y="4899660"/>
          <a:ext cx="9144000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0">
                  <a:extLst>
                    <a:ext uri="{9D8B030D-6E8A-4147-A177-3AD203B41FA5}">
                      <a16:colId xmlns:a16="http://schemas.microsoft.com/office/drawing/2014/main" val="1990762141"/>
                    </a:ext>
                  </a:extLst>
                </a:gridCol>
              </a:tblGrid>
              <a:tr h="134668">
                <a:tc>
                  <a:txBody>
                    <a:bodyPr/>
                    <a:lstStyle/>
                    <a:p>
                      <a:pPr algn="r"/>
                      <a:r>
                        <a:rPr lang="ru-RU" sz="1000" b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x-none" sz="1000" b="0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ea typeface="Tahom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571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27267595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8AF8120E-4650-4B80-AC71-705AA110ECE2}"/>
              </a:ext>
            </a:extLst>
          </p:cNvPr>
          <p:cNvSpPr txBox="1"/>
          <p:nvPr/>
        </p:nvSpPr>
        <p:spPr>
          <a:xfrm>
            <a:off x="8118669" y="354847"/>
            <a:ext cx="88197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000" dirty="0">
                <a:latin typeface="Arial" panose="020B0604020202020204" pitchFamily="34" charset="0"/>
                <a:cs typeface="Arial" panose="020B0604020202020204" pitchFamily="34" charset="0"/>
              </a:rPr>
              <a:t>млрд. </a:t>
            </a:r>
            <a:r>
              <a:rPr lang="ru-RU" sz="1000" dirty="0" err="1">
                <a:latin typeface="Arial" panose="020B0604020202020204" pitchFamily="34" charset="0"/>
                <a:cs typeface="Arial" panose="020B0604020202020204" pitchFamily="34" charset="0"/>
              </a:rPr>
              <a:t>теңге</a:t>
            </a:r>
            <a:endParaRPr lang="ru-RU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7" name="Таблица 4">
            <a:extLst>
              <a:ext uri="{FF2B5EF4-FFF2-40B4-BE49-F238E27FC236}">
                <a16:creationId xmlns:a16="http://schemas.microsoft.com/office/drawing/2014/main" id="{E55E5FE9-0297-4EF4-9897-AB4E5692EE1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0013721"/>
              </p:ext>
            </p:extLst>
          </p:nvPr>
        </p:nvGraphicFramePr>
        <p:xfrm>
          <a:off x="-10951" y="7693"/>
          <a:ext cx="9144000" cy="396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0">
                  <a:extLst>
                    <a:ext uri="{9D8B030D-6E8A-4147-A177-3AD203B41FA5}">
                      <a16:colId xmlns:a16="http://schemas.microsoft.com/office/drawing/2014/main" val="1990762141"/>
                    </a:ext>
                  </a:extLst>
                </a:gridCol>
              </a:tblGrid>
              <a:tr h="342250"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ҚР ҰЛТТЫҚ ҚОРЫНЫҢ АТҚАРЫЛУЫ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571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2726759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359276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4">
            <a:extLst>
              <a:ext uri="{FF2B5EF4-FFF2-40B4-BE49-F238E27FC236}">
                <a16:creationId xmlns:a16="http://schemas.microsoft.com/office/drawing/2014/main" id="{B9F14AD7-9066-4028-8047-7065570B0710}"/>
              </a:ext>
            </a:extLst>
          </p:cNvPr>
          <p:cNvGraphicFramePr>
            <a:graphicFrameLocks noGrp="1"/>
          </p:cNvGraphicFramePr>
          <p:nvPr/>
        </p:nvGraphicFramePr>
        <p:xfrm>
          <a:off x="0" y="0"/>
          <a:ext cx="9144000" cy="64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0">
                  <a:extLst>
                    <a:ext uri="{9D8B030D-6E8A-4147-A177-3AD203B41FA5}">
                      <a16:colId xmlns:a16="http://schemas.microsoft.com/office/drawing/2014/main" val="1990762141"/>
                    </a:ext>
                  </a:extLst>
                </a:gridCol>
              </a:tblGrid>
              <a:tr h="540000"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МАКРОИНДИКАТОРЛАР ЖӘНЕ ДАМУ ЖОСПАРЛАРЫНЫҢ НЫСАНАЛЫ ИНДИКАТОРЛАРЫ 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571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27267595"/>
                  </a:ext>
                </a:extLst>
              </a:tr>
            </a:tbl>
          </a:graphicData>
        </a:graphic>
      </p:graphicFrame>
      <p:graphicFrame>
        <p:nvGraphicFramePr>
          <p:cNvPr id="18" name="Таблица 4">
            <a:extLst>
              <a:ext uri="{FF2B5EF4-FFF2-40B4-BE49-F238E27FC236}">
                <a16:creationId xmlns:a16="http://schemas.microsoft.com/office/drawing/2014/main" id="{05F6A820-5505-4F76-B1D5-CFF98D2B7BA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8799504"/>
              </p:ext>
            </p:extLst>
          </p:nvPr>
        </p:nvGraphicFramePr>
        <p:xfrm>
          <a:off x="0" y="4873500"/>
          <a:ext cx="9144000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0">
                  <a:extLst>
                    <a:ext uri="{9D8B030D-6E8A-4147-A177-3AD203B41FA5}">
                      <a16:colId xmlns:a16="http://schemas.microsoft.com/office/drawing/2014/main" val="1990762141"/>
                    </a:ext>
                  </a:extLst>
                </a:gridCol>
              </a:tblGrid>
              <a:tr h="243000">
                <a:tc>
                  <a:txBody>
                    <a:bodyPr/>
                    <a:lstStyle/>
                    <a:p>
                      <a:pPr algn="r"/>
                      <a:r>
                        <a:rPr lang="ru-RU" sz="1000" b="0" dirty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8</a:t>
                      </a:r>
                      <a:endParaRPr lang="x-none" sz="1000" b="0" dirty="0">
                        <a:solidFill>
                          <a:srgbClr val="002060"/>
                        </a:solidFill>
                        <a:latin typeface="Arial Narrow" panose="020B0606020202030204" pitchFamily="34" charset="0"/>
                        <a:ea typeface="Tahoma" panose="020B060403050404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571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27267595"/>
                  </a:ext>
                </a:extLst>
              </a:tr>
            </a:tbl>
          </a:graphicData>
        </a:graphic>
      </p:graphicFrame>
      <p:graphicFrame>
        <p:nvGraphicFramePr>
          <p:cNvPr id="3" name="Таблица 3">
            <a:extLst>
              <a:ext uri="{FF2B5EF4-FFF2-40B4-BE49-F238E27FC236}">
                <a16:creationId xmlns:a16="http://schemas.microsoft.com/office/drawing/2014/main" id="{2207D967-F1A5-438B-8BA2-B17A17D5083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3119753"/>
              </p:ext>
            </p:extLst>
          </p:nvPr>
        </p:nvGraphicFramePr>
        <p:xfrm>
          <a:off x="207000" y="704653"/>
          <a:ext cx="8730000" cy="403117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60000">
                  <a:extLst>
                    <a:ext uri="{9D8B030D-6E8A-4147-A177-3AD203B41FA5}">
                      <a16:colId xmlns:a16="http://schemas.microsoft.com/office/drawing/2014/main" val="1809630857"/>
                    </a:ext>
                  </a:extLst>
                </a:gridCol>
                <a:gridCol w="2880000">
                  <a:extLst>
                    <a:ext uri="{9D8B030D-6E8A-4147-A177-3AD203B41FA5}">
                      <a16:colId xmlns:a16="http://schemas.microsoft.com/office/drawing/2014/main" val="2426170599"/>
                    </a:ext>
                  </a:extLst>
                </a:gridCol>
                <a:gridCol w="2790000">
                  <a:extLst>
                    <a:ext uri="{9D8B030D-6E8A-4147-A177-3AD203B41FA5}">
                      <a16:colId xmlns:a16="http://schemas.microsoft.com/office/drawing/2014/main" val="3239019210"/>
                    </a:ext>
                  </a:extLst>
                </a:gridCol>
              </a:tblGrid>
              <a:tr h="812241">
                <a:tc>
                  <a:txBody>
                    <a:bodyPr/>
                    <a:lstStyle/>
                    <a:p>
                      <a:pPr algn="ctr"/>
                      <a:endParaRPr lang="kk-KZ" sz="1200" b="0" noProof="0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 b="1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59</a:t>
                      </a:r>
                      <a:r>
                        <a:rPr lang="kk-KZ" sz="1200" b="0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стратегиялық бағыттар;</a:t>
                      </a:r>
                    </a:p>
                    <a:p>
                      <a:pPr algn="ctr"/>
                      <a:r>
                        <a:rPr lang="kk-KZ" sz="1400" b="1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177</a:t>
                      </a:r>
                      <a:r>
                        <a:rPr lang="kk-KZ" sz="1200" b="0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kk-KZ" sz="1200" b="0" kern="1200" dirty="0" err="1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макроиндикаторлар</a:t>
                      </a:r>
                      <a:r>
                        <a:rPr lang="kk-KZ" sz="1200" b="0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;</a:t>
                      </a:r>
                    </a:p>
                    <a:p>
                      <a:pPr algn="ctr"/>
                      <a:r>
                        <a:rPr lang="kk-KZ" sz="1400" b="1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282</a:t>
                      </a:r>
                      <a:r>
                        <a:rPr lang="kk-KZ" sz="1200" b="0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нысаналы индикаторлар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kk-KZ" sz="1200" b="0" noProof="0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2489864"/>
                  </a:ext>
                </a:extLst>
              </a:tr>
              <a:tr h="186114">
                <a:tc>
                  <a:txBody>
                    <a:bodyPr/>
                    <a:lstStyle/>
                    <a:p>
                      <a:pPr algn="ctr"/>
                      <a:endParaRPr lang="kk-KZ" sz="300" b="0" noProof="0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kk-KZ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kk-KZ" sz="1200" b="0" noProof="0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94491366"/>
                  </a:ext>
                </a:extLst>
              </a:tr>
              <a:tr h="750056">
                <a:tc>
                  <a:txBody>
                    <a:bodyPr/>
                    <a:lstStyle/>
                    <a:p>
                      <a:pPr algn="ctr"/>
                      <a:r>
                        <a:rPr lang="kk-KZ" sz="1200" b="1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ҚОЛ ЖЕТКІЗІЛДІ</a:t>
                      </a:r>
                    </a:p>
                    <a:p>
                      <a:pPr algn="ctr"/>
                      <a:r>
                        <a:rPr lang="kk-KZ" sz="1400" b="1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69</a:t>
                      </a:r>
                      <a:r>
                        <a:rPr lang="kk-KZ" sz="1200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kk-KZ" sz="1200" noProof="0" dirty="0" err="1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макроиндикатор</a:t>
                      </a:r>
                      <a:r>
                        <a:rPr lang="kk-KZ" sz="1200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немесе </a:t>
                      </a:r>
                      <a:r>
                        <a:rPr lang="kk-KZ" sz="1400" b="1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39%</a:t>
                      </a:r>
                    </a:p>
                    <a:p>
                      <a:pPr algn="ctr"/>
                      <a:r>
                        <a:rPr lang="kk-KZ" sz="1400" b="1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237</a:t>
                      </a:r>
                      <a:r>
                        <a:rPr lang="kk-KZ" sz="1500" b="0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kk-KZ" sz="1200" b="0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нысаналы индикатор немесе </a:t>
                      </a:r>
                      <a:r>
                        <a:rPr lang="kk-KZ" sz="1400" b="1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84%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b="1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ҚОЛ ЖЕТКІЗІЛГЕН ЖОҚ</a:t>
                      </a:r>
                    </a:p>
                    <a:p>
                      <a:pPr algn="ctr"/>
                      <a:r>
                        <a:rPr lang="kk-KZ" sz="1400" b="1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</a:t>
                      </a:r>
                      <a:r>
                        <a:rPr lang="kk-KZ" sz="1200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kk-KZ" sz="1200" noProof="0" dirty="0" err="1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макроиндикатор</a:t>
                      </a:r>
                      <a:r>
                        <a:rPr lang="kk-KZ" sz="1200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немесе </a:t>
                      </a:r>
                      <a:r>
                        <a:rPr lang="kk-KZ" sz="1400" b="1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12%</a:t>
                      </a:r>
                    </a:p>
                    <a:p>
                      <a:pPr algn="ctr"/>
                      <a:r>
                        <a:rPr lang="kk-KZ" sz="1400" b="1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</a:t>
                      </a:r>
                      <a:r>
                        <a:rPr lang="kk-KZ" sz="1500" b="0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kk-KZ" sz="1200" b="0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нысаналы индикатор немесе </a:t>
                      </a:r>
                      <a:r>
                        <a:rPr lang="kk-KZ" sz="1400" b="1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6%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k-KZ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ІШІНАРА ҚОЛ ЖЕТКІЗІЛДІ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k-KZ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</a:t>
                      </a:r>
                      <a:r>
                        <a:rPr kumimoji="0" lang="kk-KZ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kk-KZ" sz="12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макроиндикатор</a:t>
                      </a:r>
                      <a:r>
                        <a:rPr kumimoji="0" lang="kk-KZ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br>
                        <a:rPr kumimoji="0" lang="kk-KZ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</a:br>
                      <a:r>
                        <a:rPr kumimoji="0" lang="kk-KZ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</a:t>
                      </a:r>
                      <a:r>
                        <a:rPr kumimoji="0" lang="kk-KZ" sz="15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kk-KZ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нысаналы индикатор</a:t>
                      </a:r>
                      <a:endParaRPr lang="kk-KZ" sz="1400" b="1" noProof="0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6302741"/>
                  </a:ext>
                </a:extLst>
              </a:tr>
              <a:tr h="1659030">
                <a:tc>
                  <a:txBody>
                    <a:bodyPr/>
                    <a:lstStyle/>
                    <a:p>
                      <a:pPr algn="just"/>
                      <a:r>
                        <a:rPr lang="kk-KZ" sz="800" b="0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«Сүт өндіру көлемінің ұлғаюы» 5% жоспарда 7,4%, «Егіс алқаптарын қамту» - 2 млн. </a:t>
                      </a:r>
                      <a:r>
                        <a:rPr lang="kk-KZ" sz="800" b="0" noProof="0" dirty="0" err="1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га</a:t>
                      </a:r>
                      <a:r>
                        <a:rPr lang="kk-KZ" sz="800" b="0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жоспарда 3,5 млн. </a:t>
                      </a:r>
                      <a:r>
                        <a:rPr lang="kk-KZ" sz="800" b="0" noProof="0" dirty="0" err="1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га</a:t>
                      </a:r>
                      <a:r>
                        <a:rPr lang="kk-KZ" sz="800" b="0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«Әлеуметтік маңызы бар </a:t>
                      </a:r>
                      <a:r>
                        <a:rPr lang="kk-KZ" sz="800" b="0" noProof="0" dirty="0" err="1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авиабағыттар</a:t>
                      </a:r>
                      <a:r>
                        <a:rPr lang="kk-KZ" sz="800" b="0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бойынша жолаушылар айналымының көлемі» - 229 млн. жоспарда шақырымына 600 млн. жолаушы,  «Елдің аумағы арқылы транзиттік қатынаста жүктерді тасымалдау» - 27,7 млн. тонна жоспарда 32,3 млн. тонна, «Барлық көздер есебінен тұрғын үйді пайдалануға беру көлемі» - 15,3 млн. ш. м жоспарда 17,5 млн. ш. м.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kk-KZ" sz="800" b="0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«Жол-көлік оқиғасында қаза тапқандардың деңгейі» (100 мың тұрғынға шаққанда 11,9% жоспарда 12,7%), «Көшелерде жасалған қылмыстардың үлес салмағы» (11,6% жоспарда 11,2%), «Ауыр және аса ауыр қылмыстардың ашылу деңгейі» (63,9% жоспарда 61,7%), «Алынған есірткі құралдары мен психотроптық заттардың жалпы санынан синтетикалық (қауіпті) есірткілердің үлес салмағы» (1,0% жоспарда 1,6%), «Қылмыстық-атқару жүйесі мекемелерінің сотталғандарды камералық ұстаумен қамтамасыз ету деңгейі» (23% жоспарда 19,2%).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kk-KZ" sz="800" b="0" kern="1200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«Сақтандыру ұйымдары активтерінің ЖІӨ-</a:t>
                      </a:r>
                      <a:r>
                        <a:rPr lang="kk-KZ" sz="800" b="0" kern="1200" noProof="0" dirty="0" err="1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ге</a:t>
                      </a:r>
                      <a:r>
                        <a:rPr lang="kk-KZ" sz="800" b="0" kern="1200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үлесі» жоспар бойынша 2,09% - құрады, 2,68% (78%) азаматтарға зейнетақы жинақтарын тұрғын үй жағдайларын жақсартуға және емделуге ақы төлеуге пайдалануға мүмкіндік берген заңнамалық өзгерістерге байланысты, бұл зейнетақы аннуитеті шарттарына сұраныстың төмендеуіне әсер етті.</a:t>
                      </a:r>
                      <a:r>
                        <a:rPr lang="kk-KZ" sz="800" b="0" kern="1200" baseline="0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«</a:t>
                      </a:r>
                      <a:r>
                        <a:rPr lang="kk-KZ" sz="800" b="0" kern="1200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Ауыл халқының табысын арттыру жөніндегі жобаны масштабтау шеңберінде жаңа жұмыс орындарын құру» жоспары 18169 бірлік болғанда іс жүзінде – 13109 бірлік, өйткені бюджеттік кредитті игеру кезеңі 12 айды құрайды және ЖАО бюджеттік кредит аударған сәттен бастап есептеледі, осыған байланысты 2023 жылғы қаражаттың бір бөлігі 2024 жылы игерілетін болады.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37438114"/>
                  </a:ext>
                </a:extLst>
              </a:tr>
              <a:tr h="232846">
                <a:tc gridSpan="3">
                  <a:txBody>
                    <a:bodyPr/>
                    <a:lstStyle/>
                    <a:p>
                      <a:pPr algn="ctr"/>
                      <a:r>
                        <a:rPr lang="kk-KZ" sz="1000" b="1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86</a:t>
                      </a:r>
                      <a:r>
                        <a:rPr lang="kk-KZ" sz="1000" b="0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kk-KZ" sz="1000" b="0" noProof="0" dirty="0" err="1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макроиндикатор</a:t>
                      </a:r>
                      <a:r>
                        <a:rPr lang="kk-KZ" sz="1000" b="0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және </a:t>
                      </a:r>
                      <a:r>
                        <a:rPr lang="kk-KZ" sz="1000" b="1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27</a:t>
                      </a:r>
                      <a:r>
                        <a:rPr lang="kk-KZ" sz="1000" b="0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нысаналы индикатор бойынша деректер ағымдағы жылдың II жартыжылдығында жарияланатын болады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just"/>
                      <a:endParaRPr lang="ru-RU" sz="1000" b="0" noProof="0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1600" b="0" noProof="0" dirty="0">
                        <a:solidFill>
                          <a:srgbClr val="002060"/>
                        </a:solidFill>
                      </a:endParaRPr>
                    </a:p>
                  </a:txBody>
                  <a:tcPr marL="121920" marR="121920" marT="60960" marB="609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0668680"/>
                  </a:ext>
                </a:extLst>
              </a:tr>
            </a:tbl>
          </a:graphicData>
        </a:graphic>
      </p:graphicFrame>
      <p:sp>
        <p:nvSpPr>
          <p:cNvPr id="7" name="Правая фигурная скобка 6">
            <a:extLst>
              <a:ext uri="{FF2B5EF4-FFF2-40B4-BE49-F238E27FC236}">
                <a16:creationId xmlns:a16="http://schemas.microsoft.com/office/drawing/2014/main" id="{C7A97F76-619F-4F7C-B0A4-57BBDAE4D7A1}"/>
              </a:ext>
            </a:extLst>
          </p:cNvPr>
          <p:cNvSpPr/>
          <p:nvPr/>
        </p:nvSpPr>
        <p:spPr>
          <a:xfrm rot="16200000" flipV="1">
            <a:off x="4504500" y="-1131105"/>
            <a:ext cx="135000" cy="5650709"/>
          </a:xfrm>
          <a:prstGeom prst="rightBrace">
            <a:avLst>
              <a:gd name="adj1" fmla="val 238695"/>
              <a:gd name="adj2" fmla="val 50000"/>
            </a:avLst>
          </a:prstGeom>
          <a:ln w="2222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defTabSz="6858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ru-RU" sz="1350" dirty="0">
              <a:solidFill>
                <a:prstClr val="black"/>
              </a:solidFill>
              <a:latin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20567913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4">
            <a:extLst>
              <a:ext uri="{FF2B5EF4-FFF2-40B4-BE49-F238E27FC236}">
                <a16:creationId xmlns:a16="http://schemas.microsoft.com/office/drawing/2014/main" id="{B9F14AD7-9066-4028-8047-7065570B0710}"/>
              </a:ext>
            </a:extLst>
          </p:cNvPr>
          <p:cNvGraphicFramePr>
            <a:graphicFrameLocks noGrp="1"/>
          </p:cNvGraphicFramePr>
          <p:nvPr/>
        </p:nvGraphicFramePr>
        <p:xfrm>
          <a:off x="0" y="0"/>
          <a:ext cx="9144000" cy="54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0">
                  <a:extLst>
                    <a:ext uri="{9D8B030D-6E8A-4147-A177-3AD203B41FA5}">
                      <a16:colId xmlns:a16="http://schemas.microsoft.com/office/drawing/2014/main" val="1990762141"/>
                    </a:ext>
                  </a:extLst>
                </a:gridCol>
              </a:tblGrid>
              <a:tr h="540000"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БЮДЖЕТ ҚАРАЖАТЫНЫҢ ТИІМДІ АТҚАРЫЛМАУЫ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571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27267595"/>
                  </a:ext>
                </a:extLst>
              </a:tr>
            </a:tbl>
          </a:graphicData>
        </a:graphic>
      </p:graphicFrame>
      <p:graphicFrame>
        <p:nvGraphicFramePr>
          <p:cNvPr id="18" name="Таблица 4">
            <a:extLst>
              <a:ext uri="{FF2B5EF4-FFF2-40B4-BE49-F238E27FC236}">
                <a16:creationId xmlns:a16="http://schemas.microsoft.com/office/drawing/2014/main" id="{05F6A820-5505-4F76-B1D5-CFF98D2B7BA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11928521"/>
              </p:ext>
            </p:extLst>
          </p:nvPr>
        </p:nvGraphicFramePr>
        <p:xfrm>
          <a:off x="0" y="4899660"/>
          <a:ext cx="9144000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0">
                  <a:extLst>
                    <a:ext uri="{9D8B030D-6E8A-4147-A177-3AD203B41FA5}">
                      <a16:colId xmlns:a16="http://schemas.microsoft.com/office/drawing/2014/main" val="1990762141"/>
                    </a:ext>
                  </a:extLst>
                </a:gridCol>
              </a:tblGrid>
              <a:tr h="216000">
                <a:tc>
                  <a:txBody>
                    <a:bodyPr/>
                    <a:lstStyle/>
                    <a:p>
                      <a:pPr algn="r"/>
                      <a:r>
                        <a:rPr lang="ru-RU" sz="1000" b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x-none" sz="1000" b="0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ea typeface="Tahom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571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27267595"/>
                  </a:ext>
                </a:extLst>
              </a:tr>
            </a:tbl>
          </a:graphicData>
        </a:graphic>
      </p:graphicFrame>
      <p:graphicFrame>
        <p:nvGraphicFramePr>
          <p:cNvPr id="4" name="Таблица 5">
            <a:extLst>
              <a:ext uri="{FF2B5EF4-FFF2-40B4-BE49-F238E27FC236}">
                <a16:creationId xmlns:a16="http://schemas.microsoft.com/office/drawing/2014/main" id="{C136D0DB-75E6-4947-A91B-4ABE5632ACA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0818064"/>
              </p:ext>
            </p:extLst>
          </p:nvPr>
        </p:nvGraphicFramePr>
        <p:xfrm>
          <a:off x="72000" y="906750"/>
          <a:ext cx="4545000" cy="3625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31893">
                  <a:extLst>
                    <a:ext uri="{9D8B030D-6E8A-4147-A177-3AD203B41FA5}">
                      <a16:colId xmlns:a16="http://schemas.microsoft.com/office/drawing/2014/main" val="96485410"/>
                    </a:ext>
                  </a:extLst>
                </a:gridCol>
                <a:gridCol w="210151">
                  <a:extLst>
                    <a:ext uri="{9D8B030D-6E8A-4147-A177-3AD203B41FA5}">
                      <a16:colId xmlns:a16="http://schemas.microsoft.com/office/drawing/2014/main" val="1083838487"/>
                    </a:ext>
                  </a:extLst>
                </a:gridCol>
                <a:gridCol w="2202956">
                  <a:extLst>
                    <a:ext uri="{9D8B030D-6E8A-4147-A177-3AD203B41FA5}">
                      <a16:colId xmlns:a16="http://schemas.microsoft.com/office/drawing/2014/main" val="3918355398"/>
                    </a:ext>
                  </a:extLst>
                </a:gridCol>
              </a:tblGrid>
              <a:tr h="1188000">
                <a:tc>
                  <a:txBody>
                    <a:bodyPr/>
                    <a:lstStyle/>
                    <a:p>
                      <a:pPr algn="ctr"/>
                      <a:endParaRPr lang="kk-KZ" sz="1200" b="0" noProof="0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3">
                  <a:txBody>
                    <a:bodyPr/>
                    <a:lstStyle/>
                    <a:p>
                      <a:pPr algn="ctr"/>
                      <a:endParaRPr lang="kk-KZ" sz="1200" b="0" noProof="0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600" b="1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87</a:t>
                      </a:r>
                      <a:r>
                        <a:rPr lang="kk-KZ" sz="1200" b="0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млрд.теңге квазимемлекеттік сектор субъектілерінің шоттарындағы қалдықтар</a:t>
                      </a:r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87426387"/>
                  </a:ext>
                </a:extLst>
              </a:tr>
              <a:tr h="1188000">
                <a:tc>
                  <a:txBody>
                    <a:bodyPr/>
                    <a:lstStyle/>
                    <a:p>
                      <a:pPr algn="ctr"/>
                      <a:r>
                        <a:rPr lang="kk-KZ" sz="1600" b="1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489</a:t>
                      </a:r>
                      <a:r>
                        <a:rPr lang="kk-KZ" sz="1200" b="1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kk-KZ" sz="1200" b="0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млрд.теңге немесе шығыстардың жалпы </a:t>
                      </a:r>
                      <a:r>
                        <a:rPr lang="kk-KZ" sz="1200" b="0" noProof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көлемінің </a:t>
                      </a:r>
                      <a:r>
                        <a:rPr lang="kk-KZ" sz="1600" b="1" noProof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2,2%</a:t>
                      </a:r>
                      <a:endParaRPr lang="kk-KZ" sz="1200" b="0" noProof="0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lang="kk-KZ" sz="1200" b="1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ТИІМСІЗ</a:t>
                      </a:r>
                      <a:r>
                        <a:rPr lang="kk-KZ" sz="1200" b="0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пайдаланылды</a:t>
                      </a:r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x-none" sz="800" b="0" dirty="0"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600" b="1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143</a:t>
                      </a:r>
                      <a:r>
                        <a:rPr lang="kk-KZ" sz="1200" b="0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млрд.теңге бюджет қаражатының игерілмеуі, пайдаланылмаған нысаналы трансферттер мен бюджеттік кредиттер</a:t>
                      </a:r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93796053"/>
                  </a:ext>
                </a:extLst>
              </a:tr>
              <a:tr h="1188000">
                <a:tc>
                  <a:txBody>
                    <a:bodyPr/>
                    <a:lstStyle/>
                    <a:p>
                      <a:pPr algn="ctr"/>
                      <a:endParaRPr lang="kk-KZ" sz="1200" b="0" noProof="0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x-none" sz="1400" b="0" dirty="0"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600" b="1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259</a:t>
                      </a:r>
                      <a:r>
                        <a:rPr lang="kk-KZ" sz="1200" b="0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млрд.теңге мемлекеттік аудит және бақылау қорытындылары бойынша анықталған бюджет жүйесінің қағидаттарын бұзу</a:t>
                      </a:r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82356111"/>
                  </a:ext>
                </a:extLst>
              </a:tr>
            </a:tbl>
          </a:graphicData>
        </a:graphic>
      </p:graphicFrame>
      <p:graphicFrame>
        <p:nvGraphicFramePr>
          <p:cNvPr id="8" name="Таблица 3">
            <a:extLst>
              <a:ext uri="{FF2B5EF4-FFF2-40B4-BE49-F238E27FC236}">
                <a16:creationId xmlns:a16="http://schemas.microsoft.com/office/drawing/2014/main" id="{22D85645-D4D3-4848-A1B4-E73F9B529AD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1064173"/>
              </p:ext>
            </p:extLst>
          </p:nvPr>
        </p:nvGraphicFramePr>
        <p:xfrm>
          <a:off x="4752000" y="906739"/>
          <a:ext cx="4223631" cy="35639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07877">
                  <a:extLst>
                    <a:ext uri="{9D8B030D-6E8A-4147-A177-3AD203B41FA5}">
                      <a16:colId xmlns:a16="http://schemas.microsoft.com/office/drawing/2014/main" val="2461369331"/>
                    </a:ext>
                  </a:extLst>
                </a:gridCol>
                <a:gridCol w="1407877">
                  <a:extLst>
                    <a:ext uri="{9D8B030D-6E8A-4147-A177-3AD203B41FA5}">
                      <a16:colId xmlns:a16="http://schemas.microsoft.com/office/drawing/2014/main" val="1656348228"/>
                    </a:ext>
                  </a:extLst>
                </a:gridCol>
                <a:gridCol w="1407877">
                  <a:extLst>
                    <a:ext uri="{9D8B030D-6E8A-4147-A177-3AD203B41FA5}">
                      <a16:colId xmlns:a16="http://schemas.microsoft.com/office/drawing/2014/main" val="487207084"/>
                    </a:ext>
                  </a:extLst>
                </a:gridCol>
              </a:tblGrid>
              <a:tr h="839971">
                <a:tc gridSpan="3">
                  <a:txBody>
                    <a:bodyPr/>
                    <a:lstStyle/>
                    <a:p>
                      <a:pPr algn="ctr"/>
                      <a:r>
                        <a:rPr lang="kk-KZ" sz="1600" b="1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158</a:t>
                      </a:r>
                      <a:r>
                        <a:rPr lang="kk-KZ" sz="1200" b="1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kk-KZ" sz="1200" b="0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лауазымды тұлға жауапкершілікке тартылды,</a:t>
                      </a:r>
                    </a:p>
                    <a:p>
                      <a:pPr algn="ctr"/>
                      <a:r>
                        <a:rPr lang="kk-KZ" sz="1200" b="0" noProof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оның</a:t>
                      </a:r>
                      <a:r>
                        <a:rPr lang="kk-KZ" sz="1200" b="1" baseline="0" noProof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kk-KZ" sz="1200" b="0" baseline="0" noProof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ішіңде, </a:t>
                      </a:r>
                      <a:r>
                        <a:rPr lang="kk-KZ" sz="1600" b="1" baseline="0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141</a:t>
                      </a:r>
                      <a:r>
                        <a:rPr lang="kk-KZ" sz="1200" b="1" baseline="0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kk-KZ" sz="1200" b="0" baseline="0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басшы </a:t>
                      </a:r>
                      <a:r>
                        <a:rPr lang="kk-KZ" sz="1200" b="0" baseline="0" noProof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лауазымдарды иеленуші</a:t>
                      </a:r>
                      <a:endParaRPr lang="kk-KZ" sz="1200" b="0" noProof="0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x-none" sz="1400" b="0" dirty="0"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x-none" sz="1400" b="0" dirty="0"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2027285"/>
                  </a:ext>
                </a:extLst>
              </a:tr>
              <a:tr h="503983">
                <a:tc>
                  <a:txBody>
                    <a:bodyPr/>
                    <a:lstStyle/>
                    <a:p>
                      <a:pPr algn="ctr"/>
                      <a:endParaRPr lang="kk-KZ" sz="1200" b="0" noProof="0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b="1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ОМО </a:t>
                      </a:r>
                      <a:r>
                        <a:rPr lang="kk-KZ" sz="1200" b="0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r>
                        <a:rPr lang="kk-KZ" sz="1200" b="1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kk-KZ" sz="1600" b="1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50</a:t>
                      </a:r>
                      <a:endParaRPr lang="kk-KZ" sz="1600" b="0" noProof="0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b="1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ЖАО </a:t>
                      </a:r>
                      <a:r>
                        <a:rPr lang="kk-KZ" sz="1200" b="0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r>
                        <a:rPr lang="kk-KZ" sz="1200" b="1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kk-KZ" sz="1600" b="1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108</a:t>
                      </a:r>
                      <a:endParaRPr lang="kk-KZ" sz="1600" b="0" noProof="0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3118819"/>
                  </a:ext>
                </a:extLst>
              </a:tr>
              <a:tr h="629979">
                <a:tc>
                  <a:txBody>
                    <a:bodyPr/>
                    <a:lstStyle/>
                    <a:p>
                      <a:pPr algn="l"/>
                      <a:r>
                        <a:rPr lang="kk-KZ" sz="1200" b="0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Сөгіс және қатаң сөгіс</a:t>
                      </a:r>
                    </a:p>
                  </a:txBody>
                  <a:tcPr anchor="ctr">
                    <a:lnL w="12700" cmpd="sng">
                      <a:noFill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600" b="1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</a:t>
                      </a:r>
                      <a:r>
                        <a:rPr lang="kk-KZ" sz="1200" b="1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kk-KZ" sz="1200" b="0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қызметкер</a:t>
                      </a:r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600" b="1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58</a:t>
                      </a:r>
                      <a:r>
                        <a:rPr lang="kk-KZ" sz="1200" b="1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kk-KZ" sz="1200" b="0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қызметкер</a:t>
                      </a:r>
                      <a:endParaRPr lang="kk-KZ" sz="1200" b="1" noProof="0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31640075"/>
                  </a:ext>
                </a:extLst>
              </a:tr>
              <a:tr h="629979">
                <a:tc>
                  <a:txBody>
                    <a:bodyPr/>
                    <a:lstStyle/>
                    <a:p>
                      <a:pPr algn="l"/>
                      <a:r>
                        <a:rPr lang="kk-KZ" sz="1200" b="0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Ескерту және қатаң ескерту</a:t>
                      </a:r>
                    </a:p>
                  </a:txBody>
                  <a:tcPr anchor="ctr">
                    <a:lnL w="12700" cmpd="sng">
                      <a:noFill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600" b="1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</a:t>
                      </a:r>
                      <a:r>
                        <a:rPr lang="kk-KZ" sz="1200" b="1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kk-KZ" sz="1200" b="0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қызметкер</a:t>
                      </a:r>
                      <a:endParaRPr lang="kk-KZ" sz="1200" b="1" noProof="0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600" b="1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47</a:t>
                      </a:r>
                      <a:r>
                        <a:rPr lang="kk-KZ" sz="1200" b="1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kk-KZ" sz="1200" b="0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қызметкер</a:t>
                      </a:r>
                      <a:endParaRPr lang="kk-KZ" sz="1200" b="1" noProof="0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27940373"/>
                  </a:ext>
                </a:extLst>
              </a:tr>
              <a:tr h="960087">
                <a:tc>
                  <a:txBody>
                    <a:bodyPr/>
                    <a:lstStyle/>
                    <a:p>
                      <a:pPr algn="l"/>
                      <a:r>
                        <a:rPr lang="kk-KZ" sz="1200" b="0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Толық қызметтік сәйкес келмеуі және жұмыстан босату</a:t>
                      </a:r>
                    </a:p>
                  </a:txBody>
                  <a:tcPr anchor="ctr">
                    <a:lnL w="12700" cmpd="sng">
                      <a:noFill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600" b="1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r>
                        <a:rPr lang="kk-KZ" sz="1200" b="0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қызметкер</a:t>
                      </a:r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600" b="1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 </a:t>
                      </a:r>
                      <a:r>
                        <a:rPr lang="kk-KZ" sz="1200" b="0" noProof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қызметкер</a:t>
                      </a:r>
                      <a:endParaRPr lang="kk-KZ" sz="1200" b="1" noProof="0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76751611"/>
                  </a:ext>
                </a:extLst>
              </a:tr>
            </a:tbl>
          </a:graphicData>
        </a:graphic>
      </p:graphicFrame>
      <p:cxnSp>
        <p:nvCxnSpPr>
          <p:cNvPr id="7" name="Соединитель: уступ 6">
            <a:extLst>
              <a:ext uri="{FF2B5EF4-FFF2-40B4-BE49-F238E27FC236}">
                <a16:creationId xmlns:a16="http://schemas.microsoft.com/office/drawing/2014/main" id="{6F60B30B-9408-496C-B29F-B250B0704B28}"/>
              </a:ext>
            </a:extLst>
          </p:cNvPr>
          <p:cNvCxnSpPr>
            <a:cxnSpLocks/>
          </p:cNvCxnSpPr>
          <p:nvPr/>
        </p:nvCxnSpPr>
        <p:spPr>
          <a:xfrm flipV="1">
            <a:off x="1197000" y="1521150"/>
            <a:ext cx="1260000" cy="585000"/>
          </a:xfrm>
          <a:prstGeom prst="bentConnector3">
            <a:avLst>
              <a:gd name="adj1" fmla="val -775"/>
            </a:avLst>
          </a:prstGeom>
          <a:ln w="3175">
            <a:solidFill>
              <a:srgbClr val="002060"/>
            </a:solidFill>
            <a:headEnd type="none" w="med" len="lg"/>
            <a:tailEnd type="stealth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Соединитель: уступ 11">
            <a:extLst>
              <a:ext uri="{FF2B5EF4-FFF2-40B4-BE49-F238E27FC236}">
                <a16:creationId xmlns:a16="http://schemas.microsoft.com/office/drawing/2014/main" id="{530B2F14-4856-43FD-9809-6D835308A35D}"/>
              </a:ext>
            </a:extLst>
          </p:cNvPr>
          <p:cNvCxnSpPr>
            <a:cxnSpLocks/>
          </p:cNvCxnSpPr>
          <p:nvPr/>
        </p:nvCxnSpPr>
        <p:spPr>
          <a:xfrm>
            <a:off x="1197000" y="3366150"/>
            <a:ext cx="1260000" cy="585000"/>
          </a:xfrm>
          <a:prstGeom prst="bentConnector3">
            <a:avLst>
              <a:gd name="adj1" fmla="val -775"/>
            </a:avLst>
          </a:prstGeom>
          <a:ln w="3175">
            <a:solidFill>
              <a:srgbClr val="002060"/>
            </a:solidFill>
            <a:headEnd w="med" len="lg"/>
            <a:tailEnd type="stealth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 стрелкой 4">
            <a:extLst>
              <a:ext uri="{FF2B5EF4-FFF2-40B4-BE49-F238E27FC236}">
                <a16:creationId xmlns:a16="http://schemas.microsoft.com/office/drawing/2014/main" id="{411E2B12-5EB4-4488-995C-4C92B9A3E5EA}"/>
              </a:ext>
            </a:extLst>
          </p:cNvPr>
          <p:cNvCxnSpPr/>
          <p:nvPr/>
        </p:nvCxnSpPr>
        <p:spPr>
          <a:xfrm>
            <a:off x="2097000" y="2706750"/>
            <a:ext cx="360000" cy="0"/>
          </a:xfrm>
          <a:prstGeom prst="straightConnector1">
            <a:avLst/>
          </a:prstGeom>
          <a:ln w="3175">
            <a:solidFill>
              <a:srgbClr val="002060"/>
            </a:solidFill>
            <a:headEnd w="med" len="lg"/>
            <a:tailEnd type="stealth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209064"/>
      </p:ext>
    </p:extLst>
  </p:cSld>
  <p:clrMapOvr>
    <a:masterClrMapping/>
  </p:clrMapOvr>
</p:sld>
</file>

<file path=ppt/theme/theme1.xml><?xml version="1.0" encoding="utf-8"?>
<a:theme xmlns:a="http://schemas.openxmlformats.org/drawingml/2006/main" name="1_Тема Office">
  <a:themeElements>
    <a:clrScheme name="Синий и зеленый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Тема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3_Тема Office">
  <a:themeElements>
    <a:clrScheme name="Синий и зеленый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Тема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27391</TotalTime>
  <Words>1611</Words>
  <Application>Microsoft Office PowerPoint</Application>
  <PresentationFormat>Экран (16:9)</PresentationFormat>
  <Paragraphs>301</Paragraphs>
  <Slides>14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14</vt:i4>
      </vt:variant>
    </vt:vector>
  </HeadingPairs>
  <TitlesOfParts>
    <vt:vector size="22" baseType="lpstr">
      <vt:lpstr>Arial</vt:lpstr>
      <vt:lpstr>Arial Narrow</vt:lpstr>
      <vt:lpstr>Calibri</vt:lpstr>
      <vt:lpstr>Calibri Light</vt:lpstr>
      <vt:lpstr>Cambria</vt:lpstr>
      <vt:lpstr>Wingdings</vt:lpstr>
      <vt:lpstr>1_Тема Office</vt:lpstr>
      <vt:lpstr>3_Тема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Syz101</dc:creator>
  <cp:lastModifiedBy>Аблаева Меруерт Сапарбаевна</cp:lastModifiedBy>
  <cp:revision>2459</cp:revision>
  <cp:lastPrinted>2024-05-17T05:33:23Z</cp:lastPrinted>
  <dcterms:created xsi:type="dcterms:W3CDTF">2020-04-07T06:12:56Z</dcterms:created>
  <dcterms:modified xsi:type="dcterms:W3CDTF">2024-05-17T07:47:02Z</dcterms:modified>
</cp:coreProperties>
</file>