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113691635" r:id="rId3"/>
    <p:sldId id="2113691636" r:id="rId4"/>
    <p:sldId id="2113691662" r:id="rId5"/>
    <p:sldId id="2113691572" r:id="rId6"/>
    <p:sldId id="2113691667" r:id="rId7"/>
    <p:sldId id="2113691668" r:id="rId8"/>
    <p:sldId id="2113691669" r:id="rId9"/>
    <p:sldId id="2113691647" r:id="rId10"/>
    <p:sldId id="2113691670" r:id="rId11"/>
    <p:sldId id="2113691671" r:id="rId12"/>
    <p:sldId id="2113691503" r:id="rId13"/>
    <p:sldId id="2113691651" r:id="rId14"/>
    <p:sldId id="2113691672" r:id="rId15"/>
    <p:sldId id="2113691664" r:id="rId16"/>
    <p:sldId id="2113691682" r:id="rId17"/>
    <p:sldId id="2113691659" r:id="rId18"/>
    <p:sldId id="2113691629" r:id="rId19"/>
    <p:sldId id="2113691655" r:id="rId20"/>
    <p:sldId id="2113691683" r:id="rId21"/>
    <p:sldId id="2113691658" r:id="rId22"/>
  </p:sldIdLst>
  <p:sldSz cx="12192000" cy="6858000"/>
  <p:notesSz cx="6797675" cy="992505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ylkaidarova Alma" initials="Z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7"/>
    <a:srgbClr val="33CCCC"/>
    <a:srgbClr val="376092"/>
    <a:srgbClr val="E6B9B8"/>
    <a:srgbClr val="D99694"/>
    <a:srgbClr val="008A3E"/>
    <a:srgbClr val="FF5353"/>
    <a:srgbClr val="FCD5B5"/>
    <a:srgbClr val="FDEADA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83295" autoAdjust="0"/>
  </p:normalViewPr>
  <p:slideViewPr>
    <p:cSldViewPr>
      <p:cViewPr varScale="1">
        <p:scale>
          <a:sx n="94" d="100"/>
          <a:sy n="94" d="100"/>
        </p:scale>
        <p:origin x="14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5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dina\Downloads\&#1056;&#1050;%207%20&#1092;&#1086;&#1088;&#1084;&#1072;%20&#1079;&#1072;%2012%20&#1084;&#1077;&#1089;.2021%20&#1075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dina\Downloads\&#1056;&#1050;%207%20&#1092;&#1086;&#1088;&#1084;&#1072;%20&#1079;&#1072;%2012%20&#1084;&#1077;&#1089;.2021%20&#1075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26035605536382378"/>
          <c:w val="0.98949064960629918"/>
          <c:h val="0.5631616016108370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tx>
          <c:dLbls>
            <c:dLbl>
              <c:idx val="0"/>
              <c:layout>
                <c:manualLayout>
                  <c:x val="-4.4035831991165097E-3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9-4A4B-AA14-11FDE9D5029E}"/>
                </c:ext>
              </c:extLst>
            </c:dLbl>
            <c:dLbl>
              <c:idx val="1"/>
              <c:layout>
                <c:manualLayout>
                  <c:x val="-6.6053747986747641E-3"/>
                  <c:y val="-2.6181446356552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59-4A4B-AA14-11FDE9D5029E}"/>
                </c:ext>
              </c:extLst>
            </c:dLbl>
            <c:dLbl>
              <c:idx val="2"/>
              <c:layout>
                <c:manualLayout>
                  <c:x val="-8.8071663982330194E-3"/>
                  <c:y val="-5.236289271310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59-4A4B-AA14-11FDE9D5029E}"/>
                </c:ext>
              </c:extLst>
            </c:dLbl>
            <c:dLbl>
              <c:idx val="3"/>
              <c:layout>
                <c:manualLayout>
                  <c:x val="-5.5044789988956365E-3"/>
                  <c:y val="-4.363574392758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59-4A4B-AA14-11FDE9D5029E}"/>
                </c:ext>
              </c:extLst>
            </c:dLbl>
            <c:dLbl>
              <c:idx val="4"/>
              <c:layout>
                <c:manualLayout>
                  <c:x val="-3.3026873993373821E-3"/>
                  <c:y val="-3.490859514207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9-4A4B-AA14-11FDE9D5029E}"/>
                </c:ext>
              </c:extLst>
            </c:dLbl>
            <c:dLbl>
              <c:idx val="5"/>
              <c:layout>
                <c:manualLayout>
                  <c:x val="-6.6053747986747641E-3"/>
                  <c:y val="-3.0545020749311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9-4A4B-AA14-11FDE9D5029E}"/>
                </c:ext>
              </c:extLst>
            </c:dLbl>
            <c:dLbl>
              <c:idx val="6"/>
              <c:layout>
                <c:manualLayout>
                  <c:x val="-3.3026873993373821E-3"/>
                  <c:y val="-3.490859514207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59-4A4B-AA14-11FDE9D5029E}"/>
                </c:ext>
              </c:extLst>
            </c:dLbl>
            <c:dLbl>
              <c:idx val="7"/>
              <c:layout>
                <c:manualLayout>
                  <c:x val="-6.6053747986747641E-3"/>
                  <c:y val="-4.3635743927588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59-4A4B-AA14-11FDE9D5029E}"/>
                </c:ext>
              </c:extLst>
            </c:dLbl>
            <c:dLbl>
              <c:idx val="8"/>
              <c:layout>
                <c:manualLayout>
                  <c:x val="-5.5044789988956365E-3"/>
                  <c:y val="-3.490859514207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259-4A4B-AA14-11FDE9D5029E}"/>
                </c:ext>
              </c:extLst>
            </c:dLbl>
            <c:dLbl>
              <c:idx val="9"/>
              <c:layout>
                <c:manualLayout>
                  <c:x val="-4.4035831991165097E-3"/>
                  <c:y val="-6.5453615891382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59-4A4B-AA14-11FDE9D5029E}"/>
                </c:ext>
              </c:extLst>
            </c:dLbl>
            <c:dLbl>
              <c:idx val="10"/>
              <c:layout>
                <c:manualLayout>
                  <c:x val="-7.5594748598983618E-3"/>
                  <c:y val="-6.109004149862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59-4A4B-AA14-11FDE9D5029E}"/>
                </c:ext>
              </c:extLst>
            </c:dLbl>
            <c:dLbl>
              <c:idx val="11"/>
              <c:layout>
                <c:manualLayout>
                  <c:x val="-6.6053747986747641E-3"/>
                  <c:y val="-4.7999318320346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59-4A4B-AA14-11FDE9D5029E}"/>
                </c:ext>
              </c:extLst>
            </c:dLbl>
            <c:dLbl>
              <c:idx val="12"/>
              <c:layout>
                <c:manualLayout>
                  <c:x val="-7.4615677202645577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59-4A4B-AA14-11FDE9D5029E}"/>
                </c:ext>
              </c:extLst>
            </c:dLbl>
            <c:dLbl>
              <c:idx val="13"/>
              <c:layout>
                <c:manualLayout>
                  <c:x val="-2.2017915995582549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59-4A4B-AA14-11FDE9D5029E}"/>
                </c:ext>
              </c:extLst>
            </c:dLbl>
            <c:dLbl>
              <c:idx val="14"/>
              <c:layout>
                <c:manualLayout>
                  <c:x val="-6.6053747986747641E-3"/>
                  <c:y val="-5.236289271310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259-4A4B-AA14-11FDE9D5029E}"/>
                </c:ext>
              </c:extLst>
            </c:dLbl>
            <c:dLbl>
              <c:idx val="15"/>
              <c:layout>
                <c:manualLayout>
                  <c:x val="-6.752196532596285E-3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259-4A4B-AA14-11FDE9D5029E}"/>
                </c:ext>
              </c:extLst>
            </c:dLbl>
            <c:dLbl>
              <c:idx val="16"/>
              <c:layout>
                <c:manualLayout>
                  <c:x val="-1.5412541196907784E-2"/>
                  <c:y val="-6.981719028414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259-4A4B-AA14-11FDE9D5029E}"/>
                </c:ext>
              </c:extLst>
            </c:dLbl>
            <c:dLbl>
              <c:idx val="17"/>
              <c:layout>
                <c:manualLayout>
                  <c:x val="-1.5412541196907784E-2"/>
                  <c:y val="-7.4180764676899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259-4A4B-AA14-11FDE9D5029E}"/>
                </c:ext>
              </c:extLst>
            </c:dLbl>
            <c:dLbl>
              <c:idx val="18"/>
              <c:layout>
                <c:manualLayout>
                  <c:x val="-1.3210749597349528E-2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259-4A4B-AA14-11FDE9D5029E}"/>
                </c:ext>
              </c:extLst>
            </c:dLbl>
            <c:dLbl>
              <c:idx val="19"/>
              <c:layout>
                <c:manualLayout>
                  <c:x val="-1.2109853797570401E-2"/>
                  <c:y val="-5.236289271310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259-4A4B-AA14-11FDE9D5029E}"/>
                </c:ext>
              </c:extLst>
            </c:dLbl>
            <c:dLbl>
              <c:idx val="20"/>
              <c:layout>
                <c:manualLayout>
                  <c:x val="-2.2017915995582549E-3"/>
                  <c:y val="-4.799931832034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259-4A4B-AA14-11FDE9D50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 4 мес.</c:v>
                </c:pt>
                <c:pt idx="20">
                  <c:v>2024 4 мес.</c:v>
                </c:pt>
              </c:strCache>
            </c:strRef>
          </c:cat>
          <c:val>
            <c:numRef>
              <c:f>Лист1!$B$2:$V$2</c:f>
              <c:numCache>
                <c:formatCode>General</c:formatCode>
                <c:ptCount val="21"/>
                <c:pt idx="0">
                  <c:v>194.2</c:v>
                </c:pt>
                <c:pt idx="1">
                  <c:v>192.6</c:v>
                </c:pt>
                <c:pt idx="2">
                  <c:v>186.8</c:v>
                </c:pt>
                <c:pt idx="3">
                  <c:v>183.7</c:v>
                </c:pt>
                <c:pt idx="4">
                  <c:v>180.7</c:v>
                </c:pt>
                <c:pt idx="5">
                  <c:v>181.9</c:v>
                </c:pt>
                <c:pt idx="6">
                  <c:v>181.3</c:v>
                </c:pt>
                <c:pt idx="7" formatCode="0.0">
                  <c:v>183</c:v>
                </c:pt>
                <c:pt idx="8">
                  <c:v>190.7</c:v>
                </c:pt>
                <c:pt idx="9">
                  <c:v>193.9</c:v>
                </c:pt>
                <c:pt idx="10">
                  <c:v>198.8</c:v>
                </c:pt>
                <c:pt idx="11">
                  <c:v>207.7</c:v>
                </c:pt>
                <c:pt idx="12">
                  <c:v>206.8</c:v>
                </c:pt>
                <c:pt idx="13">
                  <c:v>197.9</c:v>
                </c:pt>
                <c:pt idx="14">
                  <c:v>195.7</c:v>
                </c:pt>
                <c:pt idx="15">
                  <c:v>195.9</c:v>
                </c:pt>
                <c:pt idx="16">
                  <c:v>173.4</c:v>
                </c:pt>
                <c:pt idx="17">
                  <c:v>190.3</c:v>
                </c:pt>
                <c:pt idx="18">
                  <c:v>199.2</c:v>
                </c:pt>
                <c:pt idx="19">
                  <c:v>196.8</c:v>
                </c:pt>
                <c:pt idx="20">
                  <c:v>198.5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02-8242-BAA3-18D47E1332E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Смертность</c:v>
                </c:pt>
              </c:strCache>
            </c:strRef>
          </c:tx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6.6053747986747641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259-4A4B-AA14-11FDE9D5029E}"/>
                </c:ext>
              </c:extLst>
            </c:dLbl>
            <c:dLbl>
              <c:idx val="1"/>
              <c:layout>
                <c:manualLayout>
                  <c:x val="-6.6053747986747641E-3"/>
                  <c:y val="-5.236289271310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259-4A4B-AA14-11FDE9D5029E}"/>
                </c:ext>
              </c:extLst>
            </c:dLbl>
            <c:dLbl>
              <c:idx val="2"/>
              <c:layout>
                <c:manualLayout>
                  <c:x val="-1.1008957997791274E-3"/>
                  <c:y val="-5.2362892713105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259-4A4B-AA14-11FDE9D5029E}"/>
                </c:ext>
              </c:extLst>
            </c:dLbl>
            <c:dLbl>
              <c:idx val="3"/>
              <c:layout>
                <c:manualLayout>
                  <c:x val="2.2017915995582549E-3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259-4A4B-AA14-11FDE9D5029E}"/>
                </c:ext>
              </c:extLst>
            </c:dLbl>
            <c:dLbl>
              <c:idx val="4"/>
              <c:layout>
                <c:manualLayout>
                  <c:x val="-4.4035831991165097E-3"/>
                  <c:y val="-5.6726467105864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259-4A4B-AA14-11FDE9D5029E}"/>
                </c:ext>
              </c:extLst>
            </c:dLbl>
            <c:dLbl>
              <c:idx val="5"/>
              <c:layout>
                <c:manualLayout>
                  <c:x val="-6.6053747986747641E-3"/>
                  <c:y val="-4.799931832034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259-4A4B-AA14-11FDE9D5029E}"/>
                </c:ext>
              </c:extLst>
            </c:dLbl>
            <c:dLbl>
              <c:idx val="6"/>
              <c:layout>
                <c:manualLayout>
                  <c:x val="-4.4035831991165097E-3"/>
                  <c:y val="-4.799931832034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259-4A4B-AA14-11FDE9D5029E}"/>
                </c:ext>
              </c:extLst>
            </c:dLbl>
            <c:dLbl>
              <c:idx val="7"/>
              <c:layout>
                <c:manualLayout>
                  <c:x val="-2.2017915995582549E-3"/>
                  <c:y val="-3.49085951420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259-4A4B-AA14-11FDE9D5029E}"/>
                </c:ext>
              </c:extLst>
            </c:dLbl>
            <c:dLbl>
              <c:idx val="8"/>
              <c:layout>
                <c:manualLayout>
                  <c:x val="0"/>
                  <c:y val="-3.9272169534829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259-4A4B-AA14-11FDE9D5029E}"/>
                </c:ext>
              </c:extLst>
            </c:dLbl>
            <c:dLbl>
              <c:idx val="9"/>
              <c:layout>
                <c:manualLayout>
                  <c:x val="0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259-4A4B-AA14-11FDE9D5029E}"/>
                </c:ext>
              </c:extLst>
            </c:dLbl>
            <c:dLbl>
              <c:idx val="10"/>
              <c:layout>
                <c:manualLayout>
                  <c:x val="0"/>
                  <c:y val="-4.363574392758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259-4A4B-AA14-11FDE9D5029E}"/>
                </c:ext>
              </c:extLst>
            </c:dLbl>
            <c:dLbl>
              <c:idx val="11"/>
              <c:layout>
                <c:manualLayout>
                  <c:x val="0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259-4A4B-AA14-11FDE9D5029E}"/>
                </c:ext>
              </c:extLst>
            </c:dLbl>
            <c:dLbl>
              <c:idx val="12"/>
              <c:layout>
                <c:manualLayout>
                  <c:x val="-2.2017915995582549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259-4A4B-AA14-11FDE9D5029E}"/>
                </c:ext>
              </c:extLst>
            </c:dLbl>
            <c:dLbl>
              <c:idx val="13"/>
              <c:layout>
                <c:manualLayout>
                  <c:x val="-4.4035831991165097E-3"/>
                  <c:y val="-3.490893873060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259-4A4B-AA14-11FDE9D5029E}"/>
                </c:ext>
              </c:extLst>
            </c:dLbl>
            <c:dLbl>
              <c:idx val="14"/>
              <c:layout>
                <c:manualLayout>
                  <c:x val="-2.2017915995582549E-3"/>
                  <c:y val="-3.490859514207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259-4A4B-AA14-11FDE9D5029E}"/>
                </c:ext>
              </c:extLst>
            </c:dLbl>
            <c:dLbl>
              <c:idx val="15"/>
              <c:layout>
                <c:manualLayout>
                  <c:x val="-1.1008957997791274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259-4A4B-AA14-11FDE9D5029E}"/>
                </c:ext>
              </c:extLst>
            </c:dLbl>
            <c:dLbl>
              <c:idx val="16"/>
              <c:layout>
                <c:manualLayout>
                  <c:x val="-3.3026873993373821E-3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259-4A4B-AA14-11FDE9D5029E}"/>
                </c:ext>
              </c:extLst>
            </c:dLbl>
            <c:dLbl>
              <c:idx val="17"/>
              <c:layout>
                <c:manualLayout>
                  <c:x val="-3.3026873993373821E-3"/>
                  <c:y val="-4.363574392758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259-4A4B-AA14-11FDE9D5029E}"/>
                </c:ext>
              </c:extLst>
            </c:dLbl>
            <c:dLbl>
              <c:idx val="18"/>
              <c:layout>
                <c:manualLayout>
                  <c:x val="-1.1008957997791274E-3"/>
                  <c:y val="-3.927216953482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259-4A4B-AA14-11FDE9D5029E}"/>
                </c:ext>
              </c:extLst>
            </c:dLbl>
            <c:dLbl>
              <c:idx val="19"/>
              <c:layout>
                <c:manualLayout>
                  <c:x val="-2.2017915995582549E-3"/>
                  <c:y val="-4.3635743927588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259-4A4B-AA14-11FDE9D5029E}"/>
                </c:ext>
              </c:extLst>
            </c:dLbl>
            <c:dLbl>
              <c:idx val="20"/>
              <c:layout>
                <c:manualLayout>
                  <c:x val="-1.1008957997791274E-3"/>
                  <c:y val="-3.4908595142070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259-4A4B-AA14-11FDE9D502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C00000"/>
                    </a:solidFill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Лист1!$B$1:$V$1</c:f>
              <c:strCach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 4 мес.</c:v>
                </c:pt>
                <c:pt idx="20">
                  <c:v>2024 4 мес.</c:v>
                </c:pt>
              </c:strCache>
            </c:strRef>
          </c:cat>
          <c:val>
            <c:numRef>
              <c:f>Лист1!$B$3:$V$3</c:f>
              <c:numCache>
                <c:formatCode>General</c:formatCode>
                <c:ptCount val="21"/>
                <c:pt idx="0">
                  <c:v>120.5</c:v>
                </c:pt>
                <c:pt idx="1">
                  <c:v>114.4</c:v>
                </c:pt>
                <c:pt idx="2">
                  <c:v>113.7</c:v>
                </c:pt>
                <c:pt idx="3">
                  <c:v>111.3</c:v>
                </c:pt>
                <c:pt idx="4">
                  <c:v>105.1</c:v>
                </c:pt>
                <c:pt idx="5" formatCode="0.0">
                  <c:v>107</c:v>
                </c:pt>
                <c:pt idx="6" formatCode="0.0">
                  <c:v>104</c:v>
                </c:pt>
                <c:pt idx="7">
                  <c:v>101.5</c:v>
                </c:pt>
                <c:pt idx="8">
                  <c:v>100.4</c:v>
                </c:pt>
                <c:pt idx="9">
                  <c:v>99.5</c:v>
                </c:pt>
                <c:pt idx="10" formatCode="0.0">
                  <c:v>94</c:v>
                </c:pt>
                <c:pt idx="11">
                  <c:v>89.8</c:v>
                </c:pt>
                <c:pt idx="12">
                  <c:v>84.9</c:v>
                </c:pt>
                <c:pt idx="13">
                  <c:v>84.1</c:v>
                </c:pt>
                <c:pt idx="14">
                  <c:v>78.3</c:v>
                </c:pt>
                <c:pt idx="15" formatCode="0.0">
                  <c:v>76</c:v>
                </c:pt>
                <c:pt idx="16">
                  <c:v>75.5</c:v>
                </c:pt>
                <c:pt idx="17" formatCode="0.0">
                  <c:v>72</c:v>
                </c:pt>
                <c:pt idx="18">
                  <c:v>66.8</c:v>
                </c:pt>
                <c:pt idx="19">
                  <c:v>61.3</c:v>
                </c:pt>
                <c:pt idx="20">
                  <c:v>60.7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02-8242-BAA3-18D47E133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0802336"/>
        <c:axId val="370807232"/>
      </c:lineChart>
      <c:catAx>
        <c:axId val="37080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>
                    <a:lumMod val="75000"/>
                  </a:schemeClr>
                </a:solidFill>
              </a:defRPr>
            </a:pPr>
            <a:endParaRPr lang="ru-KZ"/>
          </a:p>
        </c:txPr>
        <c:crossAx val="370807232"/>
        <c:crosses val="autoZero"/>
        <c:auto val="1"/>
        <c:lblAlgn val="ctr"/>
        <c:lblOffset val="100"/>
        <c:noMultiLvlLbl val="0"/>
      </c:catAx>
      <c:valAx>
        <c:axId val="370807232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37080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 Narrow" pitchFamily="34" charset="0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/>
              <a:t>ДИНАМИКА ПОКАЗАТЕЛЕЙ ОБЩЕЙ ЗАБОЛЕВАЕМОСТИ ДЕТЕЙ</a:t>
            </a:r>
            <a:r>
              <a:rPr lang="en-US" sz="1400" dirty="0"/>
              <a:t> </a:t>
            </a:r>
            <a:r>
              <a:rPr lang="ru-RU" sz="1400" dirty="0"/>
              <a:t>С ЗНО </a:t>
            </a:r>
          </a:p>
          <a:p>
            <a:pPr>
              <a:defRPr/>
            </a:pPr>
            <a:r>
              <a:rPr lang="ru-RU" sz="1400" dirty="0"/>
              <a:t>(на 100 тыс. </a:t>
            </a:r>
            <a:r>
              <a:rPr lang="ru-RU" sz="1400" dirty="0" err="1"/>
              <a:t>дет.нас</a:t>
            </a:r>
            <a:r>
              <a:rPr lang="ru-RU" sz="1400" dirty="0"/>
              <a:t>.)</a:t>
            </a:r>
          </a:p>
        </c:rich>
      </c:tx>
      <c:layout>
        <c:manualLayout>
          <c:xMode val="edge"/>
          <c:yMode val="edge"/>
          <c:x val="0.1052653425516894"/>
          <c:y val="4.38392068578779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3476659713295704E-2"/>
          <c:y val="0.48266348434660949"/>
          <c:w val="0.93170426265223072"/>
          <c:h val="0.353304051417759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circle"/>
            <c:size val="4"/>
            <c:spPr>
              <a:ln w="38100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15-4E69-9282-CADDD77638B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F15-4E69-9282-CADDD77638B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F15-4E69-9282-CADDD77638B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DF15-4E69-9282-CADDD77638B9}"/>
              </c:ext>
            </c:extLst>
          </c:dPt>
          <c:dLbls>
            <c:dLbl>
              <c:idx val="0"/>
              <c:layout>
                <c:manualLayout>
                  <c:x val="-3.0387913301147873E-2"/>
                  <c:y val="-0.108534949108218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15-4E69-9282-CADDD77638B9}"/>
                </c:ext>
              </c:extLst>
            </c:dLbl>
            <c:dLbl>
              <c:idx val="1"/>
              <c:layout>
                <c:manualLayout>
                  <c:x val="-1.2950232155854719E-2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15-4E69-9282-CADDD77638B9}"/>
                </c:ext>
              </c:extLst>
            </c:dLbl>
            <c:dLbl>
              <c:idx val="2"/>
              <c:layout>
                <c:manualLayout>
                  <c:x val="-3.1080557174051324E-2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15-4E69-9282-CADDD77638B9}"/>
                </c:ext>
              </c:extLst>
            </c:dLbl>
            <c:dLbl>
              <c:idx val="3"/>
              <c:layout>
                <c:manualLayout>
                  <c:x val="-1.0853497229687563E-2"/>
                  <c:y val="-6.10509088733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15-4E69-9282-CADDD77638B9}"/>
                </c:ext>
              </c:extLst>
            </c:dLbl>
            <c:dLbl>
              <c:idx val="4"/>
              <c:layout>
                <c:manualLayout>
                  <c:x val="-1.4562602116584455E-2"/>
                  <c:y val="-6.1050908873373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15-4E69-9282-CADDD77638B9}"/>
                </c:ext>
              </c:extLst>
            </c:dLbl>
            <c:dLbl>
              <c:idx val="5"/>
              <c:layout>
                <c:manualLayout>
                  <c:x val="0"/>
                  <c:y val="-7.461777751190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15-4E69-9282-CADDD77638B9}"/>
                </c:ext>
              </c:extLst>
            </c:dLbl>
            <c:dLbl>
              <c:idx val="6"/>
              <c:layout>
                <c:manualLayout>
                  <c:x val="1.6180669018427106E-3"/>
                  <c:y val="-9.4968080469691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15-4E69-9282-CADDD77638B9}"/>
                </c:ext>
              </c:extLst>
            </c:dLbl>
            <c:dLbl>
              <c:idx val="7"/>
              <c:layout>
                <c:manualLayout>
                  <c:x val="-3.2361338036854211E-3"/>
                  <c:y val="-8.1401211831164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15-4E69-9282-CADDD77638B9}"/>
                </c:ext>
              </c:extLst>
            </c:dLbl>
            <c:dLbl>
              <c:idx val="8"/>
              <c:layout>
                <c:manualLayout>
                  <c:x val="-1.4562602116584396E-2"/>
                  <c:y val="-0.12210181774674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15-4E69-9282-CADDD77638B9}"/>
                </c:ext>
              </c:extLst>
            </c:dLbl>
            <c:dLbl>
              <c:idx val="9"/>
              <c:layout>
                <c:manualLayout>
                  <c:x val="-1.4562602116584396E-2"/>
                  <c:y val="-9.496808046969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15-4E69-9282-CADDD77638B9}"/>
                </c:ext>
              </c:extLst>
            </c:dLbl>
            <c:dLbl>
              <c:idx val="10"/>
              <c:layout>
                <c:manualLayout>
                  <c:x val="-1.0117468475094924E-2"/>
                  <c:y val="-0.10175151478895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15-4E69-9282-CADDD77638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7.8</c:v>
                </c:pt>
                <c:pt idx="1">
                  <c:v>11.7</c:v>
                </c:pt>
                <c:pt idx="2">
                  <c:v>9.9</c:v>
                </c:pt>
                <c:pt idx="3">
                  <c:v>9.6999999999999993</c:v>
                </c:pt>
                <c:pt idx="4">
                  <c:v>10.4</c:v>
                </c:pt>
                <c:pt idx="5">
                  <c:v>12.5</c:v>
                </c:pt>
                <c:pt idx="6">
                  <c:v>9.6</c:v>
                </c:pt>
                <c:pt idx="7">
                  <c:v>8.8000000000000007</c:v>
                </c:pt>
                <c:pt idx="8">
                  <c:v>8.6</c:v>
                </c:pt>
                <c:pt idx="9">
                  <c:v>9.4</c:v>
                </c:pt>
                <c:pt idx="10">
                  <c:v>9.1999999999999993</c:v>
                </c:pt>
                <c:pt idx="11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F15-4E69-9282-CADDD77638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798864"/>
        <c:axId val="424805936"/>
      </c:lineChart>
      <c:catAx>
        <c:axId val="42479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KZ"/>
          </a:p>
        </c:txPr>
        <c:crossAx val="424805936"/>
        <c:crosses val="autoZero"/>
        <c:auto val="1"/>
        <c:lblAlgn val="ctr"/>
        <c:lblOffset val="100"/>
        <c:noMultiLvlLbl val="0"/>
      </c:catAx>
      <c:valAx>
        <c:axId val="42480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47988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solidFill>
            <a:srgbClr val="002060"/>
          </a:solidFill>
          <a:latin typeface="Arial Narrow" panose="020B0606020202030204" pitchFamily="34" charset="0"/>
        </a:defRPr>
      </a:pPr>
      <a:endParaRPr lang="ru-K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Стационар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E-43B8-B44B-8148CA3578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АЛО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8E-43B8-B44B-8148CA357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4795056"/>
        <c:axId val="424792336"/>
        <c:axId val="0"/>
      </c:bar3DChart>
      <c:catAx>
        <c:axId val="424795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4792336"/>
        <c:crosses val="autoZero"/>
        <c:auto val="1"/>
        <c:lblAlgn val="ctr"/>
        <c:lblOffset val="100"/>
        <c:noMultiLvlLbl val="0"/>
      </c:catAx>
      <c:valAx>
        <c:axId val="424792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24795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Arial Narrow" pitchFamily="34" charset="0"/>
        </a:defRPr>
      </a:pPr>
      <a:endParaRPr lang="ru-K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625E-2"/>
          <c:y val="9.3410242777421104E-2"/>
          <c:w val="0.90265760334645673"/>
          <c:h val="0.86440225981777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кол-ва дефектор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4C1-49B3-9829-F56ADF3E4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4C1-49B3-9829-F56ADF3E4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4C1-49B3-9829-F56ADF3E4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4C1-49B3-9829-F56ADF3E466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4C1-49B3-9829-F56ADF3E466D}"/>
              </c:ext>
            </c:extLst>
          </c:dPt>
          <c:dLbls>
            <c:dLbl>
              <c:idx val="0"/>
              <c:layout>
                <c:manualLayout>
                  <c:x val="-0.21102267699537625"/>
                  <c:y val="-0.10344507786572958"/>
                </c:manualLayout>
              </c:layout>
              <c:tx>
                <c:rich>
                  <a:bodyPr/>
                  <a:lstStyle/>
                  <a:p>
                    <a:fld id="{6E47CA8D-51C6-49F9-BBF0-4E09A78CB7E2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C1-49B3-9829-F56ADF3E466D}"/>
                </c:ext>
              </c:extLst>
            </c:dLbl>
            <c:dLbl>
              <c:idx val="1"/>
              <c:layout>
                <c:manualLayout>
                  <c:x val="0.1120906468594004"/>
                  <c:y val="-0.10140273126902306"/>
                </c:manualLayout>
              </c:layout>
              <c:tx>
                <c:rich>
                  <a:bodyPr/>
                  <a:lstStyle/>
                  <a:p>
                    <a:fld id="{B1BD9CFD-4AE1-43C7-AC2D-10821BDD018F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C1-49B3-9829-F56ADF3E46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15,4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C1-49B3-9829-F56ADF3E46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C9C307-EE92-4C6E-BD23-8B4ABAFBEC3E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C1-49B3-9829-F56ADF3E466D}"/>
                </c:ext>
              </c:extLst>
            </c:dLbl>
            <c:dLbl>
              <c:idx val="4"/>
              <c:layout>
                <c:manualLayout>
                  <c:x val="6.2572886373312977E-3"/>
                  <c:y val="6.3792045944901191E-2"/>
                </c:manualLayout>
              </c:layout>
              <c:tx>
                <c:rich>
                  <a:bodyPr/>
                  <a:lstStyle/>
                  <a:p>
                    <a:fld id="{A8399AFF-D528-4987-88A5-8D6A64F4F083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C1-49B3-9829-F56ADF3E46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6.0</c:v>
                </c:pt>
                <c:pt idx="1">
                  <c:v>3.0</c:v>
                </c:pt>
                <c:pt idx="2">
                  <c:v>1.0</c:v>
                </c:pt>
                <c:pt idx="3">
                  <c:v>4.0</c:v>
                </c:pt>
                <c:pt idx="4">
                  <c:v>5.0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61.2</c:v>
                </c:pt>
                <c:pt idx="1">
                  <c:v>18.7</c:v>
                </c:pt>
                <c:pt idx="2">
                  <c:v>15.4</c:v>
                </c:pt>
                <c:pt idx="3">
                  <c:v>4.4000000000000004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C1-49B3-9829-F56ADF3E46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0625E-2"/>
          <c:y val="9.5986388500165012E-2"/>
          <c:w val="0.90265760334645673"/>
          <c:h val="0.86440225981777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 кол-ва дефектов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FD41-4B7B-A646-6D4AFF2046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FD41-4B7B-A646-6D4AFF2046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FD41-4B7B-A646-6D4AFF2046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FD41-4B7B-A646-6D4AFF2046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FD41-4B7B-A646-6D4AFF204635}"/>
              </c:ext>
            </c:extLst>
          </c:dPt>
          <c:dLbls>
            <c:dLbl>
              <c:idx val="0"/>
              <c:layout>
                <c:manualLayout>
                  <c:x val="-0.16991063492945227"/>
                  <c:y val="8.6139227809456043E-2"/>
                </c:manualLayout>
              </c:layout>
              <c:tx>
                <c:rich>
                  <a:bodyPr/>
                  <a:lstStyle/>
                  <a:p>
                    <a:fld id="{6E47CA8D-51C6-49F9-BBF0-4E09A78CB7E2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D41-4B7B-A646-6D4AFF204635}"/>
                </c:ext>
              </c:extLst>
            </c:dLbl>
            <c:dLbl>
              <c:idx val="1"/>
              <c:layout>
                <c:manualLayout>
                  <c:x val="4.4347503055216085E-2"/>
                  <c:y val="-0.22612830274714818"/>
                </c:manualLayout>
              </c:layout>
              <c:tx>
                <c:rich>
                  <a:bodyPr/>
                  <a:lstStyle/>
                  <a:p>
                    <a:fld id="{B1BD9CFD-4AE1-43C7-AC2D-10821BDD018F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D41-4B7B-A646-6D4AFF204635}"/>
                </c:ext>
              </c:extLst>
            </c:dLbl>
            <c:dLbl>
              <c:idx val="2"/>
              <c:layout>
                <c:manualLayout>
                  <c:x val="9.9289315076102655E-2"/>
                  <c:y val="-9.49202517105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15,4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D41-4B7B-A646-6D4AFF20463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3C9C307-EE92-4C6E-BD23-8B4ABAFBEC3E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D41-4B7B-A646-6D4AFF20463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8399AFF-D528-4987-88A5-8D6A64F4F083}" type="VALUE">
                      <a:rPr lang="en-US" smtClean="0"/>
                      <a:pPr/>
                      <a:t>[ЗНАЧЕНИЕ]</a:t>
                    </a:fld>
                    <a:endParaRPr lang="ru-KZ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D41-4B7B-A646-6D4AFF204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6.0</c:v>
                </c:pt>
                <c:pt idx="1">
                  <c:v>3.0</c:v>
                </c:pt>
                <c:pt idx="2">
                  <c:v>1.0</c:v>
                </c:pt>
                <c:pt idx="3">
                  <c:v>4.0</c:v>
                </c:pt>
                <c:pt idx="4">
                  <c:v>5.0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39.299999999999997</c:v>
                </c:pt>
                <c:pt idx="1">
                  <c:v>26.1</c:v>
                </c:pt>
                <c:pt idx="2">
                  <c:v>16.8</c:v>
                </c:pt>
                <c:pt idx="3">
                  <c:v>16.2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41-4B7B-A646-6D4AFF20463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992729252176382E-2"/>
          <c:y val="0.11086615938075196"/>
          <c:w val="0.91241587688628545"/>
          <c:h val="0.695741084951901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p3d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9B32-4E01-908F-BC8238E1BC4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effectLst/>
              <a:sp3d>
                <a:contourClr>
                  <a:schemeClr val="accent4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B32-4E01-908F-BC8238E1BC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B32-4E01-908F-BC8238E1BC4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9B32-4E01-908F-BC8238E1BC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9B32-4E01-908F-BC8238E1BC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9B32-4E01-908F-BC8238E1BC46}"/>
              </c:ext>
            </c:extLst>
          </c:dPt>
          <c:dLbls>
            <c:dLbl>
              <c:idx val="0"/>
              <c:layout>
                <c:manualLayout>
                  <c:x val="-3.1182621793252076E-3"/>
                  <c:y val="0.30170371317894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32-4E01-908F-BC8238E1BC46}"/>
                </c:ext>
              </c:extLst>
            </c:dLbl>
            <c:dLbl>
              <c:idx val="1"/>
              <c:layout>
                <c:manualLayout>
                  <c:x val="0"/>
                  <c:y val="8.266413401041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32-4E01-908F-BC8238E1BC46}"/>
                </c:ext>
              </c:extLst>
            </c:dLbl>
            <c:dLbl>
              <c:idx val="2"/>
              <c:layout>
                <c:manualLayout>
                  <c:x val="2.6063416232505985E-4"/>
                  <c:y val="6.8095040265159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32-4E01-908F-BC8238E1BC46}"/>
                </c:ext>
              </c:extLst>
            </c:dLbl>
            <c:dLbl>
              <c:idx val="3"/>
              <c:layout>
                <c:manualLayout>
                  <c:x val="0"/>
                  <c:y val="5.031729896286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32-4E01-908F-BC8238E1BC46}"/>
                </c:ext>
              </c:extLst>
            </c:dLbl>
            <c:dLbl>
              <c:idx val="4"/>
              <c:layout>
                <c:manualLayout>
                  <c:x val="4.501835096002116E-3"/>
                  <c:y val="6.539748968184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441238536485767E-2"/>
                      <c:h val="0.1073507404397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B32-4E01-908F-BC8238E1BC46}"/>
                </c:ext>
              </c:extLst>
            </c:dLbl>
            <c:dLbl>
              <c:idx val="5"/>
              <c:layout>
                <c:manualLayout>
                  <c:x val="-1.5591398311488394E-3"/>
                  <c:y val="6.109957731204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B32-4E01-908F-BC8238E1B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онкологи взрослые</c:v>
                </c:pt>
                <c:pt idx="2">
                  <c:v>гематологи взрослые</c:v>
                </c:pt>
                <c:pt idx="4">
                  <c:v>онкологи, гематологи детские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1229</c:v>
                </c:pt>
                <c:pt idx="1">
                  <c:v>180</c:v>
                </c:pt>
                <c:pt idx="2">
                  <c:v>131</c:v>
                </c:pt>
                <c:pt idx="3">
                  <c:v>73</c:v>
                </c:pt>
                <c:pt idx="4">
                  <c:v>106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2-4E01-908F-BC8238E1BC4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потребность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  <a:effectLst/>
              <a:sp3d>
                <a:contourClr>
                  <a:schemeClr val="accent3">
                    <a:lumMod val="20000"/>
                    <a:lumOff val="8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B32-4E01-908F-BC8238E1BC4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9B32-4E01-908F-BC8238E1BC4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0-9B32-4E01-908F-BC8238E1BC46}"/>
              </c:ext>
            </c:extLst>
          </c:dPt>
          <c:dLbls>
            <c:dLbl>
              <c:idx val="0"/>
              <c:layout>
                <c:manualLayout>
                  <c:x val="-5.300431220523185E-2"/>
                  <c:y val="-2.276504028779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2-4E01-908F-BC8238E1BC46}"/>
                </c:ext>
              </c:extLst>
            </c:dLbl>
            <c:dLbl>
              <c:idx val="1"/>
              <c:layout>
                <c:manualLayout>
                  <c:x val="1.2486321578821569E-2"/>
                  <c:y val="-9.3446412359604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2-4E01-908F-BC8238E1BC46}"/>
                </c:ext>
              </c:extLst>
            </c:dLbl>
            <c:dLbl>
              <c:idx val="2"/>
              <c:layout>
                <c:manualLayout>
                  <c:x val="1.5997669383834498E-2"/>
                  <c:y val="-8.2267793306271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014640200247569E-2"/>
                      <c:h val="8.21920909582813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B32-4E01-908F-BC8238E1BC46}"/>
                </c:ext>
              </c:extLst>
            </c:dLbl>
            <c:dLbl>
              <c:idx val="3"/>
              <c:layout>
                <c:manualLayout>
                  <c:x val="1.0928849596849121E-2"/>
                  <c:y val="-6.1099577312048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32-4E01-908F-BC8238E1BC46}"/>
                </c:ext>
              </c:extLst>
            </c:dLbl>
            <c:dLbl>
              <c:idx val="4"/>
              <c:layout>
                <c:manualLayout>
                  <c:x val="1.9374383672217346E-2"/>
                  <c:y val="-6.490492917090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72431817403365E-2"/>
                      <c:h val="7.28103767967633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B32-4E01-908F-BC8238E1BC46}"/>
                </c:ext>
              </c:extLst>
            </c:dLbl>
            <c:dLbl>
              <c:idx val="5"/>
              <c:layout>
                <c:manualLayout>
                  <c:x val="1.4047111776174214E-2"/>
                  <c:y val="-5.750548452898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32-4E01-908F-BC8238E1BC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5"/>
                <c:pt idx="0">
                  <c:v>онкологи взрослые</c:v>
                </c:pt>
                <c:pt idx="2">
                  <c:v>гематологи взрослые</c:v>
                </c:pt>
                <c:pt idx="4">
                  <c:v>онкологи, гематологи детские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107</c:v>
                </c:pt>
                <c:pt idx="1">
                  <c:v>83</c:v>
                </c:pt>
                <c:pt idx="2">
                  <c:v>16</c:v>
                </c:pt>
                <c:pt idx="3">
                  <c:v>15</c:v>
                </c:pt>
                <c:pt idx="4">
                  <c:v>14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4E01-908F-BC8238E1B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1801648"/>
        <c:axId val="431803280"/>
        <c:axId val="0"/>
      </c:bar3DChart>
      <c:catAx>
        <c:axId val="43180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803280"/>
        <c:crosses val="autoZero"/>
        <c:auto val="1"/>
        <c:lblAlgn val="ctr"/>
        <c:lblOffset val="100"/>
        <c:noMultiLvlLbl val="0"/>
      </c:catAx>
      <c:valAx>
        <c:axId val="431803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43180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416694333961298E-2"/>
          <c:w val="0.89038289809575488"/>
          <c:h val="0.86423877391416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Муж</c:v>
                </c:pt>
              </c:strCache>
            </c:strRef>
          </c:tx>
          <c:spPr>
            <a:solidFill>
              <a:schemeClr val="tx2"/>
            </a:solidFill>
            <a:ln w="7217" cap="flat" cmpd="sng" algn="ctr">
              <a:solidFill>
                <a:schemeClr val="accent1">
                  <a:lumMod val="7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  <c:pt idx="4">
                  <c:v>18-19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85+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-80</c:v>
                </c:pt>
                <c:pt idx="1">
                  <c:v>-49</c:v>
                </c:pt>
                <c:pt idx="2">
                  <c:v>-51</c:v>
                </c:pt>
                <c:pt idx="3">
                  <c:v>-28</c:v>
                </c:pt>
                <c:pt idx="4">
                  <c:v>-36</c:v>
                </c:pt>
                <c:pt idx="5">
                  <c:v>-100</c:v>
                </c:pt>
                <c:pt idx="6">
                  <c:v>-164</c:v>
                </c:pt>
                <c:pt idx="7">
                  <c:v>-618</c:v>
                </c:pt>
                <c:pt idx="8">
                  <c:v>-798</c:v>
                </c:pt>
                <c:pt idx="9">
                  <c:v>-1258</c:v>
                </c:pt>
                <c:pt idx="10">
                  <c:v>-1556</c:v>
                </c:pt>
                <c:pt idx="11">
                  <c:v>-1949</c:v>
                </c:pt>
                <c:pt idx="12">
                  <c:v>-2459</c:v>
                </c:pt>
                <c:pt idx="13">
                  <c:v>-3242</c:v>
                </c:pt>
                <c:pt idx="14">
                  <c:v>-2930</c:v>
                </c:pt>
                <c:pt idx="15">
                  <c:v>-2539</c:v>
                </c:pt>
                <c:pt idx="16">
                  <c:v>-1106</c:v>
                </c:pt>
                <c:pt idx="17">
                  <c:v>-1274</c:v>
                </c:pt>
                <c:pt idx="18">
                  <c:v>-503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3-402E-B567-8E6D344DF1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</c:v>
                </c:pt>
              </c:strCache>
            </c:strRef>
          </c:tx>
          <c:spPr>
            <a:solidFill>
              <a:srgbClr val="A32121"/>
            </a:solidFill>
            <a:ln w="7217" cap="flat" cmpd="sng" algn="ctr">
              <a:solidFill>
                <a:schemeClr val="accent4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Sheet1!$A$2:$A$20</c:f>
              <c:strCache>
                <c:ptCount val="19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15-17</c:v>
                </c:pt>
                <c:pt idx="4">
                  <c:v>18-19</c:v>
                </c:pt>
                <c:pt idx="5">
                  <c:v>20-24</c:v>
                </c:pt>
                <c:pt idx="6">
                  <c:v>25-29</c:v>
                </c:pt>
                <c:pt idx="7">
                  <c:v>30-34</c:v>
                </c:pt>
                <c:pt idx="8">
                  <c:v>35-39</c:v>
                </c:pt>
                <c:pt idx="9">
                  <c:v>40-44</c:v>
                </c:pt>
                <c:pt idx="10">
                  <c:v>45-49</c:v>
                </c:pt>
                <c:pt idx="11">
                  <c:v>50-54</c:v>
                </c:pt>
                <c:pt idx="12">
                  <c:v>55-59</c:v>
                </c:pt>
                <c:pt idx="13">
                  <c:v>60-64</c:v>
                </c:pt>
                <c:pt idx="14">
                  <c:v>65-69</c:v>
                </c:pt>
                <c:pt idx="15">
                  <c:v>70-74</c:v>
                </c:pt>
                <c:pt idx="16">
                  <c:v>75-79</c:v>
                </c:pt>
                <c:pt idx="17">
                  <c:v>80-84</c:v>
                </c:pt>
                <c:pt idx="18">
                  <c:v>85+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98</c:v>
                </c:pt>
                <c:pt idx="1">
                  <c:v>61</c:v>
                </c:pt>
                <c:pt idx="2">
                  <c:v>57</c:v>
                </c:pt>
                <c:pt idx="3">
                  <c:v>37</c:v>
                </c:pt>
                <c:pt idx="4">
                  <c:v>36</c:v>
                </c:pt>
                <c:pt idx="5">
                  <c:v>68</c:v>
                </c:pt>
                <c:pt idx="6">
                  <c:v>99</c:v>
                </c:pt>
                <c:pt idx="7">
                  <c:v>249</c:v>
                </c:pt>
                <c:pt idx="8">
                  <c:v>276</c:v>
                </c:pt>
                <c:pt idx="9">
                  <c:v>436</c:v>
                </c:pt>
                <c:pt idx="10">
                  <c:v>687</c:v>
                </c:pt>
                <c:pt idx="11">
                  <c:v>1101</c:v>
                </c:pt>
                <c:pt idx="12">
                  <c:v>1965</c:v>
                </c:pt>
                <c:pt idx="13">
                  <c:v>2897</c:v>
                </c:pt>
                <c:pt idx="14">
                  <c:v>2861</c:v>
                </c:pt>
                <c:pt idx="15">
                  <c:v>2486</c:v>
                </c:pt>
                <c:pt idx="16">
                  <c:v>913</c:v>
                </c:pt>
                <c:pt idx="17">
                  <c:v>860</c:v>
                </c:pt>
                <c:pt idx="18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3-402E-B567-8E6D344DF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811584"/>
        <c:axId val="370808864"/>
      </c:barChart>
      <c:catAx>
        <c:axId val="3708115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100">
                    <a:latin typeface="Arial Narrow" pitchFamily="34" charset="0"/>
                  </a:defRPr>
                </a:pPr>
                <a:r>
                  <a:rPr lang="ru-RU" sz="1100" dirty="0">
                    <a:latin typeface="Arial Narrow" pitchFamily="34" charset="0"/>
                  </a:rPr>
                  <a:t>Возрастная группа</a:t>
                </a:r>
              </a:p>
            </c:rich>
          </c:tx>
          <c:layout>
            <c:manualLayout>
              <c:xMode val="edge"/>
              <c:yMode val="edge"/>
              <c:x val="0.83223327819836401"/>
              <c:y val="0.33533741250759902"/>
            </c:manualLayout>
          </c:layout>
          <c:overlay val="0"/>
          <c:spPr>
            <a:noFill/>
            <a:ln w="19246">
              <a:noFill/>
            </a:ln>
          </c:spPr>
        </c:title>
        <c:numFmt formatCode="General" sourceLinked="1"/>
        <c:majorTickMark val="none"/>
        <c:minorTickMark val="none"/>
        <c:tickLblPos val="high"/>
        <c:spPr>
          <a:noFill/>
          <a:ln w="721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>
                <a:solidFill>
                  <a:srgbClr val="002060"/>
                </a:solidFill>
                <a:latin typeface="Arial Narrow" pitchFamily="34" charset="0"/>
              </a:defRPr>
            </a:pPr>
            <a:endParaRPr lang="ru-KZ"/>
          </a:p>
        </c:txPr>
        <c:crossAx val="370808864"/>
        <c:crosses val="autoZero"/>
        <c:auto val="1"/>
        <c:lblAlgn val="ctr"/>
        <c:lblOffset val="10"/>
        <c:noMultiLvlLbl val="0"/>
      </c:catAx>
      <c:valAx>
        <c:axId val="37080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70811584"/>
        <c:crosses val="autoZero"/>
        <c:crossBetween val="between"/>
      </c:valAx>
      <c:spPr>
        <a:noFill/>
        <a:ln w="19246">
          <a:noFill/>
        </a:ln>
      </c:spPr>
    </c:plotArea>
    <c:legend>
      <c:legendPos val="b"/>
      <c:layout>
        <c:manualLayout>
          <c:xMode val="edge"/>
          <c:yMode val="edge"/>
          <c:x val="2.2648468270362057E-2"/>
          <c:y val="0.89264730164124151"/>
          <c:w val="0.81001841620626203"/>
          <c:h val="6.4857302673231421E-2"/>
        </c:manualLayout>
      </c:layout>
      <c:overlay val="0"/>
      <c:spPr>
        <a:noFill/>
        <a:ln w="19246">
          <a:noFill/>
        </a:ln>
      </c:spPr>
      <c:txPr>
        <a:bodyPr rot="0" vert="horz"/>
        <a:lstStyle/>
        <a:p>
          <a:pPr>
            <a:defRPr sz="1000" b="1">
              <a:solidFill>
                <a:srgbClr val="002060"/>
              </a:solidFill>
              <a:latin typeface="Arial Narrow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solidFill>
            <a:schemeClr val="accent1">
              <a:lumMod val="50000"/>
            </a:schemeClr>
          </a:solidFill>
          <a:latin typeface="Times New Roman" charset="0"/>
          <a:ea typeface="Times New Roman" charset="0"/>
          <a:cs typeface="Times New Roman" charset="0"/>
        </a:defRPr>
      </a:pPr>
      <a:endParaRPr lang="ru-K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65672394209123E-2"/>
          <c:y val="7.1939155880027847E-2"/>
          <c:w val="0.6179560994644524"/>
          <c:h val="0.91163679364786687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6704422304432731"/>
          <c:y val="0.21180636970047614"/>
          <c:w val="0.33295577695567263"/>
          <c:h val="0.6040449986316316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 b="1">
          <a:latin typeface="Arial Narrow" panose="020B0606020202030204" pitchFamily="34" charset="0"/>
        </a:defRPr>
      </a:pPr>
      <a:endParaRPr lang="ru-K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01705179009481E-2"/>
          <c:y val="0.15509259259259259"/>
          <c:w val="0.58584735731562965"/>
          <c:h val="0.7916666666666666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792302106027593"/>
          <c:y val="0.19666666666666666"/>
          <c:w val="0.26431372549019611"/>
          <c:h val="0.60666666666666669"/>
        </c:manualLayout>
      </c:layout>
      <c:overlay val="0"/>
    </c:legend>
    <c:plotVisOnly val="1"/>
    <c:dispBlanksAs val="gap"/>
    <c:showDLblsOverMax val="0"/>
  </c:chart>
  <c:spPr>
    <a:ln>
      <a:solidFill>
        <a:srgbClr val="002060"/>
      </a:solidFill>
    </a:ln>
  </c:spPr>
  <c:txPr>
    <a:bodyPr/>
    <a:lstStyle/>
    <a:p>
      <a:pPr>
        <a:defRPr sz="1400" b="1">
          <a:latin typeface="Arial Narrow" panose="020B0606020202030204" pitchFamily="34" charset="0"/>
        </a:defRPr>
      </a:pPr>
      <a:endParaRPr lang="ru-K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486112589940825"/>
          <c:y val="6.0076848481199645E-2"/>
          <c:w val="0.69049492993224881"/>
          <c:h val="0.9344616198386912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'1000'!$AE$21:$AE$25</c:f>
              <c:strCache>
                <c:ptCount val="5"/>
                <c:pt idx="0">
                  <c:v>РШМ</c:v>
                </c:pt>
                <c:pt idx="1">
                  <c:v>Рак желудка</c:v>
                </c:pt>
                <c:pt idx="2">
                  <c:v>КРР</c:v>
                </c:pt>
                <c:pt idx="3">
                  <c:v>Рак легкого</c:v>
                </c:pt>
                <c:pt idx="4">
                  <c:v>РМЖ</c:v>
                </c:pt>
              </c:strCache>
            </c:strRef>
          </c:cat>
          <c:val>
            <c:numRef>
              <c:f>'1000'!$AF$21:$AF$25</c:f>
              <c:numCache>
                <c:formatCode>0.0</c:formatCode>
                <c:ptCount val="5"/>
                <c:pt idx="0" formatCode="General">
                  <c:v>4.5</c:v>
                </c:pt>
                <c:pt idx="1">
                  <c:v>7</c:v>
                </c:pt>
                <c:pt idx="2" formatCode="General">
                  <c:v>9.4</c:v>
                </c:pt>
                <c:pt idx="3" formatCode="General">
                  <c:v>9.5</c:v>
                </c:pt>
                <c:pt idx="4" formatCode="General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2-5440-B38E-6AA909FBB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349584"/>
        <c:axId val="303342512"/>
      </c:barChart>
      <c:catAx>
        <c:axId val="303349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3342512"/>
        <c:crosses val="autoZero"/>
        <c:auto val="1"/>
        <c:lblAlgn val="ctr"/>
        <c:lblOffset val="100"/>
        <c:noMultiLvlLbl val="0"/>
      </c:catAx>
      <c:valAx>
        <c:axId val="30334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349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2"/>
          </a:solidFill>
          <a:latin typeface="Arial Narrow" pitchFamily="34" charset="0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718930953812147"/>
          <c:y val="7.5968631896000086E-4"/>
          <c:w val="0.69401890329320226"/>
          <c:h val="0.9319219821531342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'2200'!$N$16:$N$20</c:f>
              <c:strCache>
                <c:ptCount val="5"/>
                <c:pt idx="0">
                  <c:v>Рак поджел.жел.</c:v>
                </c:pt>
                <c:pt idx="1">
                  <c:v>РМЖ</c:v>
                </c:pt>
                <c:pt idx="2">
                  <c:v>КРР</c:v>
                </c:pt>
                <c:pt idx="3">
                  <c:v>Рак желудка</c:v>
                </c:pt>
                <c:pt idx="4">
                  <c:v>Рак легкого</c:v>
                </c:pt>
              </c:strCache>
            </c:strRef>
          </c:cat>
          <c:val>
            <c:numRef>
              <c:f>'2200'!$O$16:$O$20</c:f>
              <c:numCache>
                <c:formatCode>General</c:formatCode>
                <c:ptCount val="5"/>
                <c:pt idx="0">
                  <c:v>6.1</c:v>
                </c:pt>
                <c:pt idx="1">
                  <c:v>7.7</c:v>
                </c:pt>
                <c:pt idx="2">
                  <c:v>10.9</c:v>
                </c:pt>
                <c:pt idx="3" formatCode="0.0">
                  <c:v>11</c:v>
                </c:pt>
                <c:pt idx="4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D-4941-8339-672E7ED49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341968"/>
        <c:axId val="303346864"/>
      </c:barChart>
      <c:catAx>
        <c:axId val="303341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3346864"/>
        <c:crosses val="autoZero"/>
        <c:auto val="1"/>
        <c:lblAlgn val="ctr"/>
        <c:lblOffset val="100"/>
        <c:noMultiLvlLbl val="0"/>
      </c:catAx>
      <c:valAx>
        <c:axId val="30334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3341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solidFill>
            <a:schemeClr val="tx2"/>
          </a:solidFill>
          <a:latin typeface="Arial Narrow" pitchFamily="34" charset="0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ВОЗРАСТНАЯ СТРУКТУРА ЗНО У ДЕТЕЙ (%)</a:t>
            </a:r>
          </a:p>
        </c:rich>
      </c:tx>
      <c:layout>
        <c:manualLayout>
          <c:xMode val="edge"/>
          <c:yMode val="edge"/>
          <c:x val="0.2356180817438033"/>
          <c:y val="4.691219937972854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1-3 года</c:v>
                </c:pt>
                <c:pt idx="2">
                  <c:v>3-10 лет</c:v>
                </c:pt>
                <c:pt idx="3">
                  <c:v>10-15 лет</c:v>
                </c:pt>
                <c:pt idx="4">
                  <c:v>старше 15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7.9</c:v>
                </c:pt>
                <c:pt idx="1">
                  <c:v>26.7</c:v>
                </c:pt>
                <c:pt idx="2">
                  <c:v>33.700000000000003</c:v>
                </c:pt>
                <c:pt idx="3">
                  <c:v>21.7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E-404B-A9B4-3EF3907F36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1-3 года</c:v>
                </c:pt>
                <c:pt idx="2">
                  <c:v>3-10 лет</c:v>
                </c:pt>
                <c:pt idx="3">
                  <c:v>10-15 лет</c:v>
                </c:pt>
                <c:pt idx="4">
                  <c:v>старше 15 лет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25.3</c:v>
                </c:pt>
                <c:pt idx="2">
                  <c:v>33.299999999999997</c:v>
                </c:pt>
                <c:pt idx="3">
                  <c:v>24.6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E-404B-A9B4-3EF3907F367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г. 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2.4066028085244197E-2"/>
                  <c:y val="-5.5799403341813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4-4413-9A6E-282E2CE4CA2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 1 года</c:v>
                </c:pt>
                <c:pt idx="1">
                  <c:v>1-3 года</c:v>
                </c:pt>
                <c:pt idx="2">
                  <c:v>3-10 лет</c:v>
                </c:pt>
                <c:pt idx="3">
                  <c:v>10-15 лет</c:v>
                </c:pt>
                <c:pt idx="4">
                  <c:v>старше 15 лет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23.9</c:v>
                </c:pt>
                <c:pt idx="2">
                  <c:v>21.7</c:v>
                </c:pt>
                <c:pt idx="3">
                  <c:v>29.7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7E-404B-A9B4-3EF3907F3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350672"/>
        <c:axId val="303351216"/>
      </c:barChart>
      <c:catAx>
        <c:axId val="30335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3351216"/>
        <c:crosses val="autoZero"/>
        <c:auto val="1"/>
        <c:lblAlgn val="ctr"/>
        <c:lblOffset val="100"/>
        <c:noMultiLvlLbl val="0"/>
      </c:catAx>
      <c:valAx>
        <c:axId val="303351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3350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3681246558297"/>
          <c:y val="0.84451809276093504"/>
          <c:w val="0.38015907581398917"/>
          <c:h val="0.1554819830325646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>
          <a:solidFill>
            <a:srgbClr val="002060"/>
          </a:solidFill>
          <a:latin typeface="Arial Narrow" panose="020B0606020202030204" pitchFamily="34" charset="0"/>
        </a:defRPr>
      </a:pPr>
      <a:endParaRPr lang="ru-K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 b="1" dirty="0"/>
              <a:t>СТРУКТУРА ЗНО У ДЕТЕЙ В РК</a:t>
            </a:r>
          </a:p>
        </c:rich>
      </c:tx>
      <c:layout>
        <c:manualLayout>
          <c:xMode val="edge"/>
          <c:yMode val="edge"/>
          <c:x val="0.428678920761777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29329805165010642"/>
          <c:y val="0.12103142307005181"/>
          <c:w val="0.66809252821562926"/>
          <c:h val="0.8514385533080572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Острый лейкоз</c:v>
                </c:pt>
                <c:pt idx="1">
                  <c:v>Опухоли ЦНС</c:v>
                </c:pt>
                <c:pt idx="2">
                  <c:v>Нейробластома</c:v>
                </c:pt>
                <c:pt idx="3">
                  <c:v>Нефробластома</c:v>
                </c:pt>
                <c:pt idx="4">
                  <c:v>Лимфомы</c:v>
                </c:pt>
                <c:pt idx="5">
                  <c:v>Герминогенноклеточные опухоли</c:v>
                </c:pt>
                <c:pt idx="6">
                  <c:v>Мягкотканные саркомы</c:v>
                </c:pt>
                <c:pt idx="7">
                  <c:v>Саркома Юинга</c:v>
                </c:pt>
                <c:pt idx="8">
                  <c:v>Остеосаркома</c:v>
                </c:pt>
                <c:pt idx="9">
                  <c:v>Ретинобластома</c:v>
                </c:pt>
                <c:pt idx="10">
                  <c:v>Редкие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232</c:v>
                </c:pt>
                <c:pt idx="1">
                  <c:v>84</c:v>
                </c:pt>
                <c:pt idx="2">
                  <c:v>32</c:v>
                </c:pt>
                <c:pt idx="3">
                  <c:v>38</c:v>
                </c:pt>
                <c:pt idx="4">
                  <c:v>43</c:v>
                </c:pt>
                <c:pt idx="5">
                  <c:v>19</c:v>
                </c:pt>
                <c:pt idx="6">
                  <c:v>51</c:v>
                </c:pt>
                <c:pt idx="7">
                  <c:v>10</c:v>
                </c:pt>
                <c:pt idx="8">
                  <c:v>29</c:v>
                </c:pt>
                <c:pt idx="9">
                  <c:v>16</c:v>
                </c:pt>
                <c:pt idx="1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8-49A5-A542-AF3DAFDC70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Острый лейкоз</c:v>
                </c:pt>
                <c:pt idx="1">
                  <c:v>Опухоли ЦНС</c:v>
                </c:pt>
                <c:pt idx="2">
                  <c:v>Нейробластома</c:v>
                </c:pt>
                <c:pt idx="3">
                  <c:v>Нефробластома</c:v>
                </c:pt>
                <c:pt idx="4">
                  <c:v>Лимфомы</c:v>
                </c:pt>
                <c:pt idx="5">
                  <c:v>Герминогенноклеточные опухоли</c:v>
                </c:pt>
                <c:pt idx="6">
                  <c:v>Мягкотканные саркомы</c:v>
                </c:pt>
                <c:pt idx="7">
                  <c:v>Саркома Юинга</c:v>
                </c:pt>
                <c:pt idx="8">
                  <c:v>Остеосаркома</c:v>
                </c:pt>
                <c:pt idx="9">
                  <c:v>Ретинобластома</c:v>
                </c:pt>
                <c:pt idx="10">
                  <c:v>Редкие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219</c:v>
                </c:pt>
                <c:pt idx="1">
                  <c:v>77</c:v>
                </c:pt>
                <c:pt idx="2">
                  <c:v>45</c:v>
                </c:pt>
                <c:pt idx="3">
                  <c:v>35</c:v>
                </c:pt>
                <c:pt idx="4">
                  <c:v>34</c:v>
                </c:pt>
                <c:pt idx="5">
                  <c:v>29</c:v>
                </c:pt>
                <c:pt idx="6">
                  <c:v>50</c:v>
                </c:pt>
                <c:pt idx="7">
                  <c:v>10</c:v>
                </c:pt>
                <c:pt idx="8">
                  <c:v>23</c:v>
                </c:pt>
                <c:pt idx="9">
                  <c:v>14</c:v>
                </c:pt>
                <c:pt idx="1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8-49A5-A542-AF3DAFDC70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B2B2B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 w="127000" h="63500"/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Острый лейкоз</c:v>
                </c:pt>
                <c:pt idx="1">
                  <c:v>Опухоли ЦНС</c:v>
                </c:pt>
                <c:pt idx="2">
                  <c:v>Нейробластома</c:v>
                </c:pt>
                <c:pt idx="3">
                  <c:v>Нефробластома</c:v>
                </c:pt>
                <c:pt idx="4">
                  <c:v>Лимфомы</c:v>
                </c:pt>
                <c:pt idx="5">
                  <c:v>Герминогенноклеточные опухоли</c:v>
                </c:pt>
                <c:pt idx="6">
                  <c:v>Мягкотканные саркомы</c:v>
                </c:pt>
                <c:pt idx="7">
                  <c:v>Саркома Юинга</c:v>
                </c:pt>
                <c:pt idx="8">
                  <c:v>Остеосаркома</c:v>
                </c:pt>
                <c:pt idx="9">
                  <c:v>Ретинобластома</c:v>
                </c:pt>
                <c:pt idx="10">
                  <c:v>Редкие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211</c:v>
                </c:pt>
                <c:pt idx="1">
                  <c:v>130</c:v>
                </c:pt>
                <c:pt idx="2">
                  <c:v>46</c:v>
                </c:pt>
                <c:pt idx="3">
                  <c:v>37</c:v>
                </c:pt>
                <c:pt idx="4">
                  <c:v>33</c:v>
                </c:pt>
                <c:pt idx="5">
                  <c:v>30</c:v>
                </c:pt>
                <c:pt idx="6">
                  <c:v>29</c:v>
                </c:pt>
                <c:pt idx="7">
                  <c:v>13</c:v>
                </c:pt>
                <c:pt idx="8">
                  <c:v>34</c:v>
                </c:pt>
                <c:pt idx="9">
                  <c:v>17</c:v>
                </c:pt>
                <c:pt idx="1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8-49A5-A542-AF3DAFDC7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03340880"/>
        <c:axId val="303351760"/>
      </c:barChart>
      <c:catAx>
        <c:axId val="30334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03351760"/>
        <c:crosses val="autoZero"/>
        <c:auto val="1"/>
        <c:lblAlgn val="ctr"/>
        <c:lblOffset val="100"/>
        <c:noMultiLvlLbl val="0"/>
      </c:catAx>
      <c:valAx>
        <c:axId val="3033517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0334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736434423209757"/>
          <c:y val="0.30061903973551257"/>
          <c:w val="0.16840069674722111"/>
          <c:h val="0.30396381766405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Arial Narrow" panose="020B060602020203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400"/>
              <a:t>КОЛИЧЕСТВО ПЕРВИЧНЫХ ДЕТЕЙ  С ЗНО </a:t>
            </a:r>
          </a:p>
          <a:p>
            <a:pPr>
              <a:defRPr sz="1400"/>
            </a:pPr>
            <a:r>
              <a:rPr lang="ru-RU" sz="1400"/>
              <a:t>с 2012 – 2023 г.г.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1.344002040230801E-2"/>
          <c:y val="0.48644909944519327"/>
          <c:w val="0.95808684167820835"/>
          <c:h val="0.3476082957611575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количество детей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5352103734505732E-2"/>
                  <c:y val="-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CD-4BD8-9AEE-0D301BB43CE5}"/>
                </c:ext>
              </c:extLst>
            </c:dLbl>
            <c:dLbl>
              <c:idx val="1"/>
              <c:layout>
                <c:manualLayout>
                  <c:x val="-2.7413917741337845E-2"/>
                  <c:y val="-7.8714570849544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217314048118258E-2"/>
                      <c:h val="4.8866696803803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CD-4BD8-9AEE-0D301BB43CE5}"/>
                </c:ext>
              </c:extLst>
            </c:dLbl>
            <c:dLbl>
              <c:idx val="2"/>
              <c:layout>
                <c:manualLayout>
                  <c:x val="-2.7715174504420213E-2"/>
                  <c:y val="-4.53521037345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CD-4BD8-9AEE-0D301BB43CE5}"/>
                </c:ext>
              </c:extLst>
            </c:dLbl>
            <c:dLbl>
              <c:idx val="3"/>
              <c:layout>
                <c:manualLayout>
                  <c:x val="-5.0303677467871531E-2"/>
                  <c:y val="-6.0098744787189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8871154035108E-2"/>
                      <c:h val="7.90564930411212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CD-4BD8-9AEE-0D301BB43CE5}"/>
                </c:ext>
              </c:extLst>
            </c:dLbl>
            <c:dLbl>
              <c:idx val="4"/>
              <c:layout>
                <c:manualLayout>
                  <c:x val="-6.4614292416641891E-2"/>
                  <c:y val="-6.9063979549417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75677884786224E-2"/>
                      <c:h val="9.1438594945389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3CD-4BD8-9AEE-0D301BB43CE5}"/>
                </c:ext>
              </c:extLst>
            </c:dLbl>
            <c:dLbl>
              <c:idx val="5"/>
              <c:layout>
                <c:manualLayout>
                  <c:x val="-3.9491342087494226E-2"/>
                  <c:y val="-5.77761474778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75677884786224E-2"/>
                      <c:h val="9.1438594945389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3CD-4BD8-9AEE-0D301BB43CE5}"/>
                </c:ext>
              </c:extLst>
            </c:dLbl>
            <c:dLbl>
              <c:idx val="6"/>
              <c:layout>
                <c:manualLayout>
                  <c:x val="-3.9491453143324209E-2"/>
                  <c:y val="-7.2980396814147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0858950211450306E-2"/>
                      <c:h val="7.927519547636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3CD-4BD8-9AEE-0D301BB43CE5}"/>
                </c:ext>
              </c:extLst>
            </c:dLbl>
            <c:dLbl>
              <c:idx val="7"/>
              <c:layout>
                <c:manualLayout>
                  <c:x val="-3.9491453143324209E-2"/>
                  <c:y val="-4.865359787609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3CD-4BD8-9AEE-0D301BB43CE5}"/>
                </c:ext>
              </c:extLst>
            </c:dLbl>
            <c:dLbl>
              <c:idx val="8"/>
              <c:layout>
                <c:manualLayout>
                  <c:x val="-5.6416250577490418E-2"/>
                  <c:y val="-7.2980396814147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75677884786224E-2"/>
                      <c:h val="9.14385949453892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3CD-4BD8-9AEE-0D301BB43CE5}"/>
                </c:ext>
              </c:extLst>
            </c:dLbl>
            <c:dLbl>
              <c:idx val="9"/>
              <c:layout>
                <c:manualLayout>
                  <c:x val="-3.6670635061658303E-2"/>
                  <c:y val="-7.906209654865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3CD-4BD8-9AEE-0D301BB43CE5}"/>
                </c:ext>
              </c:extLst>
            </c:dLbl>
            <c:dLbl>
              <c:idx val="10"/>
              <c:layout>
                <c:manualLayout>
                  <c:x val="-2.7444258801521463E-2"/>
                  <c:y val="-5.9201042311264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3CD-4BD8-9AEE-0D301BB43C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Лист1!$B$1:$M$1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strCache>
            </c:strRef>
          </c:cat>
          <c:val>
            <c:numRef>
              <c:f>Лист1!$B$2:$M$2</c:f>
              <c:numCache>
                <c:formatCode>General</c:formatCode>
                <c:ptCount val="12"/>
                <c:pt idx="0">
                  <c:v>386</c:v>
                </c:pt>
                <c:pt idx="1">
                  <c:v>583</c:v>
                </c:pt>
                <c:pt idx="2">
                  <c:v>504</c:v>
                </c:pt>
                <c:pt idx="3">
                  <c:v>507</c:v>
                </c:pt>
                <c:pt idx="4">
                  <c:v>558</c:v>
                </c:pt>
                <c:pt idx="5">
                  <c:v>610</c:v>
                </c:pt>
                <c:pt idx="6">
                  <c:v>547</c:v>
                </c:pt>
                <c:pt idx="7">
                  <c:v>516</c:v>
                </c:pt>
                <c:pt idx="8">
                  <c:v>539</c:v>
                </c:pt>
                <c:pt idx="9">
                  <c:v>591</c:v>
                </c:pt>
                <c:pt idx="10">
                  <c:v>586</c:v>
                </c:pt>
                <c:pt idx="11">
                  <c:v>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3CD-4BD8-9AEE-0D301BB43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343056"/>
        <c:axId val="303343600"/>
      </c:lineChart>
      <c:catAx>
        <c:axId val="30334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303343600"/>
        <c:crosses val="autoZero"/>
        <c:auto val="1"/>
        <c:lblAlgn val="ctr"/>
        <c:lblOffset val="100"/>
        <c:noMultiLvlLbl val="0"/>
      </c:catAx>
      <c:valAx>
        <c:axId val="3033436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334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00">
          <a:solidFill>
            <a:srgbClr val="002060"/>
          </a:solidFill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0.19674</cdr:x>
      <cdr:y>0.38388</cdr:y>
    </cdr:from>
    <cdr:to>
      <cdr:x>0.71638</cdr:x>
      <cdr:y>0.49559</cdr:y>
    </cdr:to>
    <cdr:sp macro="" textlink="">
      <cdr:nvSpPr>
        <cdr:cNvPr id="2" name="TextBox 23"/>
        <cdr:cNvSpPr txBox="1"/>
      </cdr:nvSpPr>
      <cdr:spPr>
        <a:xfrm xmlns:a="http://schemas.openxmlformats.org/drawingml/2006/main">
          <a:off x="860150" y="1057632"/>
          <a:ext cx="2271852" cy="3077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C00000"/>
              </a:solidFill>
              <a:latin typeface="Arial Narrow" panose="020B0606020202030204" pitchFamily="34" charset="0"/>
            </a:rPr>
            <a:t>СТРУКТУРА СМЕРТНОСТИ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0.20673</cdr:x>
      <cdr:y>0.07352</cdr:y>
    </cdr:from>
    <cdr:to>
      <cdr:x>0.92036</cdr:x>
      <cdr:y>0.18572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7117" y="136654"/>
          <a:ext cx="2993231" cy="20853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002060"/>
              </a:solidFill>
              <a:latin typeface="Arial Narrow" panose="020B0606020202030204" pitchFamily="34" charset="0"/>
            </a:rPr>
            <a:t>СТРУКТУРА ЗАБОЛЕВАЕМОСТИ ЗН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0.50703</cdr:x>
      <cdr:y>0.82505</cdr:y>
    </cdr:from>
    <cdr:to>
      <cdr:x>0.57426</cdr:x>
      <cdr:y>0.91081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697024B-239B-4820-A05B-874B02A4B60C}"/>
            </a:ext>
          </a:extLst>
        </cdr:cNvPr>
        <cdr:cNvSpPr txBox="1"/>
      </cdr:nvSpPr>
      <cdr:spPr>
        <a:xfrm xmlns:a="http://schemas.openxmlformats.org/drawingml/2006/main">
          <a:off x="3258779" y="2078182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130</a:t>
          </a:r>
        </a:p>
      </cdr:txBody>
    </cdr:sp>
  </cdr:relSizeAnchor>
  <cdr:relSizeAnchor xmlns:cdr="http://schemas.openxmlformats.org/drawingml/2006/chartDrawing">
    <cdr:from>
      <cdr:x>0.4062</cdr:x>
      <cdr:y>0.725</cdr:y>
    </cdr:from>
    <cdr:to>
      <cdr:x>0.48642</cdr:x>
      <cdr:y>0.80326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FC9BB43-B016-4D0A-AC8F-D739CAD5525E}"/>
            </a:ext>
          </a:extLst>
        </cdr:cNvPr>
        <cdr:cNvSpPr txBox="1"/>
      </cdr:nvSpPr>
      <cdr:spPr>
        <a:xfrm xmlns:a="http://schemas.openxmlformats.org/drawingml/2006/main">
          <a:off x="2610707" y="1826154"/>
          <a:ext cx="515585" cy="197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46</a:t>
          </a:r>
        </a:p>
      </cdr:txBody>
    </cdr:sp>
  </cdr:relSizeAnchor>
  <cdr:relSizeAnchor xmlns:cdr="http://schemas.openxmlformats.org/drawingml/2006/chartDrawing">
    <cdr:from>
      <cdr:x>0.395</cdr:x>
      <cdr:y>0.63923</cdr:y>
    </cdr:from>
    <cdr:to>
      <cdr:x>0.50477</cdr:x>
      <cdr:y>0.725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86FC38F-BB5E-4498-AA2D-C5168568626C}"/>
            </a:ext>
          </a:extLst>
        </cdr:cNvPr>
        <cdr:cNvSpPr txBox="1"/>
      </cdr:nvSpPr>
      <cdr:spPr>
        <a:xfrm xmlns:a="http://schemas.openxmlformats.org/drawingml/2006/main">
          <a:off x="2538699" y="1610130"/>
          <a:ext cx="705507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37</a:t>
          </a:r>
        </a:p>
      </cdr:txBody>
    </cdr:sp>
  </cdr:relSizeAnchor>
  <cdr:relSizeAnchor xmlns:cdr="http://schemas.openxmlformats.org/drawingml/2006/chartDrawing">
    <cdr:from>
      <cdr:x>0.4062</cdr:x>
      <cdr:y>0.55347</cdr:y>
    </cdr:from>
    <cdr:to>
      <cdr:x>0.47384</cdr:x>
      <cdr:y>0.63575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7CD9A7E-6B0E-425E-AE03-6C65F29DB5C0}"/>
            </a:ext>
          </a:extLst>
        </cdr:cNvPr>
        <cdr:cNvSpPr txBox="1"/>
      </cdr:nvSpPr>
      <cdr:spPr>
        <a:xfrm xmlns:a="http://schemas.openxmlformats.org/drawingml/2006/main">
          <a:off x="2610707" y="1394106"/>
          <a:ext cx="434732" cy="207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33</a:t>
          </a:r>
        </a:p>
      </cdr:txBody>
    </cdr:sp>
  </cdr:relSizeAnchor>
  <cdr:relSizeAnchor xmlns:cdr="http://schemas.openxmlformats.org/drawingml/2006/chartDrawing">
    <cdr:from>
      <cdr:x>0.37259</cdr:x>
      <cdr:y>0.49629</cdr:y>
    </cdr:from>
    <cdr:to>
      <cdr:x>0.44406</cdr:x>
      <cdr:y>0.57791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A611A43-6531-4FE9-9A8B-5C3AAE05A7C3}"/>
            </a:ext>
          </a:extLst>
        </cdr:cNvPr>
        <cdr:cNvSpPr txBox="1"/>
      </cdr:nvSpPr>
      <cdr:spPr>
        <a:xfrm xmlns:a="http://schemas.openxmlformats.org/drawingml/2006/main">
          <a:off x="2380534" y="1447297"/>
          <a:ext cx="456632" cy="238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rgbClr val="FF0000"/>
              </a:solidFill>
              <a:latin typeface="Century Gothic" panose="020B0502020202020204" pitchFamily="34" charset="0"/>
            </a:rPr>
            <a:t>30</a:t>
          </a:r>
        </a:p>
      </cdr:txBody>
    </cdr:sp>
  </cdr:relSizeAnchor>
  <cdr:relSizeAnchor xmlns:cdr="http://schemas.openxmlformats.org/drawingml/2006/chartDrawing">
    <cdr:from>
      <cdr:x>0.4174</cdr:x>
      <cdr:y>0.41053</cdr:y>
    </cdr:from>
    <cdr:to>
      <cdr:x>0.48767</cdr:x>
      <cdr:y>0.48359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EB8B26C8-D7F7-4F75-A167-7E5F07406D98}"/>
            </a:ext>
          </a:extLst>
        </cdr:cNvPr>
        <cdr:cNvSpPr txBox="1"/>
      </cdr:nvSpPr>
      <cdr:spPr>
        <a:xfrm xmlns:a="http://schemas.openxmlformats.org/drawingml/2006/main">
          <a:off x="2682715" y="1034066"/>
          <a:ext cx="451635" cy="184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29</a:t>
          </a:r>
        </a:p>
      </cdr:txBody>
    </cdr:sp>
  </cdr:relSizeAnchor>
  <cdr:relSizeAnchor xmlns:cdr="http://schemas.openxmlformats.org/drawingml/2006/chartDrawing">
    <cdr:from>
      <cdr:x>0.32777</cdr:x>
      <cdr:y>0.32477</cdr:y>
    </cdr:from>
    <cdr:to>
      <cdr:x>0.41073</cdr:x>
      <cdr:y>0.4187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A8C1CDC-AE3D-4A1D-9E68-97AB8530B205}"/>
            </a:ext>
          </a:extLst>
        </cdr:cNvPr>
        <cdr:cNvSpPr txBox="1"/>
      </cdr:nvSpPr>
      <cdr:spPr>
        <a:xfrm xmlns:a="http://schemas.openxmlformats.org/drawingml/2006/main">
          <a:off x="2106651" y="818042"/>
          <a:ext cx="533195" cy="236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13</a:t>
          </a:r>
        </a:p>
      </cdr:txBody>
    </cdr:sp>
  </cdr:relSizeAnchor>
  <cdr:relSizeAnchor xmlns:cdr="http://schemas.openxmlformats.org/drawingml/2006/chartDrawing">
    <cdr:from>
      <cdr:x>0.38225</cdr:x>
      <cdr:y>0.23353</cdr:y>
    </cdr:from>
    <cdr:to>
      <cdr:x>0.46011</cdr:x>
      <cdr:y>0.32642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13B849E9-CBE0-4BA0-AEDE-E4CE61907BF8}"/>
            </a:ext>
          </a:extLst>
        </cdr:cNvPr>
        <cdr:cNvSpPr txBox="1"/>
      </cdr:nvSpPr>
      <cdr:spPr>
        <a:xfrm xmlns:a="http://schemas.openxmlformats.org/drawingml/2006/main">
          <a:off x="2512414" y="750813"/>
          <a:ext cx="511729" cy="298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34</a:t>
          </a:r>
        </a:p>
      </cdr:txBody>
    </cdr:sp>
  </cdr:relSizeAnchor>
  <cdr:relSizeAnchor xmlns:cdr="http://schemas.openxmlformats.org/drawingml/2006/chartDrawing">
    <cdr:from>
      <cdr:x>0.33886</cdr:x>
      <cdr:y>0.17463</cdr:y>
    </cdr:from>
    <cdr:to>
      <cdr:x>0.38608</cdr:x>
      <cdr:y>0.2503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7C9F0D27-8AE3-414B-B991-1C6CC09210A8}"/>
            </a:ext>
          </a:extLst>
        </cdr:cNvPr>
        <cdr:cNvSpPr txBox="1"/>
      </cdr:nvSpPr>
      <cdr:spPr>
        <a:xfrm xmlns:a="http://schemas.openxmlformats.org/drawingml/2006/main">
          <a:off x="2227189" y="561469"/>
          <a:ext cx="310392" cy="243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17</a:t>
          </a:r>
        </a:p>
      </cdr:txBody>
    </cdr:sp>
  </cdr:relSizeAnchor>
  <cdr:relSizeAnchor xmlns:cdr="http://schemas.openxmlformats.org/drawingml/2006/chartDrawing">
    <cdr:from>
      <cdr:x>0.38991</cdr:x>
      <cdr:y>0.12566</cdr:y>
    </cdr:from>
    <cdr:to>
      <cdr:x>0.44352</cdr:x>
      <cdr:y>0.20916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20AF4096-698B-46AA-BD05-23C37E0938FA}"/>
            </a:ext>
          </a:extLst>
        </cdr:cNvPr>
        <cdr:cNvSpPr txBox="1"/>
      </cdr:nvSpPr>
      <cdr:spPr>
        <a:xfrm xmlns:a="http://schemas.openxmlformats.org/drawingml/2006/main">
          <a:off x="2562748" y="404021"/>
          <a:ext cx="352338" cy="268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FF0000"/>
              </a:solidFill>
              <a:latin typeface="Century Gothic" panose="020B0502020202020204" pitchFamily="34" charset="0"/>
            </a:rPr>
            <a:t>34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0.43655</cdr:x>
      <cdr:y>0.0735</cdr:y>
    </cdr:from>
    <cdr:to>
      <cdr:x>0.66968</cdr:x>
      <cdr:y>0.18779</cdr:y>
    </cdr:to>
    <cdr:sp macro="" textlink="">
      <cdr:nvSpPr>
        <cdr:cNvPr id="2" name="TextBox 16">
          <a:extLst xmlns:a="http://schemas.openxmlformats.org/drawingml/2006/main">
            <a:ext uri="{FF2B5EF4-FFF2-40B4-BE49-F238E27FC236}">
              <a16:creationId xmlns:a16="http://schemas.microsoft.com/office/drawing/2014/main" id="{CD0D804E-4FF2-44FC-97D8-9895214770A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76521" y="197917"/>
          <a:ext cx="1429289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rPr>
            <a:t>90 млрд. </a:t>
          </a:r>
          <a:r>
            <a:rPr lang="ru-RU" altLang="ru-RU" sz="1400" b="1" dirty="0" err="1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rPr>
            <a:t>тнг</a:t>
          </a:r>
          <a:r>
            <a:rPr lang="ru-RU" altLang="ru-RU" sz="14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0.2092</cdr:x>
      <cdr:y>0.57216</cdr:y>
    </cdr:from>
    <cdr:to>
      <cdr:x>0.33333</cdr:x>
      <cdr:y>0.68645</cdr:y>
    </cdr:to>
    <cdr:sp macro="" textlink="">
      <cdr:nvSpPr>
        <cdr:cNvPr id="3" name="TextBox 16">
          <a:extLst xmlns:a="http://schemas.openxmlformats.org/drawingml/2006/main">
            <a:ext uri="{FF2B5EF4-FFF2-40B4-BE49-F238E27FC236}">
              <a16:creationId xmlns:a16="http://schemas.microsoft.com/office/drawing/2014/main" id="{CD0D804E-4FF2-44FC-97D8-9895214770A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9806" y="1540767"/>
          <a:ext cx="670393" cy="307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>
              <a:latin typeface="Arial Narrow" pitchFamily="34" charset="0"/>
              <a:cs typeface="Arial" panose="020B0604020202020204" pitchFamily="34" charset="0"/>
            </a:rPr>
            <a:t>38</a:t>
          </a:r>
        </a:p>
      </cdr:txBody>
    </cdr:sp>
  </cdr:relSizeAnchor>
  <cdr:relSizeAnchor xmlns:cdr="http://schemas.openxmlformats.org/drawingml/2006/chartDrawing">
    <cdr:from>
      <cdr:x>0.48448</cdr:x>
      <cdr:y>0.5348</cdr:y>
    </cdr:from>
    <cdr:to>
      <cdr:x>0.58667</cdr:x>
      <cdr:y>0.64909</cdr:y>
    </cdr:to>
    <cdr:sp macro="" textlink="">
      <cdr:nvSpPr>
        <cdr:cNvPr id="4" name="TextBox 16">
          <a:extLst xmlns:a="http://schemas.openxmlformats.org/drawingml/2006/main">
            <a:ext uri="{FF2B5EF4-FFF2-40B4-BE49-F238E27FC236}">
              <a16:creationId xmlns:a16="http://schemas.microsoft.com/office/drawing/2014/main" id="{CD0D804E-4FF2-44FC-97D8-9895214770A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84" y="1440160"/>
          <a:ext cx="551868" cy="307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>
              <a:latin typeface="Arial Narrow" pitchFamily="34" charset="0"/>
              <a:cs typeface="Arial" panose="020B0604020202020204" pitchFamily="34" charset="0"/>
            </a:rPr>
            <a:t>54</a:t>
          </a:r>
        </a:p>
      </cdr:txBody>
    </cdr:sp>
  </cdr:relSizeAnchor>
  <cdr:relSizeAnchor xmlns:cdr="http://schemas.openxmlformats.org/drawingml/2006/chartDrawing">
    <cdr:from>
      <cdr:x>0.46686</cdr:x>
      <cdr:y>0.30147</cdr:y>
    </cdr:from>
    <cdr:to>
      <cdr:x>0.58667</cdr:x>
      <cdr:y>0.41576</cdr:y>
    </cdr:to>
    <cdr:sp macro="" textlink="">
      <cdr:nvSpPr>
        <cdr:cNvPr id="5" name="TextBox 16">
          <a:extLst xmlns:a="http://schemas.openxmlformats.org/drawingml/2006/main">
            <a:ext uri="{FF2B5EF4-FFF2-40B4-BE49-F238E27FC236}">
              <a16:creationId xmlns:a16="http://schemas.microsoft.com/office/drawing/2014/main" id="{CD0D804E-4FF2-44FC-97D8-9895214770A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1324" y="811827"/>
          <a:ext cx="647027" cy="307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>
              <a:latin typeface="Arial Narrow" pitchFamily="34" charset="0"/>
              <a:cs typeface="Arial" panose="020B0604020202020204" pitchFamily="34" charset="0"/>
            </a:rPr>
            <a:t>36</a:t>
          </a:r>
        </a:p>
      </cdr:txBody>
    </cdr:sp>
  </cdr:relSizeAnchor>
  <cdr:relSizeAnchor xmlns:cdr="http://schemas.openxmlformats.org/drawingml/2006/chartDrawing">
    <cdr:from>
      <cdr:x>0.20852</cdr:x>
      <cdr:y>0.38498</cdr:y>
    </cdr:from>
    <cdr:to>
      <cdr:x>0.33333</cdr:x>
      <cdr:y>0.49927</cdr:y>
    </cdr:to>
    <cdr:sp macro="" textlink="">
      <cdr:nvSpPr>
        <cdr:cNvPr id="6" name="TextBox 16">
          <a:extLst xmlns:a="http://schemas.openxmlformats.org/drawingml/2006/main">
            <a:ext uri="{FF2B5EF4-FFF2-40B4-BE49-F238E27FC236}">
              <a16:creationId xmlns:a16="http://schemas.microsoft.com/office/drawing/2014/main" id="{CD0D804E-4FF2-44FC-97D8-9895214770A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26133" y="1036711"/>
          <a:ext cx="674066" cy="3077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sz="1400" b="1" dirty="0">
              <a:latin typeface="Arial Narrow" pitchFamily="34" charset="0"/>
              <a:cs typeface="Arial" panose="020B0604020202020204" pitchFamily="34" charset="0"/>
            </a:rPr>
            <a:t>30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0.29926</cdr:x>
      <cdr:y>0.02436</cdr:y>
    </cdr:from>
    <cdr:to>
      <cdr:x>0.71234</cdr:x>
      <cdr:y>0.07967</cdr:y>
    </cdr:to>
    <cdr:sp macro="" textlink="">
      <cdr:nvSpPr>
        <cdr:cNvPr id="2" name="object 14"/>
        <cdr:cNvSpPr txBox="1"/>
      </cdr:nvSpPr>
      <cdr:spPr>
        <a:xfrm xmlns:a="http://schemas.openxmlformats.org/drawingml/2006/main">
          <a:off x="1723641" y="113813"/>
          <a:ext cx="2379139" cy="258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  <a:spcBef>
              <a:spcPts val="95"/>
            </a:spcBef>
          </a:pPr>
          <a:r>
            <a:rPr lang="ru-RU" sz="1600" b="1" spc="-5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%</a:t>
          </a:r>
          <a:r>
            <a:rPr lang="ru-RU" sz="1600" b="1" spc="-2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 </a:t>
          </a:r>
          <a:r>
            <a:rPr lang="ru-RU" sz="1600" b="1" spc="-1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ОТ </a:t>
          </a:r>
          <a:r>
            <a:rPr lang="ru-RU" sz="1600" b="1" spc="-15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КОЛ-ВА</a:t>
          </a:r>
          <a:r>
            <a:rPr lang="ru-RU" sz="1600" b="1" spc="-2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 </a:t>
          </a:r>
          <a:r>
            <a:rPr lang="ru-RU" sz="1600" b="1" spc="-1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ДЕФЕКТОВ</a:t>
          </a:r>
          <a:endParaRPr lang="ru-RU" sz="1600" dirty="0">
            <a:solidFill>
              <a:schemeClr val="tx2"/>
            </a:solidFill>
            <a:latin typeface="Arial Narrow" panose="020B0606020202030204" pitchFamily="34" charset="0"/>
            <a:cs typeface="Calibri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</cdr:x>
      <cdr:y>0.0231</cdr:y>
    </cdr:from>
    <cdr:to>
      <cdr:x>0.66308</cdr:x>
      <cdr:y>0.07841</cdr:y>
    </cdr:to>
    <cdr:sp macro="" textlink="">
      <cdr:nvSpPr>
        <cdr:cNvPr id="2" name="object 14"/>
        <cdr:cNvSpPr txBox="1"/>
      </cdr:nvSpPr>
      <cdr:spPr>
        <a:xfrm xmlns:a="http://schemas.openxmlformats.org/drawingml/2006/main">
          <a:off x="1440160" y="113901"/>
          <a:ext cx="2379605" cy="272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12065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 algn="ctr">
            <a:lnSpc>
              <a:spcPct val="100000"/>
            </a:lnSpc>
            <a:spcBef>
              <a:spcPts val="95"/>
            </a:spcBef>
          </a:pPr>
          <a:r>
            <a:rPr lang="ru-RU" sz="1600" b="1" spc="-5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%</a:t>
          </a:r>
          <a:r>
            <a:rPr lang="ru-RU" sz="1600" b="1" spc="-2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 </a:t>
          </a:r>
          <a:r>
            <a:rPr lang="ru-RU" sz="1600" b="1" spc="-10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ОТ </a:t>
          </a:r>
          <a:r>
            <a:rPr lang="ru-RU" sz="1600" b="1" spc="-15" dirty="0">
              <a:solidFill>
                <a:schemeClr val="tx2"/>
              </a:solidFill>
              <a:latin typeface="Arial Narrow" panose="020B0606020202030204" pitchFamily="34" charset="0"/>
              <a:cs typeface="Calibri"/>
            </a:rPr>
            <a:t>СУММЫ</a:t>
          </a:r>
          <a:endParaRPr lang="ru-RU" sz="1600" dirty="0">
            <a:solidFill>
              <a:schemeClr val="tx2"/>
            </a:solidFill>
            <a:latin typeface="Arial Narrow" panose="020B0606020202030204" pitchFamily="34" charset="0"/>
            <a:cs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0.24215</cdr:x>
      <cdr:y>0.09296</cdr:y>
    </cdr:from>
    <cdr:to>
      <cdr:x>0.36944</cdr:x>
      <cdr:y>0.22351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70377" y="328477"/>
          <a:ext cx="1035747" cy="4613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Arial Narrow" panose="020B0606020202030204" pitchFamily="34" charset="0"/>
            </a:rPr>
            <a:t>Онкологи взрослые</a:t>
          </a:r>
          <a:endParaRPr lang="en-US" sz="1200" b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797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797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6FB1DEFB-E6C4-48C3-A53A-373D03B86FF9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9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7076"/>
            <a:ext cx="2945659" cy="49797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7076"/>
            <a:ext cx="2945659" cy="497974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4C530-FFDF-4F48-A04A-D7D066C93D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8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Изменить визуальный ряд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0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54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Обучение каскадным методом </a:t>
            </a:r>
            <a:r>
              <a:rPr lang="ru-RU" dirty="0" err="1"/>
              <a:t>поэтапое</a:t>
            </a:r>
            <a:r>
              <a:rPr lang="ru-RU" dirty="0"/>
              <a:t> обучение обезболивание, тарифы, пересмотр тарифов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8066A-ABBD-A34C-8746-74DAE33FFD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9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24 слайд – визуализацию изменить </a:t>
            </a:r>
            <a:r>
              <a:rPr lang="ru-RU" dirty="0" err="1"/>
              <a:t>покрасивше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0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какой области хуже со смотровыми кабинетами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85537-4093-4201-B65A-427515B3CFD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8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A045-D60D-470A-B5F1-E8AA9268B47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7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AA045-D60D-470A-B5F1-E8AA9268B47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5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Картинку убрать, сколько лабораторий есть, ИГХ, МГИ, сколько еще дополнительно открываем, про референс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0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Планы, </a:t>
            </a:r>
            <a:r>
              <a:rPr lang="ru-RU" dirty="0" err="1"/>
              <a:t>нноц</a:t>
            </a:r>
            <a:r>
              <a:rPr lang="ru-RU" dirty="0"/>
              <a:t>, карту убрать, из презентации ГГ, новые ПЭТ из </a:t>
            </a:r>
            <a:r>
              <a:rPr lang="ru-RU" dirty="0" err="1"/>
              <a:t>Ворд</a:t>
            </a:r>
            <a:r>
              <a:rPr lang="ru-RU" dirty="0"/>
              <a:t> </a:t>
            </a:r>
            <a:r>
              <a:rPr lang="ru-RU" dirty="0" err="1"/>
              <a:t>инвест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6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Наименование оборудования убрать, написать рекомендации МАГАТЭ, планируем, куда стремимся, охват 60-70%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70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компл</a:t>
            </a:r>
            <a:r>
              <a:rPr lang="ru-RU" dirty="0"/>
              <a:t> плане предусмотрена реконструкция опер блоков , новые технологии внедрять будет, стройка новых современных </a:t>
            </a:r>
            <a:r>
              <a:rPr lang="ru-RU" dirty="0" err="1"/>
              <a:t>онкоцентров</a:t>
            </a:r>
            <a:r>
              <a:rPr lang="ru-RU" dirty="0"/>
              <a:t>, которые позволят увеличить хирургическую активность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4C530-FFDF-4F48-A04A-D7D066C93D8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15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объединить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B0B88-B9A3-4EBE-BE57-0FA652C312C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07F-F86D-4A12-999D-A0AAE3C54300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5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619AE-3568-4844-B1AD-7144ECC70A88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94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C022-5576-4FC3-9838-903DC136E63E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2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рма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44417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84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7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8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6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6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96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81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6A6B-8BBE-47C8-8E69-A5426551B9A8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02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43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882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06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3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75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60898-C9B5-4EAE-9FBD-B7C4AFFB0190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A3A21-34F8-452E-A9CC-227207069EC7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6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16AE-91B4-4E69-AD92-ABA4C651C4CF}" type="datetime1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7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0787-2A0C-418A-A4B1-F52CB964D72D}" type="datetime1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4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4AEB-2262-438A-B0BC-97C2F767F611}" type="datetime1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2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6F624-414D-47E0-A067-F5D45FBAFE8A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72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B681-EBFC-43C8-8018-C522C22153D9}" type="datetime1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680DF07-9E1C-4323-997F-8C75AEC85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840632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think-cell Slide" r:id="rId16" imgW="370" imgH="371" progId="TCLayout.ActiveDocument.1">
                  <p:embed/>
                </p:oleObj>
              </mc:Choice>
              <mc:Fallback>
                <p:oleObj name="think-cell Slide" r:id="rId16" imgW="370" imgH="37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680DF07-9E1C-4323-997F-8C75AEC8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A89F0-DA35-42F0-A357-6A4364C14E77}" type="datetime1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September2022">
            <a:extLst>
              <a:ext uri="{FF2B5EF4-FFF2-40B4-BE49-F238E27FC236}">
                <a16:creationId xmlns:a16="http://schemas.microsoft.com/office/drawing/2014/main" id="{BEED8EDC-8C24-4C04-A12E-1F933AE99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281031"/>
            <a:ext cx="901609" cy="9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9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680DF07-9E1C-4323-997F-8C75AEC85E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4103762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Slide" r:id="rId16" imgW="370" imgH="371" progId="TCLayout.ActiveDocument.1">
                  <p:embed/>
                </p:oleObj>
              </mc:Choice>
              <mc:Fallback>
                <p:oleObj name="think-cell Slide" r:id="rId16" imgW="370" imgH="37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680DF07-9E1C-4323-997F-8C75AEC85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861E-A2F6-4849-865E-F06ADDD9D636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B5FB-4305-4C4D-933E-3082325BABB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September2022">
            <a:extLst>
              <a:ext uri="{FF2B5EF4-FFF2-40B4-BE49-F238E27FC236}">
                <a16:creationId xmlns:a16="http://schemas.microsoft.com/office/drawing/2014/main" id="{BEED8EDC-8C24-4C04-A12E-1F933AE995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281031"/>
            <a:ext cx="901609" cy="90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4.emf"/><Relationship Id="rId9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21"/>
          <p:cNvGrpSpPr/>
          <p:nvPr/>
        </p:nvGrpSpPr>
        <p:grpSpPr>
          <a:xfrm>
            <a:off x="361524" y="4133290"/>
            <a:ext cx="1288766" cy="2461474"/>
            <a:chOff x="0" y="0"/>
            <a:chExt cx="1288765" cy="2461472"/>
          </a:xfrm>
        </p:grpSpPr>
        <p:sp>
          <p:nvSpPr>
            <p:cNvPr id="101" name="Graphic 1"/>
            <p:cNvSpPr/>
            <p:nvPr/>
          </p:nvSpPr>
          <p:spPr>
            <a:xfrm>
              <a:off x="0" y="0"/>
              <a:ext cx="641066" cy="6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2" name="Graphic 1"/>
            <p:cNvSpPr/>
            <p:nvPr/>
          </p:nvSpPr>
          <p:spPr>
            <a:xfrm>
              <a:off x="647699" y="0"/>
              <a:ext cx="641067" cy="626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3" name="Graphic 1"/>
            <p:cNvSpPr/>
            <p:nvPr/>
          </p:nvSpPr>
          <p:spPr>
            <a:xfrm>
              <a:off x="0" y="611715"/>
              <a:ext cx="641066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4" name="Graphic 1"/>
            <p:cNvSpPr/>
            <p:nvPr/>
          </p:nvSpPr>
          <p:spPr>
            <a:xfrm>
              <a:off x="647699" y="611715"/>
              <a:ext cx="641067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5" name="Graphic 1"/>
            <p:cNvSpPr/>
            <p:nvPr/>
          </p:nvSpPr>
          <p:spPr>
            <a:xfrm>
              <a:off x="0" y="1223433"/>
              <a:ext cx="641066" cy="62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6" name="Graphic 1"/>
            <p:cNvSpPr/>
            <p:nvPr/>
          </p:nvSpPr>
          <p:spPr>
            <a:xfrm>
              <a:off x="647699" y="1223433"/>
              <a:ext cx="641067" cy="626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7" name="Graphic 1"/>
            <p:cNvSpPr/>
            <p:nvPr/>
          </p:nvSpPr>
          <p:spPr>
            <a:xfrm>
              <a:off x="0" y="1835148"/>
              <a:ext cx="641066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08" name="Graphic 1"/>
            <p:cNvSpPr/>
            <p:nvPr/>
          </p:nvSpPr>
          <p:spPr>
            <a:xfrm>
              <a:off x="647699" y="1835148"/>
              <a:ext cx="641067" cy="62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</p:grpSp>
      <p:pic>
        <p:nvPicPr>
          <p:cNvPr id="110" name="Picture 744" descr="Picture 7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163" y="2528888"/>
            <a:ext cx="1438276" cy="1441451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40000"/>
              </a:srgbClr>
            </a:outerShdw>
          </a:effectLst>
        </p:spPr>
      </p:pic>
      <p:grpSp>
        <p:nvGrpSpPr>
          <p:cNvPr id="117" name="Группа 29"/>
          <p:cNvGrpSpPr/>
          <p:nvPr/>
        </p:nvGrpSpPr>
        <p:grpSpPr>
          <a:xfrm>
            <a:off x="361524" y="341015"/>
            <a:ext cx="1288766" cy="1929366"/>
            <a:chOff x="0" y="0"/>
            <a:chExt cx="1288765" cy="1929364"/>
          </a:xfrm>
        </p:grpSpPr>
        <p:sp>
          <p:nvSpPr>
            <p:cNvPr id="111" name="Graphic 1"/>
            <p:cNvSpPr/>
            <p:nvPr/>
          </p:nvSpPr>
          <p:spPr>
            <a:xfrm>
              <a:off x="0" y="0"/>
              <a:ext cx="641066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12" name="Graphic 1"/>
            <p:cNvSpPr/>
            <p:nvPr/>
          </p:nvSpPr>
          <p:spPr>
            <a:xfrm>
              <a:off x="647699" y="0"/>
              <a:ext cx="641067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13" name="Graphic 1"/>
            <p:cNvSpPr/>
            <p:nvPr/>
          </p:nvSpPr>
          <p:spPr>
            <a:xfrm>
              <a:off x="0" y="638043"/>
              <a:ext cx="641066" cy="6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14" name="Graphic 1"/>
            <p:cNvSpPr/>
            <p:nvPr/>
          </p:nvSpPr>
          <p:spPr>
            <a:xfrm>
              <a:off x="647699" y="638043"/>
              <a:ext cx="641067" cy="6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15" name="Graphic 1"/>
            <p:cNvSpPr/>
            <p:nvPr/>
          </p:nvSpPr>
          <p:spPr>
            <a:xfrm>
              <a:off x="0" y="1276086"/>
              <a:ext cx="641066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  <p:sp>
          <p:nvSpPr>
            <p:cNvPr id="116" name="Graphic 1"/>
            <p:cNvSpPr/>
            <p:nvPr/>
          </p:nvSpPr>
          <p:spPr>
            <a:xfrm>
              <a:off x="647699" y="1276086"/>
              <a:ext cx="641067" cy="65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52" y="10775"/>
                  </a:moveTo>
                  <a:cubicBezTo>
                    <a:pt x="8868" y="9271"/>
                    <a:pt x="8562" y="9606"/>
                    <a:pt x="7572" y="10045"/>
                  </a:cubicBezTo>
                  <a:cubicBezTo>
                    <a:pt x="7982" y="9132"/>
                    <a:pt x="7867" y="8821"/>
                    <a:pt x="7082" y="8060"/>
                  </a:cubicBezTo>
                  <a:cubicBezTo>
                    <a:pt x="7018" y="8991"/>
                    <a:pt x="6337" y="9486"/>
                    <a:pt x="5405" y="9210"/>
                  </a:cubicBezTo>
                  <a:cubicBezTo>
                    <a:pt x="5828" y="8962"/>
                    <a:pt x="6055" y="8619"/>
                    <a:pt x="6116" y="8235"/>
                  </a:cubicBezTo>
                  <a:cubicBezTo>
                    <a:pt x="6220" y="7589"/>
                    <a:pt x="5860" y="6822"/>
                    <a:pt x="5211" y="6189"/>
                  </a:cubicBezTo>
                  <a:cubicBezTo>
                    <a:pt x="4264" y="5262"/>
                    <a:pt x="3021" y="5209"/>
                    <a:pt x="2363" y="5901"/>
                  </a:cubicBezTo>
                  <a:cubicBezTo>
                    <a:pt x="1770" y="6527"/>
                    <a:pt x="1903" y="7200"/>
                    <a:pt x="2459" y="7775"/>
                  </a:cubicBezTo>
                  <a:cubicBezTo>
                    <a:pt x="2901" y="8233"/>
                    <a:pt x="3486" y="8185"/>
                    <a:pt x="3758" y="7940"/>
                  </a:cubicBezTo>
                  <a:cubicBezTo>
                    <a:pt x="3883" y="7826"/>
                    <a:pt x="4109" y="7615"/>
                    <a:pt x="3992" y="7272"/>
                  </a:cubicBezTo>
                  <a:cubicBezTo>
                    <a:pt x="3793" y="6686"/>
                    <a:pt x="4306" y="6724"/>
                    <a:pt x="4546" y="7235"/>
                  </a:cubicBezTo>
                  <a:cubicBezTo>
                    <a:pt x="4753" y="7679"/>
                    <a:pt x="4535" y="8148"/>
                    <a:pt x="4272" y="8384"/>
                  </a:cubicBezTo>
                  <a:cubicBezTo>
                    <a:pt x="3755" y="8840"/>
                    <a:pt x="2845" y="8994"/>
                    <a:pt x="2036" y="8177"/>
                  </a:cubicBezTo>
                  <a:cubicBezTo>
                    <a:pt x="1325" y="7458"/>
                    <a:pt x="1025" y="6423"/>
                    <a:pt x="1908" y="5467"/>
                  </a:cubicBezTo>
                  <a:cubicBezTo>
                    <a:pt x="2435" y="4898"/>
                    <a:pt x="3010" y="4650"/>
                    <a:pt x="3694" y="4690"/>
                  </a:cubicBezTo>
                  <a:cubicBezTo>
                    <a:pt x="3074" y="4056"/>
                    <a:pt x="2747" y="3625"/>
                    <a:pt x="2087" y="3649"/>
                  </a:cubicBezTo>
                  <a:cubicBezTo>
                    <a:pt x="1419" y="3673"/>
                    <a:pt x="1086" y="3702"/>
                    <a:pt x="657" y="3189"/>
                  </a:cubicBezTo>
                  <a:cubicBezTo>
                    <a:pt x="977" y="2827"/>
                    <a:pt x="1490" y="2816"/>
                    <a:pt x="1948" y="2869"/>
                  </a:cubicBezTo>
                  <a:cubicBezTo>
                    <a:pt x="884" y="2340"/>
                    <a:pt x="77" y="1195"/>
                    <a:pt x="69" y="0"/>
                  </a:cubicBezTo>
                  <a:cubicBezTo>
                    <a:pt x="1264" y="8"/>
                    <a:pt x="2409" y="814"/>
                    <a:pt x="2930" y="1874"/>
                  </a:cubicBezTo>
                  <a:cubicBezTo>
                    <a:pt x="2877" y="1416"/>
                    <a:pt x="2888" y="900"/>
                    <a:pt x="3250" y="583"/>
                  </a:cubicBezTo>
                  <a:cubicBezTo>
                    <a:pt x="3763" y="1014"/>
                    <a:pt x="3734" y="1347"/>
                    <a:pt x="3710" y="2015"/>
                  </a:cubicBezTo>
                  <a:cubicBezTo>
                    <a:pt x="3686" y="2675"/>
                    <a:pt x="4117" y="3002"/>
                    <a:pt x="4751" y="3623"/>
                  </a:cubicBezTo>
                  <a:cubicBezTo>
                    <a:pt x="4711" y="2939"/>
                    <a:pt x="4956" y="2364"/>
                    <a:pt x="5528" y="1837"/>
                  </a:cubicBezTo>
                  <a:cubicBezTo>
                    <a:pt x="6483" y="956"/>
                    <a:pt x="7518" y="1254"/>
                    <a:pt x="8237" y="1964"/>
                  </a:cubicBezTo>
                  <a:cubicBezTo>
                    <a:pt x="9051" y="2774"/>
                    <a:pt x="8900" y="3684"/>
                    <a:pt x="8445" y="4198"/>
                  </a:cubicBezTo>
                  <a:cubicBezTo>
                    <a:pt x="8210" y="4464"/>
                    <a:pt x="7739" y="4682"/>
                    <a:pt x="7295" y="4472"/>
                  </a:cubicBezTo>
                  <a:cubicBezTo>
                    <a:pt x="6781" y="4232"/>
                    <a:pt x="6744" y="3718"/>
                    <a:pt x="7332" y="3918"/>
                  </a:cubicBezTo>
                  <a:cubicBezTo>
                    <a:pt x="7676" y="4035"/>
                    <a:pt x="7886" y="3809"/>
                    <a:pt x="8000" y="3684"/>
                  </a:cubicBezTo>
                  <a:cubicBezTo>
                    <a:pt x="8245" y="3415"/>
                    <a:pt x="8293" y="2829"/>
                    <a:pt x="7835" y="2385"/>
                  </a:cubicBezTo>
                  <a:cubicBezTo>
                    <a:pt x="7263" y="1829"/>
                    <a:pt x="6590" y="1696"/>
                    <a:pt x="5962" y="2289"/>
                  </a:cubicBezTo>
                  <a:cubicBezTo>
                    <a:pt x="5270" y="2947"/>
                    <a:pt x="5323" y="4190"/>
                    <a:pt x="6249" y="5137"/>
                  </a:cubicBezTo>
                  <a:cubicBezTo>
                    <a:pt x="6882" y="5784"/>
                    <a:pt x="7649" y="6143"/>
                    <a:pt x="8296" y="6039"/>
                  </a:cubicBezTo>
                  <a:cubicBezTo>
                    <a:pt x="8679" y="5978"/>
                    <a:pt x="9022" y="5755"/>
                    <a:pt x="9270" y="5331"/>
                  </a:cubicBezTo>
                  <a:cubicBezTo>
                    <a:pt x="9549" y="6263"/>
                    <a:pt x="9051" y="6944"/>
                    <a:pt x="8120" y="7008"/>
                  </a:cubicBezTo>
                  <a:cubicBezTo>
                    <a:pt x="8881" y="7794"/>
                    <a:pt x="9192" y="7908"/>
                    <a:pt x="10105" y="7498"/>
                  </a:cubicBezTo>
                  <a:cubicBezTo>
                    <a:pt x="9666" y="8491"/>
                    <a:pt x="9331" y="8794"/>
                    <a:pt x="10835" y="10248"/>
                  </a:cubicBezTo>
                  <a:cubicBezTo>
                    <a:pt x="12338" y="8864"/>
                    <a:pt x="12003" y="8560"/>
                    <a:pt x="11564" y="7567"/>
                  </a:cubicBezTo>
                  <a:cubicBezTo>
                    <a:pt x="12477" y="7977"/>
                    <a:pt x="12788" y="7863"/>
                    <a:pt x="13549" y="7078"/>
                  </a:cubicBezTo>
                  <a:cubicBezTo>
                    <a:pt x="12620" y="7014"/>
                    <a:pt x="12123" y="6332"/>
                    <a:pt x="12400" y="5401"/>
                  </a:cubicBezTo>
                  <a:cubicBezTo>
                    <a:pt x="12647" y="5824"/>
                    <a:pt x="12990" y="6047"/>
                    <a:pt x="13374" y="6111"/>
                  </a:cubicBezTo>
                  <a:cubicBezTo>
                    <a:pt x="14020" y="6215"/>
                    <a:pt x="14787" y="5856"/>
                    <a:pt x="15420" y="5209"/>
                  </a:cubicBezTo>
                  <a:cubicBezTo>
                    <a:pt x="16346" y="4261"/>
                    <a:pt x="16400" y="3018"/>
                    <a:pt x="15708" y="2361"/>
                  </a:cubicBezTo>
                  <a:cubicBezTo>
                    <a:pt x="15082" y="1767"/>
                    <a:pt x="14409" y="1900"/>
                    <a:pt x="13834" y="2457"/>
                  </a:cubicBezTo>
                  <a:cubicBezTo>
                    <a:pt x="13376" y="2901"/>
                    <a:pt x="13424" y="3484"/>
                    <a:pt x="13669" y="3756"/>
                  </a:cubicBezTo>
                  <a:cubicBezTo>
                    <a:pt x="13783" y="3881"/>
                    <a:pt x="13994" y="4107"/>
                    <a:pt x="14337" y="3990"/>
                  </a:cubicBezTo>
                  <a:cubicBezTo>
                    <a:pt x="14923" y="3790"/>
                    <a:pt x="14885" y="4304"/>
                    <a:pt x="14374" y="4544"/>
                  </a:cubicBezTo>
                  <a:cubicBezTo>
                    <a:pt x="13930" y="4751"/>
                    <a:pt x="13461" y="4533"/>
                    <a:pt x="13225" y="4269"/>
                  </a:cubicBezTo>
                  <a:cubicBezTo>
                    <a:pt x="12769" y="3753"/>
                    <a:pt x="12615" y="2843"/>
                    <a:pt x="13432" y="2034"/>
                  </a:cubicBezTo>
                  <a:cubicBezTo>
                    <a:pt x="14151" y="1323"/>
                    <a:pt x="15186" y="1022"/>
                    <a:pt x="16141" y="1906"/>
                  </a:cubicBezTo>
                  <a:cubicBezTo>
                    <a:pt x="16711" y="2433"/>
                    <a:pt x="16959" y="3008"/>
                    <a:pt x="16919" y="3689"/>
                  </a:cubicBezTo>
                  <a:cubicBezTo>
                    <a:pt x="17555" y="3069"/>
                    <a:pt x="17983" y="2742"/>
                    <a:pt x="17959" y="2081"/>
                  </a:cubicBezTo>
                  <a:cubicBezTo>
                    <a:pt x="17935" y="1413"/>
                    <a:pt x="17906" y="1081"/>
                    <a:pt x="18420" y="649"/>
                  </a:cubicBezTo>
                  <a:cubicBezTo>
                    <a:pt x="18782" y="969"/>
                    <a:pt x="18792" y="1483"/>
                    <a:pt x="18739" y="1940"/>
                  </a:cubicBezTo>
                  <a:cubicBezTo>
                    <a:pt x="19261" y="881"/>
                    <a:pt x="20405" y="75"/>
                    <a:pt x="21600" y="67"/>
                  </a:cubicBezTo>
                  <a:cubicBezTo>
                    <a:pt x="21592" y="1262"/>
                    <a:pt x="20786" y="2406"/>
                    <a:pt x="19726" y="2928"/>
                  </a:cubicBezTo>
                  <a:cubicBezTo>
                    <a:pt x="20184" y="2875"/>
                    <a:pt x="20698" y="2885"/>
                    <a:pt x="21017" y="3247"/>
                  </a:cubicBezTo>
                  <a:cubicBezTo>
                    <a:pt x="20586" y="3761"/>
                    <a:pt x="20253" y="3732"/>
                    <a:pt x="19588" y="3708"/>
                  </a:cubicBezTo>
                  <a:cubicBezTo>
                    <a:pt x="18928" y="3684"/>
                    <a:pt x="18601" y="4115"/>
                    <a:pt x="17980" y="4749"/>
                  </a:cubicBezTo>
                  <a:cubicBezTo>
                    <a:pt x="18664" y="4706"/>
                    <a:pt x="19239" y="4953"/>
                    <a:pt x="19766" y="5526"/>
                  </a:cubicBezTo>
                  <a:cubicBezTo>
                    <a:pt x="20647" y="6481"/>
                    <a:pt x="20349" y="7517"/>
                    <a:pt x="19639" y="8235"/>
                  </a:cubicBezTo>
                  <a:cubicBezTo>
                    <a:pt x="18829" y="9050"/>
                    <a:pt x="17919" y="8898"/>
                    <a:pt x="17406" y="8443"/>
                  </a:cubicBezTo>
                  <a:cubicBezTo>
                    <a:pt x="17139" y="8209"/>
                    <a:pt x="16921" y="7738"/>
                    <a:pt x="17131" y="7293"/>
                  </a:cubicBezTo>
                  <a:cubicBezTo>
                    <a:pt x="17371" y="6779"/>
                    <a:pt x="17885" y="6742"/>
                    <a:pt x="17685" y="7330"/>
                  </a:cubicBezTo>
                  <a:cubicBezTo>
                    <a:pt x="17568" y="7674"/>
                    <a:pt x="17794" y="7884"/>
                    <a:pt x="17919" y="7999"/>
                  </a:cubicBezTo>
                  <a:cubicBezTo>
                    <a:pt x="18188" y="8243"/>
                    <a:pt x="18774" y="8291"/>
                    <a:pt x="19218" y="7833"/>
                  </a:cubicBezTo>
                  <a:cubicBezTo>
                    <a:pt x="19774" y="7261"/>
                    <a:pt x="19907" y="6588"/>
                    <a:pt x="19314" y="5960"/>
                  </a:cubicBezTo>
                  <a:cubicBezTo>
                    <a:pt x="18656" y="5268"/>
                    <a:pt x="17414" y="5321"/>
                    <a:pt x="16466" y="6247"/>
                  </a:cubicBezTo>
                  <a:cubicBezTo>
                    <a:pt x="15819" y="6881"/>
                    <a:pt x="15460" y="7647"/>
                    <a:pt x="15564" y="8294"/>
                  </a:cubicBezTo>
                  <a:cubicBezTo>
                    <a:pt x="15625" y="8677"/>
                    <a:pt x="15849" y="9021"/>
                    <a:pt x="16275" y="9268"/>
                  </a:cubicBezTo>
                  <a:cubicBezTo>
                    <a:pt x="15343" y="9548"/>
                    <a:pt x="14662" y="9050"/>
                    <a:pt x="14598" y="8118"/>
                  </a:cubicBezTo>
                  <a:cubicBezTo>
                    <a:pt x="13813" y="8880"/>
                    <a:pt x="13698" y="9191"/>
                    <a:pt x="14108" y="10104"/>
                  </a:cubicBezTo>
                  <a:cubicBezTo>
                    <a:pt x="13115" y="9665"/>
                    <a:pt x="12812" y="9329"/>
                    <a:pt x="11359" y="10833"/>
                  </a:cubicBezTo>
                  <a:cubicBezTo>
                    <a:pt x="12743" y="12337"/>
                    <a:pt x="13049" y="12002"/>
                    <a:pt x="14039" y="11563"/>
                  </a:cubicBezTo>
                  <a:cubicBezTo>
                    <a:pt x="13629" y="12476"/>
                    <a:pt x="13744" y="12787"/>
                    <a:pt x="14529" y="13548"/>
                  </a:cubicBezTo>
                  <a:cubicBezTo>
                    <a:pt x="14593" y="12619"/>
                    <a:pt x="15274" y="12122"/>
                    <a:pt x="16208" y="12398"/>
                  </a:cubicBezTo>
                  <a:cubicBezTo>
                    <a:pt x="15785" y="12646"/>
                    <a:pt x="15559" y="12989"/>
                    <a:pt x="15497" y="13373"/>
                  </a:cubicBezTo>
                  <a:cubicBezTo>
                    <a:pt x="15394" y="14019"/>
                    <a:pt x="15753" y="14786"/>
                    <a:pt x="16402" y="15419"/>
                  </a:cubicBezTo>
                  <a:cubicBezTo>
                    <a:pt x="17350" y="16346"/>
                    <a:pt x="18593" y="16399"/>
                    <a:pt x="19250" y="15707"/>
                  </a:cubicBezTo>
                  <a:cubicBezTo>
                    <a:pt x="19843" y="15081"/>
                    <a:pt x="19710" y="14408"/>
                    <a:pt x="19154" y="13833"/>
                  </a:cubicBezTo>
                  <a:cubicBezTo>
                    <a:pt x="18710" y="13375"/>
                    <a:pt x="18127" y="13423"/>
                    <a:pt x="17855" y="13668"/>
                  </a:cubicBezTo>
                  <a:cubicBezTo>
                    <a:pt x="17730" y="13782"/>
                    <a:pt x="17504" y="13993"/>
                    <a:pt x="17621" y="14336"/>
                  </a:cubicBezTo>
                  <a:cubicBezTo>
                    <a:pt x="17821" y="14922"/>
                    <a:pt x="17307" y="14884"/>
                    <a:pt x="17068" y="14373"/>
                  </a:cubicBezTo>
                  <a:cubicBezTo>
                    <a:pt x="16860" y="13929"/>
                    <a:pt x="17078" y="13460"/>
                    <a:pt x="17342" y="13224"/>
                  </a:cubicBezTo>
                  <a:cubicBezTo>
                    <a:pt x="17858" y="12768"/>
                    <a:pt x="18768" y="12614"/>
                    <a:pt x="19577" y="13428"/>
                  </a:cubicBezTo>
                  <a:cubicBezTo>
                    <a:pt x="20288" y="14147"/>
                    <a:pt x="20589" y="15183"/>
                    <a:pt x="19705" y="16138"/>
                  </a:cubicBezTo>
                  <a:cubicBezTo>
                    <a:pt x="19178" y="16708"/>
                    <a:pt x="18603" y="16955"/>
                    <a:pt x="17919" y="16915"/>
                  </a:cubicBezTo>
                  <a:cubicBezTo>
                    <a:pt x="18539" y="17549"/>
                    <a:pt x="18867" y="17980"/>
                    <a:pt x="19527" y="17956"/>
                  </a:cubicBezTo>
                  <a:cubicBezTo>
                    <a:pt x="20195" y="17932"/>
                    <a:pt x="20527" y="17903"/>
                    <a:pt x="20956" y="18417"/>
                  </a:cubicBezTo>
                  <a:cubicBezTo>
                    <a:pt x="20637" y="18779"/>
                    <a:pt x="20123" y="18789"/>
                    <a:pt x="19665" y="18739"/>
                  </a:cubicBezTo>
                  <a:cubicBezTo>
                    <a:pt x="20724" y="19260"/>
                    <a:pt x="21531" y="20405"/>
                    <a:pt x="21539" y="21600"/>
                  </a:cubicBezTo>
                  <a:cubicBezTo>
                    <a:pt x="20344" y="21592"/>
                    <a:pt x="19199" y="20785"/>
                    <a:pt x="18678" y="19726"/>
                  </a:cubicBezTo>
                  <a:cubicBezTo>
                    <a:pt x="18731" y="20184"/>
                    <a:pt x="18720" y="20700"/>
                    <a:pt x="18358" y="21017"/>
                  </a:cubicBezTo>
                  <a:cubicBezTo>
                    <a:pt x="17845" y="20586"/>
                    <a:pt x="17874" y="20253"/>
                    <a:pt x="17898" y="19588"/>
                  </a:cubicBezTo>
                  <a:cubicBezTo>
                    <a:pt x="17922" y="18928"/>
                    <a:pt x="17491" y="18600"/>
                    <a:pt x="16857" y="17980"/>
                  </a:cubicBezTo>
                  <a:cubicBezTo>
                    <a:pt x="16897" y="18664"/>
                    <a:pt x="16652" y="19239"/>
                    <a:pt x="16080" y="19766"/>
                  </a:cubicBezTo>
                  <a:cubicBezTo>
                    <a:pt x="15125" y="20647"/>
                    <a:pt x="14089" y="20349"/>
                    <a:pt x="13371" y="19638"/>
                  </a:cubicBezTo>
                  <a:cubicBezTo>
                    <a:pt x="12557" y="18829"/>
                    <a:pt x="12708" y="17919"/>
                    <a:pt x="13166" y="17405"/>
                  </a:cubicBezTo>
                  <a:cubicBezTo>
                    <a:pt x="13400" y="17139"/>
                    <a:pt x="13871" y="16921"/>
                    <a:pt x="14316" y="17128"/>
                  </a:cubicBezTo>
                  <a:cubicBezTo>
                    <a:pt x="14829" y="17370"/>
                    <a:pt x="14867" y="17882"/>
                    <a:pt x="14278" y="17682"/>
                  </a:cubicBezTo>
                  <a:cubicBezTo>
                    <a:pt x="13935" y="17565"/>
                    <a:pt x="13725" y="17791"/>
                    <a:pt x="13610" y="17916"/>
                  </a:cubicBezTo>
                  <a:cubicBezTo>
                    <a:pt x="13366" y="18185"/>
                    <a:pt x="13318" y="18771"/>
                    <a:pt x="13775" y="19215"/>
                  </a:cubicBezTo>
                  <a:cubicBezTo>
                    <a:pt x="14348" y="19771"/>
                    <a:pt x="15021" y="19904"/>
                    <a:pt x="15649" y="19311"/>
                  </a:cubicBezTo>
                  <a:cubicBezTo>
                    <a:pt x="16341" y="18653"/>
                    <a:pt x="16288" y="17410"/>
                    <a:pt x="15362" y="16463"/>
                  </a:cubicBezTo>
                  <a:cubicBezTo>
                    <a:pt x="14728" y="15816"/>
                    <a:pt x="13962" y="15457"/>
                    <a:pt x="13315" y="15560"/>
                  </a:cubicBezTo>
                  <a:cubicBezTo>
                    <a:pt x="12932" y="15622"/>
                    <a:pt x="12588" y="15845"/>
                    <a:pt x="12341" y="16271"/>
                  </a:cubicBezTo>
                  <a:cubicBezTo>
                    <a:pt x="12062" y="15340"/>
                    <a:pt x="12559" y="14658"/>
                    <a:pt x="13491" y="14594"/>
                  </a:cubicBezTo>
                  <a:cubicBezTo>
                    <a:pt x="12730" y="13809"/>
                    <a:pt x="12418" y="13695"/>
                    <a:pt x="11505" y="14105"/>
                  </a:cubicBezTo>
                  <a:cubicBezTo>
                    <a:pt x="11944" y="13112"/>
                    <a:pt x="12280" y="12808"/>
                    <a:pt x="10776" y="11355"/>
                  </a:cubicBezTo>
                  <a:cubicBezTo>
                    <a:pt x="9272" y="12739"/>
                    <a:pt x="9608" y="13045"/>
                    <a:pt x="10047" y="14035"/>
                  </a:cubicBezTo>
                  <a:cubicBezTo>
                    <a:pt x="9134" y="13625"/>
                    <a:pt x="8823" y="13740"/>
                    <a:pt x="8061" y="14525"/>
                  </a:cubicBezTo>
                  <a:cubicBezTo>
                    <a:pt x="8990" y="14589"/>
                    <a:pt x="9488" y="15270"/>
                    <a:pt x="9211" y="16202"/>
                  </a:cubicBezTo>
                  <a:cubicBezTo>
                    <a:pt x="8964" y="15779"/>
                    <a:pt x="8620" y="15553"/>
                    <a:pt x="8237" y="15491"/>
                  </a:cubicBezTo>
                  <a:cubicBezTo>
                    <a:pt x="7590" y="15387"/>
                    <a:pt x="6824" y="15747"/>
                    <a:pt x="6190" y="16394"/>
                  </a:cubicBezTo>
                  <a:cubicBezTo>
                    <a:pt x="5264" y="17341"/>
                    <a:pt x="5211" y="18584"/>
                    <a:pt x="5903" y="19242"/>
                  </a:cubicBezTo>
                  <a:cubicBezTo>
                    <a:pt x="6528" y="19835"/>
                    <a:pt x="7202" y="19702"/>
                    <a:pt x="7777" y="19146"/>
                  </a:cubicBezTo>
                  <a:cubicBezTo>
                    <a:pt x="8234" y="18701"/>
                    <a:pt x="8186" y="18116"/>
                    <a:pt x="7942" y="17847"/>
                  </a:cubicBezTo>
                  <a:cubicBezTo>
                    <a:pt x="7827" y="17722"/>
                    <a:pt x="7617" y="17496"/>
                    <a:pt x="7274" y="17613"/>
                  </a:cubicBezTo>
                  <a:cubicBezTo>
                    <a:pt x="6688" y="17812"/>
                    <a:pt x="6725" y="17299"/>
                    <a:pt x="7236" y="17059"/>
                  </a:cubicBezTo>
                  <a:cubicBezTo>
                    <a:pt x="7681" y="16851"/>
                    <a:pt x="8149" y="17070"/>
                    <a:pt x="8386" y="17333"/>
                  </a:cubicBezTo>
                  <a:cubicBezTo>
                    <a:pt x="8841" y="17850"/>
                    <a:pt x="8996" y="18760"/>
                    <a:pt x="8179" y="19566"/>
                  </a:cubicBezTo>
                  <a:cubicBezTo>
                    <a:pt x="7460" y="20277"/>
                    <a:pt x="6425" y="20578"/>
                    <a:pt x="5469" y="19694"/>
                  </a:cubicBezTo>
                  <a:cubicBezTo>
                    <a:pt x="4900" y="19167"/>
                    <a:pt x="4652" y="18592"/>
                    <a:pt x="4692" y="17911"/>
                  </a:cubicBezTo>
                  <a:cubicBezTo>
                    <a:pt x="4059" y="18531"/>
                    <a:pt x="3628" y="18858"/>
                    <a:pt x="3651" y="19519"/>
                  </a:cubicBezTo>
                  <a:cubicBezTo>
                    <a:pt x="3675" y="20187"/>
                    <a:pt x="3705" y="20519"/>
                    <a:pt x="3191" y="20951"/>
                  </a:cubicBezTo>
                  <a:cubicBezTo>
                    <a:pt x="2829" y="20631"/>
                    <a:pt x="2818" y="20117"/>
                    <a:pt x="2872" y="19660"/>
                  </a:cubicBezTo>
                  <a:cubicBezTo>
                    <a:pt x="2339" y="20732"/>
                    <a:pt x="1195" y="21539"/>
                    <a:pt x="0" y="21547"/>
                  </a:cubicBezTo>
                  <a:cubicBezTo>
                    <a:pt x="8" y="20352"/>
                    <a:pt x="814" y="19207"/>
                    <a:pt x="1874" y="18685"/>
                  </a:cubicBezTo>
                  <a:cubicBezTo>
                    <a:pt x="1416" y="18739"/>
                    <a:pt x="900" y="18728"/>
                    <a:pt x="583" y="18366"/>
                  </a:cubicBezTo>
                  <a:cubicBezTo>
                    <a:pt x="1014" y="17852"/>
                    <a:pt x="1347" y="17882"/>
                    <a:pt x="2015" y="17905"/>
                  </a:cubicBezTo>
                  <a:cubicBezTo>
                    <a:pt x="2675" y="17929"/>
                    <a:pt x="3002" y="17498"/>
                    <a:pt x="3622" y="16865"/>
                  </a:cubicBezTo>
                  <a:cubicBezTo>
                    <a:pt x="2938" y="16905"/>
                    <a:pt x="2363" y="16660"/>
                    <a:pt x="1839" y="16088"/>
                  </a:cubicBezTo>
                  <a:cubicBezTo>
                    <a:pt x="958" y="15132"/>
                    <a:pt x="1256" y="14097"/>
                    <a:pt x="1967" y="13378"/>
                  </a:cubicBezTo>
                  <a:cubicBezTo>
                    <a:pt x="2776" y="12563"/>
                    <a:pt x="3686" y="12715"/>
                    <a:pt x="4202" y="13170"/>
                  </a:cubicBezTo>
                  <a:cubicBezTo>
                    <a:pt x="4469" y="13405"/>
                    <a:pt x="4687" y="13876"/>
                    <a:pt x="4476" y="14320"/>
                  </a:cubicBezTo>
                  <a:cubicBezTo>
                    <a:pt x="4237" y="14834"/>
                    <a:pt x="3723" y="14871"/>
                    <a:pt x="3923" y="14283"/>
                  </a:cubicBezTo>
                  <a:cubicBezTo>
                    <a:pt x="4040" y="13940"/>
                    <a:pt x="3814" y="13729"/>
                    <a:pt x="3689" y="13615"/>
                  </a:cubicBezTo>
                  <a:cubicBezTo>
                    <a:pt x="3420" y="13370"/>
                    <a:pt x="2834" y="13322"/>
                    <a:pt x="2390" y="13780"/>
                  </a:cubicBezTo>
                  <a:cubicBezTo>
                    <a:pt x="1834" y="14355"/>
                    <a:pt x="1701" y="15025"/>
                    <a:pt x="2294" y="15654"/>
                  </a:cubicBezTo>
                  <a:cubicBezTo>
                    <a:pt x="2951" y="16346"/>
                    <a:pt x="4194" y="16292"/>
                    <a:pt x="5142" y="15366"/>
                  </a:cubicBezTo>
                  <a:cubicBezTo>
                    <a:pt x="5789" y="14733"/>
                    <a:pt x="6148" y="13966"/>
                    <a:pt x="6044" y="13319"/>
                  </a:cubicBezTo>
                  <a:cubicBezTo>
                    <a:pt x="5983" y="12936"/>
                    <a:pt x="5759" y="12593"/>
                    <a:pt x="5333" y="12345"/>
                  </a:cubicBezTo>
                  <a:cubicBezTo>
                    <a:pt x="6265" y="12066"/>
                    <a:pt x="6946" y="12563"/>
                    <a:pt x="7013" y="13495"/>
                  </a:cubicBezTo>
                  <a:cubicBezTo>
                    <a:pt x="7798" y="12734"/>
                    <a:pt x="7912" y="12422"/>
                    <a:pt x="7503" y="11509"/>
                  </a:cubicBezTo>
                  <a:cubicBezTo>
                    <a:pt x="8495" y="11943"/>
                    <a:pt x="8799" y="12279"/>
                    <a:pt x="10252" y="10775"/>
                  </a:cubicBezTo>
                  <a:close/>
                </a:path>
              </a:pathLst>
            </a:custGeom>
            <a:solidFill>
              <a:srgbClr val="2E75B6"/>
            </a:solidFill>
            <a:ln w="12700" cap="flat">
              <a:noFill/>
              <a:miter lim="400000"/>
            </a:ln>
            <a:effectLst>
              <a:outerShdw blurRad="139700" rotWithShape="0">
                <a:srgbClr val="000000">
                  <a:alpha val="23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92146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>
                  <a:ln w="22225" cap="flat">
                    <a:solidFill>
                      <a:srgbClr val="ED7D31"/>
                    </a:solidFill>
                    <a:prstDash val="solid"/>
                    <a:round/>
                  </a:ln>
                  <a:solidFill>
                    <a:srgbClr val="F8CBAD"/>
                  </a:solidFill>
                </a:defRPr>
              </a:pPr>
              <a:endParaRPr kumimoji="0" sz="2400" b="1" i="0" u="none" strike="noStrike" kern="0" cap="none" spc="0" normalizeH="0" baseline="0" noProof="0">
                <a:ln w="22225" cap="flat">
                  <a:solidFill>
                    <a:srgbClr val="ED7D31"/>
                  </a:solidFill>
                  <a:prstDash val="solid"/>
                  <a:round/>
                </a:ln>
                <a:solidFill>
                  <a:srgbClr val="F8CBAD"/>
                </a:solidFill>
                <a:effectLst/>
                <a:uLnTx/>
                <a:uFillTx/>
                <a:latin typeface="Arial Narrow" panose="020B0606020202030204" pitchFamily="34" charset="0"/>
                <a:sym typeface="Calibri"/>
              </a:endParaRPr>
            </a:p>
          </p:txBody>
        </p:sp>
      </p:grpSp>
      <p:sp>
        <p:nvSpPr>
          <p:cNvPr id="118" name="TextBox 3"/>
          <p:cNvSpPr txBox="1"/>
          <p:nvPr/>
        </p:nvSpPr>
        <p:spPr>
          <a:xfrm>
            <a:off x="5144070" y="6518238"/>
            <a:ext cx="2070546" cy="31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2072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sz="1467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г. </a:t>
            </a:r>
            <a:r>
              <a:rPr lang="ru-RU" sz="1467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Астана - </a:t>
            </a:r>
            <a:r>
              <a:rPr sz="1467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202</a:t>
            </a:r>
            <a:r>
              <a:rPr lang="ru-RU" sz="1467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4</a:t>
            </a:r>
            <a:r>
              <a:rPr sz="1467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 </a:t>
            </a:r>
            <a:r>
              <a:rPr sz="1467" i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 Narrow"/>
              </a:rPr>
              <a:t>год</a:t>
            </a:r>
            <a:endParaRPr sz="1467" i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  <a:sym typeface="Arial Narrow"/>
            </a:endParaRPr>
          </a:p>
        </p:txBody>
      </p:sp>
      <p:sp>
        <p:nvSpPr>
          <p:cNvPr id="119" name="Заголовок 1"/>
          <p:cNvSpPr txBox="1"/>
          <p:nvPr/>
        </p:nvSpPr>
        <p:spPr>
          <a:xfrm>
            <a:off x="2331720" y="2646402"/>
            <a:ext cx="9108778" cy="1204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r">
              <a:lnSpc>
                <a:spcPts val="4600"/>
              </a:lnSpc>
              <a:defRPr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Arial Narrow" panose="020B0606020202030204" pitchFamily="34" charset="0"/>
              </a:rPr>
              <a:t>Проблемы и перспективы развития </a:t>
            </a:r>
          </a:p>
          <a:p>
            <a:pPr marL="0" marR="0" lvl="0" indent="0" algn="ctr" defTabSz="914400" rtl="0" eaLnBrk="1" fontAlgn="auto" latinLnBrk="0" hangingPunct="0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latin typeface="Arial Narrow" panose="020B0606020202030204" pitchFamily="34" charset="0"/>
              </a:rPr>
              <a:t>онкологической службы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sym typeface="Arial"/>
            </a:endParaRPr>
          </a:p>
        </p:txBody>
      </p:sp>
      <p:sp>
        <p:nvSpPr>
          <p:cNvPr id="120" name="Прямая со стрелкой 24"/>
          <p:cNvSpPr/>
          <p:nvPr/>
        </p:nvSpPr>
        <p:spPr>
          <a:xfrm flipV="1">
            <a:off x="2541121" y="3968750"/>
            <a:ext cx="8689976" cy="1589"/>
          </a:xfrm>
          <a:prstGeom prst="line">
            <a:avLst/>
          </a:prstGeom>
          <a:ln w="28575">
            <a:solidFill>
              <a:srgbClr val="002060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21" name="Прямоугольник 26"/>
          <p:cNvSpPr txBox="1"/>
          <p:nvPr/>
        </p:nvSpPr>
        <p:spPr>
          <a:xfrm>
            <a:off x="3011962" y="161944"/>
            <a:ext cx="675644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Министерство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здравоохранения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Республики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 </a:t>
            </a: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Казахстан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60437" y="4921123"/>
            <a:ext cx="5662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hangingPunct="0">
              <a:defRPr/>
            </a:pPr>
            <a:r>
              <a:rPr lang="ru-RU" kern="0" dirty="0">
                <a:solidFill>
                  <a:srgbClr val="002060"/>
                </a:solidFill>
                <a:latin typeface="Arial Narrow" panose="020B0606020202030204" pitchFamily="34" charset="0"/>
                <a:sym typeface="Arial Narrow"/>
              </a:rPr>
              <a:t>Докладчик</a:t>
            </a:r>
            <a:r>
              <a:rPr lang="ru-RU" kern="0">
                <a:solidFill>
                  <a:srgbClr val="002060"/>
                </a:solidFill>
                <a:latin typeface="Arial Narrow" panose="020B0606020202030204" pitchFamily="34" charset="0"/>
                <a:sym typeface="Arial Narrow"/>
              </a:rPr>
              <a:t>: ПЕРВЫЙ </a:t>
            </a:r>
            <a:r>
              <a:rPr lang="ru-RU" kern="0" dirty="0">
                <a:solidFill>
                  <a:srgbClr val="002060"/>
                </a:solidFill>
                <a:latin typeface="Arial Narrow" panose="020B0606020202030204" pitchFamily="34" charset="0"/>
                <a:sym typeface="Arial Narrow"/>
              </a:rPr>
              <a:t>ВИЦЕ-МИНИСТР ЗДРАВООХРАНЕНИЯ</a:t>
            </a:r>
          </a:p>
          <a:p>
            <a:pPr lvl="0" algn="r" hangingPunct="0">
              <a:defRPr/>
            </a:pPr>
            <a:r>
              <a:rPr lang="ru-RU" kern="0" dirty="0">
                <a:solidFill>
                  <a:srgbClr val="002060"/>
                </a:solidFill>
                <a:latin typeface="Arial Narrow" panose="020B0606020202030204" pitchFamily="34" charset="0"/>
                <a:sym typeface="Arial Narrow"/>
              </a:rPr>
              <a:t>Т.СУЛТАНГАЗИЕВ</a:t>
            </a:r>
          </a:p>
        </p:txBody>
      </p:sp>
    </p:spTree>
    <p:extLst>
      <p:ext uri="{BB962C8B-B14F-4D97-AF65-F5344CB8AC3E}">
        <p14:creationId xmlns:p14="http://schemas.microsoft.com/office/powerpoint/2010/main" val="398656709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184485" y="49194"/>
            <a:ext cx="11168099" cy="5518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Лаборатории </a:t>
            </a:r>
            <a:r>
              <a:rPr kumimoji="0" lang="ru-RU" sz="2000" b="1" i="0" u="none" strike="noStrike" kern="1200" cap="all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иммуногистохимии</a:t>
            </a:r>
            <a:r>
              <a:rPr kumimoji="0" lang="ru-RU" sz="2000" b="1" i="0" u="none" strike="noStrike" kern="1200" cap="all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 и молекулярной генетики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439372" y="49050"/>
            <a:ext cx="633292" cy="55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91744" y="4325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1" y="4800764"/>
            <a:ext cx="2232248" cy="148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628" y="4800764"/>
            <a:ext cx="2498980" cy="151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5"/>
          <p:cNvSpPr/>
          <p:nvPr/>
        </p:nvSpPr>
        <p:spPr>
          <a:xfrm>
            <a:off x="7464152" y="908720"/>
            <a:ext cx="4291866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Первая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лаборатория молекулярно-генетического исследования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открыта в 2018 году в КазНИИОиР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В настоящее время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функционирует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4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референс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-лаборатории (3 в регионах, 1 в КазНИИОиР)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2 лаборатории в регионах (Абай, ЗКО)</a:t>
            </a:r>
          </a:p>
        </p:txBody>
      </p:sp>
      <p:sp>
        <p:nvSpPr>
          <p:cNvPr id="19" name="Rounded Rectangle 5"/>
          <p:cNvSpPr/>
          <p:nvPr/>
        </p:nvSpPr>
        <p:spPr>
          <a:xfrm>
            <a:off x="6369292" y="2728874"/>
            <a:ext cx="5199316" cy="170823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Потребность в лабораториях МГИ: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*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20 в регионах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2 в НИИ / НЦ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Планируется: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Открыть 15 лабораторий в регионах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Открыть 1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референс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-лабораторию в ННОЦ</a:t>
            </a:r>
          </a:p>
        </p:txBody>
      </p:sp>
      <p:sp>
        <p:nvSpPr>
          <p:cNvPr id="20" name="Rounded Rectangle 5"/>
          <p:cNvSpPr/>
          <p:nvPr/>
        </p:nvSpPr>
        <p:spPr>
          <a:xfrm>
            <a:off x="587520" y="2728874"/>
            <a:ext cx="4949369" cy="170823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Потребность в лабораториях ИГХ: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*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20 в регионах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2 в НИИ / НЦ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Планируется: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Модернизация существующих лабораторий ИГХ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Открыть 1 лабораторию в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Улытауской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области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Открыть 1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референс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-лабораторию в ННОЦ</a:t>
            </a:r>
          </a:p>
        </p:txBody>
      </p:sp>
      <p:sp>
        <p:nvSpPr>
          <p:cNvPr id="21" name="Rounded Rectangle 5"/>
          <p:cNvSpPr/>
          <p:nvPr/>
        </p:nvSpPr>
        <p:spPr>
          <a:xfrm>
            <a:off x="587521" y="908720"/>
            <a:ext cx="3564263" cy="144016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Narrow" panose="020B0606020202030204" pitchFamily="34" charset="0"/>
              </a:rPr>
              <a:t>Первая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лаборатория </a:t>
            </a:r>
            <a:r>
              <a:rPr lang="ru-RU" sz="1400" b="1" dirty="0" err="1">
                <a:solidFill>
                  <a:srgbClr val="002060"/>
                </a:solidFill>
                <a:latin typeface="Arial Narrow" pitchFamily="34" charset="0"/>
              </a:rPr>
              <a:t>иммуногистохимии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открыта в 2004 года на базе КазНИИОиР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В настоящее время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функционирует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19 лабораторий в региональных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онкоцентрах</a:t>
            </a:r>
            <a:endParaRPr lang="ru-RU" sz="1400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* 1 лаборатория в КазНИИОиР</a:t>
            </a:r>
          </a:p>
        </p:txBody>
      </p:sp>
      <p:sp>
        <p:nvSpPr>
          <p:cNvPr id="23" name="Rounded Rectangle 5"/>
          <p:cNvSpPr/>
          <p:nvPr/>
        </p:nvSpPr>
        <p:spPr>
          <a:xfrm>
            <a:off x="3449032" y="4764477"/>
            <a:ext cx="4949368" cy="170823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За 4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мес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2024 г. проведено исследований по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ИГХ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20 056 (4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мес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2023 г. – 17 278) среди 3 942 пациентов (4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мес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2023 г. – 3 524 пациентов)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За 4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мес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2024 г. проведено исследований по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МГИ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:</a:t>
            </a:r>
          </a:p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</a:rPr>
              <a:t>KRAS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– 471 (4 мес. 2023 г. - 460), выявлено мутаций 44,4%</a:t>
            </a:r>
            <a:endParaRPr lang="en-US" sz="14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</a:rPr>
              <a:t>EGFR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– 333 (4 мес. 2023 г. - 306), выявлено мутаций 23,5%</a:t>
            </a:r>
            <a:endParaRPr lang="en-US" sz="1400" dirty="0">
              <a:solidFill>
                <a:srgbClr val="002060"/>
              </a:solidFill>
              <a:latin typeface="Arial Narrow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 Narrow" pitchFamily="34" charset="0"/>
              </a:rPr>
              <a:t>BRAF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– 203 (4 мес. 2023 г. - 148), выявлено мутаций 17,2%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16966" y="1230150"/>
            <a:ext cx="1151568" cy="8538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Лаборатории </a:t>
            </a:r>
            <a:endParaRPr lang="en-US" sz="9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МГИ </a:t>
            </a:r>
          </a:p>
          <a:p>
            <a:pPr algn="r">
              <a:defRPr/>
            </a:pPr>
            <a:r>
              <a:rPr lang="kk-KZ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0,3 </a:t>
            </a:r>
          </a:p>
          <a:p>
            <a:pPr algn="r">
              <a:defRPr/>
            </a:pPr>
            <a:r>
              <a:rPr lang="kk-KZ" sz="900" b="1" cap="all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1 онкоцентр</a:t>
            </a:r>
            <a:endParaRPr lang="ru-RU" sz="900" b="1" cap="all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45879" y="1230150"/>
            <a:ext cx="1151568" cy="855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Лаборатории </a:t>
            </a:r>
            <a:endParaRPr lang="en-US" sz="9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МГИ  и ИГХ</a:t>
            </a:r>
          </a:p>
          <a:p>
            <a:pPr>
              <a:defRPr/>
            </a:pPr>
            <a:r>
              <a:rPr lang="kk-KZ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1,0</a:t>
            </a:r>
          </a:p>
          <a:p>
            <a:pPr>
              <a:defRPr/>
            </a:pPr>
            <a:r>
              <a:rPr lang="kk-KZ" sz="900" b="1" cap="all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1 онкоцентр</a:t>
            </a:r>
            <a:endParaRPr lang="ru-RU" sz="900" b="1" cap="all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gonza\Desktop\1111111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15130" r="10901" b="9634"/>
          <a:stretch/>
        </p:blipFill>
        <p:spPr bwMode="auto">
          <a:xfrm>
            <a:off x="6735787" y="1196752"/>
            <a:ext cx="512341" cy="50133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/>
          <a:srcRect l="29052" t="3505" r="20449" b="3223"/>
          <a:stretch/>
        </p:blipFill>
        <p:spPr>
          <a:xfrm>
            <a:off x="4367808" y="1196752"/>
            <a:ext cx="495855" cy="501333"/>
          </a:xfrm>
          <a:prstGeom prst="ellipse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4803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184485" y="49194"/>
            <a:ext cx="11168099" cy="5518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ЯДЕРНАЯ МЕДИЦИНА  - ПЭТ и ОФЭКТ ЦЕНТРЫ,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all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радиойодтерапия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778" y="4433943"/>
            <a:ext cx="2951958" cy="7386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За 4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мес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 2024 года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ПЭТ исследованиями охвачено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 6 112 пациентов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9">
            <a:extLst>
              <a:ext uri="{FF2B5EF4-FFF2-40B4-BE49-F238E27FC236}">
                <a16:creationId xmlns:a16="http://schemas.microsoft.com/office/drawing/2014/main" id="{A25821DE-5910-43D2-9F7F-0458E6AB26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755698"/>
            <a:ext cx="2944825" cy="2016224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19" name="Прямоугольник 10">
            <a:extLst>
              <a:ext uri="{FF2B5EF4-FFF2-40B4-BE49-F238E27FC236}">
                <a16:creationId xmlns:a16="http://schemas.microsoft.com/office/drawing/2014/main" id="{36E64AC3-1D38-4F9C-8121-6BD362556758}"/>
              </a:ext>
            </a:extLst>
          </p:cNvPr>
          <p:cNvSpPr/>
          <p:nvPr/>
        </p:nvSpPr>
        <p:spPr>
          <a:xfrm>
            <a:off x="8942915" y="5552946"/>
            <a:ext cx="309000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Радиойодтерапия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За 4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мес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 2024 г. пролечено 166 пациентов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</a:rPr>
              <a:t>(143 – ЗН, 23 – эндокринная патология)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634BA18-7542-4A12-98B1-D83F235B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95" y="2760121"/>
            <a:ext cx="2537636" cy="265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193786" y="755698"/>
            <a:ext cx="3309926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В Казахстане функционируют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7 ПЭТ центров с 10 аппаратами, 5 ОФЭКТ: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с 2018 года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– РДЦ (2 ПЭТ с циклотроном, ОФЭКТ), </a:t>
            </a:r>
          </a:p>
          <a:p>
            <a:pPr marL="285750" lvl="0" indent="-285750" algn="just">
              <a:buFontTx/>
              <a:buChar char="-"/>
              <a:defRPr/>
            </a:pP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с 2018 года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- 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КазНИИОР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(ОФЭКТ, 2 ПЭТ -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Orhun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Medical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),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с 2019 года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– БУДП (ПЭТ с циклотроном, ОФЭКТ),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с 2021 года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-  Центр ядерной медицины и онкологии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г.Семей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  (2 ПЭТ с циклотроном, ОФЭКТ, 15 «активных» коек для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радиойодтерапии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)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2  частных МЦ в г. Алматы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Сункар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 (ПЭТ, ОФЭКТ) и Центр ядерной медицины МИГ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 (ПЭТ)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с 2022 года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itchFamily="34" charset="0"/>
                <a:cs typeface="Arial" panose="020B0604020202020204" pitchFamily="34" charset="0"/>
              </a:rPr>
              <a:t>- г. Шымкент (ПЭТ)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39372" y="49050"/>
            <a:ext cx="633292" cy="552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Narrow" panose="020B0606020202030204" pitchFamily="34" charset="0"/>
              </a:rPr>
              <a:t>11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90090" y="4293096"/>
            <a:ext cx="1052724" cy="8538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kk-KZ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0.5</a:t>
            </a:r>
          </a:p>
          <a:p>
            <a:pPr algn="r"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1 МЛН ЧЕЛОВЕК</a:t>
            </a:r>
            <a:endParaRPr lang="ru-RU" sz="9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35769" y="4296363"/>
            <a:ext cx="1052724" cy="855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sz="2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2.0</a:t>
            </a:r>
          </a:p>
          <a:p>
            <a:pPr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1 МЛН</a:t>
            </a:r>
          </a:p>
          <a:p>
            <a:pPr>
              <a:defRPr/>
            </a:pPr>
            <a:r>
              <a:rPr lang="kk-KZ" sz="9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ЧЕЛОВЕК</a:t>
            </a:r>
            <a:endParaRPr lang="ru-RU" sz="9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C:\Users\gonza\Desktop\1111111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15130" r="10901" b="9634"/>
          <a:stretch/>
        </p:blipFill>
        <p:spPr bwMode="auto">
          <a:xfrm>
            <a:off x="6832322" y="4296363"/>
            <a:ext cx="512341" cy="50133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/>
          <a:srcRect l="29052" t="3505" r="20449" b="3223"/>
          <a:stretch/>
        </p:blipFill>
        <p:spPr>
          <a:xfrm>
            <a:off x="4608359" y="4296363"/>
            <a:ext cx="495855" cy="501333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8" y="5414119"/>
            <a:ext cx="1761962" cy="1173908"/>
          </a:xfrm>
          <a:prstGeom prst="round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34483" y="770566"/>
            <a:ext cx="4609789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5000"/>
              </a:lnSpc>
              <a:defRPr/>
            </a:pPr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Планируется запуск ПЭТ центров в: </a:t>
            </a:r>
          </a:p>
          <a:p>
            <a:pPr marL="28575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ННОЦ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ПЭТ/КТ и ПЭТ/МРТ 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(2024) – РБ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 Караганда  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(2025 год) - ГЧП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 </a:t>
            </a: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Актобе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–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ПЭТ с циклотроном 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(2025-2026) – ГЧП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г.Усть-Каменогорск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(2025) – МБ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г.Кызылорда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(2024-2025) - ГЧП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г.Актау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(2024) – ГЧП</a:t>
            </a:r>
          </a:p>
          <a:p>
            <a:pPr lvl="0" algn="just">
              <a:lnSpc>
                <a:spcPct val="95000"/>
              </a:lnSpc>
              <a:defRPr/>
            </a:pPr>
            <a:r>
              <a:rPr lang="ru-RU" sz="1400" b="1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Планируется установка ОФЭКТ центров в: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г.Караганда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(2025) - ГЧП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 err="1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г.Актобе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(2025-2026) – ГЧП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dirty="0" err="1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Г.Шымкент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(2026) – ГЧП в перспективе с циклотроном</a:t>
            </a:r>
          </a:p>
          <a:p>
            <a:pPr lvl="0" algn="just">
              <a:lnSpc>
                <a:spcPct val="95000"/>
              </a:lnSpc>
              <a:defRPr/>
            </a:pPr>
            <a:r>
              <a:rPr lang="ru-RU" sz="1400" b="1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Планируется открыть в: 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КазНИИОиР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– центр </a:t>
            </a:r>
            <a:r>
              <a:rPr lang="ru-RU" sz="1400" dirty="0" err="1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тераностики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с 10 «активными» койками, ОФЭКТ</a:t>
            </a:r>
          </a:p>
          <a:p>
            <a:pPr marL="285750" lvl="0" indent="-285750" algn="just">
              <a:lnSpc>
                <a:spcPct val="95000"/>
              </a:lnSpc>
              <a:buFontTx/>
              <a:buChar char="-"/>
              <a:defRPr/>
            </a:pP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ННОЦ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(2025) – 2 ПЭТ + циклотрон, 8 «активных» коек по </a:t>
            </a:r>
            <a:r>
              <a:rPr lang="ru-RU" sz="1400" dirty="0" err="1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радиойодтерапии</a:t>
            </a:r>
            <a:r>
              <a:rPr lang="ru-RU" sz="1400" dirty="0">
                <a:solidFill>
                  <a:srgbClr val="1F497D"/>
                </a:solidFill>
                <a:latin typeface="Arial Narrow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3917" y="5337502"/>
            <a:ext cx="48010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 2024-2027 годах оснащение оборудованием за счет частных инвестиций 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(4 ПЭТ/КТ ЦЕНТРА, ОФЭКТ/КТ)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, реализация </a:t>
            </a:r>
            <a:r>
              <a:rPr lang="ru-RU" sz="1400" b="1" dirty="0" err="1">
                <a:solidFill>
                  <a:srgbClr val="002060"/>
                </a:solidFill>
                <a:latin typeface="Arial Narrow" pitchFamily="34" charset="0"/>
              </a:rPr>
              <a:t>онкопрограммы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 позволит  довести охват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ПЭТ-ИССЛЕДОВАНИЯМИ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– до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100% от потребности.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ОФЭКТ-ИССЛЕДОВАНИЯМИ</a:t>
            </a:r>
            <a:r>
              <a:rPr lang="ru-RU" sz="1400" b="1" dirty="0">
                <a:solidFill>
                  <a:schemeClr val="tx2"/>
                </a:solidFill>
                <a:latin typeface="Arial Narrow" pitchFamily="34" charset="0"/>
              </a:rPr>
              <a:t> – до</a:t>
            </a:r>
            <a:r>
              <a:rPr lang="ru-RU" sz="1400" b="1" dirty="0">
                <a:solidFill>
                  <a:srgbClr val="C00000"/>
                </a:solidFill>
                <a:latin typeface="Arial Narrow" pitchFamily="34" charset="0"/>
              </a:rPr>
              <a:t> 60%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03712" y="5337502"/>
            <a:ext cx="5040560" cy="124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1021" y="454702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ПЭТ-центры</a:t>
            </a:r>
          </a:p>
        </p:txBody>
      </p:sp>
    </p:spTree>
    <p:extLst>
      <p:ext uri="{BB962C8B-B14F-4D97-AF65-F5344CB8AC3E}">
        <p14:creationId xmlns:p14="http://schemas.microsoft.com/office/powerpoint/2010/main" val="205139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3" y="44624"/>
            <a:ext cx="11089231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ЛУЧЕВОЕ ЛЕЧЕНИЕ ОНКОЛОГИЧЕСКИХ БОЛЬНЫХ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34452"/>
              </p:ext>
            </p:extLst>
          </p:nvPr>
        </p:nvGraphicFramePr>
        <p:xfrm>
          <a:off x="282936" y="836712"/>
          <a:ext cx="6120679" cy="5436923"/>
        </p:xfrm>
        <a:graphic>
          <a:graphicData uri="http://schemas.openxmlformats.org/drawingml/2006/table">
            <a:tbl>
              <a:tblPr firstRow="1" firstCol="1" bandRow="1"/>
              <a:tblGrid>
                <a:gridCol w="1830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1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Регион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Охват лучевым лечением %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Поставка линейных ускорителей по Комплексному плану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План 2023 г.</a:t>
                      </a:r>
                    </a:p>
                  </a:txBody>
                  <a:tcPr marL="2385" marR="2385" marT="23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 2023 г.</a:t>
                      </a:r>
                    </a:p>
                  </a:txBody>
                  <a:tcPr marL="2385" marR="2385" marT="23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2024-2025 гг.</a:t>
                      </a:r>
                    </a:p>
                  </a:txBody>
                  <a:tcPr marL="2385" marR="2385" marT="23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66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РК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(в </a:t>
                      </a:r>
                      <a:r>
                        <a:rPr lang="ru-RU" sz="1100" b="0" kern="1200" baseline="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100" b="0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2 в КазНИИОиР)</a:t>
                      </a:r>
                      <a:endParaRPr lang="ru-RU" sz="11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275"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Регионы</a:t>
                      </a: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с низким охватом лучевого лечения в 2023 году 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6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Актюбинская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Алматинская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Жетысуская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Улытауская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Акмолинская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Костанайская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Астана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26,0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574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Карагандинская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23,4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ЛУ – 2024,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275">
                <a:tc gridSpan="3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Регионы</a:t>
                      </a:r>
                      <a:r>
                        <a:rPr lang="ru-RU" sz="1200" b="1" kern="12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со средним охватом лучевого лечения в 2023 году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Жамбылская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Атырауская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КЗО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40,0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40,0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36,5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36,5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Мангистауская</a:t>
                      </a: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ЗКО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406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Туркестанская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Алматы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7293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Шымкент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734"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3406">
                <a:tc gridSpan="3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Регионы с относительно высоким охватом лучевого лечения </a:t>
                      </a:r>
                    </a:p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2023 году 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24062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Павлодарская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0509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Абайская</a:t>
                      </a: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ЛУ –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4F357FCF-E467-47F9-9653-530CFFD36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905408"/>
              </p:ext>
            </p:extLst>
          </p:nvPr>
        </p:nvGraphicFramePr>
        <p:xfrm>
          <a:off x="6766574" y="3356992"/>
          <a:ext cx="5096103" cy="14401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45626">
                  <a:extLst>
                    <a:ext uri="{9D8B030D-6E8A-4147-A177-3AD203B41FA5}">
                      <a16:colId xmlns:a16="http://schemas.microsoft.com/office/drawing/2014/main" val="3833181838"/>
                    </a:ext>
                  </a:extLst>
                </a:gridCol>
                <a:gridCol w="1523561">
                  <a:extLst>
                    <a:ext uri="{9D8B030D-6E8A-4147-A177-3AD203B41FA5}">
                      <a16:colId xmlns:a16="http://schemas.microsoft.com/office/drawing/2014/main" val="860950230"/>
                    </a:ext>
                  </a:extLst>
                </a:gridCol>
                <a:gridCol w="1052482">
                  <a:extLst>
                    <a:ext uri="{9D8B030D-6E8A-4147-A177-3AD203B41FA5}">
                      <a16:colId xmlns:a16="http://schemas.microsoft.com/office/drawing/2014/main" val="1512120414"/>
                    </a:ext>
                  </a:extLst>
                </a:gridCol>
                <a:gridCol w="974434">
                  <a:extLst>
                    <a:ext uri="{9D8B030D-6E8A-4147-A177-3AD203B41FA5}">
                      <a16:colId xmlns:a16="http://schemas.microsoft.com/office/drawing/2014/main" val="1960572801"/>
                    </a:ext>
                  </a:extLst>
                </a:gridCol>
              </a:tblGrid>
              <a:tr h="231918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  <a:latin typeface="Arial Narrow" pitchFamily="34" charset="0"/>
                        </a:rPr>
                        <a:t>Показатель 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  <a:latin typeface="Arial Narrow" pitchFamily="34" charset="0"/>
                        </a:rPr>
                        <a:t>Норматив МАГАТЭ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  <a:latin typeface="Arial Narrow" pitchFamily="34" charset="0"/>
                        </a:rPr>
                        <a:t>Факт в РК в 2023 году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  <a:latin typeface="Arial Narrow" pitchFamily="34" charset="0"/>
                        </a:rPr>
                        <a:t>Дефицит</a:t>
                      </a:r>
                      <a:endParaRPr lang="en-GB" sz="1200" b="1" kern="12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470566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Охват лучевым лечением 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50% впервые выявленных больных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37%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13%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986924"/>
                  </a:ext>
                </a:extLst>
              </a:tr>
              <a:tr h="231918"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Линейные ускорители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ед. на 180 тысяч населения или 1 на 500 новых случаев рака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21</a:t>
                      </a:r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ед.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от 50 до 90 ед.</a:t>
                      </a:r>
                      <a:endParaRPr lang="en-GB" sz="1050" b="1" kern="12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860918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837" y="2060848"/>
            <a:ext cx="1307660" cy="936104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938" y="908720"/>
            <a:ext cx="1248275" cy="94748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arrow" pitchFamily="34" charset="0"/>
              </a:rPr>
              <a:t>1</a:t>
            </a:r>
            <a:r>
              <a:rPr lang="ru-RU" sz="2800" b="1" dirty="0">
                <a:latin typeface="Arial Narrow" pitchFamily="34" charset="0"/>
              </a:rPr>
              <a:t>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46744" y="5262332"/>
            <a:ext cx="1005840" cy="85525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60-70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%</a:t>
            </a:r>
          </a:p>
          <a:p>
            <a:pPr>
              <a:defRPr/>
            </a:pPr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2029+</a:t>
            </a:r>
          </a:p>
        </p:txBody>
      </p:sp>
      <p:pic>
        <p:nvPicPr>
          <p:cNvPr id="24" name="Picture 2" descr="C:\Users\gonza\Desktop\11111111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15130" r="10901" b="9634"/>
          <a:stretch/>
        </p:blipFill>
        <p:spPr bwMode="auto">
          <a:xfrm>
            <a:off x="11096413" y="5070170"/>
            <a:ext cx="512342" cy="50133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8616280" y="5263687"/>
            <a:ext cx="1005840" cy="8538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53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% 2027 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992" y="5087259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766574" y="5263688"/>
            <a:ext cx="1005840" cy="8538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kk-KZ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37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% 2023 г.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/>
          <a:srcRect l="29052" t="3505" r="20449" b="3223"/>
          <a:stretch/>
        </p:blipFill>
        <p:spPr>
          <a:xfrm>
            <a:off x="6638258" y="5091569"/>
            <a:ext cx="495855" cy="501333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75" y="5056327"/>
            <a:ext cx="5365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Прямая со стрелкой 35"/>
          <p:cNvCxnSpPr/>
          <p:nvPr/>
        </p:nvCxnSpPr>
        <p:spPr>
          <a:xfrm>
            <a:off x="9768408" y="5679039"/>
            <a:ext cx="45179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96200" y="5695015"/>
            <a:ext cx="45179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01142"/>
              </p:ext>
            </p:extLst>
          </p:nvPr>
        </p:nvGraphicFramePr>
        <p:xfrm>
          <a:off x="6758910" y="861940"/>
          <a:ext cx="3631950" cy="213501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5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20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00" dirty="0">
                          <a:effectLst/>
                          <a:latin typeface="Arial Narrow" pitchFamily="34" charset="0"/>
                        </a:rPr>
                        <a:t>Обеспеченность</a:t>
                      </a:r>
                      <a:r>
                        <a:rPr lang="ru-RU" sz="1200" kern="100" baseline="0" dirty="0">
                          <a:effectLst/>
                          <a:latin typeface="Arial Narrow" pitchFamily="34" charset="0"/>
                        </a:rPr>
                        <a:t> ЛУ в других МЦ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itchFamily="34" charset="0"/>
                        </a:rPr>
                        <a:t>План</a:t>
                      </a:r>
                      <a:endParaRPr lang="ru-RU" sz="1200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 Алматы «АО </a:t>
                      </a:r>
                      <a:r>
                        <a:rPr lang="ru-RU" sz="1050" b="1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КазНИИОиР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» 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 ЛУ (1</a:t>
                      </a:r>
                      <a:r>
                        <a:rPr lang="ru-RU" sz="1050" b="0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в процессе списания)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 ЛУ, 2024-2025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Г.Астана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ННОЦ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4 ЛУ в процессе инсталляции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Протонная терапия</a:t>
                      </a:r>
                      <a:r>
                        <a:rPr lang="ru-RU" sz="1050" b="0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2024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 Астана (ЦТ «ҮМІТ»</a:t>
                      </a:r>
                      <a:r>
                        <a:rPr lang="ru-RU" sz="1050" b="1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lang="ru-RU" sz="1050" b="0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50" b="0" kern="100" baseline="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томоаппарата</a:t>
                      </a:r>
                      <a:r>
                        <a:rPr lang="ru-RU" sz="1050" b="0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(1  на хранении)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 Алматы (ЦТ «</a:t>
                      </a:r>
                      <a:r>
                        <a:rPr lang="ru-RU" sz="1050" b="1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Алма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50" b="1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Медикал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» )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2 </a:t>
                      </a:r>
                      <a:r>
                        <a:rPr lang="ru-RU" sz="1050" b="0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томоаппарата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 Алматы</a:t>
                      </a:r>
                      <a:r>
                        <a:rPr lang="ru-RU" sz="1050" b="1" kern="100" baseline="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МЦ «</a:t>
                      </a:r>
                      <a:r>
                        <a:rPr lang="ru-RU" sz="1050" b="1" kern="100" dirty="0" err="1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Сункар</a:t>
                      </a: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»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 ЛУ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г. Астана («АО Научный центр нейрохирургии»)</a:t>
                      </a:r>
                      <a:endParaRPr lang="ru-RU" sz="1050" b="1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Гамма-нож</a:t>
                      </a: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kern="1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5516" marR="1551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7021670" y="6165304"/>
            <a:ext cx="4204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Охват лучевым лечением онкологических больных</a:t>
            </a:r>
          </a:p>
        </p:txBody>
      </p:sp>
    </p:spTree>
    <p:extLst>
      <p:ext uri="{BB962C8B-B14F-4D97-AF65-F5344CB8AC3E}">
        <p14:creationId xmlns:p14="http://schemas.microsoft.com/office/powerpoint/2010/main" val="3683199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A659F-CB5C-41D6-9AFE-5702C65A77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74" r="12386"/>
          <a:stretch/>
        </p:blipFill>
        <p:spPr>
          <a:xfrm>
            <a:off x="3573573" y="4418925"/>
            <a:ext cx="1187099" cy="15079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9AAACA-5A4B-4963-8B92-7D0AE0CA0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717" y="4415062"/>
            <a:ext cx="1658331" cy="1511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658" y="4427139"/>
            <a:ext cx="1493907" cy="149636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</p:pic>
      <p:pic>
        <p:nvPicPr>
          <p:cNvPr id="12" name="Picture 3" descr="C:\Users\SR-002\Desktop\1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4" y="4415377"/>
            <a:ext cx="1601666" cy="148449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445650-3757-4EAA-8C9A-69D21A288C46}"/>
              </a:ext>
            </a:extLst>
          </p:cNvPr>
          <p:cNvSpPr txBox="1"/>
          <p:nvPr/>
        </p:nvSpPr>
        <p:spPr>
          <a:xfrm>
            <a:off x="479376" y="5945313"/>
            <a:ext cx="509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ИНДИВИДУАЛЬНАЯ 3D РЕКОНСТРУКЦИЯ ТРУБЧАТЫХ КОСТЕЙ И КОСТЕЙ ТАЗОВОГО КОЛЬЦА (</a:t>
            </a:r>
            <a:r>
              <a:rPr lang="ru-RU" sz="1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КазНИИОиР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F79359D-5B22-4FB0-AFBE-76E4FB6A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427139"/>
            <a:ext cx="2364668" cy="1520091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214E3F94-6013-44C2-A95F-6E055D27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4427140"/>
            <a:ext cx="2600843" cy="15045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  <p:sp>
        <p:nvSpPr>
          <p:cNvPr id="15" name="Прямоугольник 30">
            <a:extLst>
              <a:ext uri="{FF2B5EF4-FFF2-40B4-BE49-F238E27FC236}">
                <a16:creationId xmlns:a16="http://schemas.microsoft.com/office/drawing/2014/main" id="{D04D72A1-D631-4009-AEEF-091CB926BA74}"/>
              </a:ext>
            </a:extLst>
          </p:cNvPr>
          <p:cNvSpPr/>
          <p:nvPr/>
        </p:nvSpPr>
        <p:spPr>
          <a:xfrm>
            <a:off x="191344" y="54522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ХИРУРГИЧЕСКОЕ</a:t>
            </a:r>
            <a:r>
              <a:rPr lang="ru-RU" alt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 ЛЕЧЕНИЕ ОНКОЛОГИЧЕСКИХ БОЛЬНЫХ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2DF9805-82E8-4449-8B08-5323290C186E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arrow" pitchFamily="34" charset="0"/>
              </a:rPr>
              <a:t>1</a:t>
            </a:r>
            <a:r>
              <a:rPr lang="ru-RU" sz="2800" b="1" dirty="0">
                <a:latin typeface="Arial Narrow" pitchFamily="34" charset="0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8904" y="833926"/>
            <a:ext cx="10227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стране за первый квартал 2024 года проведено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более 800 </a:t>
            </a:r>
            <a:r>
              <a:rPr lang="ru-RU" sz="16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миниинвазивных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оперативных вмешательств, как в рамках проведения только хирургического лечения, так и в составе комплексной терапии</a:t>
            </a:r>
          </a:p>
          <a:p>
            <a:pPr algn="ctr"/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9736" y="2337846"/>
            <a:ext cx="24893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Реконструкция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реанимационно-операционного блоков в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Костанайской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области, городе Шымкент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56040" y="2314455"/>
            <a:ext cx="26642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Доукомплектование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онкологических центров реанимационным, операционным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оборудованием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7119" y="2060848"/>
            <a:ext cx="304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Строительство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5-ти онкологических центров в составе многопрофильных организаций в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Алматинской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Атырауской областях, областях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Жетісу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Ұлытау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городе Алматы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445650-3757-4EAA-8C9A-69D21A288C46}"/>
              </a:ext>
            </a:extLst>
          </p:cNvPr>
          <p:cNvSpPr txBox="1"/>
          <p:nvPr/>
        </p:nvSpPr>
        <p:spPr>
          <a:xfrm>
            <a:off x="6925050" y="5947230"/>
            <a:ext cx="5093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РОБОТИЗИРОВАННАЯ ХИРУРГИЯ (Многопрофильный центр онкологии и хирургии, </a:t>
            </a:r>
            <a:r>
              <a:rPr lang="ru-RU" sz="1400" b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г.Усть-Каменогорск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8562" y="1578278"/>
            <a:ext cx="11012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Для повышения хирургической активности, внедрения современных методов хирургии, </a:t>
            </a:r>
            <a:r>
              <a:rPr lang="ru-RU" sz="1600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органосохранных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операций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ПЛАНИРУЕТСЯ: </a:t>
            </a:r>
            <a:endParaRPr lang="ru-RU" sz="16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5813" y="2079766"/>
            <a:ext cx="3100219" cy="203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19736" y="2099950"/>
            <a:ext cx="2489340" cy="201114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56041" y="2099950"/>
            <a:ext cx="2664296" cy="20183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553976" y="2376948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Разработка и внедрение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новых и современных технологий оперативного лечения </a:t>
            </a:r>
            <a:endParaRPr lang="en-GB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44745" y="2099950"/>
            <a:ext cx="2583903" cy="203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56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 noGrp="1"/>
          </p:cNvGrpSpPr>
          <p:nvPr/>
        </p:nvGrpSpPr>
        <p:grpSpPr bwMode="auto">
          <a:xfrm>
            <a:off x="191344" y="1002265"/>
            <a:ext cx="4036357" cy="4831106"/>
            <a:chOff x="531" y="1159"/>
            <a:chExt cx="2359" cy="3574"/>
          </a:xfrm>
        </p:grpSpPr>
        <p:sp>
          <p:nvSpPr>
            <p:cNvPr id="7" name="AutoShape 3"/>
            <p:cNvSpPr>
              <a:spLocks noChangeArrowheads="1"/>
            </p:cNvSpPr>
            <p:nvPr/>
          </p:nvSpPr>
          <p:spPr bwMode="gray">
            <a:xfrm flipV="1">
              <a:off x="572" y="2440"/>
              <a:ext cx="1070" cy="1543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 flipV="1">
              <a:off x="1820" y="1860"/>
              <a:ext cx="1070" cy="2123"/>
            </a:xfrm>
            <a:prstGeom prst="can">
              <a:avLst>
                <a:gd name="adj" fmla="val 23795"/>
              </a:avLst>
            </a:prstGeom>
            <a:gradFill rotWithShape="1">
              <a:gsLst>
                <a:gs pos="0">
                  <a:srgbClr val="EAEAEA">
                    <a:gamma/>
                    <a:shade val="63529"/>
                    <a:invGamma/>
                    <a:alpha val="20000"/>
                  </a:srgbClr>
                </a:gs>
                <a:gs pos="50000">
                  <a:srgbClr val="EAEAEA">
                    <a:alpha val="20000"/>
                  </a:srgbClr>
                </a:gs>
                <a:gs pos="100000">
                  <a:srgbClr val="EAEAEA">
                    <a:gamma/>
                    <a:shade val="63529"/>
                    <a:invGamma/>
                    <a:alpha val="2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72" y="2482"/>
              <a:ext cx="1060" cy="301"/>
              <a:chOff x="992" y="1915"/>
              <a:chExt cx="1086" cy="309"/>
            </a:xfrm>
          </p:grpSpPr>
          <p:sp>
            <p:nvSpPr>
              <p:cNvPr id="46" name="Oval 14"/>
              <p:cNvSpPr>
                <a:spLocks noChangeArrowheads="1"/>
              </p:cNvSpPr>
              <p:nvPr/>
            </p:nvSpPr>
            <p:spPr bwMode="gray">
              <a:xfrm>
                <a:off x="992" y="1915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725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Oval 15"/>
              <p:cNvSpPr>
                <a:spLocks noChangeArrowheads="1"/>
              </p:cNvSpPr>
              <p:nvPr/>
            </p:nvSpPr>
            <p:spPr bwMode="gray">
              <a:xfrm>
                <a:off x="992" y="1962"/>
                <a:ext cx="1086" cy="2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1765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796" y="1831"/>
              <a:ext cx="1079" cy="303"/>
              <a:chOff x="995" y="1622"/>
              <a:chExt cx="1105" cy="309"/>
            </a:xfrm>
          </p:grpSpPr>
          <p:sp>
            <p:nvSpPr>
              <p:cNvPr id="44" name="Oval 17"/>
              <p:cNvSpPr>
                <a:spLocks noChangeArrowheads="1"/>
              </p:cNvSpPr>
              <p:nvPr/>
            </p:nvSpPr>
            <p:spPr bwMode="gray">
              <a:xfrm>
                <a:off x="995" y="1622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725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7255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Oval 18"/>
              <p:cNvSpPr>
                <a:spLocks noChangeArrowheads="1"/>
              </p:cNvSpPr>
              <p:nvPr/>
            </p:nvSpPr>
            <p:spPr bwMode="gray">
              <a:xfrm>
                <a:off x="1014" y="1622"/>
                <a:ext cx="1086" cy="30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31765"/>
                      <a:invGamma/>
                    </a:schemeClr>
                  </a:gs>
                  <a:gs pos="100000">
                    <a:schemeClr val="folHlink"/>
                  </a:gs>
                </a:gsLst>
                <a:lin ang="189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531" y="2752"/>
              <a:ext cx="1242" cy="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92075" algn="ctr"/>
              <a:r>
                <a:rPr lang="ru-RU" sz="1700" b="1" dirty="0">
                  <a:solidFill>
                    <a:srgbClr val="010000"/>
                  </a:solidFill>
                  <a:latin typeface="Arial Narrow" pitchFamily="34" charset="0"/>
                  <a:cs typeface="Times New Roman" pitchFamily="18" charset="0"/>
                </a:rPr>
                <a:t>Охват </a:t>
              </a:r>
            </a:p>
            <a:p>
              <a:pPr marL="92075" algn="ctr"/>
              <a:r>
                <a:rPr lang="ru-RU" sz="1700" b="1" dirty="0" err="1">
                  <a:solidFill>
                    <a:srgbClr val="010000"/>
                  </a:solidFill>
                  <a:latin typeface="Arial Narrow" pitchFamily="34" charset="0"/>
                  <a:cs typeface="Times New Roman" pitchFamily="18" charset="0"/>
                </a:rPr>
                <a:t>таргетными</a:t>
              </a:r>
              <a:r>
                <a:rPr lang="ru-RU" sz="1700" b="1" dirty="0">
                  <a:solidFill>
                    <a:srgbClr val="010000"/>
                  </a:solidFill>
                  <a:latin typeface="Arial Narrow" pitchFamily="34" charset="0"/>
                  <a:cs typeface="Times New Roman" pitchFamily="18" charset="0"/>
                </a:rPr>
                <a:t> препаратами </a:t>
              </a:r>
            </a:p>
            <a:p>
              <a:pPr marL="92075" algn="ctr"/>
              <a:r>
                <a:rPr lang="ru-RU" sz="1700" b="1" dirty="0">
                  <a:solidFill>
                    <a:srgbClr val="010000"/>
                  </a:solidFill>
                  <a:latin typeface="Arial Narrow" pitchFamily="34" charset="0"/>
                  <a:cs typeface="Times New Roman" pitchFamily="18" charset="0"/>
                </a:rPr>
                <a:t>в 2015г</a:t>
              </a:r>
            </a:p>
            <a:p>
              <a:endParaRPr lang="ru-RU" sz="1700" b="1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700" b="1" dirty="0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700" b="1" dirty="0">
                  <a:latin typeface="Arial Narrow" pitchFamily="34" charset="0"/>
                  <a:cs typeface="Times New Roman" pitchFamily="18" charset="0"/>
                </a:rPr>
                <a:t>Заявлено на </a:t>
              </a:r>
              <a:r>
                <a:rPr lang="ru-RU" sz="1700" b="1" dirty="0">
                  <a:solidFill>
                    <a:srgbClr val="C00000"/>
                  </a:solidFill>
                  <a:latin typeface="Arial Narrow" pitchFamily="34" charset="0"/>
                  <a:cs typeface="Times New Roman" pitchFamily="18" charset="0"/>
                </a:rPr>
                <a:t>2015г</a:t>
              </a:r>
            </a:p>
            <a:p>
              <a:pPr algn="ctr"/>
              <a:r>
                <a:rPr lang="ru-RU" sz="1700" b="1" dirty="0">
                  <a:solidFill>
                    <a:schemeClr val="tx2"/>
                  </a:solidFill>
                  <a:latin typeface="Arial Narrow" pitchFamily="34" charset="0"/>
                  <a:cs typeface="Times New Roman" pitchFamily="18" charset="0"/>
                </a:rPr>
                <a:t>9 598 200 156Т</a:t>
              </a:r>
            </a:p>
            <a:p>
              <a:endParaRPr lang="ru-RU" sz="1600" b="1" dirty="0">
                <a:solidFill>
                  <a:srgbClr val="010000"/>
                </a:solidFill>
                <a:cs typeface="Arial" charset="0"/>
              </a:endParaRPr>
            </a:p>
            <a:p>
              <a:endParaRPr lang="en-US" sz="1600" b="1" dirty="0">
                <a:solidFill>
                  <a:srgbClr val="010000"/>
                </a:solidFill>
                <a:cs typeface="Arial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856" y="3108"/>
              <a:ext cx="97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sz="1600" b="1" dirty="0">
                <a:solidFill>
                  <a:srgbClr val="010000"/>
                </a:solidFill>
                <a:cs typeface="Arial" charset="0"/>
              </a:endParaRPr>
            </a:p>
          </p:txBody>
        </p:sp>
        <p:pic>
          <p:nvPicPr>
            <p:cNvPr id="26" name="Picture 36" descr="shadow_1_m"/>
            <p:cNvPicPr>
              <a:picLocks noChangeAspect="1" noChangeArrowheads="1"/>
            </p:cNvPicPr>
            <p:nvPr/>
          </p:nvPicPr>
          <p:blipFill>
            <a:blip r:embed="rId3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1980" y="1593"/>
              <a:ext cx="750" cy="141"/>
            </a:xfrm>
            <a:prstGeom prst="rect">
              <a:avLst/>
            </a:prstGeom>
            <a:noFill/>
          </p:spPr>
        </p:pic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1944" y="1159"/>
              <a:ext cx="792" cy="773"/>
              <a:chOff x="887" y="1582"/>
              <a:chExt cx="433" cy="425"/>
            </a:xfrm>
          </p:grpSpPr>
          <p:pic>
            <p:nvPicPr>
              <p:cNvPr id="35" name="Picture 38" descr="circuler_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890" y="1587"/>
                <a:ext cx="430" cy="420"/>
              </a:xfrm>
              <a:prstGeom prst="rect">
                <a:avLst/>
              </a:prstGeom>
              <a:noFill/>
            </p:spPr>
          </p:pic>
          <p:sp>
            <p:nvSpPr>
              <p:cNvPr id="36" name="Oval 39"/>
              <p:cNvSpPr>
                <a:spLocks noChangeArrowheads="1"/>
              </p:cNvSpPr>
              <p:nvPr/>
            </p:nvSpPr>
            <p:spPr bwMode="gray">
              <a:xfrm>
                <a:off x="887" y="1582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" name="Rectangle 41"/>
            <p:cNvSpPr>
              <a:spLocks noChangeArrowheads="1"/>
            </p:cNvSpPr>
            <p:nvPr/>
          </p:nvSpPr>
          <p:spPr bwMode="gray">
            <a:xfrm>
              <a:off x="2113" y="1329"/>
              <a:ext cx="34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ru-RU" sz="2800" b="1" dirty="0">
                  <a:solidFill>
                    <a:srgbClr val="FEFFFF"/>
                  </a:solidFill>
                  <a:cs typeface="Arial" charset="0"/>
                </a:rPr>
                <a:t>82%</a:t>
              </a:r>
              <a:endParaRPr lang="en-US" sz="2800" b="1" dirty="0">
                <a:solidFill>
                  <a:srgbClr val="FEFFFF"/>
                </a:solidFill>
                <a:cs typeface="Arial" charset="0"/>
              </a:endParaRPr>
            </a:p>
          </p:txBody>
        </p:sp>
        <p:pic>
          <p:nvPicPr>
            <p:cNvPr id="29" name="Picture 42" descr="shadow_1_m"/>
            <p:cNvPicPr>
              <a:picLocks noChangeAspect="1" noChangeArrowheads="1"/>
            </p:cNvPicPr>
            <p:nvPr/>
          </p:nvPicPr>
          <p:blipFill>
            <a:blip r:embed="rId5" cstate="print">
              <a:lum bright="12000"/>
            </a:blip>
            <a:srcRect/>
            <a:stretch>
              <a:fillRect/>
            </a:stretch>
          </p:blipFill>
          <p:spPr bwMode="gray">
            <a:xfrm>
              <a:off x="738" y="2529"/>
              <a:ext cx="749" cy="141"/>
            </a:xfrm>
            <a:prstGeom prst="rect">
              <a:avLst/>
            </a:prstGeom>
            <a:noFill/>
          </p:spPr>
        </p:pic>
        <p:grpSp>
          <p:nvGrpSpPr>
            <p:cNvPr id="14" name="Group 43"/>
            <p:cNvGrpSpPr>
              <a:grpSpLocks/>
            </p:cNvGrpSpPr>
            <p:nvPr/>
          </p:nvGrpSpPr>
          <p:grpSpPr bwMode="auto">
            <a:xfrm>
              <a:off x="697" y="1849"/>
              <a:ext cx="793" cy="778"/>
              <a:chOff x="880" y="1755"/>
              <a:chExt cx="433" cy="427"/>
            </a:xfrm>
          </p:grpSpPr>
          <p:pic>
            <p:nvPicPr>
              <p:cNvPr id="32" name="Picture 44" descr="circuler_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gray">
              <a:xfrm>
                <a:off x="880" y="1762"/>
                <a:ext cx="430" cy="419"/>
              </a:xfrm>
              <a:prstGeom prst="rect">
                <a:avLst/>
              </a:prstGeom>
              <a:noFill/>
            </p:spPr>
          </p:pic>
          <p:sp>
            <p:nvSpPr>
              <p:cNvPr id="33" name="Oval 45"/>
              <p:cNvSpPr>
                <a:spLocks noChangeArrowheads="1"/>
              </p:cNvSpPr>
              <p:nvPr/>
            </p:nvSpPr>
            <p:spPr bwMode="gray">
              <a:xfrm>
                <a:off x="880" y="1761"/>
                <a:ext cx="433" cy="4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4" name="Picture 46" descr="Picture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gray">
              <a:xfrm>
                <a:off x="936" y="1755"/>
                <a:ext cx="345" cy="149"/>
              </a:xfrm>
              <a:prstGeom prst="rect">
                <a:avLst/>
              </a:prstGeom>
              <a:noFill/>
            </p:spPr>
          </p:pic>
        </p:grpSp>
        <p:sp>
          <p:nvSpPr>
            <p:cNvPr id="31" name="Rectangle 47"/>
            <p:cNvSpPr>
              <a:spLocks noChangeArrowheads="1"/>
            </p:cNvSpPr>
            <p:nvPr/>
          </p:nvSpPr>
          <p:spPr bwMode="gray">
            <a:xfrm>
              <a:off x="862" y="2083"/>
              <a:ext cx="344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Clr>
                  <a:srgbClr val="FF0066"/>
                </a:buClr>
                <a:buSzPct val="75000"/>
                <a:buFont typeface="Arial" charset="0"/>
                <a:buNone/>
              </a:pPr>
              <a:r>
                <a:rPr lang="ru-RU" sz="2800" b="1" dirty="0">
                  <a:solidFill>
                    <a:srgbClr val="FEFFFF"/>
                  </a:solidFill>
                  <a:cs typeface="Arial" charset="0"/>
                </a:rPr>
                <a:t>20%</a:t>
              </a:r>
              <a:endParaRPr lang="en-US" sz="2800" b="1" dirty="0">
                <a:solidFill>
                  <a:srgbClr val="FEFFFF"/>
                </a:solidFill>
                <a:cs typeface="Arial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887755" y="364502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07568" y="2327991"/>
            <a:ext cx="20201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92075" algn="ctr"/>
            <a:r>
              <a:rPr lang="ru-RU" sz="1700" b="1" dirty="0">
                <a:solidFill>
                  <a:srgbClr val="010000"/>
                </a:solidFill>
                <a:latin typeface="Arial Narrow" pitchFamily="34" charset="0"/>
                <a:cs typeface="Times New Roman" pitchFamily="18" charset="0"/>
              </a:rPr>
              <a:t>Охват </a:t>
            </a:r>
          </a:p>
          <a:p>
            <a:pPr marL="92075" algn="ctr"/>
            <a:r>
              <a:rPr lang="ru-RU" sz="1700" b="1" dirty="0" err="1">
                <a:solidFill>
                  <a:srgbClr val="010000"/>
                </a:solidFill>
                <a:latin typeface="Arial Narrow" pitchFamily="34" charset="0"/>
                <a:cs typeface="Times New Roman" pitchFamily="18" charset="0"/>
              </a:rPr>
              <a:t>таргетными</a:t>
            </a:r>
            <a:r>
              <a:rPr lang="ru-RU" sz="1700" b="1" dirty="0">
                <a:solidFill>
                  <a:srgbClr val="010000"/>
                </a:solidFill>
                <a:latin typeface="Arial Narrow" pitchFamily="34" charset="0"/>
                <a:cs typeface="Times New Roman" pitchFamily="18" charset="0"/>
              </a:rPr>
              <a:t> препаратами в 2023г</a:t>
            </a:r>
          </a:p>
          <a:p>
            <a:endParaRPr lang="ru-RU" sz="17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gray">
          <a:xfrm>
            <a:off x="4427185" y="2556781"/>
            <a:ext cx="2088233" cy="48795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3"/>
          <p:cNvSpPr>
            <a:spLocks noChangeArrowheads="1"/>
          </p:cNvSpPr>
          <p:nvPr/>
        </p:nvSpPr>
        <p:spPr bwMode="gray">
          <a:xfrm rot="10800000" flipV="1">
            <a:off x="4427186" y="2553022"/>
            <a:ext cx="2088232" cy="227628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EAEAEA">
                  <a:gamma/>
                  <a:shade val="63529"/>
                  <a:invGamma/>
                  <a:alpha val="20000"/>
                </a:srgbClr>
              </a:gs>
              <a:gs pos="50000">
                <a:srgbClr val="EAEAEA">
                  <a:alpha val="20000"/>
                </a:srgbClr>
              </a:gs>
              <a:gs pos="100000">
                <a:srgbClr val="EAEAEA">
                  <a:gamma/>
                  <a:shade val="63529"/>
                  <a:invGamma/>
                  <a:alpha val="2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92075"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Охват </a:t>
            </a:r>
          </a:p>
          <a:p>
            <a:pPr marL="92075"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иммунными </a:t>
            </a:r>
          </a:p>
          <a:p>
            <a:pPr marL="92075"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препаратами </a:t>
            </a:r>
          </a:p>
          <a:p>
            <a:pPr marL="92075" algn="ctr"/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в 2023г</a:t>
            </a:r>
          </a:p>
        </p:txBody>
      </p:sp>
      <p:sp>
        <p:nvSpPr>
          <p:cNvPr id="37" name="Oval 45"/>
          <p:cNvSpPr>
            <a:spLocks noChangeArrowheads="1"/>
          </p:cNvSpPr>
          <p:nvPr/>
        </p:nvSpPr>
        <p:spPr bwMode="gray">
          <a:xfrm>
            <a:off x="4536989" y="1588919"/>
            <a:ext cx="1868627" cy="12388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8" name="Rectangle 47"/>
          <p:cNvSpPr>
            <a:spLocks noChangeArrowheads="1"/>
          </p:cNvSpPr>
          <p:nvPr/>
        </p:nvSpPr>
        <p:spPr bwMode="gray">
          <a:xfrm>
            <a:off x="4970198" y="1989659"/>
            <a:ext cx="8114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sz="2800" b="1" dirty="0">
                <a:solidFill>
                  <a:srgbClr val="FEFFFF"/>
                </a:solidFill>
                <a:cs typeface="Arial" charset="0"/>
              </a:rPr>
              <a:t>37%</a:t>
            </a:r>
            <a:endParaRPr lang="en-US" sz="2800" b="1" dirty="0">
              <a:solidFill>
                <a:srgbClr val="FEFFFF"/>
              </a:solidFill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18018" y="4869160"/>
            <a:ext cx="4703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  <a:cs typeface="Times New Roman" pitchFamily="18" charset="0"/>
              </a:rPr>
              <a:t>Заявлено на </a:t>
            </a:r>
            <a:r>
              <a:rPr lang="ru-RU" b="1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2023г </a:t>
            </a:r>
            <a:r>
              <a:rPr lang="ru-RU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59 224 347 396 Т</a:t>
            </a:r>
            <a:endParaRPr lang="en-US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021373" y="883928"/>
            <a:ext cx="4907275" cy="3084261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одержимое 2"/>
          <p:cNvSpPr>
            <a:spLocks noGrp="1"/>
          </p:cNvSpPr>
          <p:nvPr>
            <p:ph idx="1"/>
          </p:nvPr>
        </p:nvSpPr>
        <p:spPr>
          <a:xfrm>
            <a:off x="7021373" y="929109"/>
            <a:ext cx="4927277" cy="299155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FontTx/>
              <a:buNone/>
            </a:pPr>
            <a:r>
              <a:rPr lang="ru-RU" sz="3400" b="1" dirty="0">
                <a:latin typeface="Arial Narrow" pitchFamily="34" charset="0"/>
                <a:cs typeface="Times New Roman" pitchFamily="18" charset="0"/>
              </a:rPr>
              <a:t>    </a:t>
            </a:r>
            <a:r>
              <a:rPr lang="ru-RU" sz="34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Проблемные вопросы: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Недостаточный охват </a:t>
            </a:r>
            <a:r>
              <a:rPr lang="ru-RU" sz="3400" dirty="0" err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иммуноонкологической</a:t>
            </a: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 терапией (~37%) в РК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Взаимодействие с ЕД: отсутствие гибкости в планировании  и ценовой политике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Отсутствие стратегического запаса ЛС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Длительные сроки регистрации препаратов (9-12 месяцев)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Высокий процент препаратов генерического производства (62-87%)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rPr>
              <a:t>Несоблюдение отечественными компаниями полного «производственного цикла»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rPr>
              <a:t>Переход на «</a:t>
            </a:r>
            <a:r>
              <a:rPr lang="ru-RU" sz="3400" dirty="0" err="1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rPr>
              <a:t>биоподобные</a:t>
            </a:r>
            <a:r>
              <a:rPr lang="ru-RU" sz="3400" dirty="0">
                <a:solidFill>
                  <a:schemeClr val="tx2"/>
                </a:solidFill>
                <a:latin typeface="Arial Narrow" pitchFamily="34" charset="0"/>
                <a:ea typeface="Tahoma" pitchFamily="34" charset="0"/>
                <a:cs typeface="Times New Roman" pitchFamily="18" charset="0"/>
              </a:rPr>
              <a:t>» препараты</a:t>
            </a:r>
            <a:r>
              <a:rPr lang="ru-RU" sz="3400" dirty="0">
                <a:latin typeface="Arial Narrow" pitchFamily="34" charset="0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246462"/>
              </p:ext>
            </p:extLst>
          </p:nvPr>
        </p:nvGraphicFramePr>
        <p:xfrm>
          <a:off x="6888088" y="4046239"/>
          <a:ext cx="5040560" cy="238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8" name="TextBox 17">
            <a:extLst>
              <a:ext uri="{FF2B5EF4-FFF2-40B4-BE49-F238E27FC236}">
                <a16:creationId xmlns:a16="http://schemas.microsoft.com/office/drawing/2014/main" id="{26695DF0-A118-43A5-A4E5-0C67D4A3C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862" y="5802647"/>
            <a:ext cx="290832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2013-2018 </a:t>
            </a:r>
            <a:r>
              <a:rPr lang="ru-RU" altLang="ru-RU" sz="1400" b="1" dirty="0" err="1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гг</a:t>
            </a:r>
            <a:r>
              <a:rPr lang="en-US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87 препаратов</a:t>
            </a:r>
          </a:p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(15 </a:t>
            </a:r>
            <a:r>
              <a:rPr lang="ru-RU" altLang="ru-RU" sz="1400" b="1" dirty="0" err="1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таргетных</a:t>
            </a:r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TextBox 980">
            <a:extLst>
              <a:ext uri="{FF2B5EF4-FFF2-40B4-BE49-F238E27FC236}">
                <a16:creationId xmlns:a16="http://schemas.microsoft.com/office/drawing/2014/main" id="{AC542075-3982-4F2F-98CB-EFB2FD5B9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218" y="5802647"/>
            <a:ext cx="29421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201</a:t>
            </a:r>
            <a:r>
              <a:rPr lang="en-US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8</a:t>
            </a:r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-20</a:t>
            </a:r>
            <a:r>
              <a:rPr lang="en-US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2</a:t>
            </a:r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3 </a:t>
            </a:r>
            <a:r>
              <a:rPr lang="ru-RU" altLang="ru-RU" sz="1400" b="1" dirty="0" err="1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гг</a:t>
            </a:r>
            <a:r>
              <a:rPr lang="en-US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.</a:t>
            </a:r>
            <a:endParaRPr lang="ru-RU" altLang="ru-RU" sz="1400" b="1" dirty="0">
              <a:solidFill>
                <a:schemeClr val="tx2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100</a:t>
            </a:r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 препаратов </a:t>
            </a:r>
          </a:p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(44 </a:t>
            </a:r>
            <a:r>
              <a:rPr lang="ru-RU" altLang="ru-RU" sz="1400" b="1" dirty="0" err="1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таргетных</a:t>
            </a:r>
            <a:r>
              <a:rPr lang="ru-RU" altLang="ru-RU" sz="1400" b="1" dirty="0">
                <a:solidFill>
                  <a:schemeClr val="tx2"/>
                </a:solidFill>
                <a:latin typeface="Arial Narrow" pitchFamily="34" charset="0"/>
                <a:cs typeface="Arial" panose="020B0604020202020204" pitchFamily="34" charset="0"/>
              </a:rPr>
              <a:t>, 3 иммунных)</a:t>
            </a:r>
          </a:p>
        </p:txBody>
      </p:sp>
      <p:sp>
        <p:nvSpPr>
          <p:cNvPr id="50" name="Right Arrow 4">
            <a:extLst>
              <a:ext uri="{FF2B5EF4-FFF2-40B4-BE49-F238E27FC236}">
                <a16:creationId xmlns:a16="http://schemas.microsoft.com/office/drawing/2014/main" id="{C6BF34A5-09C8-4F74-BC91-707F696715EA}"/>
              </a:ext>
            </a:extLst>
          </p:cNvPr>
          <p:cNvSpPr/>
          <p:nvPr/>
        </p:nvSpPr>
        <p:spPr>
          <a:xfrm>
            <a:off x="1140532" y="5448926"/>
            <a:ext cx="3829666" cy="280625"/>
          </a:xfrm>
          <a:custGeom>
            <a:avLst/>
            <a:gdLst>
              <a:gd name="connsiteX0" fmla="*/ 0 w 5562600"/>
              <a:gd name="connsiteY0" fmla="*/ 5334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7" fmla="*/ 0 w 5562600"/>
              <a:gd name="connsiteY7" fmla="*/ 533400 h 2133600"/>
              <a:gd name="connsiteX0" fmla="*/ 0 w 5562600"/>
              <a:gd name="connsiteY0" fmla="*/ 1600200 h 2133600"/>
              <a:gd name="connsiteX1" fmla="*/ 4495800 w 5562600"/>
              <a:gd name="connsiteY1" fmla="*/ 533400 h 2133600"/>
              <a:gd name="connsiteX2" fmla="*/ 4495800 w 5562600"/>
              <a:gd name="connsiteY2" fmla="*/ 0 h 2133600"/>
              <a:gd name="connsiteX3" fmla="*/ 5562600 w 5562600"/>
              <a:gd name="connsiteY3" fmla="*/ 1066800 h 2133600"/>
              <a:gd name="connsiteX4" fmla="*/ 4495800 w 5562600"/>
              <a:gd name="connsiteY4" fmla="*/ 2133600 h 2133600"/>
              <a:gd name="connsiteX5" fmla="*/ 4495800 w 5562600"/>
              <a:gd name="connsiteY5" fmla="*/ 1600200 h 2133600"/>
              <a:gd name="connsiteX6" fmla="*/ 0 w 5562600"/>
              <a:gd name="connsiteY6" fmla="*/ 1600200 h 2133600"/>
              <a:gd name="connsiteX0" fmla="*/ 0 w 5535304"/>
              <a:gd name="connsiteY0" fmla="*/ 1040641 h 2133600"/>
              <a:gd name="connsiteX1" fmla="*/ 4468504 w 5535304"/>
              <a:gd name="connsiteY1" fmla="*/ 533400 h 2133600"/>
              <a:gd name="connsiteX2" fmla="*/ 4468504 w 5535304"/>
              <a:gd name="connsiteY2" fmla="*/ 0 h 2133600"/>
              <a:gd name="connsiteX3" fmla="*/ 5535304 w 5535304"/>
              <a:gd name="connsiteY3" fmla="*/ 1066800 h 2133600"/>
              <a:gd name="connsiteX4" fmla="*/ 4468504 w 5535304"/>
              <a:gd name="connsiteY4" fmla="*/ 2133600 h 2133600"/>
              <a:gd name="connsiteX5" fmla="*/ 4468504 w 5535304"/>
              <a:gd name="connsiteY5" fmla="*/ 1600200 h 2133600"/>
              <a:gd name="connsiteX6" fmla="*/ 0 w 5535304"/>
              <a:gd name="connsiteY6" fmla="*/ 1040641 h 2133600"/>
              <a:gd name="connsiteX0" fmla="*/ 0 w 5577312"/>
              <a:gd name="connsiteY0" fmla="*/ 767421 h 2133600"/>
              <a:gd name="connsiteX1" fmla="*/ 4510512 w 5577312"/>
              <a:gd name="connsiteY1" fmla="*/ 533400 h 2133600"/>
              <a:gd name="connsiteX2" fmla="*/ 4510512 w 5577312"/>
              <a:gd name="connsiteY2" fmla="*/ 0 h 2133600"/>
              <a:gd name="connsiteX3" fmla="*/ 5577312 w 5577312"/>
              <a:gd name="connsiteY3" fmla="*/ 1066800 h 2133600"/>
              <a:gd name="connsiteX4" fmla="*/ 4510512 w 5577312"/>
              <a:gd name="connsiteY4" fmla="*/ 2133600 h 2133600"/>
              <a:gd name="connsiteX5" fmla="*/ 4510512 w 5577312"/>
              <a:gd name="connsiteY5" fmla="*/ 1600200 h 2133600"/>
              <a:gd name="connsiteX6" fmla="*/ 0 w 5577312"/>
              <a:gd name="connsiteY6" fmla="*/ 767421 h 2133600"/>
              <a:gd name="connsiteX0" fmla="*/ 0 w 5602517"/>
              <a:gd name="connsiteY0" fmla="*/ 702842 h 2133600"/>
              <a:gd name="connsiteX1" fmla="*/ 4535717 w 5602517"/>
              <a:gd name="connsiteY1" fmla="*/ 533400 h 2133600"/>
              <a:gd name="connsiteX2" fmla="*/ 4535717 w 5602517"/>
              <a:gd name="connsiteY2" fmla="*/ 0 h 2133600"/>
              <a:gd name="connsiteX3" fmla="*/ 5602517 w 5602517"/>
              <a:gd name="connsiteY3" fmla="*/ 1066800 h 2133600"/>
              <a:gd name="connsiteX4" fmla="*/ 4535717 w 5602517"/>
              <a:gd name="connsiteY4" fmla="*/ 2133600 h 2133600"/>
              <a:gd name="connsiteX5" fmla="*/ 4535717 w 5602517"/>
              <a:gd name="connsiteY5" fmla="*/ 1600200 h 2133600"/>
              <a:gd name="connsiteX6" fmla="*/ 0 w 5602517"/>
              <a:gd name="connsiteY6" fmla="*/ 702842 h 2133600"/>
              <a:gd name="connsiteX0" fmla="*/ 0 w 5804157"/>
              <a:gd name="connsiteY0" fmla="*/ 673036 h 2133600"/>
              <a:gd name="connsiteX1" fmla="*/ 4737357 w 5804157"/>
              <a:gd name="connsiteY1" fmla="*/ 533400 h 2133600"/>
              <a:gd name="connsiteX2" fmla="*/ 4737357 w 5804157"/>
              <a:gd name="connsiteY2" fmla="*/ 0 h 2133600"/>
              <a:gd name="connsiteX3" fmla="*/ 5804157 w 5804157"/>
              <a:gd name="connsiteY3" fmla="*/ 1066800 h 2133600"/>
              <a:gd name="connsiteX4" fmla="*/ 4737357 w 5804157"/>
              <a:gd name="connsiteY4" fmla="*/ 2133600 h 2133600"/>
              <a:gd name="connsiteX5" fmla="*/ 4737357 w 5804157"/>
              <a:gd name="connsiteY5" fmla="*/ 1600200 h 2133600"/>
              <a:gd name="connsiteX6" fmla="*/ 0 w 5804157"/>
              <a:gd name="connsiteY6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  <a:gd name="connsiteX0" fmla="*/ 10766 w 5814923"/>
              <a:gd name="connsiteY0" fmla="*/ 673036 h 2133600"/>
              <a:gd name="connsiteX1" fmla="*/ 4748123 w 5814923"/>
              <a:gd name="connsiteY1" fmla="*/ 533400 h 2133600"/>
              <a:gd name="connsiteX2" fmla="*/ 4748123 w 5814923"/>
              <a:gd name="connsiteY2" fmla="*/ 0 h 2133600"/>
              <a:gd name="connsiteX3" fmla="*/ 5814923 w 5814923"/>
              <a:gd name="connsiteY3" fmla="*/ 1066800 h 2133600"/>
              <a:gd name="connsiteX4" fmla="*/ 4748123 w 5814923"/>
              <a:gd name="connsiteY4" fmla="*/ 2133600 h 2133600"/>
              <a:gd name="connsiteX5" fmla="*/ 4748123 w 5814923"/>
              <a:gd name="connsiteY5" fmla="*/ 1600200 h 2133600"/>
              <a:gd name="connsiteX6" fmla="*/ 0 w 5814923"/>
              <a:gd name="connsiteY6" fmla="*/ 989491 h 2133600"/>
              <a:gd name="connsiteX7" fmla="*/ 10766 w 5814923"/>
              <a:gd name="connsiteY7" fmla="*/ 673036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4923" h="2133600">
                <a:moveTo>
                  <a:pt x="10766" y="673036"/>
                </a:moveTo>
                <a:lnTo>
                  <a:pt x="4748123" y="533400"/>
                </a:lnTo>
                <a:lnTo>
                  <a:pt x="4748123" y="0"/>
                </a:lnTo>
                <a:lnTo>
                  <a:pt x="5814923" y="1066800"/>
                </a:lnTo>
                <a:lnTo>
                  <a:pt x="4748123" y="2133600"/>
                </a:lnTo>
                <a:lnTo>
                  <a:pt x="4748123" y="1600200"/>
                </a:lnTo>
                <a:cubicBezTo>
                  <a:pt x="3118506" y="1372362"/>
                  <a:pt x="1603230" y="1201727"/>
                  <a:pt x="0" y="989491"/>
                </a:cubicBezTo>
                <a:cubicBezTo>
                  <a:pt x="3589" y="686387"/>
                  <a:pt x="7177" y="929336"/>
                  <a:pt x="10766" y="67303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51" name="Прямоугольник 30">
            <a:extLst>
              <a:ext uri="{FF2B5EF4-FFF2-40B4-BE49-F238E27FC236}">
                <a16:creationId xmlns:a16="http://schemas.microsoft.com/office/drawing/2014/main" id="{D04D72A1-D631-4009-AEEF-091CB926BA74}"/>
              </a:ext>
            </a:extLst>
          </p:cNvPr>
          <p:cNvSpPr/>
          <p:nvPr/>
        </p:nvSpPr>
        <p:spPr>
          <a:xfrm>
            <a:off x="191344" y="54522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ЛЕКАРСТВЕННАЯ ТЕРАПИЯ (в том числе, ТАРГЕТНЫЕ И ИММУНООНКОЛОГИЧЕСКИЕ)</a:t>
            </a: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82DF9805-82E8-4449-8B08-5323290C186E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Narrow" pitchFamily="34" charset="0"/>
              </a:rPr>
              <a:t>1</a:t>
            </a:r>
            <a:r>
              <a:rPr lang="kk-KZ" sz="2800" b="1" dirty="0">
                <a:latin typeface="Arial Narrow" pitchFamily="34" charset="0"/>
              </a:rPr>
              <a:t>4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74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 txBox="1"/>
          <p:nvPr/>
        </p:nvSpPr>
        <p:spPr>
          <a:xfrm>
            <a:off x="1775520" y="6165304"/>
            <a:ext cx="8882952" cy="53155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462280" algn="ctr">
              <a:lnSpc>
                <a:spcPct val="100000"/>
              </a:lnSpc>
              <a:spcBef>
                <a:spcPts val="385"/>
              </a:spcBef>
              <a:tabLst>
                <a:tab pos="1545590" algn="l"/>
                <a:tab pos="1791335" algn="l"/>
                <a:tab pos="2263775" algn="l"/>
                <a:tab pos="3432810" algn="l"/>
                <a:tab pos="3790950" algn="l"/>
                <a:tab pos="4508500" algn="l"/>
                <a:tab pos="4926965" algn="l"/>
                <a:tab pos="5586730" algn="l"/>
              </a:tabLst>
            </a:pP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Ы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Я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В</a:t>
            </a:r>
            <a:r>
              <a:rPr lang="ru-RU" sz="1400" spc="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Л</a:t>
            </a:r>
            <a:r>
              <a:rPr lang="ru-RU" sz="1400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ЕН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О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8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4</a:t>
            </a:r>
            <a:r>
              <a:rPr lang="ru-RU" sz="1400" b="1" spc="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0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7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	</a:t>
            </a:r>
            <a:r>
              <a:rPr lang="ru-RU" sz="1400" b="1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</a:t>
            </a:r>
            <a:r>
              <a:rPr lang="ru-RU" sz="1400" b="1" spc="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Е</a:t>
            </a:r>
            <a:r>
              <a:rPr lang="ru-RU" sz="1400" b="1" spc="-3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Ф</a:t>
            </a:r>
            <a:r>
              <a:rPr lang="ru-RU" sz="1400" b="1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Е</a:t>
            </a:r>
            <a:r>
              <a:rPr lang="ru-RU" sz="1400" b="1" spc="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К</a:t>
            </a:r>
            <a:r>
              <a:rPr lang="ru-RU" sz="1400" b="1" spc="-3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Т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ОВ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, Н</a:t>
            </a:r>
            <a:r>
              <a:rPr lang="ru-RU" sz="1400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С</a:t>
            </a:r>
            <a:r>
              <a:rPr lang="ru-RU" sz="1400" spc="-2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У</a:t>
            </a:r>
            <a:r>
              <a:rPr lang="ru-RU" sz="1400" spc="-4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М</a:t>
            </a:r>
            <a:r>
              <a:rPr lang="ru-RU" sz="1400" spc="-3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М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1,8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М</a:t>
            </a:r>
            <a:r>
              <a:rPr lang="ru-RU" sz="1400" b="1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Л</a:t>
            </a:r>
            <a:r>
              <a:rPr lang="ru-RU" sz="1400" b="1" spc="-4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Р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Д.ТЕ</a:t>
            </a:r>
            <a:r>
              <a:rPr lang="ru-RU" sz="1400" b="1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НГ</a:t>
            </a:r>
            <a:r>
              <a:rPr lang="ru-RU" sz="1400" b="1" spc="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Е</a:t>
            </a:r>
            <a:r>
              <a:rPr lang="ru-RU" sz="1400" b="1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, </a:t>
            </a:r>
            <a:r>
              <a:rPr lang="ru-RU" sz="1400" spc="-3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ИЗ	 </a:t>
            </a:r>
            <a:r>
              <a:rPr lang="ru-RU" sz="1400" spc="-2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КОТОРЫХ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26% </a:t>
            </a:r>
            <a:r>
              <a:rPr lang="ru-RU" sz="1400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ПРИХОДИТСЯ </a:t>
            </a:r>
            <a:r>
              <a:rPr lang="ru-RU" sz="1400" spc="-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НА	</a:t>
            </a:r>
          </a:p>
          <a:p>
            <a:pPr marL="462280" algn="ctr">
              <a:lnSpc>
                <a:spcPct val="100000"/>
              </a:lnSpc>
              <a:spcBef>
                <a:spcPts val="385"/>
              </a:spcBef>
              <a:tabLst>
                <a:tab pos="1545590" algn="l"/>
                <a:tab pos="1791335" algn="l"/>
                <a:tab pos="2263775" algn="l"/>
                <a:tab pos="3432810" algn="l"/>
                <a:tab pos="3790950" algn="l"/>
                <a:tab pos="4508500" algn="l"/>
                <a:tab pos="4926965" algn="l"/>
                <a:tab pos="5586730" algn="l"/>
              </a:tabLst>
            </a:pPr>
            <a:r>
              <a:rPr lang="ru-RU" sz="1400" spc="-1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«НЕОБОСНОВАННОЕ </a:t>
            </a:r>
            <a:r>
              <a:rPr lang="ru-RU" sz="1400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ЗАВЫШЕНИЕ </a:t>
            </a:r>
            <a:r>
              <a:rPr lang="ru-RU" sz="1400" spc="-2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ОБЪЕМА</a:t>
            </a:r>
            <a:r>
              <a:rPr lang="ru-RU" sz="1400" spc="3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spc="-2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ОКАЗАННОЙ</a:t>
            </a:r>
            <a:r>
              <a:rPr lang="ru-RU" sz="1400" spc="5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spc="-2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МЕДИЦИНСКОЙ</a:t>
            </a:r>
            <a:r>
              <a:rPr lang="ru-RU" sz="1400" spc="8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1400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Microsoft Sans Serif"/>
              </a:rPr>
              <a:t>ПОМОЩИ/УСЛУГ»</a:t>
            </a:r>
            <a:r>
              <a:rPr lang="ru-RU" sz="1400" b="1" spc="-1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43" name="Прямоугольник 30">
            <a:extLst>
              <a:ext uri="{FF2B5EF4-FFF2-40B4-BE49-F238E27FC236}">
                <a16:creationId xmlns:a16="http://schemas.microsoft.com/office/drawing/2014/main" id="{D04D72A1-D631-4009-AEEF-091CB926BA74}"/>
              </a:ext>
            </a:extLst>
          </p:cNvPr>
          <p:cNvSpPr/>
          <p:nvPr/>
        </p:nvSpPr>
        <p:spPr>
          <a:xfrm>
            <a:off x="128933" y="87570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МОНИТОРИНГ КАЧЕСТВА МЕДИЦИНСКОЙ ПОМОЩИ В ОНКОЛОГИЧЕСКОЙ СЛУЖБЕ ПО ИТОГАМ  ВНЕПЛАНОВОГО МОНИТОРИНГА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2DF9805-82E8-4449-8B08-5323290C186E}"/>
              </a:ext>
            </a:extLst>
          </p:cNvPr>
          <p:cNvSpPr/>
          <p:nvPr/>
        </p:nvSpPr>
        <p:spPr>
          <a:xfrm>
            <a:off x="11376961" y="77672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15</a:t>
            </a:r>
            <a:endParaRPr lang="ru-RU" sz="2800" b="1" dirty="0">
              <a:latin typeface="Arial Narrow" pitchFamily="34" charset="0"/>
            </a:endParaRPr>
          </a:p>
        </p:txBody>
      </p:sp>
      <p:graphicFrame>
        <p:nvGraphicFramePr>
          <p:cNvPr id="65" name="Диаграмма 64"/>
          <p:cNvGraphicFramePr/>
          <p:nvPr>
            <p:extLst>
              <p:ext uri="{D42A27DB-BD31-4B8C-83A1-F6EECF244321}">
                <p14:modId xmlns:p14="http://schemas.microsoft.com/office/powerpoint/2010/main" val="3249985808"/>
              </p:ext>
            </p:extLst>
          </p:nvPr>
        </p:nvGraphicFramePr>
        <p:xfrm>
          <a:off x="121013" y="1082850"/>
          <a:ext cx="5758964" cy="493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Диаграмма 65"/>
          <p:cNvGraphicFramePr/>
          <p:nvPr>
            <p:extLst>
              <p:ext uri="{D42A27DB-BD31-4B8C-83A1-F6EECF244321}">
                <p14:modId xmlns:p14="http://schemas.microsoft.com/office/powerpoint/2010/main" val="2911365623"/>
              </p:ext>
            </p:extLst>
          </p:nvPr>
        </p:nvGraphicFramePr>
        <p:xfrm>
          <a:off x="6023992" y="1082851"/>
          <a:ext cx="5760640" cy="492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688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826" y="4389288"/>
            <a:ext cx="2931316" cy="1975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51F862C-F548-4BEC-9249-DDB6286E7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501552"/>
              </p:ext>
            </p:extLst>
          </p:nvPr>
        </p:nvGraphicFramePr>
        <p:xfrm>
          <a:off x="283383" y="773845"/>
          <a:ext cx="6722325" cy="28960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7105">
                  <a:extLst>
                    <a:ext uri="{9D8B030D-6E8A-4147-A177-3AD203B41FA5}">
                      <a16:colId xmlns:a16="http://schemas.microsoft.com/office/drawing/2014/main" val="3360003562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3193610445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1082586289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3549121663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3015394558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4245666645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2789885691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4019501412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2940131594"/>
                    </a:ext>
                  </a:extLst>
                </a:gridCol>
                <a:gridCol w="420402">
                  <a:extLst>
                    <a:ext uri="{9D8B030D-6E8A-4147-A177-3AD203B41FA5}">
                      <a16:colId xmlns:a16="http://schemas.microsoft.com/office/drawing/2014/main" val="3830700506"/>
                    </a:ext>
                  </a:extLst>
                </a:gridCol>
                <a:gridCol w="368491">
                  <a:extLst>
                    <a:ext uri="{9D8B030D-6E8A-4147-A177-3AD203B41FA5}">
                      <a16:colId xmlns:a16="http://schemas.microsoft.com/office/drawing/2014/main" val="2373713315"/>
                    </a:ext>
                  </a:extLst>
                </a:gridCol>
                <a:gridCol w="368491">
                  <a:extLst>
                    <a:ext uri="{9D8B030D-6E8A-4147-A177-3AD203B41FA5}">
                      <a16:colId xmlns:a16="http://schemas.microsoft.com/office/drawing/2014/main" val="122174495"/>
                    </a:ext>
                  </a:extLst>
                </a:gridCol>
                <a:gridCol w="472310">
                  <a:extLst>
                    <a:ext uri="{9D8B030D-6E8A-4147-A177-3AD203B41FA5}">
                      <a16:colId xmlns:a16="http://schemas.microsoft.com/office/drawing/2014/main" val="3029963327"/>
                    </a:ext>
                  </a:extLst>
                </a:gridCol>
                <a:gridCol w="472310">
                  <a:extLst>
                    <a:ext uri="{9D8B030D-6E8A-4147-A177-3AD203B41FA5}">
                      <a16:colId xmlns:a16="http://schemas.microsoft.com/office/drawing/2014/main" val="2848295076"/>
                    </a:ext>
                  </a:extLst>
                </a:gridCol>
              </a:tblGrid>
              <a:tr h="2903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Виды ТГСК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0261786"/>
                  </a:ext>
                </a:extLst>
              </a:tr>
              <a:tr h="387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293825"/>
                  </a:ext>
                </a:extLst>
              </a:tr>
              <a:tr h="5946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Аллогенная от родственного донора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149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163739"/>
                  </a:ext>
                </a:extLst>
              </a:tr>
              <a:tr h="667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Аллогенная от неродственного донора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27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9867715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Гаплоидентичная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ТГСК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63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9724854"/>
                  </a:ext>
                </a:extLst>
              </a:tr>
              <a:tr h="204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Аутологичная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3907020"/>
                  </a:ext>
                </a:extLst>
              </a:tr>
              <a:tr h="35109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>
                          <a:solidFill>
                            <a:srgbClr val="002060"/>
                          </a:solidFill>
                          <a:effectLst/>
                        </a:rPr>
                        <a:t>21</a:t>
                      </a:r>
                      <a:endParaRPr lang="ru-RU" sz="1400" b="1" i="0" u="none" strike="noStrike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48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415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9468012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8C524C-3470-4E66-AEB0-984C4B6BE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298" y="605682"/>
            <a:ext cx="4546287" cy="16943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E640EA-5A21-4D53-A8AC-0FC6E0EA9D87}"/>
              </a:ext>
            </a:extLst>
          </p:cNvPr>
          <p:cNvSpPr txBox="1"/>
          <p:nvPr/>
        </p:nvSpPr>
        <p:spPr>
          <a:xfrm>
            <a:off x="8334640" y="1738066"/>
            <a:ext cx="197160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OS, n=101,</a:t>
            </a:r>
            <a:r>
              <a:rPr lang="ru-RU" sz="11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37,6% ± 6,4%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3310A-B81D-41BC-B359-5C9B440A978A}"/>
              </a:ext>
            </a:extLst>
          </p:cNvPr>
          <p:cNvSpPr txBox="1"/>
          <p:nvPr/>
        </p:nvSpPr>
        <p:spPr>
          <a:xfrm>
            <a:off x="8334640" y="887497"/>
            <a:ext cx="356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5-летняя выживаемость у детей, перенесших </a:t>
            </a:r>
            <a:r>
              <a:rPr lang="ru-RU" sz="14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аутоТГСК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EBF502-A2B1-4608-AC0E-A16F7B45D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298" y="2346938"/>
            <a:ext cx="4634536" cy="15141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C58536-FD9E-444F-B573-1EC714F51B92}"/>
              </a:ext>
            </a:extLst>
          </p:cNvPr>
          <p:cNvSpPr txBox="1"/>
          <p:nvPr/>
        </p:nvSpPr>
        <p:spPr>
          <a:xfrm>
            <a:off x="8211785" y="3286177"/>
            <a:ext cx="2048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OS, n=20,</a:t>
            </a:r>
            <a:r>
              <a:rPr lang="ru-RU" sz="1100" b="1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34,4% ± 9,3%</a:t>
            </a:r>
            <a:endParaRPr lang="ru-RU" sz="1100" i="1" dirty="0">
              <a:latin typeface="Arial Narrow" panose="020B06060202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CC02E9-4265-46AC-896C-BF4D015B0DC0}"/>
              </a:ext>
            </a:extLst>
          </p:cNvPr>
          <p:cNvSpPr txBox="1"/>
          <p:nvPr/>
        </p:nvSpPr>
        <p:spPr>
          <a:xfrm>
            <a:off x="8399827" y="2323202"/>
            <a:ext cx="356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5-летняя выживаемость у детей, перенесших аллогенную ТГСК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6F8BD3-0093-41D8-92F2-5A3AD3816A70}"/>
              </a:ext>
            </a:extLst>
          </p:cNvPr>
          <p:cNvSpPr txBox="1"/>
          <p:nvPr/>
        </p:nvSpPr>
        <p:spPr>
          <a:xfrm>
            <a:off x="263353" y="4425406"/>
            <a:ext cx="87129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 выполняются более 400 хирургических вмешательств 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различных формах солидных злокачественных и доброкачественных опухолей, из них 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</a:p>
          <a:p>
            <a:pPr marL="265113" indent="-173038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100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эндопротезирований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суставов у детей с опухолями костей, </a:t>
            </a:r>
            <a:r>
              <a:rPr lang="ru-RU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5-летняя </a:t>
            </a:r>
            <a:r>
              <a:rPr lang="en-US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EFS </a:t>
            </a:r>
            <a:r>
              <a:rPr lang="ru-RU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выживаемость более 70%; </a:t>
            </a:r>
          </a:p>
          <a:p>
            <a:pPr marL="265113" indent="-173038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пациентам проведены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органосохранные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резекции при </a:t>
            </a:r>
            <a:r>
              <a:rPr lang="ru-RU" sz="12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унилатеральной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билатеральной </a:t>
            </a:r>
            <a:r>
              <a:rPr lang="ru-RU" sz="12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нефробластоме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сохранением органа, 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5-летняя </a:t>
            </a:r>
            <a:r>
              <a:rPr lang="en-US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выживаемость составляет более 90%, 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6 пациентов с </a:t>
            </a:r>
            <a:r>
              <a:rPr lang="ru-RU" sz="12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нефробластомой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опухолевым тромбом нижней полой вены выполнены </a:t>
            </a:r>
            <a:r>
              <a:rPr lang="ru-RU" sz="12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нефрэктомии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ru-RU" sz="1200" dirty="0" err="1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тромбэктомией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нижней полой вены, 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en-US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EFS </a:t>
            </a:r>
            <a:r>
              <a:rPr lang="ru-RU" sz="1200" i="1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выживаемостью в 100% случаях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265113" indent="-173038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100 операций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гемигепатэктомии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при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гепатобластоме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ГЦК, </a:t>
            </a:r>
            <a:r>
              <a:rPr lang="en-US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EFS </a:t>
            </a:r>
            <a:r>
              <a:rPr lang="ru-RU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 </a:t>
            </a:r>
            <a:r>
              <a:rPr lang="ru-RU" sz="1200" i="1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гепатобластоме</a:t>
            </a:r>
            <a:r>
              <a:rPr lang="ru-RU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около 80%</a:t>
            </a:r>
          </a:p>
          <a:p>
            <a:pPr marL="265113" indent="-173038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более 100 случаев эндоскопического</a:t>
            </a:r>
            <a:r>
              <a:rPr lang="ru-RU" sz="1200" dirty="0">
                <a:solidFill>
                  <a:srgbClr val="00206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удаления опухолей переднего и  заднего средостения, органов брюшной полости.</a:t>
            </a:r>
          </a:p>
          <a:p>
            <a:pPr marL="265113" indent="-173038" algn="just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70 операций селективной </a:t>
            </a:r>
            <a:r>
              <a:rPr lang="ru-RU" sz="1200" dirty="0" err="1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интраартериальной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химиотерапии и других локальных воздействий на опухоль, </a:t>
            </a:r>
            <a:r>
              <a:rPr lang="ru-RU" sz="1200" i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чем у 70% сохранены органы зрения</a:t>
            </a:r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98DAAAB-17DC-46C6-AEC8-CABCF5393232}"/>
              </a:ext>
            </a:extLst>
          </p:cNvPr>
          <p:cNvSpPr/>
          <p:nvPr/>
        </p:nvSpPr>
        <p:spPr>
          <a:xfrm>
            <a:off x="263353" y="44624"/>
            <a:ext cx="11089231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Динамика проведенных ТГСК детям в РК по годам 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79A774-07CC-43F7-85CD-C23BD8D188EC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16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C7AEA67-3157-419F-AA59-584B1F80AF88}"/>
              </a:ext>
            </a:extLst>
          </p:cNvPr>
          <p:cNvSpPr/>
          <p:nvPr/>
        </p:nvSpPr>
        <p:spPr>
          <a:xfrm>
            <a:off x="283383" y="3858426"/>
            <a:ext cx="11089231" cy="4707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Терапевтические технологии, выполняемые детям с ЗНО в РК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2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 30">
            <a:extLst>
              <a:ext uri="{FF2B5EF4-FFF2-40B4-BE49-F238E27FC236}">
                <a16:creationId xmlns:a16="http://schemas.microsoft.com/office/drawing/2014/main" id="{98859C4F-6615-5595-307C-E33E299B8082}"/>
              </a:ext>
            </a:extLst>
          </p:cNvPr>
          <p:cNvSpPr/>
          <p:nvPr/>
        </p:nvSpPr>
        <p:spPr>
          <a:xfrm>
            <a:off x="997961" y="991051"/>
            <a:ext cx="89937" cy="72121"/>
          </a:xfrm>
          <a:custGeom>
            <a:avLst/>
            <a:gdLst>
              <a:gd name="connsiteX0" fmla="*/ 67453 w 67453"/>
              <a:gd name="connsiteY0" fmla="*/ 27046 h 54091"/>
              <a:gd name="connsiteX1" fmla="*/ 33727 w 67453"/>
              <a:gd name="connsiteY1" fmla="*/ 54092 h 54091"/>
              <a:gd name="connsiteX2" fmla="*/ 0 w 67453"/>
              <a:gd name="connsiteY2" fmla="*/ 27046 h 54091"/>
              <a:gd name="connsiteX3" fmla="*/ 33727 w 67453"/>
              <a:gd name="connsiteY3" fmla="*/ 0 h 54091"/>
              <a:gd name="connsiteX4" fmla="*/ 67453 w 67453"/>
              <a:gd name="connsiteY4" fmla="*/ 27046 h 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53" h="54091">
                <a:moveTo>
                  <a:pt x="67453" y="27046"/>
                </a:moveTo>
                <a:cubicBezTo>
                  <a:pt x="67453" y="41983"/>
                  <a:pt x="52353" y="54092"/>
                  <a:pt x="33727" y="54092"/>
                </a:cubicBezTo>
                <a:cubicBezTo>
                  <a:pt x="15100" y="54092"/>
                  <a:pt x="0" y="41983"/>
                  <a:pt x="0" y="27046"/>
                </a:cubicBezTo>
                <a:cubicBezTo>
                  <a:pt x="0" y="12109"/>
                  <a:pt x="15100" y="0"/>
                  <a:pt x="33727" y="0"/>
                </a:cubicBezTo>
                <a:cubicBezTo>
                  <a:pt x="52353" y="0"/>
                  <a:pt x="67453" y="12109"/>
                  <a:pt x="67453" y="2704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2" name="Полилиния 31">
            <a:extLst>
              <a:ext uri="{FF2B5EF4-FFF2-40B4-BE49-F238E27FC236}">
                <a16:creationId xmlns:a16="http://schemas.microsoft.com/office/drawing/2014/main" id="{A5BE78B9-9A7B-5123-E0F2-C429DABDB9B8}"/>
              </a:ext>
            </a:extLst>
          </p:cNvPr>
          <p:cNvSpPr/>
          <p:nvPr/>
        </p:nvSpPr>
        <p:spPr>
          <a:xfrm>
            <a:off x="446795" y="1075048"/>
            <a:ext cx="215637" cy="324548"/>
          </a:xfrm>
          <a:custGeom>
            <a:avLst/>
            <a:gdLst>
              <a:gd name="connsiteX0" fmla="*/ 161450 w 161728"/>
              <a:gd name="connsiteY0" fmla="*/ 105099 h 243411"/>
              <a:gd name="connsiteX1" fmla="*/ 161450 w 161728"/>
              <a:gd name="connsiteY1" fmla="*/ 100285 h 243411"/>
              <a:gd name="connsiteX2" fmla="*/ 151804 w 161728"/>
              <a:gd name="connsiteY2" fmla="*/ 66477 h 243411"/>
              <a:gd name="connsiteX3" fmla="*/ 148431 w 161728"/>
              <a:gd name="connsiteY3" fmla="*/ 52576 h 243411"/>
              <a:gd name="connsiteX4" fmla="*/ 148431 w 161728"/>
              <a:gd name="connsiteY4" fmla="*/ 52576 h 243411"/>
              <a:gd name="connsiteX5" fmla="*/ 139797 w 161728"/>
              <a:gd name="connsiteY5" fmla="*/ 21203 h 243411"/>
              <a:gd name="connsiteX6" fmla="*/ 134941 w 161728"/>
              <a:gd name="connsiteY6" fmla="*/ 15144 h 243411"/>
              <a:gd name="connsiteX7" fmla="*/ 107960 w 161728"/>
              <a:gd name="connsiteY7" fmla="*/ 3623 h 243411"/>
              <a:gd name="connsiteX8" fmla="*/ 53593 w 161728"/>
              <a:gd name="connsiteY8" fmla="*/ 3623 h 243411"/>
              <a:gd name="connsiteX9" fmla="*/ 27016 w 161728"/>
              <a:gd name="connsiteY9" fmla="*/ 15144 h 243411"/>
              <a:gd name="connsiteX10" fmla="*/ 22429 w 161728"/>
              <a:gd name="connsiteY10" fmla="*/ 21203 h 243411"/>
              <a:gd name="connsiteX11" fmla="*/ 440 w 161728"/>
              <a:gd name="connsiteY11" fmla="*/ 99744 h 243411"/>
              <a:gd name="connsiteX12" fmla="*/ 10622 w 161728"/>
              <a:gd name="connsiteY12" fmla="*/ 113489 h 243411"/>
              <a:gd name="connsiteX13" fmla="*/ 11165 w 161728"/>
              <a:gd name="connsiteY13" fmla="*/ 113591 h 243411"/>
              <a:gd name="connsiteX14" fmla="*/ 13525 w 161728"/>
              <a:gd name="connsiteY14" fmla="*/ 113591 h 243411"/>
              <a:gd name="connsiteX15" fmla="*/ 27016 w 161728"/>
              <a:gd name="connsiteY15" fmla="*/ 105099 h 243411"/>
              <a:gd name="connsiteX16" fmla="*/ 47252 w 161728"/>
              <a:gd name="connsiteY16" fmla="*/ 32454 h 243411"/>
              <a:gd name="connsiteX17" fmla="*/ 47252 w 161728"/>
              <a:gd name="connsiteY17" fmla="*/ 70859 h 243411"/>
              <a:gd name="connsiteX18" fmla="*/ 27016 w 161728"/>
              <a:gd name="connsiteY18" fmla="*/ 151455 h 243411"/>
              <a:gd name="connsiteX19" fmla="*/ 47252 w 161728"/>
              <a:gd name="connsiteY19" fmla="*/ 151455 h 243411"/>
              <a:gd name="connsiteX20" fmla="*/ 47252 w 161728"/>
              <a:gd name="connsiteY20" fmla="*/ 243411 h 243411"/>
              <a:gd name="connsiteX21" fmla="*/ 74233 w 161728"/>
              <a:gd name="connsiteY21" fmla="*/ 243411 h 243411"/>
              <a:gd name="connsiteX22" fmla="*/ 74233 w 161728"/>
              <a:gd name="connsiteY22" fmla="*/ 151455 h 243411"/>
              <a:gd name="connsiteX23" fmla="*/ 87724 w 161728"/>
              <a:gd name="connsiteY23" fmla="*/ 151455 h 243411"/>
              <a:gd name="connsiteX24" fmla="*/ 87724 w 161728"/>
              <a:gd name="connsiteY24" fmla="*/ 243411 h 243411"/>
              <a:gd name="connsiteX25" fmla="*/ 114705 w 161728"/>
              <a:gd name="connsiteY25" fmla="*/ 243411 h 243411"/>
              <a:gd name="connsiteX26" fmla="*/ 114705 w 161728"/>
              <a:gd name="connsiteY26" fmla="*/ 151455 h 243411"/>
              <a:gd name="connsiteX27" fmla="*/ 134941 w 161728"/>
              <a:gd name="connsiteY27" fmla="*/ 151455 h 243411"/>
              <a:gd name="connsiteX28" fmla="*/ 114705 w 161728"/>
              <a:gd name="connsiteY28" fmla="*/ 70913 h 243411"/>
              <a:gd name="connsiteX29" fmla="*/ 114705 w 161728"/>
              <a:gd name="connsiteY29" fmla="*/ 32454 h 243411"/>
              <a:gd name="connsiteX30" fmla="*/ 134941 w 161728"/>
              <a:gd name="connsiteY30" fmla="*/ 105099 h 243411"/>
              <a:gd name="connsiteX31" fmla="*/ 148431 w 161728"/>
              <a:gd name="connsiteY31" fmla="*/ 113591 h 243411"/>
              <a:gd name="connsiteX32" fmla="*/ 161450 w 161728"/>
              <a:gd name="connsiteY32" fmla="*/ 105099 h 243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1728" h="243411">
                <a:moveTo>
                  <a:pt x="161450" y="105099"/>
                </a:moveTo>
                <a:cubicBezTo>
                  <a:pt x="161821" y="103508"/>
                  <a:pt x="161821" y="101875"/>
                  <a:pt x="161450" y="100285"/>
                </a:cubicBezTo>
                <a:lnTo>
                  <a:pt x="151804" y="66477"/>
                </a:lnTo>
                <a:lnTo>
                  <a:pt x="148431" y="52576"/>
                </a:lnTo>
                <a:lnTo>
                  <a:pt x="148431" y="52576"/>
                </a:lnTo>
                <a:lnTo>
                  <a:pt x="139797" y="21203"/>
                </a:lnTo>
                <a:cubicBezTo>
                  <a:pt x="139089" y="18798"/>
                  <a:pt x="137375" y="16659"/>
                  <a:pt x="134941" y="15144"/>
                </a:cubicBezTo>
                <a:cubicBezTo>
                  <a:pt x="126849" y="10077"/>
                  <a:pt x="117719" y="6178"/>
                  <a:pt x="107960" y="3623"/>
                </a:cubicBezTo>
                <a:cubicBezTo>
                  <a:pt x="90338" y="-1208"/>
                  <a:pt x="71215" y="-1208"/>
                  <a:pt x="53593" y="3623"/>
                </a:cubicBezTo>
                <a:cubicBezTo>
                  <a:pt x="43969" y="6201"/>
                  <a:pt x="34977" y="10100"/>
                  <a:pt x="27016" y="15144"/>
                </a:cubicBezTo>
                <a:cubicBezTo>
                  <a:pt x="24682" y="16693"/>
                  <a:pt x="23066" y="18827"/>
                  <a:pt x="22429" y="21203"/>
                </a:cubicBezTo>
                <a:lnTo>
                  <a:pt x="440" y="99744"/>
                </a:lnTo>
                <a:cubicBezTo>
                  <a:pt x="-1482" y="105794"/>
                  <a:pt x="3076" y="111948"/>
                  <a:pt x="10622" y="113489"/>
                </a:cubicBezTo>
                <a:cubicBezTo>
                  <a:pt x="10802" y="113526"/>
                  <a:pt x="10983" y="113560"/>
                  <a:pt x="11165" y="113591"/>
                </a:cubicBezTo>
                <a:cubicBezTo>
                  <a:pt x="11950" y="113646"/>
                  <a:pt x="12740" y="113646"/>
                  <a:pt x="13525" y="113591"/>
                </a:cubicBezTo>
                <a:cubicBezTo>
                  <a:pt x="19976" y="113712"/>
                  <a:pt x="25630" y="110153"/>
                  <a:pt x="27016" y="105099"/>
                </a:cubicBezTo>
                <a:lnTo>
                  <a:pt x="47252" y="32454"/>
                </a:lnTo>
                <a:lnTo>
                  <a:pt x="47252" y="70859"/>
                </a:lnTo>
                <a:lnTo>
                  <a:pt x="27016" y="151455"/>
                </a:lnTo>
                <a:lnTo>
                  <a:pt x="47252" y="151455"/>
                </a:lnTo>
                <a:lnTo>
                  <a:pt x="47252" y="243411"/>
                </a:lnTo>
                <a:lnTo>
                  <a:pt x="74233" y="243411"/>
                </a:lnTo>
                <a:lnTo>
                  <a:pt x="74233" y="151455"/>
                </a:lnTo>
                <a:lnTo>
                  <a:pt x="87724" y="151455"/>
                </a:lnTo>
                <a:lnTo>
                  <a:pt x="87724" y="243411"/>
                </a:lnTo>
                <a:lnTo>
                  <a:pt x="114705" y="243411"/>
                </a:lnTo>
                <a:lnTo>
                  <a:pt x="114705" y="151455"/>
                </a:lnTo>
                <a:lnTo>
                  <a:pt x="134941" y="151455"/>
                </a:lnTo>
                <a:lnTo>
                  <a:pt x="114705" y="70913"/>
                </a:lnTo>
                <a:lnTo>
                  <a:pt x="114705" y="32454"/>
                </a:lnTo>
                <a:lnTo>
                  <a:pt x="134941" y="105099"/>
                </a:lnTo>
                <a:cubicBezTo>
                  <a:pt x="136326" y="110153"/>
                  <a:pt x="141981" y="113712"/>
                  <a:pt x="148431" y="113591"/>
                </a:cubicBezTo>
                <a:cubicBezTo>
                  <a:pt x="154653" y="113419"/>
                  <a:pt x="159973" y="109949"/>
                  <a:pt x="161450" y="1050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x-none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7097C42F-F237-7B89-E4CC-D5EA184D2759}"/>
              </a:ext>
            </a:extLst>
          </p:cNvPr>
          <p:cNvSpPr/>
          <p:nvPr/>
        </p:nvSpPr>
        <p:spPr>
          <a:xfrm>
            <a:off x="700985" y="995013"/>
            <a:ext cx="89937" cy="72121"/>
          </a:xfrm>
          <a:custGeom>
            <a:avLst/>
            <a:gdLst>
              <a:gd name="connsiteX0" fmla="*/ 67453 w 67453"/>
              <a:gd name="connsiteY0" fmla="*/ 27046 h 54091"/>
              <a:gd name="connsiteX1" fmla="*/ 33727 w 67453"/>
              <a:gd name="connsiteY1" fmla="*/ 54092 h 54091"/>
              <a:gd name="connsiteX2" fmla="*/ 0 w 67453"/>
              <a:gd name="connsiteY2" fmla="*/ 27046 h 54091"/>
              <a:gd name="connsiteX3" fmla="*/ 33727 w 67453"/>
              <a:gd name="connsiteY3" fmla="*/ 0 h 54091"/>
              <a:gd name="connsiteX4" fmla="*/ 67453 w 67453"/>
              <a:gd name="connsiteY4" fmla="*/ 27046 h 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53" h="54091">
                <a:moveTo>
                  <a:pt x="67453" y="27046"/>
                </a:moveTo>
                <a:cubicBezTo>
                  <a:pt x="67453" y="41983"/>
                  <a:pt x="52353" y="54092"/>
                  <a:pt x="33727" y="54092"/>
                </a:cubicBezTo>
                <a:cubicBezTo>
                  <a:pt x="15100" y="54092"/>
                  <a:pt x="0" y="41983"/>
                  <a:pt x="0" y="27046"/>
                </a:cubicBezTo>
                <a:cubicBezTo>
                  <a:pt x="0" y="12109"/>
                  <a:pt x="15100" y="0"/>
                  <a:pt x="33727" y="0"/>
                </a:cubicBezTo>
                <a:cubicBezTo>
                  <a:pt x="52353" y="0"/>
                  <a:pt x="67453" y="12109"/>
                  <a:pt x="67453" y="2704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5" name="Полилиния 34">
            <a:extLst>
              <a:ext uri="{FF2B5EF4-FFF2-40B4-BE49-F238E27FC236}">
                <a16:creationId xmlns:a16="http://schemas.microsoft.com/office/drawing/2014/main" id="{59C13A6D-700B-CFBF-D742-151F4FBBF8AE}"/>
              </a:ext>
            </a:extLst>
          </p:cNvPr>
          <p:cNvSpPr/>
          <p:nvPr/>
        </p:nvSpPr>
        <p:spPr>
          <a:xfrm>
            <a:off x="638156" y="1081696"/>
            <a:ext cx="215596" cy="324211"/>
          </a:xfrm>
          <a:custGeom>
            <a:avLst/>
            <a:gdLst>
              <a:gd name="connsiteX0" fmla="*/ 148207 w 161697"/>
              <a:gd name="connsiteY0" fmla="*/ 52323 h 243158"/>
              <a:gd name="connsiteX1" fmla="*/ 148207 w 161697"/>
              <a:gd name="connsiteY1" fmla="*/ 52648 h 243158"/>
              <a:gd name="connsiteX2" fmla="*/ 139438 w 161697"/>
              <a:gd name="connsiteY2" fmla="*/ 20950 h 243158"/>
              <a:gd name="connsiteX3" fmla="*/ 134851 w 161697"/>
              <a:gd name="connsiteY3" fmla="*/ 14892 h 243158"/>
              <a:gd name="connsiteX4" fmla="*/ 26926 w 161697"/>
              <a:gd name="connsiteY4" fmla="*/ 14892 h 243158"/>
              <a:gd name="connsiteX5" fmla="*/ 22339 w 161697"/>
              <a:gd name="connsiteY5" fmla="*/ 20950 h 243158"/>
              <a:gd name="connsiteX6" fmla="*/ 282 w 161697"/>
              <a:gd name="connsiteY6" fmla="*/ 100032 h 243158"/>
              <a:gd name="connsiteX7" fmla="*/ 11065 w 161697"/>
              <a:gd name="connsiteY7" fmla="*/ 113114 h 243158"/>
              <a:gd name="connsiteX8" fmla="*/ 13773 w 161697"/>
              <a:gd name="connsiteY8" fmla="*/ 113338 h 243158"/>
              <a:gd name="connsiteX9" fmla="*/ 26791 w 161697"/>
              <a:gd name="connsiteY9" fmla="*/ 104846 h 243158"/>
              <a:gd name="connsiteX10" fmla="*/ 47027 w 161697"/>
              <a:gd name="connsiteY10" fmla="*/ 32201 h 243158"/>
              <a:gd name="connsiteX11" fmla="*/ 47027 w 161697"/>
              <a:gd name="connsiteY11" fmla="*/ 243158 h 243158"/>
              <a:gd name="connsiteX12" fmla="*/ 74008 w 161697"/>
              <a:gd name="connsiteY12" fmla="*/ 243158 h 243158"/>
              <a:gd name="connsiteX13" fmla="*/ 74008 w 161697"/>
              <a:gd name="connsiteY13" fmla="*/ 118748 h 243158"/>
              <a:gd name="connsiteX14" fmla="*/ 87499 w 161697"/>
              <a:gd name="connsiteY14" fmla="*/ 118748 h 243158"/>
              <a:gd name="connsiteX15" fmla="*/ 87499 w 161697"/>
              <a:gd name="connsiteY15" fmla="*/ 243158 h 243158"/>
              <a:gd name="connsiteX16" fmla="*/ 114480 w 161697"/>
              <a:gd name="connsiteY16" fmla="*/ 243158 h 243158"/>
              <a:gd name="connsiteX17" fmla="*/ 114480 w 161697"/>
              <a:gd name="connsiteY17" fmla="*/ 32201 h 243158"/>
              <a:gd name="connsiteX18" fmla="*/ 135323 w 161697"/>
              <a:gd name="connsiteY18" fmla="*/ 104846 h 243158"/>
              <a:gd name="connsiteX19" fmla="*/ 148207 w 161697"/>
              <a:gd name="connsiteY19" fmla="*/ 113338 h 243158"/>
              <a:gd name="connsiteX20" fmla="*/ 148207 w 161697"/>
              <a:gd name="connsiteY20" fmla="*/ 113338 h 243158"/>
              <a:gd name="connsiteX21" fmla="*/ 161697 w 161697"/>
              <a:gd name="connsiteY21" fmla="*/ 104846 h 24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697" h="243158">
                <a:moveTo>
                  <a:pt x="148207" y="52323"/>
                </a:moveTo>
                <a:lnTo>
                  <a:pt x="148207" y="52648"/>
                </a:lnTo>
                <a:lnTo>
                  <a:pt x="139438" y="20950"/>
                </a:lnTo>
                <a:cubicBezTo>
                  <a:pt x="138800" y="18575"/>
                  <a:pt x="137185" y="16441"/>
                  <a:pt x="134851" y="14892"/>
                </a:cubicBezTo>
                <a:cubicBezTo>
                  <a:pt x="103136" y="-4964"/>
                  <a:pt x="58640" y="-4964"/>
                  <a:pt x="26926" y="14892"/>
                </a:cubicBezTo>
                <a:cubicBezTo>
                  <a:pt x="24563" y="16420"/>
                  <a:pt x="22940" y="18563"/>
                  <a:pt x="22339" y="20950"/>
                </a:cubicBezTo>
                <a:lnTo>
                  <a:pt x="282" y="100032"/>
                </a:lnTo>
                <a:cubicBezTo>
                  <a:pt x="-1245" y="106032"/>
                  <a:pt x="3583" y="111890"/>
                  <a:pt x="11065" y="113114"/>
                </a:cubicBezTo>
                <a:cubicBezTo>
                  <a:pt x="11956" y="113261"/>
                  <a:pt x="12863" y="113335"/>
                  <a:pt x="13773" y="113338"/>
                </a:cubicBezTo>
                <a:cubicBezTo>
                  <a:pt x="20047" y="113280"/>
                  <a:pt x="25443" y="109760"/>
                  <a:pt x="26791" y="104846"/>
                </a:cubicBezTo>
                <a:lnTo>
                  <a:pt x="47027" y="32201"/>
                </a:lnTo>
                <a:lnTo>
                  <a:pt x="47027" y="243158"/>
                </a:lnTo>
                <a:lnTo>
                  <a:pt x="74008" y="243158"/>
                </a:lnTo>
                <a:lnTo>
                  <a:pt x="74008" y="118748"/>
                </a:lnTo>
                <a:lnTo>
                  <a:pt x="87499" y="118748"/>
                </a:lnTo>
                <a:lnTo>
                  <a:pt x="87499" y="243158"/>
                </a:lnTo>
                <a:lnTo>
                  <a:pt x="114480" y="243158"/>
                </a:lnTo>
                <a:lnTo>
                  <a:pt x="114480" y="32201"/>
                </a:lnTo>
                <a:lnTo>
                  <a:pt x="135323" y="104846"/>
                </a:lnTo>
                <a:cubicBezTo>
                  <a:pt x="136660" y="109721"/>
                  <a:pt x="141983" y="113230"/>
                  <a:pt x="148207" y="113338"/>
                </a:cubicBezTo>
                <a:lnTo>
                  <a:pt x="148207" y="113338"/>
                </a:lnTo>
                <a:cubicBezTo>
                  <a:pt x="154657" y="113459"/>
                  <a:pt x="160312" y="109900"/>
                  <a:pt x="161697" y="10484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id="{CEC99644-57C2-8DF0-2068-B2F8FD62F645}"/>
              </a:ext>
            </a:extLst>
          </p:cNvPr>
          <p:cNvSpPr/>
          <p:nvPr/>
        </p:nvSpPr>
        <p:spPr>
          <a:xfrm>
            <a:off x="915310" y="1256333"/>
            <a:ext cx="292112" cy="166383"/>
          </a:xfrm>
          <a:custGeom>
            <a:avLst/>
            <a:gdLst>
              <a:gd name="connsiteX0" fmla="*/ 208090 w 219084"/>
              <a:gd name="connsiteY0" fmla="*/ 51874 h 124787"/>
              <a:gd name="connsiteX1" fmla="*/ 88450 w 219084"/>
              <a:gd name="connsiteY1" fmla="*/ 104902 h 124787"/>
              <a:gd name="connsiteX2" fmla="*/ 18547 w 219084"/>
              <a:gd name="connsiteY2" fmla="*/ 30237 h 124787"/>
              <a:gd name="connsiteX3" fmla="*/ 18547 w 219084"/>
              <a:gd name="connsiteY3" fmla="*/ 28074 h 124787"/>
              <a:gd name="connsiteX4" fmla="*/ 8092 w 219084"/>
              <a:gd name="connsiteY4" fmla="*/ 0 h 124787"/>
              <a:gd name="connsiteX5" fmla="*/ 71565 w 219084"/>
              <a:gd name="connsiteY5" fmla="*/ 118298 h 124787"/>
              <a:gd name="connsiteX6" fmla="*/ 219085 w 219084"/>
              <a:gd name="connsiteY6" fmla="*/ 67398 h 12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084" h="124787">
                <a:moveTo>
                  <a:pt x="208090" y="51874"/>
                </a:moveTo>
                <a:cubicBezTo>
                  <a:pt x="193312" y="93011"/>
                  <a:pt x="139748" y="116752"/>
                  <a:pt x="88450" y="104902"/>
                </a:cubicBezTo>
                <a:cubicBezTo>
                  <a:pt x="46974" y="95320"/>
                  <a:pt x="18447" y="64849"/>
                  <a:pt x="18547" y="30237"/>
                </a:cubicBezTo>
                <a:cubicBezTo>
                  <a:pt x="18547" y="29534"/>
                  <a:pt x="18547" y="28831"/>
                  <a:pt x="18547" y="28074"/>
                </a:cubicBezTo>
                <a:lnTo>
                  <a:pt x="8092" y="0"/>
                </a:lnTo>
                <a:cubicBezTo>
                  <a:pt x="-15117" y="46723"/>
                  <a:pt x="13301" y="99687"/>
                  <a:pt x="71565" y="118298"/>
                </a:cubicBezTo>
                <a:cubicBezTo>
                  <a:pt x="129829" y="136910"/>
                  <a:pt x="195876" y="114121"/>
                  <a:pt x="219085" y="6739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8" name="Полилиния 37">
            <a:extLst>
              <a:ext uri="{FF2B5EF4-FFF2-40B4-BE49-F238E27FC236}">
                <a16:creationId xmlns:a16="http://schemas.microsoft.com/office/drawing/2014/main" id="{A47A3417-CBED-EB0D-5A42-73B1EC31BA10}"/>
              </a:ext>
            </a:extLst>
          </p:cNvPr>
          <p:cNvSpPr/>
          <p:nvPr/>
        </p:nvSpPr>
        <p:spPr>
          <a:xfrm>
            <a:off x="920057" y="1078482"/>
            <a:ext cx="358131" cy="242841"/>
          </a:xfrm>
          <a:custGeom>
            <a:avLst/>
            <a:gdLst>
              <a:gd name="connsiteX0" fmla="*/ 266339 w 268598"/>
              <a:gd name="connsiteY0" fmla="*/ 161468 h 182131"/>
              <a:gd name="connsiteX1" fmla="*/ 215884 w 268598"/>
              <a:gd name="connsiteY1" fmla="*/ 90878 h 182131"/>
              <a:gd name="connsiteX2" fmla="*/ 201315 w 268598"/>
              <a:gd name="connsiteY2" fmla="*/ 84117 h 182131"/>
              <a:gd name="connsiteX3" fmla="*/ 133862 w 268598"/>
              <a:gd name="connsiteY3" fmla="*/ 84117 h 182131"/>
              <a:gd name="connsiteX4" fmla="*/ 133862 w 268598"/>
              <a:gd name="connsiteY4" fmla="*/ 82332 h 182131"/>
              <a:gd name="connsiteX5" fmla="*/ 124081 w 268598"/>
              <a:gd name="connsiteY5" fmla="*/ 21857 h 182131"/>
              <a:gd name="connsiteX6" fmla="*/ 88803 w 268598"/>
              <a:gd name="connsiteY6" fmla="*/ 221 h 182131"/>
              <a:gd name="connsiteX7" fmla="*/ 79899 w 268598"/>
              <a:gd name="connsiteY7" fmla="*/ 2330 h 182131"/>
              <a:gd name="connsiteX8" fmla="*/ 75785 w 268598"/>
              <a:gd name="connsiteY8" fmla="*/ 3628 h 182131"/>
              <a:gd name="connsiteX9" fmla="*/ 8332 w 268598"/>
              <a:gd name="connsiteY9" fmla="*/ 35272 h 182131"/>
              <a:gd name="connsiteX10" fmla="*/ 709 w 268598"/>
              <a:gd name="connsiteY10" fmla="*/ 50851 h 182131"/>
              <a:gd name="connsiteX11" fmla="*/ 20945 w 268598"/>
              <a:gd name="connsiteY11" fmla="*/ 105213 h 182131"/>
              <a:gd name="connsiteX12" fmla="*/ 37066 w 268598"/>
              <a:gd name="connsiteY12" fmla="*/ 114841 h 182131"/>
              <a:gd name="connsiteX13" fmla="*/ 41923 w 268598"/>
              <a:gd name="connsiteY13" fmla="*/ 114300 h 182131"/>
              <a:gd name="connsiteX14" fmla="*/ 53255 w 268598"/>
              <a:gd name="connsiteY14" fmla="*/ 97423 h 182131"/>
              <a:gd name="connsiteX15" fmla="*/ 36662 w 268598"/>
              <a:gd name="connsiteY15" fmla="*/ 53285 h 182131"/>
              <a:gd name="connsiteX16" fmla="*/ 60473 w 268598"/>
              <a:gd name="connsiteY16" fmla="*/ 42142 h 182131"/>
              <a:gd name="connsiteX17" fmla="*/ 71468 w 268598"/>
              <a:gd name="connsiteY17" fmla="*/ 90824 h 182131"/>
              <a:gd name="connsiteX18" fmla="*/ 102496 w 268598"/>
              <a:gd name="connsiteY18" fmla="*/ 111595 h 182131"/>
              <a:gd name="connsiteX19" fmla="*/ 108162 w 268598"/>
              <a:gd name="connsiteY19" fmla="*/ 111163 h 182131"/>
              <a:gd name="connsiteX20" fmla="*/ 108769 w 268598"/>
              <a:gd name="connsiteY20" fmla="*/ 111163 h 182131"/>
              <a:gd name="connsiteX21" fmla="*/ 191399 w 268598"/>
              <a:gd name="connsiteY21" fmla="*/ 111487 h 182131"/>
              <a:gd name="connsiteX22" fmla="*/ 237065 w 268598"/>
              <a:gd name="connsiteY22" fmla="*/ 175315 h 182131"/>
              <a:gd name="connsiteX23" fmla="*/ 251702 w 268598"/>
              <a:gd name="connsiteY23" fmla="*/ 182131 h 182131"/>
              <a:gd name="connsiteX24" fmla="*/ 268598 w 268598"/>
              <a:gd name="connsiteY24" fmla="*/ 168635 h 182131"/>
              <a:gd name="connsiteX25" fmla="*/ 266339 w 268598"/>
              <a:gd name="connsiteY25" fmla="*/ 161847 h 18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8598" h="182131">
                <a:moveTo>
                  <a:pt x="266339" y="161468"/>
                </a:moveTo>
                <a:lnTo>
                  <a:pt x="215884" y="90878"/>
                </a:lnTo>
                <a:cubicBezTo>
                  <a:pt x="212868" y="86711"/>
                  <a:pt x="207323" y="84137"/>
                  <a:pt x="201315" y="84117"/>
                </a:cubicBezTo>
                <a:lnTo>
                  <a:pt x="133862" y="84117"/>
                </a:lnTo>
                <a:cubicBezTo>
                  <a:pt x="133929" y="83523"/>
                  <a:pt x="133929" y="82926"/>
                  <a:pt x="133862" y="82332"/>
                </a:cubicBezTo>
                <a:lnTo>
                  <a:pt x="124081" y="21857"/>
                </a:lnTo>
                <a:cubicBezTo>
                  <a:pt x="121775" y="8078"/>
                  <a:pt x="105991" y="-1603"/>
                  <a:pt x="88803" y="221"/>
                </a:cubicBezTo>
                <a:cubicBezTo>
                  <a:pt x="85724" y="578"/>
                  <a:pt x="82725" y="1288"/>
                  <a:pt x="79899" y="2330"/>
                </a:cubicBezTo>
                <a:cubicBezTo>
                  <a:pt x="78470" y="2635"/>
                  <a:pt x="77090" y="3071"/>
                  <a:pt x="75785" y="3628"/>
                </a:cubicBezTo>
                <a:lnTo>
                  <a:pt x="8332" y="35272"/>
                </a:lnTo>
                <a:cubicBezTo>
                  <a:pt x="1627" y="38443"/>
                  <a:pt x="-1517" y="44870"/>
                  <a:pt x="709" y="50851"/>
                </a:cubicBezTo>
                <a:lnTo>
                  <a:pt x="20945" y="105213"/>
                </a:lnTo>
                <a:cubicBezTo>
                  <a:pt x="23067" y="110931"/>
                  <a:pt x="29626" y="114849"/>
                  <a:pt x="37066" y="114841"/>
                </a:cubicBezTo>
                <a:cubicBezTo>
                  <a:pt x="38709" y="114847"/>
                  <a:pt x="40345" y="114665"/>
                  <a:pt x="41923" y="114300"/>
                </a:cubicBezTo>
                <a:cubicBezTo>
                  <a:pt x="50828" y="112114"/>
                  <a:pt x="55880" y="104588"/>
                  <a:pt x="53255" y="97423"/>
                </a:cubicBezTo>
                <a:lnTo>
                  <a:pt x="36662" y="53285"/>
                </a:lnTo>
                <a:lnTo>
                  <a:pt x="60473" y="42142"/>
                </a:lnTo>
                <a:lnTo>
                  <a:pt x="71468" y="90824"/>
                </a:lnTo>
                <a:cubicBezTo>
                  <a:pt x="74203" y="102846"/>
                  <a:pt x="87257" y="111585"/>
                  <a:pt x="102496" y="111595"/>
                </a:cubicBezTo>
                <a:cubicBezTo>
                  <a:pt x="104397" y="111585"/>
                  <a:pt x="106293" y="111441"/>
                  <a:pt x="108162" y="111163"/>
                </a:cubicBezTo>
                <a:lnTo>
                  <a:pt x="108769" y="111163"/>
                </a:lnTo>
                <a:lnTo>
                  <a:pt x="191399" y="111487"/>
                </a:lnTo>
                <a:lnTo>
                  <a:pt x="237065" y="175315"/>
                </a:lnTo>
                <a:cubicBezTo>
                  <a:pt x="240056" y="179537"/>
                  <a:pt x="245647" y="182141"/>
                  <a:pt x="251702" y="182131"/>
                </a:cubicBezTo>
                <a:cubicBezTo>
                  <a:pt x="261015" y="182146"/>
                  <a:pt x="268580" y="176104"/>
                  <a:pt x="268598" y="168635"/>
                </a:cubicBezTo>
                <a:cubicBezTo>
                  <a:pt x="268604" y="166252"/>
                  <a:pt x="267825" y="163910"/>
                  <a:pt x="266339" y="16184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9" name="Полилиния 38">
            <a:extLst>
              <a:ext uri="{FF2B5EF4-FFF2-40B4-BE49-F238E27FC236}">
                <a16:creationId xmlns:a16="http://schemas.microsoft.com/office/drawing/2014/main" id="{CCAB8DC5-E10B-D8DE-4AFD-9F36E5AE4825}"/>
              </a:ext>
            </a:extLst>
          </p:cNvPr>
          <p:cNvSpPr/>
          <p:nvPr/>
        </p:nvSpPr>
        <p:spPr>
          <a:xfrm>
            <a:off x="509644" y="996616"/>
            <a:ext cx="89937" cy="72121"/>
          </a:xfrm>
          <a:custGeom>
            <a:avLst/>
            <a:gdLst>
              <a:gd name="connsiteX0" fmla="*/ 67453 w 67453"/>
              <a:gd name="connsiteY0" fmla="*/ 27046 h 54091"/>
              <a:gd name="connsiteX1" fmla="*/ 33727 w 67453"/>
              <a:gd name="connsiteY1" fmla="*/ 54092 h 54091"/>
              <a:gd name="connsiteX2" fmla="*/ 0 w 67453"/>
              <a:gd name="connsiteY2" fmla="*/ 27046 h 54091"/>
              <a:gd name="connsiteX3" fmla="*/ 33727 w 67453"/>
              <a:gd name="connsiteY3" fmla="*/ 0 h 54091"/>
              <a:gd name="connsiteX4" fmla="*/ 67453 w 67453"/>
              <a:gd name="connsiteY4" fmla="*/ 27046 h 5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53" h="54091">
                <a:moveTo>
                  <a:pt x="67453" y="27046"/>
                </a:moveTo>
                <a:cubicBezTo>
                  <a:pt x="67453" y="41983"/>
                  <a:pt x="52353" y="54092"/>
                  <a:pt x="33727" y="54092"/>
                </a:cubicBezTo>
                <a:cubicBezTo>
                  <a:pt x="15100" y="54092"/>
                  <a:pt x="0" y="41983"/>
                  <a:pt x="0" y="27046"/>
                </a:cubicBezTo>
                <a:cubicBezTo>
                  <a:pt x="0" y="12109"/>
                  <a:pt x="15100" y="0"/>
                  <a:pt x="33727" y="0"/>
                </a:cubicBezTo>
                <a:cubicBezTo>
                  <a:pt x="52353" y="0"/>
                  <a:pt x="67453" y="12109"/>
                  <a:pt x="67453" y="2704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x-none" sz="20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BAE689-5982-1D07-5806-6D0C9D703A3E}"/>
              </a:ext>
            </a:extLst>
          </p:cNvPr>
          <p:cNvSpPr txBox="1"/>
          <p:nvPr/>
        </p:nvSpPr>
        <p:spPr>
          <a:xfrm>
            <a:off x="1237669" y="3432954"/>
            <a:ext cx="45507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 panose="020B0604020202020204" pitchFamily="34" charset="0"/>
              </a:rPr>
              <a:t>На стационарном уровне: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Стандарт: 2 000 коек (10 коек на 100 тыс. населения) </a:t>
            </a:r>
            <a:endParaRPr lang="ru-RU" b="1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Наличие: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2 016 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коек, в том числе: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отдельные хосписы/ больницы/ центры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33%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отделения в онкоцентрах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13%</a:t>
            </a:r>
          </a:p>
          <a:p>
            <a:pPr marL="380990" indent="-38099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отделения в многопрофильной: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15%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Arial Narrow"/>
            </a:endParaRPr>
          </a:p>
          <a:p>
            <a:pPr marL="380990" indent="-380990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единичные койки в ЦРБ: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/>
              </a:rPr>
              <a:t>39%</a:t>
            </a:r>
          </a:p>
        </p:txBody>
      </p:sp>
      <p:pic>
        <p:nvPicPr>
          <p:cNvPr id="22" name="Picture 18" descr="Ambulance-52.png">
            <a:extLst>
              <a:ext uri="{FF2B5EF4-FFF2-40B4-BE49-F238E27FC236}">
                <a16:creationId xmlns:a16="http://schemas.microsoft.com/office/drawing/2014/main" id="{7254EEE9-839D-956E-BC49-92CD684844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87" y="2060848"/>
            <a:ext cx="490745" cy="394311"/>
          </a:xfrm>
          <a:prstGeom prst="rect">
            <a:avLst/>
          </a:prstGeom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AD3F5D2-44C1-2F8D-999D-9B023A341576}"/>
              </a:ext>
            </a:extLst>
          </p:cNvPr>
          <p:cNvSpPr txBox="1"/>
          <p:nvPr/>
        </p:nvSpPr>
        <p:spPr>
          <a:xfrm>
            <a:off x="1278188" y="1027111"/>
            <a:ext cx="492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Arial Narrow" panose="020B0604020202020204" pitchFamily="34" charset="0"/>
              </a:rPr>
              <a:t>Потребность: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107 430 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чел., включая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4 900 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детей </a:t>
            </a:r>
          </a:p>
        </p:txBody>
      </p:sp>
      <p:pic>
        <p:nvPicPr>
          <p:cNvPr id="27" name="Рисунок 26" descr="Здание со сплошной заливкой">
            <a:extLst>
              <a:ext uri="{FF2B5EF4-FFF2-40B4-BE49-F238E27FC236}">
                <a16:creationId xmlns:a16="http://schemas.microsoft.com/office/drawing/2014/main" id="{C7EB7B2E-2D0D-BA95-AAC6-6AA09E38E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368" y="4204824"/>
            <a:ext cx="581491" cy="592328"/>
          </a:xfrm>
          <a:prstGeom prst="rect">
            <a:avLst/>
          </a:prstGeom>
        </p:spPr>
      </p:pic>
      <p:pic>
        <p:nvPicPr>
          <p:cNvPr id="28" name="Рисунок 27" descr="Медицина со сплошной заливкой">
            <a:extLst>
              <a:ext uri="{FF2B5EF4-FFF2-40B4-BE49-F238E27FC236}">
                <a16:creationId xmlns:a16="http://schemas.microsoft.com/office/drawing/2014/main" id="{CCE0AA39-FC04-F3B8-D4FC-5B40430B9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150" y="4005888"/>
            <a:ext cx="260689" cy="26068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2D7C8B5-E4AF-983E-8B35-01E038360D3C}"/>
              </a:ext>
            </a:extLst>
          </p:cNvPr>
          <p:cNvSpPr txBox="1"/>
          <p:nvPr/>
        </p:nvSpPr>
        <p:spPr>
          <a:xfrm>
            <a:off x="1278188" y="1765476"/>
            <a:ext cx="48968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Arial Narrow" panose="020B0604020202020204" pitchFamily="34" charset="0"/>
              </a:rPr>
              <a:t>На амбулаторном уровне: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Потребность: 12 000 больных 4 </a:t>
            </a:r>
            <a:r>
              <a:rPr lang="ru-RU" dirty="0" err="1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кл.гр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Охват: 5 100 (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42,5%)</a:t>
            </a:r>
            <a:endParaRPr lang="ru-RU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Специализированные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5%</a:t>
            </a:r>
          </a:p>
          <a:p>
            <a:pPr lvl="1"/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Консультативные: </a:t>
            </a:r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95%</a:t>
            </a:r>
          </a:p>
        </p:txBody>
      </p:sp>
      <p:pic>
        <p:nvPicPr>
          <p:cNvPr id="8" name="Рисунок 7" descr="Шприц со сплошной заливкой">
            <a:extLst>
              <a:ext uri="{FF2B5EF4-FFF2-40B4-BE49-F238E27FC236}">
                <a16:creationId xmlns:a16="http://schemas.microsoft.com/office/drawing/2014/main" id="{0673C4AA-C44B-BE9A-E8BA-3CCD37FC9A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5636" y="2796901"/>
            <a:ext cx="496083" cy="4960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3DC93E-C05C-12E9-A6FB-0F08BDBC3D3F}"/>
              </a:ext>
            </a:extLst>
          </p:cNvPr>
          <p:cNvSpPr txBox="1"/>
          <p:nvPr/>
        </p:nvSpPr>
        <p:spPr>
          <a:xfrm>
            <a:off x="6954326" y="2552353"/>
            <a:ext cx="4738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Лекарственное обеспечение:</a:t>
            </a:r>
          </a:p>
          <a:p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В</a:t>
            </a:r>
            <a:r>
              <a:rPr lang="x-none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списке АЛО 18 наименований, включая </a:t>
            </a:r>
          </a:p>
          <a:p>
            <a:r>
              <a:rPr lang="x-none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3</a:t>
            </a:r>
            <a:r>
              <a:rPr lang="x-none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опиоидных анальгетика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243129"/>
              </p:ext>
            </p:extLst>
          </p:nvPr>
        </p:nvGraphicFramePr>
        <p:xfrm>
          <a:off x="6168008" y="849668"/>
          <a:ext cx="5832648" cy="158589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0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6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68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29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5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80038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latin typeface="Arial Narrow" panose="020B0606020202030204" pitchFamily="34" charset="0"/>
                        </a:rPr>
                        <a:t>ВИД ПОМОЩИ</a:t>
                      </a:r>
                      <a:endParaRPr lang="ru-RU" sz="11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Arial Narrow" panose="020B0606020202030204" pitchFamily="34" charset="0"/>
                        </a:rPr>
                        <a:t>2001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Arial Narrow" panose="020B0606020202030204" pitchFamily="34" charset="0"/>
                        </a:rPr>
                        <a:t>2011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Arial Narrow" panose="020B0606020202030204" pitchFamily="34" charset="0"/>
                        </a:rPr>
                        <a:t>2017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latin typeface="Arial Narrow" panose="020B0606020202030204" pitchFamily="34" charset="0"/>
                        </a:rPr>
                        <a:t>2018</a:t>
                      </a:r>
                      <a:endParaRPr lang="ru-RU" sz="10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кв. 2024 г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000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МОБИЛЬНЫЕ БРИГАДЫ для</a:t>
                      </a:r>
                      <a:r>
                        <a:rPr lang="ru-RU" sz="1200" b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b="1" kern="1200" baseline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онкологиче-ских</a:t>
                      </a:r>
                      <a:r>
                        <a:rPr lang="ru-RU" sz="1200" b="1" kern="12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 пациентов</a:t>
                      </a:r>
                      <a:endParaRPr lang="ru-RU" sz="12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91458" marR="91458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" descr="C:\Users\User\Desktop\1646035109_1-kartinkin-net-p-obuchenie-kartinki-dlya-prezentatsii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9320" y="4831976"/>
            <a:ext cx="7965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33DC93E-C05C-12E9-A6FB-0F08BDBC3D3F}"/>
              </a:ext>
            </a:extLst>
          </p:cNvPr>
          <p:cNvSpPr txBox="1"/>
          <p:nvPr/>
        </p:nvSpPr>
        <p:spPr>
          <a:xfrm>
            <a:off x="6954327" y="4587116"/>
            <a:ext cx="4542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Обучение каскадным методом:</a:t>
            </a:r>
          </a:p>
          <a:p>
            <a:r>
              <a:rPr lang="ru-RU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Медработники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– паллиативное лечение и ступенчатая противоболевая терапия </a:t>
            </a:r>
          </a:p>
          <a:p>
            <a:r>
              <a:rPr lang="ru-RU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Немедицинские специалисты </a:t>
            </a:r>
            <a:r>
              <a:rPr lang="ru-RU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(психологи, соцработники) – особенности работы с паллиативными пациентами</a:t>
            </a:r>
            <a:endParaRPr lang="x-none" dirty="0">
              <a:solidFill>
                <a:srgbClr val="00206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3076" name="Picture 4" descr="Мои медицинские услуги, Курри Курри Управление транспортом Компьютерные  иконки, Медицинский символ, синий, сервис, логотип png | PNG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32" y="3789040"/>
            <a:ext cx="536662" cy="5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54326" y="3709717"/>
            <a:ext cx="4974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Планируется пересмотр тарифов на медицинские услуги по паллиативной помощи</a:t>
            </a:r>
          </a:p>
        </p:txBody>
      </p:sp>
      <p:sp>
        <p:nvSpPr>
          <p:cNvPr id="30" name="Прямоугольник 30">
            <a:extLst>
              <a:ext uri="{FF2B5EF4-FFF2-40B4-BE49-F238E27FC236}">
                <a16:creationId xmlns:a16="http://schemas.microsoft.com/office/drawing/2014/main" id="{D04D72A1-D631-4009-AEEF-091CB926BA74}"/>
              </a:ext>
            </a:extLst>
          </p:cNvPr>
          <p:cNvSpPr/>
          <p:nvPr/>
        </p:nvSpPr>
        <p:spPr>
          <a:xfrm>
            <a:off x="191344" y="54522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ОКАЗАНИЕ ПАЛЛИАТИВНОЙ ПОМОЩИ НА УРОВНЕ СТАЦИОНАРА И ПМСП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82DF9805-82E8-4449-8B08-5323290C186E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17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70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981513"/>
            <a:ext cx="5016474" cy="2852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55" y="980729"/>
            <a:ext cx="3484157" cy="19898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980728"/>
            <a:ext cx="3096344" cy="19898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99" y="3978660"/>
            <a:ext cx="5024733" cy="24864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474604"/>
            <a:ext cx="4495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30">
            <a:extLst>
              <a:ext uri="{FF2B5EF4-FFF2-40B4-BE49-F238E27FC236}">
                <a16:creationId xmlns:a16="http://schemas.microsoft.com/office/drawing/2014/main" id="{D04D72A1-D631-4009-AEEF-091CB926BA74}"/>
              </a:ext>
            </a:extLst>
          </p:cNvPr>
          <p:cNvSpPr/>
          <p:nvPr/>
        </p:nvSpPr>
        <p:spPr>
          <a:xfrm>
            <a:off x="191344" y="54522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Tahoma" pitchFamily="34" charset="0"/>
                <a:cs typeface="Arial" panose="020B0604020202020204" pitchFamily="34" charset="0"/>
              </a:rPr>
              <a:t>ЦИФРОВЫЕ ТЕХНОЛОГИИ И ИСКУССТВЕННЫЙ ИНТЕЛЛЕКТ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             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DF9805-82E8-4449-8B08-5323290C186E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18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22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7034061" y="2902462"/>
            <a:ext cx="416859" cy="16584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4930" y="3929257"/>
          <a:ext cx="11463717" cy="2537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959">
                  <a:extLst>
                    <a:ext uri="{9D8B030D-6E8A-4147-A177-3AD203B41FA5}">
                      <a16:colId xmlns:a16="http://schemas.microsoft.com/office/drawing/2014/main" val="1549889308"/>
                    </a:ext>
                  </a:extLst>
                </a:gridCol>
                <a:gridCol w="5874966">
                  <a:extLst>
                    <a:ext uri="{9D8B030D-6E8A-4147-A177-3AD203B41FA5}">
                      <a16:colId xmlns:a16="http://schemas.microsoft.com/office/drawing/2014/main" val="3451158131"/>
                    </a:ext>
                  </a:extLst>
                </a:gridCol>
                <a:gridCol w="1987792">
                  <a:extLst>
                    <a:ext uri="{9D8B030D-6E8A-4147-A177-3AD203B41FA5}">
                      <a16:colId xmlns:a16="http://schemas.microsoft.com/office/drawing/2014/main" val="4228707853"/>
                    </a:ext>
                  </a:extLst>
                </a:gridCol>
              </a:tblGrid>
              <a:tr h="3885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Принимаемые меры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859771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Сертификационный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курс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 направлению онкология</a:t>
                      </a:r>
                    </a:p>
                    <a:p>
                      <a:pPr algn="ctr"/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(до 3,5 мес.)</a:t>
                      </a:r>
                    </a:p>
                    <a:p>
                      <a:pPr algn="ctr"/>
                      <a:r>
                        <a:rPr lang="ru-RU" sz="1200" i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План на 2024-2025 года: 30 специалистов</a:t>
                      </a:r>
                      <a:endParaRPr lang="en-US" sz="1200" i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Приобретение дополнительной компетенции: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- по основной специальности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(к примеру, акушер-гинекологи по онкологии в акушерстве и гинекологии);</a:t>
                      </a:r>
                    </a:p>
                    <a:p>
                      <a:pPr marL="0" algn="just" defTabSz="914400" rtl="0" eaLnBrk="1" latinLnBrk="0" hangingPunct="1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- рамках профиля (</a:t>
                      </a:r>
                      <a:r>
                        <a:rPr lang="ru-RU" sz="160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детский кардиолог по детской </a:t>
                      </a:r>
                      <a:r>
                        <a:rPr lang="ru-RU" sz="1600" i="1" kern="120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онкогематологии</a:t>
                      </a:r>
                      <a:r>
                        <a:rPr lang="ru-RU" sz="1600" i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Вносятся дополнения в НПА,</a:t>
                      </a:r>
                      <a:r>
                        <a:rPr lang="ru-RU" sz="16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разрабатываются образовательные программы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80407509"/>
                  </a:ext>
                </a:extLst>
              </a:tr>
              <a:tr h="38859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Укороченная резидентура*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(до 18 мес.)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План на 2024-2025 года: 3 специалиста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50" b="1" i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*учитываются результаты формального, дополнительного и неформального образования</a:t>
                      </a:r>
                      <a:endParaRPr lang="en-US" sz="105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Приобретение специальности онколога.</a:t>
                      </a:r>
                      <a:endParaRPr lang="en-US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220956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91344" y="529522"/>
          <a:ext cx="8136904" cy="353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77182" y="976528"/>
          <a:ext cx="3895435" cy="27450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4098">
                  <a:extLst>
                    <a:ext uri="{9D8B030D-6E8A-4147-A177-3AD203B41FA5}">
                      <a16:colId xmlns:a16="http://schemas.microsoft.com/office/drawing/2014/main" val="1286320821"/>
                    </a:ext>
                  </a:extLst>
                </a:gridCol>
                <a:gridCol w="2831337">
                  <a:extLst>
                    <a:ext uri="{9D8B030D-6E8A-4147-A177-3AD203B41FA5}">
                      <a16:colId xmlns:a16="http://schemas.microsoft.com/office/drawing/2014/main" val="385733940"/>
                    </a:ext>
                  </a:extLst>
                </a:gridCol>
              </a:tblGrid>
              <a:tr h="477596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Наиболее востребованы</a:t>
                      </a:r>
                      <a:r>
                        <a:rPr lang="ru-RU" sz="14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в следующих регионах:</a:t>
                      </a:r>
                      <a:endParaRPr lang="en-US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056593"/>
                  </a:ext>
                </a:extLst>
              </a:tr>
              <a:tr h="87557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онкологи взрослые</a:t>
                      </a:r>
                      <a:endParaRPr lang="en-US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Мангистауская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Акмолинская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 Астана (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ЗКО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Костанайская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 СКО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 </a:t>
                      </a:r>
                      <a:r>
                        <a:rPr lang="ru-RU" sz="14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Улытауская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),</a:t>
                      </a:r>
                      <a:r>
                        <a:rPr lang="ru-RU" sz="14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Шымкент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24824"/>
                  </a:ext>
                </a:extLst>
              </a:tr>
              <a:tr h="57712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гематологи взрослые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Кызылординская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), Астана (</a:t>
                      </a: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14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99718"/>
                  </a:ext>
                </a:extLst>
              </a:tr>
              <a:tr h="81476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онкологи, гематологи детские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Астана (</a:t>
                      </a:r>
                      <a:r>
                        <a:rPr lang="ru-RU" sz="140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), Алматы (</a:t>
                      </a:r>
                      <a:r>
                        <a:rPr lang="ru-RU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0921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38166" y="3373997"/>
            <a:ext cx="1236835" cy="456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обеспеченность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17709" y="3419082"/>
            <a:ext cx="1228723" cy="414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обеспеченность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486125" y="3433730"/>
            <a:ext cx="1173505" cy="399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обеспеченность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95800" y="3395154"/>
            <a:ext cx="1150816" cy="4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контингент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60640" y="3476124"/>
            <a:ext cx="862200" cy="26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контингент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24707" y="3428304"/>
            <a:ext cx="1150816" cy="40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контингент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210705" y="1305524"/>
            <a:ext cx="1054270" cy="4651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Гематологи взрослые</a:t>
            </a:r>
            <a:endParaRPr lang="en-US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01169" y="1630990"/>
            <a:ext cx="1575184" cy="4852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Онкологи и гематологи детские</a:t>
            </a:r>
            <a:endParaRPr lang="en-US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185904" y="966438"/>
            <a:ext cx="8857" cy="2772109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5446616" y="807615"/>
            <a:ext cx="0" cy="2930932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356003" y="2296038"/>
            <a:ext cx="905099" cy="294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выпуск 2024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516036" y="2570742"/>
            <a:ext cx="978487" cy="325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выпуск 2024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751519" y="2577728"/>
            <a:ext cx="1034564" cy="428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выпуск 2024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78160" y="917350"/>
            <a:ext cx="892462" cy="218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дефицит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40395" y="2418905"/>
            <a:ext cx="714446" cy="31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дефицит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883116" y="2528809"/>
            <a:ext cx="714446" cy="317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дефицит</a:t>
            </a:r>
            <a:endParaRPr lang="en-US" sz="12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9">
            <a:extLst>
              <a:ext uri="{FF2B5EF4-FFF2-40B4-BE49-F238E27FC236}">
                <a16:creationId xmlns:a16="http://schemas.microsoft.com/office/drawing/2014/main" id="{D165EB01-6937-4E8E-A27F-B7D226BEF45D}"/>
              </a:ext>
            </a:extLst>
          </p:cNvPr>
          <p:cNvSpPr/>
          <p:nvPr/>
        </p:nvSpPr>
        <p:spPr>
          <a:xfrm>
            <a:off x="11439372" y="54522"/>
            <a:ext cx="633292" cy="62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19</a:t>
            </a:r>
            <a:endParaRPr lang="ru-RU" sz="2800" b="1" dirty="0">
              <a:latin typeface="Arial Narrow" pitchFamily="34" charset="0"/>
            </a:endParaRPr>
          </a:p>
        </p:txBody>
      </p:sp>
      <p:sp>
        <p:nvSpPr>
          <p:cNvPr id="25" name="Прямоугольник 30">
            <a:extLst>
              <a:ext uri="{FF2B5EF4-FFF2-40B4-BE49-F238E27FC236}">
                <a16:creationId xmlns:a16="http://schemas.microsoft.com/office/drawing/2014/main" id="{1F7DD8D1-5221-40D5-B601-48BB1381DB67}"/>
              </a:ext>
            </a:extLst>
          </p:cNvPr>
          <p:cNvSpPr/>
          <p:nvPr/>
        </p:nvSpPr>
        <p:spPr>
          <a:xfrm>
            <a:off x="191344" y="36399"/>
            <a:ext cx="11161240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Кадровая обеспеченность онкологической помощи </a:t>
            </a:r>
            <a:r>
              <a:rPr lang="ru-RU" altLang="ru-RU" sz="2000" b="1" cap="all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</a:t>
            </a: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207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803" y="66676"/>
            <a:ext cx="11221007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ЗАБОЛЕВАЕМОСТЬ   И   СМЕРТНОСТЬ   ОТ   ОНКОЛОГИЧЕСКИХ   ЗАБОЛЕВАНИЙ </a:t>
            </a:r>
          </a:p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  КАЗАХСТАНЕ   НА   100  000 НАСЕЛЕНИЯ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18717" y="5205629"/>
            <a:ext cx="2703135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30623" y="2165967"/>
            <a:ext cx="13693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заболеваемость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50456" y="2159960"/>
            <a:ext cx="96370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Arial Narrow" panose="020B0606020202030204" pitchFamily="34" charset="0"/>
              </a:rPr>
              <a:t>смертность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49867" y="2257720"/>
            <a:ext cx="90950" cy="108608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034043" y="2257720"/>
            <a:ext cx="90950" cy="1122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latin typeface="Arial Narrow" panose="020B060602020203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11220058" y="1778868"/>
            <a:ext cx="128734" cy="22747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564320" y="1769496"/>
            <a:ext cx="432757" cy="246221"/>
          </a:xfrm>
          <a:prstGeom prst="rect">
            <a:avLst/>
          </a:prstGeom>
          <a:solidFill>
            <a:srgbClr val="A321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1,0%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566441" y="1075960"/>
            <a:ext cx="476092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Arial Narrow" panose="020B0606020202030204" pitchFamily="34" charset="0"/>
              </a:rPr>
              <a:t>0,9%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280252" y="995808"/>
            <a:ext cx="19767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 мес. 2024 г.  – 13 278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случаев</a:t>
            </a:r>
          </a:p>
          <a:p>
            <a:pPr algn="ctr"/>
            <a:r>
              <a:rPr lang="ru-RU" sz="1000" b="1" dirty="0">
                <a:solidFill>
                  <a:srgbClr val="002060"/>
                </a:solidFill>
                <a:latin typeface="Arial Narrow" panose="020B0606020202030204" pitchFamily="34" charset="0"/>
              </a:rPr>
              <a:t>4 мес. 2023 г. – 12 991 </a:t>
            </a:r>
            <a:r>
              <a:rPr lang="ru-RU" sz="1000" dirty="0">
                <a:solidFill>
                  <a:srgbClr val="002060"/>
                </a:solidFill>
                <a:latin typeface="Arial Narrow" panose="020B0606020202030204" pitchFamily="34" charset="0"/>
              </a:rPr>
              <a:t>случаев</a:t>
            </a:r>
          </a:p>
        </p:txBody>
      </p:sp>
      <p:sp>
        <p:nvSpPr>
          <p:cNvPr id="55" name="TextBox 43"/>
          <p:cNvSpPr txBox="1"/>
          <p:nvPr/>
        </p:nvSpPr>
        <p:spPr>
          <a:xfrm>
            <a:off x="9441379" y="1677478"/>
            <a:ext cx="17221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 мес. 2024 г.  – 4 060 </a:t>
            </a: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случаев</a:t>
            </a:r>
          </a:p>
          <a:p>
            <a:r>
              <a:rPr lang="ru-RU" sz="1000" b="1" dirty="0">
                <a:solidFill>
                  <a:srgbClr val="C00000"/>
                </a:solidFill>
                <a:latin typeface="Arial Narrow" panose="020B0606020202030204" pitchFamily="34" charset="0"/>
              </a:rPr>
              <a:t>4 мес. 2023 г.  – 4 046 </a:t>
            </a:r>
            <a:r>
              <a:rPr lang="ru-RU" sz="1000" dirty="0">
                <a:solidFill>
                  <a:srgbClr val="C00000"/>
                </a:solidFill>
                <a:latin typeface="Arial Narrow" panose="020B0606020202030204" pitchFamily="34" charset="0"/>
              </a:rPr>
              <a:t>случаев</a:t>
            </a:r>
          </a:p>
        </p:txBody>
      </p:sp>
      <p:sp>
        <p:nvSpPr>
          <p:cNvPr id="56" name="Стрелка вниз 55"/>
          <p:cNvSpPr/>
          <p:nvPr/>
        </p:nvSpPr>
        <p:spPr>
          <a:xfrm flipV="1">
            <a:off x="11257042" y="1075960"/>
            <a:ext cx="120943" cy="224914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951984" y="5205474"/>
            <a:ext cx="3024336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1439372" y="66676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Narrow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8250AB-6989-4D7D-87B5-2186DF46C1F3}"/>
              </a:ext>
            </a:extLst>
          </p:cNvPr>
          <p:cNvSpPr txBox="1"/>
          <p:nvPr/>
        </p:nvSpPr>
        <p:spPr>
          <a:xfrm>
            <a:off x="-44467" y="2103508"/>
            <a:ext cx="1358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18 086 умерло</a:t>
            </a:r>
            <a:endParaRPr lang="en-GB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30461"/>
              </p:ext>
            </p:extLst>
          </p:nvPr>
        </p:nvGraphicFramePr>
        <p:xfrm>
          <a:off x="74927" y="749892"/>
          <a:ext cx="12117072" cy="2105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4927" y="2996143"/>
            <a:ext cx="3468504" cy="37285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68209" y="2996143"/>
            <a:ext cx="4104456" cy="372855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48622" y="2996143"/>
            <a:ext cx="4247578" cy="372855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69942" y="3452508"/>
            <a:ext cx="2751910" cy="1386433"/>
            <a:chOff x="4301131" y="2665197"/>
            <a:chExt cx="2795944" cy="1611506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4326626" y="2665197"/>
              <a:ext cx="2770449" cy="1483169"/>
              <a:chOff x="4908084" y="1124744"/>
              <a:chExt cx="2770449" cy="1483169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5344365" y="1245963"/>
                <a:ext cx="1080862" cy="504056"/>
              </a:xfrm>
              <a:prstGeom prst="rect">
                <a:avLst/>
              </a:prstGeom>
              <a:solidFill>
                <a:schemeClr val="tx2"/>
              </a:solidFill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5 882</a:t>
                </a: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276326" y="2103857"/>
                <a:ext cx="1355744" cy="504056"/>
              </a:xfrm>
              <a:prstGeom prst="rect">
                <a:avLst/>
              </a:prstGeom>
              <a:solidFill>
                <a:srgbClr val="A32121"/>
              </a:solidFill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100" b="1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7 396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425228" y="1289361"/>
                <a:ext cx="102775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206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44,3%</a:t>
                </a:r>
                <a:endParaRPr lang="ru-RU" sz="14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6605995" y="2127255"/>
                <a:ext cx="107253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 dirty="0">
                    <a:solidFill>
                      <a:srgbClr val="002060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55,7%</a:t>
                </a:r>
                <a:endParaRPr lang="ru-RU" sz="1400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8084" y="1124744"/>
                <a:ext cx="295826" cy="760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Freeform 38"/>
            <p:cNvSpPr/>
            <p:nvPr/>
          </p:nvSpPr>
          <p:spPr>
            <a:xfrm>
              <a:off x="4301131" y="3515973"/>
              <a:ext cx="321321" cy="760730"/>
            </a:xfrm>
            <a:custGeom>
              <a:avLst/>
              <a:gdLst>
                <a:gd name="connsiteX0" fmla="*/ 166619 w 602029"/>
                <a:gd name="connsiteY0" fmla="*/ 264542 h 1291595"/>
                <a:gd name="connsiteX1" fmla="*/ 166620 w 602029"/>
                <a:gd name="connsiteY1" fmla="*/ 264542 h 1291595"/>
                <a:gd name="connsiteX2" fmla="*/ 428634 w 602029"/>
                <a:gd name="connsiteY2" fmla="*/ 264542 h 1291595"/>
                <a:gd name="connsiteX3" fmla="*/ 435091 w 602029"/>
                <a:gd name="connsiteY3" fmla="*/ 264542 h 1291595"/>
                <a:gd name="connsiteX4" fmla="*/ 454339 w 602029"/>
                <a:gd name="connsiteY4" fmla="*/ 269732 h 1291595"/>
                <a:gd name="connsiteX5" fmla="*/ 489482 w 602029"/>
                <a:gd name="connsiteY5" fmla="*/ 304875 h 1291595"/>
                <a:gd name="connsiteX6" fmla="*/ 600279 w 602029"/>
                <a:gd name="connsiteY6" fmla="*/ 686222 h 1291595"/>
                <a:gd name="connsiteX7" fmla="*/ 569014 w 602029"/>
                <a:gd name="connsiteY7" fmla="*/ 742589 h 1291595"/>
                <a:gd name="connsiteX8" fmla="*/ 521127 w 602029"/>
                <a:gd name="connsiteY8" fmla="*/ 727123 h 1291595"/>
                <a:gd name="connsiteX9" fmla="*/ 519154 w 602029"/>
                <a:gd name="connsiteY9" fmla="*/ 723276 h 1291595"/>
                <a:gd name="connsiteX10" fmla="*/ 519209 w 602029"/>
                <a:gd name="connsiteY10" fmla="*/ 722792 h 1291595"/>
                <a:gd name="connsiteX11" fmla="*/ 435091 w 602029"/>
                <a:gd name="connsiteY11" fmla="*/ 425635 h 1291595"/>
                <a:gd name="connsiteX12" fmla="*/ 435091 w 602029"/>
                <a:gd name="connsiteY12" fmla="*/ 531915 h 1291595"/>
                <a:gd name="connsiteX13" fmla="*/ 532452 w 602029"/>
                <a:gd name="connsiteY13" fmla="*/ 886095 h 1291595"/>
                <a:gd name="connsiteX14" fmla="*/ 435092 w 602029"/>
                <a:gd name="connsiteY14" fmla="*/ 886095 h 1291595"/>
                <a:gd name="connsiteX15" fmla="*/ 435092 w 602029"/>
                <a:gd name="connsiteY15" fmla="*/ 1232159 h 1291595"/>
                <a:gd name="connsiteX16" fmla="*/ 375656 w 602029"/>
                <a:gd name="connsiteY16" fmla="*/ 1291595 h 1291595"/>
                <a:gd name="connsiteX17" fmla="*/ 316220 w 602029"/>
                <a:gd name="connsiteY17" fmla="*/ 1232159 h 1291595"/>
                <a:gd name="connsiteX18" fmla="*/ 316220 w 602029"/>
                <a:gd name="connsiteY18" fmla="*/ 886095 h 1291595"/>
                <a:gd name="connsiteX19" fmla="*/ 285492 w 602029"/>
                <a:gd name="connsiteY19" fmla="*/ 886095 h 1291595"/>
                <a:gd name="connsiteX20" fmla="*/ 285492 w 602029"/>
                <a:gd name="connsiteY20" fmla="*/ 1232159 h 1291595"/>
                <a:gd name="connsiteX21" fmla="*/ 226056 w 602029"/>
                <a:gd name="connsiteY21" fmla="*/ 1291595 h 1291595"/>
                <a:gd name="connsiteX22" fmla="*/ 166620 w 602029"/>
                <a:gd name="connsiteY22" fmla="*/ 1232159 h 1291595"/>
                <a:gd name="connsiteX23" fmla="*/ 166620 w 602029"/>
                <a:gd name="connsiteY23" fmla="*/ 886095 h 1291595"/>
                <a:gd name="connsiteX24" fmla="*/ 67018 w 602029"/>
                <a:gd name="connsiteY24" fmla="*/ 886095 h 1291595"/>
                <a:gd name="connsiteX25" fmla="*/ 166619 w 602029"/>
                <a:gd name="connsiteY25" fmla="*/ 523766 h 1291595"/>
                <a:gd name="connsiteX26" fmla="*/ 166619 w 602029"/>
                <a:gd name="connsiteY26" fmla="*/ 411846 h 1291595"/>
                <a:gd name="connsiteX27" fmla="*/ 165999 w 602029"/>
                <a:gd name="connsiteY27" fmla="*/ 412662 h 1291595"/>
                <a:gd name="connsiteX28" fmla="*/ 83790 w 602029"/>
                <a:gd name="connsiteY28" fmla="*/ 725504 h 1291595"/>
                <a:gd name="connsiteX29" fmla="*/ 83856 w 602029"/>
                <a:gd name="connsiteY29" fmla="*/ 725988 h 1291595"/>
                <a:gd name="connsiteX30" fmla="*/ 81951 w 602029"/>
                <a:gd name="connsiteY30" fmla="*/ 729870 h 1291595"/>
                <a:gd name="connsiteX31" fmla="*/ 34111 w 602029"/>
                <a:gd name="connsiteY31" fmla="*/ 746171 h 1291595"/>
                <a:gd name="connsiteX32" fmla="*/ 1512 w 602029"/>
                <a:gd name="connsiteY32" fmla="*/ 690332 h 1291595"/>
                <a:gd name="connsiteX33" fmla="*/ 96183 w 602029"/>
                <a:gd name="connsiteY33" fmla="*/ 330067 h 1291595"/>
                <a:gd name="connsiteX34" fmla="*/ 105773 w 602029"/>
                <a:gd name="connsiteY34" fmla="*/ 304875 h 1291595"/>
                <a:gd name="connsiteX35" fmla="*/ 140916 w 602029"/>
                <a:gd name="connsiteY35" fmla="*/ 269732 h 1291595"/>
                <a:gd name="connsiteX36" fmla="*/ 296002 w 602029"/>
                <a:gd name="connsiteY36" fmla="*/ 0 h 1291595"/>
                <a:gd name="connsiteX37" fmla="*/ 418490 w 602029"/>
                <a:gd name="connsiteY37" fmla="*/ 122488 h 1291595"/>
                <a:gd name="connsiteX38" fmla="*/ 296002 w 602029"/>
                <a:gd name="connsiteY38" fmla="*/ 244976 h 1291595"/>
                <a:gd name="connsiteX39" fmla="*/ 173514 w 602029"/>
                <a:gd name="connsiteY39" fmla="*/ 122488 h 1291595"/>
                <a:gd name="connsiteX40" fmla="*/ 296002 w 602029"/>
                <a:gd name="connsiteY40" fmla="*/ 0 h 129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2029" h="1291595">
                  <a:moveTo>
                    <a:pt x="166619" y="264542"/>
                  </a:moveTo>
                  <a:lnTo>
                    <a:pt x="166620" y="264542"/>
                  </a:lnTo>
                  <a:lnTo>
                    <a:pt x="428634" y="264542"/>
                  </a:lnTo>
                  <a:lnTo>
                    <a:pt x="435091" y="264542"/>
                  </a:lnTo>
                  <a:lnTo>
                    <a:pt x="454339" y="269732"/>
                  </a:lnTo>
                  <a:cubicBezTo>
                    <a:pt x="470140" y="276415"/>
                    <a:pt x="482798" y="289074"/>
                    <a:pt x="489482" y="304875"/>
                  </a:cubicBezTo>
                  <a:lnTo>
                    <a:pt x="600279" y="686222"/>
                  </a:lnTo>
                  <a:cubicBezTo>
                    <a:pt x="607156" y="710517"/>
                    <a:pt x="593158" y="735754"/>
                    <a:pt x="569014" y="742589"/>
                  </a:cubicBezTo>
                  <a:cubicBezTo>
                    <a:pt x="550906" y="747715"/>
                    <a:pt x="532232" y="741035"/>
                    <a:pt x="521127" y="727123"/>
                  </a:cubicBezTo>
                  <a:lnTo>
                    <a:pt x="519154" y="723276"/>
                  </a:lnTo>
                  <a:cubicBezTo>
                    <a:pt x="519172" y="723115"/>
                    <a:pt x="519191" y="722953"/>
                    <a:pt x="519209" y="722792"/>
                  </a:cubicBezTo>
                  <a:lnTo>
                    <a:pt x="435091" y="425635"/>
                  </a:lnTo>
                  <a:lnTo>
                    <a:pt x="435091" y="531915"/>
                  </a:lnTo>
                  <a:lnTo>
                    <a:pt x="532452" y="886095"/>
                  </a:lnTo>
                  <a:lnTo>
                    <a:pt x="435092" y="886095"/>
                  </a:lnTo>
                  <a:lnTo>
                    <a:pt x="435092" y="1232159"/>
                  </a:lnTo>
                  <a:cubicBezTo>
                    <a:pt x="435092" y="1264985"/>
                    <a:pt x="408482" y="1291595"/>
                    <a:pt x="375656" y="1291595"/>
                  </a:cubicBezTo>
                  <a:cubicBezTo>
                    <a:pt x="342830" y="1291595"/>
                    <a:pt x="316220" y="1264985"/>
                    <a:pt x="316220" y="1232159"/>
                  </a:cubicBezTo>
                  <a:lnTo>
                    <a:pt x="316220" y="886095"/>
                  </a:lnTo>
                  <a:lnTo>
                    <a:pt x="285492" y="886095"/>
                  </a:lnTo>
                  <a:lnTo>
                    <a:pt x="285492" y="1232159"/>
                  </a:lnTo>
                  <a:cubicBezTo>
                    <a:pt x="285492" y="1264985"/>
                    <a:pt x="258882" y="1291595"/>
                    <a:pt x="226056" y="1291595"/>
                  </a:cubicBezTo>
                  <a:cubicBezTo>
                    <a:pt x="193230" y="1291595"/>
                    <a:pt x="166620" y="1264985"/>
                    <a:pt x="166620" y="1232159"/>
                  </a:cubicBezTo>
                  <a:lnTo>
                    <a:pt x="166620" y="886095"/>
                  </a:lnTo>
                  <a:lnTo>
                    <a:pt x="67018" y="886095"/>
                  </a:lnTo>
                  <a:lnTo>
                    <a:pt x="166619" y="523766"/>
                  </a:lnTo>
                  <a:lnTo>
                    <a:pt x="166619" y="411846"/>
                  </a:lnTo>
                  <a:lnTo>
                    <a:pt x="165999" y="412662"/>
                  </a:lnTo>
                  <a:lnTo>
                    <a:pt x="83790" y="725504"/>
                  </a:lnTo>
                  <a:cubicBezTo>
                    <a:pt x="83812" y="725665"/>
                    <a:pt x="83834" y="725827"/>
                    <a:pt x="83856" y="725988"/>
                  </a:cubicBezTo>
                  <a:lnTo>
                    <a:pt x="81951" y="729870"/>
                  </a:lnTo>
                  <a:cubicBezTo>
                    <a:pt x="71068" y="743978"/>
                    <a:pt x="52427" y="750984"/>
                    <a:pt x="34111" y="746171"/>
                  </a:cubicBezTo>
                  <a:cubicBezTo>
                    <a:pt x="9690" y="739754"/>
                    <a:pt x="-4906" y="714753"/>
                    <a:pt x="1512" y="690332"/>
                  </a:cubicBezTo>
                  <a:lnTo>
                    <a:pt x="96183" y="330067"/>
                  </a:lnTo>
                  <a:lnTo>
                    <a:pt x="105773" y="304875"/>
                  </a:lnTo>
                  <a:cubicBezTo>
                    <a:pt x="112456" y="289074"/>
                    <a:pt x="125115" y="276415"/>
                    <a:pt x="140916" y="269732"/>
                  </a:cubicBezTo>
                  <a:close/>
                  <a:moveTo>
                    <a:pt x="296002" y="0"/>
                  </a:moveTo>
                  <a:cubicBezTo>
                    <a:pt x="363650" y="0"/>
                    <a:pt x="418490" y="54840"/>
                    <a:pt x="418490" y="122488"/>
                  </a:cubicBezTo>
                  <a:cubicBezTo>
                    <a:pt x="418490" y="190136"/>
                    <a:pt x="363650" y="244976"/>
                    <a:pt x="296002" y="244976"/>
                  </a:cubicBezTo>
                  <a:cubicBezTo>
                    <a:pt x="228354" y="244976"/>
                    <a:pt x="173514" y="190136"/>
                    <a:pt x="173514" y="122488"/>
                  </a:cubicBezTo>
                  <a:cubicBezTo>
                    <a:pt x="173514" y="54840"/>
                    <a:pt x="228354" y="0"/>
                    <a:pt x="29600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"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59123" y="5251497"/>
            <a:ext cx="2419697" cy="1240348"/>
            <a:chOff x="5344364" y="1245963"/>
            <a:chExt cx="2425542" cy="1431230"/>
          </a:xfrm>
          <a:solidFill>
            <a:srgbClr val="002060"/>
          </a:solidFill>
        </p:grpSpPr>
        <p:sp>
          <p:nvSpPr>
            <p:cNvPr id="43" name="Прямоугольник 42"/>
            <p:cNvSpPr/>
            <p:nvPr/>
          </p:nvSpPr>
          <p:spPr>
            <a:xfrm>
              <a:off x="5344365" y="1245963"/>
              <a:ext cx="1375393" cy="504056"/>
            </a:xfrm>
            <a:prstGeom prst="rect">
              <a:avLst/>
            </a:prstGeom>
            <a:solidFill>
              <a:schemeClr val="tx2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2 120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44364" y="2173137"/>
              <a:ext cx="1200756" cy="504056"/>
            </a:xfrm>
            <a:prstGeom prst="rect">
              <a:avLst/>
            </a:prstGeom>
            <a:solidFill>
              <a:srgbClr val="A32121"/>
            </a:solidFill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1 940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6719758" y="1297936"/>
              <a:ext cx="105014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52,2%</a:t>
              </a: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600070" y="2225110"/>
              <a:ext cx="9652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47,8%</a:t>
              </a:r>
              <a:endParaRPr lang="ru-RU" sz="1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703036" y="3063123"/>
            <a:ext cx="4049148" cy="3643399"/>
            <a:chOff x="-155879" y="562704"/>
            <a:chExt cx="4057330" cy="6699385"/>
          </a:xfrm>
          <a:solidFill>
            <a:schemeClr val="bg1"/>
          </a:solidFill>
        </p:grpSpPr>
        <p:sp>
          <p:nvSpPr>
            <p:cNvPr id="51" name="Rounded Rectangle 10"/>
            <p:cNvSpPr/>
            <p:nvPr/>
          </p:nvSpPr>
          <p:spPr>
            <a:xfrm>
              <a:off x="76815" y="6612802"/>
              <a:ext cx="3361872" cy="6492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0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 dirty="0">
                  <a:solidFill>
                    <a:srgbClr val="C0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55,6%</a:t>
              </a:r>
              <a:r>
                <a:rPr lang="ru-RU" sz="1100" b="1" dirty="0">
                  <a:solidFill>
                    <a:srgbClr val="00206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НАХОДЯТСЯ В ТРУДОСПОСОБНОМ ВОЗРАСТЕ</a:t>
              </a: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-155879" y="562704"/>
              <a:ext cx="4057330" cy="6136073"/>
              <a:chOff x="-155879" y="562704"/>
              <a:chExt cx="4057330" cy="6136073"/>
            </a:xfrm>
            <a:grpFill/>
          </p:grpSpPr>
          <p:graphicFrame>
            <p:nvGraphicFramePr>
              <p:cNvPr id="53" name="Chart 3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18637096"/>
                  </p:ext>
                </p:extLst>
              </p:nvPr>
            </p:nvGraphicFramePr>
            <p:xfrm>
              <a:off x="-155879" y="562704"/>
              <a:ext cx="4057330" cy="613607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7" name="Rounded Rectangle 23"/>
              <p:cNvSpPr/>
              <p:nvPr/>
            </p:nvSpPr>
            <p:spPr bwMode="auto">
              <a:xfrm>
                <a:off x="-42654" y="2107566"/>
                <a:ext cx="3270185" cy="2837214"/>
              </a:xfrm>
              <a:prstGeom prst="roundRect">
                <a:avLst/>
              </a:prstGeom>
              <a:noFill/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0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0" name="Текст 3"/>
          <p:cNvSpPr txBox="1">
            <a:spLocks/>
          </p:cNvSpPr>
          <p:nvPr/>
        </p:nvSpPr>
        <p:spPr>
          <a:xfrm>
            <a:off x="983431" y="749891"/>
            <a:ext cx="10945217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ДИНАМИЧЕСКОМ НАБЛЮДЕНИИ В РК НАХОДИТСЯ 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222 380  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ОНКОЛОГИЧЕСКИХ ПАЦИЕНТОВ  (4 мес.2023 г. – 207 642 пациента,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рост на 7,1%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Прямая соединительная линия 60"/>
          <p:cNvCxnSpPr>
            <a:cxnSpLocks/>
            <a:stCxn id="28" idx="1"/>
            <a:endCxn id="28" idx="3"/>
          </p:cNvCxnSpPr>
          <p:nvPr/>
        </p:nvCxnSpPr>
        <p:spPr>
          <a:xfrm>
            <a:off x="7968209" y="4860419"/>
            <a:ext cx="4104456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Диаграмма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804015"/>
              </p:ext>
            </p:extLst>
          </p:nvPr>
        </p:nvGraphicFramePr>
        <p:xfrm>
          <a:off x="8122073" y="4837286"/>
          <a:ext cx="4166999" cy="35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3" name="Диаграмма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321601"/>
              </p:ext>
            </p:extLst>
          </p:nvPr>
        </p:nvGraphicFramePr>
        <p:xfrm>
          <a:off x="7968208" y="3002613"/>
          <a:ext cx="4074325" cy="185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29" y="5184540"/>
            <a:ext cx="281492" cy="63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0" name="Диаграмма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205826"/>
              </p:ext>
            </p:extLst>
          </p:nvPr>
        </p:nvGraphicFramePr>
        <p:xfrm>
          <a:off x="7896200" y="3425088"/>
          <a:ext cx="3827304" cy="143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71" name="Диаграмма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143227"/>
              </p:ext>
            </p:extLst>
          </p:nvPr>
        </p:nvGraphicFramePr>
        <p:xfrm>
          <a:off x="7789639" y="5226210"/>
          <a:ext cx="4402361" cy="161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2" name="Freeform 38"/>
          <p:cNvSpPr/>
          <p:nvPr/>
        </p:nvSpPr>
        <p:spPr>
          <a:xfrm>
            <a:off x="269942" y="5909539"/>
            <a:ext cx="299707" cy="612684"/>
          </a:xfrm>
          <a:custGeom>
            <a:avLst/>
            <a:gdLst>
              <a:gd name="connsiteX0" fmla="*/ 166619 w 602029"/>
              <a:gd name="connsiteY0" fmla="*/ 264542 h 1291595"/>
              <a:gd name="connsiteX1" fmla="*/ 166620 w 602029"/>
              <a:gd name="connsiteY1" fmla="*/ 264542 h 1291595"/>
              <a:gd name="connsiteX2" fmla="*/ 428634 w 602029"/>
              <a:gd name="connsiteY2" fmla="*/ 264542 h 1291595"/>
              <a:gd name="connsiteX3" fmla="*/ 435091 w 602029"/>
              <a:gd name="connsiteY3" fmla="*/ 264542 h 1291595"/>
              <a:gd name="connsiteX4" fmla="*/ 454339 w 602029"/>
              <a:gd name="connsiteY4" fmla="*/ 269732 h 1291595"/>
              <a:gd name="connsiteX5" fmla="*/ 489482 w 602029"/>
              <a:gd name="connsiteY5" fmla="*/ 304875 h 1291595"/>
              <a:gd name="connsiteX6" fmla="*/ 600279 w 602029"/>
              <a:gd name="connsiteY6" fmla="*/ 686222 h 1291595"/>
              <a:gd name="connsiteX7" fmla="*/ 569014 w 602029"/>
              <a:gd name="connsiteY7" fmla="*/ 742589 h 1291595"/>
              <a:gd name="connsiteX8" fmla="*/ 521127 w 602029"/>
              <a:gd name="connsiteY8" fmla="*/ 727123 h 1291595"/>
              <a:gd name="connsiteX9" fmla="*/ 519154 w 602029"/>
              <a:gd name="connsiteY9" fmla="*/ 723276 h 1291595"/>
              <a:gd name="connsiteX10" fmla="*/ 519209 w 602029"/>
              <a:gd name="connsiteY10" fmla="*/ 722792 h 1291595"/>
              <a:gd name="connsiteX11" fmla="*/ 435091 w 602029"/>
              <a:gd name="connsiteY11" fmla="*/ 425635 h 1291595"/>
              <a:gd name="connsiteX12" fmla="*/ 435091 w 602029"/>
              <a:gd name="connsiteY12" fmla="*/ 531915 h 1291595"/>
              <a:gd name="connsiteX13" fmla="*/ 532452 w 602029"/>
              <a:gd name="connsiteY13" fmla="*/ 886095 h 1291595"/>
              <a:gd name="connsiteX14" fmla="*/ 435092 w 602029"/>
              <a:gd name="connsiteY14" fmla="*/ 886095 h 1291595"/>
              <a:gd name="connsiteX15" fmla="*/ 435092 w 602029"/>
              <a:gd name="connsiteY15" fmla="*/ 1232159 h 1291595"/>
              <a:gd name="connsiteX16" fmla="*/ 375656 w 602029"/>
              <a:gd name="connsiteY16" fmla="*/ 1291595 h 1291595"/>
              <a:gd name="connsiteX17" fmla="*/ 316220 w 602029"/>
              <a:gd name="connsiteY17" fmla="*/ 1232159 h 1291595"/>
              <a:gd name="connsiteX18" fmla="*/ 316220 w 602029"/>
              <a:gd name="connsiteY18" fmla="*/ 886095 h 1291595"/>
              <a:gd name="connsiteX19" fmla="*/ 285492 w 602029"/>
              <a:gd name="connsiteY19" fmla="*/ 886095 h 1291595"/>
              <a:gd name="connsiteX20" fmla="*/ 285492 w 602029"/>
              <a:gd name="connsiteY20" fmla="*/ 1232159 h 1291595"/>
              <a:gd name="connsiteX21" fmla="*/ 226056 w 602029"/>
              <a:gd name="connsiteY21" fmla="*/ 1291595 h 1291595"/>
              <a:gd name="connsiteX22" fmla="*/ 166620 w 602029"/>
              <a:gd name="connsiteY22" fmla="*/ 1232159 h 1291595"/>
              <a:gd name="connsiteX23" fmla="*/ 166620 w 602029"/>
              <a:gd name="connsiteY23" fmla="*/ 886095 h 1291595"/>
              <a:gd name="connsiteX24" fmla="*/ 67018 w 602029"/>
              <a:gd name="connsiteY24" fmla="*/ 886095 h 1291595"/>
              <a:gd name="connsiteX25" fmla="*/ 166619 w 602029"/>
              <a:gd name="connsiteY25" fmla="*/ 523766 h 1291595"/>
              <a:gd name="connsiteX26" fmla="*/ 166619 w 602029"/>
              <a:gd name="connsiteY26" fmla="*/ 411846 h 1291595"/>
              <a:gd name="connsiteX27" fmla="*/ 165999 w 602029"/>
              <a:gd name="connsiteY27" fmla="*/ 412662 h 1291595"/>
              <a:gd name="connsiteX28" fmla="*/ 83790 w 602029"/>
              <a:gd name="connsiteY28" fmla="*/ 725504 h 1291595"/>
              <a:gd name="connsiteX29" fmla="*/ 83856 w 602029"/>
              <a:gd name="connsiteY29" fmla="*/ 725988 h 1291595"/>
              <a:gd name="connsiteX30" fmla="*/ 81951 w 602029"/>
              <a:gd name="connsiteY30" fmla="*/ 729870 h 1291595"/>
              <a:gd name="connsiteX31" fmla="*/ 34111 w 602029"/>
              <a:gd name="connsiteY31" fmla="*/ 746171 h 1291595"/>
              <a:gd name="connsiteX32" fmla="*/ 1512 w 602029"/>
              <a:gd name="connsiteY32" fmla="*/ 690332 h 1291595"/>
              <a:gd name="connsiteX33" fmla="*/ 96183 w 602029"/>
              <a:gd name="connsiteY33" fmla="*/ 330067 h 1291595"/>
              <a:gd name="connsiteX34" fmla="*/ 105773 w 602029"/>
              <a:gd name="connsiteY34" fmla="*/ 304875 h 1291595"/>
              <a:gd name="connsiteX35" fmla="*/ 140916 w 602029"/>
              <a:gd name="connsiteY35" fmla="*/ 269732 h 1291595"/>
              <a:gd name="connsiteX36" fmla="*/ 296002 w 602029"/>
              <a:gd name="connsiteY36" fmla="*/ 0 h 1291595"/>
              <a:gd name="connsiteX37" fmla="*/ 418490 w 602029"/>
              <a:gd name="connsiteY37" fmla="*/ 122488 h 1291595"/>
              <a:gd name="connsiteX38" fmla="*/ 296002 w 602029"/>
              <a:gd name="connsiteY38" fmla="*/ 244976 h 1291595"/>
              <a:gd name="connsiteX39" fmla="*/ 173514 w 602029"/>
              <a:gd name="connsiteY39" fmla="*/ 122488 h 1291595"/>
              <a:gd name="connsiteX40" fmla="*/ 296002 w 602029"/>
              <a:gd name="connsiteY40" fmla="*/ 0 h 129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2029" h="1291595">
                <a:moveTo>
                  <a:pt x="166619" y="264542"/>
                </a:moveTo>
                <a:lnTo>
                  <a:pt x="166620" y="264542"/>
                </a:lnTo>
                <a:lnTo>
                  <a:pt x="428634" y="264542"/>
                </a:lnTo>
                <a:lnTo>
                  <a:pt x="435091" y="264542"/>
                </a:lnTo>
                <a:lnTo>
                  <a:pt x="454339" y="269732"/>
                </a:lnTo>
                <a:cubicBezTo>
                  <a:pt x="470140" y="276415"/>
                  <a:pt x="482798" y="289074"/>
                  <a:pt x="489482" y="304875"/>
                </a:cubicBezTo>
                <a:lnTo>
                  <a:pt x="600279" y="686222"/>
                </a:lnTo>
                <a:cubicBezTo>
                  <a:pt x="607156" y="710517"/>
                  <a:pt x="593158" y="735754"/>
                  <a:pt x="569014" y="742589"/>
                </a:cubicBezTo>
                <a:cubicBezTo>
                  <a:pt x="550906" y="747715"/>
                  <a:pt x="532232" y="741035"/>
                  <a:pt x="521127" y="727123"/>
                </a:cubicBezTo>
                <a:lnTo>
                  <a:pt x="519154" y="723276"/>
                </a:lnTo>
                <a:cubicBezTo>
                  <a:pt x="519172" y="723115"/>
                  <a:pt x="519191" y="722953"/>
                  <a:pt x="519209" y="722792"/>
                </a:cubicBezTo>
                <a:lnTo>
                  <a:pt x="435091" y="425635"/>
                </a:lnTo>
                <a:lnTo>
                  <a:pt x="435091" y="531915"/>
                </a:lnTo>
                <a:lnTo>
                  <a:pt x="532452" y="886095"/>
                </a:lnTo>
                <a:lnTo>
                  <a:pt x="435092" y="886095"/>
                </a:lnTo>
                <a:lnTo>
                  <a:pt x="435092" y="1232159"/>
                </a:lnTo>
                <a:cubicBezTo>
                  <a:pt x="435092" y="1264985"/>
                  <a:pt x="408482" y="1291595"/>
                  <a:pt x="375656" y="1291595"/>
                </a:cubicBezTo>
                <a:cubicBezTo>
                  <a:pt x="342830" y="1291595"/>
                  <a:pt x="316220" y="1264985"/>
                  <a:pt x="316220" y="1232159"/>
                </a:cubicBezTo>
                <a:lnTo>
                  <a:pt x="316220" y="886095"/>
                </a:lnTo>
                <a:lnTo>
                  <a:pt x="285492" y="886095"/>
                </a:lnTo>
                <a:lnTo>
                  <a:pt x="285492" y="1232159"/>
                </a:lnTo>
                <a:cubicBezTo>
                  <a:pt x="285492" y="1264985"/>
                  <a:pt x="258882" y="1291595"/>
                  <a:pt x="226056" y="1291595"/>
                </a:cubicBezTo>
                <a:cubicBezTo>
                  <a:pt x="193230" y="1291595"/>
                  <a:pt x="166620" y="1264985"/>
                  <a:pt x="166620" y="1232159"/>
                </a:cubicBezTo>
                <a:lnTo>
                  <a:pt x="166620" y="886095"/>
                </a:lnTo>
                <a:lnTo>
                  <a:pt x="67018" y="886095"/>
                </a:lnTo>
                <a:lnTo>
                  <a:pt x="166619" y="523766"/>
                </a:lnTo>
                <a:lnTo>
                  <a:pt x="166619" y="411846"/>
                </a:lnTo>
                <a:lnTo>
                  <a:pt x="165999" y="412662"/>
                </a:lnTo>
                <a:lnTo>
                  <a:pt x="83790" y="725504"/>
                </a:lnTo>
                <a:cubicBezTo>
                  <a:pt x="83812" y="725665"/>
                  <a:pt x="83834" y="725827"/>
                  <a:pt x="83856" y="725988"/>
                </a:cubicBezTo>
                <a:lnTo>
                  <a:pt x="81951" y="729870"/>
                </a:lnTo>
                <a:cubicBezTo>
                  <a:pt x="71068" y="743978"/>
                  <a:pt x="52427" y="750984"/>
                  <a:pt x="34111" y="746171"/>
                </a:cubicBezTo>
                <a:cubicBezTo>
                  <a:pt x="9690" y="739754"/>
                  <a:pt x="-4906" y="714753"/>
                  <a:pt x="1512" y="690332"/>
                </a:cubicBezTo>
                <a:lnTo>
                  <a:pt x="96183" y="330067"/>
                </a:lnTo>
                <a:lnTo>
                  <a:pt x="105773" y="304875"/>
                </a:lnTo>
                <a:cubicBezTo>
                  <a:pt x="112456" y="289074"/>
                  <a:pt x="125115" y="276415"/>
                  <a:pt x="140916" y="269732"/>
                </a:cubicBezTo>
                <a:close/>
                <a:moveTo>
                  <a:pt x="296002" y="0"/>
                </a:moveTo>
                <a:cubicBezTo>
                  <a:pt x="363650" y="0"/>
                  <a:pt x="418490" y="54840"/>
                  <a:pt x="418490" y="122488"/>
                </a:cubicBezTo>
                <a:cubicBezTo>
                  <a:pt x="418490" y="190136"/>
                  <a:pt x="363650" y="244976"/>
                  <a:pt x="296002" y="244976"/>
                </a:cubicBezTo>
                <a:cubicBezTo>
                  <a:pt x="228354" y="244976"/>
                  <a:pt x="173514" y="190136"/>
                  <a:pt x="173514" y="122488"/>
                </a:cubicBezTo>
                <a:cubicBezTo>
                  <a:pt x="173514" y="54840"/>
                  <a:pt x="228354" y="0"/>
                  <a:pt x="29600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" sz="12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366" y="100432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29 157 выявлено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829" y="4902946"/>
            <a:ext cx="3109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БОЛЬНЫХ УМЕРЛО за 4 мес. 2</a:t>
            </a:r>
            <a: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24г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33716" y="3148089"/>
            <a:ext cx="31091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НОВЫХ БОЛЬНЫХ за 4 мес. 2</a:t>
            </a:r>
            <a:r>
              <a:rPr lang="en-US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</a:t>
            </a:r>
            <a:r>
              <a:rPr lang="ru-RU" sz="14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24г</a:t>
            </a:r>
          </a:p>
        </p:txBody>
      </p:sp>
    </p:spTree>
    <p:extLst>
      <p:ext uri="{BB962C8B-B14F-4D97-AF65-F5344CB8AC3E}">
        <p14:creationId xmlns:p14="http://schemas.microsoft.com/office/powerpoint/2010/main" val="1024896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5720" y="3140968"/>
            <a:ext cx="5415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9589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FB30E5-7E79-FCF5-ED74-2745736B2978}"/>
              </a:ext>
            </a:extLst>
          </p:cNvPr>
          <p:cNvSpPr txBox="1"/>
          <p:nvPr/>
        </p:nvSpPr>
        <p:spPr>
          <a:xfrm>
            <a:off x="258024" y="3429000"/>
            <a:ext cx="11809312" cy="646331"/>
          </a:xfrm>
          <a:prstGeom prst="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 СРЕДНЕМ ЗА 12 ЛЕТ ПОКАЗАТЕЛЬ ЗАБОЛЕВАЕМОСТИ ОНКОЛОГИЧЕСКИМИ ЗАБОЛЕВАНИЯМИ У ДЕТЕЙ СОСТАВИЛ 9,97 НА 100 000 ДЕТСКОГО НАСЕЛЕНИЯ, В 2023 ГОДУ ПОКАЗАТЕЛЬ НА УРОВНЕ 9,6 НА 100 000 ДЕТСКОГО НАСЕЛЕНИЯ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D6685E-D2D1-492F-8B12-10A63B3852FF}"/>
              </a:ext>
            </a:extLst>
          </p:cNvPr>
          <p:cNvSpPr/>
          <p:nvPr/>
        </p:nvSpPr>
        <p:spPr>
          <a:xfrm>
            <a:off x="113803" y="66676"/>
            <a:ext cx="11221007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ДИНАМИКА И СТРУКТУРА ЗАБОЛЕВАЕМОСТИ ОНКОЛОГИЧЕСКИМИ ЗАБОЛЕВАНИЯМИ СРЕДИ ДЕТЕЙ</a:t>
            </a:r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38A3BDC-96C2-4CE2-8EA8-A6D0941D8F67}"/>
              </a:ext>
            </a:extLst>
          </p:cNvPr>
          <p:cNvSpPr/>
          <p:nvPr/>
        </p:nvSpPr>
        <p:spPr>
          <a:xfrm>
            <a:off x="11439372" y="66676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 Narrow" pitchFamily="34" charset="0"/>
              </a:rPr>
              <a:t>3</a:t>
            </a: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ED39D0EC-B9A9-2142-DDDE-A1524EEA24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7027614"/>
              </p:ext>
            </p:extLst>
          </p:nvPr>
        </p:nvGraphicFramePr>
        <p:xfrm>
          <a:off x="6256137" y="908720"/>
          <a:ext cx="5816527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88E7E50A-865F-4647-8558-02E7681B5F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4123701"/>
              </p:ext>
            </p:extLst>
          </p:nvPr>
        </p:nvGraphicFramePr>
        <p:xfrm>
          <a:off x="5663952" y="4219347"/>
          <a:ext cx="6528049" cy="255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E8867106-2ECC-4897-885E-B6826B4C23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622127"/>
              </p:ext>
            </p:extLst>
          </p:nvPr>
        </p:nvGraphicFramePr>
        <p:xfrm>
          <a:off x="263352" y="4219347"/>
          <a:ext cx="5460954" cy="2365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651CF213-9058-4532-8620-5AE11FEDE6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997152"/>
              </p:ext>
            </p:extLst>
          </p:nvPr>
        </p:nvGraphicFramePr>
        <p:xfrm>
          <a:off x="191344" y="704850"/>
          <a:ext cx="5760640" cy="265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6255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ятиугольник 29"/>
          <p:cNvSpPr/>
          <p:nvPr/>
        </p:nvSpPr>
        <p:spPr>
          <a:xfrm>
            <a:off x="479376" y="1889964"/>
            <a:ext cx="650846" cy="4878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79376" y="2814124"/>
            <a:ext cx="650846" cy="4878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479376" y="3676646"/>
            <a:ext cx="650846" cy="4878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479376" y="4569519"/>
            <a:ext cx="650846" cy="4878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479376" y="5445224"/>
            <a:ext cx="650846" cy="487819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1" name="Объект 2"/>
          <p:cNvSpPr txBox="1">
            <a:spLocks/>
          </p:cNvSpPr>
          <p:nvPr/>
        </p:nvSpPr>
        <p:spPr>
          <a:xfrm>
            <a:off x="4295800" y="846883"/>
            <a:ext cx="4002803" cy="4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>
            <a:noAutofit/>
          </a:bodyPr>
          <a:lstStyle>
            <a:lvl1pPr marL="0" indent="0" algn="l" defTabSz="708491" rtl="0" eaLnBrk="1" latinLnBrk="0" hangingPunct="1">
              <a:spcBef>
                <a:spcPts val="0"/>
              </a:spcBef>
              <a:spcAft>
                <a:spcPts val="272"/>
              </a:spcAft>
              <a:buClr>
                <a:schemeClr val="tx2"/>
              </a:buClr>
              <a:buSzPct val="70000"/>
              <a:buFontTx/>
              <a:buNone/>
              <a:defRPr sz="1633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indent="0" algn="l" defTabSz="708491" rtl="0" eaLnBrk="1" latinLnBrk="0" hangingPunct="1"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Pct val="70000"/>
              <a:buFontTx/>
              <a:buNone/>
              <a:defRPr sz="127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indent="0" algn="l" defTabSz="708491" rtl="0" eaLnBrk="1" latinLnBrk="0" hangingPunct="1"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Pct val="70000"/>
              <a:buFontTx/>
              <a:buNone/>
              <a:defRPr sz="998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96" indent="-163296" algn="l" defTabSz="708491" rtl="0" eaLnBrk="1" latinLnBrk="0" hangingPunct="1"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90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26592" indent="-163296" algn="l" defTabSz="708491" rtl="0" eaLnBrk="1" latinLnBrk="0" hangingPunct="1">
              <a:spcBef>
                <a:spcPts val="0"/>
              </a:spcBef>
              <a:spcAft>
                <a:spcPts val="544"/>
              </a:spcAft>
              <a:buClr>
                <a:schemeClr val="tx2"/>
              </a:buClr>
              <a:buSzPct val="70000"/>
              <a:buFont typeface="Arial" panose="020B0604020202020204" pitchFamily="34" charset="0"/>
              <a:buChar char="►"/>
              <a:defRPr sz="90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0" indent="-163296" algn="l" defTabSz="708491" rtl="0" eaLnBrk="1" latinLnBrk="0" hangingPunct="1">
              <a:spcBef>
                <a:spcPts val="0"/>
              </a:spcBef>
              <a:spcAft>
                <a:spcPts val="544"/>
              </a:spcAft>
              <a:buFont typeface="+mj-lt"/>
              <a:buAutoNum type="arabicPeriod"/>
              <a:defRPr sz="90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0" indent="0" algn="l" defTabSz="708491" rtl="0" eaLnBrk="1" latinLnBrk="0" hangingPunct="1">
              <a:spcBef>
                <a:spcPts val="0"/>
              </a:spcBef>
              <a:spcAft>
                <a:spcPts val="544"/>
              </a:spcAft>
              <a:buFontTx/>
              <a:buNone/>
              <a:defRPr sz="907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0" indent="0" algn="l" defTabSz="708491" rtl="0" eaLnBrk="1" latinLnBrk="0" hangingPunct="1">
              <a:spcBef>
                <a:spcPts val="0"/>
              </a:spcBef>
              <a:spcAft>
                <a:spcPts val="544"/>
              </a:spcAft>
              <a:buFontTx/>
              <a:buNone/>
              <a:defRPr sz="907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0" indent="0" algn="l" defTabSz="708491" rtl="0" eaLnBrk="1" latinLnBrk="0" hangingPunct="1">
              <a:spcBef>
                <a:spcPts val="0"/>
              </a:spcBef>
              <a:spcAft>
                <a:spcPts val="544"/>
              </a:spcAft>
              <a:buFontTx/>
              <a:buNone/>
              <a:defRPr sz="998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Arial" panose="020B0604020202020204" pitchFamily="34" charset="0"/>
              </a:rPr>
              <a:t>ЦЕЛЕВЫЕ ИНДИКАТОРЫ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84238"/>
              </p:ext>
            </p:extLst>
          </p:nvPr>
        </p:nvGraphicFramePr>
        <p:xfrm>
          <a:off x="1589061" y="1444218"/>
          <a:ext cx="9793086" cy="4760342"/>
        </p:xfrm>
        <a:graphic>
          <a:graphicData uri="http://schemas.openxmlformats.org/drawingml/2006/table">
            <a:tbl>
              <a:tblPr firstRow="1" firstCol="1" bandRow="1"/>
              <a:tblGrid>
                <a:gridCol w="565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6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2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Ожидаемые результаты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Увеличение доли ранних (0-I) стадий онкологических заболеваний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30,5 %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31,4 %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32,6 %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33,8 %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35,0 %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Снижение доли запущенных случаев (III-IV стадии) онкологических заболеваний визуальной локализации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11,5 %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11,3 %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10,8 %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10,0 %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3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Охват лучевым лечением пациентов с онкологическими заболеваниями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37,0 %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40,9 %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44,9 %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49,0 %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53,0 %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Снижение смертности  от онкологических заболеваний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66,0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65,6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65,3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64,9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64,5 на 100 тыс.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95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Увеличение 5-летней выживаемости пациентов с онкологическими заболеваниями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56,1 %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57,1 %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58,0 %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59,1 %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Arial" panose="020B0604020202020204" pitchFamily="34" charset="0"/>
                        </a:rPr>
                        <a:t>60,0 %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F0BD55-6158-42A4-B4D3-6344080D2B8E}"/>
              </a:ext>
            </a:extLst>
          </p:cNvPr>
          <p:cNvSpPr/>
          <p:nvPr/>
        </p:nvSpPr>
        <p:spPr>
          <a:xfrm>
            <a:off x="113803" y="66676"/>
            <a:ext cx="11221007" cy="6381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Комплексный план  по борьбе с онкологическими заболеваниями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 на 2023-2027 годы</a:t>
            </a:r>
          </a:p>
          <a:p>
            <a:pPr algn="ctr">
              <a:spcAft>
                <a:spcPts val="0"/>
              </a:spcAft>
            </a:pPr>
            <a:r>
              <a:rPr lang="ru-RU" alt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Постановление Правительства РК от 5 октября 2023 года № 874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68CA41D-3269-45E7-9548-C127F692AC80}"/>
              </a:ext>
            </a:extLst>
          </p:cNvPr>
          <p:cNvSpPr/>
          <p:nvPr/>
        </p:nvSpPr>
        <p:spPr>
          <a:xfrm>
            <a:off x="11439372" y="66676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4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3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36" y="66676"/>
            <a:ext cx="11161240" cy="6161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РАНЖИРОВАНИЕ РЕГИОНОВ ПО ИНДИКАТОРАМ КОМПЛЕКСНОГО ПЛАНА за 4 мес. 2024 года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111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48897"/>
              </p:ext>
            </p:extLst>
          </p:nvPr>
        </p:nvGraphicFramePr>
        <p:xfrm>
          <a:off x="345142" y="836712"/>
          <a:ext cx="11511500" cy="5771194"/>
        </p:xfrm>
        <a:graphic>
          <a:graphicData uri="http://schemas.openxmlformats.org/drawingml/2006/table">
            <a:tbl>
              <a:tblPr firstRow="1" firstCol="1" bandRow="1"/>
              <a:tblGrid>
                <a:gridCol w="2150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0291823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59104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1553664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494473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5091786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5154362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184624234"/>
                    </a:ext>
                  </a:extLst>
                </a:gridCol>
                <a:gridCol w="835185">
                  <a:extLst>
                    <a:ext uri="{9D8B030D-6E8A-4147-A177-3AD203B41FA5}">
                      <a16:colId xmlns:a16="http://schemas.microsoft.com/office/drawing/2014/main" val="33628112"/>
                    </a:ext>
                  </a:extLst>
                </a:gridCol>
                <a:gridCol w="660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5719">
                  <a:extLst>
                    <a:ext uri="{9D8B030D-6E8A-4147-A177-3AD203B41FA5}">
                      <a16:colId xmlns:a16="http://schemas.microsoft.com/office/drawing/2014/main" val="462612139"/>
                    </a:ext>
                  </a:extLst>
                </a:gridCol>
                <a:gridCol w="728576">
                  <a:extLst>
                    <a:ext uri="{9D8B030D-6E8A-4147-A177-3AD203B41FA5}">
                      <a16:colId xmlns:a16="http://schemas.microsoft.com/office/drawing/2014/main" val="2228168225"/>
                    </a:ext>
                  </a:extLst>
                </a:gridCol>
              </a:tblGrid>
              <a:tr h="3275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Регион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Увеличение ранних стадий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(0-I стадия), %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Снижение запущенных случаев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(III-IV ст.), %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Снижение показателя смертности от ЗН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 100 тыс. нас.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Увеличение удельного веса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живущих 5-лет и более, %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2023</a:t>
                      </a:r>
                      <a:endParaRPr lang="ru-RU" sz="1900" dirty="0"/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2024</a:t>
                      </a:r>
                      <a:endParaRPr lang="ru-RU" sz="1900" dirty="0"/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План </a:t>
                      </a: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План </a:t>
                      </a: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План </a:t>
                      </a: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ru-RU" sz="11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мес</a:t>
                      </a: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План </a:t>
                      </a:r>
                    </a:p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2024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52"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РК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29,3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29,9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31,4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11,7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11,4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955" marR="955" marT="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60,7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65,6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6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Неблагополучные регионы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Атырауская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19,0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19,7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36,7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50,9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50,6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Актюбинская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13,5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46,1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59,5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Туркестанская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17,8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44,0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26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Относительно благополучные регионы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Акмолинская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24,6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23,2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26,2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79,9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83,7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113,0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Алматинская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41,9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46,1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47,9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Жамбылская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24,6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24,9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63,1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61,4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Жетысуская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32,1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15,2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36,1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47,7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59,8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ЗКО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30,5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30,0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80,6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81,7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56,9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Карагандинская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34,5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33,5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32,2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88,0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79,9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58,5</a:t>
                      </a:r>
                      <a:endParaRPr lang="ru-RU" sz="1200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Мангистауская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25,7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25,8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27,1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46,8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42,6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Павлодарская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30,3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89,8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87,6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104,4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56,8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Улытауская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16,3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28,2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26,0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17,2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88,0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69,1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60,1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56,0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Алматы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39,2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65,7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72,2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55,0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Астана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33,0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33,4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33,4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67,5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66,8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49,3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49,8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49,0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265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Благополучные регионы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endParaRPr lang="ru-RU" sz="1100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endParaRPr lang="ru-RU" sz="11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Костанайская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22,9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25,3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14,6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15,1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15,8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75,4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72,3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81,5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56,2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Кызылординская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29,9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32,2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31,2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49,2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46,6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63,5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50,4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34,6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32,2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102,7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121,6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Абайская</a:t>
                      </a: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27,9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30,1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28,9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18,3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103,7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106,3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114,7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59,0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3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СКО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38,1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35,5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31,4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7,1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89,9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87,4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97,5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57,4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58,2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56,6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61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г. Шымкент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23,0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24,4</a:t>
                      </a:r>
                      <a:endParaRPr lang="ru-RU" sz="1200" b="1" kern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23,5</a:t>
                      </a:r>
                    </a:p>
                  </a:txBody>
                  <a:tcPr marL="23855" marR="23855" marT="3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6,6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12,3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48,7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37,4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54,8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52,4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53,8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52,0</a:t>
                      </a:r>
                    </a:p>
                  </a:txBody>
                  <a:tcPr marL="2385" marR="2385" marT="2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439373" y="44624"/>
            <a:ext cx="633292" cy="638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kk-KZ" sz="2800" b="1" dirty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9506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E19497CE-E1BD-4F67-844F-0E7732F6D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277107"/>
              </p:ext>
            </p:extLst>
          </p:nvPr>
        </p:nvGraphicFramePr>
        <p:xfrm>
          <a:off x="210465" y="803882"/>
          <a:ext cx="11718182" cy="5799963"/>
        </p:xfrm>
        <a:graphic>
          <a:graphicData uri="http://schemas.openxmlformats.org/drawingml/2006/table">
            <a:tbl>
              <a:tblPr/>
              <a:tblGrid>
                <a:gridCol w="1995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79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15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9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Регион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Скрининг рака шейки матки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Скрининг рака молочной железы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Скрининг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Скрининг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колоректального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рака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Средний охват скрининги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мес.2023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от плана              4 мес.2024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мес.2023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от плана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 мес. 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 2023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4 мес. 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от плана 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 мес. 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08">
                <a:tc gridSpan="11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Неблагополучные регионы</a:t>
                      </a:r>
                      <a:r>
                        <a:rPr lang="ru-RU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 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092" marR="7092" marT="7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 Астана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15 007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19 926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34,0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18 313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17 908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18 933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17 779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Алматинская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13 869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24 802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36,9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19 144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27 758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35,2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19 436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28 245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34,6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Туркестанская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23 130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30 299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39,2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27 556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30 106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29,0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27 228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47 042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37,7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7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37"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Относительно благополучные регионы  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Акмолинская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12 326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14 917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11 787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12 305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33,4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22 516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20 504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42,2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 Алматы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31 028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39 611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39 955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43 420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41 228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45 577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Жетысуская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9 423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12 198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11 466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15 014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10 758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17 064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Атырауская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13 837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11 435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37,3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15 169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15 910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15 899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19 520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08">
                <a:tc gridSpan="11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Благополучные регионы </a:t>
                      </a:r>
                    </a:p>
                  </a:txBody>
                  <a:tcPr marL="7092" marR="7092" marT="709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Жамбылская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18 381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23 979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21 074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22 482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25 597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27 304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Актюбинская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19 690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19 690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55,0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19 300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19 300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20 329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20 329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Костанайская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10 400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18 019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18 996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21 926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43,5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24 176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30 558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49,5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48,4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Павлодарская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14 155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20 896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59,7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17 031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17 610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21 570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23 174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ВКО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12 278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18 900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53,0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18 273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23 406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22 767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25 397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ЗКО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17 807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17 910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20 542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20 975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49,5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22 837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25 404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57,7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53,1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г.Шымкент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19 079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20 648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54,2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21 145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25 788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60,3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24 206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24 219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49,3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54,6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СКО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8 950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11 489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59,6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12 705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13 043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53,4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14 569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16 422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54,2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55,8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Мангистауская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11 387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13 036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41,9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11 073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16 059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60,6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13 681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17 896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66,1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56,2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Абай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10 039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21 183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69,5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17 916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22 002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53,9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18 083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19 481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56,7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КЗО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14 367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20 235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71,2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17 463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20 201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53,0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19 604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21 982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49,1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57,8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Карагандинская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15 513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34 856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77,7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38 057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41 116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60,3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45 210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46 125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58,4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65,4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Улытауская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3 444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6 274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78,3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7 103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7 813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77,2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7 198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7 359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63,3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72,9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2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РК 4 мес.2024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400 303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434 142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44,9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501 381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47,3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РК 4 мес.2023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294 110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35,9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384 068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40,8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435 825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42,0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39,6</a:t>
                      </a:r>
                    </a:p>
                  </a:txBody>
                  <a:tcPr marL="7092" marR="7092" marT="70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152DF4C-40B8-403B-A406-081DB292A63B}"/>
              </a:ext>
            </a:extLst>
          </p:cNvPr>
          <p:cNvCxnSpPr/>
          <p:nvPr/>
        </p:nvCxnSpPr>
        <p:spPr>
          <a:xfrm flipV="1">
            <a:off x="3343605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ACB51BC-45A0-4D81-92DC-5CBFA05ECB64}"/>
              </a:ext>
            </a:extLst>
          </p:cNvPr>
          <p:cNvCxnSpPr/>
          <p:nvPr/>
        </p:nvCxnSpPr>
        <p:spPr>
          <a:xfrm flipV="1">
            <a:off x="6356969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A58111C-26B5-44F4-A45D-7E59625D888C}"/>
              </a:ext>
            </a:extLst>
          </p:cNvPr>
          <p:cNvCxnSpPr/>
          <p:nvPr/>
        </p:nvCxnSpPr>
        <p:spPr>
          <a:xfrm flipV="1">
            <a:off x="4378540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C8A14852-9951-4523-9745-E81A60CAA153}"/>
              </a:ext>
            </a:extLst>
          </p:cNvPr>
          <p:cNvCxnSpPr/>
          <p:nvPr/>
        </p:nvCxnSpPr>
        <p:spPr>
          <a:xfrm flipV="1">
            <a:off x="7420998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50F98BA-2625-4B19-9FBD-AF60376C8204}"/>
              </a:ext>
            </a:extLst>
          </p:cNvPr>
          <p:cNvCxnSpPr/>
          <p:nvPr/>
        </p:nvCxnSpPr>
        <p:spPr>
          <a:xfrm flipV="1">
            <a:off x="9366176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29A362F-C58C-4CBD-A0BC-3F5951F1B595}"/>
              </a:ext>
            </a:extLst>
          </p:cNvPr>
          <p:cNvCxnSpPr/>
          <p:nvPr/>
        </p:nvCxnSpPr>
        <p:spPr>
          <a:xfrm flipV="1">
            <a:off x="10459300" y="621372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3133" y="66677"/>
            <a:ext cx="11007443" cy="578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ОХВАТ СКРИНИНГАМИ за 4 месяца 2024 года</a:t>
            </a:r>
            <a:endParaRPr lang="ru-RU" sz="27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439372" y="44624"/>
            <a:ext cx="633292" cy="600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6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E63260C-63A1-4AD1-B93D-F7E0FEBBB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575711"/>
              </p:ext>
            </p:extLst>
          </p:nvPr>
        </p:nvGraphicFramePr>
        <p:xfrm>
          <a:off x="273031" y="770054"/>
          <a:ext cx="11797256" cy="5899306"/>
        </p:xfrm>
        <a:graphic>
          <a:graphicData uri="http://schemas.openxmlformats.org/drawingml/2006/table">
            <a:tbl>
              <a:tblPr/>
              <a:tblGrid>
                <a:gridCol w="208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919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70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Регион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РШМ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РМЖ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1F497D"/>
                          </a:solidFill>
                          <a:effectLst/>
                          <a:latin typeface="Arial Narrow"/>
                        </a:rPr>
                        <a:t>КРР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Всего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к охвату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%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Всего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к охвату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0-I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%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Всего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% к охвату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0-I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 </a:t>
                      </a:r>
                      <a:r>
                        <a:rPr lang="ru-RU" sz="11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абс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0-I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ст., %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59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Неблагополучные регионы  </a:t>
                      </a:r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Улытауская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Актюбинская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Туркестанская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71,4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59,3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859">
                <a:tc gridSpan="13"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Относительно благополучные регионы  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Акмолинская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58,3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Атырауская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64,7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47,4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ЗКО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Мангистауская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54,5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Жамбылская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42,9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33,3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 Алматы 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78,6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38,6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Павлодарская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72,0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28,6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Алматинская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 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ВКО 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66,7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57,9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28,6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Костанайская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75,0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0,22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Жетысуская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72,7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г.Шымкент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Arial Narrow"/>
                      </a:endParaRP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71,4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79,2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25,0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Абай 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52,9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100,0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859">
                <a:tc gridSpan="13"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 Благополучные регионы 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г. Астана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75,0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0,20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58,3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37,5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Карагандинская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87,5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70,8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35,3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КЗО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83,3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46,4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66,7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СКО</a:t>
                      </a:r>
                    </a:p>
                  </a:txBody>
                  <a:tcPr marL="7347" marR="7347" marT="7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75,0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65,0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62,5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РК 4 мес.2024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123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66,7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551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55,5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132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48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36,4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7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РК 4 мес.2023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84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64,3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435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0,11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226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52,0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102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0,02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31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 Narrow"/>
                        </a:rPr>
                        <a:t>30,4</a:t>
                      </a:r>
                    </a:p>
                  </a:txBody>
                  <a:tcPr marL="7347" marR="7347" marT="734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E8F9912-4FB5-416B-824A-CEB33E6F7278}"/>
              </a:ext>
            </a:extLst>
          </p:cNvPr>
          <p:cNvCxnSpPr/>
          <p:nvPr/>
        </p:nvCxnSpPr>
        <p:spPr>
          <a:xfrm flipV="1">
            <a:off x="2520645" y="626864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6B0381D-0378-425B-8E03-773284239DBF}"/>
              </a:ext>
            </a:extLst>
          </p:cNvPr>
          <p:cNvCxnSpPr/>
          <p:nvPr/>
        </p:nvCxnSpPr>
        <p:spPr>
          <a:xfrm flipV="1">
            <a:off x="4910554" y="6227081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B1A52D9-7759-43B9-9E0F-79ED3CCDB441}"/>
              </a:ext>
            </a:extLst>
          </p:cNvPr>
          <p:cNvCxnSpPr/>
          <p:nvPr/>
        </p:nvCxnSpPr>
        <p:spPr>
          <a:xfrm flipV="1">
            <a:off x="5733514" y="626864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1992EE5-23C4-4F8F-AE2C-3DF8DA8EAFFC}"/>
              </a:ext>
            </a:extLst>
          </p:cNvPr>
          <p:cNvCxnSpPr/>
          <p:nvPr/>
        </p:nvCxnSpPr>
        <p:spPr>
          <a:xfrm flipV="1">
            <a:off x="8160831" y="626864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B9B9F9E-0BF2-455A-981D-5C74EAF5A0F3}"/>
              </a:ext>
            </a:extLst>
          </p:cNvPr>
          <p:cNvCxnSpPr/>
          <p:nvPr/>
        </p:nvCxnSpPr>
        <p:spPr>
          <a:xfrm flipV="1">
            <a:off x="8983790" y="6268645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B3C0D3C-718D-4C5D-B4C0-D3561EE6B58F}"/>
              </a:ext>
            </a:extLst>
          </p:cNvPr>
          <p:cNvCxnSpPr/>
          <p:nvPr/>
        </p:nvCxnSpPr>
        <p:spPr>
          <a:xfrm flipV="1">
            <a:off x="11427732" y="6247863"/>
            <a:ext cx="0" cy="32870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1344" y="66676"/>
            <a:ext cx="11089232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sz="27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ru-RU" sz="27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ВЫЯВЛЕНИЕ РАКА И ЕГО РАННИХ СТАДИЙ В РАМКАХ СКРИНИНГОВ за 4 месяца 2024 года</a:t>
            </a:r>
          </a:p>
          <a:p>
            <a:pPr algn="ctr"/>
            <a:r>
              <a:rPr lang="ru-RU" sz="27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2700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7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1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81034"/>
              </p:ext>
            </p:extLst>
          </p:nvPr>
        </p:nvGraphicFramePr>
        <p:xfrm>
          <a:off x="495787" y="908728"/>
          <a:ext cx="8192501" cy="5712196"/>
        </p:xfrm>
        <a:graphic>
          <a:graphicData uri="http://schemas.openxmlformats.org/drawingml/2006/table">
            <a:tbl>
              <a:tblPr/>
              <a:tblGrid>
                <a:gridCol w="173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8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97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Регионы</a:t>
                      </a:r>
                    </a:p>
                  </a:txBody>
                  <a:tcPr marL="4655" marR="4655" marT="4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Маммографы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Колоноскопы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Всего участвует в скрининге, </a:t>
                      </a:r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4655" marR="4655" marT="4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% оцифровки</a:t>
                      </a:r>
                    </a:p>
                  </a:txBody>
                  <a:tcPr marL="4655" marR="4655" marT="4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% использования   8 лет и более</a:t>
                      </a:r>
                    </a:p>
                  </a:txBody>
                  <a:tcPr marL="4655" marR="4655" marT="4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Всего участвует в скрининге, </a:t>
                      </a:r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абс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.</a:t>
                      </a:r>
                    </a:p>
                  </a:txBody>
                  <a:tcPr marL="4655" marR="4655" marT="45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В комплекте с хирургическим набором, %</a:t>
                      </a:r>
                    </a:p>
                  </a:txBody>
                  <a:tcPr marL="4655" marR="4655" marT="4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% использования 5 лет и более</a:t>
                      </a:r>
                    </a:p>
                  </a:txBody>
                  <a:tcPr marL="4655" marR="4655" marT="45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РК</a:t>
                      </a:r>
                    </a:p>
                  </a:txBody>
                  <a:tcPr marL="4655" marR="4655" marT="454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388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94,6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39,1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137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83,9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48,2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indent="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Абай область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Акмолинская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47,1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12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83,3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Актюбинская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61,1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Алматинская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19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36,8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Атырауская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14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71,4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42,9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ВКО 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Жамбылская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34,8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Жетысуская</a:t>
                      </a:r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86,7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66,7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ЗКО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61,1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83,3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83,3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Карагандинская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29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41,4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23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82,6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Костанайская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13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69,2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61,5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Кызылординская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72,2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Мангистауская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Павлодарская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85,0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СКО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18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61,1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57,1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Туркестанская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26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38,5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Улытауская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г. Астана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82,4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53,3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33,3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51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г. Алматы </a:t>
                      </a: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37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97,3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10,8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5992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2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г.Шымкент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4655" marR="4655" marT="454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17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47,1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4481" marR="4481" marT="4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50,0</a:t>
                      </a:r>
                    </a:p>
                  </a:txBody>
                  <a:tcPr marL="4481" marR="4481" marT="44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3134" y="66676"/>
            <a:ext cx="11007441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itchFamily="34" charset="0"/>
                <a:ea typeface="+mj-ea"/>
                <a:cs typeface="Arial" panose="020B0604020202020204" pitchFamily="34" charset="0"/>
              </a:rPr>
              <a:t>ОСНАЩЕНИЕ ОБОРУДОВАНИЕМ ДЛЯ ПРОВЕДЕНИЯ СКРИНИНГА РМЖ И КРР на 01.2024 г.</a:t>
            </a:r>
          </a:p>
        </p:txBody>
      </p:sp>
      <p:sp>
        <p:nvSpPr>
          <p:cNvPr id="6" name="AutoShape 2" descr="blob:https://web.whatsapp.com/e6c8f9a1-0746-44fa-80e9-a587e93a8f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908720"/>
            <a:ext cx="2854374" cy="190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007580"/>
            <a:ext cx="2848222" cy="16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65" y="2924944"/>
            <a:ext cx="2872942" cy="189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8</a:t>
            </a:r>
            <a:endParaRPr lang="ru-RU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3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5575" y="44624"/>
            <a:ext cx="11161240" cy="638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РЕАЛИЗАЦИЯ СОЦИАЛЬНОГО БЛАГОТВОРИТЕЛЬНОГО ПРОЕКТА «ҚАЗАҚСТАН ХАЛҚЫНА ДЕНСАУЛЫ</a:t>
            </a:r>
            <a:r>
              <a:rPr lang="kk-KZ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Қ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 ЖОЛЫ» –  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«QH ДЕНСАУЛЫК ЖОЛЫ»</a:t>
            </a:r>
            <a:endParaRPr lang="ru-RU" b="1" dirty="0">
              <a:solidFill>
                <a:schemeClr val="bg1"/>
              </a:solidFill>
              <a:latin typeface="Arial Narrow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3FB96D-157E-491A-BAFF-087ED5219C0B}"/>
              </a:ext>
            </a:extLst>
          </p:cNvPr>
          <p:cNvSpPr/>
          <p:nvPr/>
        </p:nvSpPr>
        <p:spPr>
          <a:xfrm>
            <a:off x="11439372" y="44624"/>
            <a:ext cx="633292" cy="638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>
                <a:latin typeface="Arial Narrow" pitchFamily="34" charset="0"/>
              </a:rPr>
              <a:t>9</a:t>
            </a:r>
          </a:p>
        </p:txBody>
      </p:sp>
      <p:sp>
        <p:nvSpPr>
          <p:cNvPr id="3" name="AutoShape 2" descr="blob:https://web.whatsapp.com/4bdaf11d-5521-4129-a82a-2515c3e56a6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4bdaf11d-5521-4129-a82a-2515c3e56a6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997976"/>
            <a:ext cx="2480425" cy="139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07572" y="2564904"/>
            <a:ext cx="3211746" cy="37548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Передвижные медицинские комплексы OPTIMA – это два автотранспортных средства марки HINO (Япония), укомплектованных медицинским оборудованием производства FUJIFILM (Япония):</a:t>
            </a:r>
          </a:p>
          <a:p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1. Цифровая </a:t>
            </a:r>
            <a:r>
              <a:rPr lang="ru-RU" sz="1400" b="1" dirty="0" err="1">
                <a:solidFill>
                  <a:srgbClr val="002060"/>
                </a:solidFill>
                <a:latin typeface="Arial Narrow" pitchFamily="34" charset="0"/>
              </a:rPr>
              <a:t>маммографическая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 система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Amulet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Innovality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с функцией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томосинтеза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и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ультразвуковая система экспертного класса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Arietta-65 с набором из пяти датчиков 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2.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Компьютерный томограф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Supria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128 срезов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предназначенный для всех видов диагностических исследований.  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Оба автомобиля оснащены автономными системами отопления, датчиками e-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drive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GPS-модулем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Glonass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. 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656" y="5253613"/>
            <a:ext cx="2223741" cy="14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80" y="3263142"/>
            <a:ext cx="1921805" cy="128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46" y="972709"/>
            <a:ext cx="2520280" cy="139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17" descr="blob:https://web.whatsapp.com/cf553da7-be7c-47eb-8c1a-99d0388ca5c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572" y="764704"/>
            <a:ext cx="596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В три региона Казахстана с большой территориальной протяженностью – 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Актюбинскую, </a:t>
            </a:r>
            <a:r>
              <a:rPr lang="ru-RU" sz="1600" b="1" dirty="0" err="1">
                <a:solidFill>
                  <a:srgbClr val="C00000"/>
                </a:solidFill>
                <a:latin typeface="Arial Narrow" pitchFamily="34" charset="0"/>
              </a:rPr>
              <a:t>Алматинскую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 и </a:t>
            </a:r>
            <a:r>
              <a:rPr lang="ru-RU" sz="1600" b="1" dirty="0" err="1">
                <a:solidFill>
                  <a:srgbClr val="C00000"/>
                </a:solidFill>
                <a:latin typeface="Arial Narrow" pitchFamily="34" charset="0"/>
              </a:rPr>
              <a:t>Кызылординскую</a:t>
            </a:r>
            <a:r>
              <a:rPr lang="ru-RU" sz="1600" b="1" dirty="0">
                <a:solidFill>
                  <a:srgbClr val="C00000"/>
                </a:solidFill>
                <a:latin typeface="Arial Narrow" pitchFamily="34" charset="0"/>
              </a:rPr>
              <a:t> области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– поставлены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три передвижных медицинских комплекса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</a:rPr>
              <a:t>Цель проекта: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повышение доступности населения, проживающего в отдаленных сельских населенных пунктах, к высокотехнологичным диагностическим услугам и повышению выявляемости злокачественных новообразований на ранних стадиях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9736" y="2564904"/>
            <a:ext cx="5656959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Всего за время реализации проекта с ноября 2023 года по май 2024 года проведены выезды в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Алматинской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Кызылординской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, Актюбинской областях с проведением 11 683 исследований, в том числе УЗИ – 4 001, КТ - 2 142, маммографий – 5 540.Выявлено 20 случаев ЗН, более 200 случаев предопухолевых и предраковых заболеваний. 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На уровне отдаленных районов данные показатели являются достаточно высокими. </a:t>
            </a:r>
            <a:r>
              <a:rPr lang="ru-RU" sz="1400" b="1" dirty="0">
                <a:solidFill>
                  <a:srgbClr val="002060"/>
                </a:solidFill>
                <a:latin typeface="Arial Narrow" pitchFamily="34" charset="0"/>
              </a:rPr>
              <a:t>Охват незастрахованного контингента составил 13,0%,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которые в случае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необследования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с использованием ПМК могли иметь запущенные формы ЗН.</a:t>
            </a:r>
          </a:p>
          <a:p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Благодаря использованию ПМК в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Уильском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районе Актюбинской области охват скринингом РМЖ увеличен на 40%, в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в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4-х районах </a:t>
            </a:r>
            <a:r>
              <a:rPr lang="ru-RU" sz="1400" dirty="0" err="1">
                <a:solidFill>
                  <a:srgbClr val="002060"/>
                </a:solidFill>
                <a:latin typeface="Arial Narrow" pitchFamily="34" charset="0"/>
              </a:rPr>
              <a:t>Алматинской</a:t>
            </a:r>
            <a:r>
              <a:rPr lang="ru-RU" sz="1400" dirty="0">
                <a:solidFill>
                  <a:srgbClr val="002060"/>
                </a:solidFill>
                <a:latin typeface="Arial Narrow" pitchFamily="34" charset="0"/>
              </a:rPr>
              <a:t> области  охват скринингом РМЖ увеличен на 10%.</a:t>
            </a:r>
          </a:p>
        </p:txBody>
      </p:sp>
      <p:sp>
        <p:nvSpPr>
          <p:cNvPr id="2" name="AutoShape 2" descr="blob:https://web.whatsapp.com/5e6aa6e0-23c4-45c9-be56-ead426cc78b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7791ab6f-0e1d-44f9-800a-e9a0e6f0155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10" y="5445223"/>
            <a:ext cx="1952856" cy="135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8" descr="blob:https://web.whatsapp.com/e0fbd136-a9e4-4960-8e7d-aaec35cc3ef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80" y="5406730"/>
            <a:ext cx="1971764" cy="133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240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12236</TotalTime>
  <Words>4077</Words>
  <Application>Microsoft Office PowerPoint</Application>
  <PresentationFormat>Широкоэкранный</PresentationFormat>
  <Paragraphs>1641</Paragraphs>
  <Slides>20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Times New Roman</vt:lpstr>
      <vt:lpstr>Wingdings</vt:lpstr>
      <vt:lpstr>Тема Office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Pfizer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Saparbekov, Ayan</dc:creator>
  <cp:lastModifiedBy>Аубакиров Нурсултан</cp:lastModifiedBy>
  <cp:revision>749</cp:revision>
  <cp:lastPrinted>2024-05-29T09:50:19Z</cp:lastPrinted>
  <dcterms:created xsi:type="dcterms:W3CDTF">2018-11-16T12:11:52Z</dcterms:created>
  <dcterms:modified xsi:type="dcterms:W3CDTF">2024-06-11T12:32:41Z</dcterms:modified>
</cp:coreProperties>
</file>