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  <p:sldMasterId id="2147484214" r:id="rId2"/>
  </p:sldMasterIdLst>
  <p:notesMasterIdLst>
    <p:notesMasterId r:id="rId11"/>
  </p:notesMasterIdLst>
  <p:sldIdLst>
    <p:sldId id="674" r:id="rId3"/>
    <p:sldId id="678" r:id="rId4"/>
    <p:sldId id="690" r:id="rId5"/>
    <p:sldId id="695" r:id="rId6"/>
    <p:sldId id="696" r:id="rId7"/>
    <p:sldId id="693" r:id="rId8"/>
    <p:sldId id="692" r:id="rId9"/>
    <p:sldId id="697" r:id="rId10"/>
  </p:sldIdLst>
  <p:sldSz cx="12192000" cy="6858000"/>
  <p:notesSz cx="6761163" cy="9942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8355"/>
    <a:srgbClr val="E9F2F5"/>
    <a:srgbClr val="D0E5EB"/>
    <a:srgbClr val="012061"/>
    <a:srgbClr val="328EA0"/>
    <a:srgbClr val="50B4C8"/>
    <a:srgbClr val="014984"/>
    <a:srgbClr val="12518A"/>
    <a:srgbClr val="11A6D5"/>
    <a:srgbClr val="6D8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12" autoAdjust="0"/>
    <p:restoredTop sz="96493" autoAdjust="0"/>
  </p:normalViewPr>
  <p:slideViewPr>
    <p:cSldViewPr snapToGrid="0">
      <p:cViewPr varScale="1">
        <p:scale>
          <a:sx n="77" d="100"/>
          <a:sy n="77" d="100"/>
        </p:scale>
        <p:origin x="924" y="90"/>
      </p:cViewPr>
      <p:guideLst>
        <p:guide orient="horz" pos="2092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736110062115725E-2"/>
          <c:y val="0.11976900100479076"/>
          <c:w val="0.89843750138837608"/>
          <c:h val="0.46481346213859254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Лист1!$A$1:$A$5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Лист1!$B$1:$B$5</c:f>
              <c:numCache>
                <c:formatCode>#,##0</c:formatCode>
                <c:ptCount val="5"/>
                <c:pt idx="0" formatCode="General">
                  <c:v>357065</c:v>
                </c:pt>
                <c:pt idx="1">
                  <c:v>367727</c:v>
                </c:pt>
                <c:pt idx="2">
                  <c:v>386519</c:v>
                </c:pt>
                <c:pt idx="3">
                  <c:v>390664</c:v>
                </c:pt>
                <c:pt idx="4">
                  <c:v>404035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86C-4B52-8A30-FAA912BEA1B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13359728"/>
        <c:axId val="313360112"/>
      </c:lineChart>
      <c:catAx>
        <c:axId val="313359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313360112"/>
        <c:crosses val="autoZero"/>
        <c:auto val="1"/>
        <c:lblAlgn val="ctr"/>
        <c:lblOffset val="100"/>
        <c:noMultiLvlLbl val="0"/>
      </c:catAx>
      <c:valAx>
        <c:axId val="3133601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13359728"/>
        <c:crosses val="autoZero"/>
        <c:crossBetween val="between"/>
      </c:valAx>
      <c:spPr>
        <a:noFill/>
        <a:ln w="1905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+mn-lt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E01F5FF7-F01A-493B-B8BF-CF258BBBAE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0525" cy="498475"/>
          </a:xfrm>
          <a:prstGeom prst="rect">
            <a:avLst/>
          </a:prstGeom>
        </p:spPr>
        <p:txBody>
          <a:bodyPr vert="horz" lIns="90726" tIns="45365" rIns="90726" bIns="4536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B96BEBC-03CD-4E81-BD64-56F82E983A3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29051" y="1"/>
            <a:ext cx="2930525" cy="498475"/>
          </a:xfrm>
          <a:prstGeom prst="rect">
            <a:avLst/>
          </a:prstGeom>
        </p:spPr>
        <p:txBody>
          <a:bodyPr vert="horz" lIns="90726" tIns="45365" rIns="90726" bIns="4536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3FE87F1-5465-4EB0-A9A2-8D635DBA789A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ABDB2718-2C49-441E-821E-8CDAC10AC1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4600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26" tIns="45365" rIns="90726" bIns="45365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ED6CFD7F-7FDC-48BD-81BE-0A58168826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278" y="4784726"/>
            <a:ext cx="5408613" cy="3914775"/>
          </a:xfrm>
          <a:prstGeom prst="rect">
            <a:avLst/>
          </a:prstGeom>
        </p:spPr>
        <p:txBody>
          <a:bodyPr vert="horz" lIns="90726" tIns="45365" rIns="90726" bIns="45365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8CF09A4-9095-40A3-A370-105DF081C2E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4040"/>
            <a:ext cx="2930525" cy="498475"/>
          </a:xfrm>
          <a:prstGeom prst="rect">
            <a:avLst/>
          </a:prstGeom>
        </p:spPr>
        <p:txBody>
          <a:bodyPr vert="horz" lIns="90726" tIns="45365" rIns="90726" bIns="4536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B24B47-0E6F-4714-BFDE-55B1D351AB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29051" y="9444040"/>
            <a:ext cx="2930525" cy="498475"/>
          </a:xfrm>
          <a:prstGeom prst="rect">
            <a:avLst/>
          </a:prstGeom>
        </p:spPr>
        <p:txBody>
          <a:bodyPr vert="horz" wrap="square" lIns="90726" tIns="45365" rIns="90726" bIns="4536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B5708F5-5EC2-40D3-9F17-6A03B29C4207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3495445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>
            <a:extLst>
              <a:ext uri="{FF2B5EF4-FFF2-40B4-BE49-F238E27FC236}">
                <a16:creationId xmlns:a16="http://schemas.microsoft.com/office/drawing/2014/main" id="{C63D2B3F-0A8F-C805-5558-DF97B370303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>
            <a:extLst>
              <a:ext uri="{FF2B5EF4-FFF2-40B4-BE49-F238E27FC236}">
                <a16:creationId xmlns:a16="http://schemas.microsoft.com/office/drawing/2014/main" id="{9855CA8C-42D3-873A-1F3D-97C6DFD471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19460" name="Номер слайда 3">
            <a:extLst>
              <a:ext uri="{FF2B5EF4-FFF2-40B4-BE49-F238E27FC236}">
                <a16:creationId xmlns:a16="http://schemas.microsoft.com/office/drawing/2014/main" id="{5843439C-39E3-72C4-974A-A6E27F5F5D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418" indent="-28400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028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0439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4850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9261" indent="-2272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3672" indent="-2272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8083" indent="-2272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2494" indent="-2272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8F2F98-453C-414F-BDA9-ECCB2B4F95E9}" type="slidenum">
              <a:rPr lang="ru-RU" altLang="ru-RU" smtClean="0"/>
              <a:pPr/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1403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D42A61FF-7AAC-4132-B417-526C96A55AF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6709D"/>
              </a:gs>
              <a:gs pos="100000">
                <a:srgbClr val="125189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74278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A31A-7A38-496D-B8C4-7D1172991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3BF0A-A839-4C30-A280-AC44DC3D67B7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F9C65-E8F8-46F9-A58C-73F2DB7DF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FEF92-8D6F-438D-857C-0C4915DB8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6815E-48CA-41F1-B62B-EAC1775038C3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412369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AF7BD-E628-4CCA-ADC4-A1119EE6A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FAE29-06F1-4779-97C8-7E2D38DB3E29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1B554-9C90-43F0-999B-CBC296474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5CE96-600E-493C-9484-07EC4CA7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5A96C-A474-49B7-B1DC-6A732009F0D9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1008684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Master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2">
            <a:extLst>
              <a:ext uri="{FF2B5EF4-FFF2-40B4-BE49-F238E27FC236}">
                <a16:creationId xmlns:a16="http://schemas.microsoft.com/office/drawing/2014/main" id="{853AD3A9-1D20-60B7-0421-325892E9B9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39E0C-CADA-4541-80A9-8BBDA70EF36C}" type="slidenum">
              <a:rPr lang="ru-KZ" altLang="ru-KZ"/>
              <a:pPr>
                <a:defRPr/>
              </a:pPr>
              <a:t>‹#›</a:t>
            </a:fld>
            <a:endParaRPr lang="ru-KZ" altLang="ru-KZ"/>
          </a:p>
        </p:txBody>
      </p:sp>
    </p:spTree>
    <p:extLst>
      <p:ext uri="{BB962C8B-B14F-4D97-AF65-F5344CB8AC3E}">
        <p14:creationId xmlns:p14="http://schemas.microsoft.com/office/powerpoint/2010/main" val="1096002852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D42A61FF-7AAC-4132-B417-526C96A55AF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6709D"/>
              </a:gs>
              <a:gs pos="100000">
                <a:srgbClr val="125189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693480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E630F-17E1-43CB-8C94-FC7C1BA98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C6A58-CE9F-443E-8849-69A567D42346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615AD-B6AA-48F2-A4C4-306ECDB0C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1B5EE-D358-41B5-B33E-0B5D24D3E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3E0BE-DB7E-43C3-BFA5-494A4A3743DF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2313344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/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7E58D-01A4-4CF2-B4C8-92A515979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56FED-F664-4C2E-A53A-D4C49CE43945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811A7-E649-4585-82E5-15D447926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910BC-147F-407C-ABC7-3613061B9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080C1-0584-47B9-853F-55764CE5BB79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502360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A56EAB-07C7-491A-8D3C-91E384900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99D08-927E-46B1-8542-84BA910A33AB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E2DDB8-967A-4E49-A577-8FC99F367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978D16-FC4D-4EFE-B01C-01992738E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403D2-470A-41E4-8454-94D3B996B248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42915098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35E97AA-295D-4020-8571-88CEF4F17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07CE9-CD95-4D8D-9B4B-7A35217D3BCE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104DB6F-A454-4E81-ABE4-86F1DCEEB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A31268C-EB7B-499C-A6B4-16AAD5DA3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81AFE-0F86-452A-B2F4-36BD404D30B5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7219857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6BB0EC2-A1E7-40E3-9778-A25867B7C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D3D90-8BD4-4128-B04E-D24A3DB9B4EC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7DF451A-89E8-4B48-AC45-F7D51C8A3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1BFBD7A-2206-4566-80F5-2F99A36C2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2D0C3-B5D3-47ED-92C7-93C854AC30D4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15541184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13EFEF5-93F1-49BA-ADD3-856AFC36C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52E99-71D3-4B6F-AA44-445E342DB64B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5031EE3-724C-4D88-91F7-7BDD6126C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C24C460-0799-4C63-8EA0-D15BCDA3C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63870-67A2-44E6-A814-D835A2611D58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1861505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E630F-17E1-43CB-8C94-FC7C1BA98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C6A58-CE9F-443E-8849-69A567D42346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615AD-B6AA-48F2-A4C4-306ECDB0C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1B5EE-D358-41B5-B33E-0B5D24D3E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3E0BE-DB7E-43C3-BFA5-494A4A3743DF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18974096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61EF3A1C-7355-4578-97A1-78D2593D78D0}"/>
              </a:ext>
            </a:extLst>
          </p:cNvPr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6AF9E2B6-C758-4495-B658-A9906E63B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57DA-5DAC-450B-B75F-28B01FB52FED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2B17ECA-63BC-4CF1-80AC-1832463B1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BB975D1-B900-43E9-B2A2-66868B98B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B1B19DF-B92E-4099-9EB7-9F7C36A1C7C0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20311193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/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/>
          </a:bodyPr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11">
            <a:extLst>
              <a:ext uri="{FF2B5EF4-FFF2-40B4-BE49-F238E27FC236}">
                <a16:creationId xmlns:a16="http://schemas.microsoft.com/office/drawing/2014/main" id="{AFA81AEF-C544-4EA0-97AD-9E7166A8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fld id="{1A16C26F-B379-4349-8472-7C8BE5B1D644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6" name="Footer Placeholder 12">
            <a:extLst>
              <a:ext uri="{FF2B5EF4-FFF2-40B4-BE49-F238E27FC236}">
                <a16:creationId xmlns:a16="http://schemas.microsoft.com/office/drawing/2014/main" id="{62126E28-C3F4-4AEA-BAB8-ADE71C8EE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3">
            <a:extLst>
              <a:ext uri="{FF2B5EF4-FFF2-40B4-BE49-F238E27FC236}">
                <a16:creationId xmlns:a16="http://schemas.microsoft.com/office/drawing/2014/main" id="{9BC840D4-0657-41C1-97BC-AF8D01F93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77B5FA7-6A46-4E34-9DA4-3416AD19BEED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18453292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A31A-7A38-496D-B8C4-7D1172991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3BF0A-A839-4C30-A280-AC44DC3D67B7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F9C65-E8F8-46F9-A58C-73F2DB7DF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FEF92-8D6F-438D-857C-0C4915DB8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6815E-48CA-41F1-B62B-EAC1775038C3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19204917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AF7BD-E628-4CCA-ADC4-A1119EE6A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FAE29-06F1-4779-97C8-7E2D38DB3E29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1B554-9C90-43F0-999B-CBC296474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5CE96-600E-493C-9484-07EC4CA7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5A96C-A474-49B7-B1DC-6A732009F0D9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111840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/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7E58D-01A4-4CF2-B4C8-92A515979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56FED-F664-4C2E-A53A-D4C49CE43945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811A7-E649-4585-82E5-15D447926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910BC-147F-407C-ABC7-3613061B9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080C1-0584-47B9-853F-55764CE5BB79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339909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A56EAB-07C7-491A-8D3C-91E384900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99D08-927E-46B1-8542-84BA910A33AB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E2DDB8-967A-4E49-A577-8FC99F367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978D16-FC4D-4EFE-B01C-01992738E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403D2-470A-41E4-8454-94D3B996B248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126749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35E97AA-295D-4020-8571-88CEF4F17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07CE9-CD95-4D8D-9B4B-7A35217D3BCE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104DB6F-A454-4E81-ABE4-86F1DCEEB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A31268C-EB7B-499C-A6B4-16AAD5DA3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81AFE-0F86-452A-B2F4-36BD404D30B5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50096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6BB0EC2-A1E7-40E3-9778-A25867B7C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D3D90-8BD4-4128-B04E-D24A3DB9B4EC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7DF451A-89E8-4B48-AC45-F7D51C8A3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1BFBD7A-2206-4566-80F5-2F99A36C2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2D0C3-B5D3-47ED-92C7-93C854AC30D4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1713078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13EFEF5-93F1-49BA-ADD3-856AFC36C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52E99-71D3-4B6F-AA44-445E342DB64B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5031EE3-724C-4D88-91F7-7BDD6126C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C24C460-0799-4C63-8EA0-D15BCDA3C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63870-67A2-44E6-A814-D835A2611D58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233489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61EF3A1C-7355-4578-97A1-78D2593D78D0}"/>
              </a:ext>
            </a:extLst>
          </p:cNvPr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6AF9E2B6-C758-4495-B658-A9906E63B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57DA-5DAC-450B-B75F-28B01FB52FED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2B17ECA-63BC-4CF1-80AC-1832463B1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BB975D1-B900-43E9-B2A2-66868B98B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B1B19DF-B92E-4099-9EB7-9F7C36A1C7C0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399519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/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/>
          </a:bodyPr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11">
            <a:extLst>
              <a:ext uri="{FF2B5EF4-FFF2-40B4-BE49-F238E27FC236}">
                <a16:creationId xmlns:a16="http://schemas.microsoft.com/office/drawing/2014/main" id="{AFA81AEF-C544-4EA0-97AD-9E7166A8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fld id="{1A16C26F-B379-4349-8472-7C8BE5B1D644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6" name="Footer Placeholder 12">
            <a:extLst>
              <a:ext uri="{FF2B5EF4-FFF2-40B4-BE49-F238E27FC236}">
                <a16:creationId xmlns:a16="http://schemas.microsoft.com/office/drawing/2014/main" id="{62126E28-C3F4-4AEA-BAB8-ADE71C8EE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3">
            <a:extLst>
              <a:ext uri="{FF2B5EF4-FFF2-40B4-BE49-F238E27FC236}">
                <a16:creationId xmlns:a16="http://schemas.microsoft.com/office/drawing/2014/main" id="{9BC840D4-0657-41C1-97BC-AF8D01F93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77B5FA7-6A46-4E34-9DA4-3416AD19BEED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36060662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1F54FA-E054-46D5-82F7-BCCAD54C4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5" y="500063"/>
            <a:ext cx="10772775" cy="1657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1BC4526-C6B7-4888-8B73-DA8E953575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76275" y="2011363"/>
            <a:ext cx="10753725" cy="376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183A3-C178-48F2-93B8-2EF018FBDF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5800" y="6411913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>
                <a:solidFill>
                  <a:schemeClr val="tx1">
                    <a:alpha val="8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3A0300-4F9F-4F4E-B177-C2695B31CE4D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89152-F8A0-4A59-B805-EACD51B3AD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" y="6554788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 cap="all" baseline="0">
                <a:solidFill>
                  <a:schemeClr val="tx1">
                    <a:alpha val="8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1B129-81D4-4D87-8A6D-724010A73B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4588" y="5876925"/>
            <a:ext cx="2925762" cy="13970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300">
                <a:solidFill>
                  <a:srgbClr val="50B4C8"/>
                </a:solidFill>
              </a:defRPr>
            </a:lvl1pPr>
          </a:lstStyle>
          <a:p>
            <a:pPr>
              <a:defRPr/>
            </a:pPr>
            <a:fld id="{F01A99EC-B318-4C8F-915C-016EE2493942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9" r:id="rId1"/>
    <p:sldLayoutId id="2147484201" r:id="rId2"/>
    <p:sldLayoutId id="2147484202" r:id="rId3"/>
    <p:sldLayoutId id="2147484203" r:id="rId4"/>
    <p:sldLayoutId id="2147484204" r:id="rId5"/>
    <p:sldLayoutId id="2147484205" r:id="rId6"/>
    <p:sldLayoutId id="2147484206" r:id="rId7"/>
    <p:sldLayoutId id="2147484210" r:id="rId8"/>
    <p:sldLayoutId id="2147484211" r:id="rId9"/>
    <p:sldLayoutId id="2147484207" r:id="rId10"/>
    <p:sldLayoutId id="2147484208" r:id="rId11"/>
    <p:sldLayoutId id="2147484226" r:id="rId12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5400" kern="1200" spc="-12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85000"/>
        </a:lnSpc>
        <a:spcBef>
          <a:spcPts val="13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346075" indent="-342900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2pPr>
      <a:lvl3pPr marL="547688" indent="-547688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000" i="1" kern="1200">
          <a:solidFill>
            <a:srgbClr val="262626"/>
          </a:solidFill>
          <a:latin typeface="+mn-lt"/>
          <a:ea typeface="+mn-ea"/>
          <a:cs typeface="+mn-cs"/>
        </a:defRPr>
      </a:lvl3pPr>
      <a:lvl4pPr marL="822325" indent="-822325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096963" indent="-1096963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1F54FA-E054-46D5-82F7-BCCAD54C4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5" y="500063"/>
            <a:ext cx="10772775" cy="1657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1BC4526-C6B7-4888-8B73-DA8E953575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76275" y="2011363"/>
            <a:ext cx="10753725" cy="376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183A3-C178-48F2-93B8-2EF018FBDF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5800" y="6411913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>
                <a:solidFill>
                  <a:schemeClr val="tx1">
                    <a:alpha val="8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3A0300-4F9F-4F4E-B177-C2695B31CE4D}" type="datetimeFigureOut">
              <a:rPr lang="ru-RU"/>
              <a:pPr>
                <a:defRPr/>
              </a:pPr>
              <a:t>20.06.2024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89152-F8A0-4A59-B805-EACD51B3AD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" y="6554788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 cap="all" baseline="0">
                <a:solidFill>
                  <a:schemeClr val="tx1">
                    <a:alpha val="8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1B129-81D4-4D87-8A6D-724010A73B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4588" y="5876925"/>
            <a:ext cx="2925762" cy="13970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300">
                <a:solidFill>
                  <a:srgbClr val="50B4C8"/>
                </a:solidFill>
              </a:defRPr>
            </a:lvl1pPr>
          </a:lstStyle>
          <a:p>
            <a:pPr>
              <a:defRPr/>
            </a:pPr>
            <a:fld id="{F01A99EC-B318-4C8F-915C-016EE2493942}" type="slidenum">
              <a:rPr lang="ru-RU" altLang="x-none"/>
              <a:pPr>
                <a:defRPr/>
              </a:pPr>
              <a:t>‹#›</a:t>
            </a:fld>
            <a:endParaRPr lang="ru-RU" altLang="x-none"/>
          </a:p>
        </p:txBody>
      </p:sp>
    </p:spTree>
    <p:extLst>
      <p:ext uri="{BB962C8B-B14F-4D97-AF65-F5344CB8AC3E}">
        <p14:creationId xmlns:p14="http://schemas.microsoft.com/office/powerpoint/2010/main" val="3393337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5" r:id="rId1"/>
    <p:sldLayoutId id="2147484216" r:id="rId2"/>
    <p:sldLayoutId id="2147484217" r:id="rId3"/>
    <p:sldLayoutId id="2147484218" r:id="rId4"/>
    <p:sldLayoutId id="2147484219" r:id="rId5"/>
    <p:sldLayoutId id="2147484220" r:id="rId6"/>
    <p:sldLayoutId id="2147484221" r:id="rId7"/>
    <p:sldLayoutId id="2147484222" r:id="rId8"/>
    <p:sldLayoutId id="2147484223" r:id="rId9"/>
    <p:sldLayoutId id="2147484224" r:id="rId10"/>
    <p:sldLayoutId id="214748422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5400" kern="1200" spc="-12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85000"/>
        </a:lnSpc>
        <a:spcBef>
          <a:spcPts val="13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346075" indent="-342900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2pPr>
      <a:lvl3pPr marL="547688" indent="-547688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000" i="1" kern="1200">
          <a:solidFill>
            <a:srgbClr val="262626"/>
          </a:solidFill>
          <a:latin typeface="+mn-lt"/>
          <a:ea typeface="+mn-ea"/>
          <a:cs typeface="+mn-cs"/>
        </a:defRPr>
      </a:lvl3pPr>
      <a:lvl4pPr marL="822325" indent="-822325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096963" indent="-1096963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4D8B"/>
            </a:gs>
            <a:gs pos="45000">
              <a:srgbClr val="036794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7DDFE14-8277-4E42-A278-74BFFCBAFBE6}"/>
              </a:ext>
            </a:extLst>
          </p:cNvPr>
          <p:cNvSpPr/>
          <p:nvPr/>
        </p:nvSpPr>
        <p:spPr>
          <a:xfrm>
            <a:off x="2500332" y="4958092"/>
            <a:ext cx="1417297" cy="298187"/>
          </a:xfrm>
          <a:prstGeom prst="rect">
            <a:avLst/>
          </a:prstGeom>
          <a:solidFill>
            <a:srgbClr val="004D8B"/>
          </a:solidFill>
          <a:ln w="285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132362" y="284870"/>
            <a:ext cx="4223411" cy="1442591"/>
            <a:chOff x="3783925" y="355257"/>
            <a:chExt cx="5045193" cy="1723288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3EA0918-7877-4879-8376-31F7FEE3A933}"/>
                </a:ext>
              </a:extLst>
            </p:cNvPr>
            <p:cNvSpPr txBox="1"/>
            <p:nvPr/>
          </p:nvSpPr>
          <p:spPr>
            <a:xfrm>
              <a:off x="3783925" y="1407560"/>
              <a:ext cx="5045193" cy="670985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pPr lvl="0" algn="ctr" defTabSz="457200">
                <a:defRPr/>
              </a:pPr>
              <a:r>
                <a:rPr lang="ru-RU" sz="16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ҚАЗАҚСТАН РЕСПУБЛИКАСЫ ТУРИЗМ ЖӘНЕ СПОРТ МИНИСТРЛІГІ</a:t>
              </a:r>
              <a:endPara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D992B658-1DBD-4D8C-BBF9-D3D56F8E78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454"/>
            <a:stretch/>
          </p:blipFill>
          <p:spPr>
            <a:xfrm>
              <a:off x="5798089" y="355257"/>
              <a:ext cx="967753" cy="996001"/>
            </a:xfrm>
            <a:prstGeom prst="rect">
              <a:avLst/>
            </a:prstGeom>
          </p:spPr>
        </p:pic>
      </p:grpSp>
      <p:sp>
        <p:nvSpPr>
          <p:cNvPr id="8196" name="TextBox 7">
            <a:extLst>
              <a:ext uri="{FF2B5EF4-FFF2-40B4-BE49-F238E27FC236}">
                <a16:creationId xmlns:a16="http://schemas.microsoft.com/office/drawing/2014/main" id="{EFCA8F72-4D71-4B49-9620-8139BB937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846" y="4971586"/>
            <a:ext cx="1498268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x-none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 год</a:t>
            </a:r>
          </a:p>
        </p:txBody>
      </p:sp>
      <p:sp>
        <p:nvSpPr>
          <p:cNvPr id="8195" name="Прямоугольник 4">
            <a:extLst>
              <a:ext uri="{FF2B5EF4-FFF2-40B4-BE49-F238E27FC236}">
                <a16:creationId xmlns:a16="http://schemas.microsoft.com/office/drawing/2014/main" id="{DE5F14CC-851D-4E80-9C05-733592985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0" y="2397948"/>
            <a:ext cx="5977240" cy="255454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algn="ctr">
              <a:defRPr/>
            </a:pPr>
            <a:r>
              <a:rPr lang="ru-RU" altLang="x-none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 МЕН ЖАСӨСПІРІМДЕР СПОРТ МЕКТЕПТЕРІНІҢ ЖАТТЫҚТЫРУШЫЛАР ҚҰРАМЫН ДАЯРЛАУ</a:t>
            </a:r>
            <a:endParaRPr kumimoji="0" lang="ru-RU" altLang="x-none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9AF8859-9774-4159-89C2-B0F2D40C5F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880" y="1610652"/>
            <a:ext cx="6005377" cy="3360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588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88;p1"/>
          <p:cNvSpPr/>
          <p:nvPr/>
        </p:nvSpPr>
        <p:spPr>
          <a:xfrm>
            <a:off x="0" y="214233"/>
            <a:ext cx="12192000" cy="544938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663B7CE-763E-496A-B6BE-CCFCF7867C2D}"/>
              </a:ext>
            </a:extLst>
          </p:cNvPr>
          <p:cNvSpPr/>
          <p:nvPr/>
        </p:nvSpPr>
        <p:spPr>
          <a:xfrm>
            <a:off x="3446463" y="5100638"/>
            <a:ext cx="5299075" cy="1474787"/>
          </a:xfrm>
          <a:prstGeom prst="rect">
            <a:avLst/>
          </a:prstGeom>
          <a:solidFill>
            <a:schemeClr val="bg1"/>
          </a:solidFill>
          <a:ln>
            <a:solidFill>
              <a:srgbClr val="0149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с двумя скругленными противолежащими углами 12">
            <a:extLst>
              <a:ext uri="{FF2B5EF4-FFF2-40B4-BE49-F238E27FC236}">
                <a16:creationId xmlns:a16="http://schemas.microsoft.com/office/drawing/2014/main" id="{93E68AA0-0F23-4A0C-9A27-F207A4B4805F}"/>
              </a:ext>
            </a:extLst>
          </p:cNvPr>
          <p:cNvSpPr/>
          <p:nvPr/>
        </p:nvSpPr>
        <p:spPr>
          <a:xfrm>
            <a:off x="510994" y="2395471"/>
            <a:ext cx="4464000" cy="540000"/>
          </a:xfrm>
          <a:prstGeom prst="round2DiagRect">
            <a:avLst>
              <a:gd name="adj1" fmla="val 32970"/>
              <a:gd name="adj2" fmla="val 0"/>
            </a:avLst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00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14984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с двумя скругленными противолежащими углами 12">
            <a:extLst>
              <a:ext uri="{FF2B5EF4-FFF2-40B4-BE49-F238E27FC236}">
                <a16:creationId xmlns:a16="http://schemas.microsoft.com/office/drawing/2014/main" id="{2E761E87-C5E7-4D41-A0E6-7B7F74A18856}"/>
              </a:ext>
            </a:extLst>
          </p:cNvPr>
          <p:cNvSpPr/>
          <p:nvPr/>
        </p:nvSpPr>
        <p:spPr>
          <a:xfrm>
            <a:off x="510994" y="3092245"/>
            <a:ext cx="4464000" cy="540000"/>
          </a:xfrm>
          <a:prstGeom prst="round2DiagRect">
            <a:avLst>
              <a:gd name="adj1" fmla="val 32970"/>
              <a:gd name="adj2" fmla="val 0"/>
            </a:avLst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00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14984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с двумя скругленными противолежащими углами 12">
            <a:extLst>
              <a:ext uri="{FF2B5EF4-FFF2-40B4-BE49-F238E27FC236}">
                <a16:creationId xmlns:a16="http://schemas.microsoft.com/office/drawing/2014/main" id="{7805EC6C-CB89-48E8-AC9F-8C60D0B52AED}"/>
              </a:ext>
            </a:extLst>
          </p:cNvPr>
          <p:cNvSpPr/>
          <p:nvPr/>
        </p:nvSpPr>
        <p:spPr>
          <a:xfrm>
            <a:off x="510994" y="3764081"/>
            <a:ext cx="4464000" cy="540000"/>
          </a:xfrm>
          <a:prstGeom prst="round2DiagRect">
            <a:avLst>
              <a:gd name="adj1" fmla="val 32970"/>
              <a:gd name="adj2" fmla="val 0"/>
            </a:avLst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00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14984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с двумя скругленными противолежащими углами 12">
            <a:extLst>
              <a:ext uri="{FF2B5EF4-FFF2-40B4-BE49-F238E27FC236}">
                <a16:creationId xmlns:a16="http://schemas.microsoft.com/office/drawing/2014/main" id="{3BE8D4BC-0139-4503-BFFB-6A5804DE7ABB}"/>
              </a:ext>
            </a:extLst>
          </p:cNvPr>
          <p:cNvSpPr/>
          <p:nvPr/>
        </p:nvSpPr>
        <p:spPr>
          <a:xfrm>
            <a:off x="510994" y="4460236"/>
            <a:ext cx="4464000" cy="540000"/>
          </a:xfrm>
          <a:prstGeom prst="round2DiagRect">
            <a:avLst>
              <a:gd name="adj1" fmla="val 32970"/>
              <a:gd name="adj2" fmla="val 0"/>
            </a:avLst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00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14984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с двумя скругленными противолежащими углами 12">
            <a:extLst>
              <a:ext uri="{FF2B5EF4-FFF2-40B4-BE49-F238E27FC236}">
                <a16:creationId xmlns:a16="http://schemas.microsoft.com/office/drawing/2014/main" id="{5B7A52E2-FB7B-420F-86C6-55639E38419E}"/>
              </a:ext>
            </a:extLst>
          </p:cNvPr>
          <p:cNvSpPr/>
          <p:nvPr/>
        </p:nvSpPr>
        <p:spPr>
          <a:xfrm>
            <a:off x="510994" y="1714434"/>
            <a:ext cx="4464000" cy="540000"/>
          </a:xfrm>
          <a:prstGeom prst="round2DiagRect">
            <a:avLst>
              <a:gd name="adj1" fmla="val 32970"/>
              <a:gd name="adj2" fmla="val 0"/>
            </a:avLst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00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14984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224" name="Прямоугольник 44">
            <a:extLst>
              <a:ext uri="{FF2B5EF4-FFF2-40B4-BE49-F238E27FC236}">
                <a16:creationId xmlns:a16="http://schemas.microsoft.com/office/drawing/2014/main" id="{B604F325-04A7-441C-B839-A1AB9151D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515" y="925492"/>
            <a:ext cx="50313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/>
            <a:r>
              <a:rPr lang="ru-RU" alt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БЖСМ-е АЙНАЛЫСАТЫНДАРДЫҢ САНЫ  </a:t>
            </a:r>
          </a:p>
          <a:p>
            <a:pPr algn="ctr" eaLnBrk="1" hangingPunct="1"/>
            <a:r>
              <a:rPr lang="ru-RU" alt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404 035 АДАМ, ОНЫҢ ІШІНДЕ:</a:t>
            </a: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87DDFE14-8277-4E42-A278-74BFFCBAFBE6}"/>
              </a:ext>
            </a:extLst>
          </p:cNvPr>
          <p:cNvSpPr/>
          <p:nvPr/>
        </p:nvSpPr>
        <p:spPr>
          <a:xfrm>
            <a:off x="4685036" y="1786076"/>
            <a:ext cx="1116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30 526</a:t>
            </a: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id="{D3F280FD-D381-47CD-B64B-ED7B03ABC98E}"/>
              </a:ext>
            </a:extLst>
          </p:cNvPr>
          <p:cNvSpPr/>
          <p:nvPr/>
        </p:nvSpPr>
        <p:spPr>
          <a:xfrm>
            <a:off x="4685036" y="2485471"/>
            <a:ext cx="1116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230 523 </a:t>
            </a: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57C4858E-0AEA-4D29-A615-440ABF8747AB}"/>
              </a:ext>
            </a:extLst>
          </p:cNvPr>
          <p:cNvSpPr/>
          <p:nvPr/>
        </p:nvSpPr>
        <p:spPr>
          <a:xfrm>
            <a:off x="4685036" y="3182245"/>
            <a:ext cx="111600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131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409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54" name="Прямоугольник 53">
            <a:extLst>
              <a:ext uri="{FF2B5EF4-FFF2-40B4-BE49-F238E27FC236}">
                <a16:creationId xmlns:a16="http://schemas.microsoft.com/office/drawing/2014/main" id="{0BD14930-ECB1-4620-87DF-913A7E980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5036" y="3823254"/>
            <a:ext cx="1116000" cy="3886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eaLnBrk="1" hangingPunct="1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altLang="en-US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</a:t>
            </a:r>
            <a:r>
              <a:rPr lang="en-US" altLang="en-US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en-US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499</a:t>
            </a:r>
            <a:r>
              <a:rPr lang="en-US" altLang="en-US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altLang="en-US" b="1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55" name="Прямоугольник 54">
            <a:extLst>
              <a:ext uri="{FF2B5EF4-FFF2-40B4-BE49-F238E27FC236}">
                <a16:creationId xmlns:a16="http://schemas.microsoft.com/office/drawing/2014/main" id="{CC7D9A86-E4A5-4A6F-8394-6021F965C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5036" y="4519409"/>
            <a:ext cx="1116000" cy="3886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eaLnBrk="1" hangingPunct="1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altLang="en-US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78</a:t>
            </a:r>
          </a:p>
        </p:txBody>
      </p:sp>
      <p:sp>
        <p:nvSpPr>
          <p:cNvPr id="9230" name="Прямоугольник 55">
            <a:extLst>
              <a:ext uri="{FF2B5EF4-FFF2-40B4-BE49-F238E27FC236}">
                <a16:creationId xmlns:a16="http://schemas.microsoft.com/office/drawing/2014/main" id="{D5225668-D164-40D7-A682-137881C4A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8238" y="3654108"/>
            <a:ext cx="3271837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ru-RU" altLang="x-none" sz="1400" b="1" dirty="0">
                <a:solidFill>
                  <a:srgbClr val="0149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Бокс</a:t>
            </a:r>
            <a:r>
              <a:rPr lang="ru-RU" altLang="x-none" sz="1400" b="1" dirty="0">
                <a:solidFill>
                  <a:srgbClr val="12528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dirty="0">
                <a:solidFill>
                  <a:srgbClr val="0D0D0D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(39 456 детей)</a:t>
            </a:r>
          </a:p>
          <a:p>
            <a:pPr eaLnBrk="1" hangingPunct="1"/>
            <a:r>
              <a:rPr lang="ru-RU" altLang="x-none" sz="1400" b="1" dirty="0">
                <a:solidFill>
                  <a:srgbClr val="0149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Футбол</a:t>
            </a:r>
            <a:r>
              <a:rPr lang="ru-RU" altLang="x-none" sz="1400" b="1" dirty="0">
                <a:solidFill>
                  <a:srgbClr val="12528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dirty="0">
                <a:solidFill>
                  <a:srgbClr val="0D0D0D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(39 532 детей)</a:t>
            </a:r>
          </a:p>
          <a:p>
            <a:pPr eaLnBrk="1" hangingPunct="1"/>
            <a:r>
              <a:rPr lang="ru-RU" altLang="x-none" sz="1400" b="1" dirty="0" err="1">
                <a:solidFill>
                  <a:srgbClr val="0149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Еркін</a:t>
            </a:r>
            <a:r>
              <a:rPr lang="ru-RU" altLang="x-none" sz="1400" b="1" dirty="0">
                <a:solidFill>
                  <a:srgbClr val="0149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b="1" dirty="0" err="1">
                <a:solidFill>
                  <a:srgbClr val="0149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күрес</a:t>
            </a:r>
            <a:r>
              <a:rPr lang="ru-RU" altLang="x-none" sz="1400" b="1" dirty="0">
                <a:solidFill>
                  <a:srgbClr val="0149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dirty="0">
                <a:solidFill>
                  <a:srgbClr val="0D0D0D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(31 207 детей)</a:t>
            </a:r>
          </a:p>
          <a:p>
            <a:pPr eaLnBrk="1" hangingPunct="1"/>
            <a:r>
              <a:rPr lang="ru-RU" altLang="x-none" sz="1400" b="1" dirty="0">
                <a:solidFill>
                  <a:srgbClr val="0149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Дзюдо</a:t>
            </a:r>
            <a:r>
              <a:rPr lang="ru-RU" altLang="x-none" sz="1400" b="1" dirty="0">
                <a:solidFill>
                  <a:srgbClr val="12528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dirty="0">
                <a:solidFill>
                  <a:srgbClr val="0D0D0D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(33 717 детей)</a:t>
            </a:r>
          </a:p>
          <a:p>
            <a:pPr eaLnBrk="1" hangingPunct="1"/>
            <a:r>
              <a:rPr lang="ru-RU" altLang="x-none" sz="1400" b="1" dirty="0">
                <a:solidFill>
                  <a:srgbClr val="12518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</a:t>
            </a:r>
            <a:r>
              <a:rPr lang="ru-RU" altLang="x-none" sz="1400" b="1" dirty="0">
                <a:solidFill>
                  <a:srgbClr val="0149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олейбол</a:t>
            </a:r>
            <a:r>
              <a:rPr lang="ru-RU" altLang="x-none" sz="1400" b="1" dirty="0">
                <a:solidFill>
                  <a:srgbClr val="12528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dirty="0">
                <a:solidFill>
                  <a:srgbClr val="0D0D0D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(31 178 детей)</a:t>
            </a:r>
          </a:p>
        </p:txBody>
      </p:sp>
      <p:sp>
        <p:nvSpPr>
          <p:cNvPr id="9231" name="Прямоугольник 62">
            <a:extLst>
              <a:ext uri="{FF2B5EF4-FFF2-40B4-BE49-F238E27FC236}">
                <a16:creationId xmlns:a16="http://schemas.microsoft.com/office/drawing/2014/main" id="{6C584BB1-A4EA-4C60-BD80-2CE58E83A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86" y="268996"/>
            <a:ext cx="56959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0975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ru-RU" altLang="en-US" sz="2000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АҒЫМДАҒЫ КҮЙІ</a:t>
            </a:r>
          </a:p>
        </p:txBody>
      </p:sp>
      <p:sp>
        <p:nvSpPr>
          <p:cNvPr id="9232" name="Прямоугольник 63">
            <a:extLst>
              <a:ext uri="{FF2B5EF4-FFF2-40B4-BE49-F238E27FC236}">
                <a16:creationId xmlns:a16="http://schemas.microsoft.com/office/drawing/2014/main" id="{29176CC8-E3F8-416A-AC83-959DE83F4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9597" y="3398544"/>
            <a:ext cx="47291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kk-KZ" altLang="x-none" sz="1400" b="1" dirty="0">
                <a:solidFill>
                  <a:srgbClr val="0149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КЕҢІНЕН ТАҢЫЛҒАН </a:t>
            </a:r>
            <a:r>
              <a:rPr lang="ru-RU" altLang="x-none" sz="1400" b="1" dirty="0">
                <a:solidFill>
                  <a:srgbClr val="0149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БҰҚАРАЛЫҚ СПОРТ ТҮРЛЕРІ</a:t>
            </a:r>
            <a:r>
              <a:rPr lang="ru-RU" altLang="x-none" sz="1400" b="1" dirty="0">
                <a:solidFill>
                  <a:srgbClr val="0D0D0D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5" name="Пятиугольник 41">
            <a:extLst>
              <a:ext uri="{FF2B5EF4-FFF2-40B4-BE49-F238E27FC236}">
                <a16:creationId xmlns:a16="http://schemas.microsoft.com/office/drawing/2014/main" id="{4296F311-B3B3-44F5-B87F-4904EEE597AA}"/>
              </a:ext>
            </a:extLst>
          </p:cNvPr>
          <p:cNvSpPr/>
          <p:nvPr/>
        </p:nvSpPr>
        <p:spPr>
          <a:xfrm>
            <a:off x="6759597" y="3394980"/>
            <a:ext cx="4821390" cy="1427163"/>
          </a:xfrm>
          <a:prstGeom prst="homePlate">
            <a:avLst>
              <a:gd name="adj" fmla="val 15719"/>
            </a:avLst>
          </a:prstGeom>
          <a:noFill/>
          <a:ln w="19050" cmpd="sng">
            <a:solidFill>
              <a:srgbClr val="0149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34" name="Прямоугольник 65">
            <a:extLst>
              <a:ext uri="{FF2B5EF4-FFF2-40B4-BE49-F238E27FC236}">
                <a16:creationId xmlns:a16="http://schemas.microsoft.com/office/drawing/2014/main" id="{B28BDC6B-799B-4623-B5F6-A438AC7CB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861" y="1835421"/>
            <a:ext cx="43926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ru-RU" altLang="en-US" sz="1400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СПОРТТЫҚ-САУЫҚТЫРУ КЕЗЕҢІНДЕ</a:t>
            </a:r>
          </a:p>
        </p:txBody>
      </p:sp>
      <p:sp>
        <p:nvSpPr>
          <p:cNvPr id="9235" name="Прямоугольник 67">
            <a:extLst>
              <a:ext uri="{FF2B5EF4-FFF2-40B4-BE49-F238E27FC236}">
                <a16:creationId xmlns:a16="http://schemas.microsoft.com/office/drawing/2014/main" id="{8FE8737E-97ED-40BA-B75D-7A549C6F3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08" y="2511484"/>
            <a:ext cx="293869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kk-KZ" altLang="en-US" sz="1400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АЛҒАШҚЫ ДАЯРЛАУ</a:t>
            </a:r>
            <a:r>
              <a:rPr lang="ru-RU" altLang="en-US" sz="1400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КЕЗЕҢДЕ</a:t>
            </a:r>
          </a:p>
        </p:txBody>
      </p:sp>
      <p:sp>
        <p:nvSpPr>
          <p:cNvPr id="9236" name="Прямоугольник 68">
            <a:extLst>
              <a:ext uri="{FF2B5EF4-FFF2-40B4-BE49-F238E27FC236}">
                <a16:creationId xmlns:a16="http://schemas.microsoft.com/office/drawing/2014/main" id="{A4604BDD-9F33-4F79-A925-549F87F77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734" y="3114198"/>
            <a:ext cx="41084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ru-RU" altLang="en-US" sz="1400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ОҚУ-ЖАТТЫҒУ КЕЗЕҢІНДЕ </a:t>
            </a:r>
          </a:p>
          <a:p>
            <a:pPr eaLnBrk="1" hangingPunct="1"/>
            <a:r>
              <a:rPr lang="ru-RU" altLang="en-US" sz="1200" b="1" i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(СПОРТТЫҚ МАМАНДАНДЫРУ КЕЗЕҢІ)</a:t>
            </a:r>
          </a:p>
        </p:txBody>
      </p:sp>
      <p:sp>
        <p:nvSpPr>
          <p:cNvPr id="9237" name="Прямоугольник 69">
            <a:extLst>
              <a:ext uri="{FF2B5EF4-FFF2-40B4-BE49-F238E27FC236}">
                <a16:creationId xmlns:a16="http://schemas.microsoft.com/office/drawing/2014/main" id="{75884542-B89F-484F-B34E-94B67854F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08" y="3772144"/>
            <a:ext cx="38655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ru-RU" altLang="en-US" sz="1400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СПОРТТЫҚ ЖЕТІЛДІРУ КЕЗЕҢІНДЕ</a:t>
            </a:r>
          </a:p>
        </p:txBody>
      </p:sp>
      <p:sp>
        <p:nvSpPr>
          <p:cNvPr id="9238" name="Прямоугольник 70">
            <a:extLst>
              <a:ext uri="{FF2B5EF4-FFF2-40B4-BE49-F238E27FC236}">
                <a16:creationId xmlns:a16="http://schemas.microsoft.com/office/drawing/2014/main" id="{F8BAB6BF-D9C2-4269-AF61-0C7D79FF9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08" y="4469093"/>
            <a:ext cx="38655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ru-RU" altLang="en-US" sz="1400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ЖОҒАРЫ СПОРТТЫҚ ШЕБЕРЛІК КЕЗЕҢІНДЕ</a:t>
            </a:r>
          </a:p>
        </p:txBody>
      </p: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BA8244B6-07FA-4369-941B-198C1FB43207}"/>
              </a:ext>
            </a:extLst>
          </p:cNvPr>
          <p:cNvSpPr/>
          <p:nvPr/>
        </p:nvSpPr>
        <p:spPr>
          <a:xfrm>
            <a:off x="6015133" y="1892331"/>
            <a:ext cx="1872000" cy="756000"/>
          </a:xfrm>
          <a:prstGeom prst="rect">
            <a:avLst/>
          </a:prstGeom>
          <a:solidFill>
            <a:srgbClr val="328E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40385" algn="l"/>
              </a:tabLst>
              <a:defRPr/>
            </a:pPr>
            <a:endParaRPr lang="ru-RU" sz="1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41" name="Прямоугольник 74">
            <a:extLst>
              <a:ext uri="{FF2B5EF4-FFF2-40B4-BE49-F238E27FC236}">
                <a16:creationId xmlns:a16="http://schemas.microsoft.com/office/drawing/2014/main" id="{F00B5CE1-8A81-4770-BC54-11BF9C7C4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150" y="225425"/>
            <a:ext cx="995363" cy="289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tabLst>
                <a:tab pos="539750" algn="l"/>
              </a:tabLs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tabLst>
                <a:tab pos="539750" algn="l"/>
              </a:tabLs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tabLst>
                <a:tab pos="539750" algn="l"/>
              </a:tabLs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tabLst>
                <a:tab pos="539750" algn="l"/>
              </a:tabLs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7000"/>
              </a:lnSpc>
            </a:pPr>
            <a:endParaRPr lang="ru-RU" altLang="en-US" sz="1200" b="1">
              <a:solidFill>
                <a:srgbClr val="FFFFFF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6" name="Прямоугольник 75">
            <a:extLst>
              <a:ext uri="{FF2B5EF4-FFF2-40B4-BE49-F238E27FC236}">
                <a16:creationId xmlns:a16="http://schemas.microsoft.com/office/drawing/2014/main" id="{7CBA58E5-B17B-4F85-ABDA-4A4A0CA55165}"/>
              </a:ext>
            </a:extLst>
          </p:cNvPr>
          <p:cNvSpPr/>
          <p:nvPr/>
        </p:nvSpPr>
        <p:spPr>
          <a:xfrm>
            <a:off x="10198840" y="1884691"/>
            <a:ext cx="1872000" cy="756000"/>
          </a:xfrm>
          <a:prstGeom prst="rect">
            <a:avLst/>
          </a:prstGeom>
          <a:solidFill>
            <a:srgbClr val="328E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40385" algn="l"/>
              </a:tabLst>
              <a:defRPr/>
            </a:pPr>
            <a:endParaRPr lang="ru-RU" sz="1200" b="1" dirty="0">
              <a:solidFill>
                <a:srgbClr val="014984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77" name="Group 2">
            <a:extLst>
              <a:ext uri="{FF2B5EF4-FFF2-40B4-BE49-F238E27FC236}">
                <a16:creationId xmlns:a16="http://schemas.microsoft.com/office/drawing/2014/main" id="{77EA097C-5904-4E1A-A118-C62591C733CF}"/>
              </a:ext>
            </a:extLst>
          </p:cNvPr>
          <p:cNvGrpSpPr/>
          <p:nvPr/>
        </p:nvGrpSpPr>
        <p:grpSpPr>
          <a:xfrm rot="5400000">
            <a:off x="8923675" y="1862242"/>
            <a:ext cx="278250" cy="2244707"/>
            <a:chOff x="1429510" y="2517787"/>
            <a:chExt cx="1892976" cy="1531698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78" name="Freeform 7">
              <a:extLst>
                <a:ext uri="{FF2B5EF4-FFF2-40B4-BE49-F238E27FC236}">
                  <a16:creationId xmlns:a16="http://schemas.microsoft.com/office/drawing/2014/main" id="{D3BC315A-EEF2-4FA1-88DB-DC43E039121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2517787"/>
              <a:ext cx="1864294" cy="764935"/>
            </a:xfrm>
            <a:custGeom>
              <a:avLst/>
              <a:gdLst>
                <a:gd name="T0" fmla="*/ 0 w 975"/>
                <a:gd name="T1" fmla="*/ 0 h 418"/>
                <a:gd name="T2" fmla="*/ 329 w 975"/>
                <a:gd name="T3" fmla="*/ 0 h 418"/>
                <a:gd name="T4" fmla="*/ 975 w 975"/>
                <a:gd name="T5" fmla="*/ 418 h 418"/>
                <a:gd name="T6" fmla="*/ 443 w 975"/>
                <a:gd name="T7" fmla="*/ 418 h 418"/>
                <a:gd name="T8" fmla="*/ 0 w 975"/>
                <a:gd name="T9" fmla="*/ 0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8">
                  <a:moveTo>
                    <a:pt x="0" y="0"/>
                  </a:moveTo>
                  <a:lnTo>
                    <a:pt x="329" y="0"/>
                  </a:lnTo>
                  <a:lnTo>
                    <a:pt x="975" y="418"/>
                  </a:lnTo>
                  <a:lnTo>
                    <a:pt x="443" y="418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Freeform 8">
              <a:extLst>
                <a:ext uri="{FF2B5EF4-FFF2-40B4-BE49-F238E27FC236}">
                  <a16:creationId xmlns:a16="http://schemas.microsoft.com/office/drawing/2014/main" id="{298CD838-C5BA-47AC-98AE-BE75A42BAF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2517787"/>
              <a:ext cx="1864294" cy="764934"/>
            </a:xfrm>
            <a:custGeom>
              <a:avLst/>
              <a:gdLst>
                <a:gd name="T0" fmla="*/ 0 w 975"/>
                <a:gd name="T1" fmla="*/ 0 h 418"/>
                <a:gd name="T2" fmla="*/ 329 w 975"/>
                <a:gd name="T3" fmla="*/ 0 h 418"/>
                <a:gd name="T4" fmla="*/ 975 w 975"/>
                <a:gd name="T5" fmla="*/ 418 h 418"/>
                <a:gd name="T6" fmla="*/ 443 w 975"/>
                <a:gd name="T7" fmla="*/ 418 h 418"/>
                <a:gd name="T8" fmla="*/ 0 w 975"/>
                <a:gd name="T9" fmla="*/ 0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8">
                  <a:moveTo>
                    <a:pt x="0" y="0"/>
                  </a:moveTo>
                  <a:lnTo>
                    <a:pt x="329" y="0"/>
                  </a:lnTo>
                  <a:lnTo>
                    <a:pt x="975" y="418"/>
                  </a:lnTo>
                  <a:lnTo>
                    <a:pt x="443" y="418"/>
                  </a:lnTo>
                  <a:lnTo>
                    <a:pt x="0" y="0"/>
                  </a:lnTo>
                </a:path>
              </a:pathLst>
            </a:custGeom>
            <a:grp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Freeform 9">
              <a:extLst>
                <a:ext uri="{FF2B5EF4-FFF2-40B4-BE49-F238E27FC236}">
                  <a16:creationId xmlns:a16="http://schemas.microsoft.com/office/drawing/2014/main" id="{A18C7B57-D172-4DD8-85A0-E65EB56D82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0 w 975"/>
                <a:gd name="T1" fmla="*/ 419 h 419"/>
                <a:gd name="T2" fmla="*/ 443 w 975"/>
                <a:gd name="T3" fmla="*/ 0 h 419"/>
                <a:gd name="T4" fmla="*/ 975 w 975"/>
                <a:gd name="T5" fmla="*/ 0 h 419"/>
                <a:gd name="T6" fmla="*/ 329 w 975"/>
                <a:gd name="T7" fmla="*/ 419 h 419"/>
                <a:gd name="T8" fmla="*/ 0 w 975"/>
                <a:gd name="T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0" y="419"/>
                  </a:moveTo>
                  <a:lnTo>
                    <a:pt x="443" y="0"/>
                  </a:lnTo>
                  <a:lnTo>
                    <a:pt x="975" y="0"/>
                  </a:lnTo>
                  <a:lnTo>
                    <a:pt x="329" y="419"/>
                  </a:lnTo>
                  <a:lnTo>
                    <a:pt x="0" y="419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Freeform 10">
              <a:extLst>
                <a:ext uri="{FF2B5EF4-FFF2-40B4-BE49-F238E27FC236}">
                  <a16:creationId xmlns:a16="http://schemas.microsoft.com/office/drawing/2014/main" id="{3CCD426E-F8F4-4AD5-8CEB-A527E33488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0 w 975"/>
                <a:gd name="T1" fmla="*/ 419 h 419"/>
                <a:gd name="T2" fmla="*/ 443 w 975"/>
                <a:gd name="T3" fmla="*/ 0 h 419"/>
                <a:gd name="T4" fmla="*/ 975 w 975"/>
                <a:gd name="T5" fmla="*/ 0 h 419"/>
                <a:gd name="T6" fmla="*/ 329 w 975"/>
                <a:gd name="T7" fmla="*/ 419 h 419"/>
                <a:gd name="T8" fmla="*/ 0 w 975"/>
                <a:gd name="T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0" y="419"/>
                  </a:moveTo>
                  <a:lnTo>
                    <a:pt x="443" y="0"/>
                  </a:lnTo>
                  <a:lnTo>
                    <a:pt x="975" y="0"/>
                  </a:lnTo>
                  <a:lnTo>
                    <a:pt x="329" y="419"/>
                  </a:lnTo>
                  <a:lnTo>
                    <a:pt x="0" y="419"/>
                  </a:lnTo>
                </a:path>
              </a:pathLst>
            </a:custGeom>
            <a:grp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Freeform 12">
              <a:extLst>
                <a:ext uri="{FF2B5EF4-FFF2-40B4-BE49-F238E27FC236}">
                  <a16:creationId xmlns:a16="http://schemas.microsoft.com/office/drawing/2014/main" id="{0E480D77-E1BF-4D80-B444-D8D8821F941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975 w 975"/>
                <a:gd name="T1" fmla="*/ 0 h 419"/>
                <a:gd name="T2" fmla="*/ 443 w 975"/>
                <a:gd name="T3" fmla="*/ 0 h 419"/>
                <a:gd name="T4" fmla="*/ 0 w 975"/>
                <a:gd name="T5" fmla="*/ 419 h 419"/>
                <a:gd name="T6" fmla="*/ 329 w 975"/>
                <a:gd name="T7" fmla="*/ 419 h 419"/>
                <a:gd name="T8" fmla="*/ 975 w 975"/>
                <a:gd name="T9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975" y="0"/>
                  </a:moveTo>
                  <a:lnTo>
                    <a:pt x="443" y="0"/>
                  </a:lnTo>
                  <a:lnTo>
                    <a:pt x="0" y="419"/>
                  </a:lnTo>
                  <a:lnTo>
                    <a:pt x="329" y="419"/>
                  </a:lnTo>
                  <a:lnTo>
                    <a:pt x="975" y="0"/>
                  </a:lnTo>
                </a:path>
              </a:pathLst>
            </a:custGeom>
            <a:grp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Freeform: Shape 87">
              <a:extLst>
                <a:ext uri="{FF2B5EF4-FFF2-40B4-BE49-F238E27FC236}">
                  <a16:creationId xmlns:a16="http://schemas.microsoft.com/office/drawing/2014/main" id="{A638A3EC-814F-4488-A07F-E2C7C2A097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3282721"/>
              <a:ext cx="875739" cy="766764"/>
            </a:xfrm>
            <a:custGeom>
              <a:avLst/>
              <a:gdLst>
                <a:gd name="connsiteX0" fmla="*/ 581277 w 875739"/>
                <a:gd name="connsiteY0" fmla="*/ 0 h 766764"/>
                <a:gd name="connsiteX1" fmla="*/ 875739 w 875739"/>
                <a:gd name="connsiteY1" fmla="*/ 0 h 766764"/>
                <a:gd name="connsiteX2" fmla="*/ 617607 w 875739"/>
                <a:gd name="connsiteY2" fmla="*/ 232408 h 766764"/>
                <a:gd name="connsiteX3" fmla="*/ 617607 w 875739"/>
                <a:gd name="connsiteY3" fmla="*/ 232408 h 766764"/>
                <a:gd name="connsiteX4" fmla="*/ 28682 w 875739"/>
                <a:gd name="connsiteY4" fmla="*/ 766764 h 766764"/>
                <a:gd name="connsiteX5" fmla="*/ 0 w 875739"/>
                <a:gd name="connsiteY5" fmla="*/ 766764 h 766764"/>
                <a:gd name="connsiteX6" fmla="*/ 405364 w 875739"/>
                <a:gd name="connsiteY6" fmla="*/ 232408 h 766764"/>
                <a:gd name="connsiteX7" fmla="*/ 405364 w 875739"/>
                <a:gd name="connsiteY7" fmla="*/ 232408 h 76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5739" h="766764">
                  <a:moveTo>
                    <a:pt x="581277" y="0"/>
                  </a:moveTo>
                  <a:lnTo>
                    <a:pt x="875739" y="0"/>
                  </a:lnTo>
                  <a:lnTo>
                    <a:pt x="617607" y="232408"/>
                  </a:lnTo>
                  <a:lnTo>
                    <a:pt x="617607" y="232408"/>
                  </a:lnTo>
                  <a:lnTo>
                    <a:pt x="28682" y="766764"/>
                  </a:lnTo>
                  <a:lnTo>
                    <a:pt x="0" y="766764"/>
                  </a:lnTo>
                  <a:lnTo>
                    <a:pt x="405364" y="232408"/>
                  </a:lnTo>
                  <a:lnTo>
                    <a:pt x="405364" y="232408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Freeform 14">
              <a:extLst>
                <a:ext uri="{FF2B5EF4-FFF2-40B4-BE49-F238E27FC236}">
                  <a16:creationId xmlns:a16="http://schemas.microsoft.com/office/drawing/2014/main" id="{19C886F5-1C0C-4510-8003-7AF77C93A4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3515129"/>
              <a:ext cx="617607" cy="534356"/>
            </a:xfrm>
            <a:custGeom>
              <a:avLst/>
              <a:gdLst>
                <a:gd name="T0" fmla="*/ 323 w 323"/>
                <a:gd name="T1" fmla="*/ 0 h 292"/>
                <a:gd name="T2" fmla="*/ 212 w 323"/>
                <a:gd name="T3" fmla="*/ 0 h 292"/>
                <a:gd name="T4" fmla="*/ 0 w 323"/>
                <a:gd name="T5" fmla="*/ 292 h 292"/>
                <a:gd name="T6" fmla="*/ 15 w 323"/>
                <a:gd name="T7" fmla="*/ 292 h 292"/>
                <a:gd name="T8" fmla="*/ 323 w 323"/>
                <a:gd name="T9" fmla="*/ 0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3" h="292">
                  <a:moveTo>
                    <a:pt x="323" y="0"/>
                  </a:moveTo>
                  <a:lnTo>
                    <a:pt x="212" y="0"/>
                  </a:lnTo>
                  <a:lnTo>
                    <a:pt x="0" y="292"/>
                  </a:lnTo>
                  <a:lnTo>
                    <a:pt x="15" y="292"/>
                  </a:lnTo>
                  <a:lnTo>
                    <a:pt x="323" y="0"/>
                  </a:lnTo>
                </a:path>
              </a:pathLst>
            </a:custGeom>
            <a:grp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Freeform 16">
              <a:extLst>
                <a:ext uri="{FF2B5EF4-FFF2-40B4-BE49-F238E27FC236}">
                  <a16:creationId xmlns:a16="http://schemas.microsoft.com/office/drawing/2014/main" id="{19E0C3F1-6D12-4E4B-9C18-1507920548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4874" y="3282721"/>
              <a:ext cx="470375" cy="232408"/>
            </a:xfrm>
            <a:custGeom>
              <a:avLst/>
              <a:gdLst>
                <a:gd name="T0" fmla="*/ 246 w 246"/>
                <a:gd name="T1" fmla="*/ 0 h 127"/>
                <a:gd name="T2" fmla="*/ 92 w 246"/>
                <a:gd name="T3" fmla="*/ 0 h 127"/>
                <a:gd name="T4" fmla="*/ 0 w 246"/>
                <a:gd name="T5" fmla="*/ 127 h 127"/>
                <a:gd name="T6" fmla="*/ 111 w 246"/>
                <a:gd name="T7" fmla="*/ 127 h 127"/>
                <a:gd name="T8" fmla="*/ 246 w 246"/>
                <a:gd name="T9" fmla="*/ 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6" h="127">
                  <a:moveTo>
                    <a:pt x="246" y="0"/>
                  </a:moveTo>
                  <a:lnTo>
                    <a:pt x="92" y="0"/>
                  </a:lnTo>
                  <a:lnTo>
                    <a:pt x="0" y="127"/>
                  </a:lnTo>
                  <a:lnTo>
                    <a:pt x="111" y="127"/>
                  </a:lnTo>
                  <a:lnTo>
                    <a:pt x="246" y="0"/>
                  </a:lnTo>
                </a:path>
              </a:pathLst>
            </a:custGeom>
            <a:grp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Freeform 17">
              <a:extLst>
                <a:ext uri="{FF2B5EF4-FFF2-40B4-BE49-F238E27FC236}">
                  <a16:creationId xmlns:a16="http://schemas.microsoft.com/office/drawing/2014/main" id="{AFB84EC8-BEDE-4718-9EF1-A3D8E0B623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6385" y="2517787"/>
              <a:ext cx="663498" cy="578276"/>
            </a:xfrm>
            <a:custGeom>
              <a:avLst/>
              <a:gdLst>
                <a:gd name="T0" fmla="*/ 15 w 347"/>
                <a:gd name="T1" fmla="*/ 0 h 316"/>
                <a:gd name="T2" fmla="*/ 0 w 347"/>
                <a:gd name="T3" fmla="*/ 0 h 316"/>
                <a:gd name="T4" fmla="*/ 227 w 347"/>
                <a:gd name="T5" fmla="*/ 316 h 316"/>
                <a:gd name="T6" fmla="*/ 347 w 347"/>
                <a:gd name="T7" fmla="*/ 316 h 316"/>
                <a:gd name="T8" fmla="*/ 15 w 347"/>
                <a:gd name="T9" fmla="*/ 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16">
                  <a:moveTo>
                    <a:pt x="15" y="0"/>
                  </a:moveTo>
                  <a:lnTo>
                    <a:pt x="0" y="0"/>
                  </a:lnTo>
                  <a:lnTo>
                    <a:pt x="227" y="316"/>
                  </a:lnTo>
                  <a:lnTo>
                    <a:pt x="347" y="316"/>
                  </a:lnTo>
                  <a:lnTo>
                    <a:pt x="15" y="0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Freeform 18">
              <a:extLst>
                <a:ext uri="{FF2B5EF4-FFF2-40B4-BE49-F238E27FC236}">
                  <a16:creationId xmlns:a16="http://schemas.microsoft.com/office/drawing/2014/main" id="{31368BBB-D34E-4515-A65F-969C826937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2517787"/>
              <a:ext cx="663498" cy="578276"/>
            </a:xfrm>
            <a:custGeom>
              <a:avLst/>
              <a:gdLst>
                <a:gd name="T0" fmla="*/ 15 w 347"/>
                <a:gd name="T1" fmla="*/ 0 h 316"/>
                <a:gd name="T2" fmla="*/ 0 w 347"/>
                <a:gd name="T3" fmla="*/ 0 h 316"/>
                <a:gd name="T4" fmla="*/ 227 w 347"/>
                <a:gd name="T5" fmla="*/ 316 h 316"/>
                <a:gd name="T6" fmla="*/ 347 w 347"/>
                <a:gd name="T7" fmla="*/ 316 h 316"/>
                <a:gd name="T8" fmla="*/ 15 w 347"/>
                <a:gd name="T9" fmla="*/ 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16">
                  <a:moveTo>
                    <a:pt x="15" y="0"/>
                  </a:moveTo>
                  <a:lnTo>
                    <a:pt x="0" y="0"/>
                  </a:lnTo>
                  <a:lnTo>
                    <a:pt x="227" y="316"/>
                  </a:lnTo>
                  <a:lnTo>
                    <a:pt x="347" y="316"/>
                  </a:lnTo>
                  <a:lnTo>
                    <a:pt x="15" y="0"/>
                  </a:lnTo>
                </a:path>
              </a:pathLst>
            </a:custGeom>
            <a:grp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Freeform 19">
              <a:extLst>
                <a:ext uri="{FF2B5EF4-FFF2-40B4-BE49-F238E27FC236}">
                  <a16:creationId xmlns:a16="http://schemas.microsoft.com/office/drawing/2014/main" id="{D21214F7-04C2-4D5C-9BB6-2B1A33B84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0431" y="3096063"/>
              <a:ext cx="441695" cy="186659"/>
            </a:xfrm>
            <a:custGeom>
              <a:avLst/>
              <a:gdLst>
                <a:gd name="T0" fmla="*/ 120 w 231"/>
                <a:gd name="T1" fmla="*/ 0 h 102"/>
                <a:gd name="T2" fmla="*/ 0 w 231"/>
                <a:gd name="T3" fmla="*/ 0 h 102"/>
                <a:gd name="T4" fmla="*/ 77 w 231"/>
                <a:gd name="T5" fmla="*/ 102 h 102"/>
                <a:gd name="T6" fmla="*/ 231 w 231"/>
                <a:gd name="T7" fmla="*/ 102 h 102"/>
                <a:gd name="T8" fmla="*/ 120 w 231"/>
                <a:gd name="T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102">
                  <a:moveTo>
                    <a:pt x="120" y="0"/>
                  </a:moveTo>
                  <a:lnTo>
                    <a:pt x="0" y="0"/>
                  </a:lnTo>
                  <a:lnTo>
                    <a:pt x="77" y="102"/>
                  </a:lnTo>
                  <a:lnTo>
                    <a:pt x="231" y="102"/>
                  </a:lnTo>
                  <a:lnTo>
                    <a:pt x="120" y="0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Freeform 20">
              <a:extLst>
                <a:ext uri="{FF2B5EF4-FFF2-40B4-BE49-F238E27FC236}">
                  <a16:creationId xmlns:a16="http://schemas.microsoft.com/office/drawing/2014/main" id="{69C32F52-CFAA-423C-BDE8-003A69E41F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3556" y="3096063"/>
              <a:ext cx="441695" cy="186659"/>
            </a:xfrm>
            <a:custGeom>
              <a:avLst/>
              <a:gdLst>
                <a:gd name="T0" fmla="*/ 120 w 231"/>
                <a:gd name="T1" fmla="*/ 0 h 102"/>
                <a:gd name="T2" fmla="*/ 0 w 231"/>
                <a:gd name="T3" fmla="*/ 0 h 102"/>
                <a:gd name="T4" fmla="*/ 77 w 231"/>
                <a:gd name="T5" fmla="*/ 102 h 102"/>
                <a:gd name="T6" fmla="*/ 231 w 231"/>
                <a:gd name="T7" fmla="*/ 102 h 102"/>
                <a:gd name="T8" fmla="*/ 120 w 231"/>
                <a:gd name="T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102">
                  <a:moveTo>
                    <a:pt x="120" y="0"/>
                  </a:moveTo>
                  <a:lnTo>
                    <a:pt x="0" y="0"/>
                  </a:lnTo>
                  <a:lnTo>
                    <a:pt x="77" y="102"/>
                  </a:lnTo>
                  <a:lnTo>
                    <a:pt x="231" y="102"/>
                  </a:lnTo>
                  <a:lnTo>
                    <a:pt x="120" y="0"/>
                  </a:lnTo>
                </a:path>
              </a:pathLst>
            </a:custGeom>
            <a:grp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Левая фигурная скобка 1">
            <a:extLst>
              <a:ext uri="{FF2B5EF4-FFF2-40B4-BE49-F238E27FC236}">
                <a16:creationId xmlns:a16="http://schemas.microsoft.com/office/drawing/2014/main" id="{72B491EC-FC58-4347-8BDC-E81F8EE4C703}"/>
              </a:ext>
            </a:extLst>
          </p:cNvPr>
          <p:cNvSpPr/>
          <p:nvPr/>
        </p:nvSpPr>
        <p:spPr>
          <a:xfrm rot="16200000" flipH="1">
            <a:off x="8980486" y="-430963"/>
            <a:ext cx="287338" cy="4199377"/>
          </a:xfrm>
          <a:prstGeom prst="leftBrace">
            <a:avLst>
              <a:gd name="adj1" fmla="val 0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x-none">
              <a:ln w="57150">
                <a:solidFill>
                  <a:prstClr val="black"/>
                </a:solidFill>
              </a:ln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47" name="TextBox 3">
            <a:extLst>
              <a:ext uri="{FF2B5EF4-FFF2-40B4-BE49-F238E27FC236}">
                <a16:creationId xmlns:a16="http://schemas.microsoft.com/office/drawing/2014/main" id="{54A2B50B-CE27-4C41-BD47-588A69FEB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3063" y="1072226"/>
            <a:ext cx="27221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ru-RU" altLang="x-none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БАРЛЫҒЫ 510 БЖСМ</a:t>
            </a:r>
            <a:endParaRPr lang="x-none" altLang="x-none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60B59D6F-4CF5-46A8-BF80-8641D8DEFC1D}"/>
              </a:ext>
            </a:extLst>
          </p:cNvPr>
          <p:cNvGraphicFramePr>
            <a:graphicFrameLocks/>
          </p:cNvGraphicFramePr>
          <p:nvPr/>
        </p:nvGraphicFramePr>
        <p:xfrm>
          <a:off x="3543026" y="5562285"/>
          <a:ext cx="5105949" cy="1012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249" name="Прямоугольник 49">
            <a:extLst>
              <a:ext uri="{FF2B5EF4-FFF2-40B4-BE49-F238E27FC236}">
                <a16:creationId xmlns:a16="http://schemas.microsoft.com/office/drawing/2014/main" id="{D7E6AD00-1DAE-4C99-8B54-880F5FEB1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5173663"/>
            <a:ext cx="5299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/>
            <a:r>
              <a:rPr lang="ru-RU" altLang="en-US" sz="1400" b="1" dirty="0">
                <a:solidFill>
                  <a:srgbClr val="0149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АЙНАЛЫСАТЫН ОҚУШЫЛАРДЫҢ ДИНАМИКАСЫ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74020" y="1828928"/>
            <a:ext cx="2139410" cy="882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40385" algn="l"/>
              </a:tabLst>
              <a:defRPr/>
            </a:pPr>
            <a:r>
              <a:rPr lang="kk-KZ" sz="1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Олимпиадалық </a:t>
            </a:r>
          </a:p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40385" algn="l"/>
              </a:tabLst>
              <a:defRPr/>
            </a:pPr>
            <a:r>
              <a:rPr lang="kk-KZ" sz="1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резервтің </a:t>
            </a:r>
          </a:p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40385" algn="l"/>
              </a:tabLst>
              <a:defRPr/>
            </a:pPr>
            <a:r>
              <a:rPr lang="kk-KZ" sz="1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БЖСМ</a:t>
            </a:r>
          </a:p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40385" algn="l"/>
              </a:tabLst>
              <a:defRPr/>
            </a:pPr>
            <a:r>
              <a:rPr lang="kk-KZ" sz="1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109 </a:t>
            </a: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(21%)</a:t>
            </a:r>
            <a:endParaRPr lang="ru-RU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611906" y="1993766"/>
            <a:ext cx="1159293" cy="487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40385" algn="l"/>
              </a:tabLst>
              <a:defRPr/>
            </a:pPr>
            <a:r>
              <a:rPr lang="kk-KZ" sz="1200" b="1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БЖСМ</a:t>
            </a:r>
          </a:p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40385" algn="l"/>
              </a:tabLst>
              <a:defRPr/>
            </a:pPr>
            <a:r>
              <a:rPr lang="kk-KZ" sz="1200" b="1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33</a:t>
            </a:r>
            <a:r>
              <a:rPr lang="en-US" sz="1200" b="1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kk-KZ" sz="1200" b="1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(66%)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108609" y="1906432"/>
            <a:ext cx="1963933" cy="685188"/>
          </a:xfrm>
          <a:prstGeom prst="rect">
            <a:avLst/>
          </a:prstGeom>
          <a:solidFill>
            <a:srgbClr val="328EA0"/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40385" algn="l"/>
              </a:tabLst>
              <a:defRPr/>
            </a:pPr>
            <a:r>
              <a:rPr lang="ru-RU" sz="1200" b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Мамандандырылған</a:t>
            </a: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40385" algn="l"/>
              </a:tabLst>
              <a:defRPr/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БЖСМ</a:t>
            </a:r>
          </a:p>
          <a:p>
            <a:pPr algn="ctr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40385" algn="l"/>
              </a:tabLst>
              <a:defRPr/>
            </a:pP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 </a:t>
            </a:r>
            <a:r>
              <a:rPr lang="kk-KZ" sz="1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66 </a:t>
            </a: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(13%)</a:t>
            </a:r>
          </a:p>
        </p:txBody>
      </p:sp>
    </p:spTree>
    <p:extLst>
      <p:ext uri="{BB962C8B-B14F-4D97-AF65-F5344CB8AC3E}">
        <p14:creationId xmlns:p14="http://schemas.microsoft.com/office/powerpoint/2010/main" val="757804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88;p1"/>
          <p:cNvSpPr/>
          <p:nvPr/>
        </p:nvSpPr>
        <p:spPr>
          <a:xfrm>
            <a:off x="0" y="354501"/>
            <a:ext cx="12192000" cy="544938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Rounded Rectangle 2">
            <a:extLst>
              <a:ext uri="{FF2B5EF4-FFF2-40B4-BE49-F238E27FC236}">
                <a16:creationId xmlns:a16="http://schemas.microsoft.com/office/drawing/2014/main" id="{CD1FC66D-BBBD-6AAC-7065-D70B25508F71}"/>
              </a:ext>
            </a:extLst>
          </p:cNvPr>
          <p:cNvSpPr/>
          <p:nvPr/>
        </p:nvSpPr>
        <p:spPr>
          <a:xfrm rot="16200000">
            <a:off x="7901416" y="637881"/>
            <a:ext cx="1746984" cy="6191345"/>
          </a:xfrm>
          <a:prstGeom prst="roundRect">
            <a:avLst>
              <a:gd name="adj" fmla="val 6608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29" name="Прямоугольник 28"/>
          <p:cNvSpPr/>
          <p:nvPr/>
        </p:nvSpPr>
        <p:spPr>
          <a:xfrm>
            <a:off x="224443" y="396137"/>
            <a:ext cx="68829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САЛАНЫҢ КАДРЛЫҚ ӘЛЕУЕТІ</a:t>
            </a:r>
          </a:p>
        </p:txBody>
      </p:sp>
      <p:sp>
        <p:nvSpPr>
          <p:cNvPr id="32" name="TextBox 145">
            <a:extLst>
              <a:ext uri="{FF2B5EF4-FFF2-40B4-BE49-F238E27FC236}">
                <a16:creationId xmlns:a16="http://schemas.microsoft.com/office/drawing/2014/main" id="{026F00C1-9494-B8F6-50D5-B85AA70CD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5630" y="2860062"/>
            <a:ext cx="6376371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kk-KZ" sz="16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Жаттықтырушы-оқытушылар </a:t>
            </a:r>
            <a:r>
              <a:rPr lang="ru-RU" sz="24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15 344 </a:t>
            </a:r>
            <a:r>
              <a:rPr lang="ru-RU" sz="1600" b="1" spc="12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16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spc="12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endParaRPr lang="ru-RU" sz="1600" b="1" spc="12" dirty="0">
              <a:solidFill>
                <a:srgbClr val="25406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r>
              <a:rPr lang="ru-RU" altLang="ru-RU" sz="1600" b="1" spc="12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Шатта</a:t>
            </a:r>
            <a:r>
              <a:rPr lang="ru-RU" altLang="ru-RU" sz="16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10 067 </a:t>
            </a:r>
            <a:r>
              <a:rPr lang="ru-RU" altLang="ru-RU" sz="1600" b="1" spc="12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r>
              <a:rPr lang="ru-RU" altLang="ru-RU" sz="16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(65,5%)</a:t>
            </a:r>
            <a:endParaRPr lang="ru-RU" sz="1600" b="1" spc="12" dirty="0">
              <a:solidFill>
                <a:srgbClr val="25406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r>
              <a:rPr lang="ru-RU" sz="1600" b="1" spc="12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штаттағы</a:t>
            </a:r>
            <a:r>
              <a:rPr lang="ru-RU" sz="16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spc="12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16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spc="12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білімі</a:t>
            </a:r>
            <a:r>
              <a:rPr lang="ru-RU" sz="16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8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9 086 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r>
              <a:rPr lang="ru-RU" sz="1600" b="1" spc="12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штаттағы</a:t>
            </a:r>
            <a:r>
              <a:rPr lang="ru-RU" sz="16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sz="1600" b="1" spc="12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біліммен</a:t>
            </a:r>
            <a:r>
              <a:rPr lang="ru-RU" sz="16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975</a:t>
            </a:r>
          </a:p>
          <a:p>
            <a:pPr marL="285750" indent="-285750">
              <a:lnSpc>
                <a:spcPct val="100000"/>
              </a:lnSpc>
              <a:spcBef>
                <a:spcPct val="0"/>
              </a:spcBef>
            </a:pPr>
            <a:r>
              <a:rPr lang="ru-RU" sz="1600" b="1" spc="12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біліктілік</a:t>
            </a:r>
            <a:r>
              <a:rPr lang="ru-RU" sz="16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spc="12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санаттары</a:t>
            </a:r>
            <a:r>
              <a:rPr lang="ru-RU" sz="16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spc="12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жоқ</a:t>
            </a:r>
            <a:r>
              <a:rPr lang="ru-RU" sz="16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4432 </a:t>
            </a:r>
            <a:r>
              <a:rPr lang="ru-RU" sz="1600" b="1" spc="12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r>
              <a:rPr lang="ru-RU" sz="1600" b="1" spc="12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x-none" sz="1600" b="1" spc="12" dirty="0">
              <a:solidFill>
                <a:srgbClr val="25406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F8F8707E-008B-4571-93AE-700F374759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935708"/>
              </p:ext>
            </p:extLst>
          </p:nvPr>
        </p:nvGraphicFramePr>
        <p:xfrm>
          <a:off x="677792" y="1345350"/>
          <a:ext cx="4805565" cy="4964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9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2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98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3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3198"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200" b="1" i="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Аймақ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11" marR="6811" marT="681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 err="1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Жаттықтыру-шылар</a:t>
                      </a:r>
                      <a:r>
                        <a:rPr lang="ru-RU" sz="1200" b="1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саны.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11" marR="6811" marT="68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 err="1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штаттық</a:t>
                      </a:r>
                      <a:r>
                        <a:rPr lang="ru-RU" sz="1200" b="1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u="none" strike="noStrike" dirty="0" err="1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жаттықтыру-шылар</a:t>
                      </a:r>
                      <a:r>
                        <a:rPr lang="ru-RU" sz="1200" b="1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ru-RU" sz="1200" b="1" u="none" strike="noStrike" baseline="0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11" marR="6811" marT="68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u="none" strike="noStrike" dirty="0" err="1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санаты</a:t>
                      </a:r>
                      <a:r>
                        <a:rPr lang="ru-RU" sz="1200" b="1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бар </a:t>
                      </a:r>
                      <a:r>
                        <a:rPr lang="ru-RU" sz="1200" b="1" u="none" strike="noStrike" dirty="0" err="1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жаттықтыру-шылар</a:t>
                      </a:r>
                      <a:r>
                        <a:rPr lang="ru-RU" sz="1200" b="1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11" marR="6811" marT="6813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Павлодар обл.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729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55%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71%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ШҚО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727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69%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59%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Астана қ.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394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74%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58%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СҚО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648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47%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53%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 err="1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Маңғыстау</a:t>
                      </a:r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обл.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632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73%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47%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Атырау обл.</a:t>
                      </a:r>
                      <a:endParaRPr lang="ru-RU" sz="1200" b="0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598</a:t>
                      </a:r>
                      <a:endParaRPr lang="ru-RU" sz="1200" b="0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79%</a:t>
                      </a:r>
                      <a:endParaRPr lang="ru-RU" sz="1200" b="0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47%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Алматы қ.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695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 err="1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Қостанай</a:t>
                      </a:r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обл.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672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 err="1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Қызылорда</a:t>
                      </a:r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обл.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640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БҚО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673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Абай обл. 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571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 err="1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Ұлытау</a:t>
                      </a:r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обл.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174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Шымкент қ.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786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Алматы</a:t>
                      </a:r>
                      <a:r>
                        <a:rPr lang="ru-RU" sz="1200" u="none" strike="noStrike" baseline="0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обл.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943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Жамбыл</a:t>
                      </a:r>
                      <a:r>
                        <a:rPr lang="ru-RU" sz="1200" u="none" strike="noStrike" baseline="0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обл.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902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 err="1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Ақмола</a:t>
                      </a:r>
                      <a:r>
                        <a:rPr lang="ru-RU" sz="1200" u="none" strike="noStrike" baseline="0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обл.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664</a:t>
                      </a:r>
                      <a:endParaRPr lang="ru-RU" sz="1200" b="0" i="0" u="none" strike="noStrike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kk-KZ" sz="1200" b="0" i="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Қарағанды</a:t>
                      </a:r>
                      <a:r>
                        <a:rPr lang="kk-KZ" sz="1200" b="0" i="0" u="none" strike="noStrike" baseline="0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обл.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939</a:t>
                      </a:r>
                      <a:endParaRPr lang="ru-RU" sz="1200" b="0" i="0" u="none" strike="noStrike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u="none" strike="noStrike" dirty="0" err="1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Жетісу</a:t>
                      </a:r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обл.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858</a:t>
                      </a:r>
                      <a:endParaRPr lang="ru-RU" sz="1200" b="0" i="0" u="none" strike="noStrike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 err="1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Түркістан</a:t>
                      </a:r>
                      <a:r>
                        <a:rPr lang="ru-RU" sz="1200" u="none" strike="noStrike" baseline="0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обл.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2 235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80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 err="1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Ақтөбе</a:t>
                      </a:r>
                      <a:r>
                        <a:rPr lang="ru-RU" sz="1200" u="none" strike="noStrike" baseline="0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обл.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864</a:t>
                      </a:r>
                      <a:endParaRPr lang="ru-RU" sz="1200" b="0" i="0" u="none" strike="noStrike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65%</a:t>
                      </a:r>
                      <a:endParaRPr lang="ru-RU" sz="1200" b="0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rgbClr val="01498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</a:t>
                      </a:r>
                      <a:endParaRPr lang="ru-RU" sz="1200" b="1" i="0" u="none" strike="noStrike" dirty="0">
                        <a:solidFill>
                          <a:srgbClr val="01498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0052">
                <a:tc>
                  <a:txBody>
                    <a:bodyPr/>
                    <a:lstStyle/>
                    <a:p>
                      <a:pPr algn="r" rtl="0" fontAlgn="ctr"/>
                      <a:r>
                        <a:rPr lang="kk-KZ" sz="1200" b="1" i="0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15 344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66%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u="none" strike="noStrike" dirty="0">
                          <a:solidFill>
                            <a:srgbClr val="12518A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34%</a:t>
                      </a:r>
                      <a:endParaRPr lang="ru-RU" sz="1200" b="1" i="0" u="none" strike="noStrike" dirty="0">
                        <a:solidFill>
                          <a:srgbClr val="12518A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728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Прямоугольник 51"/>
          <p:cNvSpPr/>
          <p:nvPr/>
        </p:nvSpPr>
        <p:spPr>
          <a:xfrm>
            <a:off x="7638746" y="3751800"/>
            <a:ext cx="3148437" cy="733813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6" name="Прямоугольник 115"/>
          <p:cNvSpPr/>
          <p:nvPr/>
        </p:nvSpPr>
        <p:spPr>
          <a:xfrm>
            <a:off x="7633010" y="3010594"/>
            <a:ext cx="3148437" cy="673766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9E9E43-BAB5-4B7A-8031-A79C6FC92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0732" y="1247958"/>
            <a:ext cx="485203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altLang="en-US" sz="16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ЖЫЛЫНА ЖОО ДЕНЕ ШЫНЫҚТЫРУ ЖӘНЕ СПОРТ САЛАСЫНДА</a:t>
            </a:r>
          </a:p>
        </p:txBody>
      </p:sp>
      <p:sp>
        <p:nvSpPr>
          <p:cNvPr id="70" name="Прямоугольник 69">
            <a:extLst>
              <a:ext uri="{FF2B5EF4-FFF2-40B4-BE49-F238E27FC236}">
                <a16:creationId xmlns:a16="http://schemas.microsoft.com/office/drawing/2014/main" id="{201DB1E7-E218-DB45-73B3-95D27A9F64C0}"/>
              </a:ext>
            </a:extLst>
          </p:cNvPr>
          <p:cNvSpPr/>
          <p:nvPr/>
        </p:nvSpPr>
        <p:spPr>
          <a:xfrm>
            <a:off x="9752389" y="3403365"/>
            <a:ext cx="17203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ТҮЛЕК</a:t>
            </a:r>
            <a:endParaRPr lang="ru-RU" sz="1400" b="1" dirty="0">
              <a:solidFill>
                <a:schemeClr val="bg2">
                  <a:lumMod val="25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100" name="Рисунок 99"/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Texturiz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075" y="1242530"/>
            <a:ext cx="779452" cy="814882"/>
          </a:xfrm>
          <a:prstGeom prst="rect">
            <a:avLst/>
          </a:prstGeom>
        </p:spPr>
      </p:pic>
      <p:sp>
        <p:nvSpPr>
          <p:cNvPr id="102" name="Прямоугольник 101"/>
          <p:cNvSpPr/>
          <p:nvPr/>
        </p:nvSpPr>
        <p:spPr>
          <a:xfrm>
            <a:off x="7633009" y="1678585"/>
            <a:ext cx="132600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en-US" sz="4400" b="1" dirty="0">
                <a:solidFill>
                  <a:srgbClr val="014984"/>
                </a:solidFill>
                <a:cs typeface="Arial" panose="020B0604020202020204" pitchFamily="34" charset="0"/>
              </a:rPr>
              <a:t>2000</a:t>
            </a:r>
            <a:endParaRPr lang="en-US" altLang="en-US" b="1" dirty="0">
              <a:solidFill>
                <a:srgbClr val="014984"/>
              </a:solidFill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D9E9E43-BAB5-4B7A-8031-A79C6FC92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3189" y="2407901"/>
            <a:ext cx="241920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ru-RU" altLang="en-US" b="1" dirty="0">
                <a:solidFill>
                  <a:srgbClr val="014984"/>
                </a:solidFill>
                <a:latin typeface="+mn-lt"/>
                <a:cs typeface="Arial" panose="020B0604020202020204" pitchFamily="34" charset="0"/>
              </a:rPr>
              <a:t>СПОРТ ЖӘНЕ ТУРИЗМ АКАДЕМИЯСЫ</a:t>
            </a:r>
            <a:endParaRPr lang="en-US" altLang="en-US" b="1" dirty="0">
              <a:solidFill>
                <a:srgbClr val="014984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F2E7C86-70E4-4A80-E5E6-2006E4F34264}"/>
              </a:ext>
            </a:extLst>
          </p:cNvPr>
          <p:cNvSpPr txBox="1"/>
          <p:nvPr/>
        </p:nvSpPr>
        <p:spPr>
          <a:xfrm>
            <a:off x="7570765" y="3069081"/>
            <a:ext cx="31287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014984"/>
                </a:solidFill>
                <a:cs typeface="Arial" panose="020B0604020202020204" pitchFamily="34" charset="0"/>
              </a:rPr>
              <a:t>2022г./ 468</a:t>
            </a:r>
            <a:endParaRPr lang="ru-RU" sz="2800" b="1" dirty="0">
              <a:solidFill>
                <a:srgbClr val="014984"/>
              </a:solidFill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F2E7C86-70E4-4A80-E5E6-2006E4F34264}"/>
              </a:ext>
            </a:extLst>
          </p:cNvPr>
          <p:cNvSpPr txBox="1"/>
          <p:nvPr/>
        </p:nvSpPr>
        <p:spPr>
          <a:xfrm>
            <a:off x="7638746" y="3771599"/>
            <a:ext cx="31287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014984"/>
                </a:solidFill>
                <a:cs typeface="Arial" panose="020B0604020202020204" pitchFamily="34" charset="0"/>
              </a:rPr>
              <a:t>2023г./ 470</a:t>
            </a:r>
            <a:endParaRPr lang="ru-RU" sz="2800" b="1" dirty="0">
              <a:solidFill>
                <a:srgbClr val="014984"/>
              </a:solidFill>
              <a:cs typeface="Arial" panose="020B0604020202020204" pitchFamily="34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201DB1E7-E218-DB45-73B3-95D27A9F64C0}"/>
              </a:ext>
            </a:extLst>
          </p:cNvPr>
          <p:cNvSpPr/>
          <p:nvPr/>
        </p:nvSpPr>
        <p:spPr>
          <a:xfrm>
            <a:off x="9742369" y="4218494"/>
            <a:ext cx="17203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ТҮЛЕК</a:t>
            </a:r>
            <a:endParaRPr lang="ru-RU" sz="1400" b="1" dirty="0">
              <a:solidFill>
                <a:schemeClr val="bg2">
                  <a:lumMod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6" name="Rounded Rectangle 2">
            <a:extLst>
              <a:ext uri="{FF2B5EF4-FFF2-40B4-BE49-F238E27FC236}">
                <a16:creationId xmlns:a16="http://schemas.microsoft.com/office/drawing/2014/main" id="{CD1FC66D-BBBD-6AAC-7065-D70B25508F71}"/>
              </a:ext>
            </a:extLst>
          </p:cNvPr>
          <p:cNvSpPr/>
          <p:nvPr/>
        </p:nvSpPr>
        <p:spPr>
          <a:xfrm>
            <a:off x="426993" y="4784345"/>
            <a:ext cx="5833271" cy="1744678"/>
          </a:xfrm>
          <a:prstGeom prst="roundRect">
            <a:avLst>
              <a:gd name="adj" fmla="val 6608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ctr">
              <a:spcAft>
                <a:spcPts val="0"/>
              </a:spcAft>
            </a:pPr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Таблица 3">
            <a:extLst>
              <a:ext uri="{FF2B5EF4-FFF2-40B4-BE49-F238E27FC236}">
                <a16:creationId xmlns:a16="http://schemas.microsoft.com/office/drawing/2014/main" id="{E83CDD0E-0E94-4FE1-AF4E-96C8765C6C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107063"/>
              </p:ext>
            </p:extLst>
          </p:nvPr>
        </p:nvGraphicFramePr>
        <p:xfrm>
          <a:off x="728831" y="1162640"/>
          <a:ext cx="5045827" cy="34396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731406238"/>
                    </a:ext>
                  </a:extLst>
                </a:gridCol>
                <a:gridCol w="2424201">
                  <a:extLst>
                    <a:ext uri="{9D8B030D-6E8A-4147-A177-3AD203B41FA5}">
                      <a16:colId xmlns:a16="http://schemas.microsoft.com/office/drawing/2014/main" val="1890144063"/>
                    </a:ext>
                  </a:extLst>
                </a:gridCol>
                <a:gridCol w="1250026">
                  <a:extLst>
                    <a:ext uri="{9D8B030D-6E8A-4147-A177-3AD203B41FA5}">
                      <a16:colId xmlns:a16="http://schemas.microsoft.com/office/drawing/2014/main" val="242872848"/>
                    </a:ext>
                  </a:extLst>
                </a:gridCol>
              </a:tblGrid>
              <a:tr h="9747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x-none" sz="1600" b="1" kern="1200" dirty="0">
                        <a:solidFill>
                          <a:srgbClr val="01498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Жоғары оқу орыны</a:t>
                      </a:r>
                      <a:endParaRPr lang="ru-RU" altLang="ru-RU" sz="1600" b="1" dirty="0">
                        <a:solidFill>
                          <a:srgbClr val="25406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12 314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студент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8189397"/>
                  </a:ext>
                </a:extLst>
              </a:tr>
              <a:tr h="12300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x-none" sz="1600" b="1" kern="1200" dirty="0">
                        <a:solidFill>
                          <a:srgbClr val="01498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err="1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Облыстық</a:t>
                      </a:r>
                      <a:r>
                        <a:rPr lang="ru-RU" sz="1600" b="1" kern="1200" dirty="0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спорт интернат </a:t>
                      </a:r>
                      <a:r>
                        <a:rPr lang="ru-RU" sz="1600" b="1" kern="1200" dirty="0" err="1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колледжддері</a:t>
                      </a:r>
                      <a:endParaRPr lang="x-none" sz="1600" b="1" kern="1200" dirty="0">
                        <a:solidFill>
                          <a:srgbClr val="25406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>
                        <a:solidFill>
                          <a:srgbClr val="25406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555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студент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KZ" sz="1600" b="1" kern="1200" dirty="0">
                        <a:solidFill>
                          <a:srgbClr val="25406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047407"/>
                  </a:ext>
                </a:extLst>
              </a:tr>
              <a:tr h="12349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x-none" sz="1600" b="1" kern="1200" dirty="0">
                        <a:solidFill>
                          <a:srgbClr val="01498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5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err="1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Республикалық</a:t>
                      </a:r>
                      <a:r>
                        <a:rPr lang="ru-RU" sz="1600" b="1" kern="1200" dirty="0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спорт </a:t>
                      </a:r>
                      <a:r>
                        <a:rPr lang="ru-RU" sz="1600" b="1" kern="1200" dirty="0" err="1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мектеп</a:t>
                      </a:r>
                      <a:r>
                        <a:rPr lang="ru-RU" sz="1600" b="1" kern="1200" dirty="0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-интернат-</a:t>
                      </a:r>
                      <a:r>
                        <a:rPr lang="ru-RU" sz="1600" b="1" kern="1200" dirty="0" err="1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колледждері</a:t>
                      </a:r>
                      <a:endParaRPr lang="x-none" sz="1600" b="1" kern="1200" dirty="0">
                        <a:solidFill>
                          <a:srgbClr val="25406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567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25406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студент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5817695"/>
                  </a:ext>
                </a:extLst>
              </a:tr>
            </a:tbl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509913" y="4850965"/>
            <a:ext cx="583327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ru-RU" b="1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 колледж </a:t>
            </a:r>
            <a:r>
              <a:rPr lang="ru-RU" b="1" dirty="0" err="1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b="1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b="1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lvl="0" algn="ctr" defTabSz="914400">
              <a:defRPr/>
            </a:pPr>
            <a:r>
              <a:rPr lang="ru-RU" b="1" dirty="0" err="1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b="1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b="1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914400">
              <a:defRPr/>
            </a:pPr>
            <a:r>
              <a:rPr lang="ru-RU" b="1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ТжКББ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колледждері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914400">
              <a:defRPr/>
            </a:pPr>
            <a:r>
              <a:rPr lang="ru-RU" b="1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спорт интернат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колледждері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>
              <a:defRPr/>
            </a:pPr>
            <a:r>
              <a:rPr lang="ru-RU" b="1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solidFill>
                  <a:srgbClr val="2540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спорт интернат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колледждері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Texturiz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075" y="2347065"/>
            <a:ext cx="779452" cy="814882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Texturiz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908" y="3564901"/>
            <a:ext cx="779452" cy="814882"/>
          </a:xfrm>
          <a:prstGeom prst="rect">
            <a:avLst/>
          </a:prstGeom>
        </p:spPr>
      </p:pic>
      <p:sp>
        <p:nvSpPr>
          <p:cNvPr id="31" name="Прямоугольник 30"/>
          <p:cNvSpPr/>
          <p:nvPr/>
        </p:nvSpPr>
        <p:spPr>
          <a:xfrm>
            <a:off x="8909541" y="1917629"/>
            <a:ext cx="284167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en-US" sz="16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МАМАН ДАЙЫНДАЛАДЫ</a:t>
            </a:r>
            <a:endParaRPr lang="en-US" altLang="en-US" sz="1600" b="1" dirty="0">
              <a:solidFill>
                <a:srgbClr val="25406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2" name="Google Shape;88;p1"/>
          <p:cNvSpPr/>
          <p:nvPr/>
        </p:nvSpPr>
        <p:spPr>
          <a:xfrm>
            <a:off x="0" y="311923"/>
            <a:ext cx="12192000" cy="544938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Calibri"/>
              </a:rPr>
              <a:t>КАДРЛЫҚ ҚҰРАМДЫ ДАЙЫНДАУ</a:t>
            </a:r>
          </a:p>
        </p:txBody>
      </p:sp>
      <p:sp>
        <p:nvSpPr>
          <p:cNvPr id="19" name="Rounded Rectangle 2">
            <a:extLst>
              <a:ext uri="{FF2B5EF4-FFF2-40B4-BE49-F238E27FC236}">
                <a16:creationId xmlns:a16="http://schemas.microsoft.com/office/drawing/2014/main" id="{E3F894BA-712C-4F86-8A9D-D44CA1F80F64}"/>
              </a:ext>
            </a:extLst>
          </p:cNvPr>
          <p:cNvSpPr/>
          <p:nvPr/>
        </p:nvSpPr>
        <p:spPr>
          <a:xfrm>
            <a:off x="6730640" y="4771150"/>
            <a:ext cx="5119581" cy="1744678"/>
          </a:xfrm>
          <a:prstGeom prst="roundRect">
            <a:avLst>
              <a:gd name="adj" fmla="val 6608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en-US" sz="20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2025 </a:t>
            </a:r>
            <a:r>
              <a:rPr lang="ru-RU" altLang="en-US" sz="20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жылы</a:t>
            </a:r>
            <a:r>
              <a:rPr lang="ru-RU" altLang="en-US" sz="20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Астана қ. </a:t>
            </a:r>
            <a:r>
              <a:rPr lang="ru-RU" altLang="en-US" sz="20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Ұлттық</a:t>
            </a:r>
            <a:r>
              <a:rPr lang="ru-RU" altLang="en-US" sz="20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спорт </a:t>
            </a:r>
            <a:r>
              <a:rPr lang="ru-RU" altLang="en-US" sz="20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университетінің</a:t>
            </a:r>
            <a:r>
              <a:rPr lang="ru-RU" altLang="en-US" sz="20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en-US" sz="20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құрылысын</a:t>
            </a:r>
            <a:r>
              <a:rPr lang="ru-RU" altLang="en-US" sz="20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en-US" sz="20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аяқтау</a:t>
            </a:r>
            <a:r>
              <a:rPr lang="ru-RU" altLang="en-US" sz="20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en-US" sz="20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жоспарлауда</a:t>
            </a:r>
            <a:endParaRPr lang="ru-RU" altLang="en-US" sz="2000" b="1" dirty="0">
              <a:solidFill>
                <a:srgbClr val="25406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791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88;p1"/>
          <p:cNvSpPr/>
          <p:nvPr/>
        </p:nvSpPr>
        <p:spPr>
          <a:xfrm>
            <a:off x="0" y="354500"/>
            <a:ext cx="12192000" cy="544938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3752"/>
              </p:ext>
            </p:extLst>
          </p:nvPr>
        </p:nvGraphicFramePr>
        <p:xfrm>
          <a:off x="577536" y="1031785"/>
          <a:ext cx="4987814" cy="5741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7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9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2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50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9180">
                <a:tc rowSpan="22">
                  <a:txBody>
                    <a:bodyPr/>
                    <a:lstStyle/>
                    <a:p>
                      <a:pPr algn="ctr"/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+mn-lt"/>
                        </a:rPr>
                        <a:t>2023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0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0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Аймақ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9" marR="6279" marT="6281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БЖСМ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9" marR="6279" marT="628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0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Абай</a:t>
                      </a: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Ақмола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Ақтөбе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Алматы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Алматы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Астана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Атырау обл.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БҚО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Жамбыл облысы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Жетісу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Қарағанды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Қостанай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Қызылорда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Маңғыстау облысы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 облысы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Түркістан облысы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Ұлытау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обл</a:t>
                      </a: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ысы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ШҚ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70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Шымкент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92139">
                <a:tc v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1206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k-K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0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06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0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437079"/>
              </p:ext>
            </p:extLst>
          </p:nvPr>
        </p:nvGraphicFramePr>
        <p:xfrm>
          <a:off x="6425738" y="1023713"/>
          <a:ext cx="5079077" cy="5749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1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75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5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10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0525">
                <a:tc rowSpan="22">
                  <a:txBody>
                    <a:bodyPr/>
                    <a:lstStyle/>
                    <a:p>
                      <a:pPr algn="ctr"/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+mn-lt"/>
                        </a:rPr>
                        <a:t>2024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Аймақ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9" marR="6279" marT="6281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БЖСМ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79" marR="6279" marT="628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Абай</a:t>
                      </a: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Ақмола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Ақтөбе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Алматы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Алматы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Астана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Атырау обл.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БҚО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Жамбыл облысы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Жетісу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Қарағанды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Қостанай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Қызылорда облысы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Маңғыстау облысы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 облысы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Түркістан облысы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Ұлытау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обл</a:t>
                      </a: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ысы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ШҚ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76506">
                <a:tc vMerge="1"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Шымкент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8124">
                <a:tc v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1206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k-K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7602" y="379695"/>
            <a:ext cx="113511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29178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2023-2024 </a:t>
            </a:r>
            <a:r>
              <a:rPr lang="ru-RU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жж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 БІЛІКТІЛІКТІ АРТТЫРУ КУРСТАРЫНАН ӨТКЕНДЕР</a:t>
            </a:r>
          </a:p>
        </p:txBody>
      </p:sp>
    </p:spTree>
    <p:extLst>
      <p:ext uri="{BB962C8B-B14F-4D97-AF65-F5344CB8AC3E}">
        <p14:creationId xmlns:p14="http://schemas.microsoft.com/office/powerpoint/2010/main" val="867586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96;p7">
            <a:extLst>
              <a:ext uri="{FF2B5EF4-FFF2-40B4-BE49-F238E27FC236}">
                <a16:creationId xmlns:a16="http://schemas.microsoft.com/office/drawing/2014/main" id="{EA51B4C9-63FF-4039-8119-9A03C20CC520}"/>
              </a:ext>
            </a:extLst>
          </p:cNvPr>
          <p:cNvSpPr txBox="1">
            <a:spLocks/>
          </p:cNvSpPr>
          <p:nvPr/>
        </p:nvSpPr>
        <p:spPr>
          <a:xfrm>
            <a:off x="2105197" y="1567584"/>
            <a:ext cx="7988300" cy="360363"/>
          </a:xfrm>
          <a:prstGeom prst="rect">
            <a:avLst/>
          </a:prstGeom>
          <a:noFill/>
          <a:ln>
            <a:noFill/>
          </a:ln>
        </p:spPr>
        <p:txBody>
          <a:bodyPr spcFirstLastPara="1" lIns="0" tIns="0" rIns="0" bIns="0">
            <a:normAutofit fontScale="5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960051" y="200340"/>
            <a:ext cx="62613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29178">
              <a:defRPr/>
            </a:pPr>
            <a:r>
              <a:rPr lang="ru-RU" b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endParaRPr lang="ru-RU" b="1" kern="0" spc="-5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397269"/>
              </p:ext>
            </p:extLst>
          </p:nvPr>
        </p:nvGraphicFramePr>
        <p:xfrm>
          <a:off x="1137747" y="1069407"/>
          <a:ext cx="9801804" cy="5158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2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5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5878">
                  <a:extLst>
                    <a:ext uri="{9D8B030D-6E8A-4147-A177-3AD203B41FA5}">
                      <a16:colId xmlns:a16="http://schemas.microsoft.com/office/drawing/2014/main" val="966389347"/>
                    </a:ext>
                  </a:extLst>
                </a:gridCol>
                <a:gridCol w="25258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7482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1206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РАЙОН</a:t>
                      </a:r>
                    </a:p>
                  </a:txBody>
                  <a:tcPr anchor="ctr">
                    <a:solidFill>
                      <a:srgbClr val="012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ЖАТТЫҚТЫРУШЫЛАР САНЫ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11" marR="6811" marT="6813" marB="0" anchor="ctr">
                    <a:solidFill>
                      <a:srgbClr val="012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БІЛІКТІЛІКТІ АРТТЫРУ КУРСТАРЫНАН ӨТКЕНДЕР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11" marR="6811" marT="6813" marB="0" anchor="ctr">
                    <a:solidFill>
                      <a:srgbClr val="012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% 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11" marR="6811" marT="6813" marB="0" anchor="ctr">
                    <a:solidFill>
                      <a:srgbClr val="0120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Павлодар обл.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97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32,5%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k-KZ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ШҚО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13,6%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Астана қ.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196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49,7%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СҚО 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7,6%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Маңғыстау</a:t>
                      </a: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13,4%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Атырау обл.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53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8,9%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Алматы</a:t>
                      </a:r>
                      <a:r>
                        <a:rPr lang="ru-RU" sz="14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қ.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695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110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15,8%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Қостанай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обл.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672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203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30,2%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Қызылорда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обл.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640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5,9%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БҚО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673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Абай обл.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571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F2F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Ұлытау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обл.</a:t>
                      </a:r>
                    </a:p>
                  </a:txBody>
                  <a:tcPr marL="108000" marR="6811" marT="6813" marB="0" anchor="ctr">
                    <a:solidFill>
                      <a:srgbClr val="E9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174</a:t>
                      </a:r>
                    </a:p>
                  </a:txBody>
                  <a:tcPr marL="108000" marR="6811" marT="6813" marB="0" anchor="ctr">
                    <a:solidFill>
                      <a:srgbClr val="E9F2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solidFill>
                      <a:srgbClr val="E9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solidFill>
                      <a:srgbClr val="E9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Шымкент қ.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786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12,7%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Алматы обл.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943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9,5%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Жамбыл обл.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902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168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18,6%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Ақмола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обл.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664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79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11,9%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Қарағанды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обл.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939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199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21,2%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Жет</a:t>
                      </a:r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ісу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858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Түркістан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обл.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2 235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158">
                <a:tc>
                  <a:txBody>
                    <a:bodyPr/>
                    <a:lstStyle/>
                    <a:p>
                      <a:pPr algn="ctr" fontAlgn="b"/>
                      <a:r>
                        <a:rPr lang="kk-K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Ақтөбе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обл.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864</a:t>
                      </a: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9,6%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k-K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120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15 344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solidFill>
                      <a:srgbClr val="0120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1 722</a:t>
                      </a:r>
                      <a:endParaRPr lang="ru-RU" sz="1400" b="1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solidFill>
                      <a:srgbClr val="012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11,2%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6811" marT="6813" marB="0" anchor="ctr">
                    <a:solidFill>
                      <a:srgbClr val="0120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7" name="Google Shape;88;p1"/>
          <p:cNvSpPr/>
          <p:nvPr/>
        </p:nvSpPr>
        <p:spPr>
          <a:xfrm>
            <a:off x="0" y="311922"/>
            <a:ext cx="12192000" cy="652353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БЖСМ ЖАТТЫҚТЫРУШЫЛАРЫНЫҢ БІЛІКТІЛІКТІ АРТТЫРУ КУРСТАРЫНАН ӨТУ КӨРСЕТКІШТЕРІ</a:t>
            </a:r>
          </a:p>
          <a:p>
            <a:pPr algn="ctr"/>
            <a:r>
              <a:rPr lang="kk-KZ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2020-2024 жж. аралығында</a:t>
            </a:r>
            <a:endParaRPr lang="en-US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979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88;p1"/>
          <p:cNvSpPr/>
          <p:nvPr/>
        </p:nvSpPr>
        <p:spPr>
          <a:xfrm>
            <a:off x="-6350" y="355175"/>
            <a:ext cx="12192000" cy="544938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id="{BDEA10AD-81C6-B2BD-0148-F26F12132CFE}"/>
              </a:ext>
            </a:extLst>
          </p:cNvPr>
          <p:cNvSpPr/>
          <p:nvPr/>
        </p:nvSpPr>
        <p:spPr>
          <a:xfrm>
            <a:off x="5143500" y="1197770"/>
            <a:ext cx="6943725" cy="1281109"/>
          </a:xfrm>
          <a:prstGeom prst="rect">
            <a:avLst/>
          </a:prstGeom>
          <a:solidFill>
            <a:srgbClr val="5B9BD5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Shape 282">
            <a:extLst>
              <a:ext uri="{FF2B5EF4-FFF2-40B4-BE49-F238E27FC236}">
                <a16:creationId xmlns:a16="http://schemas.microsoft.com/office/drawing/2014/main" id="{F588F49A-6BC5-3ED2-8895-C88F0BF17C27}"/>
              </a:ext>
            </a:extLst>
          </p:cNvPr>
          <p:cNvSpPr/>
          <p:nvPr/>
        </p:nvSpPr>
        <p:spPr>
          <a:xfrm flipV="1">
            <a:off x="4638675" y="1804987"/>
            <a:ext cx="12700" cy="4899025"/>
          </a:xfrm>
          <a:prstGeom prst="line">
            <a:avLst/>
          </a:prstGeom>
          <a:ln w="12700" cap="rnd">
            <a:solidFill>
              <a:schemeClr val="bg1">
                <a:lumMod val="65000"/>
              </a:schemeClr>
            </a:solidFill>
            <a:prstDash val="dash"/>
            <a:miter lim="400000"/>
          </a:ln>
        </p:spPr>
        <p:txBody>
          <a:bodyPr lIns="25400" tIns="25400" rIns="25400" bIns="25400" anchor="ctr"/>
          <a:lstStyle/>
          <a:p>
            <a:pPr defTabSz="22860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600" dirty="0">
              <a:latin typeface="Bebas Neue Bold"/>
              <a:ea typeface="Bebas Neue Bold"/>
              <a:cs typeface="Bebas Neue Bold"/>
              <a:sym typeface="Helvetica"/>
            </a:endParaRPr>
          </a:p>
        </p:txBody>
      </p:sp>
      <p:sp>
        <p:nvSpPr>
          <p:cNvPr id="134" name="object 10">
            <a:extLst>
              <a:ext uri="{FF2B5EF4-FFF2-40B4-BE49-F238E27FC236}">
                <a16:creationId xmlns:a16="http://schemas.microsoft.com/office/drawing/2014/main" id="{9E764F91-6560-FF98-55D7-3678B291FE71}"/>
              </a:ext>
            </a:extLst>
          </p:cNvPr>
          <p:cNvSpPr txBox="1">
            <a:spLocks/>
          </p:cNvSpPr>
          <p:nvPr/>
        </p:nvSpPr>
        <p:spPr>
          <a:xfrm>
            <a:off x="79067" y="1757313"/>
            <a:ext cx="1106488" cy="439968"/>
          </a:xfrm>
          <a:prstGeom prst="rect">
            <a:avLst/>
          </a:prstGeom>
        </p:spPr>
        <p:txBody>
          <a:bodyPr lIns="0" tIns="17375" rIns="0" bIns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4480" algn="ctr" fontAlgn="auto">
              <a:spcBef>
                <a:spcPts val="137"/>
              </a:spcBef>
              <a:spcAft>
                <a:spcPts val="0"/>
              </a:spcAft>
              <a:defRPr/>
            </a:pPr>
            <a:r>
              <a:rPr lang="ru-RU" sz="2000" b="1" spc="12" dirty="0">
                <a:solidFill>
                  <a:srgbClr val="A4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117 508 </a:t>
            </a:r>
            <a:r>
              <a:rPr lang="ru-RU" sz="1050" b="1" spc="12" dirty="0" err="1">
                <a:solidFill>
                  <a:srgbClr val="A4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теңге</a:t>
            </a:r>
            <a:r>
              <a:rPr lang="ru-RU" sz="1050" b="1" spc="12" dirty="0">
                <a:solidFill>
                  <a:srgbClr val="A4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cxnSp>
        <p:nvCxnSpPr>
          <p:cNvPr id="137" name="Прямая соединительная линия 136">
            <a:extLst>
              <a:ext uri="{FF2B5EF4-FFF2-40B4-BE49-F238E27FC236}">
                <a16:creationId xmlns:a16="http://schemas.microsoft.com/office/drawing/2014/main" id="{04437A74-B103-6FF0-6271-173E48B209F4}"/>
              </a:ext>
            </a:extLst>
          </p:cNvPr>
          <p:cNvCxnSpPr>
            <a:cxnSpLocks/>
          </p:cNvCxnSpPr>
          <p:nvPr/>
        </p:nvCxnSpPr>
        <p:spPr>
          <a:xfrm flipH="1">
            <a:off x="1244815" y="1804987"/>
            <a:ext cx="30162" cy="485616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9" name="object 2">
            <a:extLst>
              <a:ext uri="{FF2B5EF4-FFF2-40B4-BE49-F238E27FC236}">
                <a16:creationId xmlns:a16="http://schemas.microsoft.com/office/drawing/2014/main" id="{BBC80A0A-AA44-148C-EFC2-670939E10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4826" y="1763165"/>
            <a:ext cx="311626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4479" rIns="0" bIns="0">
            <a:spAutoFit/>
          </a:bodyPr>
          <a:lstStyle>
            <a:lvl1pPr marL="1428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113"/>
              </a:spcBef>
              <a:buFontTx/>
              <a:buNone/>
            </a:pP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біліктілігі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орта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деңгейдегі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өтілі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жоқ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және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санаты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жоқ</a:t>
            </a:r>
            <a:endParaRPr lang="ru-RU" altLang="ru-RU" sz="1500" b="1" dirty="0">
              <a:solidFill>
                <a:srgbClr val="25406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40" name="Прямая соединительная линия 139">
            <a:extLst>
              <a:ext uri="{FF2B5EF4-FFF2-40B4-BE49-F238E27FC236}">
                <a16:creationId xmlns:a16="http://schemas.microsoft.com/office/drawing/2014/main" id="{2F503632-746E-93DB-86E7-5C5E69494589}"/>
              </a:ext>
            </a:extLst>
          </p:cNvPr>
          <p:cNvCxnSpPr/>
          <p:nvPr/>
        </p:nvCxnSpPr>
        <p:spPr>
          <a:xfrm>
            <a:off x="103187" y="2385217"/>
            <a:ext cx="4548188" cy="635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>
            <a:extLst>
              <a:ext uri="{FF2B5EF4-FFF2-40B4-BE49-F238E27FC236}">
                <a16:creationId xmlns:a16="http://schemas.microsoft.com/office/drawing/2014/main" id="{14C098D0-4BB8-9922-560A-28B50E7B40BC}"/>
              </a:ext>
            </a:extLst>
          </p:cNvPr>
          <p:cNvCxnSpPr/>
          <p:nvPr/>
        </p:nvCxnSpPr>
        <p:spPr>
          <a:xfrm>
            <a:off x="28575" y="3063933"/>
            <a:ext cx="4573588" cy="2063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>
            <a:extLst>
              <a:ext uri="{FF2B5EF4-FFF2-40B4-BE49-F238E27FC236}">
                <a16:creationId xmlns:a16="http://schemas.microsoft.com/office/drawing/2014/main" id="{230EB829-BAB6-DF16-0E91-39CBFFE1B6E8}"/>
              </a:ext>
            </a:extLst>
          </p:cNvPr>
          <p:cNvCxnSpPr/>
          <p:nvPr/>
        </p:nvCxnSpPr>
        <p:spPr>
          <a:xfrm>
            <a:off x="28575" y="3876733"/>
            <a:ext cx="4573588" cy="3333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3" name="TextBox 145">
            <a:extLst>
              <a:ext uri="{FF2B5EF4-FFF2-40B4-BE49-F238E27FC236}">
                <a16:creationId xmlns:a16="http://schemas.microsoft.com/office/drawing/2014/main" id="{9006F6AE-FC34-EDEA-8A1D-D0E11B4B2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3117850"/>
            <a:ext cx="317658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высшего уровня квалификации без стажа и без категории </a:t>
            </a:r>
          </a:p>
        </p:txBody>
      </p:sp>
      <p:cxnSp>
        <p:nvCxnSpPr>
          <p:cNvPr id="90" name="Прямая соединительная линия 89">
            <a:extLst>
              <a:ext uri="{FF2B5EF4-FFF2-40B4-BE49-F238E27FC236}">
                <a16:creationId xmlns:a16="http://schemas.microsoft.com/office/drawing/2014/main" id="{C5AF7593-23FE-7FCB-8747-482621001C8B}"/>
              </a:ext>
            </a:extLst>
          </p:cNvPr>
          <p:cNvCxnSpPr/>
          <p:nvPr/>
        </p:nvCxnSpPr>
        <p:spPr>
          <a:xfrm>
            <a:off x="33338" y="4705408"/>
            <a:ext cx="4568825" cy="142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Прямоугольник 96">
            <a:extLst>
              <a:ext uri="{FF2B5EF4-FFF2-40B4-BE49-F238E27FC236}">
                <a16:creationId xmlns:a16="http://schemas.microsoft.com/office/drawing/2014/main" id="{D91380FB-2C87-E7E6-840F-BC5A2812AE94}"/>
              </a:ext>
            </a:extLst>
          </p:cNvPr>
          <p:cNvSpPr/>
          <p:nvPr/>
        </p:nvSpPr>
        <p:spPr>
          <a:xfrm>
            <a:off x="-258765" y="4770631"/>
            <a:ext cx="1770883" cy="566054"/>
          </a:xfrm>
          <a:prstGeom prst="rect">
            <a:avLst/>
          </a:prstGeom>
        </p:spPr>
        <p:txBody>
          <a:bodyPr wrap="square" lIns="72900" tIns="36450" rIns="72900" bIns="36450">
            <a:spAutoFit/>
          </a:bodyPr>
          <a:lstStyle>
            <a:defPPr lvl="0">
              <a:defRPr lang="kk-KZ"/>
            </a:defPPr>
            <a:lvl1pPr marL="0" lv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defRPr/>
            </a:pPr>
            <a:r>
              <a:rPr lang="ru-RU" sz="2000" b="1" dirty="0">
                <a:solidFill>
                  <a:srgbClr val="002060"/>
                </a:solidFill>
                <a:latin typeface="Segoe UI" panose="020B0502040204020203" pitchFamily="34" charset="0"/>
                <a:ea typeface="Tahoma" pitchFamily="34" charset="0"/>
                <a:cs typeface="Segoe UI" panose="020B0502040204020203" pitchFamily="34" charset="0"/>
              </a:rPr>
              <a:t>350-400</a:t>
            </a:r>
            <a:endParaRPr lang="ru-RU" sz="2000" b="1" spc="20" dirty="0">
              <a:solidFill>
                <a:srgbClr val="002060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957"/>
              </a:spcAft>
              <a:buClr>
                <a:srgbClr val="0BD0D9"/>
              </a:buClr>
              <a:defRPr/>
            </a:pPr>
            <a:r>
              <a:rPr lang="ru-RU" sz="1200" b="1" spc="20" dirty="0" err="1">
                <a:solidFill>
                  <a:srgbClr val="002060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мың</a:t>
            </a:r>
            <a:r>
              <a:rPr lang="ru-RU" sz="1200" b="1" spc="20" dirty="0">
                <a:solidFill>
                  <a:srgbClr val="002060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 </a:t>
            </a:r>
            <a:r>
              <a:rPr lang="ru-RU" sz="1200" b="1" spc="20" dirty="0" err="1">
                <a:solidFill>
                  <a:srgbClr val="002060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теңге</a:t>
            </a:r>
            <a:endParaRPr lang="ru-RU" sz="1200" b="1" spc="20" dirty="0">
              <a:solidFill>
                <a:srgbClr val="002060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119" name="Shape 32">
            <a:extLst>
              <a:ext uri="{FF2B5EF4-FFF2-40B4-BE49-F238E27FC236}">
                <a16:creationId xmlns:a16="http://schemas.microsoft.com/office/drawing/2014/main" id="{CD9160A5-2A40-89AE-1B0D-B37B752545FB}"/>
              </a:ext>
            </a:extLst>
          </p:cNvPr>
          <p:cNvSpPr/>
          <p:nvPr/>
        </p:nvSpPr>
        <p:spPr>
          <a:xfrm>
            <a:off x="98420" y="1235075"/>
            <a:ext cx="4714875" cy="249620"/>
          </a:xfrm>
          <a:prstGeom prst="rect">
            <a:avLst/>
          </a:prstGeom>
          <a:ln w="12700"/>
        </p:spPr>
        <p:txBody>
          <a:bodyPr lIns="0" tIns="0" rIns="0" bIns="0">
            <a:spAutoFit/>
          </a:bodyPr>
          <a:lstStyle>
            <a:lvl1pPr algn="l" defTabSz="914400">
              <a:lnSpc>
                <a:spcPct val="110000"/>
              </a:lnSpc>
              <a:buClr>
                <a:srgbClr val="D62B37"/>
              </a:buClr>
              <a:buFont typeface="Helvetica Neue UltraLight"/>
              <a:defRPr sz="3200">
                <a:solidFill>
                  <a:srgbClr val="323C40"/>
                </a:solidFill>
                <a:uFill>
                  <a:solidFill>
                    <a:srgbClr val="323C40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sng" dirty="0" err="1">
                <a:solidFill>
                  <a:srgbClr val="037A87"/>
                </a:solidFill>
                <a:latin typeface="Segoe UI" panose="020B0502040204020203" pitchFamily="34" charset="0"/>
                <a:ea typeface="Arial"/>
                <a:cs typeface="Segoe UI" panose="020B0502040204020203" pitchFamily="34" charset="0"/>
              </a:rPr>
              <a:t>Жаттықтырушы-оқытушының</a:t>
            </a:r>
            <a:r>
              <a:rPr lang="ru-RU" sz="1600" b="1" u="sng" dirty="0">
                <a:solidFill>
                  <a:srgbClr val="037A87"/>
                </a:solidFill>
                <a:latin typeface="Segoe UI" panose="020B0502040204020203" pitchFamily="34" charset="0"/>
                <a:ea typeface="Arial"/>
                <a:cs typeface="Segoe UI" panose="020B0502040204020203" pitchFamily="34" charset="0"/>
              </a:rPr>
              <a:t> </a:t>
            </a:r>
            <a:r>
              <a:rPr lang="ru-RU" sz="1600" b="1" u="sng" dirty="0" err="1">
                <a:solidFill>
                  <a:srgbClr val="037A87"/>
                </a:solidFill>
                <a:latin typeface="Segoe UI" panose="020B0502040204020203" pitchFamily="34" charset="0"/>
                <a:ea typeface="Arial"/>
                <a:cs typeface="Segoe UI" panose="020B0502040204020203" pitchFamily="34" charset="0"/>
              </a:rPr>
              <a:t>жалақысы</a:t>
            </a:r>
            <a:endParaRPr lang="ru-RU" sz="1600" b="1" u="sng" dirty="0">
              <a:solidFill>
                <a:srgbClr val="037A87"/>
              </a:solidFill>
              <a:latin typeface="Segoe UI" panose="020B0502040204020203" pitchFamily="34" charset="0"/>
              <a:ea typeface="Arial"/>
              <a:cs typeface="Segoe UI" panose="020B0502040204020203" pitchFamily="34" charset="0"/>
            </a:endParaRPr>
          </a:p>
        </p:txBody>
      </p:sp>
      <p:sp>
        <p:nvSpPr>
          <p:cNvPr id="121" name="Shape 32">
            <a:extLst>
              <a:ext uri="{FF2B5EF4-FFF2-40B4-BE49-F238E27FC236}">
                <a16:creationId xmlns:a16="http://schemas.microsoft.com/office/drawing/2014/main" id="{57F85593-3F88-B6C8-B501-C872208F33A8}"/>
              </a:ext>
            </a:extLst>
          </p:cNvPr>
          <p:cNvSpPr/>
          <p:nvPr/>
        </p:nvSpPr>
        <p:spPr>
          <a:xfrm>
            <a:off x="6145805" y="1341078"/>
            <a:ext cx="5695358" cy="947952"/>
          </a:xfrm>
          <a:prstGeom prst="rect">
            <a:avLst/>
          </a:prstGeom>
          <a:ln w="12700"/>
        </p:spPr>
        <p:txBody>
          <a:bodyPr wrap="square" lIns="0" tIns="0" rIns="0" bIns="0">
            <a:spAutoFit/>
          </a:bodyPr>
          <a:lstStyle>
            <a:lvl1pPr algn="l" defTabSz="914400">
              <a:lnSpc>
                <a:spcPct val="110000"/>
              </a:lnSpc>
              <a:buClr>
                <a:srgbClr val="D62B37"/>
              </a:buClr>
              <a:buFont typeface="Helvetica Neue UltraLight"/>
              <a:defRPr sz="3200">
                <a:solidFill>
                  <a:srgbClr val="323C40"/>
                </a:solidFill>
                <a:uFill>
                  <a:solidFill>
                    <a:srgbClr val="323C40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1E63B8"/>
              </a:buClr>
              <a:defRPr/>
            </a:pPr>
            <a:r>
              <a:rPr lang="ru-RU" sz="1400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Мемлекет</a:t>
            </a:r>
            <a:r>
              <a:rPr lang="ru-RU" sz="1400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1400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басшысының</a:t>
            </a:r>
            <a:r>
              <a:rPr lang="ru-RU" sz="1400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1400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тапсырмасы</a:t>
            </a:r>
            <a:r>
              <a:rPr lang="ru-RU" sz="1400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(2023 </a:t>
            </a:r>
            <a:r>
              <a:rPr lang="ru-RU" sz="1400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жылғы</a:t>
            </a:r>
            <a:r>
              <a:rPr lang="ru-RU" sz="1400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11 </a:t>
            </a:r>
            <a:r>
              <a:rPr lang="ru-RU" sz="1400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қазандағы</a:t>
            </a:r>
            <a:r>
              <a:rPr lang="ru-RU" sz="1400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№ 23-01-13.6) «…</a:t>
            </a:r>
            <a:r>
              <a:rPr lang="ru-RU" sz="1400" b="1" i="1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жаттықтырушылар</a:t>
            </a:r>
            <a:r>
              <a:rPr lang="ru-RU" sz="1400" b="1" i="1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мен </a:t>
            </a:r>
            <a:r>
              <a:rPr lang="ru-RU" sz="1400" b="1" i="1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басқа</a:t>
            </a:r>
            <a:r>
              <a:rPr lang="ru-RU" sz="1400" b="1" i="1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да спорт </a:t>
            </a:r>
            <a:r>
              <a:rPr lang="ru-RU" sz="1400" b="1" i="1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мамандары</a:t>
            </a:r>
            <a:r>
              <a:rPr lang="ru-RU" sz="1400" b="1" i="1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1400" b="1" i="1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үшін</a:t>
            </a:r>
            <a:r>
              <a:rPr lang="ru-RU" sz="1400" b="1" i="1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1400" b="1" i="1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жалақыны</a:t>
            </a:r>
            <a:r>
              <a:rPr lang="ru-RU" sz="1400" b="1" i="1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1400" b="1" i="1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көтеру</a:t>
            </a:r>
            <a:r>
              <a:rPr lang="ru-RU" sz="1400" b="1" i="1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1400" b="1" i="1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және</a:t>
            </a:r>
            <a:r>
              <a:rPr lang="ru-RU" sz="1400" b="1" i="1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1400" b="1" i="1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қосымша</a:t>
            </a:r>
            <a:r>
              <a:rPr lang="ru-RU" sz="1400" b="1" i="1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1400" b="1" i="1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әлеуметтік</a:t>
            </a:r>
            <a:r>
              <a:rPr lang="ru-RU" sz="1400" b="1" i="1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1400" b="1" i="1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қолдау</a:t>
            </a:r>
            <a:r>
              <a:rPr lang="ru-RU" sz="1400" b="1" i="1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1400" b="1" i="1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шараларын</a:t>
            </a:r>
            <a:r>
              <a:rPr lang="ru-RU" sz="1400" b="1" i="1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1400" b="1" i="1" dirty="0" err="1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қабылдау</a:t>
            </a:r>
            <a:r>
              <a:rPr lang="ru-RU" sz="1400" b="1" i="1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.</a:t>
            </a:r>
            <a:r>
              <a:rPr lang="ru-RU" sz="1400" dirty="0">
                <a:solidFill>
                  <a:srgbClr val="25406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»</a:t>
            </a:r>
          </a:p>
        </p:txBody>
      </p:sp>
      <p:sp>
        <p:nvSpPr>
          <p:cNvPr id="124" name="Shape 32">
            <a:extLst>
              <a:ext uri="{FF2B5EF4-FFF2-40B4-BE49-F238E27FC236}">
                <a16:creationId xmlns:a16="http://schemas.microsoft.com/office/drawing/2014/main" id="{A46119FA-16D0-571A-AF5A-EE28D040BA53}"/>
              </a:ext>
            </a:extLst>
          </p:cNvPr>
          <p:cNvSpPr/>
          <p:nvPr/>
        </p:nvSpPr>
        <p:spPr>
          <a:xfrm>
            <a:off x="4956175" y="820738"/>
            <a:ext cx="4906963" cy="193675"/>
          </a:xfrm>
          <a:prstGeom prst="rect">
            <a:avLst/>
          </a:prstGeom>
          <a:ln w="12700"/>
        </p:spPr>
        <p:txBody>
          <a:bodyPr lIns="0" tIns="0" rIns="0" bIns="0">
            <a:spAutoFit/>
          </a:bodyPr>
          <a:lstStyle>
            <a:lvl1pPr algn="l" defTabSz="914400">
              <a:lnSpc>
                <a:spcPct val="110000"/>
              </a:lnSpc>
              <a:buClr>
                <a:srgbClr val="D62B37"/>
              </a:buClr>
              <a:buFont typeface="Helvetica Neue UltraLight"/>
              <a:defRPr sz="3200">
                <a:solidFill>
                  <a:srgbClr val="323C40"/>
                </a:solidFill>
                <a:uFill>
                  <a:solidFill>
                    <a:srgbClr val="323C40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E63B8"/>
                </a:solidFill>
                <a:latin typeface="+mn-lt"/>
                <a:ea typeface="Arial"/>
                <a:cs typeface="Arial"/>
              </a:rPr>
              <a:t> </a:t>
            </a:r>
          </a:p>
        </p:txBody>
      </p:sp>
      <p:sp>
        <p:nvSpPr>
          <p:cNvPr id="18449" name="object 2">
            <a:extLst>
              <a:ext uri="{FF2B5EF4-FFF2-40B4-BE49-F238E27FC236}">
                <a16:creationId xmlns:a16="http://schemas.microsoft.com/office/drawing/2014/main" id="{B112F4D7-C470-4063-18EE-11F19B887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3247" y="2424905"/>
            <a:ext cx="32226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4479" rIns="0" bIns="0">
            <a:spAutoFit/>
          </a:bodyPr>
          <a:lstStyle>
            <a:lvl1pPr marL="1428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113"/>
              </a:spcBef>
              <a:buFontTx/>
              <a:buNone/>
            </a:pP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жоғары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санатты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өтілі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жоқ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біліктіліктің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орта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деңгейіндегі</a:t>
            </a:r>
            <a:endParaRPr lang="ru-RU" altLang="ru-RU" sz="1500" b="1" dirty="0">
              <a:solidFill>
                <a:srgbClr val="25406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6" name="object 10">
            <a:extLst>
              <a:ext uri="{FF2B5EF4-FFF2-40B4-BE49-F238E27FC236}">
                <a16:creationId xmlns:a16="http://schemas.microsoft.com/office/drawing/2014/main" id="{77AB07D3-5598-61DC-1560-F8B9F671F600}"/>
              </a:ext>
            </a:extLst>
          </p:cNvPr>
          <p:cNvSpPr txBox="1">
            <a:spLocks/>
          </p:cNvSpPr>
          <p:nvPr/>
        </p:nvSpPr>
        <p:spPr>
          <a:xfrm>
            <a:off x="6350" y="2528972"/>
            <a:ext cx="1300163" cy="439968"/>
          </a:xfrm>
          <a:prstGeom prst="rect">
            <a:avLst/>
          </a:prstGeom>
        </p:spPr>
        <p:txBody>
          <a:bodyPr lIns="0" tIns="17375" rIns="0" bIns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4480" algn="ctr" fontAlgn="auto">
              <a:spcBef>
                <a:spcPts val="137"/>
              </a:spcBef>
              <a:spcAft>
                <a:spcPts val="0"/>
              </a:spcAft>
              <a:defRPr/>
            </a:pPr>
            <a:r>
              <a:rPr lang="ru-RU" sz="2000" b="1" spc="12" dirty="0">
                <a:solidFill>
                  <a:srgbClr val="A4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141 222 </a:t>
            </a:r>
            <a:r>
              <a:rPr lang="ru-RU" sz="1050" b="1" spc="12" dirty="0" err="1">
                <a:solidFill>
                  <a:srgbClr val="A4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теңге</a:t>
            </a:r>
            <a:r>
              <a:rPr lang="ru-RU" sz="1050" b="1" spc="12" dirty="0">
                <a:solidFill>
                  <a:srgbClr val="A4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127" name="object 10">
            <a:extLst>
              <a:ext uri="{FF2B5EF4-FFF2-40B4-BE49-F238E27FC236}">
                <a16:creationId xmlns:a16="http://schemas.microsoft.com/office/drawing/2014/main" id="{CE1155FA-80B4-D5D7-B53F-EBFB086D0B1D}"/>
              </a:ext>
            </a:extLst>
          </p:cNvPr>
          <p:cNvSpPr txBox="1">
            <a:spLocks/>
          </p:cNvSpPr>
          <p:nvPr/>
        </p:nvSpPr>
        <p:spPr>
          <a:xfrm>
            <a:off x="25400" y="3314785"/>
            <a:ext cx="1262063" cy="439968"/>
          </a:xfrm>
          <a:prstGeom prst="rect">
            <a:avLst/>
          </a:prstGeom>
        </p:spPr>
        <p:txBody>
          <a:bodyPr lIns="0" tIns="17375" rIns="0" bIns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4480" algn="ctr" fontAlgn="auto">
              <a:spcBef>
                <a:spcPts val="137"/>
              </a:spcBef>
              <a:spcAft>
                <a:spcPts val="0"/>
              </a:spcAft>
              <a:defRPr/>
            </a:pPr>
            <a:r>
              <a:rPr lang="ru-RU" sz="2000" b="1" spc="12" dirty="0">
                <a:solidFill>
                  <a:srgbClr val="A4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145 115,4 </a:t>
            </a:r>
            <a:r>
              <a:rPr lang="ru-RU" sz="1050" b="1" spc="12" dirty="0" err="1">
                <a:solidFill>
                  <a:srgbClr val="A4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теңге</a:t>
            </a:r>
            <a:r>
              <a:rPr lang="ru-RU" sz="1050" b="1" spc="12" dirty="0">
                <a:solidFill>
                  <a:srgbClr val="A4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128" name="object 10">
            <a:extLst>
              <a:ext uri="{FF2B5EF4-FFF2-40B4-BE49-F238E27FC236}">
                <a16:creationId xmlns:a16="http://schemas.microsoft.com/office/drawing/2014/main" id="{F4412360-5A8F-45DB-4C2F-99F4BDFA70D1}"/>
              </a:ext>
            </a:extLst>
          </p:cNvPr>
          <p:cNvSpPr txBox="1">
            <a:spLocks/>
          </p:cNvSpPr>
          <p:nvPr/>
        </p:nvSpPr>
        <p:spPr>
          <a:xfrm>
            <a:off x="11112" y="4137110"/>
            <a:ext cx="1290638" cy="439968"/>
          </a:xfrm>
          <a:prstGeom prst="rect">
            <a:avLst/>
          </a:prstGeom>
        </p:spPr>
        <p:txBody>
          <a:bodyPr lIns="0" tIns="17375" rIns="0" bIns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4480" algn="ctr" fontAlgn="auto">
              <a:spcBef>
                <a:spcPts val="137"/>
              </a:spcBef>
              <a:spcAft>
                <a:spcPts val="0"/>
              </a:spcAft>
              <a:defRPr/>
            </a:pPr>
            <a:r>
              <a:rPr lang="ru-RU" sz="2000" b="1" spc="12" dirty="0">
                <a:solidFill>
                  <a:srgbClr val="A4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162 104,5 </a:t>
            </a:r>
            <a:r>
              <a:rPr lang="ru-RU" sz="1050" b="1" spc="12" dirty="0" err="1">
                <a:solidFill>
                  <a:srgbClr val="A4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теңге</a:t>
            </a:r>
            <a:r>
              <a:rPr lang="ru-RU" sz="1050" b="1" spc="12" dirty="0">
                <a:solidFill>
                  <a:srgbClr val="A4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18453" name="TextBox 128">
            <a:extLst>
              <a:ext uri="{FF2B5EF4-FFF2-40B4-BE49-F238E27FC236}">
                <a16:creationId xmlns:a16="http://schemas.microsoft.com/office/drawing/2014/main" id="{C97FAC6F-EFEE-E8F8-923E-1EE7E83AA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9050" y="3992562"/>
            <a:ext cx="317817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біліктілігі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жоғары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деңгейдегі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өтілі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жоқ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және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санаты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жоқ</a:t>
            </a:r>
            <a:endParaRPr lang="ru-RU" altLang="ru-RU" sz="1500" b="1" dirty="0">
              <a:solidFill>
                <a:srgbClr val="25406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F6E1CDA-C9AF-2740-303B-4D29AEA693DC}"/>
              </a:ext>
            </a:extLst>
          </p:cNvPr>
          <p:cNvSpPr/>
          <p:nvPr/>
        </p:nvSpPr>
        <p:spPr>
          <a:xfrm>
            <a:off x="-44879" y="5508039"/>
            <a:ext cx="1343454" cy="708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957"/>
              </a:spcAft>
              <a:buClr>
                <a:srgbClr val="0BD0D9"/>
              </a:buClr>
              <a:defRPr/>
            </a:pPr>
            <a:r>
              <a:rPr lang="ru-RU" sz="2000" b="1" dirty="0">
                <a:solidFill>
                  <a:srgbClr val="002060"/>
                </a:solidFill>
                <a:latin typeface="Segoe UI" panose="020B0502040204020203" pitchFamily="34" charset="0"/>
                <a:ea typeface="Tahoma" pitchFamily="34" charset="0"/>
                <a:cs typeface="Segoe UI" panose="020B0502040204020203" pitchFamily="34" charset="0"/>
              </a:rPr>
              <a:t>800 </a:t>
            </a:r>
            <a:r>
              <a:rPr lang="ru-RU" sz="1400" b="1" spc="20" dirty="0" err="1">
                <a:solidFill>
                  <a:srgbClr val="002060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мың</a:t>
            </a:r>
            <a:r>
              <a:rPr lang="ru-RU" sz="2000" spc="20" dirty="0">
                <a:solidFill>
                  <a:srgbClr val="002060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 - </a:t>
            </a:r>
            <a:br>
              <a:rPr lang="ru-RU" sz="2000" spc="20" dirty="0">
                <a:solidFill>
                  <a:srgbClr val="002060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ru-RU" sz="2000" b="1" dirty="0">
                <a:solidFill>
                  <a:srgbClr val="002060"/>
                </a:solidFill>
                <a:latin typeface="Segoe UI" panose="020B0502040204020203" pitchFamily="34" charset="0"/>
                <a:ea typeface="Tahoma" pitchFamily="34" charset="0"/>
                <a:cs typeface="Segoe UI" panose="020B0502040204020203" pitchFamily="34" charset="0"/>
              </a:rPr>
              <a:t>1 </a:t>
            </a:r>
            <a:r>
              <a:rPr lang="ru-RU" sz="1200" b="1" spc="20" dirty="0">
                <a:solidFill>
                  <a:srgbClr val="002060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млн </a:t>
            </a:r>
            <a:r>
              <a:rPr lang="ru-RU" sz="1200" b="1" spc="20" dirty="0" err="1">
                <a:solidFill>
                  <a:srgbClr val="002060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теңге</a:t>
            </a:r>
            <a:endParaRPr lang="ru-RU" sz="1200" b="1" spc="20" dirty="0">
              <a:solidFill>
                <a:srgbClr val="002060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18455" name="Прямоугольник 21">
            <a:extLst>
              <a:ext uri="{FF2B5EF4-FFF2-40B4-BE49-F238E27FC236}">
                <a16:creationId xmlns:a16="http://schemas.microsoft.com/office/drawing/2014/main" id="{1D945E12-F7C6-5B4E-546B-37D0334A2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24" y="4754600"/>
            <a:ext cx="298081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олимпиадалық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спорт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түрлері</a:t>
            </a:r>
            <a:endParaRPr lang="ru-RU" altLang="ru-RU" sz="1500" b="1" dirty="0">
              <a:solidFill>
                <a:srgbClr val="25406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бойынша</a:t>
            </a:r>
            <a:endParaRPr lang="ru-RU" altLang="ru-RU" sz="1500" b="1" dirty="0">
              <a:solidFill>
                <a:srgbClr val="25406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456" name="Прямоугольник 22">
            <a:extLst>
              <a:ext uri="{FF2B5EF4-FFF2-40B4-BE49-F238E27FC236}">
                <a16:creationId xmlns:a16="http://schemas.microsoft.com/office/drawing/2014/main" id="{A7B5FB19-BC6D-E6ED-38FB-1BEFDC4D94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2863" y="5414962"/>
            <a:ext cx="31003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олимпиадалық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емес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спорт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түрлері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бойынша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спорттағы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жоғары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жетістіктері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үшін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үстемеақылар</a:t>
            </a:r>
            <a:r>
              <a:rPr lang="ru-RU" altLang="ru-RU" sz="15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5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есебінен</a:t>
            </a:r>
            <a:endParaRPr lang="ru-RU" altLang="ru-RU" sz="1500" b="1" dirty="0">
              <a:solidFill>
                <a:srgbClr val="25406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54" name="Прямая соединительная линия 253">
            <a:extLst>
              <a:ext uri="{FF2B5EF4-FFF2-40B4-BE49-F238E27FC236}">
                <a16:creationId xmlns:a16="http://schemas.microsoft.com/office/drawing/2014/main" id="{C050C1F6-5197-B9E1-2AE4-BB6A4AF1B885}"/>
              </a:ext>
            </a:extLst>
          </p:cNvPr>
          <p:cNvCxnSpPr/>
          <p:nvPr/>
        </p:nvCxnSpPr>
        <p:spPr>
          <a:xfrm>
            <a:off x="19807" y="5323985"/>
            <a:ext cx="4624387" cy="127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8" name="object 15">
            <a:extLst>
              <a:ext uri="{FF2B5EF4-FFF2-40B4-BE49-F238E27FC236}">
                <a16:creationId xmlns:a16="http://schemas.microsoft.com/office/drawing/2014/main" id="{E890A263-6B19-7618-26E9-DE4C1E9ABB68}"/>
              </a:ext>
            </a:extLst>
          </p:cNvPr>
          <p:cNvSpPr>
            <a:spLocks/>
          </p:cNvSpPr>
          <p:nvPr/>
        </p:nvSpPr>
        <p:spPr bwMode="auto">
          <a:xfrm>
            <a:off x="5389562" y="1574547"/>
            <a:ext cx="441325" cy="481013"/>
          </a:xfrm>
          <a:custGeom>
            <a:avLst/>
            <a:gdLst>
              <a:gd name="T0" fmla="*/ 4737 w 746125"/>
              <a:gd name="T1" fmla="*/ 1 h 932814"/>
              <a:gd name="T2" fmla="*/ 631 w 746125"/>
              <a:gd name="T3" fmla="*/ 24 h 932814"/>
              <a:gd name="T4" fmla="*/ 81 w 746125"/>
              <a:gd name="T5" fmla="*/ 185 h 932814"/>
              <a:gd name="T6" fmla="*/ 0 w 746125"/>
              <a:gd name="T7" fmla="*/ 2103 h 932814"/>
              <a:gd name="T8" fmla="*/ 302 w 746125"/>
              <a:gd name="T9" fmla="*/ 2315 h 932814"/>
              <a:gd name="T10" fmla="*/ 1032 w 746125"/>
              <a:gd name="T11" fmla="*/ 2403 h 932814"/>
              <a:gd name="T12" fmla="*/ 5976 w 746125"/>
              <a:gd name="T13" fmla="*/ 2380 h 932814"/>
              <a:gd name="T14" fmla="*/ 6379 w 746125"/>
              <a:gd name="T15" fmla="*/ 2283 h 932814"/>
              <a:gd name="T16" fmla="*/ 791 w 746125"/>
              <a:gd name="T17" fmla="*/ 2269 h 932814"/>
              <a:gd name="T18" fmla="*/ 462 w 746125"/>
              <a:gd name="T19" fmla="*/ 2173 h 932814"/>
              <a:gd name="T20" fmla="*/ 413 w 746125"/>
              <a:gd name="T21" fmla="*/ 301 h 932814"/>
              <a:gd name="T22" fmla="*/ 594 w 746125"/>
              <a:gd name="T23" fmla="*/ 174 h 932814"/>
              <a:gd name="T24" fmla="*/ 1032 w 746125"/>
              <a:gd name="T25" fmla="*/ 121 h 932814"/>
              <a:gd name="T26" fmla="*/ 4848 w 746125"/>
              <a:gd name="T27" fmla="*/ 5 h 932814"/>
              <a:gd name="T28" fmla="*/ 5247 w 746125"/>
              <a:gd name="T29" fmla="*/ 121 h 932814"/>
              <a:gd name="T30" fmla="*/ 4542 w 746125"/>
              <a:gd name="T31" fmla="*/ 541 h 932814"/>
              <a:gd name="T32" fmla="*/ 4602 w 746125"/>
              <a:gd name="T33" fmla="*/ 584 h 932814"/>
              <a:gd name="T34" fmla="*/ 4748 w 746125"/>
              <a:gd name="T35" fmla="*/ 601 h 932814"/>
              <a:gd name="T36" fmla="*/ 6193 w 746125"/>
              <a:gd name="T37" fmla="*/ 2103 h 932814"/>
              <a:gd name="T38" fmla="*/ 6012 w 746125"/>
              <a:gd name="T39" fmla="*/ 2230 h 932814"/>
              <a:gd name="T40" fmla="*/ 5574 w 746125"/>
              <a:gd name="T41" fmla="*/ 2283 h 932814"/>
              <a:gd name="T42" fmla="*/ 6525 w 746125"/>
              <a:gd name="T43" fmla="*/ 2220 h 932814"/>
              <a:gd name="T44" fmla="*/ 6607 w 746125"/>
              <a:gd name="T45" fmla="*/ 541 h 932814"/>
              <a:gd name="T46" fmla="*/ 6592 w 746125"/>
              <a:gd name="T47" fmla="*/ 512 h 932814"/>
              <a:gd name="T48" fmla="*/ 4955 w 746125"/>
              <a:gd name="T49" fmla="*/ 481 h 932814"/>
              <a:gd name="T50" fmla="*/ 5539 w 746125"/>
              <a:gd name="T51" fmla="*/ 206 h 932814"/>
              <a:gd name="T52" fmla="*/ 3923 w 746125"/>
              <a:gd name="T53" fmla="*/ 1562 h 932814"/>
              <a:gd name="T54" fmla="*/ 1777 w 746125"/>
              <a:gd name="T55" fmla="*/ 1567 h 932814"/>
              <a:gd name="T56" fmla="*/ 1668 w 746125"/>
              <a:gd name="T57" fmla="*/ 1599 h 932814"/>
              <a:gd name="T58" fmla="*/ 1668 w 746125"/>
              <a:gd name="T59" fmla="*/ 1645 h 932814"/>
              <a:gd name="T60" fmla="*/ 1777 w 746125"/>
              <a:gd name="T61" fmla="*/ 1678 h 932814"/>
              <a:gd name="T62" fmla="*/ 3923 w 746125"/>
              <a:gd name="T63" fmla="*/ 1683 h 932814"/>
              <a:gd name="T64" fmla="*/ 4068 w 746125"/>
              <a:gd name="T65" fmla="*/ 1665 h 932814"/>
              <a:gd name="T66" fmla="*/ 4129 w 746125"/>
              <a:gd name="T67" fmla="*/ 1622 h 932814"/>
              <a:gd name="T68" fmla="*/ 4068 w 746125"/>
              <a:gd name="T69" fmla="*/ 1580 h 932814"/>
              <a:gd name="T70" fmla="*/ 3923 w 746125"/>
              <a:gd name="T71" fmla="*/ 1562 h 932814"/>
              <a:gd name="T72" fmla="*/ 1858 w 746125"/>
              <a:gd name="T73" fmla="*/ 1202 h 932814"/>
              <a:gd name="T74" fmla="*/ 1712 w 746125"/>
              <a:gd name="T75" fmla="*/ 1220 h 932814"/>
              <a:gd name="T76" fmla="*/ 1651 w 746125"/>
              <a:gd name="T77" fmla="*/ 1262 h 932814"/>
              <a:gd name="T78" fmla="*/ 1712 w 746125"/>
              <a:gd name="T79" fmla="*/ 1305 h 932814"/>
              <a:gd name="T80" fmla="*/ 1858 w 746125"/>
              <a:gd name="T81" fmla="*/ 1322 h 932814"/>
              <a:gd name="T82" fmla="*/ 4829 w 746125"/>
              <a:gd name="T83" fmla="*/ 1318 h 932814"/>
              <a:gd name="T84" fmla="*/ 4938 w 746125"/>
              <a:gd name="T85" fmla="*/ 1286 h 932814"/>
              <a:gd name="T86" fmla="*/ 4938 w 746125"/>
              <a:gd name="T87" fmla="*/ 1239 h 932814"/>
              <a:gd name="T88" fmla="*/ 4829 w 746125"/>
              <a:gd name="T89" fmla="*/ 1207 h 932814"/>
              <a:gd name="T90" fmla="*/ 4748 w 746125"/>
              <a:gd name="T91" fmla="*/ 842 h 932814"/>
              <a:gd name="T92" fmla="*/ 1777 w 746125"/>
              <a:gd name="T93" fmla="*/ 846 h 932814"/>
              <a:gd name="T94" fmla="*/ 1668 w 746125"/>
              <a:gd name="T95" fmla="*/ 878 h 932814"/>
              <a:gd name="T96" fmla="*/ 1668 w 746125"/>
              <a:gd name="T97" fmla="*/ 925 h 932814"/>
              <a:gd name="T98" fmla="*/ 1777 w 746125"/>
              <a:gd name="T99" fmla="*/ 957 h 932814"/>
              <a:gd name="T100" fmla="*/ 4748 w 746125"/>
              <a:gd name="T101" fmla="*/ 962 h 932814"/>
              <a:gd name="T102" fmla="*/ 4894 w 746125"/>
              <a:gd name="T103" fmla="*/ 944 h 932814"/>
              <a:gd name="T104" fmla="*/ 4955 w 746125"/>
              <a:gd name="T105" fmla="*/ 902 h 932814"/>
              <a:gd name="T106" fmla="*/ 4894 w 746125"/>
              <a:gd name="T107" fmla="*/ 860 h 932814"/>
              <a:gd name="T108" fmla="*/ 4748 w 746125"/>
              <a:gd name="T109" fmla="*/ 842 h 932814"/>
              <a:gd name="T110" fmla="*/ 4955 w 746125"/>
              <a:gd name="T111" fmla="*/ 206 h 932814"/>
              <a:gd name="T112" fmla="*/ 6485 w 746125"/>
              <a:gd name="T113" fmla="*/ 481 h 932814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746125" h="932814">
                <a:moveTo>
                  <a:pt x="540701" y="0"/>
                </a:moveTo>
                <a:lnTo>
                  <a:pt x="534516" y="392"/>
                </a:lnTo>
                <a:lnTo>
                  <a:pt x="116482" y="392"/>
                </a:lnTo>
                <a:lnTo>
                  <a:pt x="71142" y="9546"/>
                </a:lnTo>
                <a:lnTo>
                  <a:pt x="34116" y="34509"/>
                </a:lnTo>
                <a:lnTo>
                  <a:pt x="9153" y="71534"/>
                </a:lnTo>
                <a:lnTo>
                  <a:pt x="0" y="116874"/>
                </a:lnTo>
                <a:lnTo>
                  <a:pt x="0" y="815772"/>
                </a:lnTo>
                <a:lnTo>
                  <a:pt x="9153" y="861112"/>
                </a:lnTo>
                <a:lnTo>
                  <a:pt x="34116" y="898137"/>
                </a:lnTo>
                <a:lnTo>
                  <a:pt x="71142" y="923100"/>
                </a:lnTo>
                <a:lnTo>
                  <a:pt x="116482" y="932254"/>
                </a:lnTo>
                <a:lnTo>
                  <a:pt x="629007" y="932254"/>
                </a:lnTo>
                <a:lnTo>
                  <a:pt x="674347" y="923100"/>
                </a:lnTo>
                <a:lnTo>
                  <a:pt x="711372" y="898137"/>
                </a:lnTo>
                <a:lnTo>
                  <a:pt x="719783" y="885661"/>
                </a:lnTo>
                <a:lnTo>
                  <a:pt x="116482" y="885661"/>
                </a:lnTo>
                <a:lnTo>
                  <a:pt x="89278" y="880168"/>
                </a:lnTo>
                <a:lnTo>
                  <a:pt x="67063" y="865191"/>
                </a:lnTo>
                <a:lnTo>
                  <a:pt x="52085" y="842975"/>
                </a:lnTo>
                <a:lnTo>
                  <a:pt x="46593" y="815772"/>
                </a:lnTo>
                <a:lnTo>
                  <a:pt x="46593" y="116874"/>
                </a:lnTo>
                <a:lnTo>
                  <a:pt x="52085" y="89670"/>
                </a:lnTo>
                <a:lnTo>
                  <a:pt x="67063" y="67455"/>
                </a:lnTo>
                <a:lnTo>
                  <a:pt x="89278" y="52477"/>
                </a:lnTo>
                <a:lnTo>
                  <a:pt x="116482" y="46984"/>
                </a:lnTo>
                <a:lnTo>
                  <a:pt x="592063" y="46984"/>
                </a:lnTo>
                <a:lnTo>
                  <a:pt x="547140" y="2061"/>
                </a:lnTo>
                <a:lnTo>
                  <a:pt x="540701" y="0"/>
                </a:lnTo>
                <a:close/>
              </a:path>
              <a:path w="746125" h="932814">
                <a:moveTo>
                  <a:pt x="592063" y="46984"/>
                </a:moveTo>
                <a:lnTo>
                  <a:pt x="512523" y="46984"/>
                </a:lnTo>
                <a:lnTo>
                  <a:pt x="512523" y="210061"/>
                </a:lnTo>
                <a:lnTo>
                  <a:pt x="514354" y="219129"/>
                </a:lnTo>
                <a:lnTo>
                  <a:pt x="519347" y="226534"/>
                </a:lnTo>
                <a:lnTo>
                  <a:pt x="526752" y="231526"/>
                </a:lnTo>
                <a:lnTo>
                  <a:pt x="535820" y="233357"/>
                </a:lnTo>
                <a:lnTo>
                  <a:pt x="698897" y="233357"/>
                </a:lnTo>
                <a:lnTo>
                  <a:pt x="698897" y="815772"/>
                </a:lnTo>
                <a:lnTo>
                  <a:pt x="693404" y="842975"/>
                </a:lnTo>
                <a:lnTo>
                  <a:pt x="678426" y="865191"/>
                </a:lnTo>
                <a:lnTo>
                  <a:pt x="656211" y="880168"/>
                </a:lnTo>
                <a:lnTo>
                  <a:pt x="629007" y="885661"/>
                </a:lnTo>
                <a:lnTo>
                  <a:pt x="719783" y="885661"/>
                </a:lnTo>
                <a:lnTo>
                  <a:pt x="736335" y="861112"/>
                </a:lnTo>
                <a:lnTo>
                  <a:pt x="745489" y="815772"/>
                </a:lnTo>
                <a:lnTo>
                  <a:pt x="745572" y="210061"/>
                </a:lnTo>
                <a:lnTo>
                  <a:pt x="745882" y="205180"/>
                </a:lnTo>
                <a:lnTo>
                  <a:pt x="743819" y="198741"/>
                </a:lnTo>
                <a:lnTo>
                  <a:pt x="731842" y="186764"/>
                </a:lnTo>
                <a:lnTo>
                  <a:pt x="559117" y="186764"/>
                </a:lnTo>
                <a:lnTo>
                  <a:pt x="559117" y="79931"/>
                </a:lnTo>
                <a:lnTo>
                  <a:pt x="625009" y="79931"/>
                </a:lnTo>
                <a:lnTo>
                  <a:pt x="592063" y="46984"/>
                </a:lnTo>
                <a:close/>
              </a:path>
              <a:path w="746125" h="932814">
                <a:moveTo>
                  <a:pt x="442634" y="606055"/>
                </a:moveTo>
                <a:lnTo>
                  <a:pt x="209669" y="606055"/>
                </a:lnTo>
                <a:lnTo>
                  <a:pt x="200600" y="607886"/>
                </a:lnTo>
                <a:lnTo>
                  <a:pt x="193195" y="612879"/>
                </a:lnTo>
                <a:lnTo>
                  <a:pt x="188203" y="620284"/>
                </a:lnTo>
                <a:lnTo>
                  <a:pt x="186372" y="629352"/>
                </a:lnTo>
                <a:lnTo>
                  <a:pt x="188203" y="638420"/>
                </a:lnTo>
                <a:lnTo>
                  <a:pt x="193195" y="645825"/>
                </a:lnTo>
                <a:lnTo>
                  <a:pt x="200600" y="650818"/>
                </a:lnTo>
                <a:lnTo>
                  <a:pt x="209669" y="652649"/>
                </a:lnTo>
                <a:lnTo>
                  <a:pt x="442634" y="652649"/>
                </a:lnTo>
                <a:lnTo>
                  <a:pt x="451702" y="650818"/>
                </a:lnTo>
                <a:lnTo>
                  <a:pt x="459108" y="645825"/>
                </a:lnTo>
                <a:lnTo>
                  <a:pt x="464100" y="638420"/>
                </a:lnTo>
                <a:lnTo>
                  <a:pt x="465931" y="629352"/>
                </a:lnTo>
                <a:lnTo>
                  <a:pt x="464100" y="620284"/>
                </a:lnTo>
                <a:lnTo>
                  <a:pt x="459108" y="612879"/>
                </a:lnTo>
                <a:lnTo>
                  <a:pt x="451702" y="607886"/>
                </a:lnTo>
                <a:lnTo>
                  <a:pt x="442634" y="606055"/>
                </a:lnTo>
                <a:close/>
              </a:path>
              <a:path w="746125" h="932814">
                <a:moveTo>
                  <a:pt x="535820" y="466276"/>
                </a:moveTo>
                <a:lnTo>
                  <a:pt x="209669" y="466276"/>
                </a:lnTo>
                <a:lnTo>
                  <a:pt x="200600" y="468107"/>
                </a:lnTo>
                <a:lnTo>
                  <a:pt x="193195" y="473100"/>
                </a:lnTo>
                <a:lnTo>
                  <a:pt x="188203" y="480505"/>
                </a:lnTo>
                <a:lnTo>
                  <a:pt x="186372" y="489573"/>
                </a:lnTo>
                <a:lnTo>
                  <a:pt x="188203" y="498641"/>
                </a:lnTo>
                <a:lnTo>
                  <a:pt x="193195" y="506045"/>
                </a:lnTo>
                <a:lnTo>
                  <a:pt x="200600" y="511038"/>
                </a:lnTo>
                <a:lnTo>
                  <a:pt x="209669" y="512869"/>
                </a:lnTo>
                <a:lnTo>
                  <a:pt x="535820" y="512869"/>
                </a:lnTo>
                <a:lnTo>
                  <a:pt x="544888" y="511038"/>
                </a:lnTo>
                <a:lnTo>
                  <a:pt x="552293" y="506045"/>
                </a:lnTo>
                <a:lnTo>
                  <a:pt x="557286" y="498641"/>
                </a:lnTo>
                <a:lnTo>
                  <a:pt x="559117" y="489573"/>
                </a:lnTo>
                <a:lnTo>
                  <a:pt x="557286" y="480505"/>
                </a:lnTo>
                <a:lnTo>
                  <a:pt x="552293" y="473100"/>
                </a:lnTo>
                <a:lnTo>
                  <a:pt x="544888" y="468107"/>
                </a:lnTo>
                <a:lnTo>
                  <a:pt x="535820" y="466276"/>
                </a:lnTo>
                <a:close/>
              </a:path>
              <a:path w="746125" h="932814">
                <a:moveTo>
                  <a:pt x="535820" y="326496"/>
                </a:moveTo>
                <a:lnTo>
                  <a:pt x="209669" y="326496"/>
                </a:lnTo>
                <a:lnTo>
                  <a:pt x="200600" y="328327"/>
                </a:lnTo>
                <a:lnTo>
                  <a:pt x="193195" y="333320"/>
                </a:lnTo>
                <a:lnTo>
                  <a:pt x="188203" y="340725"/>
                </a:lnTo>
                <a:lnTo>
                  <a:pt x="186372" y="349793"/>
                </a:lnTo>
                <a:lnTo>
                  <a:pt x="188203" y="358861"/>
                </a:lnTo>
                <a:lnTo>
                  <a:pt x="193195" y="366266"/>
                </a:lnTo>
                <a:lnTo>
                  <a:pt x="200600" y="371259"/>
                </a:lnTo>
                <a:lnTo>
                  <a:pt x="209669" y="373090"/>
                </a:lnTo>
                <a:lnTo>
                  <a:pt x="535820" y="373090"/>
                </a:lnTo>
                <a:lnTo>
                  <a:pt x="544888" y="371259"/>
                </a:lnTo>
                <a:lnTo>
                  <a:pt x="552293" y="366266"/>
                </a:lnTo>
                <a:lnTo>
                  <a:pt x="557286" y="358861"/>
                </a:lnTo>
                <a:lnTo>
                  <a:pt x="559117" y="349793"/>
                </a:lnTo>
                <a:lnTo>
                  <a:pt x="557286" y="340725"/>
                </a:lnTo>
                <a:lnTo>
                  <a:pt x="552293" y="333320"/>
                </a:lnTo>
                <a:lnTo>
                  <a:pt x="544888" y="328327"/>
                </a:lnTo>
                <a:lnTo>
                  <a:pt x="535820" y="326496"/>
                </a:lnTo>
                <a:close/>
              </a:path>
              <a:path w="746125" h="932814">
                <a:moveTo>
                  <a:pt x="625009" y="79931"/>
                </a:moveTo>
                <a:lnTo>
                  <a:pt x="559117" y="79931"/>
                </a:lnTo>
                <a:lnTo>
                  <a:pt x="665950" y="186764"/>
                </a:lnTo>
                <a:lnTo>
                  <a:pt x="731842" y="186764"/>
                </a:lnTo>
                <a:lnTo>
                  <a:pt x="625009" y="79931"/>
                </a:lnTo>
                <a:close/>
              </a:path>
            </a:pathLst>
          </a:custGeom>
          <a:solidFill>
            <a:srgbClr val="C49C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1705A96-BF2D-85EA-6DD7-61D1E78E4964}"/>
              </a:ext>
            </a:extLst>
          </p:cNvPr>
          <p:cNvSpPr/>
          <p:nvPr/>
        </p:nvSpPr>
        <p:spPr>
          <a:xfrm>
            <a:off x="252211" y="425451"/>
            <a:ext cx="65906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ЖАТТЫҚТЫРУШЫЛАРДЫҢ ЖАЛАҚЫСЫН КӨТЕРУ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7D061F4-54C3-BDE5-60E5-8B5F7C83B333}"/>
              </a:ext>
            </a:extLst>
          </p:cNvPr>
          <p:cNvSpPr txBox="1"/>
          <p:nvPr/>
        </p:nvSpPr>
        <p:spPr>
          <a:xfrm>
            <a:off x="11795125" y="6534150"/>
            <a:ext cx="465138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5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endParaRPr lang="ru-RU" sz="15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Прямоугольник 95">
            <a:extLst>
              <a:ext uri="{FF2B5EF4-FFF2-40B4-BE49-F238E27FC236}">
                <a16:creationId xmlns:a16="http://schemas.microsoft.com/office/drawing/2014/main" id="{77026A02-A517-45D0-813B-A573B8A38243}"/>
              </a:ext>
            </a:extLst>
          </p:cNvPr>
          <p:cNvSpPr/>
          <p:nvPr/>
        </p:nvSpPr>
        <p:spPr>
          <a:xfrm>
            <a:off x="5143500" y="3021315"/>
            <a:ext cx="6932129" cy="2486724"/>
          </a:xfrm>
          <a:prstGeom prst="rect">
            <a:avLst/>
          </a:prstGeom>
          <a:solidFill>
            <a:srgbClr val="049CAC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98" name="Group 2">
            <a:extLst>
              <a:ext uri="{FF2B5EF4-FFF2-40B4-BE49-F238E27FC236}">
                <a16:creationId xmlns:a16="http://schemas.microsoft.com/office/drawing/2014/main" id="{09E0928E-ED39-72A6-C96D-9EF11F081965}"/>
              </a:ext>
            </a:extLst>
          </p:cNvPr>
          <p:cNvGrpSpPr/>
          <p:nvPr/>
        </p:nvGrpSpPr>
        <p:grpSpPr>
          <a:xfrm>
            <a:off x="4744382" y="3888960"/>
            <a:ext cx="294224" cy="288000"/>
            <a:chOff x="1429510" y="2517787"/>
            <a:chExt cx="1892976" cy="1531698"/>
          </a:xfrm>
          <a:solidFill>
            <a:srgbClr val="049CAC"/>
          </a:solidFill>
        </p:grpSpPr>
        <p:sp>
          <p:nvSpPr>
            <p:cNvPr id="99" name="Freeform 7">
              <a:extLst>
                <a:ext uri="{FF2B5EF4-FFF2-40B4-BE49-F238E27FC236}">
                  <a16:creationId xmlns:a16="http://schemas.microsoft.com/office/drawing/2014/main" id="{0044252D-DA1A-E7A6-1997-1B024B44E3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2517787"/>
              <a:ext cx="1864294" cy="764935"/>
            </a:xfrm>
            <a:custGeom>
              <a:avLst/>
              <a:gdLst>
                <a:gd name="T0" fmla="*/ 0 w 975"/>
                <a:gd name="T1" fmla="*/ 0 h 418"/>
                <a:gd name="T2" fmla="*/ 329 w 975"/>
                <a:gd name="T3" fmla="*/ 0 h 418"/>
                <a:gd name="T4" fmla="*/ 975 w 975"/>
                <a:gd name="T5" fmla="*/ 418 h 418"/>
                <a:gd name="T6" fmla="*/ 443 w 975"/>
                <a:gd name="T7" fmla="*/ 418 h 418"/>
                <a:gd name="T8" fmla="*/ 0 w 975"/>
                <a:gd name="T9" fmla="*/ 0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8">
                  <a:moveTo>
                    <a:pt x="0" y="0"/>
                  </a:moveTo>
                  <a:lnTo>
                    <a:pt x="329" y="0"/>
                  </a:lnTo>
                  <a:lnTo>
                    <a:pt x="975" y="418"/>
                  </a:lnTo>
                  <a:lnTo>
                    <a:pt x="443" y="418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00" name="Freeform 8">
              <a:extLst>
                <a:ext uri="{FF2B5EF4-FFF2-40B4-BE49-F238E27FC236}">
                  <a16:creationId xmlns:a16="http://schemas.microsoft.com/office/drawing/2014/main" id="{E30108F0-4505-A437-74D7-C296A0FDC2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2517787"/>
              <a:ext cx="1864294" cy="764934"/>
            </a:xfrm>
            <a:custGeom>
              <a:avLst/>
              <a:gdLst>
                <a:gd name="T0" fmla="*/ 0 w 975"/>
                <a:gd name="T1" fmla="*/ 0 h 418"/>
                <a:gd name="T2" fmla="*/ 329 w 975"/>
                <a:gd name="T3" fmla="*/ 0 h 418"/>
                <a:gd name="T4" fmla="*/ 975 w 975"/>
                <a:gd name="T5" fmla="*/ 418 h 418"/>
                <a:gd name="T6" fmla="*/ 443 w 975"/>
                <a:gd name="T7" fmla="*/ 418 h 418"/>
                <a:gd name="T8" fmla="*/ 0 w 975"/>
                <a:gd name="T9" fmla="*/ 0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8">
                  <a:moveTo>
                    <a:pt x="0" y="0"/>
                  </a:moveTo>
                  <a:lnTo>
                    <a:pt x="329" y="0"/>
                  </a:lnTo>
                  <a:lnTo>
                    <a:pt x="975" y="418"/>
                  </a:lnTo>
                  <a:lnTo>
                    <a:pt x="443" y="418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01" name="Freeform 9">
              <a:extLst>
                <a:ext uri="{FF2B5EF4-FFF2-40B4-BE49-F238E27FC236}">
                  <a16:creationId xmlns:a16="http://schemas.microsoft.com/office/drawing/2014/main" id="{99DAF7B8-9651-20C5-0919-B4560D75886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0 w 975"/>
                <a:gd name="T1" fmla="*/ 419 h 419"/>
                <a:gd name="T2" fmla="*/ 443 w 975"/>
                <a:gd name="T3" fmla="*/ 0 h 419"/>
                <a:gd name="T4" fmla="*/ 975 w 975"/>
                <a:gd name="T5" fmla="*/ 0 h 419"/>
                <a:gd name="T6" fmla="*/ 329 w 975"/>
                <a:gd name="T7" fmla="*/ 419 h 419"/>
                <a:gd name="T8" fmla="*/ 0 w 975"/>
                <a:gd name="T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0" y="419"/>
                  </a:moveTo>
                  <a:lnTo>
                    <a:pt x="443" y="0"/>
                  </a:lnTo>
                  <a:lnTo>
                    <a:pt x="975" y="0"/>
                  </a:lnTo>
                  <a:lnTo>
                    <a:pt x="329" y="419"/>
                  </a:lnTo>
                  <a:lnTo>
                    <a:pt x="0" y="41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02" name="Freeform 10">
              <a:extLst>
                <a:ext uri="{FF2B5EF4-FFF2-40B4-BE49-F238E27FC236}">
                  <a16:creationId xmlns:a16="http://schemas.microsoft.com/office/drawing/2014/main" id="{A38F5811-C295-61EC-B487-45530D06A6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0 w 975"/>
                <a:gd name="T1" fmla="*/ 419 h 419"/>
                <a:gd name="T2" fmla="*/ 443 w 975"/>
                <a:gd name="T3" fmla="*/ 0 h 419"/>
                <a:gd name="T4" fmla="*/ 975 w 975"/>
                <a:gd name="T5" fmla="*/ 0 h 419"/>
                <a:gd name="T6" fmla="*/ 329 w 975"/>
                <a:gd name="T7" fmla="*/ 419 h 419"/>
                <a:gd name="T8" fmla="*/ 0 w 975"/>
                <a:gd name="T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0" y="419"/>
                  </a:moveTo>
                  <a:lnTo>
                    <a:pt x="443" y="0"/>
                  </a:lnTo>
                  <a:lnTo>
                    <a:pt x="975" y="0"/>
                  </a:lnTo>
                  <a:lnTo>
                    <a:pt x="329" y="419"/>
                  </a:lnTo>
                  <a:lnTo>
                    <a:pt x="0" y="419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03" name="Freeform 12">
              <a:extLst>
                <a:ext uri="{FF2B5EF4-FFF2-40B4-BE49-F238E27FC236}">
                  <a16:creationId xmlns:a16="http://schemas.microsoft.com/office/drawing/2014/main" id="{60E3BFC3-95F4-72D9-4EAA-BB28F65A74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975 w 975"/>
                <a:gd name="T1" fmla="*/ 0 h 419"/>
                <a:gd name="T2" fmla="*/ 443 w 975"/>
                <a:gd name="T3" fmla="*/ 0 h 419"/>
                <a:gd name="T4" fmla="*/ 0 w 975"/>
                <a:gd name="T5" fmla="*/ 419 h 419"/>
                <a:gd name="T6" fmla="*/ 329 w 975"/>
                <a:gd name="T7" fmla="*/ 419 h 419"/>
                <a:gd name="T8" fmla="*/ 975 w 975"/>
                <a:gd name="T9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975" y="0"/>
                  </a:moveTo>
                  <a:lnTo>
                    <a:pt x="443" y="0"/>
                  </a:lnTo>
                  <a:lnTo>
                    <a:pt x="0" y="419"/>
                  </a:lnTo>
                  <a:lnTo>
                    <a:pt x="329" y="419"/>
                  </a:lnTo>
                  <a:lnTo>
                    <a:pt x="975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04" name="Freeform: Shape 87">
              <a:extLst>
                <a:ext uri="{FF2B5EF4-FFF2-40B4-BE49-F238E27FC236}">
                  <a16:creationId xmlns:a16="http://schemas.microsoft.com/office/drawing/2014/main" id="{DD836A3D-78FD-A687-727C-AE8C72E571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3282721"/>
              <a:ext cx="875739" cy="766764"/>
            </a:xfrm>
            <a:custGeom>
              <a:avLst/>
              <a:gdLst>
                <a:gd name="connsiteX0" fmla="*/ 581277 w 875739"/>
                <a:gd name="connsiteY0" fmla="*/ 0 h 766764"/>
                <a:gd name="connsiteX1" fmla="*/ 875739 w 875739"/>
                <a:gd name="connsiteY1" fmla="*/ 0 h 766764"/>
                <a:gd name="connsiteX2" fmla="*/ 617607 w 875739"/>
                <a:gd name="connsiteY2" fmla="*/ 232408 h 766764"/>
                <a:gd name="connsiteX3" fmla="*/ 617607 w 875739"/>
                <a:gd name="connsiteY3" fmla="*/ 232408 h 766764"/>
                <a:gd name="connsiteX4" fmla="*/ 28682 w 875739"/>
                <a:gd name="connsiteY4" fmla="*/ 766764 h 766764"/>
                <a:gd name="connsiteX5" fmla="*/ 0 w 875739"/>
                <a:gd name="connsiteY5" fmla="*/ 766764 h 766764"/>
                <a:gd name="connsiteX6" fmla="*/ 405364 w 875739"/>
                <a:gd name="connsiteY6" fmla="*/ 232408 h 766764"/>
                <a:gd name="connsiteX7" fmla="*/ 405364 w 875739"/>
                <a:gd name="connsiteY7" fmla="*/ 232408 h 76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5739" h="766764">
                  <a:moveTo>
                    <a:pt x="581277" y="0"/>
                  </a:moveTo>
                  <a:lnTo>
                    <a:pt x="875739" y="0"/>
                  </a:lnTo>
                  <a:lnTo>
                    <a:pt x="617607" y="232408"/>
                  </a:lnTo>
                  <a:lnTo>
                    <a:pt x="617607" y="232408"/>
                  </a:lnTo>
                  <a:lnTo>
                    <a:pt x="28682" y="766764"/>
                  </a:lnTo>
                  <a:lnTo>
                    <a:pt x="0" y="766764"/>
                  </a:lnTo>
                  <a:lnTo>
                    <a:pt x="405364" y="232408"/>
                  </a:lnTo>
                  <a:lnTo>
                    <a:pt x="405364" y="2324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05" name="Freeform 14">
              <a:extLst>
                <a:ext uri="{FF2B5EF4-FFF2-40B4-BE49-F238E27FC236}">
                  <a16:creationId xmlns:a16="http://schemas.microsoft.com/office/drawing/2014/main" id="{A0E9D44E-DF5F-3F5A-C753-A136970E3C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3515129"/>
              <a:ext cx="617607" cy="534356"/>
            </a:xfrm>
            <a:custGeom>
              <a:avLst/>
              <a:gdLst>
                <a:gd name="T0" fmla="*/ 323 w 323"/>
                <a:gd name="T1" fmla="*/ 0 h 292"/>
                <a:gd name="T2" fmla="*/ 212 w 323"/>
                <a:gd name="T3" fmla="*/ 0 h 292"/>
                <a:gd name="T4" fmla="*/ 0 w 323"/>
                <a:gd name="T5" fmla="*/ 292 h 292"/>
                <a:gd name="T6" fmla="*/ 15 w 323"/>
                <a:gd name="T7" fmla="*/ 292 h 292"/>
                <a:gd name="T8" fmla="*/ 323 w 323"/>
                <a:gd name="T9" fmla="*/ 0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3" h="292">
                  <a:moveTo>
                    <a:pt x="323" y="0"/>
                  </a:moveTo>
                  <a:lnTo>
                    <a:pt x="212" y="0"/>
                  </a:lnTo>
                  <a:lnTo>
                    <a:pt x="0" y="292"/>
                  </a:lnTo>
                  <a:lnTo>
                    <a:pt x="15" y="292"/>
                  </a:lnTo>
                  <a:lnTo>
                    <a:pt x="323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06" name="Freeform 16">
              <a:extLst>
                <a:ext uri="{FF2B5EF4-FFF2-40B4-BE49-F238E27FC236}">
                  <a16:creationId xmlns:a16="http://schemas.microsoft.com/office/drawing/2014/main" id="{BD3F0F2E-AEAD-5D57-7FEA-6663BCD20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4874" y="3282721"/>
              <a:ext cx="470375" cy="232408"/>
            </a:xfrm>
            <a:custGeom>
              <a:avLst/>
              <a:gdLst>
                <a:gd name="T0" fmla="*/ 246 w 246"/>
                <a:gd name="T1" fmla="*/ 0 h 127"/>
                <a:gd name="T2" fmla="*/ 92 w 246"/>
                <a:gd name="T3" fmla="*/ 0 h 127"/>
                <a:gd name="T4" fmla="*/ 0 w 246"/>
                <a:gd name="T5" fmla="*/ 127 h 127"/>
                <a:gd name="T6" fmla="*/ 111 w 246"/>
                <a:gd name="T7" fmla="*/ 127 h 127"/>
                <a:gd name="T8" fmla="*/ 246 w 246"/>
                <a:gd name="T9" fmla="*/ 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6" h="127">
                  <a:moveTo>
                    <a:pt x="246" y="0"/>
                  </a:moveTo>
                  <a:lnTo>
                    <a:pt x="92" y="0"/>
                  </a:lnTo>
                  <a:lnTo>
                    <a:pt x="0" y="127"/>
                  </a:lnTo>
                  <a:lnTo>
                    <a:pt x="111" y="127"/>
                  </a:lnTo>
                  <a:lnTo>
                    <a:pt x="246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07" name="Freeform 17">
              <a:extLst>
                <a:ext uri="{FF2B5EF4-FFF2-40B4-BE49-F238E27FC236}">
                  <a16:creationId xmlns:a16="http://schemas.microsoft.com/office/drawing/2014/main" id="{86147D21-03F4-EBF3-A6A2-B0DADA2649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6385" y="2517787"/>
              <a:ext cx="663498" cy="578276"/>
            </a:xfrm>
            <a:custGeom>
              <a:avLst/>
              <a:gdLst>
                <a:gd name="T0" fmla="*/ 15 w 347"/>
                <a:gd name="T1" fmla="*/ 0 h 316"/>
                <a:gd name="T2" fmla="*/ 0 w 347"/>
                <a:gd name="T3" fmla="*/ 0 h 316"/>
                <a:gd name="T4" fmla="*/ 227 w 347"/>
                <a:gd name="T5" fmla="*/ 316 h 316"/>
                <a:gd name="T6" fmla="*/ 347 w 347"/>
                <a:gd name="T7" fmla="*/ 316 h 316"/>
                <a:gd name="T8" fmla="*/ 15 w 347"/>
                <a:gd name="T9" fmla="*/ 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16">
                  <a:moveTo>
                    <a:pt x="15" y="0"/>
                  </a:moveTo>
                  <a:lnTo>
                    <a:pt x="0" y="0"/>
                  </a:lnTo>
                  <a:lnTo>
                    <a:pt x="227" y="316"/>
                  </a:lnTo>
                  <a:lnTo>
                    <a:pt x="347" y="316"/>
                  </a:lnTo>
                  <a:lnTo>
                    <a:pt x="1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08" name="Freeform 18">
              <a:extLst>
                <a:ext uri="{FF2B5EF4-FFF2-40B4-BE49-F238E27FC236}">
                  <a16:creationId xmlns:a16="http://schemas.microsoft.com/office/drawing/2014/main" id="{D34DD0FF-840B-6727-B59D-2F8C24B48E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2517787"/>
              <a:ext cx="663498" cy="578276"/>
            </a:xfrm>
            <a:custGeom>
              <a:avLst/>
              <a:gdLst>
                <a:gd name="T0" fmla="*/ 15 w 347"/>
                <a:gd name="T1" fmla="*/ 0 h 316"/>
                <a:gd name="T2" fmla="*/ 0 w 347"/>
                <a:gd name="T3" fmla="*/ 0 h 316"/>
                <a:gd name="T4" fmla="*/ 227 w 347"/>
                <a:gd name="T5" fmla="*/ 316 h 316"/>
                <a:gd name="T6" fmla="*/ 347 w 347"/>
                <a:gd name="T7" fmla="*/ 316 h 316"/>
                <a:gd name="T8" fmla="*/ 15 w 347"/>
                <a:gd name="T9" fmla="*/ 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16">
                  <a:moveTo>
                    <a:pt x="15" y="0"/>
                  </a:moveTo>
                  <a:lnTo>
                    <a:pt x="0" y="0"/>
                  </a:lnTo>
                  <a:lnTo>
                    <a:pt x="227" y="316"/>
                  </a:lnTo>
                  <a:lnTo>
                    <a:pt x="347" y="316"/>
                  </a:lnTo>
                  <a:lnTo>
                    <a:pt x="15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09" name="Freeform 19">
              <a:extLst>
                <a:ext uri="{FF2B5EF4-FFF2-40B4-BE49-F238E27FC236}">
                  <a16:creationId xmlns:a16="http://schemas.microsoft.com/office/drawing/2014/main" id="{38EBE543-E401-989C-F92F-34EE41A4E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0431" y="3096063"/>
              <a:ext cx="441695" cy="186659"/>
            </a:xfrm>
            <a:custGeom>
              <a:avLst/>
              <a:gdLst>
                <a:gd name="T0" fmla="*/ 120 w 231"/>
                <a:gd name="T1" fmla="*/ 0 h 102"/>
                <a:gd name="T2" fmla="*/ 0 w 231"/>
                <a:gd name="T3" fmla="*/ 0 h 102"/>
                <a:gd name="T4" fmla="*/ 77 w 231"/>
                <a:gd name="T5" fmla="*/ 102 h 102"/>
                <a:gd name="T6" fmla="*/ 231 w 231"/>
                <a:gd name="T7" fmla="*/ 102 h 102"/>
                <a:gd name="T8" fmla="*/ 120 w 231"/>
                <a:gd name="T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102">
                  <a:moveTo>
                    <a:pt x="120" y="0"/>
                  </a:moveTo>
                  <a:lnTo>
                    <a:pt x="0" y="0"/>
                  </a:lnTo>
                  <a:lnTo>
                    <a:pt x="77" y="102"/>
                  </a:lnTo>
                  <a:lnTo>
                    <a:pt x="231" y="102"/>
                  </a:lnTo>
                  <a:lnTo>
                    <a:pt x="12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10" name="Freeform 20">
              <a:extLst>
                <a:ext uri="{FF2B5EF4-FFF2-40B4-BE49-F238E27FC236}">
                  <a16:creationId xmlns:a16="http://schemas.microsoft.com/office/drawing/2014/main" id="{FDF0CD3D-1B47-F0AD-8D48-BE444C157B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3556" y="3096063"/>
              <a:ext cx="441695" cy="186659"/>
            </a:xfrm>
            <a:custGeom>
              <a:avLst/>
              <a:gdLst>
                <a:gd name="T0" fmla="*/ 120 w 231"/>
                <a:gd name="T1" fmla="*/ 0 h 102"/>
                <a:gd name="T2" fmla="*/ 0 w 231"/>
                <a:gd name="T3" fmla="*/ 0 h 102"/>
                <a:gd name="T4" fmla="*/ 77 w 231"/>
                <a:gd name="T5" fmla="*/ 102 h 102"/>
                <a:gd name="T6" fmla="*/ 231 w 231"/>
                <a:gd name="T7" fmla="*/ 102 h 102"/>
                <a:gd name="T8" fmla="*/ 120 w 231"/>
                <a:gd name="T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102">
                  <a:moveTo>
                    <a:pt x="120" y="0"/>
                  </a:moveTo>
                  <a:lnTo>
                    <a:pt x="0" y="0"/>
                  </a:lnTo>
                  <a:lnTo>
                    <a:pt x="77" y="102"/>
                  </a:lnTo>
                  <a:lnTo>
                    <a:pt x="231" y="102"/>
                  </a:lnTo>
                  <a:lnTo>
                    <a:pt x="120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</p:grpSp>
      <p:grpSp>
        <p:nvGrpSpPr>
          <p:cNvPr id="111" name="Group 2">
            <a:extLst>
              <a:ext uri="{FF2B5EF4-FFF2-40B4-BE49-F238E27FC236}">
                <a16:creationId xmlns:a16="http://schemas.microsoft.com/office/drawing/2014/main" id="{BB4D149E-517B-CF1F-3735-E09450561044}"/>
              </a:ext>
            </a:extLst>
          </p:cNvPr>
          <p:cNvGrpSpPr/>
          <p:nvPr/>
        </p:nvGrpSpPr>
        <p:grpSpPr>
          <a:xfrm>
            <a:off x="4738681" y="2580602"/>
            <a:ext cx="294224" cy="288000"/>
            <a:chOff x="1429510" y="2517787"/>
            <a:chExt cx="1892976" cy="1531698"/>
          </a:xfrm>
          <a:solidFill>
            <a:srgbClr val="049CAC"/>
          </a:solidFill>
        </p:grpSpPr>
        <p:sp>
          <p:nvSpPr>
            <p:cNvPr id="112" name="Freeform 7">
              <a:extLst>
                <a:ext uri="{FF2B5EF4-FFF2-40B4-BE49-F238E27FC236}">
                  <a16:creationId xmlns:a16="http://schemas.microsoft.com/office/drawing/2014/main" id="{2ECFE821-A7A1-F070-77AC-B9C06DC4A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2517787"/>
              <a:ext cx="1864294" cy="764935"/>
            </a:xfrm>
            <a:custGeom>
              <a:avLst/>
              <a:gdLst>
                <a:gd name="T0" fmla="*/ 0 w 975"/>
                <a:gd name="T1" fmla="*/ 0 h 418"/>
                <a:gd name="T2" fmla="*/ 329 w 975"/>
                <a:gd name="T3" fmla="*/ 0 h 418"/>
                <a:gd name="T4" fmla="*/ 975 w 975"/>
                <a:gd name="T5" fmla="*/ 418 h 418"/>
                <a:gd name="T6" fmla="*/ 443 w 975"/>
                <a:gd name="T7" fmla="*/ 418 h 418"/>
                <a:gd name="T8" fmla="*/ 0 w 975"/>
                <a:gd name="T9" fmla="*/ 0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8">
                  <a:moveTo>
                    <a:pt x="0" y="0"/>
                  </a:moveTo>
                  <a:lnTo>
                    <a:pt x="329" y="0"/>
                  </a:lnTo>
                  <a:lnTo>
                    <a:pt x="975" y="418"/>
                  </a:lnTo>
                  <a:lnTo>
                    <a:pt x="443" y="418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13" name="Freeform 8">
              <a:extLst>
                <a:ext uri="{FF2B5EF4-FFF2-40B4-BE49-F238E27FC236}">
                  <a16:creationId xmlns:a16="http://schemas.microsoft.com/office/drawing/2014/main" id="{5F0AC886-6822-8EA8-D39B-6DD90AF4D5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2517787"/>
              <a:ext cx="1864294" cy="764934"/>
            </a:xfrm>
            <a:custGeom>
              <a:avLst/>
              <a:gdLst>
                <a:gd name="T0" fmla="*/ 0 w 975"/>
                <a:gd name="T1" fmla="*/ 0 h 418"/>
                <a:gd name="T2" fmla="*/ 329 w 975"/>
                <a:gd name="T3" fmla="*/ 0 h 418"/>
                <a:gd name="T4" fmla="*/ 975 w 975"/>
                <a:gd name="T5" fmla="*/ 418 h 418"/>
                <a:gd name="T6" fmla="*/ 443 w 975"/>
                <a:gd name="T7" fmla="*/ 418 h 418"/>
                <a:gd name="T8" fmla="*/ 0 w 975"/>
                <a:gd name="T9" fmla="*/ 0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8">
                  <a:moveTo>
                    <a:pt x="0" y="0"/>
                  </a:moveTo>
                  <a:lnTo>
                    <a:pt x="329" y="0"/>
                  </a:lnTo>
                  <a:lnTo>
                    <a:pt x="975" y="418"/>
                  </a:lnTo>
                  <a:lnTo>
                    <a:pt x="443" y="418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14" name="Freeform 9">
              <a:extLst>
                <a:ext uri="{FF2B5EF4-FFF2-40B4-BE49-F238E27FC236}">
                  <a16:creationId xmlns:a16="http://schemas.microsoft.com/office/drawing/2014/main" id="{20889EC1-8035-0959-19B6-22A36633B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0 w 975"/>
                <a:gd name="T1" fmla="*/ 419 h 419"/>
                <a:gd name="T2" fmla="*/ 443 w 975"/>
                <a:gd name="T3" fmla="*/ 0 h 419"/>
                <a:gd name="T4" fmla="*/ 975 w 975"/>
                <a:gd name="T5" fmla="*/ 0 h 419"/>
                <a:gd name="T6" fmla="*/ 329 w 975"/>
                <a:gd name="T7" fmla="*/ 419 h 419"/>
                <a:gd name="T8" fmla="*/ 0 w 975"/>
                <a:gd name="T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0" y="419"/>
                  </a:moveTo>
                  <a:lnTo>
                    <a:pt x="443" y="0"/>
                  </a:lnTo>
                  <a:lnTo>
                    <a:pt x="975" y="0"/>
                  </a:lnTo>
                  <a:lnTo>
                    <a:pt x="329" y="419"/>
                  </a:lnTo>
                  <a:lnTo>
                    <a:pt x="0" y="41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15" name="Freeform 10">
              <a:extLst>
                <a:ext uri="{FF2B5EF4-FFF2-40B4-BE49-F238E27FC236}">
                  <a16:creationId xmlns:a16="http://schemas.microsoft.com/office/drawing/2014/main" id="{86D4F1AF-C006-00D6-C4B8-3603157C77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0 w 975"/>
                <a:gd name="T1" fmla="*/ 419 h 419"/>
                <a:gd name="T2" fmla="*/ 443 w 975"/>
                <a:gd name="T3" fmla="*/ 0 h 419"/>
                <a:gd name="T4" fmla="*/ 975 w 975"/>
                <a:gd name="T5" fmla="*/ 0 h 419"/>
                <a:gd name="T6" fmla="*/ 329 w 975"/>
                <a:gd name="T7" fmla="*/ 419 h 419"/>
                <a:gd name="T8" fmla="*/ 0 w 975"/>
                <a:gd name="T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0" y="419"/>
                  </a:moveTo>
                  <a:lnTo>
                    <a:pt x="443" y="0"/>
                  </a:lnTo>
                  <a:lnTo>
                    <a:pt x="975" y="0"/>
                  </a:lnTo>
                  <a:lnTo>
                    <a:pt x="329" y="419"/>
                  </a:lnTo>
                  <a:lnTo>
                    <a:pt x="0" y="419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16" name="Freeform 12">
              <a:extLst>
                <a:ext uri="{FF2B5EF4-FFF2-40B4-BE49-F238E27FC236}">
                  <a16:creationId xmlns:a16="http://schemas.microsoft.com/office/drawing/2014/main" id="{4ECB8C9E-6DA7-9E21-509B-E4CA0F325C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975 w 975"/>
                <a:gd name="T1" fmla="*/ 0 h 419"/>
                <a:gd name="T2" fmla="*/ 443 w 975"/>
                <a:gd name="T3" fmla="*/ 0 h 419"/>
                <a:gd name="T4" fmla="*/ 0 w 975"/>
                <a:gd name="T5" fmla="*/ 419 h 419"/>
                <a:gd name="T6" fmla="*/ 329 w 975"/>
                <a:gd name="T7" fmla="*/ 419 h 419"/>
                <a:gd name="T8" fmla="*/ 975 w 975"/>
                <a:gd name="T9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975" y="0"/>
                  </a:moveTo>
                  <a:lnTo>
                    <a:pt x="443" y="0"/>
                  </a:lnTo>
                  <a:lnTo>
                    <a:pt x="0" y="419"/>
                  </a:lnTo>
                  <a:lnTo>
                    <a:pt x="329" y="419"/>
                  </a:lnTo>
                  <a:lnTo>
                    <a:pt x="975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17" name="Freeform: Shape 87">
              <a:extLst>
                <a:ext uri="{FF2B5EF4-FFF2-40B4-BE49-F238E27FC236}">
                  <a16:creationId xmlns:a16="http://schemas.microsoft.com/office/drawing/2014/main" id="{B4A949B3-0474-B6E0-FCAF-B1FD12772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3282721"/>
              <a:ext cx="875739" cy="766764"/>
            </a:xfrm>
            <a:custGeom>
              <a:avLst/>
              <a:gdLst>
                <a:gd name="connsiteX0" fmla="*/ 581277 w 875739"/>
                <a:gd name="connsiteY0" fmla="*/ 0 h 766764"/>
                <a:gd name="connsiteX1" fmla="*/ 875739 w 875739"/>
                <a:gd name="connsiteY1" fmla="*/ 0 h 766764"/>
                <a:gd name="connsiteX2" fmla="*/ 617607 w 875739"/>
                <a:gd name="connsiteY2" fmla="*/ 232408 h 766764"/>
                <a:gd name="connsiteX3" fmla="*/ 617607 w 875739"/>
                <a:gd name="connsiteY3" fmla="*/ 232408 h 766764"/>
                <a:gd name="connsiteX4" fmla="*/ 28682 w 875739"/>
                <a:gd name="connsiteY4" fmla="*/ 766764 h 766764"/>
                <a:gd name="connsiteX5" fmla="*/ 0 w 875739"/>
                <a:gd name="connsiteY5" fmla="*/ 766764 h 766764"/>
                <a:gd name="connsiteX6" fmla="*/ 405364 w 875739"/>
                <a:gd name="connsiteY6" fmla="*/ 232408 h 766764"/>
                <a:gd name="connsiteX7" fmla="*/ 405364 w 875739"/>
                <a:gd name="connsiteY7" fmla="*/ 232408 h 76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5739" h="766764">
                  <a:moveTo>
                    <a:pt x="581277" y="0"/>
                  </a:moveTo>
                  <a:lnTo>
                    <a:pt x="875739" y="0"/>
                  </a:lnTo>
                  <a:lnTo>
                    <a:pt x="617607" y="232408"/>
                  </a:lnTo>
                  <a:lnTo>
                    <a:pt x="617607" y="232408"/>
                  </a:lnTo>
                  <a:lnTo>
                    <a:pt x="28682" y="766764"/>
                  </a:lnTo>
                  <a:lnTo>
                    <a:pt x="0" y="766764"/>
                  </a:lnTo>
                  <a:lnTo>
                    <a:pt x="405364" y="232408"/>
                  </a:lnTo>
                  <a:lnTo>
                    <a:pt x="405364" y="2324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18" name="Freeform 14">
              <a:extLst>
                <a:ext uri="{FF2B5EF4-FFF2-40B4-BE49-F238E27FC236}">
                  <a16:creationId xmlns:a16="http://schemas.microsoft.com/office/drawing/2014/main" id="{9709FD79-3C0B-F468-4740-B6C0B7ABF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3515129"/>
              <a:ext cx="617607" cy="534356"/>
            </a:xfrm>
            <a:custGeom>
              <a:avLst/>
              <a:gdLst>
                <a:gd name="T0" fmla="*/ 323 w 323"/>
                <a:gd name="T1" fmla="*/ 0 h 292"/>
                <a:gd name="T2" fmla="*/ 212 w 323"/>
                <a:gd name="T3" fmla="*/ 0 h 292"/>
                <a:gd name="T4" fmla="*/ 0 w 323"/>
                <a:gd name="T5" fmla="*/ 292 h 292"/>
                <a:gd name="T6" fmla="*/ 15 w 323"/>
                <a:gd name="T7" fmla="*/ 292 h 292"/>
                <a:gd name="T8" fmla="*/ 323 w 323"/>
                <a:gd name="T9" fmla="*/ 0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3" h="292">
                  <a:moveTo>
                    <a:pt x="323" y="0"/>
                  </a:moveTo>
                  <a:lnTo>
                    <a:pt x="212" y="0"/>
                  </a:lnTo>
                  <a:lnTo>
                    <a:pt x="0" y="292"/>
                  </a:lnTo>
                  <a:lnTo>
                    <a:pt x="15" y="292"/>
                  </a:lnTo>
                  <a:lnTo>
                    <a:pt x="323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20" name="Freeform 16">
              <a:extLst>
                <a:ext uri="{FF2B5EF4-FFF2-40B4-BE49-F238E27FC236}">
                  <a16:creationId xmlns:a16="http://schemas.microsoft.com/office/drawing/2014/main" id="{596DEA8C-2A75-54F8-933F-73523B43B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4874" y="3282721"/>
              <a:ext cx="470375" cy="232408"/>
            </a:xfrm>
            <a:custGeom>
              <a:avLst/>
              <a:gdLst>
                <a:gd name="T0" fmla="*/ 246 w 246"/>
                <a:gd name="T1" fmla="*/ 0 h 127"/>
                <a:gd name="T2" fmla="*/ 92 w 246"/>
                <a:gd name="T3" fmla="*/ 0 h 127"/>
                <a:gd name="T4" fmla="*/ 0 w 246"/>
                <a:gd name="T5" fmla="*/ 127 h 127"/>
                <a:gd name="T6" fmla="*/ 111 w 246"/>
                <a:gd name="T7" fmla="*/ 127 h 127"/>
                <a:gd name="T8" fmla="*/ 246 w 246"/>
                <a:gd name="T9" fmla="*/ 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6" h="127">
                  <a:moveTo>
                    <a:pt x="246" y="0"/>
                  </a:moveTo>
                  <a:lnTo>
                    <a:pt x="92" y="0"/>
                  </a:lnTo>
                  <a:lnTo>
                    <a:pt x="0" y="127"/>
                  </a:lnTo>
                  <a:lnTo>
                    <a:pt x="111" y="127"/>
                  </a:lnTo>
                  <a:lnTo>
                    <a:pt x="246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22" name="Freeform 17">
              <a:extLst>
                <a:ext uri="{FF2B5EF4-FFF2-40B4-BE49-F238E27FC236}">
                  <a16:creationId xmlns:a16="http://schemas.microsoft.com/office/drawing/2014/main" id="{33C764F9-7C39-E30A-3B7E-9BBE25727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6385" y="2517787"/>
              <a:ext cx="663498" cy="578276"/>
            </a:xfrm>
            <a:custGeom>
              <a:avLst/>
              <a:gdLst>
                <a:gd name="T0" fmla="*/ 15 w 347"/>
                <a:gd name="T1" fmla="*/ 0 h 316"/>
                <a:gd name="T2" fmla="*/ 0 w 347"/>
                <a:gd name="T3" fmla="*/ 0 h 316"/>
                <a:gd name="T4" fmla="*/ 227 w 347"/>
                <a:gd name="T5" fmla="*/ 316 h 316"/>
                <a:gd name="T6" fmla="*/ 347 w 347"/>
                <a:gd name="T7" fmla="*/ 316 h 316"/>
                <a:gd name="T8" fmla="*/ 15 w 347"/>
                <a:gd name="T9" fmla="*/ 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16">
                  <a:moveTo>
                    <a:pt x="15" y="0"/>
                  </a:moveTo>
                  <a:lnTo>
                    <a:pt x="0" y="0"/>
                  </a:lnTo>
                  <a:lnTo>
                    <a:pt x="227" y="316"/>
                  </a:lnTo>
                  <a:lnTo>
                    <a:pt x="347" y="316"/>
                  </a:lnTo>
                  <a:lnTo>
                    <a:pt x="1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23" name="Freeform 18">
              <a:extLst>
                <a:ext uri="{FF2B5EF4-FFF2-40B4-BE49-F238E27FC236}">
                  <a16:creationId xmlns:a16="http://schemas.microsoft.com/office/drawing/2014/main" id="{FACD90CD-FB1F-CE50-1502-7AF5B309DE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2517787"/>
              <a:ext cx="663498" cy="578276"/>
            </a:xfrm>
            <a:custGeom>
              <a:avLst/>
              <a:gdLst>
                <a:gd name="T0" fmla="*/ 15 w 347"/>
                <a:gd name="T1" fmla="*/ 0 h 316"/>
                <a:gd name="T2" fmla="*/ 0 w 347"/>
                <a:gd name="T3" fmla="*/ 0 h 316"/>
                <a:gd name="T4" fmla="*/ 227 w 347"/>
                <a:gd name="T5" fmla="*/ 316 h 316"/>
                <a:gd name="T6" fmla="*/ 347 w 347"/>
                <a:gd name="T7" fmla="*/ 316 h 316"/>
                <a:gd name="T8" fmla="*/ 15 w 347"/>
                <a:gd name="T9" fmla="*/ 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16">
                  <a:moveTo>
                    <a:pt x="15" y="0"/>
                  </a:moveTo>
                  <a:lnTo>
                    <a:pt x="0" y="0"/>
                  </a:lnTo>
                  <a:lnTo>
                    <a:pt x="227" y="316"/>
                  </a:lnTo>
                  <a:lnTo>
                    <a:pt x="347" y="316"/>
                  </a:lnTo>
                  <a:lnTo>
                    <a:pt x="15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30" name="Freeform 19">
              <a:extLst>
                <a:ext uri="{FF2B5EF4-FFF2-40B4-BE49-F238E27FC236}">
                  <a16:creationId xmlns:a16="http://schemas.microsoft.com/office/drawing/2014/main" id="{48641662-66AD-0FFE-E5A2-5762DAC513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0431" y="3096063"/>
              <a:ext cx="441695" cy="186659"/>
            </a:xfrm>
            <a:custGeom>
              <a:avLst/>
              <a:gdLst>
                <a:gd name="T0" fmla="*/ 120 w 231"/>
                <a:gd name="T1" fmla="*/ 0 h 102"/>
                <a:gd name="T2" fmla="*/ 0 w 231"/>
                <a:gd name="T3" fmla="*/ 0 h 102"/>
                <a:gd name="T4" fmla="*/ 77 w 231"/>
                <a:gd name="T5" fmla="*/ 102 h 102"/>
                <a:gd name="T6" fmla="*/ 231 w 231"/>
                <a:gd name="T7" fmla="*/ 102 h 102"/>
                <a:gd name="T8" fmla="*/ 120 w 231"/>
                <a:gd name="T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102">
                  <a:moveTo>
                    <a:pt x="120" y="0"/>
                  </a:moveTo>
                  <a:lnTo>
                    <a:pt x="0" y="0"/>
                  </a:lnTo>
                  <a:lnTo>
                    <a:pt x="77" y="102"/>
                  </a:lnTo>
                  <a:lnTo>
                    <a:pt x="231" y="102"/>
                  </a:lnTo>
                  <a:lnTo>
                    <a:pt x="12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31" name="Freeform 20">
              <a:extLst>
                <a:ext uri="{FF2B5EF4-FFF2-40B4-BE49-F238E27FC236}">
                  <a16:creationId xmlns:a16="http://schemas.microsoft.com/office/drawing/2014/main" id="{F2D6B7C2-B933-4DFD-C231-66E70AA158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3556" y="3096063"/>
              <a:ext cx="441695" cy="186659"/>
            </a:xfrm>
            <a:custGeom>
              <a:avLst/>
              <a:gdLst>
                <a:gd name="T0" fmla="*/ 120 w 231"/>
                <a:gd name="T1" fmla="*/ 0 h 102"/>
                <a:gd name="T2" fmla="*/ 0 w 231"/>
                <a:gd name="T3" fmla="*/ 0 h 102"/>
                <a:gd name="T4" fmla="*/ 77 w 231"/>
                <a:gd name="T5" fmla="*/ 102 h 102"/>
                <a:gd name="T6" fmla="*/ 231 w 231"/>
                <a:gd name="T7" fmla="*/ 102 h 102"/>
                <a:gd name="T8" fmla="*/ 120 w 231"/>
                <a:gd name="T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102">
                  <a:moveTo>
                    <a:pt x="120" y="0"/>
                  </a:moveTo>
                  <a:lnTo>
                    <a:pt x="0" y="0"/>
                  </a:lnTo>
                  <a:lnTo>
                    <a:pt x="77" y="102"/>
                  </a:lnTo>
                  <a:lnTo>
                    <a:pt x="231" y="102"/>
                  </a:lnTo>
                  <a:lnTo>
                    <a:pt x="120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</p:grpSp>
      <p:grpSp>
        <p:nvGrpSpPr>
          <p:cNvPr id="132" name="Group 2">
            <a:extLst>
              <a:ext uri="{FF2B5EF4-FFF2-40B4-BE49-F238E27FC236}">
                <a16:creationId xmlns:a16="http://schemas.microsoft.com/office/drawing/2014/main" id="{E51C2EA9-92FC-3916-DD8E-34FE6526BE4C}"/>
              </a:ext>
            </a:extLst>
          </p:cNvPr>
          <p:cNvGrpSpPr/>
          <p:nvPr/>
        </p:nvGrpSpPr>
        <p:grpSpPr>
          <a:xfrm>
            <a:off x="4739750" y="4668401"/>
            <a:ext cx="294224" cy="288000"/>
            <a:chOff x="1429510" y="2517787"/>
            <a:chExt cx="1892976" cy="1531698"/>
          </a:xfrm>
          <a:solidFill>
            <a:srgbClr val="049CAC"/>
          </a:solidFill>
        </p:grpSpPr>
        <p:sp>
          <p:nvSpPr>
            <p:cNvPr id="133" name="Freeform 7">
              <a:extLst>
                <a:ext uri="{FF2B5EF4-FFF2-40B4-BE49-F238E27FC236}">
                  <a16:creationId xmlns:a16="http://schemas.microsoft.com/office/drawing/2014/main" id="{A4AAECB3-D0A8-4036-7BB6-0A6BFDEA3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2517787"/>
              <a:ext cx="1864294" cy="764935"/>
            </a:xfrm>
            <a:custGeom>
              <a:avLst/>
              <a:gdLst>
                <a:gd name="T0" fmla="*/ 0 w 975"/>
                <a:gd name="T1" fmla="*/ 0 h 418"/>
                <a:gd name="T2" fmla="*/ 329 w 975"/>
                <a:gd name="T3" fmla="*/ 0 h 418"/>
                <a:gd name="T4" fmla="*/ 975 w 975"/>
                <a:gd name="T5" fmla="*/ 418 h 418"/>
                <a:gd name="T6" fmla="*/ 443 w 975"/>
                <a:gd name="T7" fmla="*/ 418 h 418"/>
                <a:gd name="T8" fmla="*/ 0 w 975"/>
                <a:gd name="T9" fmla="*/ 0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8">
                  <a:moveTo>
                    <a:pt x="0" y="0"/>
                  </a:moveTo>
                  <a:lnTo>
                    <a:pt x="329" y="0"/>
                  </a:lnTo>
                  <a:lnTo>
                    <a:pt x="975" y="418"/>
                  </a:lnTo>
                  <a:lnTo>
                    <a:pt x="443" y="418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35" name="Freeform 8">
              <a:extLst>
                <a:ext uri="{FF2B5EF4-FFF2-40B4-BE49-F238E27FC236}">
                  <a16:creationId xmlns:a16="http://schemas.microsoft.com/office/drawing/2014/main" id="{13F7F283-44A4-6C63-9D8E-6EC6ED5EFF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2517787"/>
              <a:ext cx="1864294" cy="764934"/>
            </a:xfrm>
            <a:custGeom>
              <a:avLst/>
              <a:gdLst>
                <a:gd name="T0" fmla="*/ 0 w 975"/>
                <a:gd name="T1" fmla="*/ 0 h 418"/>
                <a:gd name="T2" fmla="*/ 329 w 975"/>
                <a:gd name="T3" fmla="*/ 0 h 418"/>
                <a:gd name="T4" fmla="*/ 975 w 975"/>
                <a:gd name="T5" fmla="*/ 418 h 418"/>
                <a:gd name="T6" fmla="*/ 443 w 975"/>
                <a:gd name="T7" fmla="*/ 418 h 418"/>
                <a:gd name="T8" fmla="*/ 0 w 975"/>
                <a:gd name="T9" fmla="*/ 0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8">
                  <a:moveTo>
                    <a:pt x="0" y="0"/>
                  </a:moveTo>
                  <a:lnTo>
                    <a:pt x="329" y="0"/>
                  </a:lnTo>
                  <a:lnTo>
                    <a:pt x="975" y="418"/>
                  </a:lnTo>
                  <a:lnTo>
                    <a:pt x="443" y="418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36" name="Freeform 9">
              <a:extLst>
                <a:ext uri="{FF2B5EF4-FFF2-40B4-BE49-F238E27FC236}">
                  <a16:creationId xmlns:a16="http://schemas.microsoft.com/office/drawing/2014/main" id="{94FF9456-CF20-D387-50B1-76C74C1727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0 w 975"/>
                <a:gd name="T1" fmla="*/ 419 h 419"/>
                <a:gd name="T2" fmla="*/ 443 w 975"/>
                <a:gd name="T3" fmla="*/ 0 h 419"/>
                <a:gd name="T4" fmla="*/ 975 w 975"/>
                <a:gd name="T5" fmla="*/ 0 h 419"/>
                <a:gd name="T6" fmla="*/ 329 w 975"/>
                <a:gd name="T7" fmla="*/ 419 h 419"/>
                <a:gd name="T8" fmla="*/ 0 w 975"/>
                <a:gd name="T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0" y="419"/>
                  </a:moveTo>
                  <a:lnTo>
                    <a:pt x="443" y="0"/>
                  </a:lnTo>
                  <a:lnTo>
                    <a:pt x="975" y="0"/>
                  </a:lnTo>
                  <a:lnTo>
                    <a:pt x="329" y="419"/>
                  </a:lnTo>
                  <a:lnTo>
                    <a:pt x="0" y="41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38" name="Freeform 10">
              <a:extLst>
                <a:ext uri="{FF2B5EF4-FFF2-40B4-BE49-F238E27FC236}">
                  <a16:creationId xmlns:a16="http://schemas.microsoft.com/office/drawing/2014/main" id="{6FB367DE-F882-0DC6-1A28-1E968333E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0 w 975"/>
                <a:gd name="T1" fmla="*/ 419 h 419"/>
                <a:gd name="T2" fmla="*/ 443 w 975"/>
                <a:gd name="T3" fmla="*/ 0 h 419"/>
                <a:gd name="T4" fmla="*/ 975 w 975"/>
                <a:gd name="T5" fmla="*/ 0 h 419"/>
                <a:gd name="T6" fmla="*/ 329 w 975"/>
                <a:gd name="T7" fmla="*/ 419 h 419"/>
                <a:gd name="T8" fmla="*/ 0 w 975"/>
                <a:gd name="T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0" y="419"/>
                  </a:moveTo>
                  <a:lnTo>
                    <a:pt x="443" y="0"/>
                  </a:lnTo>
                  <a:lnTo>
                    <a:pt x="975" y="0"/>
                  </a:lnTo>
                  <a:lnTo>
                    <a:pt x="329" y="419"/>
                  </a:lnTo>
                  <a:lnTo>
                    <a:pt x="0" y="419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41" name="Freeform 12">
              <a:extLst>
                <a:ext uri="{FF2B5EF4-FFF2-40B4-BE49-F238E27FC236}">
                  <a16:creationId xmlns:a16="http://schemas.microsoft.com/office/drawing/2014/main" id="{7F195B47-2891-3634-23E8-4A30080703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975 w 975"/>
                <a:gd name="T1" fmla="*/ 0 h 419"/>
                <a:gd name="T2" fmla="*/ 443 w 975"/>
                <a:gd name="T3" fmla="*/ 0 h 419"/>
                <a:gd name="T4" fmla="*/ 0 w 975"/>
                <a:gd name="T5" fmla="*/ 419 h 419"/>
                <a:gd name="T6" fmla="*/ 329 w 975"/>
                <a:gd name="T7" fmla="*/ 419 h 419"/>
                <a:gd name="T8" fmla="*/ 975 w 975"/>
                <a:gd name="T9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975" y="0"/>
                  </a:moveTo>
                  <a:lnTo>
                    <a:pt x="443" y="0"/>
                  </a:lnTo>
                  <a:lnTo>
                    <a:pt x="0" y="419"/>
                  </a:lnTo>
                  <a:lnTo>
                    <a:pt x="329" y="419"/>
                  </a:lnTo>
                  <a:lnTo>
                    <a:pt x="975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42" name="Freeform: Shape 87">
              <a:extLst>
                <a:ext uri="{FF2B5EF4-FFF2-40B4-BE49-F238E27FC236}">
                  <a16:creationId xmlns:a16="http://schemas.microsoft.com/office/drawing/2014/main" id="{BCDA672F-ED29-C9AB-5C8E-62518F38C8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3282721"/>
              <a:ext cx="875739" cy="766764"/>
            </a:xfrm>
            <a:custGeom>
              <a:avLst/>
              <a:gdLst>
                <a:gd name="connsiteX0" fmla="*/ 581277 w 875739"/>
                <a:gd name="connsiteY0" fmla="*/ 0 h 766764"/>
                <a:gd name="connsiteX1" fmla="*/ 875739 w 875739"/>
                <a:gd name="connsiteY1" fmla="*/ 0 h 766764"/>
                <a:gd name="connsiteX2" fmla="*/ 617607 w 875739"/>
                <a:gd name="connsiteY2" fmla="*/ 232408 h 766764"/>
                <a:gd name="connsiteX3" fmla="*/ 617607 w 875739"/>
                <a:gd name="connsiteY3" fmla="*/ 232408 h 766764"/>
                <a:gd name="connsiteX4" fmla="*/ 28682 w 875739"/>
                <a:gd name="connsiteY4" fmla="*/ 766764 h 766764"/>
                <a:gd name="connsiteX5" fmla="*/ 0 w 875739"/>
                <a:gd name="connsiteY5" fmla="*/ 766764 h 766764"/>
                <a:gd name="connsiteX6" fmla="*/ 405364 w 875739"/>
                <a:gd name="connsiteY6" fmla="*/ 232408 h 766764"/>
                <a:gd name="connsiteX7" fmla="*/ 405364 w 875739"/>
                <a:gd name="connsiteY7" fmla="*/ 232408 h 76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5739" h="766764">
                  <a:moveTo>
                    <a:pt x="581277" y="0"/>
                  </a:moveTo>
                  <a:lnTo>
                    <a:pt x="875739" y="0"/>
                  </a:lnTo>
                  <a:lnTo>
                    <a:pt x="617607" y="232408"/>
                  </a:lnTo>
                  <a:lnTo>
                    <a:pt x="617607" y="232408"/>
                  </a:lnTo>
                  <a:lnTo>
                    <a:pt x="28682" y="766764"/>
                  </a:lnTo>
                  <a:lnTo>
                    <a:pt x="0" y="766764"/>
                  </a:lnTo>
                  <a:lnTo>
                    <a:pt x="405364" y="232408"/>
                  </a:lnTo>
                  <a:lnTo>
                    <a:pt x="405364" y="2324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43" name="Freeform 14">
              <a:extLst>
                <a:ext uri="{FF2B5EF4-FFF2-40B4-BE49-F238E27FC236}">
                  <a16:creationId xmlns:a16="http://schemas.microsoft.com/office/drawing/2014/main" id="{8C75B061-E434-CFBF-4474-502CDB9EFC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3515129"/>
              <a:ext cx="617607" cy="534356"/>
            </a:xfrm>
            <a:custGeom>
              <a:avLst/>
              <a:gdLst>
                <a:gd name="T0" fmla="*/ 323 w 323"/>
                <a:gd name="T1" fmla="*/ 0 h 292"/>
                <a:gd name="T2" fmla="*/ 212 w 323"/>
                <a:gd name="T3" fmla="*/ 0 h 292"/>
                <a:gd name="T4" fmla="*/ 0 w 323"/>
                <a:gd name="T5" fmla="*/ 292 h 292"/>
                <a:gd name="T6" fmla="*/ 15 w 323"/>
                <a:gd name="T7" fmla="*/ 292 h 292"/>
                <a:gd name="T8" fmla="*/ 323 w 323"/>
                <a:gd name="T9" fmla="*/ 0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3" h="292">
                  <a:moveTo>
                    <a:pt x="323" y="0"/>
                  </a:moveTo>
                  <a:lnTo>
                    <a:pt x="212" y="0"/>
                  </a:lnTo>
                  <a:lnTo>
                    <a:pt x="0" y="292"/>
                  </a:lnTo>
                  <a:lnTo>
                    <a:pt x="15" y="292"/>
                  </a:lnTo>
                  <a:lnTo>
                    <a:pt x="323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47" name="Freeform 16">
              <a:extLst>
                <a:ext uri="{FF2B5EF4-FFF2-40B4-BE49-F238E27FC236}">
                  <a16:creationId xmlns:a16="http://schemas.microsoft.com/office/drawing/2014/main" id="{795574CD-5365-CD04-A505-395BF13FDB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4874" y="3282721"/>
              <a:ext cx="470375" cy="232408"/>
            </a:xfrm>
            <a:custGeom>
              <a:avLst/>
              <a:gdLst>
                <a:gd name="T0" fmla="*/ 246 w 246"/>
                <a:gd name="T1" fmla="*/ 0 h 127"/>
                <a:gd name="T2" fmla="*/ 92 w 246"/>
                <a:gd name="T3" fmla="*/ 0 h 127"/>
                <a:gd name="T4" fmla="*/ 0 w 246"/>
                <a:gd name="T5" fmla="*/ 127 h 127"/>
                <a:gd name="T6" fmla="*/ 111 w 246"/>
                <a:gd name="T7" fmla="*/ 127 h 127"/>
                <a:gd name="T8" fmla="*/ 246 w 246"/>
                <a:gd name="T9" fmla="*/ 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6" h="127">
                  <a:moveTo>
                    <a:pt x="246" y="0"/>
                  </a:moveTo>
                  <a:lnTo>
                    <a:pt x="92" y="0"/>
                  </a:lnTo>
                  <a:lnTo>
                    <a:pt x="0" y="127"/>
                  </a:lnTo>
                  <a:lnTo>
                    <a:pt x="111" y="127"/>
                  </a:lnTo>
                  <a:lnTo>
                    <a:pt x="246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48" name="Freeform 17">
              <a:extLst>
                <a:ext uri="{FF2B5EF4-FFF2-40B4-BE49-F238E27FC236}">
                  <a16:creationId xmlns:a16="http://schemas.microsoft.com/office/drawing/2014/main" id="{575E3C06-F18F-F1B0-79A3-6C035FB3CE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6385" y="2517787"/>
              <a:ext cx="663498" cy="578276"/>
            </a:xfrm>
            <a:custGeom>
              <a:avLst/>
              <a:gdLst>
                <a:gd name="T0" fmla="*/ 15 w 347"/>
                <a:gd name="T1" fmla="*/ 0 h 316"/>
                <a:gd name="T2" fmla="*/ 0 w 347"/>
                <a:gd name="T3" fmla="*/ 0 h 316"/>
                <a:gd name="T4" fmla="*/ 227 w 347"/>
                <a:gd name="T5" fmla="*/ 316 h 316"/>
                <a:gd name="T6" fmla="*/ 347 w 347"/>
                <a:gd name="T7" fmla="*/ 316 h 316"/>
                <a:gd name="T8" fmla="*/ 15 w 347"/>
                <a:gd name="T9" fmla="*/ 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16">
                  <a:moveTo>
                    <a:pt x="15" y="0"/>
                  </a:moveTo>
                  <a:lnTo>
                    <a:pt x="0" y="0"/>
                  </a:lnTo>
                  <a:lnTo>
                    <a:pt x="227" y="316"/>
                  </a:lnTo>
                  <a:lnTo>
                    <a:pt x="347" y="316"/>
                  </a:lnTo>
                  <a:lnTo>
                    <a:pt x="1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49" name="Freeform 18">
              <a:extLst>
                <a:ext uri="{FF2B5EF4-FFF2-40B4-BE49-F238E27FC236}">
                  <a16:creationId xmlns:a16="http://schemas.microsoft.com/office/drawing/2014/main" id="{AB43CB38-C575-F462-A06C-740435F59D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2517787"/>
              <a:ext cx="663498" cy="578276"/>
            </a:xfrm>
            <a:custGeom>
              <a:avLst/>
              <a:gdLst>
                <a:gd name="T0" fmla="*/ 15 w 347"/>
                <a:gd name="T1" fmla="*/ 0 h 316"/>
                <a:gd name="T2" fmla="*/ 0 w 347"/>
                <a:gd name="T3" fmla="*/ 0 h 316"/>
                <a:gd name="T4" fmla="*/ 227 w 347"/>
                <a:gd name="T5" fmla="*/ 316 h 316"/>
                <a:gd name="T6" fmla="*/ 347 w 347"/>
                <a:gd name="T7" fmla="*/ 316 h 316"/>
                <a:gd name="T8" fmla="*/ 15 w 347"/>
                <a:gd name="T9" fmla="*/ 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16">
                  <a:moveTo>
                    <a:pt x="15" y="0"/>
                  </a:moveTo>
                  <a:lnTo>
                    <a:pt x="0" y="0"/>
                  </a:lnTo>
                  <a:lnTo>
                    <a:pt x="227" y="316"/>
                  </a:lnTo>
                  <a:lnTo>
                    <a:pt x="347" y="316"/>
                  </a:lnTo>
                  <a:lnTo>
                    <a:pt x="15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50" name="Freeform 19">
              <a:extLst>
                <a:ext uri="{FF2B5EF4-FFF2-40B4-BE49-F238E27FC236}">
                  <a16:creationId xmlns:a16="http://schemas.microsoft.com/office/drawing/2014/main" id="{7D41F58F-187F-F6DD-1725-4A7662FCB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0431" y="3096063"/>
              <a:ext cx="441695" cy="186659"/>
            </a:xfrm>
            <a:custGeom>
              <a:avLst/>
              <a:gdLst>
                <a:gd name="T0" fmla="*/ 120 w 231"/>
                <a:gd name="T1" fmla="*/ 0 h 102"/>
                <a:gd name="T2" fmla="*/ 0 w 231"/>
                <a:gd name="T3" fmla="*/ 0 h 102"/>
                <a:gd name="T4" fmla="*/ 77 w 231"/>
                <a:gd name="T5" fmla="*/ 102 h 102"/>
                <a:gd name="T6" fmla="*/ 231 w 231"/>
                <a:gd name="T7" fmla="*/ 102 h 102"/>
                <a:gd name="T8" fmla="*/ 120 w 231"/>
                <a:gd name="T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102">
                  <a:moveTo>
                    <a:pt x="120" y="0"/>
                  </a:moveTo>
                  <a:lnTo>
                    <a:pt x="0" y="0"/>
                  </a:lnTo>
                  <a:lnTo>
                    <a:pt x="77" y="102"/>
                  </a:lnTo>
                  <a:lnTo>
                    <a:pt x="231" y="102"/>
                  </a:lnTo>
                  <a:lnTo>
                    <a:pt x="12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51" name="Freeform 20">
              <a:extLst>
                <a:ext uri="{FF2B5EF4-FFF2-40B4-BE49-F238E27FC236}">
                  <a16:creationId xmlns:a16="http://schemas.microsoft.com/office/drawing/2014/main" id="{B05853ED-B6E3-D362-5F3A-95208FB050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3556" y="3096063"/>
              <a:ext cx="441695" cy="186659"/>
            </a:xfrm>
            <a:custGeom>
              <a:avLst/>
              <a:gdLst>
                <a:gd name="T0" fmla="*/ 120 w 231"/>
                <a:gd name="T1" fmla="*/ 0 h 102"/>
                <a:gd name="T2" fmla="*/ 0 w 231"/>
                <a:gd name="T3" fmla="*/ 0 h 102"/>
                <a:gd name="T4" fmla="*/ 77 w 231"/>
                <a:gd name="T5" fmla="*/ 102 h 102"/>
                <a:gd name="T6" fmla="*/ 231 w 231"/>
                <a:gd name="T7" fmla="*/ 102 h 102"/>
                <a:gd name="T8" fmla="*/ 120 w 231"/>
                <a:gd name="T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102">
                  <a:moveTo>
                    <a:pt x="120" y="0"/>
                  </a:moveTo>
                  <a:lnTo>
                    <a:pt x="0" y="0"/>
                  </a:lnTo>
                  <a:lnTo>
                    <a:pt x="77" y="102"/>
                  </a:lnTo>
                  <a:lnTo>
                    <a:pt x="231" y="102"/>
                  </a:lnTo>
                  <a:lnTo>
                    <a:pt x="120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</p:grpSp>
      <p:grpSp>
        <p:nvGrpSpPr>
          <p:cNvPr id="152" name="Group 2">
            <a:extLst>
              <a:ext uri="{FF2B5EF4-FFF2-40B4-BE49-F238E27FC236}">
                <a16:creationId xmlns:a16="http://schemas.microsoft.com/office/drawing/2014/main" id="{A55C0424-DE8F-0B34-F551-6488D98993A3}"/>
              </a:ext>
            </a:extLst>
          </p:cNvPr>
          <p:cNvGrpSpPr/>
          <p:nvPr/>
        </p:nvGrpSpPr>
        <p:grpSpPr>
          <a:xfrm>
            <a:off x="4732994" y="3342607"/>
            <a:ext cx="294224" cy="288000"/>
            <a:chOff x="1429510" y="2517787"/>
            <a:chExt cx="1892976" cy="1531698"/>
          </a:xfrm>
          <a:solidFill>
            <a:srgbClr val="049CAC"/>
          </a:solidFill>
        </p:grpSpPr>
        <p:sp>
          <p:nvSpPr>
            <p:cNvPr id="153" name="Freeform 7">
              <a:extLst>
                <a:ext uri="{FF2B5EF4-FFF2-40B4-BE49-F238E27FC236}">
                  <a16:creationId xmlns:a16="http://schemas.microsoft.com/office/drawing/2014/main" id="{BA2983AE-F700-F466-6394-892710F06F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2517787"/>
              <a:ext cx="1864294" cy="764935"/>
            </a:xfrm>
            <a:custGeom>
              <a:avLst/>
              <a:gdLst>
                <a:gd name="T0" fmla="*/ 0 w 975"/>
                <a:gd name="T1" fmla="*/ 0 h 418"/>
                <a:gd name="T2" fmla="*/ 329 w 975"/>
                <a:gd name="T3" fmla="*/ 0 h 418"/>
                <a:gd name="T4" fmla="*/ 975 w 975"/>
                <a:gd name="T5" fmla="*/ 418 h 418"/>
                <a:gd name="T6" fmla="*/ 443 w 975"/>
                <a:gd name="T7" fmla="*/ 418 h 418"/>
                <a:gd name="T8" fmla="*/ 0 w 975"/>
                <a:gd name="T9" fmla="*/ 0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8">
                  <a:moveTo>
                    <a:pt x="0" y="0"/>
                  </a:moveTo>
                  <a:lnTo>
                    <a:pt x="329" y="0"/>
                  </a:lnTo>
                  <a:lnTo>
                    <a:pt x="975" y="418"/>
                  </a:lnTo>
                  <a:lnTo>
                    <a:pt x="443" y="418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54" name="Freeform 8">
              <a:extLst>
                <a:ext uri="{FF2B5EF4-FFF2-40B4-BE49-F238E27FC236}">
                  <a16:creationId xmlns:a16="http://schemas.microsoft.com/office/drawing/2014/main" id="{0EE7BEAD-5E75-BB55-8A08-BF0B19867A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2517787"/>
              <a:ext cx="1864294" cy="764934"/>
            </a:xfrm>
            <a:custGeom>
              <a:avLst/>
              <a:gdLst>
                <a:gd name="T0" fmla="*/ 0 w 975"/>
                <a:gd name="T1" fmla="*/ 0 h 418"/>
                <a:gd name="T2" fmla="*/ 329 w 975"/>
                <a:gd name="T3" fmla="*/ 0 h 418"/>
                <a:gd name="T4" fmla="*/ 975 w 975"/>
                <a:gd name="T5" fmla="*/ 418 h 418"/>
                <a:gd name="T6" fmla="*/ 443 w 975"/>
                <a:gd name="T7" fmla="*/ 418 h 418"/>
                <a:gd name="T8" fmla="*/ 0 w 975"/>
                <a:gd name="T9" fmla="*/ 0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8">
                  <a:moveTo>
                    <a:pt x="0" y="0"/>
                  </a:moveTo>
                  <a:lnTo>
                    <a:pt x="329" y="0"/>
                  </a:lnTo>
                  <a:lnTo>
                    <a:pt x="975" y="418"/>
                  </a:lnTo>
                  <a:lnTo>
                    <a:pt x="443" y="418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55" name="Freeform 9">
              <a:extLst>
                <a:ext uri="{FF2B5EF4-FFF2-40B4-BE49-F238E27FC236}">
                  <a16:creationId xmlns:a16="http://schemas.microsoft.com/office/drawing/2014/main" id="{C81248E5-066F-83EA-1603-E7A6FE5488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0 w 975"/>
                <a:gd name="T1" fmla="*/ 419 h 419"/>
                <a:gd name="T2" fmla="*/ 443 w 975"/>
                <a:gd name="T3" fmla="*/ 0 h 419"/>
                <a:gd name="T4" fmla="*/ 975 w 975"/>
                <a:gd name="T5" fmla="*/ 0 h 419"/>
                <a:gd name="T6" fmla="*/ 329 w 975"/>
                <a:gd name="T7" fmla="*/ 419 h 419"/>
                <a:gd name="T8" fmla="*/ 0 w 975"/>
                <a:gd name="T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0" y="419"/>
                  </a:moveTo>
                  <a:lnTo>
                    <a:pt x="443" y="0"/>
                  </a:lnTo>
                  <a:lnTo>
                    <a:pt x="975" y="0"/>
                  </a:lnTo>
                  <a:lnTo>
                    <a:pt x="329" y="419"/>
                  </a:lnTo>
                  <a:lnTo>
                    <a:pt x="0" y="41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56" name="Freeform 10">
              <a:extLst>
                <a:ext uri="{FF2B5EF4-FFF2-40B4-BE49-F238E27FC236}">
                  <a16:creationId xmlns:a16="http://schemas.microsoft.com/office/drawing/2014/main" id="{428C298B-162E-DA55-D7E4-A869A435A5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0 w 975"/>
                <a:gd name="T1" fmla="*/ 419 h 419"/>
                <a:gd name="T2" fmla="*/ 443 w 975"/>
                <a:gd name="T3" fmla="*/ 0 h 419"/>
                <a:gd name="T4" fmla="*/ 975 w 975"/>
                <a:gd name="T5" fmla="*/ 0 h 419"/>
                <a:gd name="T6" fmla="*/ 329 w 975"/>
                <a:gd name="T7" fmla="*/ 419 h 419"/>
                <a:gd name="T8" fmla="*/ 0 w 975"/>
                <a:gd name="T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0" y="419"/>
                  </a:moveTo>
                  <a:lnTo>
                    <a:pt x="443" y="0"/>
                  </a:lnTo>
                  <a:lnTo>
                    <a:pt x="975" y="0"/>
                  </a:lnTo>
                  <a:lnTo>
                    <a:pt x="329" y="419"/>
                  </a:lnTo>
                  <a:lnTo>
                    <a:pt x="0" y="419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57" name="Freeform 12">
              <a:extLst>
                <a:ext uri="{FF2B5EF4-FFF2-40B4-BE49-F238E27FC236}">
                  <a16:creationId xmlns:a16="http://schemas.microsoft.com/office/drawing/2014/main" id="{917B5308-0E42-88CE-A6D7-F9A4E643C2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975 w 975"/>
                <a:gd name="T1" fmla="*/ 0 h 419"/>
                <a:gd name="T2" fmla="*/ 443 w 975"/>
                <a:gd name="T3" fmla="*/ 0 h 419"/>
                <a:gd name="T4" fmla="*/ 0 w 975"/>
                <a:gd name="T5" fmla="*/ 419 h 419"/>
                <a:gd name="T6" fmla="*/ 329 w 975"/>
                <a:gd name="T7" fmla="*/ 419 h 419"/>
                <a:gd name="T8" fmla="*/ 975 w 975"/>
                <a:gd name="T9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975" y="0"/>
                  </a:moveTo>
                  <a:lnTo>
                    <a:pt x="443" y="0"/>
                  </a:lnTo>
                  <a:lnTo>
                    <a:pt x="0" y="419"/>
                  </a:lnTo>
                  <a:lnTo>
                    <a:pt x="329" y="419"/>
                  </a:lnTo>
                  <a:lnTo>
                    <a:pt x="975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58" name="Freeform: Shape 87">
              <a:extLst>
                <a:ext uri="{FF2B5EF4-FFF2-40B4-BE49-F238E27FC236}">
                  <a16:creationId xmlns:a16="http://schemas.microsoft.com/office/drawing/2014/main" id="{335312D1-AAE6-C1D9-C6CE-B51D661900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3282721"/>
              <a:ext cx="875739" cy="766764"/>
            </a:xfrm>
            <a:custGeom>
              <a:avLst/>
              <a:gdLst>
                <a:gd name="connsiteX0" fmla="*/ 581277 w 875739"/>
                <a:gd name="connsiteY0" fmla="*/ 0 h 766764"/>
                <a:gd name="connsiteX1" fmla="*/ 875739 w 875739"/>
                <a:gd name="connsiteY1" fmla="*/ 0 h 766764"/>
                <a:gd name="connsiteX2" fmla="*/ 617607 w 875739"/>
                <a:gd name="connsiteY2" fmla="*/ 232408 h 766764"/>
                <a:gd name="connsiteX3" fmla="*/ 617607 w 875739"/>
                <a:gd name="connsiteY3" fmla="*/ 232408 h 766764"/>
                <a:gd name="connsiteX4" fmla="*/ 28682 w 875739"/>
                <a:gd name="connsiteY4" fmla="*/ 766764 h 766764"/>
                <a:gd name="connsiteX5" fmla="*/ 0 w 875739"/>
                <a:gd name="connsiteY5" fmla="*/ 766764 h 766764"/>
                <a:gd name="connsiteX6" fmla="*/ 405364 w 875739"/>
                <a:gd name="connsiteY6" fmla="*/ 232408 h 766764"/>
                <a:gd name="connsiteX7" fmla="*/ 405364 w 875739"/>
                <a:gd name="connsiteY7" fmla="*/ 232408 h 76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5739" h="766764">
                  <a:moveTo>
                    <a:pt x="581277" y="0"/>
                  </a:moveTo>
                  <a:lnTo>
                    <a:pt x="875739" y="0"/>
                  </a:lnTo>
                  <a:lnTo>
                    <a:pt x="617607" y="232408"/>
                  </a:lnTo>
                  <a:lnTo>
                    <a:pt x="617607" y="232408"/>
                  </a:lnTo>
                  <a:lnTo>
                    <a:pt x="28682" y="766764"/>
                  </a:lnTo>
                  <a:lnTo>
                    <a:pt x="0" y="766764"/>
                  </a:lnTo>
                  <a:lnTo>
                    <a:pt x="405364" y="232408"/>
                  </a:lnTo>
                  <a:lnTo>
                    <a:pt x="405364" y="2324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59" name="Freeform 14">
              <a:extLst>
                <a:ext uri="{FF2B5EF4-FFF2-40B4-BE49-F238E27FC236}">
                  <a16:creationId xmlns:a16="http://schemas.microsoft.com/office/drawing/2014/main" id="{4592F149-3088-4B2B-75FA-FF69314164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3515129"/>
              <a:ext cx="617607" cy="534356"/>
            </a:xfrm>
            <a:custGeom>
              <a:avLst/>
              <a:gdLst>
                <a:gd name="T0" fmla="*/ 323 w 323"/>
                <a:gd name="T1" fmla="*/ 0 h 292"/>
                <a:gd name="T2" fmla="*/ 212 w 323"/>
                <a:gd name="T3" fmla="*/ 0 h 292"/>
                <a:gd name="T4" fmla="*/ 0 w 323"/>
                <a:gd name="T5" fmla="*/ 292 h 292"/>
                <a:gd name="T6" fmla="*/ 15 w 323"/>
                <a:gd name="T7" fmla="*/ 292 h 292"/>
                <a:gd name="T8" fmla="*/ 323 w 323"/>
                <a:gd name="T9" fmla="*/ 0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3" h="292">
                  <a:moveTo>
                    <a:pt x="323" y="0"/>
                  </a:moveTo>
                  <a:lnTo>
                    <a:pt x="212" y="0"/>
                  </a:lnTo>
                  <a:lnTo>
                    <a:pt x="0" y="292"/>
                  </a:lnTo>
                  <a:lnTo>
                    <a:pt x="15" y="292"/>
                  </a:lnTo>
                  <a:lnTo>
                    <a:pt x="323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60" name="Freeform 16">
              <a:extLst>
                <a:ext uri="{FF2B5EF4-FFF2-40B4-BE49-F238E27FC236}">
                  <a16:creationId xmlns:a16="http://schemas.microsoft.com/office/drawing/2014/main" id="{1A7D1CFF-63FB-8F3D-D998-1E64862E91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4874" y="3282721"/>
              <a:ext cx="470375" cy="232408"/>
            </a:xfrm>
            <a:custGeom>
              <a:avLst/>
              <a:gdLst>
                <a:gd name="T0" fmla="*/ 246 w 246"/>
                <a:gd name="T1" fmla="*/ 0 h 127"/>
                <a:gd name="T2" fmla="*/ 92 w 246"/>
                <a:gd name="T3" fmla="*/ 0 h 127"/>
                <a:gd name="T4" fmla="*/ 0 w 246"/>
                <a:gd name="T5" fmla="*/ 127 h 127"/>
                <a:gd name="T6" fmla="*/ 111 w 246"/>
                <a:gd name="T7" fmla="*/ 127 h 127"/>
                <a:gd name="T8" fmla="*/ 246 w 246"/>
                <a:gd name="T9" fmla="*/ 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6" h="127">
                  <a:moveTo>
                    <a:pt x="246" y="0"/>
                  </a:moveTo>
                  <a:lnTo>
                    <a:pt x="92" y="0"/>
                  </a:lnTo>
                  <a:lnTo>
                    <a:pt x="0" y="127"/>
                  </a:lnTo>
                  <a:lnTo>
                    <a:pt x="111" y="127"/>
                  </a:lnTo>
                  <a:lnTo>
                    <a:pt x="246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E06193AE-CD15-9EDE-E801-6C9C57AE91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6385" y="2517787"/>
              <a:ext cx="663498" cy="578276"/>
            </a:xfrm>
            <a:custGeom>
              <a:avLst/>
              <a:gdLst>
                <a:gd name="T0" fmla="*/ 15 w 347"/>
                <a:gd name="T1" fmla="*/ 0 h 316"/>
                <a:gd name="T2" fmla="*/ 0 w 347"/>
                <a:gd name="T3" fmla="*/ 0 h 316"/>
                <a:gd name="T4" fmla="*/ 227 w 347"/>
                <a:gd name="T5" fmla="*/ 316 h 316"/>
                <a:gd name="T6" fmla="*/ 347 w 347"/>
                <a:gd name="T7" fmla="*/ 316 h 316"/>
                <a:gd name="T8" fmla="*/ 15 w 347"/>
                <a:gd name="T9" fmla="*/ 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16">
                  <a:moveTo>
                    <a:pt x="15" y="0"/>
                  </a:moveTo>
                  <a:lnTo>
                    <a:pt x="0" y="0"/>
                  </a:lnTo>
                  <a:lnTo>
                    <a:pt x="227" y="316"/>
                  </a:lnTo>
                  <a:lnTo>
                    <a:pt x="347" y="316"/>
                  </a:lnTo>
                  <a:lnTo>
                    <a:pt x="1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62" name="Freeform 18">
              <a:extLst>
                <a:ext uri="{FF2B5EF4-FFF2-40B4-BE49-F238E27FC236}">
                  <a16:creationId xmlns:a16="http://schemas.microsoft.com/office/drawing/2014/main" id="{B872692F-BB11-EA72-DFE7-6A909F587D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2517787"/>
              <a:ext cx="663498" cy="578276"/>
            </a:xfrm>
            <a:custGeom>
              <a:avLst/>
              <a:gdLst>
                <a:gd name="T0" fmla="*/ 15 w 347"/>
                <a:gd name="T1" fmla="*/ 0 h 316"/>
                <a:gd name="T2" fmla="*/ 0 w 347"/>
                <a:gd name="T3" fmla="*/ 0 h 316"/>
                <a:gd name="T4" fmla="*/ 227 w 347"/>
                <a:gd name="T5" fmla="*/ 316 h 316"/>
                <a:gd name="T6" fmla="*/ 347 w 347"/>
                <a:gd name="T7" fmla="*/ 316 h 316"/>
                <a:gd name="T8" fmla="*/ 15 w 347"/>
                <a:gd name="T9" fmla="*/ 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16">
                  <a:moveTo>
                    <a:pt x="15" y="0"/>
                  </a:moveTo>
                  <a:lnTo>
                    <a:pt x="0" y="0"/>
                  </a:lnTo>
                  <a:lnTo>
                    <a:pt x="227" y="316"/>
                  </a:lnTo>
                  <a:lnTo>
                    <a:pt x="347" y="316"/>
                  </a:lnTo>
                  <a:lnTo>
                    <a:pt x="15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63" name="Freeform 19">
              <a:extLst>
                <a:ext uri="{FF2B5EF4-FFF2-40B4-BE49-F238E27FC236}">
                  <a16:creationId xmlns:a16="http://schemas.microsoft.com/office/drawing/2014/main" id="{D1EC40F3-C250-9FD9-04AD-B5C73DAF95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0431" y="3096063"/>
              <a:ext cx="441695" cy="186659"/>
            </a:xfrm>
            <a:custGeom>
              <a:avLst/>
              <a:gdLst>
                <a:gd name="T0" fmla="*/ 120 w 231"/>
                <a:gd name="T1" fmla="*/ 0 h 102"/>
                <a:gd name="T2" fmla="*/ 0 w 231"/>
                <a:gd name="T3" fmla="*/ 0 h 102"/>
                <a:gd name="T4" fmla="*/ 77 w 231"/>
                <a:gd name="T5" fmla="*/ 102 h 102"/>
                <a:gd name="T6" fmla="*/ 231 w 231"/>
                <a:gd name="T7" fmla="*/ 102 h 102"/>
                <a:gd name="T8" fmla="*/ 120 w 231"/>
                <a:gd name="T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102">
                  <a:moveTo>
                    <a:pt x="120" y="0"/>
                  </a:moveTo>
                  <a:lnTo>
                    <a:pt x="0" y="0"/>
                  </a:lnTo>
                  <a:lnTo>
                    <a:pt x="77" y="102"/>
                  </a:lnTo>
                  <a:lnTo>
                    <a:pt x="231" y="102"/>
                  </a:lnTo>
                  <a:lnTo>
                    <a:pt x="12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  <p:sp>
          <p:nvSpPr>
            <p:cNvPr id="164" name="Freeform 20">
              <a:extLst>
                <a:ext uri="{FF2B5EF4-FFF2-40B4-BE49-F238E27FC236}">
                  <a16:creationId xmlns:a16="http://schemas.microsoft.com/office/drawing/2014/main" id="{07A4EA58-94D4-8AC8-C35C-517A2E4BA7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3556" y="3096063"/>
              <a:ext cx="441695" cy="186659"/>
            </a:xfrm>
            <a:custGeom>
              <a:avLst/>
              <a:gdLst>
                <a:gd name="T0" fmla="*/ 120 w 231"/>
                <a:gd name="T1" fmla="*/ 0 h 102"/>
                <a:gd name="T2" fmla="*/ 0 w 231"/>
                <a:gd name="T3" fmla="*/ 0 h 102"/>
                <a:gd name="T4" fmla="*/ 77 w 231"/>
                <a:gd name="T5" fmla="*/ 102 h 102"/>
                <a:gd name="T6" fmla="*/ 231 w 231"/>
                <a:gd name="T7" fmla="*/ 102 h 102"/>
                <a:gd name="T8" fmla="*/ 120 w 231"/>
                <a:gd name="T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102">
                  <a:moveTo>
                    <a:pt x="120" y="0"/>
                  </a:moveTo>
                  <a:lnTo>
                    <a:pt x="0" y="0"/>
                  </a:lnTo>
                  <a:lnTo>
                    <a:pt x="77" y="102"/>
                  </a:lnTo>
                  <a:lnTo>
                    <a:pt x="231" y="102"/>
                  </a:lnTo>
                  <a:lnTo>
                    <a:pt x="120" y="0"/>
                  </a:lnTo>
                </a:path>
              </a:pathLst>
            </a:custGeom>
            <a:grpFill/>
            <a:ln>
              <a:noFill/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Open Sans"/>
              </a:endParaRPr>
            </a:p>
          </p:txBody>
        </p:sp>
      </p:grpSp>
      <p:sp>
        <p:nvSpPr>
          <p:cNvPr id="165" name="Shape 32">
            <a:extLst>
              <a:ext uri="{FF2B5EF4-FFF2-40B4-BE49-F238E27FC236}">
                <a16:creationId xmlns:a16="http://schemas.microsoft.com/office/drawing/2014/main" id="{D98ACEF2-A0E1-1508-1AAB-843D256890FA}"/>
              </a:ext>
            </a:extLst>
          </p:cNvPr>
          <p:cNvSpPr/>
          <p:nvPr/>
        </p:nvSpPr>
        <p:spPr>
          <a:xfrm>
            <a:off x="5191918" y="2638727"/>
            <a:ext cx="4821237" cy="280782"/>
          </a:xfrm>
          <a:prstGeom prst="rect">
            <a:avLst/>
          </a:prstGeom>
          <a:ln w="12700"/>
        </p:spPr>
        <p:txBody>
          <a:bodyPr lIns="0" tIns="0" rIns="0" bIns="0">
            <a:spAutoFit/>
          </a:bodyPr>
          <a:lstStyle>
            <a:lvl1pPr algn="l" defTabSz="914400">
              <a:lnSpc>
                <a:spcPct val="110000"/>
              </a:lnSpc>
              <a:buClr>
                <a:srgbClr val="D62B37"/>
              </a:buClr>
              <a:buFont typeface="Helvetica Neue UltraLight"/>
              <a:defRPr sz="3200">
                <a:solidFill>
                  <a:srgbClr val="323C40"/>
                </a:solidFill>
                <a:uFill>
                  <a:solidFill>
                    <a:srgbClr val="323C40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u="sng" dirty="0">
                <a:solidFill>
                  <a:srgbClr val="037A87"/>
                </a:solidFill>
                <a:latin typeface="Segoe UI" panose="020B0502040204020203" pitchFamily="34" charset="0"/>
                <a:ea typeface="Arial"/>
                <a:cs typeface="Segoe UI" panose="020B0502040204020203" pitchFamily="34" charset="0"/>
              </a:rPr>
              <a:t>ЖОСПАРЛАНҒАН ШАРАЛАР:</a:t>
            </a:r>
          </a:p>
        </p:txBody>
      </p:sp>
      <p:sp>
        <p:nvSpPr>
          <p:cNvPr id="166" name="Прямоугольник 165">
            <a:extLst>
              <a:ext uri="{FF2B5EF4-FFF2-40B4-BE49-F238E27FC236}">
                <a16:creationId xmlns:a16="http://schemas.microsoft.com/office/drawing/2014/main" id="{A751C0B3-BD01-6B65-F31A-A08F4FFDE7E1}"/>
              </a:ext>
            </a:extLst>
          </p:cNvPr>
          <p:cNvSpPr/>
          <p:nvPr/>
        </p:nvSpPr>
        <p:spPr>
          <a:xfrm>
            <a:off x="5137150" y="3065461"/>
            <a:ext cx="6924675" cy="8937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Доплата за переход спортсменов из одной физкультурно-спортивной организации в другую</a:t>
            </a:r>
            <a:r>
              <a:rPr lang="kk-KZ" sz="1100" i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i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спорт </a:t>
            </a:r>
            <a:r>
              <a:rPr lang="ru-RU" sz="1100" i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саласындағы</a:t>
            </a:r>
            <a:r>
              <a:rPr lang="ru-RU" sz="1100" i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i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қызметкерлерге</a:t>
            </a:r>
            <a:r>
              <a:rPr lang="ru-RU" sz="1100" i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ЛА-дан 1% - дан 6% - </a:t>
            </a:r>
            <a:r>
              <a:rPr lang="ru-RU" sz="1100" i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ға</a:t>
            </a:r>
            <a:r>
              <a:rPr lang="ru-RU" sz="1100" i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i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дейін</a:t>
            </a:r>
            <a:r>
              <a:rPr lang="ru-RU" sz="1050" i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sz="1100" i="1" dirty="0">
              <a:solidFill>
                <a:srgbClr val="25406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i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- </a:t>
            </a:r>
            <a:r>
              <a:rPr lang="ru-RU" sz="1100" i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жаттықтырушы-оқытушыларға</a:t>
            </a:r>
            <a:r>
              <a:rPr lang="ru-RU" sz="1100" i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БЛА-дан 10% - дан 60% - </a:t>
            </a:r>
            <a:r>
              <a:rPr lang="ru-RU" sz="1100" i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ға</a:t>
            </a:r>
            <a:r>
              <a:rPr lang="ru-RU" sz="1100" i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i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дейін</a:t>
            </a:r>
            <a:r>
              <a:rPr lang="ru-RU" sz="1050" i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ru-RU" sz="1100" i="1" dirty="0">
              <a:solidFill>
                <a:srgbClr val="25406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471" name="Прямоугольник 166">
            <a:extLst>
              <a:ext uri="{FF2B5EF4-FFF2-40B4-BE49-F238E27FC236}">
                <a16:creationId xmlns:a16="http://schemas.microsoft.com/office/drawing/2014/main" id="{47414645-6B5D-CCDD-0934-22EE28E643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5563" y="3849686"/>
            <a:ext cx="6096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Топ </a:t>
            </a:r>
            <a:r>
              <a:rPr lang="ru-RU" alt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басшылығы</a:t>
            </a:r>
            <a:r>
              <a:rPr lang="ru-RU" alt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үшін</a:t>
            </a:r>
            <a:r>
              <a:rPr lang="ru-RU" alt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қосымша</a:t>
            </a:r>
            <a:r>
              <a:rPr lang="ru-RU" alt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ақы</a:t>
            </a:r>
            <a:r>
              <a:rPr lang="kk-KZ" altLang="ru-RU" sz="1100" i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</a:t>
            </a:r>
            <a:r>
              <a:rPr lang="ru-RU" altLang="ru-RU" sz="1100" i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БЛА-дан 100% -дан 130%-</a:t>
            </a:r>
            <a:r>
              <a:rPr lang="ru-RU" altLang="ru-RU" sz="1100" i="1" dirty="0" err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ға</a:t>
            </a:r>
            <a:r>
              <a:rPr lang="ru-RU" altLang="ru-RU" sz="1100" i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дейін</a:t>
            </a:r>
            <a:endParaRPr lang="ru-RU" altLang="ru-RU" sz="800" b="1" i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8" name="Прямоугольник 167">
            <a:extLst>
              <a:ext uri="{FF2B5EF4-FFF2-40B4-BE49-F238E27FC236}">
                <a16:creationId xmlns:a16="http://schemas.microsoft.com/office/drawing/2014/main" id="{5E0A0590-0DDC-DA41-575A-E530A1D48DEF}"/>
              </a:ext>
            </a:extLst>
          </p:cNvPr>
          <p:cNvSpPr/>
          <p:nvPr/>
        </p:nvSpPr>
        <p:spPr>
          <a:xfrm>
            <a:off x="5137150" y="4364036"/>
            <a:ext cx="6645275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«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Қазақстан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Республикасының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еңбек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сіңірген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спорт 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шебері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 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және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«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Қазақстан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Республикасының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еңбек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сіңірген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жаттықтырушысы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 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спорттық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атақтары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үшін</a:t>
            </a:r>
            <a:r>
              <a:rPr lang="ru-RU" sz="1400" b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b="1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үстемеақылар</a:t>
            </a:r>
            <a:endParaRPr lang="ru-RU" sz="1400" b="1" dirty="0">
              <a:solidFill>
                <a:srgbClr val="25406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«</a:t>
            </a:r>
            <a:r>
              <a:rPr lang="ru-RU" sz="1100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Қазақстан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Республикасының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еңбек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сіңірген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спорт </a:t>
            </a:r>
            <a:r>
              <a:rPr lang="ru-RU" sz="1100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шебері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 </a:t>
            </a:r>
            <a:r>
              <a:rPr lang="kk-KZ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БЛА-дан 30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%-</a:t>
            </a:r>
            <a:r>
              <a:rPr lang="ru-RU" sz="1100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ға</a:t>
            </a:r>
            <a:r>
              <a:rPr lang="ru-RU" sz="1050" i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</a:p>
          <a:p>
            <a:pPr algn="just" eaLnBrk="1" fontAlgn="auto" hangingPunct="1">
              <a:spcBef>
                <a:spcPts val="364"/>
              </a:spcBef>
              <a:spcAft>
                <a:spcPts val="0"/>
              </a:spcAft>
              <a:defRPr/>
            </a:pP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«</a:t>
            </a:r>
            <a:r>
              <a:rPr lang="ru-RU" sz="1100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Қазақстан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Республикасының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еңбек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сіңірген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жаттықтырушысы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 </a:t>
            </a:r>
            <a:r>
              <a:rPr lang="kk-KZ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kk-KZ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БЛА-дан 30</a:t>
            </a:r>
            <a:r>
              <a:rPr lang="ru-RU" sz="1100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%-</a:t>
            </a:r>
            <a:r>
              <a:rPr lang="ru-RU" sz="1100" dirty="0" err="1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ға</a:t>
            </a:r>
            <a:r>
              <a:rPr lang="ru-RU" sz="1050" i="1" dirty="0">
                <a:solidFill>
                  <a:srgbClr val="25406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083825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/>
          <p:cNvSpPr/>
          <p:nvPr/>
        </p:nvSpPr>
        <p:spPr>
          <a:xfrm>
            <a:off x="2960051" y="200340"/>
            <a:ext cx="62613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29178">
              <a:defRPr/>
            </a:pPr>
            <a:r>
              <a:rPr lang="ru-RU" b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endParaRPr lang="ru-RU" b="1" kern="0" spc="-5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" name="Google Shape;88;p1"/>
          <p:cNvSpPr/>
          <p:nvPr/>
        </p:nvSpPr>
        <p:spPr>
          <a:xfrm>
            <a:off x="0" y="-2402"/>
            <a:ext cx="12192000" cy="488178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БЖСМ ЖАТТЫҚТЫРУШЫ-ОҚЫТУШЫЛАРЫНЫҢ ОҚУ ЖҮКТЕМЕСІН АЗАЙТУ</a:t>
            </a:r>
            <a:endParaRPr lang="en-US" alt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C3321BC4-AA8E-4E30-8A96-4AFE50813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910876"/>
              </p:ext>
            </p:extLst>
          </p:nvPr>
        </p:nvGraphicFramePr>
        <p:xfrm>
          <a:off x="127796" y="1022640"/>
          <a:ext cx="5749092" cy="5480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2341">
                  <a:extLst>
                    <a:ext uri="{9D8B030D-6E8A-4147-A177-3AD203B41FA5}">
                      <a16:colId xmlns:a16="http://schemas.microsoft.com/office/drawing/2014/main" val="2202114092"/>
                    </a:ext>
                  </a:extLst>
                </a:gridCol>
                <a:gridCol w="714129">
                  <a:extLst>
                    <a:ext uri="{9D8B030D-6E8A-4147-A177-3AD203B41FA5}">
                      <a16:colId xmlns:a16="http://schemas.microsoft.com/office/drawing/2014/main" val="819323509"/>
                    </a:ext>
                  </a:extLst>
                </a:gridCol>
                <a:gridCol w="114725">
                  <a:extLst>
                    <a:ext uri="{9D8B030D-6E8A-4147-A177-3AD203B41FA5}">
                      <a16:colId xmlns:a16="http://schemas.microsoft.com/office/drawing/2014/main" val="3905931283"/>
                    </a:ext>
                  </a:extLst>
                </a:gridCol>
                <a:gridCol w="963735">
                  <a:extLst>
                    <a:ext uri="{9D8B030D-6E8A-4147-A177-3AD203B41FA5}">
                      <a16:colId xmlns:a16="http://schemas.microsoft.com/office/drawing/2014/main" val="2075477946"/>
                    </a:ext>
                  </a:extLst>
                </a:gridCol>
                <a:gridCol w="583415">
                  <a:extLst>
                    <a:ext uri="{9D8B030D-6E8A-4147-A177-3AD203B41FA5}">
                      <a16:colId xmlns:a16="http://schemas.microsoft.com/office/drawing/2014/main" val="2222510296"/>
                    </a:ext>
                  </a:extLst>
                </a:gridCol>
                <a:gridCol w="597838">
                  <a:extLst>
                    <a:ext uri="{9D8B030D-6E8A-4147-A177-3AD203B41FA5}">
                      <a16:colId xmlns:a16="http://schemas.microsoft.com/office/drawing/2014/main" val="4259572274"/>
                    </a:ext>
                  </a:extLst>
                </a:gridCol>
                <a:gridCol w="632086">
                  <a:extLst>
                    <a:ext uri="{9D8B030D-6E8A-4147-A177-3AD203B41FA5}">
                      <a16:colId xmlns:a16="http://schemas.microsoft.com/office/drawing/2014/main" val="2576932222"/>
                    </a:ext>
                  </a:extLst>
                </a:gridCol>
                <a:gridCol w="616683">
                  <a:extLst>
                    <a:ext uri="{9D8B030D-6E8A-4147-A177-3AD203B41FA5}">
                      <a16:colId xmlns:a16="http://schemas.microsoft.com/office/drawing/2014/main" val="604353800"/>
                    </a:ext>
                  </a:extLst>
                </a:gridCol>
                <a:gridCol w="594140">
                  <a:extLst>
                    <a:ext uri="{9D8B030D-6E8A-4147-A177-3AD203B41FA5}">
                      <a16:colId xmlns:a16="http://schemas.microsoft.com/office/drawing/2014/main" val="1859714133"/>
                    </a:ext>
                  </a:extLst>
                </a:gridCol>
              </a:tblGrid>
              <a:tr h="6491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Топтар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оқыту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кезеңдері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кезеңі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 (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аптасына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Спорт </a:t>
                      </a:r>
                      <a:r>
                        <a:rPr lang="ru-RU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түрлері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бойынша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топтардағы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адамдар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саны (</a:t>
                      </a:r>
                      <a:r>
                        <a:rPr lang="ru-RU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ең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аз саны)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5995908"/>
                  </a:ext>
                </a:extLst>
              </a:tr>
              <a:tr h="1569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KZ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KZ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KZ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KZ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KZ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2173510053"/>
                  </a:ext>
                </a:extLst>
              </a:tr>
              <a:tr h="16229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KZ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топ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топ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топ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топ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kk-KZ" sz="10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2065628"/>
                  </a:ext>
                </a:extLst>
              </a:tr>
              <a:tr h="13144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Жоғары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спорт 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шеберлігі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Барлық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кезең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(топ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құрамында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Республикасы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құрама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командасының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мүшесі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болса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2837285045"/>
                  </a:ext>
                </a:extLst>
              </a:tr>
              <a:tr h="27413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Спорттық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жетілдіру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9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4072737625"/>
                  </a:ext>
                </a:extLst>
              </a:tr>
              <a:tr h="297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586512617"/>
                  </a:ext>
                </a:extLst>
              </a:tr>
              <a:tr h="297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жылдан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астам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r>
                        <a:rPr lang="kk-KZ" sz="9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2034779791"/>
                  </a:ext>
                </a:extLst>
              </a:tr>
              <a:tr h="283924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Оқу-жаттығу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2295850311"/>
                  </a:ext>
                </a:extLst>
              </a:tr>
              <a:tr h="297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r>
                        <a:rPr lang="kk-KZ" sz="9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3784996053"/>
                  </a:ext>
                </a:extLst>
              </a:tr>
              <a:tr h="297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2250683211"/>
                  </a:ext>
                </a:extLst>
              </a:tr>
              <a:tr h="297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kk-KZ" sz="9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жылдан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астам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kk-KZ" sz="9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411350327"/>
                  </a:ext>
                </a:extLst>
              </a:tr>
              <a:tr h="29703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Бастапқы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дайындық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9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199409892"/>
                  </a:ext>
                </a:extLst>
              </a:tr>
              <a:tr h="4046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kk-KZ" sz="9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жылдан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астам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2033058762"/>
                  </a:ext>
                </a:extLst>
              </a:tr>
              <a:tr h="4521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Спорттық-сауықтыру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кезең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1709583978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BBF1B805-3749-4C02-8FE4-FD9D4F47C0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103245"/>
              </p:ext>
            </p:extLst>
          </p:nvPr>
        </p:nvGraphicFramePr>
        <p:xfrm>
          <a:off x="6222704" y="1032985"/>
          <a:ext cx="5817246" cy="54697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7622">
                  <a:extLst>
                    <a:ext uri="{9D8B030D-6E8A-4147-A177-3AD203B41FA5}">
                      <a16:colId xmlns:a16="http://schemas.microsoft.com/office/drawing/2014/main" val="2202114092"/>
                    </a:ext>
                  </a:extLst>
                </a:gridCol>
                <a:gridCol w="811431">
                  <a:extLst>
                    <a:ext uri="{9D8B030D-6E8A-4147-A177-3AD203B41FA5}">
                      <a16:colId xmlns:a16="http://schemas.microsoft.com/office/drawing/2014/main" val="1552031379"/>
                    </a:ext>
                  </a:extLst>
                </a:gridCol>
                <a:gridCol w="1093066">
                  <a:extLst>
                    <a:ext uri="{9D8B030D-6E8A-4147-A177-3AD203B41FA5}">
                      <a16:colId xmlns:a16="http://schemas.microsoft.com/office/drawing/2014/main" val="3905931283"/>
                    </a:ext>
                  </a:extLst>
                </a:gridCol>
                <a:gridCol w="591316">
                  <a:extLst>
                    <a:ext uri="{9D8B030D-6E8A-4147-A177-3AD203B41FA5}">
                      <a16:colId xmlns:a16="http://schemas.microsoft.com/office/drawing/2014/main" val="2222510296"/>
                    </a:ext>
                  </a:extLst>
                </a:gridCol>
                <a:gridCol w="605937">
                  <a:extLst>
                    <a:ext uri="{9D8B030D-6E8A-4147-A177-3AD203B41FA5}">
                      <a16:colId xmlns:a16="http://schemas.microsoft.com/office/drawing/2014/main" val="4259572274"/>
                    </a:ext>
                  </a:extLst>
                </a:gridCol>
                <a:gridCol w="640649">
                  <a:extLst>
                    <a:ext uri="{9D8B030D-6E8A-4147-A177-3AD203B41FA5}">
                      <a16:colId xmlns:a16="http://schemas.microsoft.com/office/drawing/2014/main" val="2576932222"/>
                    </a:ext>
                  </a:extLst>
                </a:gridCol>
                <a:gridCol w="625036">
                  <a:extLst>
                    <a:ext uri="{9D8B030D-6E8A-4147-A177-3AD203B41FA5}">
                      <a16:colId xmlns:a16="http://schemas.microsoft.com/office/drawing/2014/main" val="604353800"/>
                    </a:ext>
                  </a:extLst>
                </a:gridCol>
                <a:gridCol w="602189">
                  <a:extLst>
                    <a:ext uri="{9D8B030D-6E8A-4147-A177-3AD203B41FA5}">
                      <a16:colId xmlns:a16="http://schemas.microsoft.com/office/drawing/2014/main" val="1859714133"/>
                    </a:ext>
                  </a:extLst>
                </a:gridCol>
              </a:tblGrid>
              <a:tr h="664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Топтар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оқыту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кезеңдері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кезеңі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 (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аптасына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Спорт </a:t>
                      </a:r>
                      <a:r>
                        <a:rPr lang="ru-RU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түрлері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бойынша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топтардағы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адамдар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саны (</a:t>
                      </a:r>
                      <a:r>
                        <a:rPr lang="ru-RU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ең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аз саны)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5995908"/>
                  </a:ext>
                </a:extLst>
              </a:tr>
              <a:tr h="1605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KZ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KZ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KZ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KZ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KZ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KZ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2173510053"/>
                  </a:ext>
                </a:extLst>
              </a:tr>
              <a:tr h="17950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KZ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топ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топ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топ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топ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kk-KZ" sz="10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2065628"/>
                  </a:ext>
                </a:extLst>
              </a:tr>
              <a:tr h="12847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Жоғары</a:t>
                      </a: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спорт </a:t>
                      </a: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шеберлігі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9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Барлық</a:t>
                      </a:r>
                      <a:r>
                        <a:rPr lang="kk-KZ" sz="900" baseline="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кезең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 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құрамында</a:t>
                      </a:r>
                      <a:r>
                        <a:rPr lang="ru-RU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Республикасы</a:t>
                      </a:r>
                      <a:r>
                        <a:rPr lang="ru-RU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құрама</a:t>
                      </a:r>
                      <a:r>
                        <a:rPr lang="ru-RU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командасының</a:t>
                      </a:r>
                      <a:r>
                        <a:rPr lang="ru-RU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мүшесі</a:t>
                      </a:r>
                      <a:r>
                        <a:rPr lang="ru-RU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болса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2837285045"/>
                  </a:ext>
                </a:extLst>
              </a:tr>
              <a:tr h="290737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Спорттық</a:t>
                      </a: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жетілдіру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9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4072737625"/>
                  </a:ext>
                </a:extLst>
              </a:tr>
              <a:tr h="290737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19,5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</a:t>
                      </a: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586512617"/>
                  </a:ext>
                </a:extLst>
              </a:tr>
              <a:tr h="298823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жылдан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астам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2034779791"/>
                  </a:ext>
                </a:extLst>
              </a:tr>
              <a:tr h="290737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Оқу-жаттығу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2295850311"/>
                  </a:ext>
                </a:extLst>
              </a:tr>
              <a:tr h="290737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3784996053"/>
                  </a:ext>
                </a:extLst>
              </a:tr>
              <a:tr h="290737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13,5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2250683211"/>
                  </a:ext>
                </a:extLst>
              </a:tr>
              <a:tr h="298823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kk-KZ" sz="9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жылдан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астам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411350327"/>
                  </a:ext>
                </a:extLst>
              </a:tr>
              <a:tr h="29073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Бастапқы</a:t>
                      </a: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дайындық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9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199409892"/>
                  </a:ext>
                </a:extLst>
              </a:tr>
              <a:tr h="396086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kk-KZ" sz="9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жылдан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астам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2033058762"/>
                  </a:ext>
                </a:extLst>
              </a:tr>
              <a:tr h="4425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Спорттық-сауықтыру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кезең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</a:t>
                      </a: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сағат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KZ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lang="ru-RU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lang="ru-KZ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1084" marR="31084" marT="0" marB="0"/>
                </a:tc>
                <a:extLst>
                  <a:ext uri="{0D108BD9-81ED-4DB2-BD59-A6C34878D82A}">
                    <a16:rowId xmlns:a16="http://schemas.microsoft.com/office/drawing/2014/main" val="1709583978"/>
                  </a:ext>
                </a:extLst>
              </a:tr>
            </a:tbl>
          </a:graphicData>
        </a:graphic>
      </p:graphicFrame>
      <p:sp>
        <p:nvSpPr>
          <p:cNvPr id="9" name="TextBox 3">
            <a:extLst>
              <a:ext uri="{FF2B5EF4-FFF2-40B4-BE49-F238E27FC236}">
                <a16:creationId xmlns:a16="http://schemas.microsoft.com/office/drawing/2014/main" id="{53F33047-D80E-48E3-A8C4-6689B9ED6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051" y="580896"/>
            <a:ext cx="561599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ru-RU" altLang="x-none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Қазіргі</a:t>
            </a:r>
            <a:r>
              <a:rPr lang="ru-RU" altLang="x-none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таңдағы</a:t>
            </a:r>
            <a:r>
              <a:rPr lang="ru-RU" altLang="x-none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оқу-жаттығу</a:t>
            </a:r>
            <a:r>
              <a:rPr lang="ru-RU" altLang="x-none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режимі</a:t>
            </a:r>
            <a:r>
              <a:rPr lang="ru-RU" altLang="x-none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24 </a:t>
            </a:r>
            <a:r>
              <a:rPr lang="ru-RU" altLang="x-none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сағат</a:t>
            </a:r>
            <a:r>
              <a:rPr lang="ru-RU" altLang="x-none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жүктеме</a:t>
            </a:r>
            <a:r>
              <a:rPr lang="ru-RU" altLang="x-none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кезінде</a:t>
            </a:r>
            <a:endParaRPr lang="x-none" altLang="x-none" sz="1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31AAC3C7-1D0F-4F43-AE09-0F7D906F5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3952" y="592120"/>
            <a:ext cx="561599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ru-RU" altLang="x-none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Жоспарланған</a:t>
            </a:r>
            <a:r>
              <a:rPr lang="ru-RU" altLang="x-none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оқу-жаттығу</a:t>
            </a:r>
            <a:r>
              <a:rPr lang="ru-RU" altLang="x-none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режимі</a:t>
            </a:r>
            <a:r>
              <a:rPr lang="ru-RU" altLang="x-none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18 </a:t>
            </a:r>
            <a:r>
              <a:rPr lang="ru-RU" altLang="x-none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сағат</a:t>
            </a:r>
            <a:r>
              <a:rPr lang="ru-RU" altLang="x-none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жүктеме</a:t>
            </a:r>
            <a:r>
              <a:rPr lang="ru-RU" altLang="x-none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кезінде</a:t>
            </a:r>
            <a:r>
              <a:rPr lang="ru-RU" altLang="x-none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x-none" altLang="x-none" sz="1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oup 2">
            <a:extLst>
              <a:ext uri="{FF2B5EF4-FFF2-40B4-BE49-F238E27FC236}">
                <a16:creationId xmlns:a16="http://schemas.microsoft.com/office/drawing/2014/main" id="{0663DC4D-3425-4704-9B75-980C7E00CEBB}"/>
              </a:ext>
            </a:extLst>
          </p:cNvPr>
          <p:cNvGrpSpPr/>
          <p:nvPr/>
        </p:nvGrpSpPr>
        <p:grpSpPr>
          <a:xfrm>
            <a:off x="5918385" y="592120"/>
            <a:ext cx="304319" cy="441393"/>
            <a:chOff x="1429510" y="2517787"/>
            <a:chExt cx="1892976" cy="153169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560077D-441B-421C-9D53-AABC27929C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2517787"/>
              <a:ext cx="1864294" cy="764935"/>
            </a:xfrm>
            <a:custGeom>
              <a:avLst/>
              <a:gdLst>
                <a:gd name="T0" fmla="*/ 0 w 975"/>
                <a:gd name="T1" fmla="*/ 0 h 418"/>
                <a:gd name="T2" fmla="*/ 329 w 975"/>
                <a:gd name="T3" fmla="*/ 0 h 418"/>
                <a:gd name="T4" fmla="*/ 975 w 975"/>
                <a:gd name="T5" fmla="*/ 418 h 418"/>
                <a:gd name="T6" fmla="*/ 443 w 975"/>
                <a:gd name="T7" fmla="*/ 418 h 418"/>
                <a:gd name="T8" fmla="*/ 0 w 975"/>
                <a:gd name="T9" fmla="*/ 0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8">
                  <a:moveTo>
                    <a:pt x="0" y="0"/>
                  </a:moveTo>
                  <a:lnTo>
                    <a:pt x="329" y="0"/>
                  </a:lnTo>
                  <a:lnTo>
                    <a:pt x="975" y="418"/>
                  </a:lnTo>
                  <a:lnTo>
                    <a:pt x="443" y="418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65EAF675-C220-4DCE-8080-A14B18CF98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2517787"/>
              <a:ext cx="1864294" cy="764934"/>
            </a:xfrm>
            <a:custGeom>
              <a:avLst/>
              <a:gdLst>
                <a:gd name="T0" fmla="*/ 0 w 975"/>
                <a:gd name="T1" fmla="*/ 0 h 418"/>
                <a:gd name="T2" fmla="*/ 329 w 975"/>
                <a:gd name="T3" fmla="*/ 0 h 418"/>
                <a:gd name="T4" fmla="*/ 975 w 975"/>
                <a:gd name="T5" fmla="*/ 418 h 418"/>
                <a:gd name="T6" fmla="*/ 443 w 975"/>
                <a:gd name="T7" fmla="*/ 418 h 418"/>
                <a:gd name="T8" fmla="*/ 0 w 975"/>
                <a:gd name="T9" fmla="*/ 0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8">
                  <a:moveTo>
                    <a:pt x="0" y="0"/>
                  </a:moveTo>
                  <a:lnTo>
                    <a:pt x="329" y="0"/>
                  </a:lnTo>
                  <a:lnTo>
                    <a:pt x="975" y="418"/>
                  </a:lnTo>
                  <a:lnTo>
                    <a:pt x="443" y="418"/>
                  </a:lnTo>
                  <a:lnTo>
                    <a:pt x="0" y="0"/>
                  </a:lnTo>
                </a:path>
              </a:pathLst>
            </a:cu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A32DADA7-92F9-48FC-9775-8DB1F0F95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0 w 975"/>
                <a:gd name="T1" fmla="*/ 419 h 419"/>
                <a:gd name="T2" fmla="*/ 443 w 975"/>
                <a:gd name="T3" fmla="*/ 0 h 419"/>
                <a:gd name="T4" fmla="*/ 975 w 975"/>
                <a:gd name="T5" fmla="*/ 0 h 419"/>
                <a:gd name="T6" fmla="*/ 329 w 975"/>
                <a:gd name="T7" fmla="*/ 419 h 419"/>
                <a:gd name="T8" fmla="*/ 0 w 975"/>
                <a:gd name="T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0" y="419"/>
                  </a:moveTo>
                  <a:lnTo>
                    <a:pt x="443" y="0"/>
                  </a:lnTo>
                  <a:lnTo>
                    <a:pt x="975" y="0"/>
                  </a:lnTo>
                  <a:lnTo>
                    <a:pt x="329" y="419"/>
                  </a:lnTo>
                  <a:lnTo>
                    <a:pt x="0" y="419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72EAA54E-6EC9-42C2-84AE-5DC2DC6462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0 w 975"/>
                <a:gd name="T1" fmla="*/ 419 h 419"/>
                <a:gd name="T2" fmla="*/ 443 w 975"/>
                <a:gd name="T3" fmla="*/ 0 h 419"/>
                <a:gd name="T4" fmla="*/ 975 w 975"/>
                <a:gd name="T5" fmla="*/ 0 h 419"/>
                <a:gd name="T6" fmla="*/ 329 w 975"/>
                <a:gd name="T7" fmla="*/ 419 h 419"/>
                <a:gd name="T8" fmla="*/ 0 w 975"/>
                <a:gd name="T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0" y="419"/>
                  </a:moveTo>
                  <a:lnTo>
                    <a:pt x="443" y="0"/>
                  </a:lnTo>
                  <a:lnTo>
                    <a:pt x="975" y="0"/>
                  </a:lnTo>
                  <a:lnTo>
                    <a:pt x="329" y="419"/>
                  </a:lnTo>
                  <a:lnTo>
                    <a:pt x="0" y="419"/>
                  </a:lnTo>
                </a:path>
              </a:pathLst>
            </a:cu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17C2821-B4F3-44D3-8A23-3577CBA963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8192" y="3282721"/>
              <a:ext cx="1864294" cy="766764"/>
            </a:xfrm>
            <a:custGeom>
              <a:avLst/>
              <a:gdLst>
                <a:gd name="T0" fmla="*/ 975 w 975"/>
                <a:gd name="T1" fmla="*/ 0 h 419"/>
                <a:gd name="T2" fmla="*/ 443 w 975"/>
                <a:gd name="T3" fmla="*/ 0 h 419"/>
                <a:gd name="T4" fmla="*/ 0 w 975"/>
                <a:gd name="T5" fmla="*/ 419 h 419"/>
                <a:gd name="T6" fmla="*/ 329 w 975"/>
                <a:gd name="T7" fmla="*/ 419 h 419"/>
                <a:gd name="T8" fmla="*/ 975 w 975"/>
                <a:gd name="T9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5" h="419">
                  <a:moveTo>
                    <a:pt x="975" y="0"/>
                  </a:moveTo>
                  <a:lnTo>
                    <a:pt x="443" y="0"/>
                  </a:lnTo>
                  <a:lnTo>
                    <a:pt x="0" y="419"/>
                  </a:lnTo>
                  <a:lnTo>
                    <a:pt x="329" y="419"/>
                  </a:lnTo>
                  <a:lnTo>
                    <a:pt x="975" y="0"/>
                  </a:lnTo>
                </a:path>
              </a:pathLst>
            </a:cu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: Shape 87">
              <a:extLst>
                <a:ext uri="{FF2B5EF4-FFF2-40B4-BE49-F238E27FC236}">
                  <a16:creationId xmlns:a16="http://schemas.microsoft.com/office/drawing/2014/main" id="{8AE60117-485E-4D48-BB49-2A8B979441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3282721"/>
              <a:ext cx="875739" cy="766764"/>
            </a:xfrm>
            <a:custGeom>
              <a:avLst/>
              <a:gdLst>
                <a:gd name="connsiteX0" fmla="*/ 581277 w 875739"/>
                <a:gd name="connsiteY0" fmla="*/ 0 h 766764"/>
                <a:gd name="connsiteX1" fmla="*/ 875739 w 875739"/>
                <a:gd name="connsiteY1" fmla="*/ 0 h 766764"/>
                <a:gd name="connsiteX2" fmla="*/ 617607 w 875739"/>
                <a:gd name="connsiteY2" fmla="*/ 232408 h 766764"/>
                <a:gd name="connsiteX3" fmla="*/ 617607 w 875739"/>
                <a:gd name="connsiteY3" fmla="*/ 232408 h 766764"/>
                <a:gd name="connsiteX4" fmla="*/ 28682 w 875739"/>
                <a:gd name="connsiteY4" fmla="*/ 766764 h 766764"/>
                <a:gd name="connsiteX5" fmla="*/ 0 w 875739"/>
                <a:gd name="connsiteY5" fmla="*/ 766764 h 766764"/>
                <a:gd name="connsiteX6" fmla="*/ 405364 w 875739"/>
                <a:gd name="connsiteY6" fmla="*/ 232408 h 766764"/>
                <a:gd name="connsiteX7" fmla="*/ 405364 w 875739"/>
                <a:gd name="connsiteY7" fmla="*/ 232408 h 76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5739" h="766764">
                  <a:moveTo>
                    <a:pt x="581277" y="0"/>
                  </a:moveTo>
                  <a:lnTo>
                    <a:pt x="875739" y="0"/>
                  </a:lnTo>
                  <a:lnTo>
                    <a:pt x="617607" y="232408"/>
                  </a:lnTo>
                  <a:lnTo>
                    <a:pt x="617607" y="232408"/>
                  </a:lnTo>
                  <a:lnTo>
                    <a:pt x="28682" y="766764"/>
                  </a:lnTo>
                  <a:lnTo>
                    <a:pt x="0" y="766764"/>
                  </a:lnTo>
                  <a:lnTo>
                    <a:pt x="405364" y="232408"/>
                  </a:lnTo>
                  <a:lnTo>
                    <a:pt x="405364" y="232408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231C68B9-65D1-46A8-B763-E8DA8CB791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3515129"/>
              <a:ext cx="617607" cy="534356"/>
            </a:xfrm>
            <a:custGeom>
              <a:avLst/>
              <a:gdLst>
                <a:gd name="T0" fmla="*/ 323 w 323"/>
                <a:gd name="T1" fmla="*/ 0 h 292"/>
                <a:gd name="T2" fmla="*/ 212 w 323"/>
                <a:gd name="T3" fmla="*/ 0 h 292"/>
                <a:gd name="T4" fmla="*/ 0 w 323"/>
                <a:gd name="T5" fmla="*/ 292 h 292"/>
                <a:gd name="T6" fmla="*/ 15 w 323"/>
                <a:gd name="T7" fmla="*/ 292 h 292"/>
                <a:gd name="T8" fmla="*/ 323 w 323"/>
                <a:gd name="T9" fmla="*/ 0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3" h="292">
                  <a:moveTo>
                    <a:pt x="323" y="0"/>
                  </a:moveTo>
                  <a:lnTo>
                    <a:pt x="212" y="0"/>
                  </a:lnTo>
                  <a:lnTo>
                    <a:pt x="0" y="292"/>
                  </a:lnTo>
                  <a:lnTo>
                    <a:pt x="15" y="292"/>
                  </a:lnTo>
                  <a:lnTo>
                    <a:pt x="323" y="0"/>
                  </a:lnTo>
                </a:path>
              </a:pathLst>
            </a:cu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848E31E4-48CB-4C95-8964-55AE5A16B9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4874" y="3282721"/>
              <a:ext cx="470375" cy="232408"/>
            </a:xfrm>
            <a:custGeom>
              <a:avLst/>
              <a:gdLst>
                <a:gd name="T0" fmla="*/ 246 w 246"/>
                <a:gd name="T1" fmla="*/ 0 h 127"/>
                <a:gd name="T2" fmla="*/ 92 w 246"/>
                <a:gd name="T3" fmla="*/ 0 h 127"/>
                <a:gd name="T4" fmla="*/ 0 w 246"/>
                <a:gd name="T5" fmla="*/ 127 h 127"/>
                <a:gd name="T6" fmla="*/ 111 w 246"/>
                <a:gd name="T7" fmla="*/ 127 h 127"/>
                <a:gd name="T8" fmla="*/ 246 w 246"/>
                <a:gd name="T9" fmla="*/ 0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6" h="127">
                  <a:moveTo>
                    <a:pt x="246" y="0"/>
                  </a:moveTo>
                  <a:lnTo>
                    <a:pt x="92" y="0"/>
                  </a:lnTo>
                  <a:lnTo>
                    <a:pt x="0" y="127"/>
                  </a:lnTo>
                  <a:lnTo>
                    <a:pt x="111" y="127"/>
                  </a:lnTo>
                  <a:lnTo>
                    <a:pt x="246" y="0"/>
                  </a:lnTo>
                </a:path>
              </a:pathLst>
            </a:cu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90B335CF-4044-4590-9271-66A2631A8E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6385" y="2517787"/>
              <a:ext cx="663498" cy="578276"/>
            </a:xfrm>
            <a:custGeom>
              <a:avLst/>
              <a:gdLst>
                <a:gd name="T0" fmla="*/ 15 w 347"/>
                <a:gd name="T1" fmla="*/ 0 h 316"/>
                <a:gd name="T2" fmla="*/ 0 w 347"/>
                <a:gd name="T3" fmla="*/ 0 h 316"/>
                <a:gd name="T4" fmla="*/ 227 w 347"/>
                <a:gd name="T5" fmla="*/ 316 h 316"/>
                <a:gd name="T6" fmla="*/ 347 w 347"/>
                <a:gd name="T7" fmla="*/ 316 h 316"/>
                <a:gd name="T8" fmla="*/ 15 w 347"/>
                <a:gd name="T9" fmla="*/ 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16">
                  <a:moveTo>
                    <a:pt x="15" y="0"/>
                  </a:moveTo>
                  <a:lnTo>
                    <a:pt x="0" y="0"/>
                  </a:lnTo>
                  <a:lnTo>
                    <a:pt x="227" y="316"/>
                  </a:lnTo>
                  <a:lnTo>
                    <a:pt x="347" y="316"/>
                  </a:lnTo>
                  <a:lnTo>
                    <a:pt x="15" y="0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C50B093F-1354-46BD-B980-B4363E511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510" y="2517787"/>
              <a:ext cx="663498" cy="578276"/>
            </a:xfrm>
            <a:custGeom>
              <a:avLst/>
              <a:gdLst>
                <a:gd name="T0" fmla="*/ 15 w 347"/>
                <a:gd name="T1" fmla="*/ 0 h 316"/>
                <a:gd name="T2" fmla="*/ 0 w 347"/>
                <a:gd name="T3" fmla="*/ 0 h 316"/>
                <a:gd name="T4" fmla="*/ 227 w 347"/>
                <a:gd name="T5" fmla="*/ 316 h 316"/>
                <a:gd name="T6" fmla="*/ 347 w 347"/>
                <a:gd name="T7" fmla="*/ 316 h 316"/>
                <a:gd name="T8" fmla="*/ 15 w 347"/>
                <a:gd name="T9" fmla="*/ 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16">
                  <a:moveTo>
                    <a:pt x="15" y="0"/>
                  </a:moveTo>
                  <a:lnTo>
                    <a:pt x="0" y="0"/>
                  </a:lnTo>
                  <a:lnTo>
                    <a:pt x="227" y="316"/>
                  </a:lnTo>
                  <a:lnTo>
                    <a:pt x="347" y="316"/>
                  </a:lnTo>
                  <a:lnTo>
                    <a:pt x="15" y="0"/>
                  </a:lnTo>
                </a:path>
              </a:pathLst>
            </a:cu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AF891C16-421E-4F05-B870-BECF4BE5207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0431" y="3096063"/>
              <a:ext cx="441695" cy="186659"/>
            </a:xfrm>
            <a:custGeom>
              <a:avLst/>
              <a:gdLst>
                <a:gd name="T0" fmla="*/ 120 w 231"/>
                <a:gd name="T1" fmla="*/ 0 h 102"/>
                <a:gd name="T2" fmla="*/ 0 w 231"/>
                <a:gd name="T3" fmla="*/ 0 h 102"/>
                <a:gd name="T4" fmla="*/ 77 w 231"/>
                <a:gd name="T5" fmla="*/ 102 h 102"/>
                <a:gd name="T6" fmla="*/ 231 w 231"/>
                <a:gd name="T7" fmla="*/ 102 h 102"/>
                <a:gd name="T8" fmla="*/ 120 w 231"/>
                <a:gd name="T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102">
                  <a:moveTo>
                    <a:pt x="120" y="0"/>
                  </a:moveTo>
                  <a:lnTo>
                    <a:pt x="0" y="0"/>
                  </a:lnTo>
                  <a:lnTo>
                    <a:pt x="77" y="102"/>
                  </a:lnTo>
                  <a:lnTo>
                    <a:pt x="231" y="102"/>
                  </a:lnTo>
                  <a:lnTo>
                    <a:pt x="120" y="0"/>
                  </a:lnTo>
                  <a:close/>
                </a:path>
              </a:pathLst>
            </a:cu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BC14EB95-FB0E-4687-BCFA-CAA099346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3556" y="3096063"/>
              <a:ext cx="441695" cy="186659"/>
            </a:xfrm>
            <a:custGeom>
              <a:avLst/>
              <a:gdLst>
                <a:gd name="T0" fmla="*/ 120 w 231"/>
                <a:gd name="T1" fmla="*/ 0 h 102"/>
                <a:gd name="T2" fmla="*/ 0 w 231"/>
                <a:gd name="T3" fmla="*/ 0 h 102"/>
                <a:gd name="T4" fmla="*/ 77 w 231"/>
                <a:gd name="T5" fmla="*/ 102 h 102"/>
                <a:gd name="T6" fmla="*/ 231 w 231"/>
                <a:gd name="T7" fmla="*/ 102 h 102"/>
                <a:gd name="T8" fmla="*/ 120 w 231"/>
                <a:gd name="T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102">
                  <a:moveTo>
                    <a:pt x="120" y="0"/>
                  </a:moveTo>
                  <a:lnTo>
                    <a:pt x="0" y="0"/>
                  </a:lnTo>
                  <a:lnTo>
                    <a:pt x="77" y="102"/>
                  </a:lnTo>
                  <a:lnTo>
                    <a:pt x="231" y="102"/>
                  </a:lnTo>
                  <a:lnTo>
                    <a:pt x="120" y="0"/>
                  </a:lnTo>
                </a:path>
              </a:pathLst>
            </a:cu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lIns="45720" tIns="22860" rIns="45720" bIns="22860"/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43CB1EC6-82A5-4571-9862-A2D40033B87A}"/>
              </a:ext>
            </a:extLst>
          </p:cNvPr>
          <p:cNvSpPr txBox="1"/>
          <p:nvPr/>
        </p:nvSpPr>
        <p:spPr>
          <a:xfrm>
            <a:off x="0" y="6508382"/>
            <a:ext cx="777621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kk-KZ" altLang="ru-RU" sz="1000" b="1" i="1" dirty="0">
                <a:solidFill>
                  <a:srgbClr val="0149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*Қазақстан Республикасы Мәдениет және спорт министрінің 2014 жылғы 22 қарашадағы № 106 бұйрығына сәйкес</a:t>
            </a:r>
            <a:endParaRPr lang="ru-RU" altLang="ru-RU" sz="1000" b="1" i="1" dirty="0">
              <a:solidFill>
                <a:srgbClr val="0149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665334"/>
      </p:ext>
    </p:extLst>
  </p:cSld>
  <p:clrMapOvr>
    <a:masterClrMapping/>
  </p:clrMapOvr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1_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15771</TotalTime>
  <Words>1537</Words>
  <Application>Microsoft Office PowerPoint</Application>
  <PresentationFormat>Широкоэкранный</PresentationFormat>
  <Paragraphs>678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23" baseType="lpstr">
      <vt:lpstr>맑은 고딕</vt:lpstr>
      <vt:lpstr>Arial</vt:lpstr>
      <vt:lpstr>Bebas Neue Bold</vt:lpstr>
      <vt:lpstr>Calibri</vt:lpstr>
      <vt:lpstr>Calibri Light</vt:lpstr>
      <vt:lpstr>Helvetica</vt:lpstr>
      <vt:lpstr>Helvetica Neue</vt:lpstr>
      <vt:lpstr>Helvetica Neue UltraLight</vt:lpstr>
      <vt:lpstr>Open Sans</vt:lpstr>
      <vt:lpstr>Segoe UI</vt:lpstr>
      <vt:lpstr>Tahoma</vt:lpstr>
      <vt:lpstr>Times New Roman</vt:lpstr>
      <vt:lpstr>Wingdings</vt:lpstr>
      <vt:lpstr>Метрополия</vt:lpstr>
      <vt:lpstr>1_Метрополия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Количество и потребность ДЮСШ в регионах и городах</dc:title>
  <dc:creator>MNVO</dc:creator>
  <cp:lastModifiedBy>Калимбекова Куралай</cp:lastModifiedBy>
  <cp:revision>1584</cp:revision>
  <cp:lastPrinted>2024-06-19T09:47:28Z</cp:lastPrinted>
  <dcterms:created xsi:type="dcterms:W3CDTF">2024-04-24T08:14:45Z</dcterms:created>
  <dcterms:modified xsi:type="dcterms:W3CDTF">2024-06-20T13:51:50Z</dcterms:modified>
</cp:coreProperties>
</file>