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36" r:id="rId1"/>
  </p:sldMasterIdLst>
  <p:notesMasterIdLst>
    <p:notesMasterId r:id="rId16"/>
  </p:notesMasterIdLst>
  <p:handoutMasterIdLst>
    <p:handoutMasterId r:id="rId17"/>
  </p:handoutMasterIdLst>
  <p:sldIdLst>
    <p:sldId id="987" r:id="rId2"/>
    <p:sldId id="990" r:id="rId3"/>
    <p:sldId id="991" r:id="rId4"/>
    <p:sldId id="992" r:id="rId5"/>
    <p:sldId id="993" r:id="rId6"/>
    <p:sldId id="994" r:id="rId7"/>
    <p:sldId id="995" r:id="rId8"/>
    <p:sldId id="996" r:id="rId9"/>
    <p:sldId id="997" r:id="rId10"/>
    <p:sldId id="998" r:id="rId11"/>
    <p:sldId id="999" r:id="rId12"/>
    <p:sldId id="1000" r:id="rId13"/>
    <p:sldId id="1001" r:id="rId14"/>
    <p:sldId id="1002" r:id="rId15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A5D"/>
    <a:srgbClr val="4A7EBB"/>
    <a:srgbClr val="DCE6F2"/>
    <a:srgbClr val="000000"/>
    <a:srgbClr val="EDF2F9"/>
    <a:srgbClr val="95B3D7"/>
    <a:srgbClr val="DEDEDE"/>
    <a:srgbClr val="FFFFFF"/>
    <a:srgbClr val="00A400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24" autoAdjust="0"/>
    <p:restoredTop sz="99833" autoAdjust="0"/>
  </p:normalViewPr>
  <p:slideViewPr>
    <p:cSldViewPr>
      <p:cViewPr>
        <p:scale>
          <a:sx n="78" d="100"/>
          <a:sy n="78" d="100"/>
        </p:scale>
        <p:origin x="-2237" y="-463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36" y="-102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Жүзу құрамындағы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үлесі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Жүзу құрамындағы ҚР үлесі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ҚР азаматтары</c:v>
                </c:pt>
                <c:pt idx="1">
                  <c:v>шетелдіктер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687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>
            <a:lvl1pPr defTabSz="915785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322" y="1"/>
            <a:ext cx="2949686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>
            <a:lvl1pPr algn="r" defTabSz="915785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372"/>
            <a:ext cx="2949687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b" anchorCtr="0" compatLnSpc="1">
            <a:prstTxWarp prst="textNoShape">
              <a:avLst/>
            </a:prstTxWarp>
          </a:bodyPr>
          <a:lstStyle>
            <a:lvl1pPr defTabSz="915785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322" y="9440372"/>
            <a:ext cx="2949686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b" anchorCtr="0" compatLnSpc="1">
            <a:prstTxWarp prst="textNoShape">
              <a:avLst/>
            </a:prstTxWarp>
          </a:bodyPr>
          <a:lstStyle>
            <a:lvl1pPr algn="r" defTabSz="915785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675F2E-1CF6-46F4-B900-34B70F2E55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6147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8083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>
            <a:lvl1pPr defTabSz="915785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26" y="1"/>
            <a:ext cx="2948083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>
            <a:lvl1pPr algn="r" defTabSz="915785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2" y="4719387"/>
            <a:ext cx="5445453" cy="44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372"/>
            <a:ext cx="2948083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b" anchorCtr="0" compatLnSpc="1">
            <a:prstTxWarp prst="textNoShape">
              <a:avLst/>
            </a:prstTxWarp>
          </a:bodyPr>
          <a:lstStyle>
            <a:lvl1pPr defTabSz="915785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26" y="9440372"/>
            <a:ext cx="2948083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6" tIns="46288" rIns="92576" bIns="46288" numCol="1" anchor="b" anchorCtr="0" compatLnSpc="1">
            <a:prstTxWarp prst="textNoShape">
              <a:avLst/>
            </a:prstTxWarp>
          </a:bodyPr>
          <a:lstStyle>
            <a:lvl1pPr algn="r" defTabSz="915785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711185-7239-4A7D-872F-3050F635B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0048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1338F-72AD-456E-A24D-1348E01500F3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94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Заметки 2"/>
          <p:cNvSpPr>
            <a:spLocks noGrp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</p:spPr>
        <p:txBody>
          <a:bodyPr lIns="91460" tIns="45730" rIns="91460" bIns="45730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1" name="Номер слайда 3"/>
          <p:cNvSpPr txBox="1">
            <a:spLocks noGrp="1"/>
          </p:cNvSpPr>
          <p:nvPr/>
        </p:nvSpPr>
        <p:spPr bwMode="auto">
          <a:xfrm>
            <a:off x="3854939" y="9438920"/>
            <a:ext cx="2949099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60" tIns="45730" rIns="91460" bIns="45730" anchor="b"/>
          <a:lstStyle/>
          <a:p>
            <a:pPr algn="r" defTabSz="912813"/>
            <a:fld id="{4F17B053-8295-4BD8-BC2D-597AB7513E23}" type="slidenum">
              <a:rPr lang="ru-RU" sz="1200">
                <a:latin typeface="Calibri" pitchFamily="34" charset="0"/>
              </a:rPr>
              <a:pPr algn="r" defTabSz="912813"/>
              <a:t>2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73446-D8C5-4464-9965-5E0BE430DFDC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2950"/>
            <a:ext cx="4968875" cy="3727450"/>
          </a:xfrm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xfrm>
            <a:off x="680562" y="4719461"/>
            <a:ext cx="5444490" cy="4474427"/>
          </a:xfrm>
          <a:noFill/>
          <a:ln/>
        </p:spPr>
        <p:txBody>
          <a:bodyPr lIns="91703" tIns="45852" rIns="91703" bIns="45852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3" tIns="45852" rIns="91703" bIns="45852" anchor="b"/>
          <a:lstStyle/>
          <a:p>
            <a:pPr algn="r"/>
            <a:fld id="{A629914B-00B6-4ED7-899C-871E8E44BD38}" type="slidenum">
              <a:rPr lang="ru-RU" sz="1200"/>
              <a:pPr algn="r"/>
              <a:t>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50867-C968-47B9-9166-6B7D81DAF43A}" type="slidenum">
              <a:rPr lang="ru-RU" smtClean="0"/>
              <a:pPr/>
              <a:t>6</a:t>
            </a:fld>
            <a:endParaRPr lang="ru-RU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C1F6F-03D7-450F-94DF-663A36F414AC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22531" name="doc id"/>
          <p:cNvSpPr txBox="1">
            <a:spLocks noGrp="1" noChangeArrowheads="1"/>
          </p:cNvSpPr>
          <p:nvPr/>
        </p:nvSpPr>
        <p:spPr bwMode="auto">
          <a:xfrm>
            <a:off x="1" y="9442372"/>
            <a:ext cx="2947524" cy="4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defTabSz="912813"/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MOS-KZM006-20081205-HSh2wm-r_c_cf</a:t>
            </a:r>
          </a:p>
        </p:txBody>
      </p:sp>
      <p:sp>
        <p:nvSpPr>
          <p:cNvPr id="22532" name="pg num"/>
          <p:cNvSpPr txBox="1">
            <a:spLocks noGrp="1" noChangeArrowheads="1"/>
          </p:cNvSpPr>
          <p:nvPr/>
        </p:nvSpPr>
        <p:spPr bwMode="auto">
          <a:xfrm>
            <a:off x="3856515" y="9442372"/>
            <a:ext cx="2947524" cy="4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defTabSz="912813"/>
            <a:fld id="{D8AA587B-6E7F-424A-8BC3-367EC34671A5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7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4413" y="1276350"/>
            <a:ext cx="11331576" cy="8499475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203" y="369274"/>
            <a:ext cx="4954549" cy="326135"/>
          </a:xfrm>
          <a:noFill/>
          <a:ln/>
        </p:spPr>
        <p:txBody>
          <a:bodyPr lIns="91408" tIns="45705" rIns="91408" bIns="45705"/>
          <a:lstStyle/>
          <a:p>
            <a:pPr defTabSz="912813"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8F81B-BCD6-40EB-AEFA-50B8550AB1B7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235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Заметки 2"/>
          <p:cNvSpPr>
            <a:spLocks noGrp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</p:spPr>
        <p:txBody>
          <a:bodyPr lIns="91460" tIns="45730" rIns="91460" bIns="45730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7" name="Номер слайда 3"/>
          <p:cNvSpPr txBox="1">
            <a:spLocks noGrp="1"/>
          </p:cNvSpPr>
          <p:nvPr/>
        </p:nvSpPr>
        <p:spPr bwMode="auto">
          <a:xfrm>
            <a:off x="3854939" y="9438920"/>
            <a:ext cx="2949099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60" tIns="45730" rIns="91460" bIns="45730" anchor="b"/>
          <a:lstStyle/>
          <a:p>
            <a:pPr algn="r" defTabSz="912813"/>
            <a:fld id="{9F7E5658-8F30-4B3E-B1FA-F399D8E02D41}" type="slidenum">
              <a:rPr lang="ru-RU" sz="1200">
                <a:latin typeface="Calibri" pitchFamily="34" charset="0"/>
              </a:rPr>
              <a:pPr algn="r" defTabSz="912813"/>
              <a:t>13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DB6F-2E2A-488E-9FA0-158C15FADF36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xfrm>
            <a:off x="680562" y="4722912"/>
            <a:ext cx="5444490" cy="4470976"/>
          </a:xfrm>
          <a:noFill/>
          <a:ln/>
        </p:spPr>
        <p:txBody>
          <a:bodyPr lIns="91460" tIns="45730" rIns="91460" bIns="45730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3854939" y="9438920"/>
            <a:ext cx="2949099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60" tIns="45730" rIns="91460" bIns="45730" anchor="b"/>
          <a:lstStyle/>
          <a:p>
            <a:pPr algn="r" defTabSz="912813"/>
            <a:fld id="{E8B5092E-7F8B-4B18-AF26-7969255A2355}" type="slidenum">
              <a:rPr lang="ru-RU" sz="1200">
                <a:latin typeface="Calibri" pitchFamily="34" charset="0"/>
              </a:rPr>
              <a:pPr algn="r" defTabSz="912813"/>
              <a:t>14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-762" y="47"/>
            <a:ext cx="9144762" cy="5229153"/>
            <a:chOff x="-762" y="47"/>
            <a:chExt cx="9144762" cy="5229153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-762" y="47"/>
              <a:ext cx="9144000" cy="522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Documents and Settings\Admin\Рабочий стол\Mapp cop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66" y="891455"/>
              <a:ext cx="8814398" cy="404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C:\! templates foto\! КИТАЙ\BU008 cop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450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Documents and Settings\Admin\Рабочий стол\Map contur whi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96" y="980728"/>
              <a:ext cx="8270478" cy="3824545"/>
            </a:xfrm>
            <a:prstGeom prst="rect">
              <a:avLst/>
            </a:prstGeom>
            <a:noFill/>
            <a:effectLst>
              <a:outerShdw blurRad="139700" algn="ctr" rotWithShape="0">
                <a:schemeClr val="bg1">
                  <a:alpha val="6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C:\! templates foto\! КИТАЙ\BU003 copy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08920"/>
              <a:ext cx="2693988" cy="239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0" y="71437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7030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0425" y="174625"/>
            <a:ext cx="64293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latin typeface="+mj-lt"/>
              </a:defRPr>
            </a:lvl1pPr>
          </a:lstStyle>
          <a:p>
            <a:pPr>
              <a:defRPr/>
            </a:pPr>
            <a:fld id="{10987F04-B4F0-4A35-9EC6-C1BF57D6A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57819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895AC-4D33-463D-9C55-B2437095A872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54C2-4BBD-400C-B8DE-9EB0782B04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404" r:id="rId1"/>
    <p:sldLayoutId id="2147487406" r:id="rId2"/>
    <p:sldLayoutId id="2147487408" r:id="rId3"/>
    <p:sldLayoutId id="2147487411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7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3861048"/>
            <a:ext cx="835818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«ҚАЗАҚСТАН РЕСПУБЛИКАСЫНЫҢ КЕЙБІР ЗАҢНАМАЛЫҚ АКТІЛЕРІНЕ КӨЛІК МӘСЕЛЕЛЕРІ БОЙЫНША ӨЗГЕРІСТЕР МЕН ТОЛЫҚТЫРУЛАР ЕНГІЗУ ТУРАЛЫ» </a:t>
            </a:r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РЕСПУБЛИКАСЫНЫҢ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ЗАҢ ЖОБАСЫ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990600" y="76200"/>
            <a:ext cx="7467600" cy="71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00" tIns="49702" rIns="99400" bIns="49702">
            <a:spAutoFit/>
          </a:bodyPr>
          <a:lstStyle/>
          <a:p>
            <a:pPr algn="ctr" defTabSz="987425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</a:p>
          <a:p>
            <a:pPr algn="ctr" defTabSz="987425"/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Көлік және коммуникация министрлігі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86125" y="6248400"/>
            <a:ext cx="3071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Астана қ., </a:t>
            </a:r>
            <a: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68E0FE-F86B-4AFC-8FC8-7CC45B291D33}" type="slidenum">
              <a:rPr lang="ru-RU" smtClean="0"/>
              <a:pPr/>
              <a:t>10</a:t>
            </a:fld>
            <a:endParaRPr lang="ru-RU" dirty="0" smtClean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611560" y="2060848"/>
            <a:ext cx="4394448" cy="32689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Халықаралық талаптарға сәйкес келмеуі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kk-KZ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ҚР сауда флотының бәсекеге қабілеттігінің төмендігі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Теңіз көлігіндегі кадрлардың тапшылығы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5727898" y="3329143"/>
            <a:ext cx="2214562" cy="217033"/>
            <a:chOff x="5572132" y="2927804"/>
            <a:chExt cx="2214578" cy="217710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auto">
            <a:xfrm>
              <a:off x="7358082" y="2927804"/>
              <a:ext cx="428628" cy="214982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1400" b="1" dirty="0">
                  <a:latin typeface="+mj-lt"/>
                  <a:cs typeface="Arial" pitchFamily="34" charset="0"/>
                </a:rPr>
                <a:t> 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ҚР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Багетная рамка 37"/>
            <p:cNvSpPr/>
            <p:nvPr/>
          </p:nvSpPr>
          <p:spPr>
            <a:xfrm>
              <a:off x="7215206" y="2929397"/>
              <a:ext cx="142876" cy="141728"/>
            </a:xfrm>
            <a:prstGeom prst="bevel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 b="1" dirty="0">
                <a:latin typeface="+mj-lt"/>
              </a:endParaRPr>
            </a:p>
          </p:txBody>
        </p:sp>
        <p:sp>
          <p:nvSpPr>
            <p:cNvPr id="13325" name="AutoShape 3"/>
            <p:cNvSpPr>
              <a:spLocks noChangeArrowheads="1"/>
            </p:cNvSpPr>
            <p:nvPr/>
          </p:nvSpPr>
          <p:spPr bwMode="auto">
            <a:xfrm>
              <a:off x="5715008" y="2929397"/>
              <a:ext cx="1214446" cy="216117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5875" indent="-15875" algn="just"/>
              <a:r>
                <a:rPr lang="en-US" sz="1400" b="1" dirty="0">
                  <a:latin typeface="Calibri" pitchFamily="34" charset="0"/>
                  <a:cs typeface="Arial" charset="0"/>
                </a:rPr>
                <a:t>  </a:t>
              </a: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Шетелдік</a:t>
              </a:r>
              <a:endParaRPr lang="ru-RU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Багетная рамка 42"/>
            <p:cNvSpPr/>
            <p:nvPr/>
          </p:nvSpPr>
          <p:spPr>
            <a:xfrm>
              <a:off x="5572132" y="2929397"/>
              <a:ext cx="142876" cy="141728"/>
            </a:xfrm>
            <a:prstGeom prst="bevel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 b="1" dirty="0">
                <a:latin typeface="+mj-lt"/>
              </a:endParaRPr>
            </a:p>
          </p:txBody>
        </p:sp>
      </p:grpSp>
      <p:sp>
        <p:nvSpPr>
          <p:cNvPr id="13319" name="Rectangle 23"/>
          <p:cNvSpPr>
            <a:spLocks noChangeArrowheads="1"/>
          </p:cNvSpPr>
          <p:nvPr/>
        </p:nvSpPr>
        <p:spPr bwMode="auto">
          <a:xfrm>
            <a:off x="0" y="116632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 КӨЛІГІ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5"/>
          <p:cNvSpPr txBox="1">
            <a:spLocks/>
          </p:cNvSpPr>
          <p:nvPr/>
        </p:nvSpPr>
        <p:spPr>
          <a:xfrm>
            <a:off x="8501063" y="0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ru-RU" sz="1200" dirty="0">
              <a:latin typeface="+mj-lt"/>
              <a:cs typeface="Arial" pitchFamily="34" charset="0"/>
            </a:endParaRPr>
          </a:p>
        </p:txBody>
      </p:sp>
      <p:sp>
        <p:nvSpPr>
          <p:cNvPr id="13321" name="Номер слайда 5"/>
          <p:cNvSpPr txBox="1">
            <a:spLocks/>
          </p:cNvSpPr>
          <p:nvPr/>
        </p:nvSpPr>
        <p:spPr bwMode="auto">
          <a:xfrm>
            <a:off x="8501063" y="0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0" y="696119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САЛАНЫҢ ПРОБЛЕМАЛАРЫ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3" name="Group 3"/>
          <p:cNvGrpSpPr>
            <a:grpSpLocks noChangeAspect="1"/>
          </p:cNvGrpSpPr>
          <p:nvPr/>
        </p:nvGrpSpPr>
        <p:grpSpPr bwMode="auto">
          <a:xfrm>
            <a:off x="5032384" y="1119188"/>
            <a:ext cx="3571879" cy="2209800"/>
            <a:chOff x="3170" y="705"/>
            <a:chExt cx="2250" cy="1392"/>
          </a:xfrm>
        </p:grpSpPr>
        <p:sp>
          <p:nvSpPr>
            <p:cNvPr id="20482" name="AutoShape 2"/>
            <p:cNvSpPr>
              <a:spLocks noChangeAspect="1" noChangeArrowheads="1" noTextEdit="1"/>
            </p:cNvSpPr>
            <p:nvPr/>
          </p:nvSpPr>
          <p:spPr bwMode="auto">
            <a:xfrm>
              <a:off x="3170" y="705"/>
              <a:ext cx="225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7" y="1129"/>
              <a:ext cx="1516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7" y="1129"/>
              <a:ext cx="1516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4504" y="1351"/>
              <a:ext cx="27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48%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812" y="1369"/>
              <a:ext cx="27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52%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3564" y="790"/>
              <a:ext cx="17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3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Жүктердің теңіз </a:t>
              </a: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тасымалдарындағы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ҚР үлесі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4515" y="7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136" y="92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24" name="Диаграмма 23"/>
          <p:cNvGraphicFramePr/>
          <p:nvPr/>
        </p:nvGraphicFramePr>
        <p:xfrm>
          <a:off x="5286380" y="3714752"/>
          <a:ext cx="3548066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30F57A-9670-4FB0-8624-DFF037CDBD1B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304800" y="5579368"/>
            <a:ext cx="4267200" cy="757506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Ins="36000" bIns="36000">
            <a:spAutoFit/>
          </a:bodyPr>
          <a:lstStyle/>
          <a:p>
            <a:pPr>
              <a:spcAft>
                <a:spcPts val="300"/>
              </a:spcAft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Теңізшілерді дайындау жөніндегі білім ұйымдарын сертификаттау</a:t>
            </a:r>
          </a:p>
          <a:p>
            <a:pPr>
              <a:spcAft>
                <a:spcPts val="300"/>
              </a:spcAft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 кезінде міндетті жүзу тәжірибесін енгізу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21"/>
          <p:cNvSpPr>
            <a:spLocks noChangeArrowheads="1"/>
          </p:cNvSpPr>
          <p:nvPr/>
        </p:nvSpPr>
        <p:spPr bwMode="auto">
          <a:xfrm>
            <a:off x="5692079" y="2359025"/>
            <a:ext cx="30896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Халықаралық шарттардың талаптарына сәйкестігі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21"/>
          <p:cNvSpPr>
            <a:spLocks noChangeArrowheads="1"/>
          </p:cNvSpPr>
          <p:nvPr/>
        </p:nvSpPr>
        <p:spPr bwMode="auto">
          <a:xfrm>
            <a:off x="5692080" y="5643140"/>
            <a:ext cx="3451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жылға қарай жүзу құрамындағы ҚР азаматтарының үлесін 75% дейін жеткізу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«ақ тізімге» кіру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Прямоугольник 21"/>
          <p:cNvSpPr>
            <a:spLocks noChangeArrowheads="1"/>
          </p:cNvSpPr>
          <p:nvPr/>
        </p:nvSpPr>
        <p:spPr bwMode="auto">
          <a:xfrm>
            <a:off x="5564231" y="4143380"/>
            <a:ext cx="3436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Жүктердің теңіз тасымалдарындағы үлесін көбейту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Rectangle 23"/>
          <p:cNvSpPr>
            <a:spLocks noChangeArrowheads="1"/>
          </p:cNvSpPr>
          <p:nvPr/>
        </p:nvSpPr>
        <p:spPr bwMode="auto">
          <a:xfrm>
            <a:off x="0" y="116632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 КӨЛІГІ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3565376"/>
            <a:ext cx="878681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право 27"/>
          <p:cNvSpPr/>
          <p:nvPr/>
        </p:nvSpPr>
        <p:spPr>
          <a:xfrm>
            <a:off x="4724400" y="2567186"/>
            <a:ext cx="642938" cy="28575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atin typeface="+mj-lt"/>
              <a:cs typeface="Arial" pitchFamily="34" charset="0"/>
            </a:endParaRPr>
          </a:p>
        </p:txBody>
      </p:sp>
      <p:sp>
        <p:nvSpPr>
          <p:cNvPr id="14346" name="Номер слайда 5"/>
          <p:cNvSpPr txBox="1">
            <a:spLocks/>
          </p:cNvSpPr>
          <p:nvPr/>
        </p:nvSpPr>
        <p:spPr bwMode="auto">
          <a:xfrm>
            <a:off x="8501063" y="26988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52400" y="1484784"/>
            <a:ext cx="2438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kk-KZ" sz="1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endParaRPr lang="ru-RU" sz="1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82"/>
          <p:cNvSpPr/>
          <p:nvPr/>
        </p:nvSpPr>
        <p:spPr>
          <a:xfrm>
            <a:off x="304800" y="2053208"/>
            <a:ext cx="4343400" cy="141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300"/>
              </a:spcAft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Кемелерді тану және оларды алыс аралықта ізіне түсу жүйесін енгізу  (ОСДР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300"/>
              </a:spcAft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Әкімшілік құқық бұзушылықтардың қауіпті түрлері үшін айыппұл сомасын ұлғайту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kk-KZ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 иелерінің, кеме жүргізушілерінің және порт құрылыстары иелерінің жауапкершілігін арттыру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82"/>
          <p:cNvSpPr/>
          <p:nvPr/>
        </p:nvSpPr>
        <p:spPr>
          <a:xfrm>
            <a:off x="152400" y="36290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kk-KZ" sz="1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БӘСЕКЕГЕ ҚАБІЛЕТТІЛІК</a:t>
            </a:r>
            <a:endParaRPr lang="ru-RU" sz="1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82"/>
          <p:cNvSpPr/>
          <p:nvPr/>
        </p:nvSpPr>
        <p:spPr>
          <a:xfrm>
            <a:off x="304800" y="4162400"/>
            <a:ext cx="4191000" cy="799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300"/>
              </a:spcAft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kk-KZ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Отандық тасымалдаушыларға кедендік преференцияларды ұсынуға арналған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«кемелердің халықаралық тізілімі» институтын енгізу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82"/>
          <p:cNvSpPr/>
          <p:nvPr/>
        </p:nvSpPr>
        <p:spPr>
          <a:xfrm>
            <a:off x="152400" y="5122168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kk-KZ" sz="1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КАДРЛАРДЫ ДАЙЫНДАУ</a:t>
            </a:r>
            <a:endParaRPr lang="ru-RU" sz="1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33"/>
          <p:cNvCxnSpPr/>
          <p:nvPr/>
        </p:nvCxnSpPr>
        <p:spPr>
          <a:xfrm>
            <a:off x="0" y="4969768"/>
            <a:ext cx="878681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768127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ҰСЫНЫЛЫП ОТЫРҒАН ШАРАЛАР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724400" y="4368527"/>
            <a:ext cx="642937" cy="28575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atin typeface="+mj-lt"/>
              <a:cs typeface="Arial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724400" y="5947940"/>
            <a:ext cx="642938" cy="28575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EA9EBA-2E3E-45A6-9B79-456D168FA6A1}" type="slidenum">
              <a:rPr lang="ru-RU" smtClean="0"/>
              <a:pPr/>
              <a:t>12</a:t>
            </a:fld>
            <a:endParaRPr lang="ru-RU" dirty="0" smtClean="0"/>
          </a:p>
        </p:txBody>
      </p:sp>
      <p:sp>
        <p:nvSpPr>
          <p:cNvPr id="15363" name="Rectangle 23"/>
          <p:cNvSpPr>
            <a:spLocks noChangeArrowheads="1"/>
          </p:cNvSpPr>
          <p:nvPr/>
        </p:nvSpPr>
        <p:spPr bwMode="auto">
          <a:xfrm>
            <a:off x="0" y="19206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 КӨЛІГІ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211960" y="1484784"/>
            <a:ext cx="1139" cy="51589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44429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429125" y="1139527"/>
            <a:ext cx="4572000" cy="84983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Ins="36000" bIns="36000">
            <a:spAutoFit/>
          </a:bodyPr>
          <a:lstStyle/>
          <a:p>
            <a:pPr algn="ctr">
              <a:spcAft>
                <a:spcPts val="300"/>
              </a:spcAft>
              <a:buClr>
                <a:schemeClr val="tx2"/>
              </a:buClr>
              <a:defRPr/>
            </a:pPr>
            <a:endParaRPr lang="ru-RU" sz="1600" b="1" dirty="0">
              <a:solidFill>
                <a:schemeClr val="tx2"/>
              </a:solidFill>
              <a:latin typeface="+mj-lt"/>
            </a:endParaRPr>
          </a:p>
          <a:p>
            <a:pPr algn="ctr">
              <a:spcAft>
                <a:spcPts val="300"/>
              </a:spcAft>
              <a:buClr>
                <a:schemeClr val="tx2"/>
              </a:buClr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Мемлекеттік және коммерциялық функцияларды бөлу: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Рисунок 14" descr="ЛОГОТИП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2066379"/>
            <a:ext cx="1116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500688" y="2142579"/>
            <a:ext cx="3429000" cy="565146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Ins="36000" bIns="36000">
            <a:spAutoFit/>
          </a:bodyPr>
          <a:lstStyle/>
          <a:p>
            <a:pPr algn="just">
              <a:spcAft>
                <a:spcPts val="300"/>
              </a:spcAft>
              <a:buClr>
                <a:schemeClr val="tx2"/>
              </a:buCl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Көліктік бақылау комитеті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порттағы мемлекеттік бақылау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4500563" y="4347245"/>
            <a:ext cx="1143000" cy="1169987"/>
            <a:chOff x="4500562" y="3244994"/>
            <a:chExt cx="1143008" cy="1169684"/>
          </a:xfrm>
        </p:grpSpPr>
        <p:pic>
          <p:nvPicPr>
            <p:cNvPr id="15380" name="Picture 2" descr="C:\Documents and Settings\tlepov_k\Мои документы\Downloads\images (7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3244994"/>
              <a:ext cx="857256" cy="9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3" descr="C:\Documents and Settings\Admin\Мои документы\For prezentations\peoples\Us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2" y="3714752"/>
              <a:ext cx="699953" cy="699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Прямоугольник 29"/>
          <p:cNvSpPr/>
          <p:nvPr/>
        </p:nvSpPr>
        <p:spPr>
          <a:xfrm>
            <a:off x="5562600" y="4450432"/>
            <a:ext cx="3367088" cy="81136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Ins="36000" bIns="36000">
            <a:spAutoFit/>
          </a:bodyPr>
          <a:lstStyle/>
          <a:p>
            <a:pPr algn="just">
              <a:spcAft>
                <a:spcPts val="300"/>
              </a:spcAft>
              <a:buClr>
                <a:schemeClr val="tx2"/>
              </a:buCl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Теңіз терминалдарының иелері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жүктердің ауытқуы және сервистік қызмет көрсету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5"/>
          <p:cNvGrpSpPr>
            <a:grpSpLocks/>
          </p:cNvGrpSpPr>
          <p:nvPr/>
        </p:nvGrpSpPr>
        <p:grpSpPr bwMode="auto">
          <a:xfrm>
            <a:off x="4572000" y="3243932"/>
            <a:ext cx="857250" cy="749300"/>
            <a:chOff x="4500562" y="5000636"/>
            <a:chExt cx="857256" cy="749898"/>
          </a:xfrm>
        </p:grpSpPr>
        <p:pic>
          <p:nvPicPr>
            <p:cNvPr id="15378" name="Picture 4" descr="C:\Documents and Settings\Admin\Мои документы\For prezentations\peoples\call_center_operator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500562" y="5143512"/>
              <a:ext cx="503667" cy="607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" descr="C:\Documents and Settings\tlepov_k\Мои документы\Downloads\vtuyvuy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270" t="1250" r="37987" b="42500"/>
            <a:stretch>
              <a:fillRect/>
            </a:stretch>
          </p:blipFill>
          <p:spPr bwMode="auto">
            <a:xfrm>
              <a:off x="4786314" y="5000636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Прямоугольник 32"/>
          <p:cNvSpPr/>
          <p:nvPr/>
        </p:nvSpPr>
        <p:spPr>
          <a:xfrm>
            <a:off x="5562600" y="3094707"/>
            <a:ext cx="3295650" cy="105758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Ins="36000" bIns="36000">
            <a:spAutoFit/>
          </a:bodyPr>
          <a:lstStyle/>
          <a:p>
            <a:pPr algn="just">
              <a:spcAft>
                <a:spcPts val="300"/>
              </a:spcAft>
              <a:buClr>
                <a:schemeClr val="tx2"/>
              </a:buCl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Казморпорт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РМК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еңізде жүзу қауіпсіздігін қамтамасыз ету, соның ішінде навигациялық басқару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5911850"/>
            <a:ext cx="4357688" cy="318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Ins="36000" bIns="36000">
            <a:spAutoFit/>
          </a:bodyPr>
          <a:lstStyle/>
          <a:p>
            <a:pPr algn="ctr">
              <a:spcAft>
                <a:spcPts val="300"/>
              </a:spcAft>
              <a:buClr>
                <a:schemeClr val="tx2"/>
              </a:buCl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Халықаралық талаптарға сәйкестендіру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5" name="Номер слайда 5"/>
          <p:cNvSpPr txBox="1">
            <a:spLocks/>
          </p:cNvSpPr>
          <p:nvPr/>
        </p:nvSpPr>
        <p:spPr bwMode="auto">
          <a:xfrm>
            <a:off x="8501063" y="26988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0" y="84013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ТЕҢІЗ ПОРТТАРЫ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7" name="Picture 5" descr="C:\Documents and Settings\Admin\Мои документы\For prezentations\peoples\pilo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71179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00C62B-6EEA-4F8A-864A-361DD1C80A4E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26" name="Номер слайда 34"/>
          <p:cNvSpPr txBox="1">
            <a:spLocks noGrp="1"/>
          </p:cNvSpPr>
          <p:nvPr/>
        </p:nvSpPr>
        <p:spPr bwMode="auto">
          <a:xfrm>
            <a:off x="6553200" y="6308725"/>
            <a:ext cx="209073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077" name="Rectangle 23"/>
          <p:cNvSpPr>
            <a:spLocks noChangeArrowheads="1"/>
          </p:cNvSpPr>
          <p:nvPr/>
        </p:nvSpPr>
        <p:spPr bwMode="auto">
          <a:xfrm>
            <a:off x="0" y="19206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КӨЛІК ҚАУІПСІЗДІГІ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23"/>
          <p:cNvSpPr>
            <a:spLocks noChangeArrowheads="1"/>
          </p:cNvSpPr>
          <p:nvPr/>
        </p:nvSpPr>
        <p:spPr bwMode="auto">
          <a:xfrm>
            <a:off x="0" y="84013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ЗАҢСЫЗ АРАЛАСУ АКТІСІНЕН ҚОРҒАУ ЖАҒДАЙЫ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 Box 89"/>
          <p:cNvSpPr txBox="1">
            <a:spLocks noChangeArrowheads="1"/>
          </p:cNvSpPr>
          <p:nvPr/>
        </p:nvSpPr>
        <p:spPr bwMode="auto">
          <a:xfrm>
            <a:off x="228600" y="1662648"/>
            <a:ext cx="4968875" cy="333708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Көлік инфрақұрылым объектілері дайындығының төмендігі</a:t>
            </a: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Көлік қауіпсіздігін қамтамасыз етудің кешенді жүйесінің болмауы</a:t>
            </a: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Көлік қауіпсіздігін қамтамасыз ету жөніндегі міндеттердің болмауы</a:t>
            </a: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Көлік қауіпсіздігін қамтамасыз етудегі жауапкершіліктің болмауы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Диаграмма 134"/>
          <p:cNvGraphicFramePr>
            <a:graphicFrameLocks/>
          </p:cNvGraphicFramePr>
          <p:nvPr/>
        </p:nvGraphicFramePr>
        <p:xfrm>
          <a:off x="5105400" y="1628800"/>
          <a:ext cx="3733800" cy="3759200"/>
        </p:xfrm>
        <a:graphic>
          <a:graphicData uri="http://schemas.openxmlformats.org/presentationml/2006/ole">
            <p:oleObj spid="_x0000_s3074" r:id="rId4" imgW="3731075" imgH="3761558" progId="Excel.Sheet.8">
              <p:embed/>
            </p:oleObj>
          </a:graphicData>
        </a:graphic>
      </p:graphicFrame>
      <p:sp>
        <p:nvSpPr>
          <p:cNvPr id="136" name="Прямоугольник 135"/>
          <p:cNvSpPr/>
          <p:nvPr/>
        </p:nvSpPr>
        <p:spPr>
          <a:xfrm>
            <a:off x="5004048" y="4639758"/>
            <a:ext cx="3894137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0" i="1" dirty="0">
                <a:latin typeface="Calibri" pitchFamily="34" charset="0"/>
              </a:rPr>
              <a:t>     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Әлемдік тәжірибеге сәйкес 70</a:t>
            </a:r>
            <a:r>
              <a:rPr lang="ru-RU" sz="1600" b="0" i="1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дейінгі террористік акциялар көлікте немесе оны пайдаланумен жасалады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13BD33-28B8-4C4F-95E7-27A27F464E1D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26" name="Номер слайда 34"/>
          <p:cNvSpPr txBox="1">
            <a:spLocks noGrp="1"/>
          </p:cNvSpPr>
          <p:nvPr/>
        </p:nvSpPr>
        <p:spPr bwMode="auto">
          <a:xfrm>
            <a:off x="6553200" y="6308725"/>
            <a:ext cx="209073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6388" name="Rectangle 23"/>
          <p:cNvSpPr>
            <a:spLocks noChangeArrowheads="1"/>
          </p:cNvSpPr>
          <p:nvPr/>
        </p:nvSpPr>
        <p:spPr bwMode="auto">
          <a:xfrm>
            <a:off x="0" y="19206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КӨЛІК ҚАУІПСІЗДІГІ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0" y="1056159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ҰСЫНЫЛЫП ОТЫРҒАН ШАРАЛАР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1000" y="1775713"/>
            <a:ext cx="4648200" cy="49305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Көлік қауіпсіздігін қамтамасыз ету жөніндегі инфрақұрылым объектілері иелерінің және тасымалдаушылардың қызметін регламенттеу</a:t>
            </a: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Көлік инфрақұрылымына қойылатын талаптарды белгілеу </a:t>
            </a: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Жауапкершілікті және бақылау жүйесін енгізу</a:t>
            </a: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Темір жол және автомобиль вокзалдарындағы жолаушыларды қарап тексеру жүйесін енгізу</a:t>
            </a: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Ресімделген және броньға қойылған жол жүру құжаттары туралы мәліметтерге құқық қорғау органдарының иқолжетімділігін ұсыну</a:t>
            </a:r>
            <a:endParaRPr lang="ru-RU" sz="1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95392" y="2362200"/>
            <a:ext cx="2748608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2011 жылғы 15 наурыздағы Қауіпсіздік Кеңесінің шешімін орындау</a:t>
            </a:r>
            <a:endParaRPr lang="ru-RU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Ұлттық қауіпсіздікті қамтамасыз ету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5376863" y="2990850"/>
            <a:ext cx="642937" cy="97155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atin typeface="+mj-lt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181600" y="1556792"/>
            <a:ext cx="38474" cy="50868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316CD4-5C84-4A38-A34A-90103ABE53C3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56345" y="1312307"/>
            <a:ext cx="820814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ru-RU" sz="2400" i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Әкімшілік кедергілерді төмендету 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Отандық көлік саласының бәсекеге қабілеттігін арттыру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Қызмет көрсету сапасын арттыру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Инфрақұрылымды дамыту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Тұтынушылардың құқығын қорғау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Көліктегі қауіпсіздікті және көлік қауіпсіздігін қамтамасыз ету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Көліктегі мемлекеттік бақылаудың тиімділігін арттыру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Қазақстандық заңнаманы халықаралық шарттардың талаптарымен үйлестіру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148" name="Rectangle 23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ЗАҢ ЖОБАСЫНЫҢ НЕГІЗГІ МАҚСАТТАРЫ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4586E1-DF27-4310-AC4E-319D17A8D72B}" type="slidenum">
              <a:rPr lang="ru-RU" smtClean="0"/>
              <a:pPr/>
              <a:t>3</a:t>
            </a:fld>
            <a:endParaRPr lang="ru-RU" dirty="0" smtClean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00100" y="2714620"/>
            <a:ext cx="2643188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103" name="Прямоугольник 14"/>
          <p:cNvSpPr>
            <a:spLocks noChangeArrowheads="1"/>
          </p:cNvSpPr>
          <p:nvPr/>
        </p:nvSpPr>
        <p:spPr bwMode="auto">
          <a:xfrm>
            <a:off x="3857625" y="1857375"/>
            <a:ext cx="5072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C00000"/>
              </a:buClr>
              <a:defRPr/>
            </a:pPr>
            <a:endParaRPr lang="ru-RU" sz="2200" b="1" dirty="0">
              <a:latin typeface="+mj-lt"/>
              <a:cs typeface="Arial" pitchFamily="34" charset="0"/>
            </a:endParaRPr>
          </a:p>
        </p:txBody>
      </p:sp>
      <p:sp>
        <p:nvSpPr>
          <p:cNvPr id="7173" name="TextBox 19"/>
          <p:cNvSpPr txBox="1">
            <a:spLocks noChangeArrowheads="1"/>
          </p:cNvSpPr>
          <p:nvPr/>
        </p:nvSpPr>
        <p:spPr bwMode="auto">
          <a:xfrm>
            <a:off x="632520" y="353484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Автовокзалдар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– 34</a:t>
            </a:r>
          </a:p>
          <a:p>
            <a:pPr algn="ctr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12 (35%)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– белгіленген талаптарға сәйкес келмейді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87327" y="4486275"/>
            <a:ext cx="2643187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5" name="TextBox 19"/>
          <p:cNvSpPr txBox="1">
            <a:spLocks noChangeArrowheads="1"/>
          </p:cNvSpPr>
          <p:nvPr/>
        </p:nvSpPr>
        <p:spPr bwMode="auto">
          <a:xfrm>
            <a:off x="784920" y="5562600"/>
            <a:ext cx="30480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Автостанциялар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– 138</a:t>
            </a:r>
          </a:p>
          <a:p>
            <a:pPr algn="ctr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72 (52%)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– белгіленген талаптарға сәйкес келмейді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479676" y="4079875"/>
            <a:ext cx="4183062" cy="1587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1295400" y="1444774"/>
            <a:ext cx="2633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ИНФРАҚҰРЫЛЫМ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Box 19"/>
          <p:cNvSpPr txBox="1">
            <a:spLocks noChangeArrowheads="1"/>
          </p:cNvSpPr>
          <p:nvPr/>
        </p:nvSpPr>
        <p:spPr bwMode="auto">
          <a:xfrm>
            <a:off x="5429256" y="1444774"/>
            <a:ext cx="3286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ТАСЫМАЛДАУШЫЛАР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Box 19"/>
          <p:cNvSpPr txBox="1">
            <a:spLocks noChangeArrowheads="1"/>
          </p:cNvSpPr>
          <p:nvPr/>
        </p:nvSpPr>
        <p:spPr bwMode="auto">
          <a:xfrm>
            <a:off x="4876800" y="42672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Жүк тасымалдаушылар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– 1 090</a:t>
            </a:r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0" y="19206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АВТОМОБИЛЬ КӨЛІГІ</a:t>
            </a:r>
          </a:p>
        </p:txBody>
      </p:sp>
      <p:pic>
        <p:nvPicPr>
          <p:cNvPr id="7181" name="Picture 37" descr="I:\! WORK\For prezentations\transport\truck_bl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648200"/>
            <a:ext cx="1212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Номер слайда 5"/>
          <p:cNvSpPr txBox="1">
            <a:spLocks/>
          </p:cNvSpPr>
          <p:nvPr/>
        </p:nvSpPr>
        <p:spPr bwMode="auto">
          <a:xfrm>
            <a:off x="8501063" y="26988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83" name="Прямоугольник 54"/>
          <p:cNvSpPr>
            <a:spLocks noChangeArrowheads="1"/>
          </p:cNvSpPr>
          <p:nvPr/>
        </p:nvSpPr>
        <p:spPr bwMode="auto">
          <a:xfrm>
            <a:off x="4953000" y="5570538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>
              <a:buClr>
                <a:srgbClr val="C00000"/>
              </a:buClr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Сыбайлас жемқорлықты көрсету, Көліктік бақылау бекеттері жұмысының тиімсіздігі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Box 19"/>
          <p:cNvSpPr txBox="1">
            <a:spLocks noChangeArrowheads="1"/>
          </p:cNvSpPr>
          <p:nvPr/>
        </p:nvSpPr>
        <p:spPr bwMode="auto">
          <a:xfrm>
            <a:off x="5834063" y="2163142"/>
            <a:ext cx="2090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Заңсыз</a:t>
            </a:r>
            <a:r>
              <a:rPr lang="ru-RU" sz="1600" b="0" dirty="0" smtClean="0">
                <a:latin typeface="Calibri" pitchFamily="34" charset="0"/>
                <a:cs typeface="Arial" charset="0"/>
              </a:rPr>
              <a:t> </a:t>
            </a:r>
            <a:r>
              <a:rPr lang="ru-RU" sz="1600" b="0" dirty="0">
                <a:latin typeface="Calibri" pitchFamily="34" charset="0"/>
                <a:cs typeface="Arial" charset="0"/>
              </a:rPr>
              <a:t>- 60%</a:t>
            </a:r>
          </a:p>
        </p:txBody>
      </p:sp>
      <p:pic>
        <p:nvPicPr>
          <p:cNvPr id="7185" name="Picture 45" descr="http://t3.gstatic.com/images?q=tbn:ANd9GcT96rGtsnKh7HZVtKMkVJdNwz4nc3lYZoNQDIOVB9a_il3EoSe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499742"/>
            <a:ext cx="14589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51" descr="C:\Documents and Settings\Aubakirov_b\Рабочий стол\ткси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747392"/>
            <a:ext cx="857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Box 19"/>
          <p:cNvSpPr txBox="1">
            <a:spLocks noChangeArrowheads="1"/>
          </p:cNvSpPr>
          <p:nvPr/>
        </p:nvSpPr>
        <p:spPr bwMode="auto">
          <a:xfrm>
            <a:off x="5343525" y="1934542"/>
            <a:ext cx="303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Автобустық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– 605, Такси - 282</a:t>
            </a:r>
          </a:p>
        </p:txBody>
      </p:sp>
      <p:sp>
        <p:nvSpPr>
          <p:cNvPr id="7188" name="TextBox 19"/>
          <p:cNvSpPr txBox="1">
            <a:spLocks noChangeArrowheads="1"/>
          </p:cNvSpPr>
          <p:nvPr/>
        </p:nvSpPr>
        <p:spPr bwMode="auto">
          <a:xfrm>
            <a:off x="5257800" y="3381375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Қауіпсіздік және қызмет сапасының төмен жағдайы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9" name="Прямоугольник 26"/>
          <p:cNvSpPr>
            <a:spLocks noChangeArrowheads="1"/>
          </p:cNvSpPr>
          <p:nvPr/>
        </p:nvSpPr>
        <p:spPr bwMode="auto">
          <a:xfrm>
            <a:off x="251520" y="1867966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Автовокзалдардың және автостанциялардың шамамен 50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белгіленген талаптарға сәйкес келмейді 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908720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САЛАНЫҢ ПРОБЛЕМАЛАРЫ</a:t>
            </a:r>
            <a:endParaRPr lang="ru-RU" sz="20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641C05-A998-47E9-9AC2-BFC6C7188167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8200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857884" y="1714488"/>
            <a:ext cx="3143272" cy="714380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Жолаушылар тасымалдарының диспетчерлік жүйесі</a:t>
            </a:r>
          </a:p>
        </p:txBody>
      </p:sp>
      <p:sp>
        <p:nvSpPr>
          <p:cNvPr id="31" name="AutoShape 76"/>
          <p:cNvSpPr>
            <a:spLocks noChangeArrowheads="1"/>
          </p:cNvSpPr>
          <p:nvPr/>
        </p:nvSpPr>
        <p:spPr bwMode="auto">
          <a:xfrm rot="3225506" flipH="1" flipV="1">
            <a:off x="1837745" y="6279144"/>
            <a:ext cx="197345" cy="1096134"/>
          </a:xfrm>
          <a:prstGeom prst="downArrow">
            <a:avLst>
              <a:gd name="adj1" fmla="val 50000"/>
              <a:gd name="adj2" fmla="val 31342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ru-RU" sz="2200" b="1" dirty="0">
              <a:cs typeface="Arial" pitchFamily="34" charset="0"/>
            </a:endParaRPr>
          </a:p>
        </p:txBody>
      </p:sp>
      <p:sp>
        <p:nvSpPr>
          <p:cNvPr id="8196" name="Rectangle 23"/>
          <p:cNvSpPr>
            <a:spLocks noChangeArrowheads="1"/>
          </p:cNvSpPr>
          <p:nvPr/>
        </p:nvSpPr>
        <p:spPr bwMode="auto">
          <a:xfrm>
            <a:off x="0" y="192063"/>
            <a:ext cx="917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АВТОМОБИЛЬ КӨЛІГІ</a:t>
            </a:r>
          </a:p>
        </p:txBody>
      </p:sp>
      <p:sp>
        <p:nvSpPr>
          <p:cNvPr id="8197" name="Номер слайда 5"/>
          <p:cNvSpPr txBox="1">
            <a:spLocks/>
          </p:cNvSpPr>
          <p:nvPr/>
        </p:nvSpPr>
        <p:spPr bwMode="auto">
          <a:xfrm>
            <a:off x="8501063" y="26988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198" name="Прямоугольник 94"/>
          <p:cNvSpPr>
            <a:spLocks noChangeArrowheads="1"/>
          </p:cNvSpPr>
          <p:nvPr/>
        </p:nvSpPr>
        <p:spPr bwMode="auto">
          <a:xfrm>
            <a:off x="71438" y="390525"/>
            <a:ext cx="90725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00" dirty="0">
                <a:solidFill>
                  <a:srgbClr val="10253F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8199" name="Содержимое 2"/>
          <p:cNvSpPr txBox="1">
            <a:spLocks/>
          </p:cNvSpPr>
          <p:nvPr/>
        </p:nvSpPr>
        <p:spPr bwMode="auto">
          <a:xfrm>
            <a:off x="304800" y="1393007"/>
            <a:ext cx="5357813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Қызметтер көрсету стандарттарын енгізу: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</a:pP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автовокзалдардың, автостанциялардың және жолаушыларға қызмет көрсету пункттерінің 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buFontTx/>
              <a:buChar char="-"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автобус тасымалдаушыларының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buFontTx/>
              <a:buChar char="-"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такси тасымалдаушыларының 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buFontTx/>
              <a:buChar char="-"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Такси қызметінің диспетчерлеріне қойылатын талаптарды белгілеу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6572264" y="2428868"/>
            <a:ext cx="2143125" cy="1657350"/>
            <a:chOff x="3960" y="1260"/>
            <a:chExt cx="1350" cy="1089"/>
          </a:xfrm>
        </p:grpSpPr>
        <p:pic>
          <p:nvPicPr>
            <p:cNvPr id="82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6" y="1260"/>
              <a:ext cx="2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62" name="AutoShape 74"/>
            <p:cNvSpPr>
              <a:spLocks noChangeArrowheads="1"/>
            </p:cNvSpPr>
            <p:nvPr/>
          </p:nvSpPr>
          <p:spPr bwMode="auto">
            <a:xfrm>
              <a:off x="4070" y="2115"/>
              <a:ext cx="115" cy="76"/>
            </a:xfrm>
            <a:prstGeom prst="downArrow">
              <a:avLst>
                <a:gd name="adj1" fmla="val 50000"/>
                <a:gd name="adj2" fmla="val 31310"/>
              </a:avLst>
            </a:prstGeom>
            <a:solidFill>
              <a:srgbClr val="065DB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200" b="1" dirty="0">
                <a:cs typeface="Arial" charset="0"/>
              </a:endParaRPr>
            </a:p>
          </p:txBody>
        </p:sp>
        <p:sp>
          <p:nvSpPr>
            <p:cNvPr id="8263" name="AutoShape 75"/>
            <p:cNvSpPr>
              <a:spLocks noChangeArrowheads="1"/>
            </p:cNvSpPr>
            <p:nvPr/>
          </p:nvSpPr>
          <p:spPr bwMode="auto">
            <a:xfrm>
              <a:off x="4410" y="2115"/>
              <a:ext cx="115" cy="76"/>
            </a:xfrm>
            <a:prstGeom prst="downArrow">
              <a:avLst>
                <a:gd name="adj1" fmla="val 50000"/>
                <a:gd name="adj2" fmla="val 31310"/>
              </a:avLst>
            </a:prstGeom>
            <a:solidFill>
              <a:srgbClr val="065DB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200" b="1" dirty="0">
                <a:cs typeface="Arial" charset="0"/>
              </a:endParaRPr>
            </a:p>
          </p:txBody>
        </p:sp>
        <p:sp>
          <p:nvSpPr>
            <p:cNvPr id="8264" name="AutoShape 76"/>
            <p:cNvSpPr>
              <a:spLocks noChangeArrowheads="1"/>
            </p:cNvSpPr>
            <p:nvPr/>
          </p:nvSpPr>
          <p:spPr bwMode="auto">
            <a:xfrm>
              <a:off x="4770" y="2115"/>
              <a:ext cx="115" cy="76"/>
            </a:xfrm>
            <a:prstGeom prst="downArrow">
              <a:avLst>
                <a:gd name="adj1" fmla="val 50000"/>
                <a:gd name="adj2" fmla="val 3131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200" b="1" dirty="0">
                <a:cs typeface="Arial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120" y="1846"/>
              <a:ext cx="608" cy="460"/>
              <a:chOff x="52" y="919"/>
              <a:chExt cx="1156" cy="1376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569" y="919"/>
                <a:ext cx="641" cy="592"/>
                <a:chOff x="1804" y="-612"/>
                <a:chExt cx="1226" cy="919"/>
              </a:xfrm>
            </p:grpSpPr>
            <p:pic>
              <p:nvPicPr>
                <p:cNvPr id="8288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79" y="-307"/>
                  <a:ext cx="551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89" name="Picture 4" descr="C:\Documents and Settings\Admin\Мои документы\For prezentations\peoples\call_center_operator_256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804" y="-612"/>
                  <a:ext cx="918" cy="9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58" y="1052"/>
                <a:ext cx="818" cy="1241"/>
                <a:chOff x="3555" y="1514"/>
                <a:chExt cx="680" cy="1008"/>
              </a:xfrm>
            </p:grpSpPr>
            <p:pic>
              <p:nvPicPr>
                <p:cNvPr id="8286" name="Picture 7" descr="C:\Documents and Settings\Admin\Мои документы\For prezentations\university_a_256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62" y="1514"/>
                  <a:ext cx="356" cy="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87" name="Rectangle 19"/>
                <p:cNvSpPr>
                  <a:spLocks noChangeArrowheads="1"/>
                </p:cNvSpPr>
                <p:nvPr/>
              </p:nvSpPr>
              <p:spPr bwMode="auto">
                <a:xfrm>
                  <a:off x="3555" y="2341"/>
                  <a:ext cx="680" cy="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000" b="1" dirty="0">
                    <a:cs typeface="Arial" charset="0"/>
                  </a:endParaRPr>
                </a:p>
              </p:txBody>
            </p:sp>
          </p:grp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120" y="1387"/>
              <a:ext cx="860" cy="314"/>
              <a:chOff x="113" y="527"/>
              <a:chExt cx="1347" cy="942"/>
            </a:xfrm>
          </p:grpSpPr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08" y="527"/>
                <a:ext cx="906" cy="817"/>
                <a:chOff x="3379" y="961"/>
                <a:chExt cx="771" cy="791"/>
              </a:xfrm>
            </p:grpSpPr>
            <p:pic>
              <p:nvPicPr>
                <p:cNvPr id="8282" name="Picture 5" descr="C:\Documents and Settings\Admin\Мои документы\For prezentations\courthouse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424" y="961"/>
                  <a:ext cx="353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83" name="Rectangle 17"/>
                <p:cNvSpPr>
                  <a:spLocks noChangeArrowheads="1"/>
                </p:cNvSpPr>
                <p:nvPr/>
              </p:nvSpPr>
              <p:spPr bwMode="auto">
                <a:xfrm>
                  <a:off x="3379" y="1525"/>
                  <a:ext cx="771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000" b="1" dirty="0">
                    <a:cs typeface="Arial" charset="0"/>
                  </a:endParaRPr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725" y="552"/>
                <a:ext cx="738" cy="919"/>
                <a:chOff x="2015" y="366"/>
                <a:chExt cx="1412" cy="1427"/>
              </a:xfrm>
            </p:grpSpPr>
            <p:pic>
              <p:nvPicPr>
                <p:cNvPr id="8280" name="Picture 29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79" y="766"/>
                  <a:ext cx="848" cy="9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81" name="Picture 4" descr="C:\Documents and Settings\Admin\Мои документы\For prezentations\peoples\call_center_operator_256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015" y="366"/>
                  <a:ext cx="890" cy="1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67" name="il_fi" descr="gdw6122w1_yd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42" y="1744"/>
              <a:ext cx="36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Стрелка вправо 170"/>
            <p:cNvSpPr/>
            <p:nvPr/>
          </p:nvSpPr>
          <p:spPr bwMode="auto">
            <a:xfrm rot="2025248">
              <a:off x="4815" y="1691"/>
              <a:ext cx="98" cy="29"/>
            </a:xfrm>
            <a:prstGeom prst="rightArrow">
              <a:avLst/>
            </a:prstGeom>
            <a:solidFill>
              <a:srgbClr val="3038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 b="1" dirty="0"/>
            </a:p>
          </p:txBody>
        </p:sp>
        <p:pic>
          <p:nvPicPr>
            <p:cNvPr id="8269" name="Picture 7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21" y="1755"/>
              <a:ext cx="16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4" name="Прямая соединительная линия 173"/>
            <p:cNvCxnSpPr/>
            <p:nvPr/>
          </p:nvCxnSpPr>
          <p:spPr bwMode="auto">
            <a:xfrm>
              <a:off x="4141" y="1845"/>
              <a:ext cx="169" cy="135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auto">
            <a:xfrm rot="5400000">
              <a:off x="4065" y="1651"/>
              <a:ext cx="235" cy="82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auto">
            <a:xfrm rot="16200000" flipV="1">
              <a:off x="4873" y="1472"/>
              <a:ext cx="330" cy="146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auto">
            <a:xfrm flipV="1">
              <a:off x="4099" y="1380"/>
              <a:ext cx="866" cy="465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Заголовок 32"/>
            <p:cNvSpPr txBox="1">
              <a:spLocks/>
            </p:cNvSpPr>
            <p:nvPr/>
          </p:nvSpPr>
          <p:spPr bwMode="auto">
            <a:xfrm>
              <a:off x="3960" y="2205"/>
              <a:ext cx="35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101</a:t>
              </a:r>
            </a:p>
          </p:txBody>
        </p:sp>
        <p:sp>
          <p:nvSpPr>
            <p:cNvPr id="179" name="Заголовок 32"/>
            <p:cNvSpPr txBox="1">
              <a:spLocks/>
            </p:cNvSpPr>
            <p:nvPr/>
          </p:nvSpPr>
          <p:spPr bwMode="auto">
            <a:xfrm>
              <a:off x="4320" y="2205"/>
              <a:ext cx="35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102</a:t>
              </a:r>
            </a:p>
          </p:txBody>
        </p:sp>
        <p:sp>
          <p:nvSpPr>
            <p:cNvPr id="180" name="Заголовок 32"/>
            <p:cNvSpPr txBox="1">
              <a:spLocks/>
            </p:cNvSpPr>
            <p:nvPr/>
          </p:nvSpPr>
          <p:spPr bwMode="auto">
            <a:xfrm>
              <a:off x="4663" y="2214"/>
              <a:ext cx="35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103</a:t>
              </a:r>
            </a:p>
          </p:txBody>
        </p:sp>
        <p:sp>
          <p:nvSpPr>
            <p:cNvPr id="181" name="Стрелка вправо 180"/>
            <p:cNvSpPr/>
            <p:nvPr/>
          </p:nvSpPr>
          <p:spPr>
            <a:xfrm rot="2025248">
              <a:off x="4559" y="2055"/>
              <a:ext cx="118" cy="29"/>
            </a:xfrm>
            <a:prstGeom prst="rightArrow">
              <a:avLst/>
            </a:prstGeom>
            <a:solidFill>
              <a:srgbClr val="3038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 b="1" dirty="0"/>
            </a:p>
          </p:txBody>
        </p:sp>
      </p:grpSp>
      <p:cxnSp>
        <p:nvCxnSpPr>
          <p:cNvPr id="183" name="Прямая соединительная линия 182"/>
          <p:cNvCxnSpPr/>
          <p:nvPr/>
        </p:nvCxnSpPr>
        <p:spPr>
          <a:xfrm>
            <a:off x="5929313" y="4082632"/>
            <a:ext cx="3143250" cy="158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2" y="5024317"/>
            <a:ext cx="750119" cy="94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Заголовок 32"/>
          <p:cNvSpPr txBox="1">
            <a:spLocks/>
          </p:cNvSpPr>
          <p:nvPr/>
        </p:nvSpPr>
        <p:spPr bwMode="auto">
          <a:xfrm>
            <a:off x="6000750" y="4298532"/>
            <a:ext cx="3071813" cy="5000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билеттендіру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4952309"/>
            <a:ext cx="752602" cy="171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5096325"/>
            <a:ext cx="557808" cy="118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AutoShape 44"/>
          <p:cNvSpPr>
            <a:spLocks noChangeArrowheads="1"/>
          </p:cNvSpPr>
          <p:nvPr/>
        </p:nvSpPr>
        <p:spPr bwMode="auto">
          <a:xfrm>
            <a:off x="6764238" y="5816405"/>
            <a:ext cx="400050" cy="66675"/>
          </a:xfrm>
          <a:prstGeom prst="leftRightArrow">
            <a:avLst>
              <a:gd name="adj1" fmla="val 50000"/>
              <a:gd name="adj2" fmla="val 156944"/>
            </a:avLst>
          </a:prstGeom>
          <a:solidFill>
            <a:srgbClr val="065D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200" b="1" dirty="0">
              <a:cs typeface="Arial" charset="0"/>
            </a:endParaRPr>
          </a:p>
        </p:txBody>
      </p:sp>
      <p:sp>
        <p:nvSpPr>
          <p:cNvPr id="212" name="Заголовок 32"/>
          <p:cNvSpPr txBox="1">
            <a:spLocks/>
          </p:cNvSpPr>
          <p:nvPr/>
        </p:nvSpPr>
        <p:spPr bwMode="auto">
          <a:xfrm>
            <a:off x="6096000" y="1204714"/>
            <a:ext cx="3048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Т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асымалдау процесстерін автоматтандыру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3" name="Прямая соединительная линия 212"/>
          <p:cNvCxnSpPr/>
          <p:nvPr/>
        </p:nvCxnSpPr>
        <p:spPr>
          <a:xfrm flipV="1">
            <a:off x="5786446" y="1428736"/>
            <a:ext cx="10269" cy="508746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 bwMode="auto">
          <a:xfrm>
            <a:off x="3084513" y="1814513"/>
            <a:ext cx="509587" cy="333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AutoShape 76"/>
          <p:cNvSpPr>
            <a:spLocks noChangeArrowheads="1"/>
          </p:cNvSpPr>
          <p:nvPr/>
        </p:nvSpPr>
        <p:spPr bwMode="auto">
          <a:xfrm rot="3225506" flipH="1" flipV="1">
            <a:off x="2259052" y="4713288"/>
            <a:ext cx="197345" cy="1096134"/>
          </a:xfrm>
          <a:prstGeom prst="downArrow">
            <a:avLst>
              <a:gd name="adj1" fmla="val 50000"/>
              <a:gd name="adj2" fmla="val 31342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ru-RU" sz="2200" b="1" dirty="0">
              <a:cs typeface="Arial" pitchFamily="34" charset="0"/>
            </a:endParaRPr>
          </a:p>
        </p:txBody>
      </p:sp>
      <p:sp>
        <p:nvSpPr>
          <p:cNvPr id="8213" name="Заголовок 32"/>
          <p:cNvSpPr txBox="1">
            <a:spLocks/>
          </p:cNvSpPr>
          <p:nvPr/>
        </p:nvSpPr>
        <p:spPr bwMode="auto">
          <a:xfrm>
            <a:off x="857250" y="5072063"/>
            <a:ext cx="3714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endParaRPr lang="ru-RU" sz="1200" dirty="0">
              <a:latin typeface="Calibri" pitchFamily="34" charset="0"/>
              <a:cs typeface="Arial" charset="0"/>
            </a:endParaRPr>
          </a:p>
        </p:txBody>
      </p:sp>
      <p:cxnSp>
        <p:nvCxnSpPr>
          <p:cNvPr id="249" name="Прямая соединительная линия 248"/>
          <p:cNvCxnSpPr/>
          <p:nvPr/>
        </p:nvCxnSpPr>
        <p:spPr>
          <a:xfrm>
            <a:off x="0" y="3012877"/>
            <a:ext cx="5643563" cy="1587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0" y="4072037"/>
            <a:ext cx="5643563" cy="1587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6" name="Номер слайда 5"/>
          <p:cNvSpPr txBox="1">
            <a:spLocks/>
          </p:cNvSpPr>
          <p:nvPr/>
        </p:nvSpPr>
        <p:spPr bwMode="auto">
          <a:xfrm>
            <a:off x="8501063" y="63500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4" name="Группа 75"/>
          <p:cNvGrpSpPr>
            <a:grpSpLocks/>
          </p:cNvGrpSpPr>
          <p:nvPr/>
        </p:nvGrpSpPr>
        <p:grpSpPr bwMode="auto">
          <a:xfrm flipH="1">
            <a:off x="4191000" y="3290689"/>
            <a:ext cx="1571625" cy="714375"/>
            <a:chOff x="642910" y="1295751"/>
            <a:chExt cx="2214578" cy="857256"/>
          </a:xfrm>
        </p:grpSpPr>
        <p:sp>
          <p:nvSpPr>
            <p:cNvPr id="73" name="Блок-схема: ручное управление 72"/>
            <p:cNvSpPr>
              <a:spLocks noChangeArrowheads="1"/>
            </p:cNvSpPr>
            <p:nvPr/>
          </p:nvSpPr>
          <p:spPr bwMode="auto">
            <a:xfrm rot="-5400000">
              <a:off x="1686330" y="1462794"/>
              <a:ext cx="62865" cy="136453"/>
            </a:xfrm>
            <a:prstGeom prst="flowChartManualOperation">
              <a:avLst/>
            </a:prstGeom>
            <a:solidFill>
              <a:srgbClr val="FFFF00"/>
            </a:solidFill>
            <a:ln w="1905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 sz="2200" b="1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716729" y="1501492"/>
              <a:ext cx="2113916" cy="615320"/>
            </a:xfrm>
            <a:custGeom>
              <a:avLst/>
              <a:gdLst>
                <a:gd name="connsiteX0" fmla="*/ 0 w 3136900"/>
                <a:gd name="connsiteY0" fmla="*/ 165100 h 914400"/>
                <a:gd name="connsiteX1" fmla="*/ 2463800 w 3136900"/>
                <a:gd name="connsiteY1" fmla="*/ 914400 h 914400"/>
                <a:gd name="connsiteX2" fmla="*/ 3136900 w 3136900"/>
                <a:gd name="connsiteY2" fmla="*/ 381000 h 914400"/>
                <a:gd name="connsiteX3" fmla="*/ 482600 w 3136900"/>
                <a:gd name="connsiteY3" fmla="*/ 0 h 914400"/>
                <a:gd name="connsiteX4" fmla="*/ 0 w 3136900"/>
                <a:gd name="connsiteY4" fmla="*/ 1651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900" h="914400">
                  <a:moveTo>
                    <a:pt x="0" y="165100"/>
                  </a:moveTo>
                  <a:lnTo>
                    <a:pt x="2463800" y="914400"/>
                  </a:lnTo>
                  <a:lnTo>
                    <a:pt x="3136900" y="381000"/>
                  </a:lnTo>
                  <a:lnTo>
                    <a:pt x="482600" y="0"/>
                  </a:lnTo>
                  <a:lnTo>
                    <a:pt x="0" y="1651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 b="1" dirty="0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913580" y="1545308"/>
              <a:ext cx="1753767" cy="365763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1368893" y="1724380"/>
              <a:ext cx="3733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2020335" y="1459582"/>
              <a:ext cx="3276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Блок-схема: ручное управление 81"/>
            <p:cNvSpPr>
              <a:spLocks noChangeArrowheads="1"/>
            </p:cNvSpPr>
            <p:nvPr/>
          </p:nvSpPr>
          <p:spPr bwMode="auto">
            <a:xfrm rot="7555638" flipH="1">
              <a:off x="1970509" y="1345679"/>
              <a:ext cx="89535" cy="123031"/>
            </a:xfrm>
            <a:prstGeom prst="flowChartManualOperation">
              <a:avLst/>
            </a:prstGeom>
            <a:solidFill>
              <a:srgbClr val="FFFF00"/>
            </a:solidFill>
            <a:ln w="1905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 sz="2200" b="1" dirty="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 rot="10800000" flipV="1">
              <a:off x="1548873" y="1295751"/>
              <a:ext cx="628583" cy="2419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2226669" y="1690089"/>
              <a:ext cx="145401" cy="93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2329568" y="1720570"/>
              <a:ext cx="143165" cy="971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1166356" y="1650083"/>
              <a:ext cx="93952" cy="47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1260308" y="1678659"/>
              <a:ext cx="105136" cy="66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076878" y="1478632"/>
              <a:ext cx="1780610" cy="241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642910" y="1623413"/>
              <a:ext cx="1735871" cy="529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41" name="Picture 2" descr="C:\Users\Maksut\Desktop\Презентации\technology-000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205871">
              <a:off x="787145" y="1300329"/>
              <a:ext cx="507380" cy="50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8" name="Rectangle 107"/>
          <p:cNvSpPr>
            <a:spLocks noChangeArrowheads="1"/>
          </p:cNvSpPr>
          <p:nvPr/>
        </p:nvSpPr>
        <p:spPr bwMode="auto">
          <a:xfrm>
            <a:off x="457200" y="3268464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Автоматтандырылған өлшеуіш жүйесін енгізу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9" name="Rectangle 108"/>
          <p:cNvSpPr>
            <a:spLocks noChangeArrowheads="1"/>
          </p:cNvSpPr>
          <p:nvPr/>
        </p:nvSpPr>
        <p:spPr bwMode="auto">
          <a:xfrm>
            <a:off x="1828800" y="5788744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Шетелдік рұқсат бланкілерін автоматты түрде бөлу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" name="Picture 35"/>
          <p:cNvPicPr>
            <a:picLocks noChangeAspect="1" noChangeArrowheads="1"/>
          </p:cNvPicPr>
          <p:nvPr/>
        </p:nvPicPr>
        <p:blipFill>
          <a:blip r:embed="rId15" cstate="screen">
            <a:extLst/>
          </a:blip>
          <a:srcRect/>
          <a:stretch>
            <a:fillRect/>
          </a:stretch>
        </p:blipFill>
        <p:spPr bwMode="auto">
          <a:xfrm>
            <a:off x="559977" y="5529971"/>
            <a:ext cx="419310" cy="419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5" name="Группа 1"/>
          <p:cNvGrpSpPr>
            <a:grpSpLocks/>
          </p:cNvGrpSpPr>
          <p:nvPr/>
        </p:nvGrpSpPr>
        <p:grpSpPr bwMode="auto">
          <a:xfrm>
            <a:off x="609600" y="5612532"/>
            <a:ext cx="757238" cy="912812"/>
            <a:chOff x="4071934" y="3714751"/>
            <a:chExt cx="765411" cy="928695"/>
          </a:xfrm>
        </p:grpSpPr>
        <p:pic>
          <p:nvPicPr>
            <p:cNvPr id="2" name="Picture 8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4429125" y="3714751"/>
              <a:ext cx="408220" cy="9286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7" name="Picture 9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4071934" y="4071942"/>
              <a:ext cx="571504" cy="4898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251" name="Прямая соединительная линия 250"/>
          <p:cNvCxnSpPr/>
          <p:nvPr/>
        </p:nvCxnSpPr>
        <p:spPr>
          <a:xfrm>
            <a:off x="0" y="5443637"/>
            <a:ext cx="5643563" cy="1587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Rectangle 119"/>
          <p:cNvSpPr>
            <a:spLocks noChangeArrowheads="1"/>
          </p:cNvSpPr>
          <p:nvPr/>
        </p:nvSpPr>
        <p:spPr bwMode="auto">
          <a:xfrm>
            <a:off x="1905000" y="4046637"/>
            <a:ext cx="3657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ЖАО құзыретін белгілеу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автовокзалдардың, автостанциялардың, жолаушыларға қызмет көрсету пункттерінің қызметін ұйымдастыру жөніндегі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такси тұрақтарын жабдықтау жөніндегі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23"/>
          <p:cNvSpPr>
            <a:spLocks noChangeArrowheads="1"/>
          </p:cNvSpPr>
          <p:nvPr/>
        </p:nvSpPr>
        <p:spPr bwMode="auto">
          <a:xfrm>
            <a:off x="0" y="84013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ҰСЫНЫЛЫП ОТЫРҒАН ШАРАЛАР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52400" y="4378424"/>
            <a:ext cx="1524000" cy="70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378AB3-6C07-493F-9CFE-EAF1C3A5FCA6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5126" name="Прямоугольник 50"/>
          <p:cNvSpPr>
            <a:spLocks noChangeArrowheads="1"/>
          </p:cNvSpPr>
          <p:nvPr/>
        </p:nvSpPr>
        <p:spPr bwMode="auto">
          <a:xfrm>
            <a:off x="4191000" y="1282724"/>
            <a:ext cx="4433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Clr>
                <a:srgbClr val="FF0000"/>
              </a:buClr>
              <a:buFont typeface="Arial" charset="0"/>
              <a:buNone/>
              <a:defRPr/>
            </a:pPr>
            <a:endParaRPr lang="en-US" sz="2000" b="0" i="1" dirty="0">
              <a:latin typeface="Calibri" pitchFamily="34" charset="0"/>
              <a:cs typeface="Arial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r>
              <a:rPr lang="kk-KZ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Вагон парктерінің тапшылығы және тозуының жоғарғы дәрежесі</a:t>
            </a:r>
            <a:endParaRPr lang="en-US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Жолаушылардың билетсіз жүруі және билеттерді қайтадан сатуы</a:t>
            </a: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endParaRPr lang="en-US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Вокзалдардағы және поездардағы жолаушыларға қызмет көрсету сапасының төмендігі</a:t>
            </a:r>
            <a:endParaRPr lang="en-US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endParaRPr lang="en-US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Билеттерді сатудың балама тәсілдерінің дамымағандығы</a:t>
            </a:r>
            <a:endParaRPr lang="en-US" sz="2000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Clr>
                <a:srgbClr val="FF0000"/>
              </a:buClr>
              <a:buFont typeface="Arial" charset="0"/>
              <a:buChar char="•"/>
              <a:defRPr/>
            </a:pPr>
            <a:endParaRPr lang="en-US" sz="1600" b="0" i="1" dirty="0">
              <a:latin typeface="Calibri" pitchFamily="34" charset="0"/>
              <a:cs typeface="Arial" charset="0"/>
            </a:endParaRPr>
          </a:p>
        </p:txBody>
      </p:sp>
      <p:sp>
        <p:nvSpPr>
          <p:cNvPr id="9220" name="Rectangle 23"/>
          <p:cNvSpPr>
            <a:spLocks noChangeArrowheads="1"/>
          </p:cNvSpPr>
          <p:nvPr/>
        </p:nvSpPr>
        <p:spPr bwMode="auto">
          <a:xfrm>
            <a:off x="0" y="19206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ТЕМІР ЖОЛ КӨЛІГІ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635896" y="1412778"/>
            <a:ext cx="21704" cy="5016597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Номер слайда 5"/>
          <p:cNvSpPr txBox="1">
            <a:spLocks/>
          </p:cNvSpPr>
          <p:nvPr/>
        </p:nvSpPr>
        <p:spPr bwMode="auto">
          <a:xfrm>
            <a:off x="8501063" y="26988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768127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САЛАНЫҢ ПРОБЛЕМАЛАРЫ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14" descr="http://t1.gstatic.com/images?q=tbn:ANd9GcQXG8cStRXg-yBIcGATzeLlO7-rcmt2oA9gldPY0QvQ3hs9xw1R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047" y="1179587"/>
            <a:ext cx="1819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760884" y="2466975"/>
            <a:ext cx="2133600" cy="1343025"/>
            <a:chOff x="914400" y="2466975"/>
            <a:chExt cx="2133600" cy="1343025"/>
          </a:xfrm>
        </p:grpSpPr>
        <p:pic>
          <p:nvPicPr>
            <p:cNvPr id="9225" name="Picture 16" descr="http://t1.gstatic.com/images?q=tbn:ANd9GcSbTsc68flCP1nbcpHbPGIY4luDpT8COWOZXDnhCmeqONmAmSAF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8238" y="2466975"/>
              <a:ext cx="1604962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914400" y="2667000"/>
              <a:ext cx="2057400" cy="1066800"/>
            </a:xfrm>
            <a:prstGeom prst="line">
              <a:avLst/>
            </a:prstGeom>
            <a:ln cmpd="tri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90600" y="2590800"/>
              <a:ext cx="2057400" cy="11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8" name="Picture 18" descr="http://t3.gstatic.com/images?q=tbn:ANd9GcQZfExxvli0b-Dkk38QL4-6Hwv3MrjKuxMtq7w2UL2CZfikFQ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860862"/>
            <a:ext cx="2288232" cy="16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0" descr="http://t0.gstatic.com/images?q=tbn:ANd9GcS-Rrp_pYropB2UgtZkPQ4zJg6WhnCUdQsscY1fqN5jJhIIOvNDRw"/>
          <p:cNvPicPr>
            <a:picLocks noChangeAspect="1" noChangeArrowheads="1"/>
          </p:cNvPicPr>
          <p:nvPr/>
        </p:nvPicPr>
        <p:blipFill>
          <a:blip r:embed="rId5" cstate="print"/>
          <a:srcRect l="7787" t="17718"/>
          <a:stretch>
            <a:fillRect/>
          </a:stretch>
        </p:blipFill>
        <p:spPr bwMode="auto">
          <a:xfrm>
            <a:off x="974973" y="3937992"/>
            <a:ext cx="1705422" cy="100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6122DD-A4D5-4133-BF31-F3C1F6C489D1}" type="slidenum">
              <a:rPr lang="ru-RU" smtClean="0"/>
              <a:pPr/>
              <a:t>6</a:t>
            </a:fld>
            <a:endParaRPr lang="ru-RU" dirty="0" smtClean="0"/>
          </a:p>
        </p:txBody>
      </p:sp>
      <p:sp>
        <p:nvSpPr>
          <p:cNvPr id="10243" name="Rectangle 23"/>
          <p:cNvSpPr>
            <a:spLocks noChangeArrowheads="1"/>
          </p:cNvSpPr>
          <p:nvPr/>
        </p:nvSpPr>
        <p:spPr bwMode="auto">
          <a:xfrm>
            <a:off x="0" y="192063"/>
            <a:ext cx="917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ТЕМІР ЖОЛ КӨЛІГІ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Номер слайда 5"/>
          <p:cNvSpPr txBox="1">
            <a:spLocks/>
          </p:cNvSpPr>
          <p:nvPr/>
        </p:nvSpPr>
        <p:spPr bwMode="auto">
          <a:xfrm>
            <a:off x="8501063" y="26988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9" name="Picture 36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5205573" y="3022798"/>
            <a:ext cx="1166627" cy="12444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13561" y="5269648"/>
            <a:ext cx="986631" cy="96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1" name="Прямая соединительная линия 80"/>
          <p:cNvCxnSpPr/>
          <p:nvPr/>
        </p:nvCxnSpPr>
        <p:spPr>
          <a:xfrm flipH="1" flipV="1">
            <a:off x="4860032" y="1196752"/>
            <a:ext cx="24706" cy="532628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179512" y="1374175"/>
            <a:ext cx="4392488" cy="21602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r">
              <a:buClr>
                <a:srgbClr val="C00000"/>
              </a:buCl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Вокзал қызметі және жолаушылар тасымалдары сапасының стандарттарын енгізу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C00000"/>
              </a:buClr>
              <a:defRPr/>
            </a:pPr>
            <a:endParaRPr lang="ru-RU" sz="1800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r">
              <a:buClr>
                <a:srgbClr val="C00000"/>
              </a:buCl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Мүгедектер және халықтың шағын мобильді топтары үшін қолжетімді қызмет көрсетуді қамтамасыз ету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400800" y="1371600"/>
            <a:ext cx="2592000" cy="11287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Вокзалдарда және поездарда жолаушыларға қызмет көрсету сапасын арттыру</a:t>
            </a:r>
            <a:endParaRPr lang="ru-RU" sz="1400" b="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Прямоугольник 50"/>
          <p:cNvSpPr>
            <a:spLocks noChangeArrowheads="1"/>
          </p:cNvSpPr>
          <p:nvPr/>
        </p:nvSpPr>
        <p:spPr bwMode="auto">
          <a:xfrm>
            <a:off x="6400800" y="3273425"/>
            <a:ext cx="259200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Сату және халықты ақпараттандыру арналарын дамыту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Прямоугольник 51"/>
          <p:cNvSpPr>
            <a:spLocks noChangeArrowheads="1"/>
          </p:cNvSpPr>
          <p:nvPr/>
        </p:nvSpPr>
        <p:spPr bwMode="auto">
          <a:xfrm>
            <a:off x="6400800" y="5146675"/>
            <a:ext cx="2592000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kk-KZ" sz="1600" b="0" i="1" dirty="0" smtClean="0">
                <a:latin typeface="Times New Roman" pitchFamily="18" charset="0"/>
                <a:cs typeface="Times New Roman" pitchFamily="18" charset="0"/>
              </a:rPr>
              <a:t>Жолаушылардың билетсіз жүруін жою және персоналдың жауапкершілігін арттыру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Прямоугольник 52"/>
          <p:cNvSpPr>
            <a:spLocks noChangeArrowheads="1"/>
          </p:cNvSpPr>
          <p:nvPr/>
        </p:nvSpPr>
        <p:spPr bwMode="auto">
          <a:xfrm>
            <a:off x="1331640" y="3772505"/>
            <a:ext cx="3164160" cy="61293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kk-KZ" sz="1800" b="0" dirty="0" smtClean="0">
                <a:latin typeface="Times New Roman" pitchFamily="18" charset="0"/>
                <a:cs typeface="Times New Roman" pitchFamily="18" charset="0"/>
              </a:rPr>
              <a:t>Электрондық билеттендіру жүйесін енгізу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Picture 32"/>
          <p:cNvPicPr>
            <a:picLocks noChangeAspect="1" noChangeArrowheads="1"/>
          </p:cNvPicPr>
          <p:nvPr/>
        </p:nvPicPr>
        <p:blipFill rotWithShape="1">
          <a:blip r:embed="rId5" cstate="screen">
            <a:extLst/>
          </a:blip>
          <a:srcRect/>
          <a:stretch/>
        </p:blipFill>
        <p:spPr bwMode="auto">
          <a:xfrm flipH="1">
            <a:off x="214282" y="2071678"/>
            <a:ext cx="985723" cy="6029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0" name="Прямоугольник 53"/>
          <p:cNvSpPr>
            <a:spLocks noChangeArrowheads="1"/>
          </p:cNvSpPr>
          <p:nvPr/>
        </p:nvSpPr>
        <p:spPr bwMode="auto">
          <a:xfrm>
            <a:off x="971600" y="5316396"/>
            <a:ext cx="3581400" cy="61293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Билеттердің сатуын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ұйымдастыруды регламенттеу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4800600" y="1628775"/>
            <a:ext cx="571500" cy="428625"/>
          </a:xfrm>
          <a:prstGeom prst="rightArrow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sp>
        <p:nvSpPr>
          <p:cNvPr id="92" name="Стрелка вправо 91"/>
          <p:cNvSpPr/>
          <p:nvPr/>
        </p:nvSpPr>
        <p:spPr>
          <a:xfrm>
            <a:off x="4800600" y="3457575"/>
            <a:ext cx="571500" cy="428625"/>
          </a:xfrm>
          <a:prstGeom prst="rightArrow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sp>
        <p:nvSpPr>
          <p:cNvPr id="93" name="Стрелка вправо 92"/>
          <p:cNvSpPr/>
          <p:nvPr/>
        </p:nvSpPr>
        <p:spPr>
          <a:xfrm>
            <a:off x="4800600" y="5410200"/>
            <a:ext cx="571500" cy="428625"/>
          </a:xfrm>
          <a:prstGeom prst="rightArrow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pic>
        <p:nvPicPr>
          <p:cNvPr id="10258" name="Picture 29" descr="I:\! WORK\For prezentations\peoples\messenger_2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363985"/>
            <a:ext cx="840879" cy="84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4101" y="5308369"/>
            <a:ext cx="642942" cy="69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696119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ҰСЫНЫЛЫП ОТЫРҒАН ШАРАЛАР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2" name="Picture 27" descr="http://temirzholy.kz/files/pic1331632565.png"/>
          <p:cNvPicPr>
            <a:picLocks noChangeAspect="1" noChangeArrowheads="1"/>
          </p:cNvPicPr>
          <p:nvPr/>
        </p:nvPicPr>
        <p:blipFill>
          <a:blip r:embed="rId8" cstate="print"/>
          <a:srcRect l="-16947"/>
          <a:stretch>
            <a:fillRect/>
          </a:stretch>
        </p:blipFill>
        <p:spPr bwMode="auto">
          <a:xfrm>
            <a:off x="251520" y="3678431"/>
            <a:ext cx="99381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D3434C-E3C5-456A-A454-A146AAEE9D9D}" type="slidenum">
              <a:rPr lang="ru-RU" smtClean="0"/>
              <a:pPr/>
              <a:t>7</a:t>
            </a:fld>
            <a:endParaRPr lang="ru-RU" dirty="0" smtClean="0"/>
          </a:p>
        </p:txBody>
      </p:sp>
      <p:graphicFrame>
        <p:nvGraphicFramePr>
          <p:cNvPr id="2050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050" name="think-cell Slide" r:id="rId4" imgW="0" imgH="0" progId="">
              <p:embed/>
            </p:oleObj>
          </a:graphicData>
        </a:graphic>
      </p:graphicFrame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467544" y="1412776"/>
            <a:ext cx="8072438" cy="4208462"/>
            <a:chOff x="1117600" y="722313"/>
            <a:chExt cx="7645400" cy="3227387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auto">
            <a:xfrm>
              <a:off x="1117600" y="1739900"/>
              <a:ext cx="7645400" cy="2209800"/>
            </a:xfrm>
            <a:prstGeom prst="rect">
              <a:avLst/>
            </a:prstGeom>
            <a:solidFill>
              <a:srgbClr val="CFDDF5"/>
            </a:solidFill>
            <a:ln w="9525">
              <a:noFill/>
              <a:prstDash val="lgDash"/>
              <a:miter lim="800000"/>
              <a:headEnd/>
              <a:tailEnd/>
            </a:ln>
          </p:spPr>
          <p:txBody>
            <a:bodyPr lIns="179094" tIns="89550" rIns="179094" bIns="89550"/>
            <a:lstStyle/>
            <a:p>
              <a:pPr defTabSz="1274763"/>
              <a:endParaRPr lang="ru-RU" sz="16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57" name="Text Box 7"/>
            <p:cNvSpPr txBox="1">
              <a:spLocks noChangeArrowheads="1"/>
            </p:cNvSpPr>
            <p:nvPr/>
          </p:nvSpPr>
          <p:spPr bwMode="auto">
            <a:xfrm>
              <a:off x="6732588" y="1882775"/>
              <a:ext cx="1885950" cy="1895475"/>
            </a:xfrm>
            <a:prstGeom prst="rect">
              <a:avLst/>
            </a:prstGeom>
            <a:solidFill>
              <a:srgbClr val="8EB4E3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35988" tIns="89550" rIns="35988" bIns="89550" anchor="ctr"/>
            <a:lstStyle/>
            <a:p>
              <a:pPr algn="ctr" defTabSz="1274763">
                <a:lnSpc>
                  <a:spcPct val="90000"/>
                </a:lnSpc>
              </a:pPr>
              <a:r>
                <a:rPr lang="kk-KZ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Инфрақұрылым операторы</a:t>
              </a:r>
              <a:endPara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8" name="Text Box 27"/>
            <p:cNvSpPr txBox="1">
              <a:spLocks noChangeArrowheads="1"/>
            </p:cNvSpPr>
            <p:nvPr/>
          </p:nvSpPr>
          <p:spPr bwMode="auto">
            <a:xfrm>
              <a:off x="4775200" y="2327275"/>
              <a:ext cx="1619250" cy="431800"/>
            </a:xfrm>
            <a:prstGeom prst="rect">
              <a:avLst/>
            </a:prstGeom>
            <a:solidFill>
              <a:srgbClr val="8EB4E3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35988" tIns="89550" rIns="35988" bIns="89550" anchor="ctr"/>
            <a:lstStyle/>
            <a:p>
              <a:pPr algn="ctr" defTabSz="1274763">
                <a:lnSpc>
                  <a:spcPct val="90000"/>
                </a:lnSpc>
              </a:pPr>
              <a:r>
                <a:rPr lang="kk-KZ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Ұлттық жүк тасымалдаушы</a:t>
              </a:r>
              <a:endPara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9" name="Text Box 26"/>
            <p:cNvSpPr txBox="1">
              <a:spLocks noChangeArrowheads="1"/>
            </p:cNvSpPr>
            <p:nvPr/>
          </p:nvSpPr>
          <p:spPr bwMode="auto">
            <a:xfrm>
              <a:off x="4773613" y="2851150"/>
              <a:ext cx="1619250" cy="431800"/>
            </a:xfrm>
            <a:prstGeom prst="rect">
              <a:avLst/>
            </a:prstGeom>
            <a:solidFill>
              <a:srgbClr val="8EB4E3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35988" tIns="89550" rIns="35988" bIns="89550" anchor="ctr"/>
            <a:lstStyle/>
            <a:p>
              <a:pPr algn="ctr" defTabSz="1274763">
                <a:lnSpc>
                  <a:spcPct val="90000"/>
                </a:lnSpc>
              </a:pPr>
              <a:r>
                <a:rPr 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Ұлттық жолаушылар тасымалдаушысы </a:t>
              </a:r>
              <a:endPara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0" name="Text Box 33"/>
            <p:cNvSpPr txBox="1">
              <a:spLocks noChangeArrowheads="1"/>
            </p:cNvSpPr>
            <p:nvPr/>
          </p:nvSpPr>
          <p:spPr bwMode="auto">
            <a:xfrm>
              <a:off x="3159125" y="3116263"/>
              <a:ext cx="1439849" cy="647700"/>
            </a:xfrm>
            <a:prstGeom prst="rect">
              <a:avLst/>
            </a:prstGeom>
            <a:solidFill>
              <a:srgbClr val="1F497D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35988" tIns="89550" rIns="35988" bIns="89550" anchor="ctr"/>
            <a:lstStyle/>
            <a:p>
              <a:pPr algn="ctr" defTabSz="1274763">
                <a:lnSpc>
                  <a:spcPct val="90000"/>
                </a:lnSpc>
              </a:pPr>
              <a:r>
                <a:rPr lang="ru-RU" sz="1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Тәуелсіз жолаушылар тасымалдаушылары</a:t>
              </a:r>
              <a:endPara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1" name="Text Box 33"/>
            <p:cNvSpPr txBox="1">
              <a:spLocks noChangeArrowheads="1"/>
            </p:cNvSpPr>
            <p:nvPr/>
          </p:nvSpPr>
          <p:spPr bwMode="auto">
            <a:xfrm>
              <a:off x="3178138" y="1885025"/>
              <a:ext cx="1420836" cy="647700"/>
            </a:xfrm>
            <a:prstGeom prst="rect">
              <a:avLst/>
            </a:prstGeom>
            <a:solidFill>
              <a:srgbClr val="1F497D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35988" tIns="89550" rIns="35988" bIns="89550" anchor="ctr"/>
            <a:lstStyle/>
            <a:p>
              <a:pPr algn="ctr" defTabSz="1274763">
                <a:lnSpc>
                  <a:spcPct val="90000"/>
                </a:lnSpc>
              </a:pPr>
              <a:r>
                <a:rPr lang="kk-KZ" sz="1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Тәуелсіз жүк тасымалдаушылар</a:t>
              </a:r>
              <a:endPara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Text Box 26"/>
            <p:cNvSpPr txBox="1">
              <a:spLocks noChangeArrowheads="1"/>
            </p:cNvSpPr>
            <p:nvPr/>
          </p:nvSpPr>
          <p:spPr bwMode="auto">
            <a:xfrm>
              <a:off x="1236663" y="2868613"/>
              <a:ext cx="1439862" cy="898525"/>
            </a:xfrm>
            <a:prstGeom prst="rect">
              <a:avLst/>
            </a:prstGeom>
            <a:noFill/>
            <a:ln w="1905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35988" tIns="89550" rIns="35988" bIns="89550" anchor="ctr"/>
            <a:lstStyle/>
            <a:p>
              <a:pPr algn="ctr" defTabSz="1274763">
                <a:lnSpc>
                  <a:spcPct val="90000"/>
                </a:lnSpc>
              </a:pPr>
              <a:r>
                <a:rPr lang="kk-KZ" sz="1200" dirty="0" smtClean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Жолаушы</a:t>
              </a:r>
              <a:endParaRPr lang="ru-RU" sz="1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Text Box 27"/>
            <p:cNvSpPr txBox="1">
              <a:spLocks noChangeArrowheads="1"/>
            </p:cNvSpPr>
            <p:nvPr/>
          </p:nvSpPr>
          <p:spPr bwMode="auto">
            <a:xfrm>
              <a:off x="1236663" y="1876425"/>
              <a:ext cx="1439862" cy="900113"/>
            </a:xfrm>
            <a:prstGeom prst="rect">
              <a:avLst/>
            </a:prstGeom>
            <a:noFill/>
            <a:ln w="1905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35988" tIns="89550" rIns="35988" bIns="89550" anchor="ctr"/>
            <a:lstStyle/>
            <a:p>
              <a:pPr algn="ctr" defTabSz="1274763">
                <a:lnSpc>
                  <a:spcPct val="90000"/>
                </a:lnSpc>
              </a:pPr>
              <a:r>
                <a:rPr lang="kk-KZ" sz="1200" dirty="0" smtClean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Жүк жөнелтуші</a:t>
              </a:r>
              <a:endParaRPr lang="ru-RU" sz="1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 bwMode="auto">
            <a:xfrm rot="10800000" flipV="1">
              <a:off x="4598975" y="2084609"/>
              <a:ext cx="2135782" cy="19554"/>
            </a:xfrm>
            <a:prstGeom prst="straightConnector1">
              <a:avLst/>
            </a:prstGeom>
            <a:ln w="38100">
              <a:solidFill>
                <a:srgbClr val="1F497D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 bwMode="auto">
            <a:xfrm rot="10800000" flipV="1">
              <a:off x="4598974" y="3563777"/>
              <a:ext cx="2123749" cy="19565"/>
            </a:xfrm>
            <a:prstGeom prst="straightConnector1">
              <a:avLst/>
            </a:prstGeom>
            <a:ln w="38100">
              <a:solidFill>
                <a:srgbClr val="1F497D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 bwMode="auto">
            <a:xfrm rot="10800000" flipV="1">
              <a:off x="2657205" y="3000110"/>
              <a:ext cx="2124474" cy="0"/>
            </a:xfrm>
            <a:prstGeom prst="straightConnector1">
              <a:avLst/>
            </a:prstGeom>
            <a:ln w="38100">
              <a:solidFill>
                <a:srgbClr val="1F497D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 bwMode="auto">
            <a:xfrm rot="10800000" flipV="1">
              <a:off x="2657205" y="2648276"/>
              <a:ext cx="2124474" cy="3652"/>
            </a:xfrm>
            <a:prstGeom prst="straightConnector1">
              <a:avLst/>
            </a:prstGeom>
            <a:ln w="38100">
              <a:solidFill>
                <a:srgbClr val="1F497D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 rot="10800000" flipV="1">
              <a:off x="6397962" y="2537490"/>
              <a:ext cx="324760" cy="0"/>
            </a:xfrm>
            <a:prstGeom prst="straightConnector1">
              <a:avLst/>
            </a:prstGeom>
            <a:ln w="38100">
              <a:solidFill>
                <a:srgbClr val="1F497D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 bwMode="auto">
            <a:xfrm rot="10800000" flipV="1">
              <a:off x="6397962" y="3054895"/>
              <a:ext cx="324760" cy="4870"/>
            </a:xfrm>
            <a:prstGeom prst="straightConnector1">
              <a:avLst/>
            </a:prstGeom>
            <a:ln w="38100">
              <a:solidFill>
                <a:srgbClr val="1F497D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 bwMode="auto">
            <a:xfrm rot="10800000" flipV="1">
              <a:off x="2676751" y="2210003"/>
              <a:ext cx="467594" cy="0"/>
            </a:xfrm>
            <a:prstGeom prst="straightConnector1">
              <a:avLst/>
            </a:prstGeom>
            <a:ln w="38100">
              <a:solidFill>
                <a:srgbClr val="1F497D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 bwMode="auto">
            <a:xfrm rot="10800000" flipV="1">
              <a:off x="2687275" y="3450557"/>
              <a:ext cx="467595" cy="0"/>
            </a:xfrm>
            <a:prstGeom prst="straightConnector1">
              <a:avLst/>
            </a:prstGeom>
            <a:ln w="38100">
              <a:solidFill>
                <a:srgbClr val="1F497D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2" name="Text Box 10"/>
            <p:cNvSpPr txBox="1">
              <a:spLocks noChangeArrowheads="1"/>
            </p:cNvSpPr>
            <p:nvPr/>
          </p:nvSpPr>
          <p:spPr bwMode="auto">
            <a:xfrm>
              <a:off x="4683125" y="722313"/>
              <a:ext cx="904875" cy="346075"/>
            </a:xfrm>
            <a:prstGeom prst="rect">
              <a:avLst/>
            </a:prstGeom>
            <a:solidFill>
              <a:srgbClr val="00B0F0"/>
            </a:solidFill>
            <a:ln w="19050">
              <a:noFill/>
              <a:miter lim="800000"/>
              <a:headEnd/>
              <a:tailEnd/>
            </a:ln>
          </p:spPr>
          <p:txBody>
            <a:bodyPr lIns="179094" tIns="89550" rIns="179094" bIns="89550" anchor="ctr"/>
            <a:lstStyle/>
            <a:p>
              <a:pPr algn="ctr" defTabSz="1274763"/>
              <a:r>
                <a:rPr lang="kk-KZ" sz="1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ККМ</a:t>
              </a:r>
              <a:endPara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Text Box 24"/>
            <p:cNvSpPr txBox="1">
              <a:spLocks noChangeArrowheads="1"/>
            </p:cNvSpPr>
            <p:nvPr/>
          </p:nvSpPr>
          <p:spPr bwMode="auto">
            <a:xfrm>
              <a:off x="7829550" y="722313"/>
              <a:ext cx="903288" cy="346075"/>
            </a:xfrm>
            <a:prstGeom prst="rect">
              <a:avLst/>
            </a:prstGeom>
            <a:solidFill>
              <a:srgbClr val="00B0F0"/>
            </a:solidFill>
            <a:ln w="19050">
              <a:noFill/>
              <a:miter lim="800000"/>
              <a:headEnd/>
              <a:tailEnd/>
            </a:ln>
          </p:spPr>
          <p:txBody>
            <a:bodyPr lIns="179094" tIns="89550" rIns="179094" bIns="89550" anchor="ctr"/>
            <a:lstStyle/>
            <a:p>
              <a:pPr algn="ctr" defTabSz="1274763"/>
              <a:r>
                <a:rPr lang="ru-RU" sz="1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БҚА</a:t>
              </a:r>
              <a:endPara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4" name="Text Box 25"/>
            <p:cNvSpPr txBox="1">
              <a:spLocks noChangeArrowheads="1"/>
            </p:cNvSpPr>
            <p:nvPr/>
          </p:nvSpPr>
          <p:spPr bwMode="auto">
            <a:xfrm>
              <a:off x="5654675" y="722313"/>
              <a:ext cx="2105025" cy="346075"/>
            </a:xfrm>
            <a:prstGeom prst="rect">
              <a:avLst/>
            </a:prstGeom>
            <a:solidFill>
              <a:srgbClr val="00B0F0"/>
            </a:solidFill>
            <a:ln w="19050">
              <a:noFill/>
              <a:miter lim="800000"/>
              <a:headEnd/>
              <a:tailEnd/>
            </a:ln>
          </p:spPr>
          <p:txBody>
            <a:bodyPr lIns="179094" tIns="89550" rIns="179094" bIns="89550" anchor="ctr"/>
            <a:lstStyle/>
            <a:p>
              <a:pPr algn="ctr" defTabSz="1274763">
                <a:lnSpc>
                  <a:spcPct val="90000"/>
                </a:lnSpc>
              </a:pPr>
              <a:r>
                <a:rPr lang="ru-RU" sz="1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ТМРА</a:t>
              </a:r>
              <a:endPara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Rectangle 3"/>
            <p:cNvSpPr>
              <a:spLocks noChangeArrowheads="1"/>
            </p:cNvSpPr>
            <p:nvPr/>
          </p:nvSpPr>
          <p:spPr bwMode="auto">
            <a:xfrm>
              <a:off x="4625975" y="1258888"/>
              <a:ext cx="4049713" cy="2549525"/>
            </a:xfrm>
            <a:prstGeom prst="rect">
              <a:avLst/>
            </a:prstGeom>
            <a:noFill/>
            <a:ln w="9525">
              <a:solidFill>
                <a:srgbClr val="1F497D"/>
              </a:solidFill>
              <a:prstDash val="lgDash"/>
              <a:miter lim="800000"/>
              <a:headEnd/>
              <a:tailEnd/>
            </a:ln>
          </p:spPr>
          <p:txBody>
            <a:bodyPr lIns="179094" tIns="89550" rIns="179094" bIns="89550"/>
            <a:lstStyle/>
            <a:p>
              <a:pPr defTabSz="1274763"/>
              <a:endParaRPr lang="ru-RU" sz="16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76" name="Text Box 5"/>
            <p:cNvSpPr txBox="1">
              <a:spLocks noChangeArrowheads="1"/>
            </p:cNvSpPr>
            <p:nvPr/>
          </p:nvSpPr>
          <p:spPr bwMode="auto">
            <a:xfrm>
              <a:off x="5942013" y="1336675"/>
              <a:ext cx="2089150" cy="287338"/>
            </a:xfrm>
            <a:prstGeom prst="rect">
              <a:avLst/>
            </a:prstGeom>
            <a:solidFill>
              <a:srgbClr val="8EB4E3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35988" tIns="89550" rIns="35988" bIns="89550" anchor="ctr"/>
            <a:lstStyle/>
            <a:p>
              <a:pPr algn="ctr" defTabSz="1274763"/>
              <a:r>
                <a:rPr 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«ҚТЖ» ҰК» АҚ</a:t>
              </a:r>
              <a:endPara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7" name="Text Box 17"/>
            <p:cNvSpPr txBox="1">
              <a:spLocks noChangeArrowheads="1"/>
            </p:cNvSpPr>
            <p:nvPr/>
          </p:nvSpPr>
          <p:spPr bwMode="auto">
            <a:xfrm>
              <a:off x="4513263" y="1171575"/>
              <a:ext cx="121443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79094" tIns="89550" rIns="179094" bIns="89550"/>
            <a:lstStyle/>
            <a:p>
              <a:pPr defTabSz="1274763"/>
              <a:r>
                <a:rPr lang="ru-RU" sz="1200" dirty="0">
                  <a:solidFill>
                    <a:srgbClr val="0344B9"/>
                  </a:solidFill>
                  <a:latin typeface="Calibri" pitchFamily="34" charset="0"/>
                  <a:cs typeface="Arial" charset="0"/>
                </a:rPr>
                <a:t>Холдинг</a:t>
              </a:r>
            </a:p>
          </p:txBody>
        </p:sp>
      </p:grpSp>
      <p:sp>
        <p:nvSpPr>
          <p:cNvPr id="2053" name="Rectangle 23"/>
          <p:cNvSpPr>
            <a:spLocks noChangeArrowheads="1"/>
          </p:cNvSpPr>
          <p:nvPr/>
        </p:nvSpPr>
        <p:spPr bwMode="auto">
          <a:xfrm>
            <a:off x="0" y="192063"/>
            <a:ext cx="917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ТЕМІР ЖОЛ КӨЛІГІ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0" y="768127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САЛАНЫҢ НЫСАНАЛЫ МОДЕЛІ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Прямоугольник 34"/>
          <p:cNvSpPr>
            <a:spLocks noChangeArrowheads="1"/>
          </p:cNvSpPr>
          <p:nvPr/>
        </p:nvSpPr>
        <p:spPr bwMode="auto">
          <a:xfrm>
            <a:off x="609600" y="5746030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1800" b="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Инфрақұрылымның операторын (ҚТЖ-инфрақұрылымын) құру және тасымалдау қызметін көрсету жолымен холдингтік құрылымға </a:t>
            </a:r>
            <a:r>
              <a:rPr lang="ru-RU" sz="1800" b="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800" b="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ҚТЖ</a:t>
            </a:r>
            <a:r>
              <a:rPr lang="ru-RU" sz="1800" b="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 ҰК»</a:t>
            </a:r>
            <a:r>
              <a:rPr lang="kk-KZ" sz="1800" b="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АҚ қайта ұйымдастыру</a:t>
            </a:r>
            <a:endParaRPr lang="ru-RU" sz="1800" b="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65466" y="1124744"/>
            <a:ext cx="8327014" cy="4392487"/>
            <a:chOff x="2988016" y="2133600"/>
            <a:chExt cx="5513074" cy="2806460"/>
          </a:xfrm>
        </p:grpSpPr>
        <p:pic>
          <p:nvPicPr>
            <p:cNvPr id="33" name="Picture 94" descr="I:\! WORK\For prezentations\kz_icons\Map1 copy.png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88016" y="2409645"/>
              <a:ext cx="5513074" cy="2530415"/>
            </a:xfrm>
            <a:prstGeom prst="rect">
              <a:avLst/>
            </a:prstGeom>
            <a:noFill/>
          </p:spPr>
        </p:pic>
        <p:pic>
          <p:nvPicPr>
            <p:cNvPr id="11270" name="Picture 93" descr="I:\! WORK\For prezentations\transport\plane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0888" y="2133600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106B73-56C0-41DF-A288-B0AE85728EF9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11267" name="Rectangle 23"/>
          <p:cNvSpPr>
            <a:spLocks noChangeArrowheads="1"/>
          </p:cNvSpPr>
          <p:nvPr/>
        </p:nvSpPr>
        <p:spPr bwMode="auto">
          <a:xfrm>
            <a:off x="0" y="192063"/>
            <a:ext cx="917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АЗАМАТТЫҚ АВИАЦИЯ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 Box 89"/>
          <p:cNvSpPr txBox="1">
            <a:spLocks noChangeArrowheads="1"/>
          </p:cNvSpPr>
          <p:nvPr/>
        </p:nvSpPr>
        <p:spPr bwMode="auto">
          <a:xfrm>
            <a:off x="250825" y="1676400"/>
            <a:ext cx="49688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kk-KZ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Ұшу қауіпсіздігі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kk-KZ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Авиа қызметінің сапасы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ИКАО халықаралық стандарттарына сәйкес келмеуі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lang="ru-RU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Білікті мамандардың жетіспеуі </a:t>
            </a:r>
            <a:endParaRPr lang="ru-RU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spcBef>
                <a:spcPct val="50000"/>
              </a:spcBef>
              <a:buClr>
                <a:srgbClr val="00B050"/>
              </a:buClr>
              <a:buFont typeface="Arial" charset="0"/>
              <a:buChar char="•"/>
              <a:defRPr/>
            </a:pPr>
            <a:endParaRPr lang="ru-RU" sz="2400" i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768127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САЛАНЫҢ ПРОБЛЕМАЛАРЫ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Номер слайда 5"/>
          <p:cNvSpPr txBox="1">
            <a:spLocks/>
          </p:cNvSpPr>
          <p:nvPr/>
        </p:nvSpPr>
        <p:spPr bwMode="auto">
          <a:xfrm>
            <a:off x="8501063" y="26988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EA62D5-88D4-4059-AF14-C48F50496030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12291" name="Rectangle 23"/>
          <p:cNvSpPr>
            <a:spLocks noChangeArrowheads="1"/>
          </p:cNvSpPr>
          <p:nvPr/>
        </p:nvSpPr>
        <p:spPr bwMode="auto">
          <a:xfrm>
            <a:off x="0" y="192063"/>
            <a:ext cx="917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АЗАМАТТЫҚ АВИАЦИЯ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Номер слайда 5"/>
          <p:cNvSpPr txBox="1">
            <a:spLocks/>
          </p:cNvSpPr>
          <p:nvPr/>
        </p:nvSpPr>
        <p:spPr bwMode="auto">
          <a:xfrm>
            <a:off x="8501063" y="26988"/>
            <a:ext cx="64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3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55576" y="1247948"/>
            <a:ext cx="678656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ct val="110000"/>
              </a:lnSpc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kk-KZ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Авиақауіпсіздік қызметтерінің атыс қаруын пайдалануға құқық беру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00CC00"/>
              </a:buClr>
              <a:defRPr/>
            </a:pPr>
            <a:endParaRPr lang="ru-RU" sz="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kk-KZ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Әуе кемелеріндегі мінез-құлық қағидаларын бұзғаны, ұялы</a:t>
            </a:r>
          </a:p>
          <a:p>
            <a:pPr>
              <a:buClr>
                <a:srgbClr val="00CC00"/>
              </a:buClr>
              <a:defRPr/>
            </a:pPr>
            <a:r>
              <a:rPr lang="kk-KZ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телефондарды пайдаланғаны үшін жауапкершілікті күшейту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defRPr/>
            </a:pPr>
            <a:endParaRPr lang="ru-RU" b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092280" y="1442169"/>
            <a:ext cx="18288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Ұшу қауіпсіздігі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defRPr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</a:br>
            <a:endParaRPr lang="ru-RU" sz="14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295" name="Прямоугольник 50"/>
          <p:cNvSpPr>
            <a:spLocks noChangeArrowheads="1"/>
          </p:cNvSpPr>
          <p:nvPr/>
        </p:nvSpPr>
        <p:spPr bwMode="auto">
          <a:xfrm>
            <a:off x="7092280" y="2851869"/>
            <a:ext cx="16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Қызмет көрсету сапасын арттыру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1" name="Прямоугольник 52"/>
          <p:cNvSpPr>
            <a:spLocks noChangeArrowheads="1"/>
          </p:cNvSpPr>
          <p:nvPr/>
        </p:nvSpPr>
        <p:spPr bwMode="auto">
          <a:xfrm>
            <a:off x="755576" y="2819796"/>
            <a:ext cx="6629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Рейс кідіртілген, ұшпай қалған кезінде жолаушыларға қызмет көрсетпегені үшін жауапкершілік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endParaRPr lang="ru-RU" sz="8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Аэровокзалдардың қызметін регламенттеу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endParaRPr lang="ru-RU" sz="8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Мүгедектерге қызмет көрсету қолжетімділігін қамтамасыз ету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6300192" y="1661244"/>
            <a:ext cx="571500" cy="428625"/>
          </a:xfrm>
          <a:prstGeom prst="rightArrow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sp>
        <p:nvSpPr>
          <p:cNvPr id="92" name="Стрелка вправо 91"/>
          <p:cNvSpPr/>
          <p:nvPr/>
        </p:nvSpPr>
        <p:spPr>
          <a:xfrm>
            <a:off x="6300192" y="3185244"/>
            <a:ext cx="571500" cy="428625"/>
          </a:xfrm>
          <a:prstGeom prst="rightArrow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sp>
        <p:nvSpPr>
          <p:cNvPr id="12299" name="Прямоугольник 50"/>
          <p:cNvSpPr>
            <a:spLocks noChangeArrowheads="1"/>
          </p:cNvSpPr>
          <p:nvPr/>
        </p:nvSpPr>
        <p:spPr bwMode="auto">
          <a:xfrm>
            <a:off x="7092280" y="4604469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ИКАО талаптары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91"/>
          <p:cNvSpPr/>
          <p:nvPr/>
        </p:nvSpPr>
        <p:spPr>
          <a:xfrm>
            <a:off x="6300192" y="4604469"/>
            <a:ext cx="609600" cy="381000"/>
          </a:xfrm>
          <a:prstGeom prst="rightArrow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sp>
        <p:nvSpPr>
          <p:cNvPr id="46107" name="Прямоугольник 52"/>
          <p:cNvSpPr>
            <a:spLocks noChangeArrowheads="1"/>
          </p:cNvSpPr>
          <p:nvPr/>
        </p:nvSpPr>
        <p:spPr bwMode="auto">
          <a:xfrm>
            <a:off x="755576" y="4556248"/>
            <a:ext cx="6781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Сертификаттық тексеру жөніндегі функцияны «Ұшу </a:t>
            </a:r>
          </a:p>
          <a:p>
            <a:pPr>
              <a:buClr>
                <a:srgbClr val="00CC00"/>
              </a:buClr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қауіпсіздігін қамтамасыз ету жөніндегі орталық» РМК беру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endParaRPr lang="ru-RU" sz="800" b="0" dirty="0">
              <a:latin typeface="Calibri" pitchFamily="34" charset="0"/>
              <a:cs typeface="Arial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kk-KZ" sz="1600" b="0" dirty="0" smtClean="0">
                <a:latin typeface="Times New Roman" pitchFamily="18" charset="0"/>
                <a:cs typeface="Times New Roman" pitchFamily="18" charset="0"/>
              </a:rPr>
              <a:t>Диспетчерлік қызмет көрсету органдарын сертификаттау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768127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11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 smtClean="0">
                <a:solidFill>
                  <a:srgbClr val="065DBC"/>
                </a:solidFill>
                <a:latin typeface="Times New Roman" pitchFamily="18" charset="0"/>
                <a:cs typeface="Times New Roman" pitchFamily="18" charset="0"/>
              </a:rPr>
              <a:t>ҰСЫНЫЛЫП ОТЫРҒАН ШАРАЛАР</a:t>
            </a:r>
            <a:endParaRPr lang="ru-RU" sz="1600" dirty="0">
              <a:solidFill>
                <a:srgbClr val="065D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53"/>
          <p:cNvSpPr>
            <a:spLocks noChangeArrowheads="1"/>
          </p:cNvSpPr>
          <p:nvPr/>
        </p:nvSpPr>
        <p:spPr bwMode="auto">
          <a:xfrm>
            <a:off x="755576" y="5934248"/>
            <a:ext cx="6400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CC00"/>
              </a:buClr>
              <a:buFont typeface="Wingdings" pitchFamily="2" charset="2"/>
              <a:buChar char="ь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Авиақауіпсіздік қызметтерінің мамандарын тек ИКАО</a:t>
            </a:r>
          </a:p>
          <a:p>
            <a:pPr>
              <a:buClr>
                <a:srgbClr val="00CC00"/>
              </a:buClr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немесе ККМ сертификаттаған оқу орындарында дайындау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4" name="Прямоугольник 51"/>
          <p:cNvSpPr>
            <a:spLocks noChangeArrowheads="1"/>
          </p:cNvSpPr>
          <p:nvPr/>
        </p:nvSpPr>
        <p:spPr bwMode="auto">
          <a:xfrm>
            <a:off x="7092280" y="5823669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Кадрларды дайындау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300192" y="5823669"/>
            <a:ext cx="571500" cy="428625"/>
          </a:xfrm>
          <a:prstGeom prst="rightArrow">
            <a:avLst/>
          </a:pr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57163" y="4299669"/>
            <a:ext cx="87868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2400" y="5595069"/>
            <a:ext cx="8786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28588" y="2547069"/>
            <a:ext cx="87868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31445</TotalTime>
  <Words>782</Words>
  <Application>Microsoft Office PowerPoint</Application>
  <PresentationFormat>Экран (4:3)</PresentationFormat>
  <Paragraphs>200</Paragraphs>
  <Slides>14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think-cell Slide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Национальные информационные технологии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MTK</dc:title>
  <dc:creator>Akhmurzin Kairat</dc:creator>
  <cp:lastModifiedBy>Tyrmyshev</cp:lastModifiedBy>
  <cp:revision>2457</cp:revision>
  <cp:lastPrinted>2012-10-04T05:49:27Z</cp:lastPrinted>
  <dcterms:created xsi:type="dcterms:W3CDTF">2006-04-19T05:53:40Z</dcterms:created>
  <dcterms:modified xsi:type="dcterms:W3CDTF">2012-12-11T10:11:42Z</dcterms:modified>
</cp:coreProperties>
</file>