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tags/tag6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tags/tag7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7.xml" ContentType="application/vnd.openxmlformats-officedocument.theme+xml"/>
  <Override PartName="/ppt/tags/tag8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8.xml" ContentType="application/vnd.openxmlformats-officedocument.theme+xml"/>
  <Override PartName="/ppt/tags/tag9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9.xml" ContentType="application/vnd.openxmlformats-officedocument.theme+xml"/>
  <Override PartName="/ppt/tags/tag10.xml" ContentType="application/vnd.openxmlformats-officedocument.presentationml.tags+xml"/>
  <Override PartName="/ppt/slideLayouts/slideLayout18.xml" ContentType="application/vnd.openxmlformats-officedocument.presentationml.slideLayout+xml"/>
  <Override PartName="/ppt/theme/theme10.xml" ContentType="application/vnd.openxmlformats-officedocument.theme+xml"/>
  <Override PartName="/ppt/tags/tag11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11.xml" ContentType="application/vnd.openxmlformats-officedocument.theme+xml"/>
  <Override PartName="/ppt/tags/tag12.xml" ContentType="application/vnd.openxmlformats-officedocument.presentationml.tags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2.xml" ContentType="application/vnd.openxmlformats-officedocument.theme+xml"/>
  <Override PartName="/ppt/tags/tag1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13.xml" ContentType="application/vnd.openxmlformats-officedocument.theme+xml"/>
  <Override PartName="/ppt/tags/tag14.xml" ContentType="application/vnd.openxmlformats-officedocument.presentationml.tags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14.xml" ContentType="application/vnd.openxmlformats-officedocument.theme+xml"/>
  <Override PartName="/ppt/tags/tag15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15.xml" ContentType="application/vnd.openxmlformats-officedocument.theme+xml"/>
  <Override PartName="/ppt/tags/tag16.xml" ContentType="application/vnd.openxmlformats-officedocument.presentationml.tags+xml"/>
  <Override PartName="/ppt/theme/theme16.xml" ContentType="application/vnd.openxmlformats-officedocument.theme+xml"/>
  <Override PartName="/ppt/theme/theme17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68" r:id="rId1"/>
    <p:sldMasterId id="2147483673" r:id="rId2"/>
    <p:sldMasterId id="2147483676" r:id="rId3"/>
    <p:sldMasterId id="2147483693" r:id="rId4"/>
    <p:sldMasterId id="2147483696" r:id="rId5"/>
    <p:sldMasterId id="2147483699" r:id="rId6"/>
    <p:sldMasterId id="2147483702" r:id="rId7"/>
    <p:sldMasterId id="2147483705" r:id="rId8"/>
    <p:sldMasterId id="2147483708" r:id="rId9"/>
    <p:sldMasterId id="2147483711" r:id="rId10"/>
    <p:sldMasterId id="2147483714" r:id="rId11"/>
    <p:sldMasterId id="2147483717" r:id="rId12"/>
    <p:sldMasterId id="2147483734" r:id="rId13"/>
    <p:sldMasterId id="2147483737" r:id="rId14"/>
    <p:sldMasterId id="2147483740" r:id="rId15"/>
  </p:sldMasterIdLst>
  <p:notesMasterIdLst>
    <p:notesMasterId r:id="rId34"/>
  </p:notesMasterIdLst>
  <p:handoutMasterIdLst>
    <p:handoutMasterId r:id="rId35"/>
  </p:handoutMasterIdLst>
  <p:sldIdLst>
    <p:sldId id="593" r:id="rId16"/>
    <p:sldId id="595" r:id="rId17"/>
    <p:sldId id="597" r:id="rId18"/>
    <p:sldId id="596" r:id="rId19"/>
    <p:sldId id="598" r:id="rId20"/>
    <p:sldId id="599" r:id="rId21"/>
    <p:sldId id="600" r:id="rId22"/>
    <p:sldId id="601" r:id="rId23"/>
    <p:sldId id="603" r:id="rId24"/>
    <p:sldId id="604" r:id="rId25"/>
    <p:sldId id="605" r:id="rId26"/>
    <p:sldId id="614" r:id="rId27"/>
    <p:sldId id="608" r:id="rId28"/>
    <p:sldId id="609" r:id="rId29"/>
    <p:sldId id="610" r:id="rId30"/>
    <p:sldId id="611" r:id="rId31"/>
    <p:sldId id="612" r:id="rId32"/>
    <p:sldId id="613" r:id="rId33"/>
  </p:sldIdLst>
  <p:sldSz cx="8961438" cy="6721475"/>
  <p:notesSz cx="6788150" cy="9923463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17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 userDrawn="1">
          <p15:clr>
            <a:srgbClr val="A4A3A4"/>
          </p15:clr>
        </p15:guide>
        <p15:guide id="2" pos="212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EAF8FD"/>
    <a:srgbClr val="F0F0F0"/>
    <a:srgbClr val="EAEAEA"/>
    <a:srgbClr val="EEEEEE"/>
    <a:srgbClr val="FCFCFC"/>
    <a:srgbClr val="F9C61C"/>
    <a:srgbClr val="FFC000"/>
    <a:srgbClr val="FFBDBD"/>
    <a:srgbClr val="BBF3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09" autoAdjust="0"/>
    <p:restoredTop sz="94684" autoAdjust="0"/>
  </p:normalViewPr>
  <p:slideViewPr>
    <p:cSldViewPr snapToGrid="0" snapToObjects="1">
      <p:cViewPr>
        <p:scale>
          <a:sx n="100" d="100"/>
          <a:sy n="100" d="100"/>
        </p:scale>
        <p:origin x="-966" y="-66"/>
      </p:cViewPr>
      <p:guideLst>
        <p:guide orient="horz" pos="2117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2496" y="90"/>
      </p:cViewPr>
      <p:guideLst>
        <p:guide orient="horz" pos="3126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slide" Target="slides/slide18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32" Type="http://schemas.openxmlformats.org/officeDocument/2006/relationships/slide" Target="slides/slide1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36" Type="http://schemas.openxmlformats.org/officeDocument/2006/relationships/tags" Target="tags/tag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31" Type="http://schemas.openxmlformats.org/officeDocument/2006/relationships/slide" Target="slides/slide1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slide" Target="slides/slide15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effectLst>
              <a:glow rad="101600">
                <a:schemeClr val="accent1">
                  <a:satMod val="175000"/>
                  <a:alpha val="32000"/>
                </a:schemeClr>
              </a:glow>
            </a:effectLst>
            <a:scene3d>
              <a:camera prst="orthographicFront"/>
              <a:lightRig rig="soft" dir="t"/>
            </a:scene3d>
            <a:sp3d prstMaterial="matte">
              <a:bevelT w="165100" prst="coolSlant"/>
            </a:sp3d>
          </c:spPr>
          <c:invertIfNegative val="0"/>
          <c:cat>
            <c:numRef>
              <c:f>Лист1!$F$22:$K$22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Лист1!$F$23:$K$23</c:f>
              <c:numCache>
                <c:formatCode>#,##0</c:formatCode>
                <c:ptCount val="6"/>
                <c:pt idx="0">
                  <c:v>665478</c:v>
                </c:pt>
                <c:pt idx="1">
                  <c:v>839345</c:v>
                </c:pt>
                <c:pt idx="2">
                  <c:v>816301</c:v>
                </c:pt>
                <c:pt idx="3">
                  <c:v>873881</c:v>
                </c:pt>
                <c:pt idx="4">
                  <c:v>1285287</c:v>
                </c:pt>
                <c:pt idx="5">
                  <c:v>1302562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467840"/>
        <c:axId val="74679808"/>
      </c:barChart>
      <c:catAx>
        <c:axId val="60467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4679808"/>
        <c:crosses val="autoZero"/>
        <c:auto val="1"/>
        <c:lblAlgn val="ctr"/>
        <c:lblOffset val="100"/>
        <c:noMultiLvlLbl val="0"/>
      </c:catAx>
      <c:valAx>
        <c:axId val="74679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604678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15572.9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15858.4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331328"/>
        <c:axId val="83461248"/>
      </c:barChart>
      <c:catAx>
        <c:axId val="83331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461248"/>
        <c:crosses val="autoZero"/>
        <c:auto val="1"/>
        <c:lblAlgn val="ctr"/>
        <c:lblOffset val="100"/>
        <c:noMultiLvlLbl val="0"/>
      </c:catAx>
      <c:valAx>
        <c:axId val="834612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3313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87363" y="622300"/>
            <a:ext cx="5819775" cy="43656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9710" y="5332274"/>
            <a:ext cx="5784628" cy="123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57889" y="9557718"/>
            <a:ext cx="538513" cy="170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100"/>
            </a:lvl1pPr>
          </a:lstStyle>
          <a:p>
            <a:pPr>
              <a:defRPr/>
            </a:pPr>
            <a:fld id="{3C3A632B-FBDE-46D4-BF6F-6D14421E634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596339" y="110734"/>
            <a:ext cx="65" cy="123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49710" y="5332275"/>
            <a:ext cx="5784628" cy="24614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784E-1726-41E2-B437-76846D7D892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989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91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34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832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19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644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92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91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4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0222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82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1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 lIns="89611" tIns="44806" rIns="89611" bIns="44806"/>
          <a:lstStyle/>
          <a:p>
            <a:fld id="{0FA8C762-CDFD-4D33-BFB6-B6601C865685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 lIns="89611" tIns="44806" rIns="89611" bIns="44806"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 lIns="89611" tIns="44806" rIns="89611" bIns="44806"/>
          <a:lstStyle/>
          <a:p>
            <a:fld id="{D30679BF-1273-417D-94CB-C929DE086F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0803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225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98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3142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313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6341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402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6252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18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429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 lIns="89611" tIns="44806" rIns="89611" bIns="44806"/>
          <a:lstStyle/>
          <a:p>
            <a:fld id="{B4C71EC6-210F-42DE-9C53-41977AD35B3D}" type="datetimeFigureOut">
              <a:rPr lang="ru-RU" smtClean="0"/>
              <a:pPr/>
              <a:t>30.03.2017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 lIns="89611" tIns="44806" rIns="89611" bIns="44806"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 lIns="89611" tIns="44806" rIns="89611" bIns="44806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38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63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590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08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26387D82-695C-4F38-85E3-98CC698F1443}" type="datetime1">
              <a:rPr lang="ru-RU" smtClean="0">
                <a:solidFill>
                  <a:srgbClr val="000000"/>
                </a:solidFill>
              </a:rPr>
              <a:pPr/>
              <a:t>30.03.2017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 bwMode="auto">
          <a:xfrm>
            <a:off x="8720289" y="6527338"/>
            <a:ext cx="122538" cy="12066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x-none"/>
            </a:defPPr>
            <a:lvl1pPr>
              <a:defRPr lang="x-none" sz="1000" baseline="0">
                <a:latin typeface="+mn-lt"/>
              </a:defRPr>
            </a:lvl1pPr>
          </a:lstStyle>
          <a:p>
            <a:fld id="{42C328C1-A84F-4A39-A664-DBA00541A8C6}" type="slidenum">
              <a:rPr sz="784" smtClean="0">
                <a:solidFill>
                  <a:srgbClr val="808080"/>
                </a:solidFill>
              </a:rPr>
              <a:pPr/>
              <a:t>‹#›</a:t>
            </a:fld>
            <a:endParaRPr sz="784" dirty="0">
              <a:solidFill>
                <a:srgbClr val="80808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07CD029F-CBB9-412F-AFC8-22D245E922BA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658E35CB-13A4-4F4B-8CF4-C3F98D0D03CD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68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3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0.vml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tags" Target="../tags/tag11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oleObject" Target="../embeddings/oleObject11.bin"/><Relationship Id="rId5" Type="http://schemas.openxmlformats.org/officeDocument/2006/relationships/tags" Target="../tags/tag12.xml"/><Relationship Id="rId4" Type="http://schemas.openxmlformats.org/officeDocument/2006/relationships/vmlDrawing" Target="../drawings/vmlDrawing11.v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oleObject" Target="../embeddings/oleObject12.bin"/><Relationship Id="rId5" Type="http://schemas.openxmlformats.org/officeDocument/2006/relationships/tags" Target="../tags/tag13.xml"/><Relationship Id="rId4" Type="http://schemas.openxmlformats.org/officeDocument/2006/relationships/vmlDrawing" Target="../drawings/vmlDrawing12.v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theme" Target="../theme/theme1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oleObject" Target="../embeddings/oleObject13.bin"/><Relationship Id="rId5" Type="http://schemas.openxmlformats.org/officeDocument/2006/relationships/tags" Target="../tags/tag14.xml"/><Relationship Id="rId4" Type="http://schemas.openxmlformats.org/officeDocument/2006/relationships/vmlDrawing" Target="../drawings/vmlDrawing13.v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theme" Target="../theme/theme14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oleObject" Target="../embeddings/oleObject14.bin"/><Relationship Id="rId5" Type="http://schemas.openxmlformats.org/officeDocument/2006/relationships/tags" Target="../tags/tag15.xml"/><Relationship Id="rId4" Type="http://schemas.openxmlformats.org/officeDocument/2006/relationships/vmlDrawing" Target="../drawings/vmlDrawing14.v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theme" Target="../theme/theme15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oleObject" Target="../embeddings/oleObject15.bin"/><Relationship Id="rId5" Type="http://schemas.openxmlformats.org/officeDocument/2006/relationships/tags" Target="../tags/tag16.xml"/><Relationship Id="rId4" Type="http://schemas.openxmlformats.org/officeDocument/2006/relationships/vmlDrawing" Target="../drawings/vmlDrawing15.v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2.v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3.bin"/><Relationship Id="rId5" Type="http://schemas.openxmlformats.org/officeDocument/2006/relationships/tags" Target="../tags/tag4.xml"/><Relationship Id="rId4" Type="http://schemas.openxmlformats.org/officeDocument/2006/relationships/vmlDrawing" Target="../drawings/vmlDrawing3.v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tags" Target="../tags/tag5.xml"/><Relationship Id="rId4" Type="http://schemas.openxmlformats.org/officeDocument/2006/relationships/vmlDrawing" Target="../drawings/vmlDrawing4.v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5.vml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tags" Target="../tags/tag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oleObject" Target="../embeddings/oleObject6.bin"/><Relationship Id="rId5" Type="http://schemas.openxmlformats.org/officeDocument/2006/relationships/tags" Target="../tags/tag7.xml"/><Relationship Id="rId4" Type="http://schemas.openxmlformats.org/officeDocument/2006/relationships/vmlDrawing" Target="../drawings/vmlDrawing6.v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7.bin"/><Relationship Id="rId5" Type="http://schemas.openxmlformats.org/officeDocument/2006/relationships/tags" Target="../tags/tag8.xml"/><Relationship Id="rId4" Type="http://schemas.openxmlformats.org/officeDocument/2006/relationships/vmlDrawing" Target="../drawings/vmlDrawing7.v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8.bin"/><Relationship Id="rId5" Type="http://schemas.openxmlformats.org/officeDocument/2006/relationships/tags" Target="../tags/tag9.xml"/><Relationship Id="rId4" Type="http://schemas.openxmlformats.org/officeDocument/2006/relationships/vmlDrawing" Target="../drawings/vmlDrawing8.v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oleObject" Target="../embeddings/oleObject9.bin"/><Relationship Id="rId5" Type="http://schemas.openxmlformats.org/officeDocument/2006/relationships/tags" Target="../tags/tag10.xml"/><Relationship Id="rId4" Type="http://schemas.openxmlformats.org/officeDocument/2006/relationships/vmlDrawing" Target="../drawings/vmlDrawing9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23545011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21" name="think-cell Slide" r:id="rId7" imgW="360" imgH="360" progId="">
                  <p:embed/>
                </p:oleObj>
              </mc:Choice>
              <mc:Fallback>
                <p:oleObj name="think-cell Slide" r:id="rId7" imgW="360" imgH="360" progId="">
                  <p:embed/>
                  <p:pic>
                    <p:nvPicPr>
                      <p:cNvPr id="0" name="Picture 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chemeClr val="accent6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chemeClr val="accent6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chemeClr val="accent6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0" dirty="0" smtClean="0">
                  <a:solidFill>
                    <a:schemeClr val="accent3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chemeClr val="accent6"/>
                </a:solidFill>
              </a:rPr>
              <a:pPr algn="ctr"/>
              <a:t>‹#›</a:t>
            </a:fld>
            <a:endParaRPr lang="en-US" sz="9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982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743" r:id="rId2"/>
    <p:sldLayoutId id="2147483744" r:id="rId3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46663151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814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70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6977495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36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5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854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09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08325520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002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0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4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484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94849819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99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98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/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52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71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568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40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590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05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10717399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65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64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662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80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45609591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695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91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34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60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61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17784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16014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7341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2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2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12763"/>
            <a:ext cx="818744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err="1" smtClean="0">
                <a:solidFill>
                  <a:srgbClr val="808080"/>
                </a:solidFill>
              </a:rPr>
              <a:t>Unit</a:t>
            </a:r>
            <a:r>
              <a:rPr lang="ru-RU" sz="1600" dirty="0" smtClean="0">
                <a:solidFill>
                  <a:srgbClr val="808080"/>
                </a:solidFill>
              </a:rPr>
              <a:t> </a:t>
            </a:r>
            <a:r>
              <a:rPr lang="ru-RU" sz="1600" dirty="0" err="1" smtClean="0">
                <a:solidFill>
                  <a:srgbClr val="808080"/>
                </a:solidFill>
              </a:rPr>
              <a:t>of</a:t>
            </a:r>
            <a:r>
              <a:rPr lang="ru-RU" sz="1600" dirty="0" smtClean="0">
                <a:solidFill>
                  <a:srgbClr val="808080"/>
                </a:solidFill>
              </a:rPr>
              <a:t> measure</a:t>
            </a:r>
          </a:p>
        </p:txBody>
      </p:sp>
      <p:grpSp>
        <p:nvGrpSpPr>
          <p:cNvPr id="4" name="Group 3" hidden="1"/>
          <p:cNvGrpSpPr/>
          <p:nvPr/>
        </p:nvGrpSpPr>
        <p:grpSpPr>
          <a:xfrm>
            <a:off x="119063" y="6205125"/>
            <a:ext cx="8452369" cy="393945"/>
            <a:chOff x="119063" y="6205125"/>
            <a:chExt cx="8452369" cy="39394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19063" y="6205125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1 Сноска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19063" y="6460571"/>
              <a:ext cx="8452369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</a:pPr>
              <a:r>
                <a:rPr lang="ru-RU" sz="900" dirty="0" smtClean="0">
                  <a:solidFill>
                    <a:srgbClr val="808080"/>
                  </a:solidFill>
                  <a:latin typeface="Arial"/>
                </a:rPr>
                <a:t>ИСТОЧНИК: источник</a:t>
              </a:r>
              <a:endParaRPr lang="ru-RU" sz="900" dirty="0">
                <a:solidFill>
                  <a:srgbClr val="80808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dirty="0" smtClean="0">
                  <a:solidFill>
                    <a:srgbClr val="0070CE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2" name="Slide Number"/>
          <p:cNvSpPr txBox="1">
            <a:spLocks/>
          </p:cNvSpPr>
          <p:nvPr/>
        </p:nvSpPr>
        <p:spPr>
          <a:xfrm>
            <a:off x="8690795" y="6453620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/>
            <a:fld id="{42C328C1-A84F-4A39-A664-DBA00541A8C6}" type="slidenum">
              <a:rPr lang="en-US" sz="900" smtClean="0">
                <a:solidFill>
                  <a:srgbClr val="808080"/>
                </a:solidFill>
              </a:rPr>
              <a:pPr algn="ctr"/>
              <a:t>‹#›</a:t>
            </a:fld>
            <a:endParaRPr lang="en-US" sz="9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25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image" Target="../media/image8.png"/><Relationship Id="rId2" Type="http://schemas.openxmlformats.org/officeDocument/2006/relationships/tags" Target="../tags/tag19.xml"/><Relationship Id="rId16" Type="http://schemas.openxmlformats.org/officeDocument/2006/relationships/image" Target="../media/image7.png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image" Target="../media/image6.png"/><Relationship Id="rId10" Type="http://schemas.openxmlformats.org/officeDocument/2006/relationships/tags" Target="../tags/tag27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66196" y="2493547"/>
            <a:ext cx="8187449" cy="129266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err="1"/>
              <a:t>Жаппай</a:t>
            </a:r>
            <a:r>
              <a:rPr lang="ru-RU" sz="2800" b="1" dirty="0"/>
              <a:t> </a:t>
            </a:r>
            <a:r>
              <a:rPr lang="ru-RU" sz="2800" b="1" dirty="0" err="1"/>
              <a:t>кәсіпкерлікті</a:t>
            </a:r>
            <a:r>
              <a:rPr lang="ru-RU" sz="2800" b="1" dirty="0"/>
              <a:t> </a:t>
            </a:r>
            <a:r>
              <a:rPr lang="ru-RU" sz="2800" b="1" dirty="0" err="1"/>
              <a:t>дамыту</a:t>
            </a:r>
            <a:r>
              <a:rPr lang="ru-RU" sz="2800" b="1" dirty="0"/>
              <a:t> </a:t>
            </a:r>
            <a:r>
              <a:rPr lang="ru-RU" sz="2800" b="1" dirty="0" err="1"/>
              <a:t>және</a:t>
            </a:r>
            <a:r>
              <a:rPr lang="ru-RU" sz="2800" b="1" dirty="0"/>
              <a:t> </a:t>
            </a:r>
            <a:r>
              <a:rPr lang="ru-RU" sz="2800" b="1" dirty="0" err="1"/>
              <a:t>іскерлік</a:t>
            </a:r>
            <a:r>
              <a:rPr lang="ru-RU" sz="2800" b="1" dirty="0"/>
              <a:t> </a:t>
            </a:r>
            <a:r>
              <a:rPr lang="ru-RU" sz="2800" b="1" dirty="0" err="1"/>
              <a:t>белсенділікті</a:t>
            </a:r>
            <a:r>
              <a:rPr lang="ru-RU" sz="2800" b="1" dirty="0"/>
              <a:t> </a:t>
            </a:r>
            <a:r>
              <a:rPr lang="ru-RU" sz="2800" b="1" dirty="0" err="1"/>
              <a:t>жақсарту</a:t>
            </a:r>
            <a:r>
              <a:rPr lang="kk-KZ" sz="2800" b="1" dirty="0"/>
              <a:t> жөніндегі</a:t>
            </a:r>
            <a:r>
              <a:rPr lang="ru-RU" sz="2800" b="1" dirty="0"/>
              <a:t> </a:t>
            </a:r>
            <a:r>
              <a:rPr lang="ru-RU" sz="2800" b="1" dirty="0" err="1"/>
              <a:t>шаралар</a:t>
            </a:r>
            <a:r>
              <a:rPr lang="ru-RU" sz="2800" b="1" dirty="0"/>
              <a:t> </a:t>
            </a:r>
            <a:r>
              <a:rPr lang="ru-RU" sz="2800" b="1" dirty="0" err="1"/>
              <a:t>туралы</a:t>
            </a:r>
            <a:endParaRPr lang="ru-RU" sz="25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81530" y="148281"/>
            <a:ext cx="81874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 sz="1900" b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kk-KZ" dirty="0" smtClean="0"/>
              <a:t>Қазақстан Республикасының Ұлттық экономика </a:t>
            </a:r>
            <a:r>
              <a:rPr lang="en-US" dirty="0" smtClean="0"/>
              <a:t> </a:t>
            </a:r>
            <a:r>
              <a:rPr lang="kk-KZ" dirty="0" smtClean="0"/>
              <a:t>м</a:t>
            </a:r>
            <a:r>
              <a:rPr lang="ru-RU" dirty="0" err="1" smtClean="0"/>
              <a:t>инистрлігі</a:t>
            </a:r>
            <a:endParaRPr lang="ru-RU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81529" y="6185020"/>
            <a:ext cx="8187449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 sz="1900" b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1500" dirty="0" smtClean="0"/>
              <a:t>Астана </a:t>
            </a:r>
            <a:r>
              <a:rPr lang="ru-RU" sz="1500" dirty="0" err="1" smtClean="0"/>
              <a:t>қ</a:t>
            </a:r>
            <a:r>
              <a:rPr lang="ru-RU" sz="1500" dirty="0" smtClean="0"/>
              <a:t>., 2017 </a:t>
            </a:r>
            <a:r>
              <a:rPr lang="ru-RU" sz="1500" dirty="0" err="1" smtClean="0"/>
              <a:t>жыл</a:t>
            </a:r>
            <a:endParaRPr lang="ru-RU" sz="15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45237" y="588613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551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857601" y="752795"/>
            <a:ext cx="5575057" cy="1629370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18 КҚКО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терезе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қағидаты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облыс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орталықтарында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Астана, Алматы, Семей,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Түркістан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қалаларында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қызметтер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көрсетеді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♦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тегін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консультация беру мен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түсіндіру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♦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сервистік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қызметтер көрсету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♦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«Бизнес-Кеңесші»,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Бизнес-Өсім»,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Жас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кәсіпкер мектебі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т.б.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жобалары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шеңберінде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оқыту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трелка вправо 14"/>
          <p:cNvSpPr>
            <a:spLocks noChangeArrowheads="1"/>
          </p:cNvSpPr>
          <p:nvPr/>
        </p:nvSpPr>
        <p:spPr bwMode="auto">
          <a:xfrm>
            <a:off x="2434179" y="1122174"/>
            <a:ext cx="476592" cy="608828"/>
          </a:xfrm>
          <a:prstGeom prst="rightArrow">
            <a:avLst>
              <a:gd name="adj1" fmla="val 45204"/>
              <a:gd name="adj2" fmla="val 51806"/>
            </a:avLst>
          </a:prstGeom>
          <a:solidFill>
            <a:schemeClr val="accent2">
              <a:lumMod val="75000"/>
            </a:schemeClr>
          </a:solidFill>
          <a:ln w="19050" algn="ctr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89611" tIns="44806" rIns="89611" bIns="44806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>
              <a:solidFill>
                <a:schemeClr val="dk1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601" y="2516588"/>
            <a:ext cx="5716198" cy="1198483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188 КҚО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161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аудан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орталығы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27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моноқалада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терезе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қағидаты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бизнеске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сервистік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қызметтер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көрсетеді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♦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ақпараттық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консультациялық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қызметтер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көрсету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♦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қаржы құралдарымен жұмыс шарттарын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түсіндіру;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♦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оқыту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бағдарламаларын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қатысуға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өітінімдер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жинау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57601" y="4069227"/>
            <a:ext cx="5716198" cy="1198483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14 МОБИЛЬДІ КҚО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шалғайдағы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ауылдық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елді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мекендерде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істейді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♦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мамандандырылған сервистік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қызметтер көрсету;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♦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қолдау құралдары туралы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кәсіпкерлерді ақпараттандыру;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♦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оқыту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бағдарламаларына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қатысуға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өтінімдерді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жинау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998742" y="2321941"/>
            <a:ext cx="5433917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998742" y="3874580"/>
            <a:ext cx="5433917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utoShape 59"/>
          <p:cNvSpPr>
            <a:spLocks noChangeArrowheads="1"/>
          </p:cNvSpPr>
          <p:nvPr/>
        </p:nvSpPr>
        <p:spPr bwMode="auto">
          <a:xfrm>
            <a:off x="297728" y="910451"/>
            <a:ext cx="2117111" cy="909499"/>
          </a:xfrm>
          <a:prstGeom prst="flowChartProcess">
            <a:avLst/>
          </a:prstGeom>
          <a:solidFill>
            <a:schemeClr val="accent6">
              <a:lumMod val="20000"/>
              <a:lumOff val="80000"/>
              <a:alpha val="86000"/>
            </a:schemeClr>
          </a:solidFill>
          <a:ln w="158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89611" tIns="44806" rIns="89611" bIns="44806" anchor="ctr"/>
          <a:lstStyle/>
          <a:p>
            <a:pPr marL="336042" indent="-336042" algn="ctr"/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Кәсіпкерлерге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336042" indent="-336042" algn="ctr"/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көрсету орталықтары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Стрелка вправо 14"/>
          <p:cNvSpPr>
            <a:spLocks noChangeArrowheads="1"/>
          </p:cNvSpPr>
          <p:nvPr/>
        </p:nvSpPr>
        <p:spPr bwMode="auto">
          <a:xfrm>
            <a:off x="2434179" y="2674813"/>
            <a:ext cx="476592" cy="608828"/>
          </a:xfrm>
          <a:prstGeom prst="rightArrow">
            <a:avLst>
              <a:gd name="adj1" fmla="val 45204"/>
              <a:gd name="adj2" fmla="val 51806"/>
            </a:avLst>
          </a:prstGeom>
          <a:solidFill>
            <a:schemeClr val="accent2">
              <a:lumMod val="75000"/>
            </a:schemeClr>
          </a:solidFill>
          <a:ln w="19050" algn="ctr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89611" tIns="44806" rIns="89611" bIns="44806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>
              <a:solidFill>
                <a:schemeClr val="dk1"/>
              </a:solidFill>
              <a:latin typeface="+mn-lt"/>
            </a:endParaRPr>
          </a:p>
        </p:txBody>
      </p:sp>
      <p:sp>
        <p:nvSpPr>
          <p:cNvPr id="33" name="Стрелка вправо 14"/>
          <p:cNvSpPr>
            <a:spLocks noChangeArrowheads="1"/>
          </p:cNvSpPr>
          <p:nvPr/>
        </p:nvSpPr>
        <p:spPr bwMode="auto">
          <a:xfrm>
            <a:off x="2434179" y="4227452"/>
            <a:ext cx="476592" cy="608828"/>
          </a:xfrm>
          <a:prstGeom prst="rightArrow">
            <a:avLst>
              <a:gd name="adj1" fmla="val 45204"/>
              <a:gd name="adj2" fmla="val 51806"/>
            </a:avLst>
          </a:prstGeom>
          <a:solidFill>
            <a:schemeClr val="accent2">
              <a:lumMod val="75000"/>
            </a:schemeClr>
          </a:solidFill>
          <a:ln w="19050" algn="ctr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89611" tIns="44806" rIns="89611" bIns="44806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>
              <a:solidFill>
                <a:schemeClr val="dk1"/>
              </a:solidFill>
              <a:latin typeface="+mn-lt"/>
            </a:endParaRPr>
          </a:p>
        </p:txBody>
      </p:sp>
      <p:sp>
        <p:nvSpPr>
          <p:cNvPr id="34" name="AutoShape 59"/>
          <p:cNvSpPr>
            <a:spLocks noChangeArrowheads="1"/>
          </p:cNvSpPr>
          <p:nvPr/>
        </p:nvSpPr>
        <p:spPr bwMode="auto">
          <a:xfrm>
            <a:off x="317069" y="4156879"/>
            <a:ext cx="2117111" cy="909499"/>
          </a:xfrm>
          <a:prstGeom prst="flowChartProcess">
            <a:avLst/>
          </a:prstGeom>
          <a:solidFill>
            <a:schemeClr val="accent6">
              <a:lumMod val="20000"/>
              <a:lumOff val="80000"/>
              <a:alpha val="86000"/>
            </a:schemeClr>
          </a:solidFill>
          <a:ln w="158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89611" tIns="44806" rIns="89611" bIns="44806" anchor="ctr"/>
          <a:lstStyle/>
          <a:p>
            <a:pPr marL="336042" indent="-336042" algn="ctr"/>
            <a:r>
              <a:rPr lang="kk-KZ" sz="1400" b="1" dirty="0" smtClean="0">
                <a:latin typeface="Arial" pitchFamily="34" charset="0"/>
                <a:cs typeface="Arial" pitchFamily="34" charset="0"/>
              </a:rPr>
              <a:t>Кәсіпкерлікті қолдаудың </a:t>
            </a:r>
            <a:br>
              <a:rPr lang="kk-KZ" sz="1400" b="1" dirty="0" smtClean="0">
                <a:latin typeface="Arial" pitchFamily="34" charset="0"/>
                <a:cs typeface="Arial" pitchFamily="34" charset="0"/>
              </a:rPr>
            </a:br>
            <a:r>
              <a:rPr lang="kk-KZ" sz="1400" b="1" dirty="0" smtClean="0">
                <a:latin typeface="Arial" pitchFamily="34" charset="0"/>
                <a:cs typeface="Arial" pitchFamily="34" charset="0"/>
              </a:rPr>
              <a:t>мобильды орталықтары</a:t>
            </a:r>
            <a:endParaRPr lang="ru-RU" sz="1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AutoShape 59"/>
          <p:cNvSpPr>
            <a:spLocks noChangeArrowheads="1"/>
          </p:cNvSpPr>
          <p:nvPr/>
        </p:nvSpPr>
        <p:spPr bwMode="auto">
          <a:xfrm>
            <a:off x="308368" y="2533665"/>
            <a:ext cx="2117111" cy="909499"/>
          </a:xfrm>
          <a:prstGeom prst="flowChartProcess">
            <a:avLst/>
          </a:prstGeom>
          <a:solidFill>
            <a:schemeClr val="accent6">
              <a:lumMod val="20000"/>
              <a:lumOff val="80000"/>
              <a:alpha val="86000"/>
            </a:schemeClr>
          </a:solidFill>
          <a:ln w="158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89611" tIns="44806" rIns="89611" bIns="44806" anchor="ctr"/>
          <a:lstStyle/>
          <a:p>
            <a:pPr marL="336042" indent="-336042" algn="ctr"/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Кәсіпкерлікті қолдау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336042" indent="-336042" algn="ctr"/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орталықтары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0033" y="6078904"/>
            <a:ext cx="1730153" cy="305931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68831" y="5738885"/>
            <a:ext cx="8609581" cy="656557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5280" tIns="44806" rIns="35280" bIns="44806"/>
          <a:lstStyle/>
          <a:p>
            <a:pPr marL="87122" algn="ctr">
              <a:defRPr/>
            </a:pP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Барлығы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287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кәсіпкерлік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субъектілері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тұрғындарға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барлығы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522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консультация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көрсетілді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5237" y="99432"/>
            <a:ext cx="8680152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Бірыңғай 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бизнес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инфрақұрылымы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45237" y="512410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19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072" y="1545753"/>
            <a:ext cx="1690355" cy="4966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1-бағыт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6749" y="2073889"/>
            <a:ext cx="2020487" cy="1383149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Салалық шектеулерсіз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моноқалаларда, шағын қалалар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ауылдарға қолдау көрсетіледі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105358" y="4137057"/>
            <a:ext cx="1690355" cy="4966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3-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бағыттар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357" y="4775352"/>
            <a:ext cx="1787618" cy="736818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Экономиканың басым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секторлары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ИИДМБ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2116132" y="1194353"/>
            <a:ext cx="6443668" cy="351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қолдау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алғаннан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КЕЙІН 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қойылатын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талап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44572" y="1756857"/>
            <a:ext cx="4086896" cy="1321593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1.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Тұрақты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жұмыс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орындарын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көбейту</a:t>
            </a:r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just"/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2.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Өнім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өндірісін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үлғайту</a:t>
            </a:r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just"/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3.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Салықтық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түсімдерді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ұлғайту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4571" y="4443484"/>
            <a:ext cx="6640939" cy="89070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1.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Соңғы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үш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жылда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өнім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өндірісінің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20%-</a:t>
            </a:r>
            <a:r>
              <a:rPr lang="ru-RU" sz="1800" b="1" dirty="0" err="1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ға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өсу</a:t>
            </a:r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just"/>
            <a:endParaRPr lang="ru-RU" b="1" dirty="0" smtClean="0">
              <a:solidFill>
                <a:schemeClr val="accent3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2.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Соңғы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үш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жылда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салықтық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төлемдердің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20%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-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ға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  <a:cs typeface="Times New Roman"/>
              </a:rPr>
              <a:t>өсу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22071" y="3572461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2144571" y="3876184"/>
            <a:ext cx="6640939" cy="4020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қолдау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шараларын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алғанға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ДЕЙІН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қойылатын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талап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491" y="43736"/>
            <a:ext cx="8680152" cy="64448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қолдауды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бәсекелестік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артықшылыққа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ие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кәсіпорынға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қайта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бағдарлау</a:t>
            </a:r>
            <a:endParaRPr lang="ru-RU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Равнобедренный треугольник 1"/>
          <p:cNvSpPr/>
          <p:nvPr/>
        </p:nvSpPr>
        <p:spPr>
          <a:xfrm rot="5400000">
            <a:off x="5710428" y="2340697"/>
            <a:ext cx="1083734" cy="246211"/>
          </a:xfrm>
          <a:prstGeom prst="triangl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04000" y="2192179"/>
            <a:ext cx="91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10%</a:t>
            </a:r>
            <a:endParaRPr lang="ru-RU" sz="2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629401" y="2667688"/>
            <a:ext cx="745067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45237" y="707151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515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8209" y="326034"/>
            <a:ext cx="2046540" cy="70574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 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қаражаты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Стрелка вправо 14"/>
          <p:cNvSpPr>
            <a:spLocks noChangeArrowheads="1"/>
          </p:cNvSpPr>
          <p:nvPr/>
        </p:nvSpPr>
        <p:spPr bwMode="auto">
          <a:xfrm rot="5400000">
            <a:off x="1290408" y="1117001"/>
            <a:ext cx="352874" cy="323581"/>
          </a:xfrm>
          <a:prstGeom prst="rightArrow">
            <a:avLst>
              <a:gd name="adj1" fmla="val 45204"/>
              <a:gd name="adj2" fmla="val 51806"/>
            </a:avLst>
          </a:prstGeom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222469" y="326034"/>
            <a:ext cx="2258251" cy="70574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БЖЗҚ 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қаражаты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Стрелка вправо 14"/>
          <p:cNvSpPr>
            <a:spLocks noChangeArrowheads="1"/>
          </p:cNvSpPr>
          <p:nvPr/>
        </p:nvSpPr>
        <p:spPr bwMode="auto">
          <a:xfrm rot="5400000">
            <a:off x="3159931" y="1117002"/>
            <a:ext cx="352874" cy="323581"/>
          </a:xfrm>
          <a:prstGeom prst="rightArrow">
            <a:avLst>
              <a:gd name="adj1" fmla="val 45204"/>
              <a:gd name="adj2" fmla="val 51806"/>
            </a:avLst>
          </a:prstGeom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410150" y="396608"/>
            <a:ext cx="2046540" cy="594761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ҰҚ 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қаражаты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Стрелка вправо 14"/>
          <p:cNvSpPr>
            <a:spLocks noChangeArrowheads="1"/>
          </p:cNvSpPr>
          <p:nvPr/>
        </p:nvSpPr>
        <p:spPr bwMode="auto">
          <a:xfrm rot="5400000">
            <a:off x="5171777" y="1129678"/>
            <a:ext cx="352874" cy="323581"/>
          </a:xfrm>
          <a:prstGeom prst="rightArrow">
            <a:avLst>
              <a:gd name="adj1" fmla="val 45204"/>
              <a:gd name="adj2" fmla="val 51806"/>
            </a:avLst>
          </a:prstGeom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6315548" y="467183"/>
            <a:ext cx="2046540" cy="70574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Микширленген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БЖЗҚ мен ҰҚ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Стрелка вправо 14"/>
          <p:cNvSpPr>
            <a:spLocks noChangeArrowheads="1"/>
          </p:cNvSpPr>
          <p:nvPr/>
        </p:nvSpPr>
        <p:spPr bwMode="auto">
          <a:xfrm rot="5400000">
            <a:off x="7218317" y="1124570"/>
            <a:ext cx="352874" cy="323581"/>
          </a:xfrm>
          <a:prstGeom prst="rightArrow">
            <a:avLst>
              <a:gd name="adj1" fmla="val 45204"/>
              <a:gd name="adj2" fmla="val 51806"/>
            </a:avLst>
          </a:prstGeom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599787" y="1031779"/>
            <a:ext cx="1763822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481157" y="1031779"/>
            <a:ext cx="1763822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6457126" y="1029969"/>
            <a:ext cx="1763822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505187" y="1029969"/>
            <a:ext cx="1763822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Скругленный прямоугольник 3"/>
          <p:cNvSpPr/>
          <p:nvPr/>
        </p:nvSpPr>
        <p:spPr>
          <a:xfrm>
            <a:off x="563038" y="1525800"/>
            <a:ext cx="1800571" cy="12703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Салалық шектеулерсіз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кәсіперлікті қолдау</a:t>
            </a: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504749" y="1525800"/>
            <a:ext cx="1800571" cy="12703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Айналым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капиталын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қаржыландыру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бұрын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алынған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ШОБ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қарыздарын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қайта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қаржыландыру</a:t>
            </a: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480719" y="1525800"/>
            <a:ext cx="1800571" cy="12703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Өңдеу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өнеркәсібіндегі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ірі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бизнес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ШОБ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жобаларын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жеңілдікті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кредиттеу</a:t>
            </a: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6490947" y="1525800"/>
            <a:ext cx="1800571" cy="12703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Өңдеу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өнеркәсібіндегі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айналым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капиталын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қаржыландыру</a:t>
            </a: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434179" y="3084125"/>
            <a:ext cx="0" cy="1946559"/>
          </a:xfrm>
          <a:prstGeom prst="line">
            <a:avLst/>
          </a:prstGeom>
          <a:ln w="158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556945" y="3087957"/>
            <a:ext cx="1853204" cy="156781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just"/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Екінші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деңгейдегі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банктер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95 млрд. 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сомасына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466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жобасын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мақұлдады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оның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95 млрд. 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сомасына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ШОБ 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466 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қаржыландырылды</a:t>
            </a:r>
            <a:endParaRPr lang="ru-RU" sz="12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4410149" y="3112365"/>
            <a:ext cx="1" cy="1918319"/>
          </a:xfrm>
          <a:prstGeom prst="line">
            <a:avLst/>
          </a:prstGeom>
          <a:ln w="158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480719" y="3087957"/>
            <a:ext cx="1853204" cy="2137201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just"/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Екінші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деңгейдегі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банктер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435 млрд.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1715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қаржыландырылды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олардың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ШОБ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желісі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331 </a:t>
            </a:r>
            <a:r>
              <a:rPr lang="ru-RU" sz="11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 сомасына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1622 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ірі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бизнес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желісі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104 </a:t>
            </a:r>
            <a:r>
              <a:rPr lang="ru-RU" sz="11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 сомасына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93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қаржыландырылды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456689" y="3104890"/>
            <a:ext cx="1853204" cy="1967924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just"/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Екінші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деңгейдегі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банктер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105 </a:t>
            </a:r>
            <a:r>
              <a:rPr lang="ru-RU" sz="11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сомасына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221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қаржыландырылды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олардың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ШОБ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желісі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37 </a:t>
            </a:r>
            <a:r>
              <a:rPr lang="ru-RU" sz="11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сомасына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178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жоба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ірі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бизнес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желісі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68 </a:t>
            </a:r>
            <a:r>
              <a:rPr lang="ru-RU" sz="11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сомасына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43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қаржыландырылды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6386118" y="3146233"/>
            <a:ext cx="0" cy="1918319"/>
          </a:xfrm>
          <a:prstGeom prst="line">
            <a:avLst/>
          </a:prstGeom>
          <a:ln w="158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45237" y="14762"/>
            <a:ext cx="8680152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Кәсіпкерлікті қаржылық қолдаудың қосымша шаралары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145237" y="444674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05091" y="3096418"/>
            <a:ext cx="1853204" cy="1383149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just"/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Екінші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деңгейдегі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банктер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108 млрд. 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(АБР, ЕБРР)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сомасына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соңғы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қарыз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алушылардың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9025 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жобасын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қаржыландырды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8209" y="5411369"/>
            <a:ext cx="8025391" cy="101381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500" b="1" i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113 млрд. </a:t>
            </a:r>
            <a:r>
              <a:rPr lang="ru-RU" sz="1500" b="1" i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500" b="1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қаржы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ұйымдарынан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кредиттік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желілер</a:t>
            </a:r>
            <a:endParaRPr lang="ru-RU" sz="1300" i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500" b="1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200 </a:t>
            </a:r>
            <a:r>
              <a:rPr lang="ru-RU" sz="1500" b="1" i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500" b="1" i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500" i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БЖЗҚ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қаражаты есебінен</a:t>
            </a:r>
            <a:endParaRPr lang="ru-RU" sz="13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500" b="1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300 </a:t>
            </a:r>
            <a:r>
              <a:rPr lang="ru-RU" sz="1500" b="1" i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500" b="1" i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500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өңдеу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өнеркәсібін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жеңілдікті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кредиттеу</a:t>
            </a:r>
            <a:endParaRPr lang="ru-RU" sz="13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500" b="1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155,3 </a:t>
            </a:r>
            <a:r>
              <a:rPr lang="ru-RU" sz="1500" b="1" i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500" b="1" i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 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БЖЗҚ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және 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ҰҚ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микширленген</a:t>
            </a:r>
            <a:r>
              <a:rPr lang="ru-RU" sz="1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latin typeface="Arial" pitchFamily="34" charset="0"/>
                <a:cs typeface="Arial" pitchFamily="34" charset="0"/>
              </a:rPr>
              <a:t>қаражаты есебінен</a:t>
            </a:r>
            <a:endParaRPr lang="ru-RU" sz="1300" i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97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19131" y="66294"/>
            <a:ext cx="8065294" cy="373972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рұқсат 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жүйесін жетілдіру</a:t>
            </a:r>
            <a:endParaRPr lang="ru-RU" sz="18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29"/>
          <p:cNvSpPr>
            <a:spLocks noChangeArrowheads="1"/>
          </p:cNvSpPr>
          <p:nvPr/>
        </p:nvSpPr>
        <p:spPr bwMode="auto">
          <a:xfrm>
            <a:off x="5588587" y="4512466"/>
            <a:ext cx="3253358" cy="1075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611" tIns="44806" rIns="89611" bIns="44806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Барлығы</a:t>
            </a:r>
            <a:endParaRPr lang="ru-RU" altLang="ru-RU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C00000"/>
                </a:solidFill>
                <a:latin typeface="+mn-lt"/>
              </a:rPr>
              <a:t>73% </a:t>
            </a:r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қысқарды</a:t>
            </a:r>
            <a:r>
              <a:rPr lang="ru-RU" altLang="ru-RU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немесе</a:t>
            </a:r>
            <a:r>
              <a:rPr lang="ru-RU" altLang="ru-RU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бастапқы</a:t>
            </a:r>
            <a:r>
              <a:rPr lang="ru-RU" altLang="ru-RU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санынан</a:t>
            </a:r>
            <a:r>
              <a:rPr lang="ru-RU" altLang="ru-RU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шамамен</a:t>
            </a:r>
            <a:r>
              <a:rPr lang="ru-RU" altLang="ru-RU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altLang="ru-RU" b="1" dirty="0" smtClean="0">
                <a:solidFill>
                  <a:srgbClr val="FF0000"/>
                </a:solidFill>
                <a:latin typeface="+mn-lt"/>
              </a:rPr>
              <a:t>900</a:t>
            </a:r>
            <a:r>
              <a:rPr lang="ru-RU" altLang="ru-RU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рұқсат</a:t>
            </a:r>
            <a:r>
              <a:rPr lang="ru-RU" altLang="ru-RU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беру </a:t>
            </a:r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құжаты</a:t>
            </a:r>
            <a:r>
              <a:rPr lang="ru-RU" altLang="ru-RU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қысқарды</a:t>
            </a:r>
            <a:endParaRPr lang="ru-RU" altLang="ru-RU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7086304" y="880837"/>
            <a:ext cx="1329568" cy="1675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611" tIns="44806" rIns="89611" bIns="44806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588"/>
              </a:spcAft>
            </a:pPr>
            <a:r>
              <a:rPr lang="en-US" altLang="ru-RU" sz="1200" b="1" dirty="0">
                <a:solidFill>
                  <a:srgbClr val="004A7A"/>
                </a:solidFill>
                <a:latin typeface="+mj-lt"/>
              </a:rPr>
              <a:t>I</a:t>
            </a:r>
            <a:r>
              <a:rPr lang="ru-RU" altLang="ru-RU" sz="1200" b="1" dirty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кезең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000" i="1" dirty="0" smtClean="0">
                <a:solidFill>
                  <a:srgbClr val="004A7A"/>
                </a:solidFill>
                <a:latin typeface="+mj-lt"/>
              </a:rPr>
              <a:t>(2012ж.):</a:t>
            </a:r>
            <a:endParaRPr lang="ru-RU" altLang="ru-RU" sz="1000" i="1" dirty="0">
              <a:solidFill>
                <a:srgbClr val="004A7A"/>
              </a:solidFill>
              <a:latin typeface="+mj-lt"/>
            </a:endParaRPr>
          </a:p>
          <a:p>
            <a:pPr algn="ctr"/>
            <a:r>
              <a:rPr lang="ru-RU" altLang="ru-RU" sz="1400" dirty="0" err="1" smtClean="0">
                <a:solidFill>
                  <a:srgbClr val="004A7A"/>
                </a:solidFill>
              </a:rPr>
              <a:t>Әртүрлі</a:t>
            </a:r>
            <a:r>
              <a:rPr lang="ru-RU" altLang="ru-RU" sz="1400" dirty="0" smtClean="0">
                <a:solidFill>
                  <a:srgbClr val="004A7A"/>
                </a:solidFill>
              </a:rPr>
              <a:t> </a:t>
            </a:r>
            <a:r>
              <a:rPr lang="ru-RU" altLang="ru-RU" sz="1400" dirty="0" err="1" smtClean="0">
                <a:solidFill>
                  <a:srgbClr val="004A7A"/>
                </a:solidFill>
              </a:rPr>
              <a:t>салалық</a:t>
            </a:r>
            <a:r>
              <a:rPr lang="ru-RU" altLang="ru-RU" sz="1400" dirty="0" smtClean="0">
                <a:solidFill>
                  <a:srgbClr val="004A7A"/>
                </a:solidFill>
              </a:rPr>
              <a:t> </a:t>
            </a:r>
            <a:r>
              <a:rPr lang="ru-RU" altLang="ru-RU" sz="1400" dirty="0" err="1" smtClean="0">
                <a:solidFill>
                  <a:srgbClr val="004A7A"/>
                </a:solidFill>
              </a:rPr>
              <a:t>заңнамалық</a:t>
            </a:r>
            <a:r>
              <a:rPr lang="ru-RU" altLang="ru-RU" sz="1400" dirty="0" smtClean="0">
                <a:solidFill>
                  <a:srgbClr val="004A7A"/>
                </a:solidFill>
              </a:rPr>
              <a:t> </a:t>
            </a:r>
            <a:r>
              <a:rPr lang="ru-RU" altLang="ru-RU" sz="1400" dirty="0" err="1" smtClean="0">
                <a:solidFill>
                  <a:srgbClr val="004A7A"/>
                </a:solidFill>
              </a:rPr>
              <a:t>актілердегі</a:t>
            </a:r>
            <a:r>
              <a:rPr lang="ru-RU" altLang="ru-RU" dirty="0" smtClean="0">
                <a:solidFill>
                  <a:srgbClr val="004A7A"/>
                </a:solidFill>
              </a:rPr>
              <a:t>  </a:t>
            </a:r>
            <a:r>
              <a:rPr lang="ru-RU" altLang="ru-RU" b="1" dirty="0" smtClean="0">
                <a:solidFill>
                  <a:srgbClr val="C00000"/>
                </a:solidFill>
                <a:latin typeface="+mj-lt"/>
              </a:rPr>
              <a:t>1200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рұқсат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беру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құжаты</a:t>
            </a:r>
            <a:endParaRPr lang="ru-RU" altLang="ru-RU" sz="1200" dirty="0">
              <a:solidFill>
                <a:srgbClr val="004A7A"/>
              </a:solidFill>
              <a:latin typeface="+mj-lt"/>
            </a:endParaRPr>
          </a:p>
        </p:txBody>
      </p:sp>
      <p:sp>
        <p:nvSpPr>
          <p:cNvPr id="13" name="Прямоугольник 35"/>
          <p:cNvSpPr>
            <a:spLocks noChangeArrowheads="1"/>
          </p:cNvSpPr>
          <p:nvPr/>
        </p:nvSpPr>
        <p:spPr bwMode="auto">
          <a:xfrm>
            <a:off x="5588586" y="1918823"/>
            <a:ext cx="1497717" cy="199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611" tIns="44806" rIns="89611" bIns="44806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</a:pPr>
            <a:r>
              <a:rPr lang="en-US" altLang="ru-RU" sz="1200" b="1" dirty="0">
                <a:solidFill>
                  <a:srgbClr val="004A7A"/>
                </a:solidFill>
                <a:latin typeface="+mj-lt"/>
              </a:rPr>
              <a:t>II</a:t>
            </a:r>
            <a:r>
              <a:rPr lang="ru-RU" altLang="ru-RU" sz="1200" b="1" dirty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кезең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 </a:t>
            </a:r>
            <a:r>
              <a:rPr lang="ru-RU" altLang="ru-RU" sz="1000" i="1" dirty="0" smtClean="0">
                <a:solidFill>
                  <a:srgbClr val="004A7A"/>
                </a:solidFill>
                <a:latin typeface="+mj-lt"/>
              </a:rPr>
              <a:t>(</a:t>
            </a:r>
            <a:r>
              <a:rPr lang="ru-RU" altLang="ru-RU" sz="1000" i="1" dirty="0">
                <a:solidFill>
                  <a:srgbClr val="004A7A"/>
                </a:solidFill>
                <a:latin typeface="+mj-lt"/>
              </a:rPr>
              <a:t>2014 </a:t>
            </a:r>
            <a:r>
              <a:rPr lang="ru-RU" altLang="ru-RU" sz="1000" i="1" dirty="0" smtClean="0">
                <a:solidFill>
                  <a:srgbClr val="004A7A"/>
                </a:solidFill>
                <a:latin typeface="+mj-lt"/>
              </a:rPr>
              <a:t>ж.): 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«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Рұқсаттар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мен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хабарламалар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туралы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»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Заңмен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b="1" dirty="0" smtClean="0">
                <a:solidFill>
                  <a:srgbClr val="C00000"/>
                </a:solidFill>
                <a:latin typeface="+mj-lt"/>
              </a:rPr>
              <a:t>481</a:t>
            </a:r>
            <a:r>
              <a:rPr lang="ru-RU" altLang="ru-RU" sz="1200" b="1" dirty="0" smtClean="0">
                <a:solidFill>
                  <a:srgbClr val="C00000"/>
                </a:solidFill>
                <a:latin typeface="+mj-lt"/>
              </a:rPr>
              <a:t> </a:t>
            </a:r>
            <a:endParaRPr lang="ru-RU" altLang="ru-RU" sz="1200" b="1" dirty="0">
              <a:solidFill>
                <a:srgbClr val="C00000"/>
              </a:solidFill>
              <a:latin typeface="+mj-lt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err="1">
                <a:solidFill>
                  <a:srgbClr val="004A7A"/>
                </a:solidFill>
                <a:latin typeface="+mj-lt"/>
              </a:rPr>
              <a:t>р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ұқсат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беру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құжатынан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тұратын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тізбе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белгіленді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(227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кіші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түрі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) </a:t>
            </a:r>
            <a:endParaRPr lang="ru-RU" altLang="ru-RU" sz="1200" dirty="0">
              <a:solidFill>
                <a:srgbClr val="004A7A"/>
              </a:solidFill>
              <a:latin typeface="+mj-lt"/>
            </a:endParaRPr>
          </a:p>
        </p:txBody>
      </p:sp>
      <p:sp>
        <p:nvSpPr>
          <p:cNvPr id="14" name="Прямоугольник 36"/>
          <p:cNvSpPr>
            <a:spLocks noChangeArrowheads="1"/>
          </p:cNvSpPr>
          <p:nvPr/>
        </p:nvSpPr>
        <p:spPr bwMode="auto">
          <a:xfrm>
            <a:off x="4273726" y="3052697"/>
            <a:ext cx="1432811" cy="207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611" tIns="44806" rIns="89611" bIns="44806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588"/>
              </a:spcAft>
            </a:pPr>
            <a:r>
              <a:rPr lang="en-US" altLang="ru-RU" sz="1200" b="1" dirty="0">
                <a:solidFill>
                  <a:srgbClr val="004A7A"/>
                </a:solidFill>
                <a:latin typeface="+mn-lt"/>
              </a:rPr>
              <a:t>III</a:t>
            </a:r>
            <a:r>
              <a:rPr lang="ru-RU" altLang="ru-RU" sz="1200" b="1" dirty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n-lt"/>
              </a:rPr>
              <a:t>кезең</a:t>
            </a:r>
            <a:r>
              <a:rPr lang="ru-RU" altLang="ru-RU" sz="1200" b="1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sz="1000" i="1" dirty="0" smtClean="0">
                <a:solidFill>
                  <a:srgbClr val="004A7A"/>
                </a:solidFill>
                <a:latin typeface="+mn-lt"/>
              </a:rPr>
              <a:t>(</a:t>
            </a:r>
            <a:r>
              <a:rPr lang="ru-RU" altLang="ru-RU" sz="1000" i="1" dirty="0">
                <a:solidFill>
                  <a:srgbClr val="004A7A"/>
                </a:solidFill>
                <a:latin typeface="+mn-lt"/>
              </a:rPr>
              <a:t>2014-2015 </a:t>
            </a:r>
            <a:r>
              <a:rPr lang="ru-RU" altLang="ru-RU" sz="1000" i="1" dirty="0" err="1" smtClean="0">
                <a:solidFill>
                  <a:srgbClr val="004A7A"/>
                </a:solidFill>
                <a:latin typeface="+mn-lt"/>
              </a:rPr>
              <a:t>жж</a:t>
            </a:r>
            <a:r>
              <a:rPr lang="ru-RU" altLang="ru-RU" sz="1000" i="1" dirty="0" smtClean="0">
                <a:solidFill>
                  <a:srgbClr val="004A7A"/>
                </a:solidFill>
                <a:latin typeface="+mn-lt"/>
              </a:rPr>
              <a:t>.):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n-lt"/>
              </a:rPr>
              <a:t>Күрделі</a:t>
            </a:r>
            <a:r>
              <a:rPr lang="ru-RU" altLang="ru-RU" sz="1200" b="1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n-lt"/>
              </a:rPr>
              <a:t>шаралар</a:t>
            </a:r>
            <a:r>
              <a:rPr lang="ru-RU" altLang="ru-RU" sz="1200" b="1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n-lt"/>
              </a:rPr>
              <a:t>туралы</a:t>
            </a:r>
            <a:r>
              <a:rPr lang="ru-RU" altLang="ru-RU" sz="1200" b="1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n-lt"/>
              </a:rPr>
              <a:t>Заңмен</a:t>
            </a:r>
            <a:r>
              <a:rPr lang="ru-RU" altLang="ru-RU" sz="1200" b="1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n-lt"/>
              </a:rPr>
              <a:t>тағы</a:t>
            </a:r>
            <a:r>
              <a:rPr lang="ru-RU" altLang="ru-RU" sz="1200" dirty="0" smtClean="0">
                <a:solidFill>
                  <a:srgbClr val="004A7A"/>
                </a:solidFill>
                <a:latin typeface="+mn-lt"/>
              </a:rPr>
              <a:t> 42 </a:t>
            </a:r>
            <a:r>
              <a:rPr lang="ru-RU" altLang="ru-RU" sz="1200" dirty="0" err="1" smtClean="0">
                <a:solidFill>
                  <a:srgbClr val="004A7A"/>
                </a:solidFill>
                <a:latin typeface="+mn-lt"/>
              </a:rPr>
              <a:t>рұқсат</a:t>
            </a:r>
            <a:r>
              <a:rPr lang="ru-RU" altLang="ru-RU" sz="1200" dirty="0" smtClean="0">
                <a:solidFill>
                  <a:srgbClr val="004A7A"/>
                </a:solidFill>
                <a:latin typeface="+mn-lt"/>
              </a:rPr>
              <a:t> беру </a:t>
            </a:r>
            <a:r>
              <a:rPr lang="ru-RU" altLang="ru-RU" sz="1200" dirty="0" err="1" smtClean="0">
                <a:solidFill>
                  <a:srgbClr val="004A7A"/>
                </a:solidFill>
                <a:latin typeface="+mn-lt"/>
              </a:rPr>
              <a:t>құжаттары</a:t>
            </a:r>
            <a:r>
              <a:rPr lang="ru-RU" altLang="ru-RU" sz="1200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n-lt"/>
              </a:rPr>
              <a:t>қысқартылды</a:t>
            </a:r>
            <a:r>
              <a:rPr lang="ru-RU" altLang="ru-RU" sz="1200" dirty="0" smtClean="0">
                <a:solidFill>
                  <a:srgbClr val="004A7A"/>
                </a:solidFill>
                <a:latin typeface="+mn-lt"/>
              </a:rPr>
              <a:t>. </a:t>
            </a:r>
            <a:r>
              <a:rPr lang="ru-RU" altLang="ru-RU" sz="1200" dirty="0" err="1" smtClean="0">
                <a:solidFill>
                  <a:srgbClr val="004A7A"/>
                </a:solidFill>
                <a:latin typeface="+mn-lt"/>
              </a:rPr>
              <a:t>Барлығы</a:t>
            </a:r>
            <a:r>
              <a:rPr lang="ru-RU" altLang="ru-RU" sz="1200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b="1" dirty="0" smtClean="0">
                <a:solidFill>
                  <a:srgbClr val="C00000"/>
                </a:solidFill>
                <a:latin typeface="+mn-lt"/>
              </a:rPr>
              <a:t>439</a:t>
            </a:r>
            <a:r>
              <a:rPr lang="ru-RU" altLang="ru-RU" sz="1200" b="1" dirty="0" smtClean="0">
                <a:solidFill>
                  <a:srgbClr val="C00000"/>
                </a:solidFill>
                <a:latin typeface="+mn-lt"/>
              </a:rPr>
              <a:t> </a:t>
            </a:r>
            <a:endParaRPr lang="ru-RU" altLang="ru-RU" sz="1200" b="1" dirty="0">
              <a:solidFill>
                <a:srgbClr val="C00000"/>
              </a:solidFill>
              <a:latin typeface="+mn-lt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err="1">
                <a:solidFill>
                  <a:srgbClr val="004A7A"/>
                </a:solidFill>
                <a:latin typeface="+mn-lt"/>
              </a:rPr>
              <a:t>р</a:t>
            </a:r>
            <a:r>
              <a:rPr lang="ru-RU" altLang="ru-RU" sz="1200" dirty="0" err="1" smtClean="0">
                <a:solidFill>
                  <a:srgbClr val="004A7A"/>
                </a:solidFill>
                <a:latin typeface="+mn-lt"/>
              </a:rPr>
              <a:t>ұқсат</a:t>
            </a:r>
            <a:r>
              <a:rPr lang="ru-RU" altLang="ru-RU" sz="1200" dirty="0" smtClean="0">
                <a:solidFill>
                  <a:srgbClr val="004A7A"/>
                </a:solidFill>
                <a:latin typeface="+mn-lt"/>
              </a:rPr>
              <a:t> беру </a:t>
            </a:r>
            <a:r>
              <a:rPr lang="ru-RU" altLang="ru-RU" sz="1200" dirty="0" err="1" smtClean="0">
                <a:solidFill>
                  <a:srgbClr val="004A7A"/>
                </a:solidFill>
                <a:latin typeface="+mn-lt"/>
              </a:rPr>
              <a:t>құжаты</a:t>
            </a:r>
            <a:endParaRPr lang="ru-RU" altLang="ru-RU" sz="1200" dirty="0">
              <a:solidFill>
                <a:srgbClr val="004A7A"/>
              </a:solidFill>
              <a:latin typeface="+mn-lt"/>
            </a:endParaRPr>
          </a:p>
        </p:txBody>
      </p:sp>
      <p:sp>
        <p:nvSpPr>
          <p:cNvPr id="15" name="Прямоугольник 37"/>
          <p:cNvSpPr>
            <a:spLocks noChangeArrowheads="1"/>
          </p:cNvSpPr>
          <p:nvPr/>
        </p:nvSpPr>
        <p:spPr bwMode="auto">
          <a:xfrm>
            <a:off x="2631412" y="3680110"/>
            <a:ext cx="1744400" cy="218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611" tIns="44806" rIns="89611" bIns="44806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588"/>
              </a:spcAft>
            </a:pPr>
            <a:r>
              <a:rPr lang="en-US" altLang="ru-RU" sz="1200" b="1" dirty="0">
                <a:solidFill>
                  <a:srgbClr val="004A7A"/>
                </a:solidFill>
                <a:latin typeface="+mj-lt"/>
              </a:rPr>
              <a:t>IV</a:t>
            </a:r>
            <a:r>
              <a:rPr lang="ru-RU" altLang="ru-RU" sz="1200" b="1" dirty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кезең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000" i="1" dirty="0" smtClean="0">
                <a:solidFill>
                  <a:srgbClr val="004A7A"/>
                </a:solidFill>
                <a:latin typeface="+mj-lt"/>
              </a:rPr>
              <a:t>(</a:t>
            </a:r>
            <a:r>
              <a:rPr lang="ru-RU" altLang="ru-RU" sz="1000" i="1" dirty="0">
                <a:solidFill>
                  <a:srgbClr val="004A7A"/>
                </a:solidFill>
                <a:latin typeface="+mj-lt"/>
              </a:rPr>
              <a:t>2015-2016 </a:t>
            </a:r>
            <a:r>
              <a:rPr lang="ru-RU" altLang="ru-RU" sz="1000" i="1" dirty="0" err="1" smtClean="0">
                <a:solidFill>
                  <a:srgbClr val="004A7A"/>
                </a:solidFill>
                <a:latin typeface="+mj-lt"/>
              </a:rPr>
              <a:t>жж</a:t>
            </a:r>
            <a:r>
              <a:rPr lang="ru-RU" altLang="ru-RU" sz="1000" i="1" dirty="0" smtClean="0">
                <a:solidFill>
                  <a:srgbClr val="004A7A"/>
                </a:solidFill>
                <a:latin typeface="+mj-lt"/>
              </a:rPr>
              <a:t>.):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Рұқсат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беру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құжаттарын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қысқарту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жөніндегі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b="1" dirty="0" err="1" smtClean="0">
                <a:solidFill>
                  <a:srgbClr val="004A7A"/>
                </a:solidFill>
                <a:latin typeface="+mj-lt"/>
              </a:rPr>
              <a:t>заңмен</a:t>
            </a:r>
            <a:r>
              <a:rPr lang="ru-RU" altLang="ru-RU" sz="1200" b="1" dirty="0" smtClean="0">
                <a:solidFill>
                  <a:srgbClr val="004A7A"/>
                </a:solidFill>
                <a:latin typeface="+mj-lt"/>
              </a:rPr>
              <a:t>  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154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рұқсат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беру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құжаты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қысқартылды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және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оңтайландырылды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.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Қазіргі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уақытта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b="1" dirty="0" smtClean="0">
                <a:solidFill>
                  <a:srgbClr val="C00000"/>
                </a:solidFill>
                <a:latin typeface="+mj-lt"/>
              </a:rPr>
              <a:t>316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рұқсат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беру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құжаты</a:t>
            </a:r>
            <a:r>
              <a:rPr lang="ru-RU" altLang="ru-RU" sz="1200" dirty="0" smtClean="0">
                <a:solidFill>
                  <a:srgbClr val="004A7A"/>
                </a:solidFill>
                <a:latin typeface="+mj-lt"/>
              </a:rPr>
              <a:t> </a:t>
            </a:r>
            <a:r>
              <a:rPr lang="ru-RU" altLang="ru-RU" sz="1200" dirty="0" err="1" smtClean="0">
                <a:solidFill>
                  <a:srgbClr val="004A7A"/>
                </a:solidFill>
                <a:latin typeface="+mj-lt"/>
              </a:rPr>
              <a:t>қолданылады</a:t>
            </a:r>
            <a:endParaRPr lang="ru-RU" altLang="ru-RU" sz="1200" dirty="0">
              <a:solidFill>
                <a:srgbClr val="004A7A"/>
              </a:solidFill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42083" y="630990"/>
            <a:ext cx="1746843" cy="14114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Фигура, имеющая форму буквы L 17"/>
          <p:cNvSpPr/>
          <p:nvPr/>
        </p:nvSpPr>
        <p:spPr>
          <a:xfrm rot="16200000">
            <a:off x="3162204" y="2560716"/>
            <a:ext cx="994587" cy="1228459"/>
          </a:xfrm>
          <a:prstGeom prst="corner">
            <a:avLst>
              <a:gd name="adj1" fmla="val 10012"/>
              <a:gd name="adj2" fmla="val 1071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Фигура, имеющая форму буквы L 19"/>
          <p:cNvSpPr/>
          <p:nvPr/>
        </p:nvSpPr>
        <p:spPr>
          <a:xfrm rot="16200000">
            <a:off x="4353740" y="1616782"/>
            <a:ext cx="1070804" cy="1270888"/>
          </a:xfrm>
          <a:prstGeom prst="corner">
            <a:avLst>
              <a:gd name="adj1" fmla="val 10012"/>
              <a:gd name="adj2" fmla="val 1071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Фигура, имеющая форму буквы L 20"/>
          <p:cNvSpPr/>
          <p:nvPr/>
        </p:nvSpPr>
        <p:spPr>
          <a:xfrm rot="16200000">
            <a:off x="5549489" y="606087"/>
            <a:ext cx="1221082" cy="1270888"/>
          </a:xfrm>
          <a:prstGeom prst="corner">
            <a:avLst>
              <a:gd name="adj1" fmla="val 10012"/>
              <a:gd name="adj2" fmla="val 1071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7004" y="576067"/>
            <a:ext cx="2232305" cy="398264"/>
          </a:xfrm>
          <a:prstGeom prst="rect">
            <a:avLst/>
          </a:prstGeom>
        </p:spPr>
        <p:txBody>
          <a:bodyPr wrap="square" lIns="89611" tIns="44806" rIns="89611" bIns="44806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НЕ </a:t>
            </a:r>
            <a:r>
              <a:rPr lang="ru-RU" b="1" dirty="0" err="1" smtClean="0">
                <a:solidFill>
                  <a:srgbClr val="C00000"/>
                </a:solidFill>
              </a:rPr>
              <a:t>жасалды</a:t>
            </a:r>
            <a:r>
              <a:rPr lang="ru-RU" sz="2000" b="1" dirty="0" smtClean="0">
                <a:solidFill>
                  <a:srgbClr val="C00000"/>
                </a:solidFill>
              </a:rPr>
              <a:t>?</a:t>
            </a:r>
            <a:endParaRPr lang="ru-RU" sz="2000" dirty="0">
              <a:solidFill>
                <a:srgbClr val="C00000"/>
              </a:solidFill>
            </a:endParaRPr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296" y="3383398"/>
            <a:ext cx="1557115" cy="1557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89" y="1493060"/>
            <a:ext cx="2246855" cy="164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876441" y="1016226"/>
            <a:ext cx="5566111" cy="4404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lvl="0" algn="ctr">
              <a:defRPr/>
            </a:pPr>
            <a:r>
              <a:rPr lang="ru-RU" altLang="ru-RU" b="1" kern="0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Лицензиялар</a:t>
            </a:r>
            <a:r>
              <a:rPr lang="ru-RU" altLang="ru-RU" b="1" kern="0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altLang="ru-RU" b="1" kern="0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және рұқсаттар санын</a:t>
            </a:r>
            <a:r>
              <a:rPr lang="ru-RU" altLang="ru-RU" b="1" kern="0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altLang="ru-RU" b="1" kern="0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төмендету</a:t>
            </a:r>
            <a:endParaRPr lang="ru-RU" altLang="ru-RU" b="1" kern="0" dirty="0">
              <a:solidFill>
                <a:schemeClr val="accent3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25" name="Прямоугольник 53"/>
          <p:cNvSpPr>
            <a:spLocks noChangeArrowheads="1"/>
          </p:cNvSpPr>
          <p:nvPr/>
        </p:nvSpPr>
        <p:spPr bwMode="auto">
          <a:xfrm>
            <a:off x="2359310" y="1565979"/>
            <a:ext cx="1894388" cy="159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611" tIns="44806" rIns="89611" bIns="44806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176"/>
              </a:spcBef>
            </a:pPr>
            <a:r>
              <a:rPr lang="ru-RU" altLang="ru-RU" sz="1400" dirty="0" err="1" smtClean="0">
                <a:solidFill>
                  <a:srgbClr val="004A7A"/>
                </a:solidFill>
                <a:latin typeface="+mn-lt"/>
              </a:rPr>
              <a:t>Рұқсат</a:t>
            </a:r>
            <a:r>
              <a:rPr lang="ru-RU" altLang="ru-RU" sz="1400" dirty="0" smtClean="0">
                <a:solidFill>
                  <a:srgbClr val="004A7A"/>
                </a:solidFill>
                <a:latin typeface="+mn-lt"/>
              </a:rPr>
              <a:t> беру </a:t>
            </a:r>
            <a:r>
              <a:rPr lang="ru-RU" altLang="ru-RU" sz="1400" dirty="0" err="1" smtClean="0">
                <a:solidFill>
                  <a:srgbClr val="004A7A"/>
                </a:solidFill>
                <a:latin typeface="+mn-lt"/>
              </a:rPr>
              <a:t>жүйесін</a:t>
            </a:r>
            <a:r>
              <a:rPr lang="ru-RU" altLang="ru-RU" sz="1400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sz="1400" dirty="0" err="1" smtClean="0">
                <a:solidFill>
                  <a:srgbClr val="004A7A"/>
                </a:solidFill>
                <a:latin typeface="+mn-lt"/>
              </a:rPr>
              <a:t>оңтайландырудың</a:t>
            </a:r>
            <a:r>
              <a:rPr lang="ru-RU" altLang="ru-RU" sz="1400" dirty="0" smtClean="0">
                <a:solidFill>
                  <a:srgbClr val="004A7A"/>
                </a:solidFill>
                <a:latin typeface="+mn-lt"/>
              </a:rPr>
              <a:t> </a:t>
            </a:r>
            <a:r>
              <a:rPr lang="ru-RU" altLang="ru-RU" sz="1400" dirty="0" err="1" smtClean="0">
                <a:solidFill>
                  <a:srgbClr val="004A7A"/>
                </a:solidFill>
                <a:latin typeface="+mn-lt"/>
              </a:rPr>
              <a:t>тиімділігі</a:t>
            </a:r>
            <a:r>
              <a:rPr lang="ru-RU" altLang="ru-RU" sz="1400" dirty="0" smtClean="0">
                <a:solidFill>
                  <a:srgbClr val="004A7A"/>
                </a:solidFill>
                <a:latin typeface="+mn-lt"/>
              </a:rPr>
              <a:t>: </a:t>
            </a:r>
            <a:r>
              <a:rPr lang="ru-RU" altLang="ru-RU" sz="1400" i="1" dirty="0" err="1" smtClean="0">
                <a:solidFill>
                  <a:srgbClr val="FF0000"/>
                </a:solidFill>
                <a:latin typeface="+mn-lt"/>
              </a:rPr>
              <a:t>бизнестің</a:t>
            </a:r>
            <a:r>
              <a:rPr lang="ru-RU" altLang="ru-RU" sz="1400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1400" i="1" dirty="0" err="1" smtClean="0">
                <a:solidFill>
                  <a:srgbClr val="FF0000"/>
                </a:solidFill>
                <a:latin typeface="+mn-lt"/>
              </a:rPr>
              <a:t>қаржылық</a:t>
            </a:r>
            <a:r>
              <a:rPr lang="ru-RU" altLang="ru-RU" sz="1400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1400" i="1" dirty="0" err="1" smtClean="0">
                <a:solidFill>
                  <a:srgbClr val="FF0000"/>
                </a:solidFill>
                <a:latin typeface="+mn-lt"/>
              </a:rPr>
              <a:t>және</a:t>
            </a:r>
            <a:r>
              <a:rPr lang="ru-RU" altLang="ru-RU" sz="1400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1400" i="1" dirty="0" err="1" smtClean="0">
                <a:solidFill>
                  <a:srgbClr val="FF0000"/>
                </a:solidFill>
                <a:latin typeface="+mn-lt"/>
              </a:rPr>
              <a:t>уақытша</a:t>
            </a:r>
            <a:r>
              <a:rPr lang="ru-RU" altLang="ru-RU" sz="1400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1400" i="1" dirty="0" err="1" smtClean="0">
                <a:solidFill>
                  <a:srgbClr val="FF0000"/>
                </a:solidFill>
                <a:latin typeface="+mn-lt"/>
              </a:rPr>
              <a:t>шығасыларының</a:t>
            </a:r>
            <a:r>
              <a:rPr lang="ru-RU" altLang="ru-RU" sz="1400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1400" i="1" dirty="0" err="1" smtClean="0">
                <a:solidFill>
                  <a:srgbClr val="FF0000"/>
                </a:solidFill>
                <a:latin typeface="+mn-lt"/>
              </a:rPr>
              <a:t>төмендеуі</a:t>
            </a:r>
            <a:endParaRPr lang="ru-RU" altLang="ru-RU" sz="1400" i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45237" y="495476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23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1775" y="68058"/>
            <a:ext cx="8253492" cy="64448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Монополист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кәсіпорындар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және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квазимемлекеттік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секторлар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беретін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рұқсаттарды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реттеу</a:t>
            </a:r>
            <a:endParaRPr lang="ru-RU" sz="1800" b="1" dirty="0">
              <a:solidFill>
                <a:schemeClr val="accent3">
                  <a:lumMod val="75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Freeform 5"/>
          <p:cNvSpPr>
            <a:spLocks/>
          </p:cNvSpPr>
          <p:nvPr/>
        </p:nvSpPr>
        <p:spPr bwMode="auto">
          <a:xfrm>
            <a:off x="4412296" y="1081227"/>
            <a:ext cx="1484238" cy="1411199"/>
          </a:xfrm>
          <a:custGeom>
            <a:avLst/>
            <a:gdLst/>
            <a:ahLst/>
            <a:cxnLst>
              <a:cxn ang="0">
                <a:pos x="451" y="262"/>
              </a:cxn>
              <a:cxn ang="0">
                <a:pos x="395" y="429"/>
              </a:cxn>
              <a:cxn ang="0">
                <a:pos x="243" y="385"/>
              </a:cxn>
              <a:cxn ang="0">
                <a:pos x="243" y="384"/>
              </a:cxn>
              <a:cxn ang="0">
                <a:pos x="194" y="318"/>
              </a:cxn>
              <a:cxn ang="0">
                <a:pos x="5" y="240"/>
              </a:cxn>
              <a:cxn ang="0">
                <a:pos x="0" y="240"/>
              </a:cxn>
              <a:cxn ang="0">
                <a:pos x="125" y="120"/>
              </a:cxn>
              <a:cxn ang="0">
                <a:pos x="13" y="0"/>
              </a:cxn>
              <a:cxn ang="0">
                <a:pos x="363" y="148"/>
              </a:cxn>
              <a:cxn ang="0">
                <a:pos x="451" y="262"/>
              </a:cxn>
            </a:cxnLst>
            <a:rect l="0" t="0" r="r" b="b"/>
            <a:pathLst>
              <a:path w="451" h="429">
                <a:moveTo>
                  <a:pt x="451" y="262"/>
                </a:moveTo>
                <a:cubicBezTo>
                  <a:pt x="395" y="429"/>
                  <a:pt x="395" y="429"/>
                  <a:pt x="395" y="429"/>
                </a:cubicBezTo>
                <a:cubicBezTo>
                  <a:pt x="243" y="385"/>
                  <a:pt x="243" y="385"/>
                  <a:pt x="243" y="385"/>
                </a:cubicBezTo>
                <a:cubicBezTo>
                  <a:pt x="243" y="385"/>
                  <a:pt x="243" y="384"/>
                  <a:pt x="243" y="384"/>
                </a:cubicBezTo>
                <a:cubicBezTo>
                  <a:pt x="230" y="360"/>
                  <a:pt x="214" y="338"/>
                  <a:pt x="194" y="318"/>
                </a:cubicBezTo>
                <a:cubicBezTo>
                  <a:pt x="142" y="266"/>
                  <a:pt x="79" y="240"/>
                  <a:pt x="5" y="240"/>
                </a:cubicBezTo>
                <a:cubicBezTo>
                  <a:pt x="4" y="240"/>
                  <a:pt x="2" y="240"/>
                  <a:pt x="0" y="240"/>
                </a:cubicBezTo>
                <a:cubicBezTo>
                  <a:pt x="125" y="120"/>
                  <a:pt x="125" y="120"/>
                  <a:pt x="125" y="120"/>
                </a:cubicBezTo>
                <a:cubicBezTo>
                  <a:pt x="13" y="0"/>
                  <a:pt x="13" y="0"/>
                  <a:pt x="13" y="0"/>
                </a:cubicBezTo>
                <a:cubicBezTo>
                  <a:pt x="149" y="2"/>
                  <a:pt x="266" y="51"/>
                  <a:pt x="363" y="148"/>
                </a:cubicBezTo>
                <a:cubicBezTo>
                  <a:pt x="399" y="183"/>
                  <a:pt x="428" y="222"/>
                  <a:pt x="451" y="26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reeform 6"/>
          <p:cNvSpPr>
            <a:spLocks/>
          </p:cNvSpPr>
          <p:nvPr/>
        </p:nvSpPr>
        <p:spPr bwMode="auto">
          <a:xfrm>
            <a:off x="5196422" y="2017906"/>
            <a:ext cx="900812" cy="1741049"/>
          </a:xfrm>
          <a:custGeom>
            <a:avLst/>
            <a:gdLst/>
            <a:ahLst/>
            <a:cxnLst>
              <a:cxn ang="0">
                <a:pos x="220" y="0"/>
              </a:cxn>
              <a:cxn ang="0">
                <a:pos x="274" y="231"/>
              </a:cxn>
              <a:cxn ang="0">
                <a:pos x="202" y="494"/>
              </a:cxn>
              <a:cxn ang="0">
                <a:pos x="32" y="529"/>
              </a:cxn>
              <a:cxn ang="0">
                <a:pos x="0" y="362"/>
              </a:cxn>
              <a:cxn ang="0">
                <a:pos x="34" y="231"/>
              </a:cxn>
              <a:cxn ang="0">
                <a:pos x="12" y="123"/>
              </a:cxn>
              <a:cxn ang="0">
                <a:pos x="166" y="166"/>
              </a:cxn>
              <a:cxn ang="0">
                <a:pos x="220" y="0"/>
              </a:cxn>
            </a:cxnLst>
            <a:rect l="0" t="0" r="r" b="b"/>
            <a:pathLst>
              <a:path w="274" h="529">
                <a:moveTo>
                  <a:pt x="220" y="0"/>
                </a:moveTo>
                <a:cubicBezTo>
                  <a:pt x="256" y="70"/>
                  <a:pt x="274" y="147"/>
                  <a:pt x="274" y="231"/>
                </a:cubicBezTo>
                <a:cubicBezTo>
                  <a:pt x="274" y="329"/>
                  <a:pt x="250" y="416"/>
                  <a:pt x="202" y="494"/>
                </a:cubicBezTo>
                <a:cubicBezTo>
                  <a:pt x="32" y="529"/>
                  <a:pt x="32" y="529"/>
                  <a:pt x="32" y="529"/>
                </a:cubicBezTo>
                <a:cubicBezTo>
                  <a:pt x="0" y="362"/>
                  <a:pt x="0" y="362"/>
                  <a:pt x="0" y="362"/>
                </a:cubicBezTo>
                <a:cubicBezTo>
                  <a:pt x="22" y="323"/>
                  <a:pt x="34" y="279"/>
                  <a:pt x="34" y="231"/>
                </a:cubicBezTo>
                <a:cubicBezTo>
                  <a:pt x="34" y="192"/>
                  <a:pt x="26" y="156"/>
                  <a:pt x="12" y="123"/>
                </a:cubicBezTo>
                <a:cubicBezTo>
                  <a:pt x="166" y="166"/>
                  <a:pt x="166" y="166"/>
                  <a:pt x="166" y="166"/>
                </a:cubicBezTo>
                <a:lnTo>
                  <a:pt x="22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>
            <a:off x="4040457" y="3262623"/>
            <a:ext cx="1787621" cy="1184038"/>
          </a:xfrm>
          <a:custGeom>
            <a:avLst/>
            <a:gdLst/>
            <a:ahLst/>
            <a:cxnLst>
              <a:cxn ang="0">
                <a:pos x="476" y="211"/>
              </a:cxn>
              <a:cxn ang="0">
                <a:pos x="118" y="360"/>
              </a:cxn>
              <a:cxn ang="0">
                <a:pos x="104" y="360"/>
              </a:cxn>
              <a:cxn ang="0">
                <a:pos x="0" y="235"/>
              </a:cxn>
              <a:cxn ang="0">
                <a:pos x="138" y="119"/>
              </a:cxn>
              <a:cxn ang="0">
                <a:pos x="307" y="41"/>
              </a:cxn>
              <a:cxn ang="0">
                <a:pos x="341" y="0"/>
              </a:cxn>
              <a:cxn ang="0">
                <a:pos x="375" y="164"/>
              </a:cxn>
              <a:cxn ang="0">
                <a:pos x="543" y="131"/>
              </a:cxn>
              <a:cxn ang="0">
                <a:pos x="476" y="211"/>
              </a:cxn>
            </a:cxnLst>
            <a:rect l="0" t="0" r="r" b="b"/>
            <a:pathLst>
              <a:path w="543" h="360">
                <a:moveTo>
                  <a:pt x="476" y="211"/>
                </a:moveTo>
                <a:cubicBezTo>
                  <a:pt x="378" y="310"/>
                  <a:pt x="258" y="360"/>
                  <a:pt x="118" y="360"/>
                </a:cubicBezTo>
                <a:cubicBezTo>
                  <a:pt x="113" y="360"/>
                  <a:pt x="109" y="360"/>
                  <a:pt x="104" y="360"/>
                </a:cubicBezTo>
                <a:cubicBezTo>
                  <a:pt x="0" y="235"/>
                  <a:pt x="0" y="235"/>
                  <a:pt x="0" y="235"/>
                </a:cubicBezTo>
                <a:cubicBezTo>
                  <a:pt x="138" y="119"/>
                  <a:pt x="138" y="119"/>
                  <a:pt x="138" y="119"/>
                </a:cubicBezTo>
                <a:cubicBezTo>
                  <a:pt x="203" y="115"/>
                  <a:pt x="259" y="89"/>
                  <a:pt x="307" y="41"/>
                </a:cubicBezTo>
                <a:cubicBezTo>
                  <a:pt x="320" y="28"/>
                  <a:pt x="331" y="14"/>
                  <a:pt x="341" y="0"/>
                </a:cubicBezTo>
                <a:cubicBezTo>
                  <a:pt x="375" y="164"/>
                  <a:pt x="375" y="164"/>
                  <a:pt x="375" y="164"/>
                </a:cubicBezTo>
                <a:cubicBezTo>
                  <a:pt x="543" y="131"/>
                  <a:pt x="543" y="131"/>
                  <a:pt x="543" y="131"/>
                </a:cubicBezTo>
                <a:cubicBezTo>
                  <a:pt x="524" y="159"/>
                  <a:pt x="502" y="186"/>
                  <a:pt x="476" y="21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>
            <a:off x="2962285" y="1105294"/>
            <a:ext cx="1806290" cy="1246274"/>
          </a:xfrm>
          <a:custGeom>
            <a:avLst/>
            <a:gdLst/>
            <a:ahLst/>
            <a:cxnLst>
              <a:cxn ang="0">
                <a:pos x="88" y="148"/>
              </a:cxn>
              <a:cxn ang="0">
                <a:pos x="436" y="0"/>
              </a:cxn>
              <a:cxn ang="0">
                <a:pos x="549" y="119"/>
              </a:cxn>
              <a:cxn ang="0">
                <a:pos x="426" y="241"/>
              </a:cxn>
              <a:cxn ang="0">
                <a:pos x="258" y="318"/>
              </a:cxn>
              <a:cxn ang="0">
                <a:pos x="212" y="379"/>
              </a:cxn>
              <a:cxn ang="0">
                <a:pos x="178" y="221"/>
              </a:cxn>
              <a:cxn ang="0">
                <a:pos x="0" y="264"/>
              </a:cxn>
              <a:cxn ang="0">
                <a:pos x="88" y="148"/>
              </a:cxn>
            </a:cxnLst>
            <a:rect l="0" t="0" r="r" b="b"/>
            <a:pathLst>
              <a:path w="549" h="379">
                <a:moveTo>
                  <a:pt x="88" y="148"/>
                </a:moveTo>
                <a:cubicBezTo>
                  <a:pt x="185" y="52"/>
                  <a:pt x="301" y="2"/>
                  <a:pt x="436" y="0"/>
                </a:cubicBezTo>
                <a:cubicBezTo>
                  <a:pt x="549" y="119"/>
                  <a:pt x="549" y="119"/>
                  <a:pt x="549" y="119"/>
                </a:cubicBezTo>
                <a:cubicBezTo>
                  <a:pt x="426" y="241"/>
                  <a:pt x="426" y="241"/>
                  <a:pt x="426" y="241"/>
                </a:cubicBezTo>
                <a:cubicBezTo>
                  <a:pt x="361" y="245"/>
                  <a:pt x="305" y="271"/>
                  <a:pt x="258" y="318"/>
                </a:cubicBezTo>
                <a:cubicBezTo>
                  <a:pt x="239" y="337"/>
                  <a:pt x="224" y="357"/>
                  <a:pt x="212" y="379"/>
                </a:cubicBezTo>
                <a:cubicBezTo>
                  <a:pt x="178" y="221"/>
                  <a:pt x="178" y="221"/>
                  <a:pt x="178" y="221"/>
                </a:cubicBezTo>
                <a:cubicBezTo>
                  <a:pt x="0" y="264"/>
                  <a:pt x="0" y="264"/>
                  <a:pt x="0" y="264"/>
                </a:cubicBezTo>
                <a:cubicBezTo>
                  <a:pt x="23" y="223"/>
                  <a:pt x="52" y="184"/>
                  <a:pt x="88" y="148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9"/>
          <p:cNvSpPr>
            <a:spLocks/>
          </p:cNvSpPr>
          <p:nvPr/>
        </p:nvSpPr>
        <p:spPr bwMode="auto">
          <a:xfrm>
            <a:off x="3010515" y="3159933"/>
            <a:ext cx="1422006" cy="1283616"/>
          </a:xfrm>
          <a:custGeom>
            <a:avLst/>
            <a:gdLst/>
            <a:ahLst/>
            <a:cxnLst>
              <a:cxn ang="0">
                <a:pos x="431" y="150"/>
              </a:cxn>
              <a:cxn ang="0">
                <a:pos x="432" y="150"/>
              </a:cxn>
              <a:cxn ang="0">
                <a:pos x="298" y="266"/>
              </a:cxn>
              <a:cxn ang="0">
                <a:pos x="402" y="390"/>
              </a:cxn>
              <a:cxn ang="0">
                <a:pos x="73" y="242"/>
              </a:cxn>
              <a:cxn ang="0">
                <a:pos x="0" y="152"/>
              </a:cxn>
              <a:cxn ang="0">
                <a:pos x="47" y="0"/>
              </a:cxn>
              <a:cxn ang="0">
                <a:pos x="212" y="36"/>
              </a:cxn>
              <a:cxn ang="0">
                <a:pos x="243" y="72"/>
              </a:cxn>
              <a:cxn ang="0">
                <a:pos x="431" y="150"/>
              </a:cxn>
            </a:cxnLst>
            <a:rect l="0" t="0" r="r" b="b"/>
            <a:pathLst>
              <a:path w="432" h="390">
                <a:moveTo>
                  <a:pt x="431" y="150"/>
                </a:moveTo>
                <a:cubicBezTo>
                  <a:pt x="432" y="150"/>
                  <a:pt x="432" y="150"/>
                  <a:pt x="432" y="150"/>
                </a:cubicBezTo>
                <a:cubicBezTo>
                  <a:pt x="298" y="266"/>
                  <a:pt x="298" y="266"/>
                  <a:pt x="298" y="266"/>
                </a:cubicBezTo>
                <a:cubicBezTo>
                  <a:pt x="402" y="390"/>
                  <a:pt x="402" y="390"/>
                  <a:pt x="402" y="390"/>
                </a:cubicBezTo>
                <a:cubicBezTo>
                  <a:pt x="275" y="384"/>
                  <a:pt x="165" y="334"/>
                  <a:pt x="73" y="242"/>
                </a:cubicBezTo>
                <a:cubicBezTo>
                  <a:pt x="45" y="214"/>
                  <a:pt x="20" y="184"/>
                  <a:pt x="0" y="152"/>
                </a:cubicBezTo>
                <a:cubicBezTo>
                  <a:pt x="47" y="0"/>
                  <a:pt x="47" y="0"/>
                  <a:pt x="47" y="0"/>
                </a:cubicBezTo>
                <a:cubicBezTo>
                  <a:pt x="212" y="36"/>
                  <a:pt x="212" y="36"/>
                  <a:pt x="212" y="36"/>
                </a:cubicBezTo>
                <a:cubicBezTo>
                  <a:pt x="221" y="48"/>
                  <a:pt x="232" y="61"/>
                  <a:pt x="243" y="72"/>
                </a:cubicBezTo>
                <a:cubicBezTo>
                  <a:pt x="295" y="124"/>
                  <a:pt x="358" y="150"/>
                  <a:pt x="431" y="15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764698" y="1880987"/>
            <a:ext cx="917925" cy="1739493"/>
          </a:xfrm>
          <a:custGeom>
            <a:avLst/>
            <a:gdLst/>
            <a:ahLst/>
            <a:cxnLst>
              <a:cxn ang="0">
                <a:pos x="53" y="43"/>
              </a:cxn>
              <a:cxn ang="0">
                <a:pos x="229" y="0"/>
              </a:cxn>
              <a:cxn ang="0">
                <a:pos x="264" y="162"/>
              </a:cxn>
              <a:cxn ang="0">
                <a:pos x="240" y="273"/>
              </a:cxn>
              <a:cxn ang="0">
                <a:pos x="279" y="413"/>
              </a:cxn>
              <a:cxn ang="0">
                <a:pos x="115" y="374"/>
              </a:cxn>
              <a:cxn ang="0">
                <a:pos x="115" y="374"/>
              </a:cxn>
              <a:cxn ang="0">
                <a:pos x="68" y="529"/>
              </a:cxn>
              <a:cxn ang="0">
                <a:pos x="0" y="273"/>
              </a:cxn>
              <a:cxn ang="0">
                <a:pos x="53" y="43"/>
              </a:cxn>
            </a:cxnLst>
            <a:rect l="0" t="0" r="r" b="b"/>
            <a:pathLst>
              <a:path w="279" h="529">
                <a:moveTo>
                  <a:pt x="53" y="43"/>
                </a:moveTo>
                <a:cubicBezTo>
                  <a:pt x="229" y="0"/>
                  <a:pt x="229" y="0"/>
                  <a:pt x="229" y="0"/>
                </a:cubicBezTo>
                <a:cubicBezTo>
                  <a:pt x="264" y="162"/>
                  <a:pt x="264" y="162"/>
                  <a:pt x="264" y="162"/>
                </a:cubicBezTo>
                <a:cubicBezTo>
                  <a:pt x="248" y="196"/>
                  <a:pt x="240" y="233"/>
                  <a:pt x="240" y="273"/>
                </a:cubicBezTo>
                <a:cubicBezTo>
                  <a:pt x="240" y="325"/>
                  <a:pt x="253" y="372"/>
                  <a:pt x="279" y="413"/>
                </a:cubicBezTo>
                <a:cubicBezTo>
                  <a:pt x="115" y="374"/>
                  <a:pt x="115" y="374"/>
                  <a:pt x="115" y="374"/>
                </a:cubicBezTo>
                <a:cubicBezTo>
                  <a:pt x="115" y="374"/>
                  <a:pt x="115" y="374"/>
                  <a:pt x="115" y="374"/>
                </a:cubicBezTo>
                <a:cubicBezTo>
                  <a:pt x="68" y="529"/>
                  <a:pt x="68" y="529"/>
                  <a:pt x="68" y="529"/>
                </a:cubicBezTo>
                <a:cubicBezTo>
                  <a:pt x="22" y="453"/>
                  <a:pt x="0" y="368"/>
                  <a:pt x="0" y="273"/>
                </a:cubicBezTo>
                <a:cubicBezTo>
                  <a:pt x="0" y="189"/>
                  <a:pt x="18" y="112"/>
                  <a:pt x="53" y="4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59"/>
          <p:cNvGrpSpPr/>
          <p:nvPr/>
        </p:nvGrpSpPr>
        <p:grpSpPr>
          <a:xfrm>
            <a:off x="5841766" y="3773167"/>
            <a:ext cx="2938110" cy="981534"/>
            <a:chOff x="7100201" y="3206176"/>
            <a:chExt cx="2330096" cy="1001471"/>
          </a:xfrm>
        </p:grpSpPr>
        <p:sp>
          <p:nvSpPr>
            <p:cNvPr id="12" name="TextBox 11"/>
            <p:cNvSpPr txBox="1"/>
            <p:nvPr/>
          </p:nvSpPr>
          <p:spPr>
            <a:xfrm>
              <a:off x="7154103" y="3453979"/>
              <a:ext cx="2276194" cy="75366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Монополист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кәсіпорындарда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квазимемлекеттік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кәсіпорындарда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және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мемлекеттік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органдарда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ұсынымдарына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талқылаулар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жүргізу</a:t>
              </a:r>
              <a:endParaRPr lang="en-US" sz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00201" y="3206176"/>
              <a:ext cx="504900" cy="188417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 </a:t>
              </a:r>
              <a:r>
                <a:rPr lang="ru-RU" sz="1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endPara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roup 58"/>
          <p:cNvGrpSpPr/>
          <p:nvPr/>
        </p:nvGrpSpPr>
        <p:grpSpPr>
          <a:xfrm>
            <a:off x="5937040" y="958512"/>
            <a:ext cx="2842836" cy="981534"/>
            <a:chOff x="7118672" y="1352592"/>
            <a:chExt cx="2331947" cy="1001470"/>
          </a:xfrm>
        </p:grpSpPr>
        <p:sp>
          <p:nvSpPr>
            <p:cNvPr id="15" name="TextBox 14"/>
            <p:cNvSpPr txBox="1"/>
            <p:nvPr/>
          </p:nvSpPr>
          <p:spPr>
            <a:xfrm>
              <a:off x="7174424" y="1600395"/>
              <a:ext cx="2276195" cy="75366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Бастапқы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түгендеу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рұқсат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құжаттары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рәсімдер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ақпаратты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жинау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оны ВАК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жанындағы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араптамалық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топтың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қарауына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</a:t>
              </a:r>
              <a:endParaRPr lang="en-US" sz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118672" y="1352592"/>
              <a:ext cx="522236" cy="376834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ru-RU" sz="1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endPara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 56"/>
          <p:cNvGrpSpPr/>
          <p:nvPr/>
        </p:nvGrpSpPr>
        <p:grpSpPr>
          <a:xfrm>
            <a:off x="99725" y="1042772"/>
            <a:ext cx="2566464" cy="1166200"/>
            <a:chOff x="-296510" y="1363501"/>
            <a:chExt cx="2276196" cy="1189887"/>
          </a:xfrm>
        </p:grpSpPr>
        <p:sp>
          <p:nvSpPr>
            <p:cNvPr id="18" name="TextBox 17"/>
            <p:cNvSpPr txBox="1"/>
            <p:nvPr/>
          </p:nvSpPr>
          <p:spPr>
            <a:xfrm>
              <a:off x="-296510" y="1611304"/>
              <a:ext cx="2276196" cy="94208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0" algn="r">
                <a:spcBef>
                  <a:spcPct val="20000"/>
                </a:spcBef>
                <a:defRPr/>
              </a:pP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Монополист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кәсіпорындар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квазимемлекеттік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кәсіпорындар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беретін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рұқсаттарды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түгендеу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нәтижелерін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нормативтік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құқықтық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қамтамасыз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ету</a:t>
              </a:r>
              <a:endParaRPr lang="en-US" sz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415040" y="1363501"/>
              <a:ext cx="564644" cy="188417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 КЕЗЕҢ</a:t>
              </a:r>
              <a:endPara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Group 56"/>
          <p:cNvGrpSpPr/>
          <p:nvPr/>
        </p:nvGrpSpPr>
        <p:grpSpPr>
          <a:xfrm>
            <a:off x="99726" y="3591916"/>
            <a:ext cx="2768705" cy="981534"/>
            <a:chOff x="-296510" y="1363501"/>
            <a:chExt cx="2276196" cy="1001471"/>
          </a:xfrm>
        </p:grpSpPr>
        <p:sp>
          <p:nvSpPr>
            <p:cNvPr id="21" name="TextBox 20"/>
            <p:cNvSpPr txBox="1"/>
            <p:nvPr/>
          </p:nvSpPr>
          <p:spPr>
            <a:xfrm>
              <a:off x="-296510" y="1611304"/>
              <a:ext cx="2276196" cy="75366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0" algn="r">
                <a:spcBef>
                  <a:spcPct val="20000"/>
                </a:spcBef>
                <a:defRPr/>
              </a:pP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Рұқсат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құжаттарының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(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рәсімдерінің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қорытынды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тізбесін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қалыптастыру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 ВАК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түгендеу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нәтижелерін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шығару</a:t>
              </a:r>
              <a:endParaRPr lang="en-US" sz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56284" y="1363501"/>
              <a:ext cx="523399" cy="188417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</a:t>
              </a:r>
              <a:r>
                <a:rPr lang="ru-RU" sz="1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endPara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3" name="Text Placeholder 3"/>
          <p:cNvSpPr txBox="1">
            <a:spLocks/>
          </p:cNvSpPr>
          <p:nvPr/>
        </p:nvSpPr>
        <p:spPr>
          <a:xfrm>
            <a:off x="4302833" y="1346449"/>
            <a:ext cx="256480" cy="30777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Placeholder 3"/>
          <p:cNvSpPr txBox="1">
            <a:spLocks/>
          </p:cNvSpPr>
          <p:nvPr/>
        </p:nvSpPr>
        <p:spPr>
          <a:xfrm>
            <a:off x="5434956" y="2125742"/>
            <a:ext cx="256480" cy="30777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Placeholder 3"/>
          <p:cNvSpPr txBox="1">
            <a:spLocks/>
          </p:cNvSpPr>
          <p:nvPr/>
        </p:nvSpPr>
        <p:spPr>
          <a:xfrm>
            <a:off x="5348571" y="3367820"/>
            <a:ext cx="256480" cy="30777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Placeholder 3"/>
          <p:cNvSpPr txBox="1">
            <a:spLocks/>
          </p:cNvSpPr>
          <p:nvPr/>
        </p:nvSpPr>
        <p:spPr>
          <a:xfrm>
            <a:off x="3205144" y="1995747"/>
            <a:ext cx="256480" cy="30777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Placeholder 3"/>
          <p:cNvSpPr txBox="1">
            <a:spLocks/>
          </p:cNvSpPr>
          <p:nvPr/>
        </p:nvSpPr>
        <p:spPr>
          <a:xfrm>
            <a:off x="4228916" y="3910080"/>
            <a:ext cx="256480" cy="30777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Placeholder 3"/>
          <p:cNvSpPr txBox="1">
            <a:spLocks/>
          </p:cNvSpPr>
          <p:nvPr/>
        </p:nvSpPr>
        <p:spPr>
          <a:xfrm>
            <a:off x="3223266" y="3274466"/>
            <a:ext cx="256480" cy="30777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Freeform 122"/>
          <p:cNvSpPr>
            <a:spLocks noEditPoints="1"/>
          </p:cNvSpPr>
          <p:nvPr/>
        </p:nvSpPr>
        <p:spPr bwMode="auto">
          <a:xfrm>
            <a:off x="2978273" y="2541621"/>
            <a:ext cx="430581" cy="337945"/>
          </a:xfrm>
          <a:custGeom>
            <a:avLst/>
            <a:gdLst/>
            <a:ahLst/>
            <a:cxnLst>
              <a:cxn ang="0">
                <a:pos x="57" y="37"/>
              </a:cxn>
              <a:cxn ang="0">
                <a:pos x="38" y="56"/>
              </a:cxn>
              <a:cxn ang="0">
                <a:pos x="34" y="57"/>
              </a:cxn>
              <a:cxn ang="0">
                <a:pos x="31" y="56"/>
              </a:cxn>
              <a:cxn ang="0">
                <a:pos x="4" y="28"/>
              </a:cxn>
              <a:cxn ang="0">
                <a:pos x="0" y="20"/>
              </a:cxn>
              <a:cxn ang="0">
                <a:pos x="0" y="4"/>
              </a:cxn>
              <a:cxn ang="0">
                <a:pos x="5" y="0"/>
              </a:cxn>
              <a:cxn ang="0">
                <a:pos x="21" y="0"/>
              </a:cxn>
              <a:cxn ang="0">
                <a:pos x="29" y="3"/>
              </a:cxn>
              <a:cxn ang="0">
                <a:pos x="57" y="30"/>
              </a:cxn>
              <a:cxn ang="0">
                <a:pos x="58" y="34"/>
              </a:cxn>
              <a:cxn ang="0">
                <a:pos x="57" y="37"/>
              </a:cxn>
              <a:cxn ang="0">
                <a:pos x="13" y="7"/>
              </a:cxn>
              <a:cxn ang="0">
                <a:pos x="8" y="12"/>
              </a:cxn>
              <a:cxn ang="0">
                <a:pos x="13" y="17"/>
              </a:cxn>
              <a:cxn ang="0">
                <a:pos x="17" y="12"/>
              </a:cxn>
              <a:cxn ang="0">
                <a:pos x="13" y="7"/>
              </a:cxn>
              <a:cxn ang="0">
                <a:pos x="71" y="37"/>
              </a:cxn>
              <a:cxn ang="0">
                <a:pos x="52" y="56"/>
              </a:cxn>
              <a:cxn ang="0">
                <a:pos x="49" y="57"/>
              </a:cxn>
              <a:cxn ang="0">
                <a:pos x="45" y="55"/>
              </a:cxn>
              <a:cxn ang="0">
                <a:pos x="63" y="37"/>
              </a:cxn>
              <a:cxn ang="0">
                <a:pos x="64" y="34"/>
              </a:cxn>
              <a:cxn ang="0">
                <a:pos x="63" y="30"/>
              </a:cxn>
              <a:cxn ang="0">
                <a:pos x="35" y="3"/>
              </a:cxn>
              <a:cxn ang="0">
                <a:pos x="27" y="0"/>
              </a:cxn>
              <a:cxn ang="0">
                <a:pos x="36" y="0"/>
              </a:cxn>
              <a:cxn ang="0">
                <a:pos x="44" y="3"/>
              </a:cxn>
              <a:cxn ang="0">
                <a:pos x="71" y="30"/>
              </a:cxn>
              <a:cxn ang="0">
                <a:pos x="73" y="34"/>
              </a:cxn>
              <a:cxn ang="0">
                <a:pos x="71" y="37"/>
              </a:cxn>
            </a:cxnLst>
            <a:rect l="0" t="0" r="r" b="b"/>
            <a:pathLst>
              <a:path w="73" h="57">
                <a:moveTo>
                  <a:pt x="57" y="37"/>
                </a:moveTo>
                <a:cubicBezTo>
                  <a:pt x="38" y="56"/>
                  <a:pt x="38" y="56"/>
                  <a:pt x="38" y="56"/>
                </a:cubicBezTo>
                <a:cubicBezTo>
                  <a:pt x="37" y="57"/>
                  <a:pt x="36" y="57"/>
                  <a:pt x="34" y="57"/>
                </a:cubicBezTo>
                <a:cubicBezTo>
                  <a:pt x="33" y="57"/>
                  <a:pt x="32" y="57"/>
                  <a:pt x="31" y="56"/>
                </a:cubicBezTo>
                <a:cubicBezTo>
                  <a:pt x="4" y="28"/>
                  <a:pt x="4" y="28"/>
                  <a:pt x="4" y="28"/>
                </a:cubicBezTo>
                <a:cubicBezTo>
                  <a:pt x="2" y="27"/>
                  <a:pt x="0" y="23"/>
                  <a:pt x="0" y="20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3" y="0"/>
                  <a:pt x="5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4" y="0"/>
                  <a:pt x="27" y="1"/>
                  <a:pt x="29" y="3"/>
                </a:cubicBezTo>
                <a:cubicBezTo>
                  <a:pt x="57" y="30"/>
                  <a:pt x="57" y="30"/>
                  <a:pt x="57" y="30"/>
                </a:cubicBezTo>
                <a:cubicBezTo>
                  <a:pt x="57" y="31"/>
                  <a:pt x="58" y="32"/>
                  <a:pt x="58" y="34"/>
                </a:cubicBezTo>
                <a:cubicBezTo>
                  <a:pt x="58" y="35"/>
                  <a:pt x="57" y="36"/>
                  <a:pt x="57" y="37"/>
                </a:cubicBezTo>
                <a:close/>
                <a:moveTo>
                  <a:pt x="13" y="7"/>
                </a:moveTo>
                <a:cubicBezTo>
                  <a:pt x="10" y="7"/>
                  <a:pt x="8" y="9"/>
                  <a:pt x="8" y="12"/>
                </a:cubicBezTo>
                <a:cubicBezTo>
                  <a:pt x="8" y="14"/>
                  <a:pt x="10" y="17"/>
                  <a:pt x="13" y="17"/>
                </a:cubicBezTo>
                <a:cubicBezTo>
                  <a:pt x="15" y="17"/>
                  <a:pt x="17" y="14"/>
                  <a:pt x="17" y="12"/>
                </a:cubicBezTo>
                <a:cubicBezTo>
                  <a:pt x="17" y="9"/>
                  <a:pt x="15" y="7"/>
                  <a:pt x="13" y="7"/>
                </a:cubicBezTo>
                <a:close/>
                <a:moveTo>
                  <a:pt x="71" y="37"/>
                </a:moveTo>
                <a:cubicBezTo>
                  <a:pt x="52" y="56"/>
                  <a:pt x="52" y="56"/>
                  <a:pt x="52" y="56"/>
                </a:cubicBezTo>
                <a:cubicBezTo>
                  <a:pt x="52" y="57"/>
                  <a:pt x="50" y="57"/>
                  <a:pt x="49" y="57"/>
                </a:cubicBezTo>
                <a:cubicBezTo>
                  <a:pt x="47" y="57"/>
                  <a:pt x="46" y="56"/>
                  <a:pt x="45" y="55"/>
                </a:cubicBezTo>
                <a:cubicBezTo>
                  <a:pt x="63" y="37"/>
                  <a:pt x="63" y="37"/>
                  <a:pt x="63" y="37"/>
                </a:cubicBezTo>
                <a:cubicBezTo>
                  <a:pt x="63" y="36"/>
                  <a:pt x="64" y="35"/>
                  <a:pt x="64" y="34"/>
                </a:cubicBezTo>
                <a:cubicBezTo>
                  <a:pt x="64" y="32"/>
                  <a:pt x="63" y="31"/>
                  <a:pt x="63" y="30"/>
                </a:cubicBezTo>
                <a:cubicBezTo>
                  <a:pt x="35" y="3"/>
                  <a:pt x="35" y="3"/>
                  <a:pt x="35" y="3"/>
                </a:cubicBezTo>
                <a:cubicBezTo>
                  <a:pt x="34" y="1"/>
                  <a:pt x="30" y="0"/>
                  <a:pt x="27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8" y="0"/>
                  <a:pt x="42" y="1"/>
                  <a:pt x="44" y="3"/>
                </a:cubicBezTo>
                <a:cubicBezTo>
                  <a:pt x="71" y="30"/>
                  <a:pt x="71" y="30"/>
                  <a:pt x="71" y="30"/>
                </a:cubicBezTo>
                <a:cubicBezTo>
                  <a:pt x="72" y="31"/>
                  <a:pt x="73" y="32"/>
                  <a:pt x="73" y="34"/>
                </a:cubicBezTo>
                <a:cubicBezTo>
                  <a:pt x="73" y="35"/>
                  <a:pt x="72" y="36"/>
                  <a:pt x="71" y="37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Freeform 166"/>
          <p:cNvSpPr>
            <a:spLocks noEditPoints="1"/>
          </p:cNvSpPr>
          <p:nvPr/>
        </p:nvSpPr>
        <p:spPr bwMode="auto">
          <a:xfrm>
            <a:off x="3709166" y="1484400"/>
            <a:ext cx="369503" cy="372241"/>
          </a:xfrm>
          <a:custGeom>
            <a:avLst/>
            <a:gdLst/>
            <a:ahLst/>
            <a:cxnLst>
              <a:cxn ang="0">
                <a:pos x="1" y="42"/>
              </a:cxn>
              <a:cxn ang="0">
                <a:pos x="1" y="40"/>
              </a:cxn>
              <a:cxn ang="0">
                <a:pos x="14" y="41"/>
              </a:cxn>
              <a:cxn ang="0">
                <a:pos x="30" y="19"/>
              </a:cxn>
              <a:cxn ang="0">
                <a:pos x="17" y="8"/>
              </a:cxn>
              <a:cxn ang="0">
                <a:pos x="9" y="14"/>
              </a:cxn>
              <a:cxn ang="0">
                <a:pos x="9" y="19"/>
              </a:cxn>
              <a:cxn ang="0">
                <a:pos x="18" y="39"/>
              </a:cxn>
              <a:cxn ang="0">
                <a:pos x="4" y="24"/>
              </a:cxn>
              <a:cxn ang="0">
                <a:pos x="4" y="9"/>
              </a:cxn>
              <a:cxn ang="0">
                <a:pos x="17" y="0"/>
              </a:cxn>
              <a:cxn ang="0">
                <a:pos x="37" y="16"/>
              </a:cxn>
              <a:cxn ang="0">
                <a:pos x="30" y="19"/>
              </a:cxn>
              <a:cxn ang="0">
                <a:pos x="6" y="58"/>
              </a:cxn>
              <a:cxn ang="0">
                <a:pos x="5" y="56"/>
              </a:cxn>
              <a:cxn ang="0">
                <a:pos x="16" y="46"/>
              </a:cxn>
              <a:cxn ang="0">
                <a:pos x="7" y="58"/>
              </a:cxn>
              <a:cxn ang="0">
                <a:pos x="22" y="63"/>
              </a:cxn>
              <a:cxn ang="0">
                <a:pos x="20" y="49"/>
              </a:cxn>
              <a:cxn ang="0">
                <a:pos x="23" y="49"/>
              </a:cxn>
              <a:cxn ang="0">
                <a:pos x="59" y="54"/>
              </a:cxn>
              <a:cxn ang="0">
                <a:pos x="46" y="62"/>
              </a:cxn>
              <a:cxn ang="0">
                <a:pos x="25" y="46"/>
              </a:cxn>
              <a:cxn ang="0">
                <a:pos x="33" y="43"/>
              </a:cxn>
              <a:cxn ang="0">
                <a:pos x="48" y="54"/>
              </a:cxn>
              <a:cxn ang="0">
                <a:pos x="55" y="46"/>
              </a:cxn>
              <a:cxn ang="0">
                <a:pos x="44" y="33"/>
              </a:cxn>
              <a:cxn ang="0">
                <a:pos x="46" y="25"/>
              </a:cxn>
              <a:cxn ang="0">
                <a:pos x="62" y="46"/>
              </a:cxn>
              <a:cxn ang="0">
                <a:pos x="42" y="13"/>
              </a:cxn>
              <a:cxn ang="0">
                <a:pos x="40" y="13"/>
              </a:cxn>
              <a:cxn ang="0">
                <a:pos x="41" y="0"/>
              </a:cxn>
              <a:cxn ang="0">
                <a:pos x="42" y="13"/>
              </a:cxn>
              <a:cxn ang="0">
                <a:pos x="47" y="17"/>
              </a:cxn>
              <a:cxn ang="0">
                <a:pos x="46" y="15"/>
              </a:cxn>
              <a:cxn ang="0">
                <a:pos x="58" y="5"/>
              </a:cxn>
              <a:cxn ang="0">
                <a:pos x="48" y="16"/>
              </a:cxn>
              <a:cxn ang="0">
                <a:pos x="50" y="23"/>
              </a:cxn>
              <a:cxn ang="0">
                <a:pos x="50" y="20"/>
              </a:cxn>
              <a:cxn ang="0">
                <a:pos x="63" y="22"/>
              </a:cxn>
            </a:cxnLst>
            <a:rect l="0" t="0" r="r" b="b"/>
            <a:pathLst>
              <a:path w="63" h="63">
                <a:moveTo>
                  <a:pt x="13" y="42"/>
                </a:moveTo>
                <a:cubicBezTo>
                  <a:pt x="1" y="42"/>
                  <a:pt x="1" y="42"/>
                  <a:pt x="1" y="42"/>
                </a:cubicBezTo>
                <a:cubicBezTo>
                  <a:pt x="0" y="42"/>
                  <a:pt x="0" y="42"/>
                  <a:pt x="0" y="41"/>
                </a:cubicBezTo>
                <a:cubicBezTo>
                  <a:pt x="0" y="40"/>
                  <a:pt x="0" y="40"/>
                  <a:pt x="1" y="40"/>
                </a:cubicBezTo>
                <a:cubicBezTo>
                  <a:pt x="13" y="40"/>
                  <a:pt x="13" y="40"/>
                  <a:pt x="13" y="40"/>
                </a:cubicBezTo>
                <a:cubicBezTo>
                  <a:pt x="14" y="40"/>
                  <a:pt x="14" y="40"/>
                  <a:pt x="14" y="41"/>
                </a:cubicBezTo>
                <a:cubicBezTo>
                  <a:pt x="14" y="42"/>
                  <a:pt x="14" y="42"/>
                  <a:pt x="13" y="42"/>
                </a:cubicBezTo>
                <a:close/>
                <a:moveTo>
                  <a:pt x="30" y="19"/>
                </a:moveTo>
                <a:cubicBezTo>
                  <a:pt x="19" y="9"/>
                  <a:pt x="19" y="9"/>
                  <a:pt x="19" y="9"/>
                </a:cubicBezTo>
                <a:cubicBezTo>
                  <a:pt x="19" y="8"/>
                  <a:pt x="18" y="8"/>
                  <a:pt x="17" y="8"/>
                </a:cubicBezTo>
                <a:cubicBezTo>
                  <a:pt x="16" y="8"/>
                  <a:pt x="15" y="8"/>
                  <a:pt x="14" y="9"/>
                </a:cubicBezTo>
                <a:cubicBezTo>
                  <a:pt x="9" y="14"/>
                  <a:pt x="9" y="14"/>
                  <a:pt x="9" y="14"/>
                </a:cubicBezTo>
                <a:cubicBezTo>
                  <a:pt x="8" y="15"/>
                  <a:pt x="8" y="16"/>
                  <a:pt x="8" y="17"/>
                </a:cubicBezTo>
                <a:cubicBezTo>
                  <a:pt x="8" y="18"/>
                  <a:pt x="8" y="19"/>
                  <a:pt x="9" y="19"/>
                </a:cubicBezTo>
                <a:cubicBezTo>
                  <a:pt x="19" y="30"/>
                  <a:pt x="19" y="30"/>
                  <a:pt x="19" y="30"/>
                </a:cubicBezTo>
                <a:cubicBezTo>
                  <a:pt x="18" y="39"/>
                  <a:pt x="18" y="39"/>
                  <a:pt x="18" y="39"/>
                </a:cubicBezTo>
                <a:cubicBezTo>
                  <a:pt x="18" y="38"/>
                  <a:pt x="17" y="38"/>
                  <a:pt x="16" y="37"/>
                </a:cubicBezTo>
                <a:cubicBezTo>
                  <a:pt x="4" y="24"/>
                  <a:pt x="4" y="24"/>
                  <a:pt x="4" y="24"/>
                </a:cubicBezTo>
                <a:cubicBezTo>
                  <a:pt x="2" y="22"/>
                  <a:pt x="0" y="20"/>
                  <a:pt x="0" y="17"/>
                </a:cubicBezTo>
                <a:cubicBezTo>
                  <a:pt x="0" y="14"/>
                  <a:pt x="2" y="11"/>
                  <a:pt x="4" y="9"/>
                </a:cubicBezTo>
                <a:cubicBezTo>
                  <a:pt x="9" y="3"/>
                  <a:pt x="9" y="3"/>
                  <a:pt x="9" y="3"/>
                </a:cubicBezTo>
                <a:cubicBezTo>
                  <a:pt x="11" y="1"/>
                  <a:pt x="14" y="0"/>
                  <a:pt x="17" y="0"/>
                </a:cubicBezTo>
                <a:cubicBezTo>
                  <a:pt x="20" y="0"/>
                  <a:pt x="23" y="1"/>
                  <a:pt x="25" y="4"/>
                </a:cubicBezTo>
                <a:cubicBezTo>
                  <a:pt x="37" y="16"/>
                  <a:pt x="37" y="16"/>
                  <a:pt x="37" y="16"/>
                </a:cubicBezTo>
                <a:cubicBezTo>
                  <a:pt x="38" y="17"/>
                  <a:pt x="38" y="18"/>
                  <a:pt x="39" y="18"/>
                </a:cubicBezTo>
                <a:lnTo>
                  <a:pt x="30" y="19"/>
                </a:lnTo>
                <a:close/>
                <a:moveTo>
                  <a:pt x="7" y="58"/>
                </a:moveTo>
                <a:cubicBezTo>
                  <a:pt x="6" y="58"/>
                  <a:pt x="6" y="58"/>
                  <a:pt x="6" y="58"/>
                </a:cubicBezTo>
                <a:cubicBezTo>
                  <a:pt x="6" y="58"/>
                  <a:pt x="5" y="58"/>
                  <a:pt x="5" y="58"/>
                </a:cubicBezTo>
                <a:cubicBezTo>
                  <a:pt x="5" y="57"/>
                  <a:pt x="5" y="56"/>
                  <a:pt x="5" y="56"/>
                </a:cubicBezTo>
                <a:cubicBezTo>
                  <a:pt x="15" y="46"/>
                  <a:pt x="15" y="46"/>
                  <a:pt x="15" y="46"/>
                </a:cubicBezTo>
                <a:cubicBezTo>
                  <a:pt x="15" y="46"/>
                  <a:pt x="16" y="46"/>
                  <a:pt x="16" y="46"/>
                </a:cubicBezTo>
                <a:cubicBezTo>
                  <a:pt x="17" y="47"/>
                  <a:pt x="17" y="47"/>
                  <a:pt x="16" y="48"/>
                </a:cubicBezTo>
                <a:lnTo>
                  <a:pt x="7" y="58"/>
                </a:lnTo>
                <a:close/>
                <a:moveTo>
                  <a:pt x="23" y="62"/>
                </a:moveTo>
                <a:cubicBezTo>
                  <a:pt x="23" y="62"/>
                  <a:pt x="22" y="63"/>
                  <a:pt x="22" y="63"/>
                </a:cubicBezTo>
                <a:cubicBezTo>
                  <a:pt x="21" y="63"/>
                  <a:pt x="20" y="62"/>
                  <a:pt x="20" y="62"/>
                </a:cubicBezTo>
                <a:cubicBezTo>
                  <a:pt x="20" y="49"/>
                  <a:pt x="20" y="49"/>
                  <a:pt x="20" y="49"/>
                </a:cubicBezTo>
                <a:cubicBezTo>
                  <a:pt x="20" y="49"/>
                  <a:pt x="21" y="48"/>
                  <a:pt x="22" y="48"/>
                </a:cubicBezTo>
                <a:cubicBezTo>
                  <a:pt x="22" y="48"/>
                  <a:pt x="23" y="49"/>
                  <a:pt x="23" y="49"/>
                </a:cubicBezTo>
                <a:lnTo>
                  <a:pt x="23" y="62"/>
                </a:lnTo>
                <a:close/>
                <a:moveTo>
                  <a:pt x="59" y="54"/>
                </a:moveTo>
                <a:cubicBezTo>
                  <a:pt x="54" y="59"/>
                  <a:pt x="54" y="59"/>
                  <a:pt x="54" y="59"/>
                </a:cubicBezTo>
                <a:cubicBezTo>
                  <a:pt x="51" y="61"/>
                  <a:pt x="49" y="62"/>
                  <a:pt x="46" y="62"/>
                </a:cubicBezTo>
                <a:cubicBezTo>
                  <a:pt x="43" y="62"/>
                  <a:pt x="40" y="61"/>
                  <a:pt x="38" y="59"/>
                </a:cubicBezTo>
                <a:cubicBezTo>
                  <a:pt x="25" y="46"/>
                  <a:pt x="25" y="46"/>
                  <a:pt x="25" y="46"/>
                </a:cubicBezTo>
                <a:cubicBezTo>
                  <a:pt x="25" y="46"/>
                  <a:pt x="24" y="45"/>
                  <a:pt x="24" y="44"/>
                </a:cubicBezTo>
                <a:cubicBezTo>
                  <a:pt x="33" y="43"/>
                  <a:pt x="33" y="43"/>
                  <a:pt x="33" y="43"/>
                </a:cubicBezTo>
                <a:cubicBezTo>
                  <a:pt x="43" y="54"/>
                  <a:pt x="43" y="54"/>
                  <a:pt x="43" y="54"/>
                </a:cubicBezTo>
                <a:cubicBezTo>
                  <a:pt x="45" y="55"/>
                  <a:pt x="47" y="55"/>
                  <a:pt x="48" y="54"/>
                </a:cubicBezTo>
                <a:cubicBezTo>
                  <a:pt x="54" y="48"/>
                  <a:pt x="54" y="48"/>
                  <a:pt x="54" y="48"/>
                </a:cubicBezTo>
                <a:cubicBezTo>
                  <a:pt x="55" y="48"/>
                  <a:pt x="55" y="47"/>
                  <a:pt x="55" y="46"/>
                </a:cubicBezTo>
                <a:cubicBezTo>
                  <a:pt x="55" y="45"/>
                  <a:pt x="55" y="44"/>
                  <a:pt x="54" y="43"/>
                </a:cubicBezTo>
                <a:cubicBezTo>
                  <a:pt x="44" y="33"/>
                  <a:pt x="44" y="33"/>
                  <a:pt x="44" y="33"/>
                </a:cubicBezTo>
                <a:cubicBezTo>
                  <a:pt x="44" y="24"/>
                  <a:pt x="44" y="24"/>
                  <a:pt x="44" y="24"/>
                </a:cubicBezTo>
                <a:cubicBezTo>
                  <a:pt x="45" y="24"/>
                  <a:pt x="46" y="25"/>
                  <a:pt x="46" y="25"/>
                </a:cubicBezTo>
                <a:cubicBezTo>
                  <a:pt x="59" y="38"/>
                  <a:pt x="59" y="38"/>
                  <a:pt x="59" y="38"/>
                </a:cubicBezTo>
                <a:cubicBezTo>
                  <a:pt x="61" y="40"/>
                  <a:pt x="62" y="43"/>
                  <a:pt x="62" y="46"/>
                </a:cubicBezTo>
                <a:cubicBezTo>
                  <a:pt x="62" y="49"/>
                  <a:pt x="61" y="52"/>
                  <a:pt x="59" y="54"/>
                </a:cubicBezTo>
                <a:close/>
                <a:moveTo>
                  <a:pt x="42" y="13"/>
                </a:moveTo>
                <a:cubicBezTo>
                  <a:pt x="42" y="14"/>
                  <a:pt x="42" y="14"/>
                  <a:pt x="41" y="14"/>
                </a:cubicBezTo>
                <a:cubicBezTo>
                  <a:pt x="40" y="14"/>
                  <a:pt x="40" y="14"/>
                  <a:pt x="40" y="13"/>
                </a:cubicBezTo>
                <a:cubicBezTo>
                  <a:pt x="40" y="1"/>
                  <a:pt x="40" y="1"/>
                  <a:pt x="40" y="1"/>
                </a:cubicBezTo>
                <a:cubicBezTo>
                  <a:pt x="40" y="0"/>
                  <a:pt x="40" y="0"/>
                  <a:pt x="41" y="0"/>
                </a:cubicBezTo>
                <a:cubicBezTo>
                  <a:pt x="42" y="0"/>
                  <a:pt x="42" y="0"/>
                  <a:pt x="42" y="1"/>
                </a:cubicBezTo>
                <a:lnTo>
                  <a:pt x="42" y="13"/>
                </a:lnTo>
                <a:close/>
                <a:moveTo>
                  <a:pt x="48" y="16"/>
                </a:moveTo>
                <a:cubicBezTo>
                  <a:pt x="48" y="17"/>
                  <a:pt x="47" y="17"/>
                  <a:pt x="47" y="17"/>
                </a:cubicBezTo>
                <a:cubicBezTo>
                  <a:pt x="47" y="17"/>
                  <a:pt x="47" y="17"/>
                  <a:pt x="46" y="16"/>
                </a:cubicBezTo>
                <a:cubicBezTo>
                  <a:pt x="46" y="16"/>
                  <a:pt x="46" y="15"/>
                  <a:pt x="46" y="15"/>
                </a:cubicBezTo>
                <a:cubicBezTo>
                  <a:pt x="56" y="5"/>
                  <a:pt x="56" y="5"/>
                  <a:pt x="56" y="5"/>
                </a:cubicBezTo>
                <a:cubicBezTo>
                  <a:pt x="56" y="4"/>
                  <a:pt x="57" y="4"/>
                  <a:pt x="58" y="5"/>
                </a:cubicBezTo>
                <a:cubicBezTo>
                  <a:pt x="58" y="5"/>
                  <a:pt x="58" y="6"/>
                  <a:pt x="58" y="7"/>
                </a:cubicBezTo>
                <a:lnTo>
                  <a:pt x="48" y="16"/>
                </a:lnTo>
                <a:close/>
                <a:moveTo>
                  <a:pt x="62" y="23"/>
                </a:moveTo>
                <a:cubicBezTo>
                  <a:pt x="50" y="23"/>
                  <a:pt x="50" y="23"/>
                  <a:pt x="50" y="23"/>
                </a:cubicBezTo>
                <a:cubicBezTo>
                  <a:pt x="49" y="23"/>
                  <a:pt x="48" y="22"/>
                  <a:pt x="48" y="22"/>
                </a:cubicBezTo>
                <a:cubicBezTo>
                  <a:pt x="48" y="21"/>
                  <a:pt x="49" y="20"/>
                  <a:pt x="50" y="20"/>
                </a:cubicBezTo>
                <a:cubicBezTo>
                  <a:pt x="62" y="20"/>
                  <a:pt x="62" y="20"/>
                  <a:pt x="62" y="20"/>
                </a:cubicBezTo>
                <a:cubicBezTo>
                  <a:pt x="62" y="20"/>
                  <a:pt x="63" y="21"/>
                  <a:pt x="63" y="22"/>
                </a:cubicBezTo>
                <a:cubicBezTo>
                  <a:pt x="63" y="22"/>
                  <a:pt x="62" y="23"/>
                  <a:pt x="62" y="23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eform 40"/>
          <p:cNvSpPr>
            <a:spLocks noEditPoints="1"/>
          </p:cNvSpPr>
          <p:nvPr/>
        </p:nvSpPr>
        <p:spPr bwMode="auto">
          <a:xfrm>
            <a:off x="5008170" y="1600907"/>
            <a:ext cx="352160" cy="354770"/>
          </a:xfrm>
          <a:custGeom>
            <a:avLst/>
            <a:gdLst/>
            <a:ahLst/>
            <a:cxnLst>
              <a:cxn ang="0">
                <a:pos x="63" y="43"/>
              </a:cxn>
              <a:cxn ang="0">
                <a:pos x="60" y="48"/>
              </a:cxn>
              <a:cxn ang="0">
                <a:pos x="34" y="62"/>
              </a:cxn>
              <a:cxn ang="0">
                <a:pos x="31" y="63"/>
              </a:cxn>
              <a:cxn ang="0">
                <a:pos x="29" y="62"/>
              </a:cxn>
              <a:cxn ang="0">
                <a:pos x="2" y="48"/>
              </a:cxn>
              <a:cxn ang="0">
                <a:pos x="0" y="43"/>
              </a:cxn>
              <a:cxn ang="0">
                <a:pos x="0" y="14"/>
              </a:cxn>
              <a:cxn ang="0">
                <a:pos x="3" y="10"/>
              </a:cxn>
              <a:cxn ang="0">
                <a:pos x="30" y="0"/>
              </a:cxn>
              <a:cxn ang="0">
                <a:pos x="31" y="0"/>
              </a:cxn>
              <a:cxn ang="0">
                <a:pos x="33" y="0"/>
              </a:cxn>
              <a:cxn ang="0">
                <a:pos x="60" y="10"/>
              </a:cxn>
              <a:cxn ang="0">
                <a:pos x="63" y="14"/>
              </a:cxn>
              <a:cxn ang="0">
                <a:pos x="63" y="43"/>
              </a:cxn>
              <a:cxn ang="0">
                <a:pos x="58" y="14"/>
              </a:cxn>
              <a:cxn ang="0">
                <a:pos x="31" y="4"/>
              </a:cxn>
              <a:cxn ang="0">
                <a:pos x="5" y="14"/>
              </a:cxn>
              <a:cxn ang="0">
                <a:pos x="31" y="24"/>
              </a:cxn>
              <a:cxn ang="0">
                <a:pos x="58" y="14"/>
              </a:cxn>
              <a:cxn ang="0">
                <a:pos x="58" y="43"/>
              </a:cxn>
              <a:cxn ang="0">
                <a:pos x="58" y="19"/>
              </a:cxn>
              <a:cxn ang="0">
                <a:pos x="34" y="28"/>
              </a:cxn>
              <a:cxn ang="0">
                <a:pos x="34" y="57"/>
              </a:cxn>
              <a:cxn ang="0">
                <a:pos x="58" y="43"/>
              </a:cxn>
            </a:cxnLst>
            <a:rect l="0" t="0" r="r" b="b"/>
            <a:pathLst>
              <a:path w="63" h="63">
                <a:moveTo>
                  <a:pt x="63" y="43"/>
                </a:moveTo>
                <a:cubicBezTo>
                  <a:pt x="63" y="45"/>
                  <a:pt x="62" y="47"/>
                  <a:pt x="60" y="48"/>
                </a:cubicBezTo>
                <a:cubicBezTo>
                  <a:pt x="34" y="62"/>
                  <a:pt x="34" y="62"/>
                  <a:pt x="34" y="62"/>
                </a:cubicBezTo>
                <a:cubicBezTo>
                  <a:pt x="33" y="63"/>
                  <a:pt x="32" y="63"/>
                  <a:pt x="31" y="63"/>
                </a:cubicBezTo>
                <a:cubicBezTo>
                  <a:pt x="31" y="63"/>
                  <a:pt x="30" y="63"/>
                  <a:pt x="29" y="62"/>
                </a:cubicBezTo>
                <a:cubicBezTo>
                  <a:pt x="2" y="48"/>
                  <a:pt x="2" y="48"/>
                  <a:pt x="2" y="48"/>
                </a:cubicBezTo>
                <a:cubicBezTo>
                  <a:pt x="1" y="47"/>
                  <a:pt x="0" y="45"/>
                  <a:pt x="0" y="4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2"/>
                  <a:pt x="1" y="10"/>
                  <a:pt x="3" y="10"/>
                </a:cubicBezTo>
                <a:cubicBezTo>
                  <a:pt x="30" y="0"/>
                  <a:pt x="30" y="0"/>
                  <a:pt x="30" y="0"/>
                </a:cubicBezTo>
                <a:cubicBezTo>
                  <a:pt x="30" y="0"/>
                  <a:pt x="31" y="0"/>
                  <a:pt x="31" y="0"/>
                </a:cubicBezTo>
                <a:cubicBezTo>
                  <a:pt x="32" y="0"/>
                  <a:pt x="32" y="0"/>
                  <a:pt x="33" y="0"/>
                </a:cubicBezTo>
                <a:cubicBezTo>
                  <a:pt x="60" y="10"/>
                  <a:pt x="60" y="10"/>
                  <a:pt x="60" y="10"/>
                </a:cubicBezTo>
                <a:cubicBezTo>
                  <a:pt x="62" y="10"/>
                  <a:pt x="63" y="12"/>
                  <a:pt x="63" y="14"/>
                </a:cubicBezTo>
                <a:lnTo>
                  <a:pt x="63" y="43"/>
                </a:lnTo>
                <a:close/>
                <a:moveTo>
                  <a:pt x="58" y="14"/>
                </a:moveTo>
                <a:cubicBezTo>
                  <a:pt x="31" y="4"/>
                  <a:pt x="31" y="4"/>
                  <a:pt x="31" y="4"/>
                </a:cubicBezTo>
                <a:cubicBezTo>
                  <a:pt x="5" y="14"/>
                  <a:pt x="5" y="14"/>
                  <a:pt x="5" y="14"/>
                </a:cubicBezTo>
                <a:cubicBezTo>
                  <a:pt x="31" y="24"/>
                  <a:pt x="31" y="24"/>
                  <a:pt x="31" y="24"/>
                </a:cubicBezTo>
                <a:lnTo>
                  <a:pt x="58" y="14"/>
                </a:lnTo>
                <a:close/>
                <a:moveTo>
                  <a:pt x="58" y="43"/>
                </a:moveTo>
                <a:cubicBezTo>
                  <a:pt x="58" y="19"/>
                  <a:pt x="58" y="19"/>
                  <a:pt x="58" y="19"/>
                </a:cubicBezTo>
                <a:cubicBezTo>
                  <a:pt x="34" y="28"/>
                  <a:pt x="34" y="28"/>
                  <a:pt x="34" y="28"/>
                </a:cubicBezTo>
                <a:cubicBezTo>
                  <a:pt x="34" y="57"/>
                  <a:pt x="34" y="57"/>
                  <a:pt x="34" y="57"/>
                </a:cubicBezTo>
                <a:lnTo>
                  <a:pt x="58" y="43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Freeform 145"/>
          <p:cNvSpPr>
            <a:spLocks/>
          </p:cNvSpPr>
          <p:nvPr/>
        </p:nvSpPr>
        <p:spPr bwMode="auto">
          <a:xfrm>
            <a:off x="5456988" y="2803574"/>
            <a:ext cx="371091" cy="320019"/>
          </a:xfrm>
          <a:custGeom>
            <a:avLst/>
            <a:gdLst/>
            <a:ahLst/>
            <a:cxnLst>
              <a:cxn ang="0">
                <a:pos x="64" y="51"/>
              </a:cxn>
              <a:cxn ang="0">
                <a:pos x="60" y="55"/>
              </a:cxn>
              <a:cxn ang="0">
                <a:pos x="49" y="55"/>
              </a:cxn>
              <a:cxn ang="0">
                <a:pos x="45" y="51"/>
              </a:cxn>
              <a:cxn ang="0">
                <a:pos x="45" y="40"/>
              </a:cxn>
              <a:cxn ang="0">
                <a:pos x="49" y="36"/>
              </a:cxn>
              <a:cxn ang="0">
                <a:pos x="52" y="36"/>
              </a:cxn>
              <a:cxn ang="0">
                <a:pos x="52" y="30"/>
              </a:cxn>
              <a:cxn ang="0">
                <a:pos x="34" y="30"/>
              </a:cxn>
              <a:cxn ang="0">
                <a:pos x="34" y="36"/>
              </a:cxn>
              <a:cxn ang="0">
                <a:pos x="37" y="36"/>
              </a:cxn>
              <a:cxn ang="0">
                <a:pos x="41" y="40"/>
              </a:cxn>
              <a:cxn ang="0">
                <a:pos x="41" y="51"/>
              </a:cxn>
              <a:cxn ang="0">
                <a:pos x="37" y="55"/>
              </a:cxn>
              <a:cxn ang="0">
                <a:pos x="26" y="55"/>
              </a:cxn>
              <a:cxn ang="0">
                <a:pos x="23" y="51"/>
              </a:cxn>
              <a:cxn ang="0">
                <a:pos x="23" y="40"/>
              </a:cxn>
              <a:cxn ang="0">
                <a:pos x="26" y="36"/>
              </a:cxn>
              <a:cxn ang="0">
                <a:pos x="29" y="36"/>
              </a:cxn>
              <a:cxn ang="0">
                <a:pos x="29" y="30"/>
              </a:cxn>
              <a:cxn ang="0">
                <a:pos x="11" y="30"/>
              </a:cxn>
              <a:cxn ang="0">
                <a:pos x="11" y="36"/>
              </a:cxn>
              <a:cxn ang="0">
                <a:pos x="15" y="36"/>
              </a:cxn>
              <a:cxn ang="0">
                <a:pos x="18" y="40"/>
              </a:cxn>
              <a:cxn ang="0">
                <a:pos x="18" y="51"/>
              </a:cxn>
              <a:cxn ang="0">
                <a:pos x="15" y="55"/>
              </a:cxn>
              <a:cxn ang="0">
                <a:pos x="3" y="55"/>
              </a:cxn>
              <a:cxn ang="0">
                <a:pos x="0" y="51"/>
              </a:cxn>
              <a:cxn ang="0">
                <a:pos x="0" y="40"/>
              </a:cxn>
              <a:cxn ang="0">
                <a:pos x="3" y="36"/>
              </a:cxn>
              <a:cxn ang="0">
                <a:pos x="7" y="36"/>
              </a:cxn>
              <a:cxn ang="0">
                <a:pos x="7" y="30"/>
              </a:cxn>
              <a:cxn ang="0">
                <a:pos x="11" y="25"/>
              </a:cxn>
              <a:cxn ang="0">
                <a:pos x="29" y="25"/>
              </a:cxn>
              <a:cxn ang="0">
                <a:pos x="29" y="18"/>
              </a:cxn>
              <a:cxn ang="0">
                <a:pos x="26" y="18"/>
              </a:cxn>
              <a:cxn ang="0">
                <a:pos x="23" y="15"/>
              </a:cxn>
              <a:cxn ang="0">
                <a:pos x="23" y="3"/>
              </a:cxn>
              <a:cxn ang="0">
                <a:pos x="26" y="0"/>
              </a:cxn>
              <a:cxn ang="0">
                <a:pos x="37" y="0"/>
              </a:cxn>
              <a:cxn ang="0">
                <a:pos x="41" y="3"/>
              </a:cxn>
              <a:cxn ang="0">
                <a:pos x="41" y="15"/>
              </a:cxn>
              <a:cxn ang="0">
                <a:pos x="37" y="18"/>
              </a:cxn>
              <a:cxn ang="0">
                <a:pos x="34" y="18"/>
              </a:cxn>
              <a:cxn ang="0">
                <a:pos x="34" y="25"/>
              </a:cxn>
              <a:cxn ang="0">
                <a:pos x="52" y="25"/>
              </a:cxn>
              <a:cxn ang="0">
                <a:pos x="57" y="30"/>
              </a:cxn>
              <a:cxn ang="0">
                <a:pos x="57" y="36"/>
              </a:cxn>
              <a:cxn ang="0">
                <a:pos x="60" y="36"/>
              </a:cxn>
              <a:cxn ang="0">
                <a:pos x="64" y="40"/>
              </a:cxn>
              <a:cxn ang="0">
                <a:pos x="64" y="51"/>
              </a:cxn>
            </a:cxnLst>
            <a:rect l="0" t="0" r="r" b="b"/>
            <a:pathLst>
              <a:path w="64" h="55">
                <a:moveTo>
                  <a:pt x="64" y="51"/>
                </a:moveTo>
                <a:cubicBezTo>
                  <a:pt x="64" y="53"/>
                  <a:pt x="62" y="55"/>
                  <a:pt x="60" y="55"/>
                </a:cubicBezTo>
                <a:cubicBezTo>
                  <a:pt x="49" y="55"/>
                  <a:pt x="49" y="55"/>
                  <a:pt x="49" y="55"/>
                </a:cubicBezTo>
                <a:cubicBezTo>
                  <a:pt x="47" y="55"/>
                  <a:pt x="45" y="53"/>
                  <a:pt x="45" y="51"/>
                </a:cubicBezTo>
                <a:cubicBezTo>
                  <a:pt x="45" y="40"/>
                  <a:pt x="45" y="40"/>
                  <a:pt x="45" y="40"/>
                </a:cubicBezTo>
                <a:cubicBezTo>
                  <a:pt x="45" y="38"/>
                  <a:pt x="47" y="36"/>
                  <a:pt x="49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0"/>
                  <a:pt x="52" y="30"/>
                  <a:pt x="52" y="30"/>
                </a:cubicBezTo>
                <a:cubicBezTo>
                  <a:pt x="34" y="30"/>
                  <a:pt x="34" y="30"/>
                  <a:pt x="34" y="30"/>
                </a:cubicBezTo>
                <a:cubicBezTo>
                  <a:pt x="34" y="36"/>
                  <a:pt x="34" y="36"/>
                  <a:pt x="34" y="36"/>
                </a:cubicBezTo>
                <a:cubicBezTo>
                  <a:pt x="37" y="36"/>
                  <a:pt x="37" y="36"/>
                  <a:pt x="37" y="36"/>
                </a:cubicBezTo>
                <a:cubicBezTo>
                  <a:pt x="39" y="36"/>
                  <a:pt x="41" y="38"/>
                  <a:pt x="41" y="40"/>
                </a:cubicBezTo>
                <a:cubicBezTo>
                  <a:pt x="41" y="51"/>
                  <a:pt x="41" y="51"/>
                  <a:pt x="41" y="51"/>
                </a:cubicBezTo>
                <a:cubicBezTo>
                  <a:pt x="41" y="53"/>
                  <a:pt x="39" y="55"/>
                  <a:pt x="37" y="55"/>
                </a:cubicBezTo>
                <a:cubicBezTo>
                  <a:pt x="26" y="55"/>
                  <a:pt x="26" y="55"/>
                  <a:pt x="26" y="55"/>
                </a:cubicBezTo>
                <a:cubicBezTo>
                  <a:pt x="24" y="55"/>
                  <a:pt x="23" y="53"/>
                  <a:pt x="23" y="51"/>
                </a:cubicBezTo>
                <a:cubicBezTo>
                  <a:pt x="23" y="40"/>
                  <a:pt x="23" y="40"/>
                  <a:pt x="23" y="40"/>
                </a:cubicBezTo>
                <a:cubicBezTo>
                  <a:pt x="23" y="38"/>
                  <a:pt x="24" y="36"/>
                  <a:pt x="26" y="36"/>
                </a:cubicBezTo>
                <a:cubicBezTo>
                  <a:pt x="29" y="36"/>
                  <a:pt x="29" y="36"/>
                  <a:pt x="29" y="36"/>
                </a:cubicBezTo>
                <a:cubicBezTo>
                  <a:pt x="29" y="30"/>
                  <a:pt x="29" y="30"/>
                  <a:pt x="29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6"/>
                  <a:pt x="11" y="36"/>
                  <a:pt x="11" y="36"/>
                </a:cubicBezTo>
                <a:cubicBezTo>
                  <a:pt x="15" y="36"/>
                  <a:pt x="15" y="36"/>
                  <a:pt x="15" y="36"/>
                </a:cubicBezTo>
                <a:cubicBezTo>
                  <a:pt x="17" y="36"/>
                  <a:pt x="18" y="38"/>
                  <a:pt x="18" y="40"/>
                </a:cubicBezTo>
                <a:cubicBezTo>
                  <a:pt x="18" y="51"/>
                  <a:pt x="18" y="51"/>
                  <a:pt x="18" y="51"/>
                </a:cubicBezTo>
                <a:cubicBezTo>
                  <a:pt x="18" y="53"/>
                  <a:pt x="17" y="55"/>
                  <a:pt x="15" y="55"/>
                </a:cubicBezTo>
                <a:cubicBezTo>
                  <a:pt x="3" y="55"/>
                  <a:pt x="3" y="55"/>
                  <a:pt x="3" y="55"/>
                </a:cubicBezTo>
                <a:cubicBezTo>
                  <a:pt x="1" y="55"/>
                  <a:pt x="0" y="53"/>
                  <a:pt x="0" y="51"/>
                </a:cubicBezTo>
                <a:cubicBezTo>
                  <a:pt x="0" y="40"/>
                  <a:pt x="0" y="40"/>
                  <a:pt x="0" y="40"/>
                </a:cubicBezTo>
                <a:cubicBezTo>
                  <a:pt x="0" y="38"/>
                  <a:pt x="1" y="36"/>
                  <a:pt x="3" y="36"/>
                </a:cubicBezTo>
                <a:cubicBezTo>
                  <a:pt x="7" y="36"/>
                  <a:pt x="7" y="36"/>
                  <a:pt x="7" y="36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27"/>
                  <a:pt x="9" y="25"/>
                  <a:pt x="11" y="25"/>
                </a:cubicBezTo>
                <a:cubicBezTo>
                  <a:pt x="29" y="25"/>
                  <a:pt x="29" y="25"/>
                  <a:pt x="29" y="25"/>
                </a:cubicBezTo>
                <a:cubicBezTo>
                  <a:pt x="29" y="18"/>
                  <a:pt x="29" y="18"/>
                  <a:pt x="29" y="18"/>
                </a:cubicBezTo>
                <a:cubicBezTo>
                  <a:pt x="26" y="18"/>
                  <a:pt x="26" y="18"/>
                  <a:pt x="26" y="18"/>
                </a:cubicBezTo>
                <a:cubicBezTo>
                  <a:pt x="24" y="18"/>
                  <a:pt x="23" y="17"/>
                  <a:pt x="23" y="15"/>
                </a:cubicBezTo>
                <a:cubicBezTo>
                  <a:pt x="23" y="3"/>
                  <a:pt x="23" y="3"/>
                  <a:pt x="23" y="3"/>
                </a:cubicBezTo>
                <a:cubicBezTo>
                  <a:pt x="23" y="1"/>
                  <a:pt x="24" y="0"/>
                  <a:pt x="26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9" y="0"/>
                  <a:pt x="41" y="1"/>
                  <a:pt x="41" y="3"/>
                </a:cubicBezTo>
                <a:cubicBezTo>
                  <a:pt x="41" y="15"/>
                  <a:pt x="41" y="15"/>
                  <a:pt x="41" y="15"/>
                </a:cubicBezTo>
                <a:cubicBezTo>
                  <a:pt x="41" y="17"/>
                  <a:pt x="39" y="18"/>
                  <a:pt x="37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25"/>
                  <a:pt x="34" y="25"/>
                  <a:pt x="34" y="25"/>
                </a:cubicBezTo>
                <a:cubicBezTo>
                  <a:pt x="52" y="25"/>
                  <a:pt x="52" y="25"/>
                  <a:pt x="52" y="25"/>
                </a:cubicBezTo>
                <a:cubicBezTo>
                  <a:pt x="55" y="25"/>
                  <a:pt x="57" y="27"/>
                  <a:pt x="57" y="30"/>
                </a:cubicBezTo>
                <a:cubicBezTo>
                  <a:pt x="57" y="36"/>
                  <a:pt x="57" y="36"/>
                  <a:pt x="57" y="36"/>
                </a:cubicBezTo>
                <a:cubicBezTo>
                  <a:pt x="60" y="36"/>
                  <a:pt x="60" y="36"/>
                  <a:pt x="60" y="36"/>
                </a:cubicBezTo>
                <a:cubicBezTo>
                  <a:pt x="62" y="36"/>
                  <a:pt x="64" y="38"/>
                  <a:pt x="64" y="40"/>
                </a:cubicBezTo>
                <a:lnTo>
                  <a:pt x="64" y="5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Freeform 122"/>
          <p:cNvSpPr>
            <a:spLocks/>
          </p:cNvSpPr>
          <p:nvPr/>
        </p:nvSpPr>
        <p:spPr bwMode="auto">
          <a:xfrm>
            <a:off x="4768575" y="3774017"/>
            <a:ext cx="332626" cy="314292"/>
          </a:xfrm>
          <a:custGeom>
            <a:avLst/>
            <a:gdLst/>
            <a:ahLst/>
            <a:cxnLst>
              <a:cxn ang="0">
                <a:pos x="60" y="52"/>
              </a:cxn>
              <a:cxn ang="0">
                <a:pos x="49" y="48"/>
              </a:cxn>
              <a:cxn ang="0">
                <a:pos x="45" y="53"/>
              </a:cxn>
              <a:cxn ang="0">
                <a:pos x="46" y="62"/>
              </a:cxn>
              <a:cxn ang="0">
                <a:pos x="46" y="62"/>
              </a:cxn>
              <a:cxn ang="0">
                <a:pos x="45" y="62"/>
              </a:cxn>
              <a:cxn ang="0">
                <a:pos x="32" y="63"/>
              </a:cxn>
              <a:cxn ang="0">
                <a:pos x="26" y="59"/>
              </a:cxn>
              <a:cxn ang="0">
                <a:pos x="31" y="48"/>
              </a:cxn>
              <a:cxn ang="0">
                <a:pos x="23" y="41"/>
              </a:cxn>
              <a:cxn ang="0">
                <a:pos x="15" y="48"/>
              </a:cxn>
              <a:cxn ang="0">
                <a:pos x="19" y="58"/>
              </a:cxn>
              <a:cxn ang="0">
                <a:pos x="17" y="62"/>
              </a:cxn>
              <a:cxn ang="0">
                <a:pos x="13" y="63"/>
              </a:cxn>
              <a:cxn ang="0">
                <a:pos x="3" y="62"/>
              </a:cxn>
              <a:cxn ang="0">
                <a:pos x="0" y="62"/>
              </a:cxn>
              <a:cxn ang="0">
                <a:pos x="0" y="62"/>
              </a:cxn>
              <a:cxn ang="0">
                <a:pos x="0" y="62"/>
              </a:cxn>
              <a:cxn ang="0">
                <a:pos x="0" y="21"/>
              </a:cxn>
              <a:cxn ang="0">
                <a:pos x="3" y="21"/>
              </a:cxn>
              <a:cxn ang="0">
                <a:pos x="13" y="22"/>
              </a:cxn>
              <a:cxn ang="0">
                <a:pos x="17" y="21"/>
              </a:cxn>
              <a:cxn ang="0">
                <a:pos x="19" y="17"/>
              </a:cxn>
              <a:cxn ang="0">
                <a:pos x="15" y="7"/>
              </a:cxn>
              <a:cxn ang="0">
                <a:pos x="23" y="0"/>
              </a:cxn>
              <a:cxn ang="0">
                <a:pos x="31" y="7"/>
              </a:cxn>
              <a:cxn ang="0">
                <a:pos x="26" y="18"/>
              </a:cxn>
              <a:cxn ang="0">
                <a:pos x="32" y="22"/>
              </a:cxn>
              <a:cxn ang="0">
                <a:pos x="46" y="21"/>
              </a:cxn>
              <a:cxn ang="0">
                <a:pos x="46" y="21"/>
              </a:cxn>
              <a:cxn ang="0">
                <a:pos x="46" y="24"/>
              </a:cxn>
              <a:cxn ang="0">
                <a:pos x="45" y="34"/>
              </a:cxn>
              <a:cxn ang="0">
                <a:pos x="46" y="38"/>
              </a:cxn>
              <a:cxn ang="0">
                <a:pos x="50" y="40"/>
              </a:cxn>
              <a:cxn ang="0">
                <a:pos x="60" y="36"/>
              </a:cxn>
              <a:cxn ang="0">
                <a:pos x="67" y="44"/>
              </a:cxn>
              <a:cxn ang="0">
                <a:pos x="60" y="52"/>
              </a:cxn>
            </a:cxnLst>
            <a:rect l="0" t="0" r="r" b="b"/>
            <a:pathLst>
              <a:path w="67" h="63">
                <a:moveTo>
                  <a:pt x="60" y="52"/>
                </a:moveTo>
                <a:cubicBezTo>
                  <a:pt x="55" y="52"/>
                  <a:pt x="54" y="48"/>
                  <a:pt x="49" y="48"/>
                </a:cubicBezTo>
                <a:cubicBezTo>
                  <a:pt x="46" y="48"/>
                  <a:pt x="45" y="50"/>
                  <a:pt x="45" y="53"/>
                </a:cubicBezTo>
                <a:cubicBezTo>
                  <a:pt x="45" y="56"/>
                  <a:pt x="46" y="59"/>
                  <a:pt x="46" y="62"/>
                </a:cubicBezTo>
                <a:cubicBezTo>
                  <a:pt x="46" y="62"/>
                  <a:pt x="46" y="62"/>
                  <a:pt x="46" y="62"/>
                </a:cubicBezTo>
                <a:cubicBezTo>
                  <a:pt x="46" y="62"/>
                  <a:pt x="45" y="62"/>
                  <a:pt x="45" y="62"/>
                </a:cubicBezTo>
                <a:cubicBezTo>
                  <a:pt x="41" y="62"/>
                  <a:pt x="36" y="63"/>
                  <a:pt x="32" y="63"/>
                </a:cubicBezTo>
                <a:cubicBezTo>
                  <a:pt x="29" y="63"/>
                  <a:pt x="26" y="62"/>
                  <a:pt x="26" y="59"/>
                </a:cubicBezTo>
                <a:cubicBezTo>
                  <a:pt x="26" y="54"/>
                  <a:pt x="31" y="53"/>
                  <a:pt x="31" y="48"/>
                </a:cubicBezTo>
                <a:cubicBezTo>
                  <a:pt x="31" y="44"/>
                  <a:pt x="27" y="41"/>
                  <a:pt x="23" y="41"/>
                </a:cubicBezTo>
                <a:cubicBezTo>
                  <a:pt x="19" y="41"/>
                  <a:pt x="15" y="44"/>
                  <a:pt x="15" y="48"/>
                </a:cubicBezTo>
                <a:cubicBezTo>
                  <a:pt x="15" y="53"/>
                  <a:pt x="19" y="56"/>
                  <a:pt x="19" y="58"/>
                </a:cubicBezTo>
                <a:cubicBezTo>
                  <a:pt x="19" y="60"/>
                  <a:pt x="18" y="61"/>
                  <a:pt x="17" y="62"/>
                </a:cubicBezTo>
                <a:cubicBezTo>
                  <a:pt x="16" y="63"/>
                  <a:pt x="14" y="63"/>
                  <a:pt x="13" y="63"/>
                </a:cubicBezTo>
                <a:cubicBezTo>
                  <a:pt x="9" y="63"/>
                  <a:pt x="6" y="63"/>
                  <a:pt x="3" y="62"/>
                </a:cubicBezTo>
                <a:cubicBezTo>
                  <a:pt x="2" y="62"/>
                  <a:pt x="1" y="62"/>
                  <a:pt x="0" y="62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21"/>
                  <a:pt x="0" y="21"/>
                  <a:pt x="0" y="21"/>
                </a:cubicBezTo>
                <a:cubicBezTo>
                  <a:pt x="0" y="21"/>
                  <a:pt x="2" y="21"/>
                  <a:pt x="3" y="21"/>
                </a:cubicBezTo>
                <a:cubicBezTo>
                  <a:pt x="6" y="22"/>
                  <a:pt x="9" y="22"/>
                  <a:pt x="13" y="22"/>
                </a:cubicBezTo>
                <a:cubicBezTo>
                  <a:pt x="14" y="22"/>
                  <a:pt x="16" y="22"/>
                  <a:pt x="17" y="21"/>
                </a:cubicBezTo>
                <a:cubicBezTo>
                  <a:pt x="18" y="20"/>
                  <a:pt x="19" y="19"/>
                  <a:pt x="19" y="17"/>
                </a:cubicBezTo>
                <a:cubicBezTo>
                  <a:pt x="19" y="15"/>
                  <a:pt x="15" y="12"/>
                  <a:pt x="15" y="7"/>
                </a:cubicBezTo>
                <a:cubicBezTo>
                  <a:pt x="15" y="3"/>
                  <a:pt x="19" y="0"/>
                  <a:pt x="23" y="0"/>
                </a:cubicBezTo>
                <a:cubicBezTo>
                  <a:pt x="27" y="0"/>
                  <a:pt x="31" y="3"/>
                  <a:pt x="31" y="7"/>
                </a:cubicBezTo>
                <a:cubicBezTo>
                  <a:pt x="31" y="12"/>
                  <a:pt x="26" y="13"/>
                  <a:pt x="26" y="18"/>
                </a:cubicBezTo>
                <a:cubicBezTo>
                  <a:pt x="26" y="21"/>
                  <a:pt x="29" y="22"/>
                  <a:pt x="32" y="22"/>
                </a:cubicBezTo>
                <a:cubicBezTo>
                  <a:pt x="37" y="22"/>
                  <a:pt x="41" y="21"/>
                  <a:pt x="46" y="21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1"/>
                  <a:pt x="46" y="23"/>
                  <a:pt x="46" y="24"/>
                </a:cubicBezTo>
                <a:cubicBezTo>
                  <a:pt x="45" y="27"/>
                  <a:pt x="45" y="30"/>
                  <a:pt x="45" y="34"/>
                </a:cubicBezTo>
                <a:cubicBezTo>
                  <a:pt x="45" y="35"/>
                  <a:pt x="45" y="37"/>
                  <a:pt x="46" y="38"/>
                </a:cubicBezTo>
                <a:cubicBezTo>
                  <a:pt x="47" y="39"/>
                  <a:pt x="48" y="40"/>
                  <a:pt x="50" y="40"/>
                </a:cubicBezTo>
                <a:cubicBezTo>
                  <a:pt x="52" y="40"/>
                  <a:pt x="55" y="36"/>
                  <a:pt x="60" y="36"/>
                </a:cubicBezTo>
                <a:cubicBezTo>
                  <a:pt x="64" y="36"/>
                  <a:pt x="67" y="40"/>
                  <a:pt x="67" y="44"/>
                </a:cubicBezTo>
                <a:cubicBezTo>
                  <a:pt x="67" y="49"/>
                  <a:pt x="64" y="52"/>
                  <a:pt x="60" y="52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Freeform 107"/>
          <p:cNvSpPr>
            <a:spLocks noEditPoints="1"/>
          </p:cNvSpPr>
          <p:nvPr/>
        </p:nvSpPr>
        <p:spPr bwMode="auto">
          <a:xfrm>
            <a:off x="3524803" y="3637345"/>
            <a:ext cx="354377" cy="359424"/>
          </a:xfrm>
          <a:custGeom>
            <a:avLst/>
            <a:gdLst/>
            <a:ahLst/>
            <a:cxnLst>
              <a:cxn ang="0">
                <a:pos x="64" y="14"/>
              </a:cxn>
              <a:cxn ang="0">
                <a:pos x="12" y="65"/>
              </a:cxn>
              <a:cxn ang="0">
                <a:pos x="10" y="66"/>
              </a:cxn>
              <a:cxn ang="0">
                <a:pos x="8" y="65"/>
              </a:cxn>
              <a:cxn ang="0">
                <a:pos x="0" y="57"/>
              </a:cxn>
              <a:cxn ang="0">
                <a:pos x="0" y="56"/>
              </a:cxn>
              <a:cxn ang="0">
                <a:pos x="0" y="54"/>
              </a:cxn>
              <a:cxn ang="0">
                <a:pos x="52" y="2"/>
              </a:cxn>
              <a:cxn ang="0">
                <a:pos x="54" y="1"/>
              </a:cxn>
              <a:cxn ang="0">
                <a:pos x="56" y="2"/>
              </a:cxn>
              <a:cxn ang="0">
                <a:pos x="64" y="10"/>
              </a:cxn>
              <a:cxn ang="0">
                <a:pos x="64" y="12"/>
              </a:cxn>
              <a:cxn ang="0">
                <a:pos x="64" y="14"/>
              </a:cxn>
              <a:cxn ang="0">
                <a:pos x="14" y="5"/>
              </a:cxn>
              <a:cxn ang="0">
                <a:pos x="10" y="7"/>
              </a:cxn>
              <a:cxn ang="0">
                <a:pos x="9" y="11"/>
              </a:cxn>
              <a:cxn ang="0">
                <a:pos x="8" y="7"/>
              </a:cxn>
              <a:cxn ang="0">
                <a:pos x="4" y="5"/>
              </a:cxn>
              <a:cxn ang="0">
                <a:pos x="8" y="4"/>
              </a:cxn>
              <a:cxn ang="0">
                <a:pos x="9" y="0"/>
              </a:cxn>
              <a:cxn ang="0">
                <a:pos x="10" y="4"/>
              </a:cxn>
              <a:cxn ang="0">
                <a:pos x="14" y="5"/>
              </a:cxn>
              <a:cxn ang="0">
                <a:pos x="32" y="13"/>
              </a:cxn>
              <a:cxn ang="0">
                <a:pos x="24" y="16"/>
              </a:cxn>
              <a:cxn ang="0">
                <a:pos x="22" y="23"/>
              </a:cxn>
              <a:cxn ang="0">
                <a:pos x="19" y="16"/>
              </a:cxn>
              <a:cxn ang="0">
                <a:pos x="11" y="13"/>
              </a:cxn>
              <a:cxn ang="0">
                <a:pos x="19" y="11"/>
              </a:cxn>
              <a:cxn ang="0">
                <a:pos x="22" y="3"/>
              </a:cxn>
              <a:cxn ang="0">
                <a:pos x="24" y="11"/>
              </a:cxn>
              <a:cxn ang="0">
                <a:pos x="32" y="13"/>
              </a:cxn>
              <a:cxn ang="0">
                <a:pos x="40" y="5"/>
              </a:cxn>
              <a:cxn ang="0">
                <a:pos x="36" y="7"/>
              </a:cxn>
              <a:cxn ang="0">
                <a:pos x="34" y="11"/>
              </a:cxn>
              <a:cxn ang="0">
                <a:pos x="33" y="7"/>
              </a:cxn>
              <a:cxn ang="0">
                <a:pos x="29" y="5"/>
              </a:cxn>
              <a:cxn ang="0">
                <a:pos x="33" y="4"/>
              </a:cxn>
              <a:cxn ang="0">
                <a:pos x="34" y="0"/>
              </a:cxn>
              <a:cxn ang="0">
                <a:pos x="36" y="4"/>
              </a:cxn>
              <a:cxn ang="0">
                <a:pos x="40" y="5"/>
              </a:cxn>
              <a:cxn ang="0">
                <a:pos x="58" y="12"/>
              </a:cxn>
              <a:cxn ang="0">
                <a:pos x="54" y="8"/>
              </a:cxn>
              <a:cxn ang="0">
                <a:pos x="42" y="19"/>
              </a:cxn>
              <a:cxn ang="0">
                <a:pos x="46" y="24"/>
              </a:cxn>
              <a:cxn ang="0">
                <a:pos x="58" y="12"/>
              </a:cxn>
              <a:cxn ang="0">
                <a:pos x="65" y="31"/>
              </a:cxn>
              <a:cxn ang="0">
                <a:pos x="61" y="32"/>
              </a:cxn>
              <a:cxn ang="0">
                <a:pos x="60" y="36"/>
              </a:cxn>
              <a:cxn ang="0">
                <a:pos x="59" y="32"/>
              </a:cxn>
              <a:cxn ang="0">
                <a:pos x="55" y="31"/>
              </a:cxn>
              <a:cxn ang="0">
                <a:pos x="59" y="30"/>
              </a:cxn>
              <a:cxn ang="0">
                <a:pos x="60" y="26"/>
              </a:cxn>
              <a:cxn ang="0">
                <a:pos x="61" y="30"/>
              </a:cxn>
              <a:cxn ang="0">
                <a:pos x="65" y="31"/>
              </a:cxn>
            </a:cxnLst>
            <a:rect l="0" t="0" r="r" b="b"/>
            <a:pathLst>
              <a:path w="65" h="66">
                <a:moveTo>
                  <a:pt x="64" y="14"/>
                </a:moveTo>
                <a:cubicBezTo>
                  <a:pt x="12" y="65"/>
                  <a:pt x="12" y="65"/>
                  <a:pt x="12" y="65"/>
                </a:cubicBezTo>
                <a:cubicBezTo>
                  <a:pt x="11" y="66"/>
                  <a:pt x="11" y="66"/>
                  <a:pt x="10" y="66"/>
                </a:cubicBezTo>
                <a:cubicBezTo>
                  <a:pt x="9" y="66"/>
                  <a:pt x="9" y="66"/>
                  <a:pt x="8" y="65"/>
                </a:cubicBezTo>
                <a:cubicBezTo>
                  <a:pt x="0" y="57"/>
                  <a:pt x="0" y="57"/>
                  <a:pt x="0" y="57"/>
                </a:cubicBezTo>
                <a:cubicBezTo>
                  <a:pt x="0" y="57"/>
                  <a:pt x="0" y="56"/>
                  <a:pt x="0" y="56"/>
                </a:cubicBezTo>
                <a:cubicBezTo>
                  <a:pt x="0" y="55"/>
                  <a:pt x="0" y="54"/>
                  <a:pt x="0" y="54"/>
                </a:cubicBezTo>
                <a:cubicBezTo>
                  <a:pt x="52" y="2"/>
                  <a:pt x="52" y="2"/>
                  <a:pt x="52" y="2"/>
                </a:cubicBezTo>
                <a:cubicBezTo>
                  <a:pt x="52" y="2"/>
                  <a:pt x="53" y="1"/>
                  <a:pt x="54" y="1"/>
                </a:cubicBezTo>
                <a:cubicBezTo>
                  <a:pt x="54" y="1"/>
                  <a:pt x="55" y="2"/>
                  <a:pt x="56" y="2"/>
                </a:cubicBezTo>
                <a:cubicBezTo>
                  <a:pt x="64" y="10"/>
                  <a:pt x="64" y="10"/>
                  <a:pt x="64" y="10"/>
                </a:cubicBezTo>
                <a:cubicBezTo>
                  <a:pt x="64" y="11"/>
                  <a:pt x="64" y="11"/>
                  <a:pt x="64" y="12"/>
                </a:cubicBezTo>
                <a:cubicBezTo>
                  <a:pt x="64" y="13"/>
                  <a:pt x="64" y="13"/>
                  <a:pt x="64" y="14"/>
                </a:cubicBezTo>
                <a:close/>
                <a:moveTo>
                  <a:pt x="14" y="5"/>
                </a:moveTo>
                <a:cubicBezTo>
                  <a:pt x="10" y="7"/>
                  <a:pt x="10" y="7"/>
                  <a:pt x="10" y="7"/>
                </a:cubicBezTo>
                <a:cubicBezTo>
                  <a:pt x="9" y="11"/>
                  <a:pt x="9" y="11"/>
                  <a:pt x="9" y="11"/>
                </a:cubicBezTo>
                <a:cubicBezTo>
                  <a:pt x="8" y="7"/>
                  <a:pt x="8" y="7"/>
                  <a:pt x="8" y="7"/>
                </a:cubicBezTo>
                <a:cubicBezTo>
                  <a:pt x="4" y="5"/>
                  <a:pt x="4" y="5"/>
                  <a:pt x="4" y="5"/>
                </a:cubicBezTo>
                <a:cubicBezTo>
                  <a:pt x="8" y="4"/>
                  <a:pt x="8" y="4"/>
                  <a:pt x="8" y="4"/>
                </a:cubicBezTo>
                <a:cubicBezTo>
                  <a:pt x="9" y="0"/>
                  <a:pt x="9" y="0"/>
                  <a:pt x="9" y="0"/>
                </a:cubicBezTo>
                <a:cubicBezTo>
                  <a:pt x="10" y="4"/>
                  <a:pt x="10" y="4"/>
                  <a:pt x="10" y="4"/>
                </a:cubicBezTo>
                <a:lnTo>
                  <a:pt x="14" y="5"/>
                </a:lnTo>
                <a:close/>
                <a:moveTo>
                  <a:pt x="32" y="13"/>
                </a:moveTo>
                <a:cubicBezTo>
                  <a:pt x="24" y="16"/>
                  <a:pt x="24" y="16"/>
                  <a:pt x="24" y="16"/>
                </a:cubicBezTo>
                <a:cubicBezTo>
                  <a:pt x="22" y="23"/>
                  <a:pt x="22" y="23"/>
                  <a:pt x="22" y="23"/>
                </a:cubicBezTo>
                <a:cubicBezTo>
                  <a:pt x="19" y="16"/>
                  <a:pt x="19" y="16"/>
                  <a:pt x="19" y="16"/>
                </a:cubicBezTo>
                <a:cubicBezTo>
                  <a:pt x="11" y="13"/>
                  <a:pt x="11" y="13"/>
                  <a:pt x="11" y="13"/>
                </a:cubicBezTo>
                <a:cubicBezTo>
                  <a:pt x="19" y="11"/>
                  <a:pt x="19" y="11"/>
                  <a:pt x="19" y="11"/>
                </a:cubicBezTo>
                <a:cubicBezTo>
                  <a:pt x="22" y="3"/>
                  <a:pt x="22" y="3"/>
                  <a:pt x="22" y="3"/>
                </a:cubicBezTo>
                <a:cubicBezTo>
                  <a:pt x="24" y="11"/>
                  <a:pt x="24" y="11"/>
                  <a:pt x="24" y="11"/>
                </a:cubicBezTo>
                <a:lnTo>
                  <a:pt x="32" y="13"/>
                </a:lnTo>
                <a:close/>
                <a:moveTo>
                  <a:pt x="40" y="5"/>
                </a:moveTo>
                <a:cubicBezTo>
                  <a:pt x="36" y="7"/>
                  <a:pt x="36" y="7"/>
                  <a:pt x="36" y="7"/>
                </a:cubicBezTo>
                <a:cubicBezTo>
                  <a:pt x="34" y="11"/>
                  <a:pt x="34" y="11"/>
                  <a:pt x="34" y="11"/>
                </a:cubicBezTo>
                <a:cubicBezTo>
                  <a:pt x="33" y="7"/>
                  <a:pt x="33" y="7"/>
                  <a:pt x="33" y="7"/>
                </a:cubicBezTo>
                <a:cubicBezTo>
                  <a:pt x="29" y="5"/>
                  <a:pt x="29" y="5"/>
                  <a:pt x="29" y="5"/>
                </a:cubicBezTo>
                <a:cubicBezTo>
                  <a:pt x="33" y="4"/>
                  <a:pt x="33" y="4"/>
                  <a:pt x="33" y="4"/>
                </a:cubicBezTo>
                <a:cubicBezTo>
                  <a:pt x="34" y="0"/>
                  <a:pt x="34" y="0"/>
                  <a:pt x="34" y="0"/>
                </a:cubicBezTo>
                <a:cubicBezTo>
                  <a:pt x="36" y="4"/>
                  <a:pt x="36" y="4"/>
                  <a:pt x="36" y="4"/>
                </a:cubicBezTo>
                <a:lnTo>
                  <a:pt x="40" y="5"/>
                </a:lnTo>
                <a:close/>
                <a:moveTo>
                  <a:pt x="58" y="12"/>
                </a:moveTo>
                <a:cubicBezTo>
                  <a:pt x="54" y="8"/>
                  <a:pt x="54" y="8"/>
                  <a:pt x="54" y="8"/>
                </a:cubicBezTo>
                <a:cubicBezTo>
                  <a:pt x="42" y="19"/>
                  <a:pt x="42" y="19"/>
                  <a:pt x="42" y="19"/>
                </a:cubicBezTo>
                <a:cubicBezTo>
                  <a:pt x="46" y="24"/>
                  <a:pt x="46" y="24"/>
                  <a:pt x="46" y="24"/>
                </a:cubicBezTo>
                <a:lnTo>
                  <a:pt x="58" y="12"/>
                </a:lnTo>
                <a:close/>
                <a:moveTo>
                  <a:pt x="65" y="31"/>
                </a:moveTo>
                <a:cubicBezTo>
                  <a:pt x="61" y="32"/>
                  <a:pt x="61" y="32"/>
                  <a:pt x="61" y="32"/>
                </a:cubicBezTo>
                <a:cubicBezTo>
                  <a:pt x="60" y="36"/>
                  <a:pt x="60" y="36"/>
                  <a:pt x="60" y="36"/>
                </a:cubicBezTo>
                <a:cubicBezTo>
                  <a:pt x="59" y="32"/>
                  <a:pt x="59" y="32"/>
                  <a:pt x="59" y="32"/>
                </a:cubicBezTo>
                <a:cubicBezTo>
                  <a:pt x="55" y="31"/>
                  <a:pt x="55" y="31"/>
                  <a:pt x="55" y="31"/>
                </a:cubicBezTo>
                <a:cubicBezTo>
                  <a:pt x="59" y="30"/>
                  <a:pt x="59" y="30"/>
                  <a:pt x="59" y="30"/>
                </a:cubicBezTo>
                <a:cubicBezTo>
                  <a:pt x="60" y="26"/>
                  <a:pt x="60" y="26"/>
                  <a:pt x="60" y="26"/>
                </a:cubicBezTo>
                <a:cubicBezTo>
                  <a:pt x="61" y="30"/>
                  <a:pt x="61" y="30"/>
                  <a:pt x="61" y="30"/>
                </a:cubicBezTo>
                <a:lnTo>
                  <a:pt x="65" y="3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5" name="Group 56"/>
          <p:cNvGrpSpPr/>
          <p:nvPr/>
        </p:nvGrpSpPr>
        <p:grpSpPr>
          <a:xfrm>
            <a:off x="365571" y="2586446"/>
            <a:ext cx="2230751" cy="796868"/>
            <a:chOff x="-296510" y="1363501"/>
            <a:chExt cx="2276196" cy="813054"/>
          </a:xfrm>
        </p:grpSpPr>
        <p:sp>
          <p:nvSpPr>
            <p:cNvPr id="36" name="TextBox 35"/>
            <p:cNvSpPr txBox="1"/>
            <p:nvPr/>
          </p:nvSpPr>
          <p:spPr>
            <a:xfrm>
              <a:off x="-296510" y="1611304"/>
              <a:ext cx="2276196" cy="56525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spcBef>
                  <a:spcPct val="20000"/>
                </a:spcBef>
                <a:defRPr/>
              </a:pP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ВАК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түгендеу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нәтижелері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қорытынды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шешім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қабылдау</a:t>
              </a:r>
              <a:endParaRPr lang="en-US" sz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7"/>
            <p:cNvSpPr/>
            <p:nvPr/>
          </p:nvSpPr>
          <p:spPr>
            <a:xfrm>
              <a:off x="1330000" y="1363501"/>
              <a:ext cx="649685" cy="376834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 </a:t>
              </a:r>
              <a:r>
                <a:rPr lang="ru-RU" sz="1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endPara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/>
              <a:endPara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Group 59"/>
          <p:cNvGrpSpPr/>
          <p:nvPr/>
        </p:nvGrpSpPr>
        <p:grpSpPr>
          <a:xfrm>
            <a:off x="6196990" y="2150946"/>
            <a:ext cx="2633836" cy="1535532"/>
            <a:chOff x="7093810" y="3206176"/>
            <a:chExt cx="2336489" cy="1566722"/>
          </a:xfrm>
        </p:grpSpPr>
        <p:sp>
          <p:nvSpPr>
            <p:cNvPr id="39" name="TextBox 38"/>
            <p:cNvSpPr txBox="1"/>
            <p:nvPr/>
          </p:nvSpPr>
          <p:spPr>
            <a:xfrm>
              <a:off x="7154105" y="3453979"/>
              <a:ext cx="2276194" cy="13189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0">
                <a:spcBef>
                  <a:spcPct val="20000"/>
                </a:spcBef>
                <a:defRPr/>
              </a:pP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Рұқсат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құжаттарын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рәсімдерін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бастапқы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түгендеу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сараптамалық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тобының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талдауы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мен </a:t>
              </a:r>
              <a:r>
                <a:rPr lang="ru-RU" sz="1200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бағалауы</a:t>
              </a:r>
              <a:r>
                <a:rPr lang="ru-RU" sz="12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монополист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кәсіпорындар</a:t>
              </a:r>
              <a:r>
                <a:rPr lang="ru-RU" sz="12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квазимемлекеттік</a:t>
              </a:r>
              <a:r>
                <a:rPr lang="ru-RU" sz="12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кәсіпорындар</a:t>
              </a:r>
              <a:r>
                <a:rPr lang="ru-RU" sz="12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және</a:t>
              </a:r>
              <a:r>
                <a:rPr lang="ru-RU" sz="12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мемлекеттік</a:t>
              </a:r>
              <a:r>
                <a:rPr lang="ru-RU" sz="12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органдар</a:t>
              </a:r>
              <a:r>
                <a:rPr lang="ru-RU" sz="12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үшін</a:t>
              </a:r>
              <a:r>
                <a:rPr lang="ru-RU" sz="12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ұсынымдар</a:t>
              </a:r>
              <a:r>
                <a:rPr lang="ru-RU" sz="12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қалыптастыру</a:t>
              </a:r>
              <a:r>
                <a:rPr lang="ru-RU" sz="12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endParaRPr lang="en-US" sz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40"/>
            <p:cNvSpPr/>
            <p:nvPr/>
          </p:nvSpPr>
          <p:spPr>
            <a:xfrm>
              <a:off x="7093810" y="3206176"/>
              <a:ext cx="564774" cy="376834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</a:t>
              </a:r>
              <a:r>
                <a:rPr lang="ru-RU" sz="1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endPara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Freeform 31"/>
          <p:cNvSpPr>
            <a:spLocks noEditPoints="1"/>
          </p:cNvSpPr>
          <p:nvPr/>
        </p:nvSpPr>
        <p:spPr bwMode="auto">
          <a:xfrm>
            <a:off x="4038046" y="2371633"/>
            <a:ext cx="788254" cy="788300"/>
          </a:xfrm>
          <a:custGeom>
            <a:avLst/>
            <a:gdLst/>
            <a:ahLst/>
            <a:cxnLst>
              <a:cxn ang="0">
                <a:pos x="602" y="178"/>
              </a:cxn>
              <a:cxn ang="0">
                <a:pos x="450" y="390"/>
              </a:cxn>
              <a:cxn ang="0">
                <a:pos x="330" y="390"/>
              </a:cxn>
              <a:cxn ang="0">
                <a:pos x="421" y="339"/>
              </a:cxn>
              <a:cxn ang="0">
                <a:pos x="390" y="781"/>
              </a:cxn>
              <a:cxn ang="0">
                <a:pos x="390" y="0"/>
              </a:cxn>
              <a:cxn ang="0">
                <a:pos x="695" y="522"/>
              </a:cxn>
              <a:cxn ang="0">
                <a:pos x="652" y="488"/>
              </a:cxn>
              <a:cxn ang="0">
                <a:pos x="722" y="405"/>
              </a:cxn>
              <a:cxn ang="0">
                <a:pos x="669" y="375"/>
              </a:cxn>
              <a:cxn ang="0">
                <a:pos x="699" y="268"/>
              </a:cxn>
              <a:cxn ang="0">
                <a:pos x="645" y="275"/>
              </a:cxn>
              <a:cxn ang="0">
                <a:pos x="522" y="85"/>
              </a:cxn>
              <a:cxn ang="0">
                <a:pos x="488" y="129"/>
              </a:cxn>
              <a:cxn ang="0">
                <a:pos x="405" y="58"/>
              </a:cxn>
              <a:cxn ang="0">
                <a:pos x="375" y="111"/>
              </a:cxn>
              <a:cxn ang="0">
                <a:pos x="268" y="81"/>
              </a:cxn>
              <a:cxn ang="0">
                <a:pos x="275" y="136"/>
              </a:cxn>
              <a:cxn ang="0">
                <a:pos x="166" y="145"/>
              </a:cxn>
              <a:cxn ang="0">
                <a:pos x="182" y="203"/>
              </a:cxn>
              <a:cxn ang="0">
                <a:pos x="85" y="258"/>
              </a:cxn>
              <a:cxn ang="0">
                <a:pos x="129" y="292"/>
              </a:cxn>
              <a:cxn ang="0">
                <a:pos x="58" y="375"/>
              </a:cxn>
              <a:cxn ang="0">
                <a:pos x="111" y="405"/>
              </a:cxn>
              <a:cxn ang="0">
                <a:pos x="81" y="512"/>
              </a:cxn>
              <a:cxn ang="0">
                <a:pos x="136" y="506"/>
              </a:cxn>
              <a:cxn ang="0">
                <a:pos x="145" y="614"/>
              </a:cxn>
              <a:cxn ang="0">
                <a:pos x="203" y="598"/>
              </a:cxn>
              <a:cxn ang="0">
                <a:pos x="390" y="723"/>
              </a:cxn>
              <a:cxn ang="0">
                <a:pos x="577" y="598"/>
              </a:cxn>
              <a:cxn ang="0">
                <a:pos x="635" y="614"/>
              </a:cxn>
              <a:cxn ang="0">
                <a:pos x="280" y="599"/>
              </a:cxn>
              <a:cxn ang="0">
                <a:pos x="500" y="555"/>
              </a:cxn>
              <a:cxn ang="0">
                <a:pos x="280" y="599"/>
              </a:cxn>
              <a:cxn ang="0">
                <a:pos x="280" y="599"/>
              </a:cxn>
            </a:cxnLst>
            <a:rect l="0" t="0" r="r" b="b"/>
            <a:pathLst>
              <a:path w="781" h="781">
                <a:moveTo>
                  <a:pt x="421" y="339"/>
                </a:moveTo>
                <a:cubicBezTo>
                  <a:pt x="602" y="178"/>
                  <a:pt x="602" y="178"/>
                  <a:pt x="602" y="178"/>
                </a:cubicBezTo>
                <a:cubicBezTo>
                  <a:pt x="442" y="361"/>
                  <a:pt x="442" y="361"/>
                  <a:pt x="442" y="361"/>
                </a:cubicBezTo>
                <a:cubicBezTo>
                  <a:pt x="447" y="370"/>
                  <a:pt x="450" y="379"/>
                  <a:pt x="450" y="390"/>
                </a:cubicBezTo>
                <a:cubicBezTo>
                  <a:pt x="450" y="423"/>
                  <a:pt x="423" y="450"/>
                  <a:pt x="390" y="450"/>
                </a:cubicBezTo>
                <a:cubicBezTo>
                  <a:pt x="357" y="450"/>
                  <a:pt x="330" y="423"/>
                  <a:pt x="330" y="390"/>
                </a:cubicBezTo>
                <a:cubicBezTo>
                  <a:pt x="330" y="357"/>
                  <a:pt x="357" y="330"/>
                  <a:pt x="390" y="330"/>
                </a:cubicBezTo>
                <a:cubicBezTo>
                  <a:pt x="401" y="330"/>
                  <a:pt x="412" y="334"/>
                  <a:pt x="421" y="339"/>
                </a:cubicBezTo>
                <a:close/>
                <a:moveTo>
                  <a:pt x="781" y="390"/>
                </a:moveTo>
                <a:cubicBezTo>
                  <a:pt x="781" y="605"/>
                  <a:pt x="605" y="781"/>
                  <a:pt x="390" y="781"/>
                </a:cubicBezTo>
                <a:cubicBezTo>
                  <a:pt x="175" y="781"/>
                  <a:pt x="0" y="605"/>
                  <a:pt x="0" y="390"/>
                </a:cubicBezTo>
                <a:cubicBezTo>
                  <a:pt x="0" y="175"/>
                  <a:pt x="175" y="0"/>
                  <a:pt x="390" y="0"/>
                </a:cubicBezTo>
                <a:cubicBezTo>
                  <a:pt x="605" y="0"/>
                  <a:pt x="781" y="175"/>
                  <a:pt x="781" y="390"/>
                </a:cubicBezTo>
                <a:close/>
                <a:moveTo>
                  <a:pt x="695" y="522"/>
                </a:moveTo>
                <a:cubicBezTo>
                  <a:pt x="646" y="503"/>
                  <a:pt x="646" y="503"/>
                  <a:pt x="646" y="503"/>
                </a:cubicBezTo>
                <a:cubicBezTo>
                  <a:pt x="652" y="488"/>
                  <a:pt x="652" y="488"/>
                  <a:pt x="652" y="488"/>
                </a:cubicBezTo>
                <a:cubicBezTo>
                  <a:pt x="701" y="508"/>
                  <a:pt x="701" y="508"/>
                  <a:pt x="701" y="508"/>
                </a:cubicBezTo>
                <a:cubicBezTo>
                  <a:pt x="713" y="476"/>
                  <a:pt x="720" y="442"/>
                  <a:pt x="722" y="405"/>
                </a:cubicBezTo>
                <a:cubicBezTo>
                  <a:pt x="669" y="405"/>
                  <a:pt x="669" y="405"/>
                  <a:pt x="669" y="405"/>
                </a:cubicBezTo>
                <a:cubicBezTo>
                  <a:pt x="669" y="375"/>
                  <a:pt x="669" y="375"/>
                  <a:pt x="669" y="375"/>
                </a:cubicBezTo>
                <a:cubicBezTo>
                  <a:pt x="722" y="375"/>
                  <a:pt x="722" y="375"/>
                  <a:pt x="722" y="375"/>
                </a:cubicBezTo>
                <a:cubicBezTo>
                  <a:pt x="720" y="337"/>
                  <a:pt x="712" y="302"/>
                  <a:pt x="699" y="268"/>
                </a:cubicBezTo>
                <a:cubicBezTo>
                  <a:pt x="651" y="289"/>
                  <a:pt x="651" y="289"/>
                  <a:pt x="651" y="289"/>
                </a:cubicBezTo>
                <a:cubicBezTo>
                  <a:pt x="645" y="275"/>
                  <a:pt x="645" y="275"/>
                  <a:pt x="645" y="275"/>
                </a:cubicBezTo>
                <a:cubicBezTo>
                  <a:pt x="693" y="254"/>
                  <a:pt x="693" y="254"/>
                  <a:pt x="693" y="254"/>
                </a:cubicBezTo>
                <a:cubicBezTo>
                  <a:pt x="659" y="179"/>
                  <a:pt x="598" y="118"/>
                  <a:pt x="522" y="85"/>
                </a:cubicBezTo>
                <a:cubicBezTo>
                  <a:pt x="503" y="134"/>
                  <a:pt x="503" y="134"/>
                  <a:pt x="503" y="134"/>
                </a:cubicBezTo>
                <a:cubicBezTo>
                  <a:pt x="488" y="129"/>
                  <a:pt x="488" y="129"/>
                  <a:pt x="488" y="129"/>
                </a:cubicBezTo>
                <a:cubicBezTo>
                  <a:pt x="508" y="80"/>
                  <a:pt x="508" y="80"/>
                  <a:pt x="508" y="80"/>
                </a:cubicBezTo>
                <a:cubicBezTo>
                  <a:pt x="476" y="67"/>
                  <a:pt x="442" y="60"/>
                  <a:pt x="405" y="58"/>
                </a:cubicBezTo>
                <a:cubicBezTo>
                  <a:pt x="405" y="111"/>
                  <a:pt x="405" y="111"/>
                  <a:pt x="405" y="111"/>
                </a:cubicBezTo>
                <a:cubicBezTo>
                  <a:pt x="375" y="111"/>
                  <a:pt x="375" y="111"/>
                  <a:pt x="375" y="111"/>
                </a:cubicBezTo>
                <a:cubicBezTo>
                  <a:pt x="375" y="58"/>
                  <a:pt x="375" y="58"/>
                  <a:pt x="375" y="58"/>
                </a:cubicBezTo>
                <a:cubicBezTo>
                  <a:pt x="337" y="60"/>
                  <a:pt x="302" y="68"/>
                  <a:pt x="268" y="81"/>
                </a:cubicBezTo>
                <a:cubicBezTo>
                  <a:pt x="289" y="130"/>
                  <a:pt x="289" y="130"/>
                  <a:pt x="289" y="130"/>
                </a:cubicBezTo>
                <a:cubicBezTo>
                  <a:pt x="275" y="136"/>
                  <a:pt x="275" y="136"/>
                  <a:pt x="275" y="136"/>
                </a:cubicBezTo>
                <a:cubicBezTo>
                  <a:pt x="254" y="87"/>
                  <a:pt x="254" y="87"/>
                  <a:pt x="254" y="87"/>
                </a:cubicBezTo>
                <a:cubicBezTo>
                  <a:pt x="222" y="102"/>
                  <a:pt x="192" y="121"/>
                  <a:pt x="166" y="145"/>
                </a:cubicBezTo>
                <a:cubicBezTo>
                  <a:pt x="203" y="182"/>
                  <a:pt x="203" y="182"/>
                  <a:pt x="203" y="182"/>
                </a:cubicBezTo>
                <a:cubicBezTo>
                  <a:pt x="182" y="203"/>
                  <a:pt x="182" y="203"/>
                  <a:pt x="182" y="203"/>
                </a:cubicBezTo>
                <a:cubicBezTo>
                  <a:pt x="145" y="166"/>
                  <a:pt x="145" y="166"/>
                  <a:pt x="145" y="166"/>
                </a:cubicBezTo>
                <a:cubicBezTo>
                  <a:pt x="120" y="193"/>
                  <a:pt x="100" y="224"/>
                  <a:pt x="85" y="258"/>
                </a:cubicBezTo>
                <a:cubicBezTo>
                  <a:pt x="134" y="278"/>
                  <a:pt x="134" y="278"/>
                  <a:pt x="134" y="278"/>
                </a:cubicBezTo>
                <a:cubicBezTo>
                  <a:pt x="129" y="292"/>
                  <a:pt x="129" y="292"/>
                  <a:pt x="129" y="292"/>
                </a:cubicBezTo>
                <a:cubicBezTo>
                  <a:pt x="80" y="272"/>
                  <a:pt x="80" y="272"/>
                  <a:pt x="80" y="272"/>
                </a:cubicBezTo>
                <a:cubicBezTo>
                  <a:pt x="67" y="304"/>
                  <a:pt x="60" y="339"/>
                  <a:pt x="58" y="375"/>
                </a:cubicBezTo>
                <a:cubicBezTo>
                  <a:pt x="111" y="375"/>
                  <a:pt x="111" y="375"/>
                  <a:pt x="111" y="375"/>
                </a:cubicBezTo>
                <a:cubicBezTo>
                  <a:pt x="111" y="405"/>
                  <a:pt x="111" y="405"/>
                  <a:pt x="111" y="405"/>
                </a:cubicBezTo>
                <a:cubicBezTo>
                  <a:pt x="58" y="405"/>
                  <a:pt x="58" y="405"/>
                  <a:pt x="58" y="405"/>
                </a:cubicBezTo>
                <a:cubicBezTo>
                  <a:pt x="60" y="443"/>
                  <a:pt x="68" y="479"/>
                  <a:pt x="81" y="512"/>
                </a:cubicBezTo>
                <a:cubicBezTo>
                  <a:pt x="130" y="492"/>
                  <a:pt x="130" y="492"/>
                  <a:pt x="130" y="492"/>
                </a:cubicBezTo>
                <a:cubicBezTo>
                  <a:pt x="136" y="506"/>
                  <a:pt x="136" y="506"/>
                  <a:pt x="136" y="506"/>
                </a:cubicBezTo>
                <a:cubicBezTo>
                  <a:pt x="87" y="526"/>
                  <a:pt x="87" y="526"/>
                  <a:pt x="87" y="526"/>
                </a:cubicBezTo>
                <a:cubicBezTo>
                  <a:pt x="102" y="558"/>
                  <a:pt x="121" y="588"/>
                  <a:pt x="145" y="614"/>
                </a:cubicBezTo>
                <a:cubicBezTo>
                  <a:pt x="182" y="577"/>
                  <a:pt x="182" y="577"/>
                  <a:pt x="182" y="577"/>
                </a:cubicBezTo>
                <a:cubicBezTo>
                  <a:pt x="203" y="598"/>
                  <a:pt x="203" y="598"/>
                  <a:pt x="203" y="598"/>
                </a:cubicBezTo>
                <a:cubicBezTo>
                  <a:pt x="166" y="635"/>
                  <a:pt x="166" y="635"/>
                  <a:pt x="166" y="635"/>
                </a:cubicBezTo>
                <a:cubicBezTo>
                  <a:pt x="226" y="689"/>
                  <a:pt x="304" y="723"/>
                  <a:pt x="390" y="723"/>
                </a:cubicBezTo>
                <a:cubicBezTo>
                  <a:pt x="476" y="723"/>
                  <a:pt x="555" y="689"/>
                  <a:pt x="614" y="635"/>
                </a:cubicBezTo>
                <a:cubicBezTo>
                  <a:pt x="577" y="598"/>
                  <a:pt x="577" y="598"/>
                  <a:pt x="577" y="598"/>
                </a:cubicBezTo>
                <a:cubicBezTo>
                  <a:pt x="598" y="577"/>
                  <a:pt x="598" y="577"/>
                  <a:pt x="598" y="577"/>
                </a:cubicBezTo>
                <a:cubicBezTo>
                  <a:pt x="635" y="614"/>
                  <a:pt x="635" y="614"/>
                  <a:pt x="635" y="614"/>
                </a:cubicBezTo>
                <a:cubicBezTo>
                  <a:pt x="660" y="587"/>
                  <a:pt x="680" y="556"/>
                  <a:pt x="695" y="522"/>
                </a:cubicBezTo>
                <a:close/>
                <a:moveTo>
                  <a:pt x="280" y="599"/>
                </a:moveTo>
                <a:cubicBezTo>
                  <a:pt x="500" y="599"/>
                  <a:pt x="500" y="599"/>
                  <a:pt x="500" y="599"/>
                </a:cubicBezTo>
                <a:cubicBezTo>
                  <a:pt x="500" y="555"/>
                  <a:pt x="500" y="555"/>
                  <a:pt x="500" y="555"/>
                </a:cubicBezTo>
                <a:cubicBezTo>
                  <a:pt x="280" y="555"/>
                  <a:pt x="280" y="555"/>
                  <a:pt x="280" y="555"/>
                </a:cubicBezTo>
                <a:lnTo>
                  <a:pt x="280" y="599"/>
                </a:lnTo>
                <a:close/>
                <a:moveTo>
                  <a:pt x="280" y="599"/>
                </a:moveTo>
                <a:cubicBezTo>
                  <a:pt x="280" y="599"/>
                  <a:pt x="280" y="599"/>
                  <a:pt x="280" y="599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vert="horz" wrap="square" lIns="89611" tIns="44806" rIns="89611" bIns="44806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17441" y="5149178"/>
            <a:ext cx="8322241" cy="10753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indent="448056" algn="ctr"/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монополиялық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квазимемлекеттік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реформалау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кәсіпкерлік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субъектілеріне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талаптармен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рұқсаттардың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қолданылуын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реттеуге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қайталануларды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жоюға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шығасыларды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азайтуға</a:t>
            </a:r>
            <a:r>
              <a:rPr lang="ru-RU" dirty="0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n w="11430"/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endParaRPr lang="ru-RU" dirty="0">
              <a:ln w="11430"/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145237" y="732552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65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0"/>
                            </p:stCondLst>
                            <p:childTnLst>
                              <p:par>
                                <p:cTn id="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0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500"/>
                            </p:stCondLst>
                            <p:childTnLst>
                              <p:par>
                                <p:cTn id="101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6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1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6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1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6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687" y="43032"/>
            <a:ext cx="8261928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Ақпараттық құралдарды реформалау</a:t>
            </a:r>
            <a:endParaRPr lang="ru-RU" sz="1800" b="1" dirty="0">
              <a:solidFill>
                <a:schemeClr val="accent3">
                  <a:lumMod val="75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9997" y="830933"/>
            <a:ext cx="1693706" cy="61116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5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ru-RU" sz="15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кодекс</a:t>
            </a:r>
            <a:endParaRPr lang="ru-RU" sz="15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04729" y="830933"/>
            <a:ext cx="1693706" cy="6111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5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226 </a:t>
            </a:r>
            <a:r>
              <a:rPr lang="ru-RU" sz="15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endParaRPr lang="ru-RU" sz="15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 rot="5400000">
            <a:off x="1931942" y="-517567"/>
            <a:ext cx="581002" cy="4177809"/>
          </a:xfrm>
          <a:prstGeom prst="rightBrace">
            <a:avLst>
              <a:gd name="adj1" fmla="val 8333"/>
              <a:gd name="adj2" fmla="val 49802"/>
            </a:avLst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9611" tIns="44806" rIns="89611" bIns="44806" rtlCol="0" anchor="ctr"/>
          <a:lstStyle/>
          <a:p>
            <a:pPr algn="ctr"/>
            <a:endParaRPr lang="ru-RU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9997" y="1884245"/>
            <a:ext cx="1782736" cy="61116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қпараттық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18447" y="1866947"/>
            <a:ext cx="1782736" cy="6111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137 </a:t>
            </a:r>
            <a:r>
              <a:rPr lang="ru-RU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 құралдары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0911" y="2653156"/>
            <a:ext cx="4008437" cy="885912"/>
          </a:xfrm>
          <a:prstGeom prst="rect">
            <a:avLst/>
          </a:prstGeom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89611" tIns="44806" rIns="89611" bIns="44806" rtlCol="0" anchor="ctr"/>
          <a:lstStyle/>
          <a:p>
            <a:pPr algn="just"/>
            <a:r>
              <a:rPr lang="ru-RU" sz="12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 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қайталанатын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жою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жүйелендіру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кәсіпкерлердің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шығыстарын</a:t>
            </a:r>
            <a:r>
              <a:rPr lang="ru-RU" sz="12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қысқарту</a:t>
            </a:r>
            <a:endParaRPr lang="ru-RU" sz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70440" y="983339"/>
            <a:ext cx="3785175" cy="2751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200" b="1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 талдау</a:t>
            </a:r>
            <a:r>
              <a:rPr lang="ru-RU" sz="12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мынаны</a:t>
            </a:r>
            <a:r>
              <a:rPr lang="ru-RU" sz="12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көрсетті</a:t>
            </a:r>
            <a:endParaRPr lang="ru-RU" sz="1200" b="1" dirty="0">
              <a:solidFill>
                <a:schemeClr val="tx1">
                  <a:lumMod val="90000"/>
                  <a:lumOff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40487" y="1387706"/>
            <a:ext cx="3128562" cy="8599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 rtlCol="0">
            <a:spAutoFit/>
          </a:bodyPr>
          <a:lstStyle/>
          <a:p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ай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кәсіпкерлік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субъектілері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ОМО, ЖАО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мерзімділіктегі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есептіліктер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хабарламалар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декларациялар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ақпараттар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нысандарының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46950" y="2385547"/>
            <a:ext cx="3125931" cy="5521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 rtlCol="0">
            <a:spAutoFit/>
          </a:bodyPr>
          <a:lstStyle/>
          <a:p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кәсіпкерлердің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есептілігі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сауалнамалары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қайталама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сұрау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салуларды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жоюға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жүргізбейді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40487" y="3087808"/>
            <a:ext cx="3128562" cy="3982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 rtlCol="0">
            <a:spAutoFit/>
          </a:bodyPr>
          <a:lstStyle/>
          <a:p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талаптардың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қайталануын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жою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40487" y="3791392"/>
            <a:ext cx="3128562" cy="5521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 rtlCol="0">
            <a:spAutoFit/>
          </a:bodyPr>
          <a:lstStyle/>
          <a:p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міндеттемелерді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егжей-тегжейлі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жіктеу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40487" y="4495501"/>
            <a:ext cx="3128562" cy="5521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 rtlCol="0">
            <a:spAutoFit/>
          </a:bodyPr>
          <a:lstStyle/>
          <a:p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Мүлде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пайдаланылмайтын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пайдаланылмайтын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алынып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тасталуы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40487" y="5349907"/>
            <a:ext cx="3128562" cy="5521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 rtlCol="0">
            <a:spAutoFit/>
          </a:bodyPr>
          <a:lstStyle/>
          <a:p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Оңтайландырудан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қалатын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негізділігі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АРВ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талдаған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ятиугольник 17"/>
          <p:cNvSpPr/>
          <p:nvPr/>
        </p:nvSpPr>
        <p:spPr>
          <a:xfrm>
            <a:off x="4770440" y="1631020"/>
            <a:ext cx="491171" cy="417923"/>
          </a:xfrm>
          <a:prstGeom prst="homePlat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 Placeholder 3"/>
          <p:cNvSpPr txBox="1">
            <a:spLocks/>
          </p:cNvSpPr>
          <p:nvPr/>
        </p:nvSpPr>
        <p:spPr>
          <a:xfrm>
            <a:off x="180910" y="3805700"/>
            <a:ext cx="574491" cy="369332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 lIns="0" tIns="0" rIns="0" bIns="0" anchor="t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01</a:t>
            </a:r>
          </a:p>
        </p:txBody>
      </p:sp>
      <p:cxnSp>
        <p:nvCxnSpPr>
          <p:cNvPr id="45" name="Straight Connector 25"/>
          <p:cNvCxnSpPr/>
          <p:nvPr/>
        </p:nvCxnSpPr>
        <p:spPr>
          <a:xfrm flipV="1">
            <a:off x="844744" y="3990836"/>
            <a:ext cx="856411" cy="1817"/>
          </a:xfrm>
          <a:prstGeom prst="line">
            <a:avLst/>
          </a:prstGeom>
          <a:ln w="19050" cap="rnd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ooter Text"/>
          <p:cNvSpPr txBox="1"/>
          <p:nvPr/>
        </p:nvSpPr>
        <p:spPr>
          <a:xfrm>
            <a:off x="202522" y="4181095"/>
            <a:ext cx="878841" cy="6155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 err="1" smtClean="0"/>
              <a:t>Ақпараттық</a:t>
            </a:r>
            <a:r>
              <a:rPr lang="ru-RU" sz="1000" dirty="0" smtClean="0"/>
              <a:t> </a:t>
            </a:r>
            <a:r>
              <a:rPr lang="ru-RU" sz="1000" dirty="0" err="1" smtClean="0"/>
              <a:t>құралдардың</a:t>
            </a:r>
            <a:r>
              <a:rPr lang="ru-RU" sz="1000" dirty="0" smtClean="0"/>
              <a:t> </a:t>
            </a:r>
            <a:r>
              <a:rPr lang="ru-RU" sz="1000" dirty="0" err="1" smtClean="0"/>
              <a:t>бастапқы</a:t>
            </a:r>
            <a:r>
              <a:rPr lang="ru-RU" sz="1000" dirty="0" smtClean="0"/>
              <a:t> </a:t>
            </a:r>
            <a:r>
              <a:rPr lang="ru-RU" sz="1000" dirty="0" err="1" smtClean="0"/>
              <a:t>тізімін</a:t>
            </a:r>
            <a:r>
              <a:rPr lang="ru-RU" sz="1000" dirty="0" smtClean="0"/>
              <a:t> </a:t>
            </a:r>
            <a:r>
              <a:rPr lang="ru-RU" sz="1000" dirty="0" err="1" smtClean="0"/>
              <a:t>анықтау</a:t>
            </a:r>
            <a:endParaRPr lang="en-US" sz="1000" dirty="0"/>
          </a:p>
        </p:txBody>
      </p:sp>
      <p:sp>
        <p:nvSpPr>
          <p:cNvPr id="47" name="Text Placeholder 3"/>
          <p:cNvSpPr txBox="1">
            <a:spLocks/>
          </p:cNvSpPr>
          <p:nvPr/>
        </p:nvSpPr>
        <p:spPr>
          <a:xfrm>
            <a:off x="1796344" y="3794797"/>
            <a:ext cx="574491" cy="369332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 lIns="0" tIns="0" rIns="0" bIns="0" anchor="t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02</a:t>
            </a:r>
          </a:p>
        </p:txBody>
      </p:sp>
      <p:cxnSp>
        <p:nvCxnSpPr>
          <p:cNvPr id="48" name="Straight Connector 34"/>
          <p:cNvCxnSpPr/>
          <p:nvPr/>
        </p:nvCxnSpPr>
        <p:spPr>
          <a:xfrm flipV="1">
            <a:off x="2448402" y="3975720"/>
            <a:ext cx="873918" cy="8959"/>
          </a:xfrm>
          <a:prstGeom prst="line">
            <a:avLst/>
          </a:prstGeom>
          <a:ln w="19050" cap="rnd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ooter Text"/>
          <p:cNvSpPr txBox="1"/>
          <p:nvPr/>
        </p:nvSpPr>
        <p:spPr>
          <a:xfrm>
            <a:off x="1813328" y="4185905"/>
            <a:ext cx="921732" cy="76944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 err="1" smtClean="0"/>
              <a:t>Мүдделі</a:t>
            </a:r>
            <a:r>
              <a:rPr lang="ru-RU" sz="1000" dirty="0" smtClean="0"/>
              <a:t> </a:t>
            </a:r>
            <a:r>
              <a:rPr lang="ru-RU" sz="1000" dirty="0" err="1" smtClean="0"/>
              <a:t>мемлекеттік</a:t>
            </a:r>
            <a:r>
              <a:rPr lang="ru-RU" sz="1000" dirty="0" smtClean="0"/>
              <a:t> </a:t>
            </a:r>
            <a:r>
              <a:rPr lang="ru-RU" sz="1000" dirty="0" err="1" smtClean="0"/>
              <a:t>органдарға</a:t>
            </a:r>
            <a:r>
              <a:rPr lang="ru-RU" sz="1000" dirty="0" smtClean="0"/>
              <a:t> </a:t>
            </a:r>
            <a:r>
              <a:rPr lang="ru-RU" sz="1000" dirty="0" err="1" smtClean="0"/>
              <a:t>бастапқы</a:t>
            </a:r>
            <a:r>
              <a:rPr lang="ru-RU" sz="1000" dirty="0" smtClean="0"/>
              <a:t> </a:t>
            </a:r>
            <a:r>
              <a:rPr lang="ru-RU" sz="1000" dirty="0" err="1" smtClean="0"/>
              <a:t>тізімді</a:t>
            </a:r>
            <a:r>
              <a:rPr lang="ru-RU" sz="1000" dirty="0" smtClean="0"/>
              <a:t> </a:t>
            </a:r>
            <a:r>
              <a:rPr lang="ru-RU" sz="1000" dirty="0" err="1" smtClean="0"/>
              <a:t>жолдау</a:t>
            </a:r>
            <a:endParaRPr lang="en-US" sz="1000" dirty="0"/>
          </a:p>
        </p:txBody>
      </p:sp>
      <p:sp>
        <p:nvSpPr>
          <p:cNvPr id="50" name="Text Placeholder 3"/>
          <p:cNvSpPr txBox="1">
            <a:spLocks/>
          </p:cNvSpPr>
          <p:nvPr/>
        </p:nvSpPr>
        <p:spPr>
          <a:xfrm>
            <a:off x="3389042" y="3805700"/>
            <a:ext cx="574491" cy="369332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 lIns="0" tIns="0" rIns="0" bIns="0" anchor="t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03</a:t>
            </a:r>
          </a:p>
        </p:txBody>
      </p:sp>
      <p:sp>
        <p:nvSpPr>
          <p:cNvPr id="51" name="Footer Text"/>
          <p:cNvSpPr txBox="1"/>
          <p:nvPr/>
        </p:nvSpPr>
        <p:spPr>
          <a:xfrm>
            <a:off x="3389042" y="4205530"/>
            <a:ext cx="922306" cy="6155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 err="1" smtClean="0"/>
              <a:t>Мемлекеттік</a:t>
            </a:r>
            <a:r>
              <a:rPr lang="ru-RU" sz="1000" dirty="0" smtClean="0"/>
              <a:t> </a:t>
            </a:r>
            <a:r>
              <a:rPr lang="ru-RU" sz="1000" dirty="0" err="1" smtClean="0"/>
              <a:t>органдардың</a:t>
            </a:r>
            <a:r>
              <a:rPr lang="ru-RU" sz="1000" dirty="0" smtClean="0"/>
              <a:t> </a:t>
            </a:r>
            <a:r>
              <a:rPr lang="ru-RU" sz="1000" dirty="0" err="1" smtClean="0"/>
              <a:t>ұстанымдарын</a:t>
            </a:r>
            <a:r>
              <a:rPr lang="ru-RU" sz="1000" dirty="0" smtClean="0"/>
              <a:t>  </a:t>
            </a:r>
            <a:r>
              <a:rPr lang="ru-RU" sz="1000" dirty="0" err="1" smtClean="0"/>
              <a:t>талдау</a:t>
            </a:r>
            <a:endParaRPr lang="en-US" sz="1000" dirty="0"/>
          </a:p>
        </p:txBody>
      </p:sp>
      <p:cxnSp>
        <p:nvCxnSpPr>
          <p:cNvPr id="52" name="Straight Connector 39"/>
          <p:cNvCxnSpPr/>
          <p:nvPr/>
        </p:nvCxnSpPr>
        <p:spPr>
          <a:xfrm>
            <a:off x="4064000" y="3979463"/>
            <a:ext cx="360651" cy="2907"/>
          </a:xfrm>
          <a:prstGeom prst="line">
            <a:avLst/>
          </a:prstGeom>
          <a:ln w="19050" cap="rnd">
            <a:solidFill>
              <a:schemeClr val="accent2">
                <a:lumMod val="7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3"/>
          <p:cNvSpPr txBox="1">
            <a:spLocks/>
          </p:cNvSpPr>
          <p:nvPr/>
        </p:nvSpPr>
        <p:spPr>
          <a:xfrm>
            <a:off x="195922" y="5041919"/>
            <a:ext cx="574491" cy="369332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 lIns="0" tIns="0" rIns="0" bIns="0" anchor="t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06</a:t>
            </a:r>
          </a:p>
        </p:txBody>
      </p:sp>
      <p:sp>
        <p:nvSpPr>
          <p:cNvPr id="54" name="Footer Text"/>
          <p:cNvSpPr txBox="1"/>
          <p:nvPr/>
        </p:nvSpPr>
        <p:spPr>
          <a:xfrm>
            <a:off x="3255320" y="5473384"/>
            <a:ext cx="1056027" cy="6155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 err="1" smtClean="0"/>
              <a:t>Түгендеу</a:t>
            </a:r>
            <a:r>
              <a:rPr lang="ru-RU" sz="1000" dirty="0" smtClean="0"/>
              <a:t> </a:t>
            </a:r>
            <a:r>
              <a:rPr lang="ru-RU" sz="1000" dirty="0" err="1" smtClean="0"/>
              <a:t>жөніндегі</a:t>
            </a:r>
            <a:r>
              <a:rPr lang="ru-RU" sz="1000" dirty="0" smtClean="0"/>
              <a:t> </a:t>
            </a:r>
            <a:r>
              <a:rPr lang="ru-RU" sz="1000" dirty="0" err="1" smtClean="0"/>
              <a:t>сараптамалық</a:t>
            </a:r>
            <a:r>
              <a:rPr lang="ru-RU" sz="1000" dirty="0" smtClean="0"/>
              <a:t> топ </a:t>
            </a:r>
            <a:r>
              <a:rPr lang="ru-RU" sz="1000" dirty="0" err="1" smtClean="0"/>
              <a:t>құру</a:t>
            </a:r>
            <a:endParaRPr lang="en-US" sz="1000" dirty="0"/>
          </a:p>
        </p:txBody>
      </p:sp>
      <p:sp>
        <p:nvSpPr>
          <p:cNvPr id="55" name="Text Placeholder 3"/>
          <p:cNvSpPr txBox="1">
            <a:spLocks/>
          </p:cNvSpPr>
          <p:nvPr/>
        </p:nvSpPr>
        <p:spPr>
          <a:xfrm>
            <a:off x="1770888" y="5041919"/>
            <a:ext cx="574491" cy="369332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 lIns="0" tIns="0" rIns="0" bIns="0" anchor="t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05</a:t>
            </a:r>
          </a:p>
        </p:txBody>
      </p:sp>
      <p:sp>
        <p:nvSpPr>
          <p:cNvPr id="56" name="Footer Text"/>
          <p:cNvSpPr txBox="1"/>
          <p:nvPr/>
        </p:nvSpPr>
        <p:spPr>
          <a:xfrm>
            <a:off x="1770888" y="5443187"/>
            <a:ext cx="1063572" cy="76944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 smtClean="0"/>
              <a:t>СТ </a:t>
            </a:r>
            <a:r>
              <a:rPr lang="ru-RU" sz="1000" dirty="0" err="1" smtClean="0"/>
              <a:t>ұсынымдарын</a:t>
            </a:r>
            <a:r>
              <a:rPr lang="ru-RU" sz="1000" dirty="0" smtClean="0"/>
              <a:t> </a:t>
            </a:r>
            <a:r>
              <a:rPr lang="ru-RU" sz="1000" dirty="0" err="1" smtClean="0"/>
              <a:t>әзірлеу</a:t>
            </a:r>
            <a:r>
              <a:rPr lang="ru-RU" sz="1000" dirty="0" smtClean="0"/>
              <a:t> </a:t>
            </a:r>
            <a:r>
              <a:rPr lang="ru-RU" sz="1000" dirty="0" err="1" smtClean="0"/>
              <a:t>және</a:t>
            </a:r>
            <a:r>
              <a:rPr lang="ru-RU" sz="1000" dirty="0" smtClean="0"/>
              <a:t> МО- мен </a:t>
            </a:r>
            <a:r>
              <a:rPr lang="ru-RU" sz="1000" dirty="0" err="1" smtClean="0"/>
              <a:t>талқылау</a:t>
            </a:r>
            <a:r>
              <a:rPr lang="ru-RU" sz="1000" dirty="0" smtClean="0"/>
              <a:t> </a:t>
            </a:r>
            <a:r>
              <a:rPr lang="ru-RU" sz="1000" dirty="0" err="1" smtClean="0"/>
              <a:t>және</a:t>
            </a:r>
            <a:r>
              <a:rPr lang="ru-RU" sz="1000" dirty="0" smtClean="0"/>
              <a:t> ВАК </a:t>
            </a:r>
            <a:r>
              <a:rPr lang="ru-RU" sz="1000" dirty="0" err="1" smtClean="0"/>
              <a:t>қарауына</a:t>
            </a:r>
            <a:r>
              <a:rPr lang="ru-RU" sz="1000" dirty="0" smtClean="0"/>
              <a:t> </a:t>
            </a:r>
            <a:r>
              <a:rPr lang="ru-RU" sz="1000" dirty="0" err="1" smtClean="0"/>
              <a:t>шығару</a:t>
            </a:r>
            <a:endParaRPr lang="en-US" sz="1000" dirty="0"/>
          </a:p>
        </p:txBody>
      </p:sp>
      <p:sp>
        <p:nvSpPr>
          <p:cNvPr id="57" name="Text Placeholder 3"/>
          <p:cNvSpPr txBox="1">
            <a:spLocks/>
          </p:cNvSpPr>
          <p:nvPr/>
        </p:nvSpPr>
        <p:spPr>
          <a:xfrm>
            <a:off x="3255321" y="5041919"/>
            <a:ext cx="574491" cy="369332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 lIns="0" tIns="0" rIns="0" bIns="0" anchor="t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896112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04</a:t>
            </a:r>
          </a:p>
        </p:txBody>
      </p:sp>
      <p:sp>
        <p:nvSpPr>
          <p:cNvPr id="58" name="Footer Text"/>
          <p:cNvSpPr txBox="1"/>
          <p:nvPr/>
        </p:nvSpPr>
        <p:spPr>
          <a:xfrm>
            <a:off x="191688" y="5443187"/>
            <a:ext cx="1098770" cy="76944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 err="1" smtClean="0"/>
              <a:t>Түгендеу</a:t>
            </a:r>
            <a:r>
              <a:rPr lang="ru-RU" sz="1000" dirty="0" smtClean="0"/>
              <a:t> </a:t>
            </a:r>
            <a:r>
              <a:rPr lang="ru-RU" sz="1000" dirty="0" err="1" smtClean="0"/>
              <a:t>нәтижелерін</a:t>
            </a:r>
            <a:r>
              <a:rPr lang="ru-RU" sz="1000" dirty="0" smtClean="0"/>
              <a:t> </a:t>
            </a:r>
            <a:r>
              <a:rPr lang="ru-RU" sz="1000" dirty="0" err="1" smtClean="0"/>
              <a:t>нормативтік</a:t>
            </a:r>
            <a:r>
              <a:rPr lang="ru-RU" sz="1000" dirty="0" smtClean="0"/>
              <a:t> –</a:t>
            </a:r>
            <a:r>
              <a:rPr lang="ru-RU" sz="1000" dirty="0" err="1" smtClean="0"/>
              <a:t>құқықтық</a:t>
            </a:r>
            <a:r>
              <a:rPr lang="ru-RU" sz="1000" dirty="0" smtClean="0"/>
              <a:t> </a:t>
            </a:r>
            <a:r>
              <a:rPr lang="ru-RU" sz="1000" dirty="0" err="1" smtClean="0"/>
              <a:t>қамтамасыз</a:t>
            </a:r>
            <a:r>
              <a:rPr lang="ru-RU" sz="1000" dirty="0" smtClean="0"/>
              <a:t> </a:t>
            </a:r>
            <a:r>
              <a:rPr lang="ru-RU" sz="1000" dirty="0" err="1" smtClean="0"/>
              <a:t>ету</a:t>
            </a:r>
            <a:endParaRPr lang="en-US" sz="1000" dirty="0"/>
          </a:p>
        </p:txBody>
      </p:sp>
      <p:cxnSp>
        <p:nvCxnSpPr>
          <p:cNvPr id="59" name="Straight Connector 67"/>
          <p:cNvCxnSpPr/>
          <p:nvPr/>
        </p:nvCxnSpPr>
        <p:spPr>
          <a:xfrm flipH="1" flipV="1">
            <a:off x="2396865" y="5222909"/>
            <a:ext cx="790720" cy="3676"/>
          </a:xfrm>
          <a:prstGeom prst="line">
            <a:avLst/>
          </a:prstGeom>
          <a:ln w="19050" cap="rnd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68"/>
          <p:cNvCxnSpPr/>
          <p:nvPr/>
        </p:nvCxnSpPr>
        <p:spPr>
          <a:xfrm flipH="1">
            <a:off x="849971" y="5217648"/>
            <a:ext cx="842717" cy="0"/>
          </a:xfrm>
          <a:prstGeom prst="line">
            <a:avLst/>
          </a:prstGeom>
          <a:ln w="19050" cap="rnd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7"/>
          <p:cNvCxnSpPr>
            <a:endCxn id="57" idx="3"/>
          </p:cNvCxnSpPr>
          <p:nvPr/>
        </p:nvCxnSpPr>
        <p:spPr>
          <a:xfrm flipH="1">
            <a:off x="3829812" y="5217648"/>
            <a:ext cx="600926" cy="8937"/>
          </a:xfrm>
          <a:prstGeom prst="line">
            <a:avLst/>
          </a:prstGeom>
          <a:ln w="19050" cap="rnd">
            <a:solidFill>
              <a:schemeClr val="accent2">
                <a:lumMod val="75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39"/>
          <p:cNvCxnSpPr/>
          <p:nvPr/>
        </p:nvCxnSpPr>
        <p:spPr>
          <a:xfrm>
            <a:off x="4424651" y="3970498"/>
            <a:ext cx="6087" cy="1256087"/>
          </a:xfrm>
          <a:prstGeom prst="line">
            <a:avLst/>
          </a:prstGeom>
          <a:ln w="19050" cap="rnd">
            <a:solidFill>
              <a:schemeClr val="accent2">
                <a:lumMod val="7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45237" y="554745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ятиугольник 63"/>
          <p:cNvSpPr/>
          <p:nvPr/>
        </p:nvSpPr>
        <p:spPr>
          <a:xfrm>
            <a:off x="4778901" y="2443846"/>
            <a:ext cx="491171" cy="417923"/>
          </a:xfrm>
          <a:prstGeom prst="homePlat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ятиугольник 64"/>
          <p:cNvSpPr/>
          <p:nvPr/>
        </p:nvSpPr>
        <p:spPr>
          <a:xfrm>
            <a:off x="4778895" y="3180469"/>
            <a:ext cx="491171" cy="417923"/>
          </a:xfrm>
          <a:prstGeom prst="homePlat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Пятиугольник 65"/>
          <p:cNvSpPr/>
          <p:nvPr/>
        </p:nvSpPr>
        <p:spPr>
          <a:xfrm>
            <a:off x="4782687" y="3858506"/>
            <a:ext cx="491171" cy="417923"/>
          </a:xfrm>
          <a:prstGeom prst="homePlat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Пятиугольник 66"/>
          <p:cNvSpPr/>
          <p:nvPr/>
        </p:nvSpPr>
        <p:spPr>
          <a:xfrm>
            <a:off x="4787350" y="4611380"/>
            <a:ext cx="491171" cy="417923"/>
          </a:xfrm>
          <a:prstGeom prst="homePlat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Пятиугольник 67"/>
          <p:cNvSpPr/>
          <p:nvPr/>
        </p:nvSpPr>
        <p:spPr>
          <a:xfrm>
            <a:off x="4795811" y="5483475"/>
            <a:ext cx="491171" cy="417923"/>
          </a:xfrm>
          <a:prstGeom prst="homePlat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934850" y="2824761"/>
            <a:ext cx="293029" cy="0"/>
          </a:xfrm>
          <a:prstGeom prst="straightConnector1">
            <a:avLst/>
          </a:prstGeom>
          <a:ln w="15875" cmpd="sng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62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7" grpId="0" animBg="1"/>
      <p:bldP spid="50" grpId="0" animBg="1"/>
      <p:bldP spid="53" grpId="0" animBg="1"/>
      <p:bldP spid="55" grpId="0" animBg="1"/>
      <p:bldP spid="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319120" y="72658"/>
            <a:ext cx="8413795" cy="360967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ea typeface="+mn-ea"/>
                <a:cs typeface="Times New Roman" panose="02020603050405020304" pitchFamily="18" charset="0"/>
              </a:rPr>
              <a:t>Реттеушілік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ea typeface="+mn-ea"/>
                <a:cs typeface="Times New Roman" panose="02020603050405020304" pitchFamily="18" charset="0"/>
              </a:rPr>
              <a:t>әсерді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ea typeface="+mn-ea"/>
                <a:cs typeface="Times New Roman" panose="02020603050405020304" pitchFamily="18" charset="0"/>
              </a:rPr>
              <a:t>талдау</a:t>
            </a:r>
            <a:endParaRPr lang="ru-RU" altLang="ru-RU" sz="1800" b="1" dirty="0">
              <a:solidFill>
                <a:schemeClr val="accent3">
                  <a:lumMod val="75000"/>
                </a:schemeClr>
              </a:solidFill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7302949" y="108913"/>
            <a:ext cx="1588478" cy="217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599350" y="1727081"/>
            <a:ext cx="2277699" cy="373415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АРВ-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ға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мыналар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жатады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ru-RU" sz="12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5851006" y="1691987"/>
            <a:ext cx="2340466" cy="385862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АРВ </a:t>
            </a:r>
            <a:r>
              <a:rPr lang="ru-RU" sz="12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мақсаты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2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74135" y="3567284"/>
            <a:ext cx="8168365" cy="49276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marL="224028" indent="-224028" algn="ctr">
              <a:defRPr/>
            </a:pP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Реттеуші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орган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реттеуді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қатаңдатуды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жоспарлайтын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талдамалық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нысанды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толтырады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қоғамдық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талқылаулар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жүргізеді</a:t>
            </a:r>
            <a:endParaRPr lang="ru-RU" sz="11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28"/>
          <p:cNvSpPr txBox="1">
            <a:spLocks noChangeArrowheads="1"/>
          </p:cNvSpPr>
          <p:nvPr/>
        </p:nvSpPr>
        <p:spPr bwMode="auto">
          <a:xfrm>
            <a:off x="2759035" y="3252627"/>
            <a:ext cx="3455444" cy="336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11" tIns="44806" rIns="89611" bIns="44806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altLang="ru-RU" b="1" dirty="0" smtClean="0">
                <a:solidFill>
                  <a:schemeClr val="accent3">
                    <a:lumMod val="75000"/>
                  </a:schemeClr>
                </a:solidFill>
              </a:rPr>
              <a:t>АРВ </a:t>
            </a:r>
            <a:r>
              <a:rPr lang="ru-RU" altLang="ru-RU" b="1" dirty="0" err="1" smtClean="0">
                <a:solidFill>
                  <a:schemeClr val="accent3">
                    <a:lumMod val="75000"/>
                  </a:schemeClr>
                </a:solidFill>
              </a:rPr>
              <a:t>рәсімі</a:t>
            </a:r>
            <a:endParaRPr lang="ru-RU" alt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74135" y="4439177"/>
            <a:ext cx="5363347" cy="541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ҰЭМ АРВ </a:t>
            </a:r>
            <a:r>
              <a:rPr lang="ru-RU" sz="11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жүргізу</a:t>
            </a:r>
            <a:r>
              <a:rPr lang="ru-RU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рәсімін</a:t>
            </a:r>
            <a:r>
              <a:rPr lang="ru-RU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органнның</a:t>
            </a:r>
            <a:r>
              <a:rPr lang="ru-RU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сақтауы</a:t>
            </a:r>
            <a:r>
              <a:rPr lang="ru-RU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қорытындысы</a:t>
            </a:r>
            <a:r>
              <a:rPr lang="ru-RU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1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1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Оң қорытынды болған кезде</a:t>
            </a:r>
            <a:r>
              <a:rPr lang="ru-RU" sz="11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:</a:t>
            </a:r>
            <a:endParaRPr lang="ru-RU" sz="11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317349" y="5360222"/>
            <a:ext cx="2312673" cy="6829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ҚР ҰЭМ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талдамалық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нысанды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интернет-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ресурста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орналастыруы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ҚР ҰКП 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жіберуі</a:t>
            </a:r>
            <a:endParaRPr lang="ru-RU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3235189" y="5381353"/>
            <a:ext cx="2441022" cy="6710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Баламалы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талдауды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реттеуші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орган АРВ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нәтижелерімен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келіспеген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кезде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ҚР ҰЭМ, ҚР  ҰКП  </a:t>
            </a:r>
            <a:r>
              <a:rPr lang="ru-RU" sz="11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жүргізеді</a:t>
            </a:r>
            <a:endParaRPr lang="ru-RU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Стрелка вниз 81"/>
          <p:cNvSpPr/>
          <p:nvPr/>
        </p:nvSpPr>
        <p:spPr>
          <a:xfrm>
            <a:off x="2700221" y="4107429"/>
            <a:ext cx="264487" cy="23649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3" name="Стрелка вниз 82"/>
          <p:cNvSpPr/>
          <p:nvPr/>
        </p:nvSpPr>
        <p:spPr>
          <a:xfrm>
            <a:off x="1605956" y="5069712"/>
            <a:ext cx="264487" cy="23649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6" name="Стрелка вниз 85"/>
          <p:cNvSpPr/>
          <p:nvPr/>
        </p:nvSpPr>
        <p:spPr>
          <a:xfrm>
            <a:off x="4222270" y="5082266"/>
            <a:ext cx="264487" cy="234941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>
            <a:off x="272426" y="622148"/>
            <a:ext cx="8366547" cy="8631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АРВ 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алдағы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уақытта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реттеу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мақсаттарына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жетуді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бағалауға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мүмкіндік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беретін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енгізілетін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реттеушілік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құралдан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олармен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байланысты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талаптардан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келетін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шығындар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пайдаларды</a:t>
            </a:r>
            <a:r>
              <a:rPr lang="ru-RU" sz="12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салыстырудың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талдамалық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рәсімі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Стрелка вниз 88"/>
          <p:cNvSpPr/>
          <p:nvPr/>
        </p:nvSpPr>
        <p:spPr>
          <a:xfrm>
            <a:off x="1738200" y="1522783"/>
            <a:ext cx="264487" cy="11669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0" name="Стрелка вниз 89"/>
          <p:cNvSpPr/>
          <p:nvPr/>
        </p:nvSpPr>
        <p:spPr>
          <a:xfrm>
            <a:off x="6756752" y="1521227"/>
            <a:ext cx="264487" cy="11824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" name="Прямоугольник 91"/>
          <p:cNvSpPr/>
          <p:nvPr/>
        </p:nvSpPr>
        <p:spPr>
          <a:xfrm>
            <a:off x="6668399" y="4457103"/>
            <a:ext cx="2107824" cy="154548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Кәсіпкерлік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қызметті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реттеу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мәселелері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ВАК АРВ 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нәтижелерін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қарау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(ҚР Премьер-</a:t>
            </a:r>
            <a:r>
              <a:rPr lang="ru-RU" sz="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Министрінің</a:t>
            </a:r>
            <a:r>
              <a:rPr lang="ru-RU" sz="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бірінші</a:t>
            </a:r>
            <a:r>
              <a:rPr lang="ru-RU" sz="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рынбасары</a:t>
            </a:r>
            <a:r>
              <a:rPr lang="ru-RU" sz="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басшылық</a:t>
            </a:r>
            <a:r>
              <a:rPr lang="ru-RU" sz="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етеді</a:t>
            </a:r>
            <a:r>
              <a:rPr lang="ru-RU" sz="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800" i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95376" y="2158505"/>
            <a:ext cx="4118873" cy="10278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611" tIns="44806" rIns="89611" bIns="44806"/>
          <a:lstStyle/>
          <a:p>
            <a:pPr>
              <a:buFont typeface="Arial" pitchFamily="34" charset="0"/>
              <a:buChar char="•"/>
              <a:defRPr/>
            </a:pP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Заңдар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жобалары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1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НҚА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жобалары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1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жоспарлау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үйесінің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құжаттары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11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ҚР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заңдары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жобаларының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тұжырымдамалары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1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ТС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техникалық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регламенттерінің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жобалары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000" i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4728213" y="2142913"/>
            <a:ext cx="3951939" cy="10590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611" tIns="44806" rIns="89611" bIns="44806"/>
          <a:lstStyle/>
          <a:p>
            <a:pPr>
              <a:defRPr/>
            </a:pP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Белгілі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мақсаттарға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жету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нақты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айқындалған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проблемаларды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шешу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реттеудің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баламалы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тәсілдерін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нақты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реттеу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құралдарын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бөлігінде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саясаттың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пәрменділігі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тиімділігін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арттыру</a:t>
            </a:r>
            <a:endParaRPr lang="ru-RU" sz="11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45237" y="444674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Равнобедренный треугольник 2"/>
          <p:cNvSpPr/>
          <p:nvPr/>
        </p:nvSpPr>
        <p:spPr>
          <a:xfrm rot="5400000">
            <a:off x="5668875" y="5102751"/>
            <a:ext cx="949513" cy="307494"/>
          </a:xfrm>
          <a:prstGeom prst="triangl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53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806" y="1984992"/>
            <a:ext cx="1429582" cy="1005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C:\Users\bigarayev\Desktop\konf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908" y="1949705"/>
            <a:ext cx="1660223" cy="1076291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453" y="1984992"/>
            <a:ext cx="1473929" cy="1016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74143" y="2884208"/>
            <a:ext cx="1660223" cy="21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1806" y="3355403"/>
            <a:ext cx="8201528" cy="1236383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9611" tIns="44806" rIns="89611" bIns="44806" rtlCol="0" anchor="ctr"/>
          <a:lstStyle/>
          <a:p>
            <a:pPr marL="0" lvl="8" algn="ctr">
              <a:spcBef>
                <a:spcPts val="588"/>
              </a:spcBef>
              <a:tabLst>
                <a:tab pos="264478" algn="l"/>
              </a:tabLst>
            </a:pPr>
            <a:endParaRPr lang="ru-RU" altLang="ru-RU" b="1" i="1" dirty="0" smtClean="0">
              <a:solidFill>
                <a:schemeClr val="tx1"/>
              </a:solidFill>
            </a:endParaRPr>
          </a:p>
          <a:p>
            <a:pPr algn="ctr"/>
            <a:endParaRPr lang="ru-RU" sz="1400" b="1" dirty="0"/>
          </a:p>
          <a:p>
            <a:pPr algn="ctr"/>
            <a:r>
              <a:rPr lang="ru-RU" sz="1400" dirty="0"/>
              <a:t>      </a:t>
            </a:r>
            <a:endParaRPr lang="ru-RU" sz="1400" dirty="0" smtClean="0"/>
          </a:p>
          <a:p>
            <a:pPr algn="just"/>
            <a:endParaRPr lang="ru-RU" sz="1400" dirty="0" smtClean="0"/>
          </a:p>
          <a:p>
            <a:pPr algn="just"/>
            <a:r>
              <a:rPr lang="ru-RU" sz="1400" dirty="0" err="1" smtClean="0"/>
              <a:t>Реттеуші</a:t>
            </a:r>
            <a:r>
              <a:rPr lang="ru-RU" sz="1400" dirty="0" smtClean="0"/>
              <a:t> </a:t>
            </a:r>
            <a:r>
              <a:rPr lang="ru-RU" sz="1400" dirty="0" err="1" smtClean="0"/>
              <a:t>мемлекеттік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органдар</a:t>
            </a:r>
            <a:r>
              <a:rPr lang="ru-RU" sz="1400" dirty="0" smtClean="0"/>
              <a:t> </a:t>
            </a:r>
            <a:r>
              <a:rPr lang="ru-RU" sz="1400" dirty="0" err="1" smtClean="0"/>
              <a:t>Заң</a:t>
            </a:r>
            <a:r>
              <a:rPr lang="ru-RU" sz="1400" dirty="0" smtClean="0"/>
              <a:t> </a:t>
            </a:r>
            <a:r>
              <a:rPr lang="ru-RU" sz="1400" dirty="0" err="1" smtClean="0"/>
              <a:t>қолданысқа</a:t>
            </a:r>
            <a:r>
              <a:rPr lang="ru-RU" sz="1400" dirty="0" smtClean="0"/>
              <a:t> </a:t>
            </a:r>
            <a:r>
              <a:rPr lang="ru-RU" sz="1400" dirty="0" err="1" smtClean="0"/>
              <a:t>енгізілген</a:t>
            </a:r>
            <a:r>
              <a:rPr lang="ru-RU" sz="1400" dirty="0" smtClean="0"/>
              <a:t> </a:t>
            </a:r>
            <a:r>
              <a:rPr lang="ru-RU" sz="1400" dirty="0" err="1" smtClean="0"/>
              <a:t>күннен</a:t>
            </a:r>
            <a:r>
              <a:rPr lang="ru-RU" sz="1400" dirty="0" smtClean="0"/>
              <a:t> </a:t>
            </a:r>
            <a:r>
              <a:rPr lang="ru-RU" sz="1400" dirty="0" err="1" smtClean="0"/>
              <a:t>бастап</a:t>
            </a:r>
            <a:r>
              <a:rPr lang="ru-RU" sz="1400" dirty="0" smtClean="0"/>
              <a:t> </a:t>
            </a:r>
            <a:r>
              <a:rPr lang="ru-RU" sz="1400" dirty="0" err="1" smtClean="0"/>
              <a:t>бір</a:t>
            </a:r>
            <a:r>
              <a:rPr lang="ru-RU" sz="1400" dirty="0" smtClean="0"/>
              <a:t> </a:t>
            </a:r>
            <a:r>
              <a:rPr lang="ru-RU" sz="1400" dirty="0" err="1" smtClean="0"/>
              <a:t>жылдың</a:t>
            </a:r>
            <a:r>
              <a:rPr lang="ru-RU" sz="1400" dirty="0" smtClean="0"/>
              <a:t> </a:t>
            </a:r>
            <a:r>
              <a:rPr lang="ru-RU" sz="1400" dirty="0" err="1" smtClean="0"/>
              <a:t>ішінде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коммерциялық</a:t>
            </a:r>
            <a:r>
              <a:rPr lang="ru-RU" sz="1400" dirty="0" smtClean="0"/>
              <a:t> </a:t>
            </a:r>
            <a:r>
              <a:rPr lang="ru-RU" sz="1400" dirty="0" err="1" smtClean="0"/>
              <a:t>емес</a:t>
            </a:r>
            <a:r>
              <a:rPr lang="ru-RU" sz="1400" dirty="0" smtClean="0"/>
              <a:t> </a:t>
            </a:r>
            <a:r>
              <a:rPr lang="ru-RU" sz="1400" dirty="0" err="1" smtClean="0"/>
              <a:t>ұйымдарда</a:t>
            </a:r>
            <a:r>
              <a:rPr lang="ru-RU" sz="1400" dirty="0" smtClean="0"/>
              <a:t> </a:t>
            </a:r>
            <a:r>
              <a:rPr lang="ru-RU" sz="1400" dirty="0" err="1" smtClean="0"/>
              <a:t>кәсіпкерлік</a:t>
            </a:r>
            <a:r>
              <a:rPr lang="ru-RU" sz="1400" dirty="0" smtClean="0"/>
              <a:t> </a:t>
            </a:r>
            <a:r>
              <a:rPr lang="ru-RU" sz="1400" dirty="0" err="1" smtClean="0"/>
              <a:t>немесе</a:t>
            </a:r>
            <a:r>
              <a:rPr lang="ru-RU" sz="1400" dirty="0" smtClean="0"/>
              <a:t> </a:t>
            </a:r>
            <a:r>
              <a:rPr lang="ru-RU" sz="1400" dirty="0" err="1" smtClean="0"/>
              <a:t>кәсіби</a:t>
            </a:r>
            <a:r>
              <a:rPr lang="ru-RU" sz="1400" dirty="0" smtClean="0"/>
              <a:t> </a:t>
            </a:r>
            <a:r>
              <a:rPr lang="ru-RU" sz="1400" dirty="0" err="1" smtClean="0"/>
              <a:t>қызмет</a:t>
            </a:r>
            <a:r>
              <a:rPr lang="ru-RU" sz="1400" dirty="0" smtClean="0"/>
              <a:t> </a:t>
            </a:r>
            <a:r>
              <a:rPr lang="ru-RU" sz="1400" dirty="0" err="1" smtClean="0"/>
              <a:t>субъектілерінің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МІНДЕТТІ МҮШЕЛІГІ </a:t>
            </a:r>
            <a:r>
              <a:rPr lang="ru-RU" sz="1400" dirty="0" err="1" smtClean="0"/>
              <a:t>заңмен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БЕЛГІЛЕНГЕН </a:t>
            </a:r>
            <a:r>
              <a:rPr lang="ru-RU" sz="1400" dirty="0" err="1" smtClean="0"/>
              <a:t>қызмет</a:t>
            </a:r>
            <a:r>
              <a:rPr lang="ru-RU" sz="1400" dirty="0" smtClean="0"/>
              <a:t> </a:t>
            </a:r>
            <a:r>
              <a:rPr lang="ru-RU" sz="1400" dirty="0" err="1" smtClean="0"/>
              <a:t>салаларын</a:t>
            </a:r>
            <a:r>
              <a:rPr lang="ru-RU" sz="1400" dirty="0" smtClean="0"/>
              <a:t> </a:t>
            </a:r>
            <a:r>
              <a:rPr lang="ru-RU" sz="1400" dirty="0" err="1" smtClean="0"/>
              <a:t>онымен</a:t>
            </a:r>
            <a:r>
              <a:rPr lang="ru-RU" sz="1400" dirty="0" smtClean="0"/>
              <a:t> </a:t>
            </a:r>
            <a:r>
              <a:rPr lang="ru-RU" sz="1400" dirty="0" err="1" smtClean="0"/>
              <a:t>сәйкестікке</a:t>
            </a:r>
            <a:r>
              <a:rPr lang="ru-RU" sz="1400" dirty="0" smtClean="0"/>
              <a:t> </a:t>
            </a:r>
            <a:r>
              <a:rPr lang="ru-RU" sz="1400" dirty="0" err="1" smtClean="0"/>
              <a:t>келтіруге</a:t>
            </a:r>
            <a:r>
              <a:rPr lang="ru-RU" sz="1400" dirty="0" smtClean="0"/>
              <a:t> </a:t>
            </a:r>
            <a:r>
              <a:rPr lang="ru-RU" sz="1400" dirty="0" err="1" smtClean="0"/>
              <a:t>бағытталған</a:t>
            </a:r>
            <a:r>
              <a:rPr lang="ru-RU" sz="1400" dirty="0" smtClean="0"/>
              <a:t> </a:t>
            </a:r>
            <a:r>
              <a:rPr lang="ru-RU" sz="1400" dirty="0" err="1" smtClean="0"/>
              <a:t>қажетті</a:t>
            </a:r>
            <a:r>
              <a:rPr lang="ru-RU" sz="1400" dirty="0" smtClean="0"/>
              <a:t> </a:t>
            </a:r>
            <a:r>
              <a:rPr lang="ru-RU" sz="1400" dirty="0" err="1" smtClean="0"/>
              <a:t>шараларды</a:t>
            </a:r>
            <a:r>
              <a:rPr lang="ru-RU" sz="1400" dirty="0" smtClean="0"/>
              <a:t> </a:t>
            </a:r>
            <a:r>
              <a:rPr lang="ru-RU" sz="1400" dirty="0" err="1" smtClean="0"/>
              <a:t>қабылдауды</a:t>
            </a:r>
            <a:r>
              <a:rPr lang="ru-RU" sz="1400" dirty="0" smtClean="0"/>
              <a:t> </a:t>
            </a:r>
            <a:r>
              <a:rPr lang="ru-RU" sz="1400" dirty="0" err="1" smtClean="0"/>
              <a:t>қамтамасыз</a:t>
            </a:r>
            <a:r>
              <a:rPr lang="ru-RU" sz="1400" dirty="0" smtClean="0"/>
              <a:t> </a:t>
            </a:r>
            <a:r>
              <a:rPr lang="ru-RU" sz="1400" dirty="0" err="1" smtClean="0"/>
              <a:t>ету</a:t>
            </a:r>
            <a:r>
              <a:rPr lang="ru-RU" sz="1400" dirty="0" smtClean="0"/>
              <a:t>.</a:t>
            </a:r>
          </a:p>
          <a:p>
            <a:pPr algn="just"/>
            <a:r>
              <a:rPr lang="ru-RU" sz="1200" b="1" dirty="0"/>
              <a:t> </a:t>
            </a:r>
            <a:r>
              <a:rPr lang="ru-RU" sz="1200" b="1" dirty="0" smtClean="0"/>
              <a:t>                                                                                                          («</a:t>
            </a:r>
            <a:r>
              <a:rPr lang="ru-RU" sz="1200" b="1" dirty="0" err="1" smtClean="0"/>
              <a:t>Өзін-өзі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реттеу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туралы</a:t>
            </a:r>
            <a:r>
              <a:rPr lang="ru-RU" sz="1200" b="1" dirty="0" smtClean="0"/>
              <a:t>» </a:t>
            </a:r>
            <a:r>
              <a:rPr lang="ru-RU" sz="1200" b="1" dirty="0" err="1" smtClean="0"/>
              <a:t>Заңның</a:t>
            </a:r>
            <a:r>
              <a:rPr lang="ru-RU" sz="1200" b="1" dirty="0" smtClean="0"/>
              <a:t> 32-бабы)</a:t>
            </a:r>
            <a:endParaRPr lang="ru-RU" sz="1200" b="1" dirty="0"/>
          </a:p>
          <a:p>
            <a:pPr algn="ctr"/>
            <a:endParaRPr lang="ru-RU" sz="1400" dirty="0" smtClean="0"/>
          </a:p>
          <a:p>
            <a:pPr algn="ctr">
              <a:spcBef>
                <a:spcPts val="588"/>
              </a:spcBef>
              <a:tabLst>
                <a:tab pos="264478" algn="l"/>
              </a:tabLst>
            </a:pPr>
            <a:endParaRPr lang="ru-RU" altLang="ru-RU" sz="1400" i="1" dirty="0" smtClean="0">
              <a:solidFill>
                <a:schemeClr val="tx1"/>
              </a:solidFill>
            </a:endParaRPr>
          </a:p>
          <a:p>
            <a:pPr algn="ctr">
              <a:spcBef>
                <a:spcPts val="588"/>
              </a:spcBef>
              <a:tabLst>
                <a:tab pos="264478" algn="l"/>
              </a:tabLst>
            </a:pPr>
            <a:endParaRPr lang="ru-RU" altLang="ru-RU" b="1" i="1" dirty="0">
              <a:solidFill>
                <a:schemeClr val="tx1"/>
              </a:solidFill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698890" y="31603"/>
            <a:ext cx="8065294" cy="450995"/>
          </a:xfrm>
          <a:prstGeom prst="rect">
            <a:avLst/>
          </a:prstGeom>
        </p:spPr>
        <p:txBody>
          <a:bodyPr lIns="89611" tIns="44806" rIns="89611" bIns="44806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«Өзін-өзі реттеу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»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институтын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жүргізу</a:t>
            </a:r>
            <a:endParaRPr lang="ru-RU" sz="1800" b="1" dirty="0">
              <a:solidFill>
                <a:schemeClr val="accent3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138782" y="5868965"/>
            <a:ext cx="1196965" cy="503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ҚР </a:t>
            </a:r>
            <a:r>
              <a:rPr lang="ru-RU" sz="1200" dirty="0" err="1" smtClean="0">
                <a:solidFill>
                  <a:srgbClr val="C00000"/>
                </a:solidFill>
              </a:rPr>
              <a:t>Әділетмині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707473" y="5860589"/>
            <a:ext cx="999980" cy="4287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ҚР </a:t>
            </a:r>
            <a:r>
              <a:rPr lang="ru-RU" sz="1200" dirty="0" err="1" smtClean="0">
                <a:solidFill>
                  <a:srgbClr val="C00000"/>
                </a:solidFill>
              </a:rPr>
              <a:t>Қаржымині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588189" y="5909582"/>
            <a:ext cx="742434" cy="3797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ҚР ЭМ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00076" y="5195748"/>
            <a:ext cx="1484868" cy="564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</a:rPr>
              <a:t>Нотариалды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</a:rPr>
              <a:t>қызмет</a:t>
            </a:r>
            <a:endParaRPr lang="ru-RU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003767" y="5193085"/>
            <a:ext cx="1542552" cy="564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</a:rPr>
              <a:t>Адвокаттық қызмет</a:t>
            </a:r>
            <a:endParaRPr lang="ru-RU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810068" y="5190658"/>
            <a:ext cx="1385006" cy="564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</a:rPr>
              <a:t>Бағалаушылық қызмет</a:t>
            </a:r>
            <a:endParaRPr lang="ru-RU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211392" y="5193085"/>
            <a:ext cx="1535807" cy="564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</a:rPr>
              <a:t>Экологиялық аудиторлар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</a:rPr>
              <a:t>қызметі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ru-RU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5522288" y="5193085"/>
            <a:ext cx="1343444" cy="564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200" dirty="0" err="1" smtClean="0">
                <a:solidFill>
                  <a:schemeClr val="accent3">
                    <a:lumMod val="75000"/>
                  </a:schemeClr>
                </a:solidFill>
              </a:rPr>
              <a:t>Аудиторлық қызмет</a:t>
            </a:r>
            <a:endParaRPr lang="ru-RU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4" name="Прямая соединительная линия 13"/>
          <p:cNvCxnSpPr>
            <a:endCxn id="22" idx="1"/>
          </p:cNvCxnSpPr>
          <p:nvPr/>
        </p:nvCxnSpPr>
        <p:spPr>
          <a:xfrm>
            <a:off x="379097" y="5760344"/>
            <a:ext cx="1759685" cy="36025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endCxn id="22" idx="3"/>
          </p:cNvCxnSpPr>
          <p:nvPr/>
        </p:nvCxnSpPr>
        <p:spPr>
          <a:xfrm flipH="1">
            <a:off x="3335747" y="5773148"/>
            <a:ext cx="1798746" cy="34744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5635013" y="5765508"/>
            <a:ext cx="195045" cy="30496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6574569" y="5775855"/>
            <a:ext cx="132884" cy="30496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8328539" y="5764795"/>
            <a:ext cx="259285" cy="29856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7393144" y="5765508"/>
            <a:ext cx="195045" cy="30684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3" name="Скругленный прямоугольник 52"/>
          <p:cNvSpPr/>
          <p:nvPr/>
        </p:nvSpPr>
        <p:spPr>
          <a:xfrm>
            <a:off x="2138782" y="509316"/>
            <a:ext cx="4845170" cy="37121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Өзін-өзі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реттеудің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негізгі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қағидаттары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84368" y="4760141"/>
            <a:ext cx="8274487" cy="336708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>
              <a:tabLst>
                <a:tab pos="264478" algn="l"/>
              </a:tabLst>
            </a:pPr>
            <a:r>
              <a:rPr lang="ru-RU" altLang="ru-RU" b="1" i="1" dirty="0" err="1" smtClean="0"/>
              <a:t>Заңда</a:t>
            </a:r>
            <a:r>
              <a:rPr lang="ru-RU" altLang="ru-RU" b="1" i="1" dirty="0" smtClean="0"/>
              <a:t> </a:t>
            </a:r>
            <a:r>
              <a:rPr lang="ru-RU" altLang="ru-RU" b="1" i="1" dirty="0" err="1" smtClean="0"/>
              <a:t>міндетті</a:t>
            </a:r>
            <a:r>
              <a:rPr lang="ru-RU" altLang="ru-RU" b="1" i="1" dirty="0" smtClean="0"/>
              <a:t> </a:t>
            </a:r>
            <a:r>
              <a:rPr lang="ru-RU" altLang="ru-RU" b="1" i="1" dirty="0" err="1" smtClean="0"/>
              <a:t>мүшелік</a:t>
            </a:r>
            <a:r>
              <a:rPr lang="ru-RU" altLang="ru-RU" b="1" i="1" dirty="0" smtClean="0"/>
              <a:t> </a:t>
            </a:r>
            <a:r>
              <a:rPr lang="ru-RU" altLang="ru-RU" b="1" i="1" dirty="0" err="1" smtClean="0"/>
              <a:t>белгіленген</a:t>
            </a:r>
            <a:r>
              <a:rPr lang="ru-RU" altLang="ru-RU" b="1" i="1" dirty="0" smtClean="0"/>
              <a:t> </a:t>
            </a:r>
            <a:r>
              <a:rPr lang="ru-RU" altLang="ru-RU" b="1" i="1" dirty="0" err="1" smtClean="0"/>
              <a:t>салалар</a:t>
            </a:r>
            <a:endParaRPr lang="ru-RU" altLang="ru-RU" b="1" i="1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145237" y="444674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220156" y="1096871"/>
            <a:ext cx="2371725" cy="846894"/>
          </a:xfrm>
          <a:prstGeom prst="roundRect">
            <a:avLst/>
          </a:prstGeom>
          <a:solidFill>
            <a:schemeClr val="accent3">
              <a:alpha val="87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k-KZ" sz="1200" dirty="0" smtClean="0"/>
          </a:p>
          <a:p>
            <a:pPr algn="ctr">
              <a:lnSpc>
                <a:spcPct val="150000"/>
              </a:lnSpc>
            </a:pPr>
            <a:r>
              <a:rPr lang="kk-KZ" sz="1200" dirty="0" smtClean="0"/>
              <a:t>Салалық, ішкі қағидалар мен стандарттарын бекіту</a:t>
            </a:r>
            <a:endParaRPr lang="ru-RU" sz="1200" dirty="0"/>
          </a:p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335748" y="981076"/>
            <a:ext cx="2371725" cy="962689"/>
          </a:xfrm>
          <a:prstGeom prst="roundRect">
            <a:avLst/>
          </a:prstGeom>
          <a:solidFill>
            <a:schemeClr val="accent3">
              <a:alpha val="87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k-KZ" sz="1200" dirty="0" smtClean="0"/>
          </a:p>
          <a:p>
            <a:pPr algn="ctr"/>
            <a:r>
              <a:rPr lang="kk-KZ" sz="1200" dirty="0" smtClean="0"/>
              <a:t>Өз мүшелелерінің қызметін бақылау</a:t>
            </a:r>
            <a:endParaRPr lang="ru-RU" sz="1200" dirty="0"/>
          </a:p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258554" y="971551"/>
            <a:ext cx="2371725" cy="962689"/>
          </a:xfrm>
          <a:prstGeom prst="roundRect">
            <a:avLst/>
          </a:prstGeom>
          <a:solidFill>
            <a:schemeClr val="accent3">
              <a:alpha val="87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k-KZ" sz="1200" dirty="0" smtClean="0"/>
          </a:p>
          <a:p>
            <a:pPr algn="ctr"/>
            <a:r>
              <a:rPr lang="kk-KZ" sz="1200" dirty="0" smtClean="0"/>
              <a:t>Мүліктік жауапкершілікті қамтамасыз ету</a:t>
            </a:r>
            <a:endParaRPr lang="ru-RU" sz="1200" dirty="0"/>
          </a:p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41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358" y="-26839"/>
            <a:ext cx="8680152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itchFamily="18" charset="0"/>
              </a:rPr>
              <a:t>Мемлекеттік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itchFamily="18" charset="0"/>
              </a:rPr>
              <a:t>бақылау 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itchFamily="18" charset="0"/>
              </a:rPr>
              <a:t>мен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+mj-lt"/>
                <a:cs typeface="Times New Roman" pitchFamily="18" charset="0"/>
              </a:rPr>
              <a:t>қадағалауды жетілдіру</a:t>
            </a:r>
            <a:endParaRPr lang="ru-RU" sz="1800" b="1" dirty="0">
              <a:solidFill>
                <a:schemeClr val="accent3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61331" y="991654"/>
            <a:ext cx="4560115" cy="429041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>
            <a:spAutoFit/>
          </a:bodyPr>
          <a:lstStyle>
            <a:lvl1pPr marL="342900" indent="-3429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kk-KZ" sz="1100" dirty="0" smtClean="0"/>
              <a:t>тексерістерді ұйымдастыру мен жүргізудің жалпы тәртібіне жатпайтын бақылау салаларын талдау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61332" y="2010276"/>
            <a:ext cx="4575872" cy="75066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 anchor="ctr">
            <a:spAutoFit/>
          </a:bodyPr>
          <a:lstStyle>
            <a:lvl1pPr marL="342900" indent="-3429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eaLnBrk="1" hangingPunct="1">
              <a:lnSpc>
                <a:spcPct val="130000"/>
              </a:lnSpc>
            </a:pPr>
            <a:r>
              <a:rPr lang="ru-RU" sz="1100" dirty="0" err="1"/>
              <a:t>о</a:t>
            </a:r>
            <a:r>
              <a:rPr lang="ru-RU" sz="1100" dirty="0" err="1" smtClean="0"/>
              <a:t>ңтайландыру</a:t>
            </a:r>
            <a:r>
              <a:rPr lang="ru-RU" sz="1100" dirty="0" smtClean="0"/>
              <a:t>, </a:t>
            </a:r>
            <a:r>
              <a:rPr lang="ru-RU" sz="1100" dirty="0" err="1" smtClean="0"/>
              <a:t>нақтылау</a:t>
            </a:r>
            <a:r>
              <a:rPr lang="ru-RU" sz="1100" dirty="0" smtClean="0"/>
              <a:t> </a:t>
            </a:r>
            <a:r>
              <a:rPr lang="ru-RU" sz="1100" dirty="0" err="1" smtClean="0"/>
              <a:t>және</a:t>
            </a:r>
            <a:r>
              <a:rPr lang="ru-RU" sz="1100" dirty="0" smtClean="0"/>
              <a:t> </a:t>
            </a:r>
            <a:r>
              <a:rPr lang="ru-RU" sz="1100" dirty="0" err="1" smtClean="0"/>
              <a:t>қысқарту</a:t>
            </a:r>
            <a:r>
              <a:rPr lang="ru-RU" sz="1100" dirty="0" smtClean="0"/>
              <a:t> </a:t>
            </a:r>
            <a:r>
              <a:rPr lang="ru-RU" sz="1100" dirty="0" err="1" smtClean="0"/>
              <a:t>мақсатында</a:t>
            </a:r>
            <a:r>
              <a:rPr lang="ru-RU" sz="1100" dirty="0" smtClean="0"/>
              <a:t> </a:t>
            </a:r>
            <a:r>
              <a:rPr lang="ru-RU" sz="1100" dirty="0" err="1" smtClean="0"/>
              <a:t>бақылау</a:t>
            </a:r>
            <a:r>
              <a:rPr lang="ru-RU" sz="1100" dirty="0" smtClean="0"/>
              <a:t> мен </a:t>
            </a:r>
            <a:r>
              <a:rPr lang="ru-RU" sz="1100" dirty="0" err="1" smtClean="0"/>
              <a:t>қадағалау</a:t>
            </a:r>
            <a:r>
              <a:rPr lang="ru-RU" sz="1100" dirty="0" smtClean="0"/>
              <a:t> </a:t>
            </a:r>
            <a:r>
              <a:rPr lang="ru-RU" sz="1100" dirty="0" err="1" smtClean="0"/>
              <a:t>органдарының</a:t>
            </a:r>
            <a:r>
              <a:rPr lang="ru-RU" sz="1100" dirty="0" smtClean="0"/>
              <a:t> </a:t>
            </a:r>
            <a:r>
              <a:rPr lang="ru-RU" sz="1100" dirty="0" err="1" smtClean="0"/>
              <a:t>тексеру</a:t>
            </a:r>
            <a:r>
              <a:rPr lang="ru-RU" sz="1100" dirty="0" smtClean="0"/>
              <a:t> </a:t>
            </a:r>
            <a:r>
              <a:rPr lang="ru-RU" sz="1100" dirty="0" err="1" smtClean="0"/>
              <a:t>қағаздарының</a:t>
            </a:r>
            <a:r>
              <a:rPr lang="ru-RU" sz="1100" dirty="0" smtClean="0"/>
              <a:t> </a:t>
            </a:r>
            <a:r>
              <a:rPr lang="ru-RU" sz="1100" dirty="0" err="1" smtClean="0"/>
              <a:t>талаптарын</a:t>
            </a:r>
            <a:r>
              <a:rPr lang="ru-RU" sz="1100" dirty="0" smtClean="0"/>
              <a:t> </a:t>
            </a:r>
            <a:r>
              <a:rPr lang="ru-RU" sz="1100" dirty="0" err="1" smtClean="0"/>
              <a:t>талдау</a:t>
            </a:r>
            <a:endParaRPr lang="ru-RU" sz="1100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45434" y="4237797"/>
            <a:ext cx="3911166" cy="613707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>
            <a:spAutoFit/>
          </a:bodyPr>
          <a:lstStyle>
            <a:lvl1pPr marL="342900" indent="-3429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Тексерістердің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саны 45 %-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ға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қысқарды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(2013 </a:t>
            </a:r>
            <a:r>
              <a:rPr lang="ru-RU" sz="1100" i="1" dirty="0" err="1" smtClean="0">
                <a:latin typeface="Times New Roman" pitchFamily="18" charset="0"/>
                <a:cs typeface="Times New Roman" pitchFamily="18" charset="0"/>
              </a:rPr>
              <a:t>жылдың 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100" i="1" dirty="0" err="1" smtClean="0">
                <a:latin typeface="Times New Roman" pitchFamily="18" charset="0"/>
                <a:cs typeface="Times New Roman" pitchFamily="18" charset="0"/>
              </a:rPr>
              <a:t>айында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 138 670, </a:t>
            </a:r>
            <a:r>
              <a:rPr lang="ru-RU" sz="1100" i="1" dirty="0" err="1" smtClean="0">
                <a:latin typeface="Times New Roman" pitchFamily="18" charset="0"/>
                <a:cs typeface="Times New Roman" pitchFamily="18" charset="0"/>
              </a:rPr>
              <a:t>ағымдағы жылдың 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100" i="1" dirty="0" err="1" smtClean="0">
                <a:latin typeface="Times New Roman" pitchFamily="18" charset="0"/>
                <a:cs typeface="Times New Roman" pitchFamily="18" charset="0"/>
              </a:rPr>
              <a:t>айында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75 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918 </a:t>
            </a:r>
            <a:r>
              <a:rPr lang="ru-RU" sz="1100" i="1" dirty="0" err="1" smtClean="0">
                <a:latin typeface="Times New Roman" pitchFamily="18" charset="0"/>
                <a:cs typeface="Times New Roman" pitchFamily="18" charset="0"/>
              </a:rPr>
              <a:t>тексеріс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i="1" dirty="0" err="1" smtClean="0">
                <a:latin typeface="Times New Roman" pitchFamily="18" charset="0"/>
                <a:cs typeface="Times New Roman" pitchFamily="18" charset="0"/>
              </a:rPr>
              <a:t>жүргізілді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61332" y="2704133"/>
            <a:ext cx="4560115" cy="429041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>
            <a:spAutoFit/>
          </a:bodyPr>
          <a:lstStyle>
            <a:lvl1pPr marL="342900" indent="-3429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1100" dirty="0" err="1"/>
              <a:t>т</a:t>
            </a:r>
            <a:r>
              <a:rPr lang="ru-RU" sz="1100" dirty="0" err="1" smtClean="0"/>
              <a:t>ексерістердің</a:t>
            </a:r>
            <a:r>
              <a:rPr lang="ru-RU" sz="1100" dirty="0" smtClean="0"/>
              <a:t> </a:t>
            </a:r>
            <a:r>
              <a:rPr lang="ru-RU" sz="1100" dirty="0" err="1" smtClean="0"/>
              <a:t>баламасы</a:t>
            </a:r>
            <a:r>
              <a:rPr lang="ru-RU" sz="1100" dirty="0" smtClean="0"/>
              <a:t> </a:t>
            </a:r>
            <a:r>
              <a:rPr lang="ru-RU" sz="1100" dirty="0" err="1" smtClean="0"/>
              <a:t>институтын</a:t>
            </a:r>
            <a:r>
              <a:rPr lang="ru-RU" sz="1100" dirty="0" smtClean="0"/>
              <a:t> </a:t>
            </a:r>
            <a:r>
              <a:rPr lang="ru-RU" sz="1100" dirty="0" err="1" smtClean="0"/>
              <a:t>енгізу</a:t>
            </a:r>
            <a:r>
              <a:rPr lang="ru-RU" sz="1100" dirty="0" smtClean="0"/>
              <a:t> </a:t>
            </a:r>
            <a:r>
              <a:rPr lang="ru-RU" sz="1100" dirty="0" err="1" smtClean="0"/>
              <a:t>мүмкіндіктері</a:t>
            </a:r>
            <a:r>
              <a:rPr lang="ru-RU" sz="1100" dirty="0" smtClean="0"/>
              <a:t> </a:t>
            </a:r>
            <a:r>
              <a:rPr lang="ru-RU" sz="1100" dirty="0" err="1" smtClean="0"/>
              <a:t>берілетін</a:t>
            </a:r>
            <a:r>
              <a:rPr lang="ru-RU" sz="1100" dirty="0" smtClean="0"/>
              <a:t> </a:t>
            </a:r>
            <a:r>
              <a:rPr lang="ru-RU" sz="1100" dirty="0" err="1" smtClean="0"/>
              <a:t>бақылау</a:t>
            </a:r>
            <a:r>
              <a:rPr lang="ru-RU" sz="1100" dirty="0" smtClean="0"/>
              <a:t> мен </a:t>
            </a:r>
            <a:r>
              <a:rPr lang="ru-RU" sz="1100" dirty="0" err="1" smtClean="0"/>
              <a:t>қадағалау</a:t>
            </a:r>
            <a:r>
              <a:rPr lang="ru-RU" sz="1100" dirty="0" smtClean="0"/>
              <a:t> </a:t>
            </a:r>
            <a:r>
              <a:rPr lang="ru-RU" sz="1100" dirty="0" err="1" smtClean="0"/>
              <a:t>саласын</a:t>
            </a:r>
            <a:r>
              <a:rPr lang="ru-RU" sz="1100" dirty="0" smtClean="0"/>
              <a:t> </a:t>
            </a:r>
            <a:r>
              <a:rPr lang="ru-RU" sz="1100" dirty="0" err="1" smtClean="0"/>
              <a:t>талдау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81722" y="917545"/>
            <a:ext cx="2170363" cy="336129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Мақсат</a:t>
            </a:r>
            <a:endParaRPr lang="ru-RU" sz="20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9667" y="4207632"/>
            <a:ext cx="2946255" cy="44443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>
            <a:spAutoFit/>
          </a:bodyPr>
          <a:lstStyle>
            <a:lvl1pPr marL="342900" indent="-3429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Кәсіпкерлік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кодексі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қабылданды</a:t>
            </a:r>
            <a:endParaRPr lang="ru-RU" sz="11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(2016 ж. 1 </a:t>
            </a:r>
            <a:r>
              <a:rPr lang="ru-RU" sz="1100" i="1" dirty="0" err="1" smtClean="0">
                <a:latin typeface="Times New Roman" pitchFamily="18" charset="0"/>
                <a:cs typeface="Times New Roman" pitchFamily="18" charset="0"/>
              </a:rPr>
              <a:t>қаңтарында заңды күшіне енді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61330" y="1543029"/>
            <a:ext cx="4575874" cy="429041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>
            <a:spAutoFit/>
          </a:bodyPr>
          <a:lstStyle>
            <a:lvl1pPr marL="342900" indent="-3429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1100" dirty="0" err="1"/>
              <a:t>қ</a:t>
            </a:r>
            <a:r>
              <a:rPr lang="ru-RU" sz="1100" dirty="0" err="1" smtClean="0"/>
              <a:t>айталауды</a:t>
            </a:r>
            <a:r>
              <a:rPr lang="ru-RU" sz="1100" dirty="0" smtClean="0"/>
              <a:t> </a:t>
            </a:r>
            <a:r>
              <a:rPr lang="ru-RU" sz="1100" dirty="0" err="1" smtClean="0"/>
              <a:t>болдырмау</a:t>
            </a:r>
            <a:r>
              <a:rPr lang="ru-RU" sz="1100" dirty="0" smtClean="0"/>
              <a:t> </a:t>
            </a:r>
            <a:r>
              <a:rPr lang="ru-RU" sz="1100" dirty="0" err="1" smtClean="0"/>
              <a:t>тұрғысынан</a:t>
            </a:r>
            <a:r>
              <a:rPr lang="ru-RU" sz="1100" dirty="0" smtClean="0"/>
              <a:t> </a:t>
            </a:r>
            <a:r>
              <a:rPr lang="ru-RU" sz="1100" dirty="0" err="1" smtClean="0"/>
              <a:t>жүргізілетін</a:t>
            </a:r>
            <a:r>
              <a:rPr lang="ru-RU" sz="1100" dirty="0" smtClean="0"/>
              <a:t> </a:t>
            </a:r>
            <a:r>
              <a:rPr lang="ru-RU" sz="1100" dirty="0" err="1" smtClean="0"/>
              <a:t>мемлекеттік</a:t>
            </a:r>
            <a:r>
              <a:rPr lang="ru-RU" sz="1100" dirty="0" smtClean="0"/>
              <a:t> </a:t>
            </a:r>
            <a:r>
              <a:rPr lang="ru-RU" sz="1100" dirty="0" err="1" smtClean="0"/>
              <a:t>бақылау</a:t>
            </a:r>
            <a:r>
              <a:rPr lang="ru-RU" sz="1100" dirty="0" smtClean="0"/>
              <a:t> </a:t>
            </a:r>
            <a:r>
              <a:rPr lang="ru-RU" sz="1100" dirty="0" err="1" smtClean="0"/>
              <a:t>салаларын</a:t>
            </a:r>
            <a:r>
              <a:rPr lang="ru-RU" sz="1100" dirty="0" smtClean="0"/>
              <a:t> </a:t>
            </a:r>
            <a:r>
              <a:rPr lang="ru-RU" sz="1100" dirty="0" err="1" smtClean="0"/>
              <a:t>талдау</a:t>
            </a:r>
            <a:endParaRPr lang="ru-RU" sz="1100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1637651" y="1298361"/>
            <a:ext cx="140007" cy="24466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1627942" y="2200887"/>
            <a:ext cx="142741" cy="33004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52469" y="2570758"/>
            <a:ext cx="2170363" cy="1070155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органдардың бақылау-қадағалау функцияларының ревизиясы</a:t>
            </a:r>
            <a:endParaRPr lang="ru-RU" sz="14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3572125" y="1209501"/>
            <a:ext cx="20103" cy="237559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572125" y="1215178"/>
            <a:ext cx="5811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2828289" y="3040576"/>
            <a:ext cx="62749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552469" y="5817494"/>
            <a:ext cx="3238664" cy="7701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қадағалауды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алдағы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шаралар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182130" y="5810857"/>
            <a:ext cx="3080516" cy="7701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9611" tIns="44806" rIns="89611" bIns="44806"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Тәуекелдерді бағалау жүйесін автоматтандыру</a:t>
            </a:r>
            <a:endParaRPr lang="ru-RU" sz="14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82600" y="5161246"/>
            <a:ext cx="8136468" cy="404453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9611" tIns="44806" rIns="89611" bIns="44806"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қадағалаудың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бұзушыларға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бағытталуы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4046349" y="6057136"/>
            <a:ext cx="877928" cy="27848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9611" tIns="44806" rIns="89611" bIns="44806" rtlCol="0" anchor="ctr"/>
          <a:lstStyle/>
          <a:p>
            <a:pPr algn="ctr"/>
            <a:endParaRPr lang="ru-RU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0" y="1519820"/>
            <a:ext cx="3430543" cy="617413"/>
          </a:xfrm>
          <a:prstGeom prst="rect">
            <a:avLst/>
          </a:prstGeom>
        </p:spPr>
        <p:txBody>
          <a:bodyPr vert="horz" lIns="89611" tIns="44806" rIns="89611" bIns="4480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19047" y="1577106"/>
            <a:ext cx="3360531" cy="560127"/>
          </a:xfrm>
          <a:prstGeom prst="rect">
            <a:avLst/>
          </a:prstGeom>
        </p:spPr>
        <p:txBody>
          <a:bodyPr vert="horz" lIns="89611" tIns="44806" rIns="89611" bIns="44806" rtlCol="0" anchor="ctr">
            <a:noAutofit/>
          </a:bodyPr>
          <a:lstStyle/>
          <a:p>
            <a:pPr algn="ctr" defTabSz="896112" fontAlgn="auto">
              <a:spcAft>
                <a:spcPts val="0"/>
              </a:spcAft>
              <a:defRPr/>
            </a:pPr>
            <a:r>
              <a:rPr lang="ru-RU" sz="1400" b="1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Бақылайтын</a:t>
            </a: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мемлекеттік</a:t>
            </a: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органдар</a:t>
            </a: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тарапынан</a:t>
            </a: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бизнеске</a:t>
            </a: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түсетін</a:t>
            </a: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жүктемені</a:t>
            </a: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азайту</a:t>
            </a:r>
            <a:endParaRPr lang="ru-RU" sz="14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261330" y="3426393"/>
            <a:ext cx="4560116" cy="59831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9611" tIns="44806" rIns="89611" bIns="44806">
            <a:spAutoFit/>
          </a:bodyPr>
          <a:lstStyle>
            <a:lvl1pPr marL="342900" indent="-3429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1100" dirty="0" err="1"/>
              <a:t>қ</a:t>
            </a:r>
            <a:r>
              <a:rPr lang="ru-RU" sz="1100" dirty="0" err="1" smtClean="0"/>
              <a:t>ұқық</a:t>
            </a:r>
            <a:r>
              <a:rPr lang="ru-RU" sz="1100" dirty="0" smtClean="0"/>
              <a:t> </a:t>
            </a:r>
            <a:r>
              <a:rPr lang="ru-RU" sz="1100" dirty="0" err="1" smtClean="0"/>
              <a:t>бұзушылықтардың</a:t>
            </a:r>
            <a:r>
              <a:rPr lang="ru-RU" sz="1100" dirty="0" smtClean="0"/>
              <a:t> </a:t>
            </a:r>
            <a:r>
              <a:rPr lang="ru-RU" sz="1100" dirty="0" err="1" smtClean="0"/>
              <a:t>алдын</a:t>
            </a:r>
            <a:r>
              <a:rPr lang="ru-RU" sz="1100" dirty="0" smtClean="0"/>
              <a:t> </a:t>
            </a:r>
            <a:r>
              <a:rPr lang="ru-RU" sz="1100" dirty="0" err="1" smtClean="0"/>
              <a:t>алу</a:t>
            </a:r>
            <a:r>
              <a:rPr lang="ru-RU" sz="1100" dirty="0" smtClean="0"/>
              <a:t> мен </a:t>
            </a:r>
            <a:r>
              <a:rPr lang="ru-RU" sz="1100" dirty="0" err="1" smtClean="0"/>
              <a:t>ескертуге</a:t>
            </a:r>
            <a:r>
              <a:rPr lang="ru-RU" sz="1100" dirty="0" smtClean="0"/>
              <a:t> </a:t>
            </a:r>
            <a:r>
              <a:rPr lang="ru-RU" sz="1100" dirty="0" err="1" smtClean="0"/>
              <a:t>бағытталған</a:t>
            </a:r>
            <a:r>
              <a:rPr lang="ru-RU" sz="1100" dirty="0" smtClean="0"/>
              <a:t> </a:t>
            </a:r>
            <a:r>
              <a:rPr lang="ru-RU" sz="1100" dirty="0" err="1" smtClean="0"/>
              <a:t>шараларды</a:t>
            </a:r>
            <a:r>
              <a:rPr lang="ru-RU" sz="1100" dirty="0" smtClean="0"/>
              <a:t> </a:t>
            </a:r>
            <a:r>
              <a:rPr lang="ru-RU" sz="1100" dirty="0" err="1" smtClean="0"/>
              <a:t>кеңінен</a:t>
            </a:r>
            <a:r>
              <a:rPr lang="ru-RU" sz="1100" dirty="0" smtClean="0"/>
              <a:t> </a:t>
            </a:r>
            <a:r>
              <a:rPr lang="ru-RU" sz="1100" dirty="0" err="1" smtClean="0"/>
              <a:t>қолдану</a:t>
            </a:r>
            <a:r>
              <a:rPr lang="ru-RU" sz="1100" dirty="0" smtClean="0"/>
              <a:t> </a:t>
            </a:r>
            <a:r>
              <a:rPr lang="ru-RU" sz="1100" dirty="0" err="1" smtClean="0"/>
              <a:t>шараларының</a:t>
            </a:r>
            <a:r>
              <a:rPr lang="ru-RU" sz="1100" dirty="0" smtClean="0"/>
              <a:t> </a:t>
            </a:r>
            <a:r>
              <a:rPr lang="ru-RU" sz="1100" dirty="0" err="1" smtClean="0"/>
              <a:t>мүмкіндіктерін</a:t>
            </a:r>
            <a:r>
              <a:rPr lang="ru-RU" sz="1100" dirty="0" smtClean="0"/>
              <a:t> </a:t>
            </a:r>
            <a:r>
              <a:rPr lang="ru-RU" sz="1100" dirty="0" err="1" smtClean="0"/>
              <a:t>талдау</a:t>
            </a:r>
            <a:endParaRPr lang="ru-RU" sz="1100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3589020" y="1745565"/>
            <a:ext cx="5811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3588347" y="2366545"/>
            <a:ext cx="5811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3598219" y="2939286"/>
            <a:ext cx="5811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3606686" y="3568886"/>
            <a:ext cx="5811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45237" y="614014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0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833572" y="749530"/>
            <a:ext cx="3991817" cy="305311"/>
          </a:xfrm>
          <a:prstGeom prst="rect">
            <a:avLst/>
          </a:prstGeom>
        </p:spPr>
        <p:txBody>
          <a:bodyPr wrap="square" lIns="119479" tIns="59739" rIns="119479" bIns="59739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ШОК ӨНІМІН ШЫҒАРУ</a:t>
            </a:r>
            <a:endParaRPr lang="ru-RU" sz="12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81632" y="721075"/>
            <a:ext cx="3105095" cy="489977"/>
          </a:xfrm>
          <a:prstGeom prst="rect">
            <a:avLst/>
          </a:prstGeom>
        </p:spPr>
        <p:txBody>
          <a:bodyPr wrap="square" lIns="119479" tIns="59739" rIns="119479" bIns="59739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ЖҰМЫС ІСТЕП ТҰРҒАН ШОК  СУБЪЕКТІЛЕРІНІҢ САНЫ</a:t>
            </a:r>
            <a:endParaRPr lang="ru-RU" sz="1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5237" y="99432"/>
            <a:ext cx="8680152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Қазақстандағы шағын және 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орта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кәсіпкерлік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45237" y="529344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5878766"/>
              </p:ext>
            </p:extLst>
          </p:nvPr>
        </p:nvGraphicFramePr>
        <p:xfrm>
          <a:off x="233060" y="1172977"/>
          <a:ext cx="4093080" cy="2548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29023699"/>
              </p:ext>
            </p:extLst>
          </p:nvPr>
        </p:nvGraphicFramePr>
        <p:xfrm>
          <a:off x="4833572" y="1051174"/>
          <a:ext cx="3881370" cy="2843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612765" y="4336677"/>
            <a:ext cx="7745096" cy="14968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5280" tIns="44806" rIns="35280" bIns="44806"/>
          <a:lstStyle/>
          <a:p>
            <a:pPr marL="350044" indent="-280035" algn="ctr">
              <a:buFont typeface="Wingdings" pitchFamily="2" charset="2"/>
              <a:buChar char="ü"/>
              <a:defRPr/>
            </a:pP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істеп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тұрған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субъектілер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саны </a:t>
            </a:r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1 129 </a:t>
            </a:r>
            <a:r>
              <a:rPr lang="ru-RU" sz="17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бірлікті</a:t>
            </a:r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құрайды</a:t>
            </a:r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5,9%-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ға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азайды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17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0044" indent="-280035" algn="ctr">
              <a:buFont typeface="Wingdings" pitchFamily="2" charset="2"/>
              <a:buChar char="ü"/>
              <a:defRPr/>
            </a:pP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ШОК –те 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жұмыс істейтіндер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саны 1.10.2016 ж. </a:t>
            </a:r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3 110 149 </a:t>
            </a:r>
            <a:r>
              <a:rPr lang="ru-RU" sz="17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адамды</a:t>
            </a:r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құрады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3,0%-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ға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аз. </a:t>
            </a:r>
            <a:endParaRPr lang="ru-RU" sz="17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0044" indent="-280035" algn="ctr">
              <a:buFont typeface="Wingdings" pitchFamily="2" charset="2"/>
              <a:buChar char="ü"/>
              <a:defRPr/>
            </a:pPr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11,2 </a:t>
            </a:r>
            <a:r>
              <a:rPr lang="ru-RU" sz="17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трлн. </a:t>
            </a:r>
            <a:r>
              <a:rPr lang="ru-RU" sz="17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теңге 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сомасына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өнім шығарылды, бұл 8,4%-ға тең.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7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6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64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3727939" y="5389685"/>
            <a:ext cx="1485900" cy="254977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b="35453"/>
          <a:stretch/>
        </p:blipFill>
        <p:spPr>
          <a:xfrm>
            <a:off x="2732719" y="662170"/>
            <a:ext cx="3465855" cy="4982492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119063" y="619941"/>
            <a:ext cx="8726684" cy="5055124"/>
            <a:chOff x="119063" y="622026"/>
            <a:chExt cx="8726684" cy="4955517"/>
          </a:xfrm>
        </p:grpSpPr>
        <p:sp>
          <p:nvSpPr>
            <p:cNvPr id="20" name="Rectangle 19"/>
            <p:cNvSpPr/>
            <p:nvPr/>
          </p:nvSpPr>
          <p:spPr>
            <a:xfrm>
              <a:off x="119063" y="3120004"/>
              <a:ext cx="4390231" cy="2457539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44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19063" y="622026"/>
              <a:ext cx="4390231" cy="2457539"/>
            </a:xfrm>
            <a:prstGeom prst="rect">
              <a:avLst/>
            </a:prstGeom>
            <a:solidFill>
              <a:schemeClr val="accent2">
                <a:lumMod val="20000"/>
                <a:lumOff val="80000"/>
                <a:alpha val="69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512666" y="637564"/>
              <a:ext cx="4333081" cy="2457539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47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509294" y="3120004"/>
              <a:ext cx="4333081" cy="2457539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47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 err="1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>
          <a:xfrm>
            <a:off x="119063" y="635792"/>
            <a:ext cx="8723312" cy="5013872"/>
            <a:chOff x="2304018" y="802110"/>
            <a:chExt cx="4464000" cy="4915079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4536018" y="802110"/>
              <a:ext cx="0" cy="4915079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cxnSpLocks/>
            </p:cNvCxnSpPr>
            <p:nvPr/>
          </p:nvCxnSpPr>
          <p:spPr>
            <a:xfrm rot="16200000">
              <a:off x="4536018" y="1027649"/>
              <a:ext cx="0" cy="446400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067955" y="1891612"/>
            <a:ext cx="11302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ru-RU" sz="4200" b="1" dirty="0">
                <a:solidFill>
                  <a:schemeClr val="accent2"/>
                </a:solidFill>
              </a:rPr>
              <a:t>85</a:t>
            </a:r>
            <a:r>
              <a:rPr lang="ru-RU" sz="4200" b="1" dirty="0" smtClean="0">
                <a:solidFill>
                  <a:schemeClr val="accent2"/>
                </a:solidFill>
              </a:rPr>
              <a:t>%</a:t>
            </a:r>
            <a:endParaRPr lang="en-US" sz="4200" b="1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>
            <a:spLocks/>
          </p:cNvSpPr>
          <p:nvPr/>
        </p:nvSpPr>
        <p:spPr>
          <a:xfrm>
            <a:off x="222552" y="1320388"/>
            <a:ext cx="258482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ru-RU" sz="1800" dirty="0" err="1" smtClean="0">
                <a:solidFill>
                  <a:schemeClr val="accent4"/>
                </a:solidFill>
              </a:rPr>
              <a:t>Туғанынан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бір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елді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мекенде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тұрып</a:t>
            </a:r>
            <a:r>
              <a:rPr lang="ru-RU" sz="1800" dirty="0" smtClean="0">
                <a:solidFill>
                  <a:schemeClr val="accent4"/>
                </a:solidFill>
              </a:rPr>
              <a:t>, </a:t>
            </a:r>
            <a:r>
              <a:rPr lang="ru-RU" sz="1800" dirty="0" err="1" smtClean="0">
                <a:solidFill>
                  <a:schemeClr val="accent4"/>
                </a:solidFill>
              </a:rPr>
              <a:t>ешқайда</a:t>
            </a:r>
            <a:r>
              <a:rPr lang="ru-RU" sz="1800" dirty="0" smtClean="0">
                <a:solidFill>
                  <a:schemeClr val="accent4"/>
                </a:solidFill>
              </a:rPr>
              <a:t>  </a:t>
            </a:r>
            <a:r>
              <a:rPr lang="ru-RU" sz="1800" dirty="0" err="1" smtClean="0">
                <a:solidFill>
                  <a:schemeClr val="accent4"/>
                </a:solidFill>
              </a:rPr>
              <a:t>орын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ауыстырмайтындар</a:t>
            </a:r>
            <a:endParaRPr lang="en-US" sz="1800" dirty="0">
              <a:solidFill>
                <a:schemeClr val="accent4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67955" y="3580074"/>
            <a:ext cx="11302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ru-RU" sz="4200" b="1" dirty="0">
                <a:solidFill>
                  <a:schemeClr val="accent2"/>
                </a:solidFill>
              </a:rPr>
              <a:t>63</a:t>
            </a:r>
            <a:r>
              <a:rPr lang="ru-RU" sz="4200" b="1" dirty="0" smtClean="0">
                <a:solidFill>
                  <a:schemeClr val="accent2"/>
                </a:solidFill>
              </a:rPr>
              <a:t>%</a:t>
            </a:r>
            <a:endParaRPr lang="en-US" sz="4200" b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>
            <a:spLocks/>
          </p:cNvSpPr>
          <p:nvPr/>
        </p:nvSpPr>
        <p:spPr>
          <a:xfrm>
            <a:off x="222550" y="3580074"/>
            <a:ext cx="2536543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ru-RU" sz="1800" dirty="0" err="1" smtClean="0">
                <a:solidFill>
                  <a:schemeClr val="accent4"/>
                </a:solidFill>
              </a:rPr>
              <a:t>Ауылда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тұратын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және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білім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алуға</a:t>
            </a:r>
            <a:r>
              <a:rPr lang="ru-RU" sz="1800" dirty="0" smtClean="0">
                <a:solidFill>
                  <a:schemeClr val="accent4"/>
                </a:solidFill>
              </a:rPr>
              <a:t>, </a:t>
            </a:r>
            <a:r>
              <a:rPr lang="ru-RU" sz="1800" dirty="0" err="1" smtClean="0">
                <a:solidFill>
                  <a:schemeClr val="accent4"/>
                </a:solidFill>
              </a:rPr>
              <a:t>жұмысқа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орналасуға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немесе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өз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ісін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ашуға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аздаған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мүмкіндіктері</a:t>
            </a:r>
            <a:r>
              <a:rPr lang="ru-RU" sz="1800" dirty="0" smtClean="0">
                <a:solidFill>
                  <a:schemeClr val="accent4"/>
                </a:solidFill>
              </a:rPr>
              <a:t> бар</a:t>
            </a:r>
            <a:endParaRPr lang="en-US" sz="1800" dirty="0">
              <a:solidFill>
                <a:schemeClr val="accent4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81596" y="1891612"/>
            <a:ext cx="11302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ru-RU" sz="4200" b="1" dirty="0">
                <a:solidFill>
                  <a:schemeClr val="accent2"/>
                </a:solidFill>
              </a:rPr>
              <a:t>42</a:t>
            </a:r>
            <a:r>
              <a:rPr lang="ru-RU" sz="4200" b="1" dirty="0" smtClean="0">
                <a:solidFill>
                  <a:schemeClr val="accent2"/>
                </a:solidFill>
              </a:rPr>
              <a:t>%</a:t>
            </a:r>
            <a:endParaRPr lang="en-US" sz="4200" b="1" dirty="0">
              <a:solidFill>
                <a:schemeClr val="accent2"/>
              </a:solidFill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6397760" y="1427411"/>
            <a:ext cx="2365375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800" dirty="0" err="1">
                <a:solidFill>
                  <a:schemeClr val="accent4"/>
                </a:solidFill>
              </a:rPr>
              <a:t>М</a:t>
            </a:r>
            <a:r>
              <a:rPr lang="ru-RU" sz="1800" dirty="0" err="1" smtClean="0">
                <a:solidFill>
                  <a:schemeClr val="accent4"/>
                </a:solidFill>
              </a:rPr>
              <a:t>ектепте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ғана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білім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алып</a:t>
            </a:r>
            <a:r>
              <a:rPr lang="ru-RU" sz="1800" dirty="0" smtClean="0">
                <a:solidFill>
                  <a:schemeClr val="accent4"/>
                </a:solidFill>
              </a:rPr>
              <a:t>, </a:t>
            </a:r>
            <a:r>
              <a:rPr lang="ru-RU" sz="1800" dirty="0" err="1" smtClean="0">
                <a:solidFill>
                  <a:schemeClr val="accent4"/>
                </a:solidFill>
              </a:rPr>
              <a:t>одан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әрі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оқымайтындар</a:t>
            </a:r>
            <a:endParaRPr lang="en-US" sz="1800" dirty="0">
              <a:solidFill>
                <a:schemeClr val="accent4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81596" y="3580074"/>
            <a:ext cx="11302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ru-RU" sz="4200" b="1" dirty="0">
                <a:solidFill>
                  <a:schemeClr val="accent2"/>
                </a:solidFill>
              </a:rPr>
              <a:t>64</a:t>
            </a:r>
            <a:r>
              <a:rPr lang="ru-RU" sz="4200" b="1" dirty="0" smtClean="0">
                <a:solidFill>
                  <a:schemeClr val="accent2"/>
                </a:solidFill>
              </a:rPr>
              <a:t>%</a:t>
            </a:r>
            <a:endParaRPr lang="en-US" sz="4200" b="1" dirty="0">
              <a:solidFill>
                <a:schemeClr val="accent2"/>
              </a:solidFill>
            </a:endParaRPr>
          </a:p>
        </p:txBody>
      </p:sp>
      <p:sp>
        <p:nvSpPr>
          <p:cNvPr id="14" name="TextBox 13"/>
          <p:cNvSpPr txBox="1">
            <a:spLocks/>
          </p:cNvSpPr>
          <p:nvPr/>
        </p:nvSpPr>
        <p:spPr>
          <a:xfrm>
            <a:off x="6397760" y="3580074"/>
            <a:ext cx="236537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ru-RU" sz="1800" dirty="0" smtClean="0">
                <a:solidFill>
                  <a:schemeClr val="accent4"/>
                </a:solidFill>
              </a:rPr>
              <a:t>15-44 </a:t>
            </a:r>
            <a:r>
              <a:rPr lang="ru-RU" sz="1800" dirty="0" err="1" smtClean="0">
                <a:solidFill>
                  <a:schemeClr val="accent4"/>
                </a:solidFill>
              </a:rPr>
              <a:t>жас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шамасында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және белсенді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және өнімді тіршілік</a:t>
            </a:r>
            <a:r>
              <a:rPr lang="ru-RU" sz="1800" dirty="0" smtClean="0">
                <a:solidFill>
                  <a:schemeClr val="accent4"/>
                </a:solidFill>
              </a:rPr>
              <a:t> </a:t>
            </a:r>
            <a:r>
              <a:rPr lang="ru-RU" sz="1800" dirty="0" err="1" smtClean="0">
                <a:solidFill>
                  <a:schemeClr val="accent4"/>
                </a:solidFill>
              </a:rPr>
              <a:t>әрекеті үшін әлеуеті </a:t>
            </a:r>
            <a:r>
              <a:rPr lang="ru-RU" sz="1800" dirty="0" smtClean="0">
                <a:solidFill>
                  <a:schemeClr val="accent4"/>
                </a:solidFill>
              </a:rPr>
              <a:t>бар</a:t>
            </a:r>
            <a:endParaRPr lang="en-US" sz="1800" dirty="0">
              <a:solidFill>
                <a:schemeClr val="accent4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5237" y="82498"/>
            <a:ext cx="8680152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Өзін-өзі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жұмыспен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қамтыған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халықтың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бейнесі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45237" y="487009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588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5237" y="65564"/>
            <a:ext cx="8680152" cy="64448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Ауылдық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жерде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жұмыссыз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халықтың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шоғырлануына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ықпал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ететін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факторлар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45237" y="749486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1" descr="C:\Users\NATALIA ROMERO\Desktop\Images\Business\Markers\Map-Marker-Marker-Inside-Pink.png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60" y="1237285"/>
            <a:ext cx="481013" cy="48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59932" y="1049853"/>
            <a:ext cx="75438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Ауыл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халқының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бизнес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жүргізу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негіздері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бойынша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тиісті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білімдерінің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болмауы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және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мемлекеттік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қолдау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бағдарламалары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шеңберінде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берілетін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мүмкіндіктер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туралы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ақпараттандырылмауы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9" name="Picture 61" descr="C:\Users\NATALIA ROMERO\Desktop\Images\Business\Markers\Map-Marker-Marker-Inside-Pink.png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21" y="2354923"/>
            <a:ext cx="481013" cy="48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168393" y="2277562"/>
            <a:ext cx="7543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Өндірілетін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өнімді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сату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нарығының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болмауы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оның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ішінде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жеке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шаруашылықтарында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және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қосалқы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шаруашылықтарында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болмауы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1" name="Picture 61" descr="C:\Users\NATALIA ROMERO\Desktop\Images\Business\Markers\Map-Marker-Marker-Inside-Pink.png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15" y="3557231"/>
            <a:ext cx="481013" cy="48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168387" y="3589941"/>
            <a:ext cx="7543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Кәсіпкерлік бастамаларды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қаржыландырудың жеткіліксіздігі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3" name="Picture 61" descr="C:\Users\NATALIA ROMERO\Desktop\Images\Business\Markers\Map-Marker-Marker-Inside-Pink.png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76" y="4844209"/>
            <a:ext cx="481013" cy="48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176848" y="4766848"/>
            <a:ext cx="7543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Бизнес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жобаны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іске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асыруға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қарыз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қаражатын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алу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үшін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кепілдік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қамтамасыз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етудің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жеткіліксіздігі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446866" y="2104153"/>
            <a:ext cx="4498916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438393" y="3238725"/>
            <a:ext cx="4498916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421453" y="4424099"/>
            <a:ext cx="4498916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421447" y="5694143"/>
            <a:ext cx="4498916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978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5237" y="99432"/>
            <a:ext cx="8680152" cy="64448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Өнімді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жұмыспен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қамту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жаппай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кәсіпкерлікті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дамыту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бағдарламасы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(2-бағыт)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45237" y="783354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9"/>
          <p:cNvSpPr>
            <a:spLocks/>
          </p:cNvSpPr>
          <p:nvPr/>
        </p:nvSpPr>
        <p:spPr>
          <a:xfrm>
            <a:off x="248269" y="1403705"/>
            <a:ext cx="3056727" cy="4746625"/>
          </a:xfrm>
          <a:prstGeom prst="rect">
            <a:avLst/>
          </a:prstGeom>
          <a:solidFill>
            <a:srgbClr val="E9F8FD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8" name="Rectangle 15"/>
          <p:cNvSpPr txBox="1">
            <a:spLocks/>
          </p:cNvSpPr>
          <p:nvPr/>
        </p:nvSpPr>
        <p:spPr bwMode="gray">
          <a:xfrm>
            <a:off x="358938" y="1534661"/>
            <a:ext cx="2749671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marL="0" lvl="0" indent="0" algn="l" defTabSz="895350" rtl="0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3675" lvl="1" indent="-192088" algn="l" defTabSz="895350" rtl="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57200" lvl="2" indent="-261938" algn="l" defTabSz="895350" rtl="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14363" lvl="3" indent="-155575" algn="l" defTabSz="895350" rtl="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49808" lvl="4" indent="-130175" algn="l" defTabSz="895350" rtl="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600"/>
              </a:spcAft>
              <a:buClr>
                <a:srgbClr val="002960"/>
              </a:buClr>
            </a:pPr>
            <a:r>
              <a:rPr lang="ru-RU" dirty="0" err="1" smtClean="0"/>
              <a:t>Жаңа</a:t>
            </a:r>
            <a:r>
              <a:rPr lang="ru-RU" dirty="0" smtClean="0"/>
              <a:t> </a:t>
            </a:r>
            <a:r>
              <a:rPr lang="ru-RU" dirty="0" err="1" smtClean="0"/>
              <a:t>жұмыс</a:t>
            </a:r>
            <a:r>
              <a:rPr lang="ru-RU" dirty="0" smtClean="0"/>
              <a:t> </a:t>
            </a:r>
            <a:r>
              <a:rPr lang="ru-RU" dirty="0" err="1" smtClean="0"/>
              <a:t>орындарын</a:t>
            </a:r>
            <a:r>
              <a:rPr lang="ru-RU" dirty="0" smtClean="0"/>
              <a:t> </a:t>
            </a:r>
            <a:r>
              <a:rPr lang="ru-RU" dirty="0" err="1" smtClean="0"/>
              <a:t>құру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жеткіліксіз</a:t>
            </a:r>
            <a:r>
              <a:rPr lang="ru-RU" dirty="0" smtClean="0"/>
              <a:t> </a:t>
            </a:r>
            <a:r>
              <a:rPr lang="ru-RU" dirty="0" err="1" smtClean="0"/>
              <a:t>кепілді</a:t>
            </a:r>
            <a:r>
              <a:rPr lang="ru-RU" dirty="0" smtClean="0"/>
              <a:t> </a:t>
            </a:r>
            <a:r>
              <a:rPr lang="ru-RU" dirty="0" err="1" smtClean="0"/>
              <a:t>мүлік</a:t>
            </a:r>
            <a:r>
              <a:rPr lang="ru-RU" dirty="0" smtClean="0"/>
              <a:t> пен кредит </a:t>
            </a:r>
            <a:r>
              <a:rPr lang="ru-RU" dirty="0" err="1" smtClean="0"/>
              <a:t>тарихынсыз</a:t>
            </a:r>
            <a:r>
              <a:rPr lang="ru-RU" dirty="0" smtClean="0"/>
              <a:t> </a:t>
            </a:r>
            <a:r>
              <a:rPr lang="ru-RU" dirty="0" err="1" smtClean="0"/>
              <a:t>өзін</a:t>
            </a:r>
            <a:r>
              <a:rPr lang="ru-RU" dirty="0" smtClean="0"/>
              <a:t> –</a:t>
            </a:r>
            <a:r>
              <a:rPr lang="ru-RU" dirty="0" err="1" smtClean="0"/>
              <a:t>өзі</a:t>
            </a:r>
            <a:r>
              <a:rPr lang="ru-RU" dirty="0" smtClean="0"/>
              <a:t> </a:t>
            </a:r>
            <a:r>
              <a:rPr lang="ru-RU" dirty="0" err="1" smtClean="0"/>
              <a:t>жұмыспен</a:t>
            </a:r>
            <a:r>
              <a:rPr lang="ru-RU" dirty="0" smtClean="0"/>
              <a:t> </a:t>
            </a:r>
            <a:r>
              <a:rPr lang="ru-RU" dirty="0" err="1" smtClean="0"/>
              <a:t>қамтыған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жұмыссыздар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 кредит </a:t>
            </a:r>
            <a:r>
              <a:rPr lang="ru-RU" dirty="0" err="1" smtClean="0"/>
              <a:t>алудың</a:t>
            </a:r>
            <a:r>
              <a:rPr lang="ru-RU" dirty="0" smtClean="0"/>
              <a:t> </a:t>
            </a:r>
            <a:r>
              <a:rPr lang="ru-RU" dirty="0" err="1" smtClean="0"/>
              <a:t>қолжетімділігін</a:t>
            </a:r>
            <a:r>
              <a:rPr lang="ru-RU" dirty="0" smtClean="0"/>
              <a:t>:</a:t>
            </a:r>
            <a:endParaRPr lang="ru-RU" dirty="0"/>
          </a:p>
          <a:p>
            <a:pPr lvl="2">
              <a:spcAft>
                <a:spcPts val="600"/>
              </a:spcAft>
              <a:buClr>
                <a:srgbClr val="002960"/>
              </a:buClr>
            </a:pPr>
            <a:r>
              <a:rPr lang="ru-RU" dirty="0" err="1" smtClean="0"/>
              <a:t>Жеңілдікт</a:t>
            </a:r>
            <a:r>
              <a:rPr lang="ru-RU" dirty="0" err="1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микрокредит</a:t>
            </a:r>
            <a:r>
              <a:rPr lang="ru-RU" dirty="0" smtClean="0"/>
              <a:t> беру</a:t>
            </a:r>
            <a:endParaRPr lang="ru" dirty="0">
              <a:solidFill>
                <a:schemeClr val="accent3"/>
              </a:solidFill>
            </a:endParaRPr>
          </a:p>
          <a:p>
            <a:pPr lvl="2">
              <a:spcAft>
                <a:spcPts val="600"/>
              </a:spcAft>
              <a:buClr>
                <a:srgbClr val="002960"/>
              </a:buClr>
            </a:pPr>
            <a:r>
              <a:rPr lang="ru-RU" dirty="0" err="1" smtClean="0"/>
              <a:t>Микрокредиттерді</a:t>
            </a:r>
            <a:r>
              <a:rPr lang="ru-RU" dirty="0" smtClean="0"/>
              <a:t> </a:t>
            </a:r>
            <a:r>
              <a:rPr lang="ru-RU" dirty="0" err="1" smtClean="0"/>
              <a:t>кепілдендіру</a:t>
            </a:r>
            <a:r>
              <a:rPr lang="ru-RU" dirty="0" smtClean="0"/>
              <a:t> </a:t>
            </a:r>
            <a:r>
              <a:rPr lang="ru-RU" dirty="0" err="1" smtClean="0"/>
              <a:t>жолымен</a:t>
            </a:r>
            <a:r>
              <a:rPr lang="ru-RU" dirty="0" smtClean="0"/>
              <a:t> </a:t>
            </a:r>
            <a:r>
              <a:rPr lang="ru-RU" dirty="0" err="1"/>
              <a:t>арттыру</a:t>
            </a:r>
            <a:endParaRPr lang="ru" dirty="0">
              <a:solidFill>
                <a:schemeClr val="accent3"/>
              </a:solidFill>
            </a:endParaRPr>
          </a:p>
        </p:txBody>
      </p:sp>
      <p:sp>
        <p:nvSpPr>
          <p:cNvPr id="9" name="Rectangle 47"/>
          <p:cNvSpPr>
            <a:spLocks/>
          </p:cNvSpPr>
          <p:nvPr/>
        </p:nvSpPr>
        <p:spPr>
          <a:xfrm>
            <a:off x="5036128" y="1408856"/>
            <a:ext cx="3417821" cy="4741474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16" name="Rounded Rectangle 54"/>
          <p:cNvSpPr>
            <a:spLocks/>
          </p:cNvSpPr>
          <p:nvPr/>
        </p:nvSpPr>
        <p:spPr>
          <a:xfrm>
            <a:off x="4865516" y="3562902"/>
            <a:ext cx="3723139" cy="866349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>
            <a:spLocks/>
          </p:cNvSpPr>
          <p:nvPr/>
        </p:nvSpPr>
        <p:spPr>
          <a:xfrm>
            <a:off x="3715117" y="3561709"/>
            <a:ext cx="1175672" cy="866349"/>
          </a:xfrm>
          <a:custGeom>
            <a:avLst/>
            <a:gdLst>
              <a:gd name="connsiteX0" fmla="*/ 0 w 1175672"/>
              <a:gd name="connsiteY0" fmla="*/ 0 h 449530"/>
              <a:gd name="connsiteX1" fmla="*/ 1175672 w 1175672"/>
              <a:gd name="connsiteY1" fmla="*/ 0 h 449530"/>
              <a:gd name="connsiteX2" fmla="*/ 1174219 w 1175672"/>
              <a:gd name="connsiteY2" fmla="*/ 789 h 449530"/>
              <a:gd name="connsiteX3" fmla="*/ 1054499 w 1175672"/>
              <a:gd name="connsiteY3" fmla="*/ 225955 h 449530"/>
              <a:gd name="connsiteX4" fmla="*/ 1134032 w 1175672"/>
              <a:gd name="connsiteY4" fmla="*/ 417964 h 449530"/>
              <a:gd name="connsiteX5" fmla="*/ 1172291 w 1175672"/>
              <a:gd name="connsiteY5" fmla="*/ 449530 h 449530"/>
              <a:gd name="connsiteX6" fmla="*/ 0 w 1175672"/>
              <a:gd name="connsiteY6" fmla="*/ 449530 h 449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75672" h="449530">
                <a:moveTo>
                  <a:pt x="0" y="0"/>
                </a:moveTo>
                <a:lnTo>
                  <a:pt x="1175672" y="0"/>
                </a:lnTo>
                <a:lnTo>
                  <a:pt x="1174219" y="789"/>
                </a:lnTo>
                <a:cubicBezTo>
                  <a:pt x="1101989" y="49587"/>
                  <a:pt x="1054499" y="132225"/>
                  <a:pt x="1054499" y="225955"/>
                </a:cubicBezTo>
                <a:cubicBezTo>
                  <a:pt x="1054499" y="300939"/>
                  <a:pt x="1084892" y="368824"/>
                  <a:pt x="1134032" y="417964"/>
                </a:cubicBezTo>
                <a:lnTo>
                  <a:pt x="1172291" y="449530"/>
                </a:lnTo>
                <a:lnTo>
                  <a:pt x="0" y="44953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72009" rIns="72000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>
              <a:spcAft>
                <a:spcPts val="0"/>
              </a:spcAft>
              <a:buClr>
                <a:srgbClr val="000000"/>
              </a:buClr>
            </a:pPr>
            <a:r>
              <a:rPr lang="ru-RU" sz="1200" b="1" dirty="0" err="1" smtClean="0">
                <a:solidFill>
                  <a:schemeClr val="bg1"/>
                </a:solidFill>
              </a:rPr>
              <a:t>Кепілдіктер</a:t>
            </a:r>
            <a:r>
              <a:rPr lang="ru-RU" sz="1200" b="1" dirty="0" smtClean="0">
                <a:solidFill>
                  <a:schemeClr val="bg1"/>
                </a:solidFill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</a:rPr>
              <a:t>бойынша</a:t>
            </a:r>
            <a:r>
              <a:rPr lang="ru-RU" sz="1200" b="1" dirty="0" smtClean="0">
                <a:solidFill>
                  <a:schemeClr val="bg1"/>
                </a:solidFill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</a:rPr>
              <a:t>мемлекет</a:t>
            </a:r>
            <a:r>
              <a:rPr lang="ru-RU" sz="1200" b="1" dirty="0" smtClean="0">
                <a:solidFill>
                  <a:schemeClr val="bg1"/>
                </a:solidFill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</a:rPr>
              <a:t>тарапынан</a:t>
            </a:r>
            <a:r>
              <a:rPr lang="ru-RU" sz="1200" b="1" dirty="0" smtClean="0">
                <a:solidFill>
                  <a:schemeClr val="bg1"/>
                </a:solidFill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</a:rPr>
              <a:t>төлем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/>
          </p:cNvSpPr>
          <p:nvPr/>
        </p:nvSpPr>
        <p:spPr>
          <a:xfrm>
            <a:off x="5033940" y="3694738"/>
            <a:ext cx="337070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Clr>
                <a:srgbClr val="000000"/>
              </a:buClr>
            </a:pPr>
            <a:r>
              <a:rPr lang="ru-RU" sz="1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Қалаларда</a:t>
            </a:r>
            <a:r>
              <a:rPr lang="ru-RU" sz="1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кепілдік</a:t>
            </a:r>
            <a:r>
              <a:rPr lang="ru-RU" sz="1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беру </a:t>
            </a:r>
            <a:r>
              <a:rPr lang="ru-RU" sz="1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үшін</a:t>
            </a:r>
            <a:r>
              <a:rPr lang="ru-RU" sz="1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– 20%</a:t>
            </a:r>
          </a:p>
          <a:p>
            <a:pPr lvl="1">
              <a:buClr>
                <a:srgbClr val="000000"/>
              </a:buClr>
            </a:pPr>
            <a:endParaRPr lang="ru-RU" sz="1200" dirty="0" smtClean="0">
              <a:solidFill>
                <a:srgbClr val="000000"/>
              </a:solidFill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lvl="1">
              <a:buClr>
                <a:srgbClr val="000000"/>
              </a:buClr>
            </a:pPr>
            <a:r>
              <a:rPr lang="ru-RU" sz="1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Ауылда</a:t>
            </a:r>
            <a:r>
              <a:rPr lang="ru-RU" sz="1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және</a:t>
            </a:r>
            <a:r>
              <a:rPr lang="ru-RU" sz="1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шағын</a:t>
            </a:r>
            <a:r>
              <a:rPr lang="ru-RU" sz="1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қалаларда</a:t>
            </a:r>
            <a:r>
              <a:rPr lang="ru-RU" sz="1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кепілдік</a:t>
            </a:r>
            <a:r>
              <a:rPr lang="ru-RU" sz="1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беру </a:t>
            </a:r>
            <a:r>
              <a:rPr lang="ru-RU" sz="1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үшін</a:t>
            </a:r>
            <a:r>
              <a:rPr lang="ru-RU" sz="1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– 30%</a:t>
            </a:r>
            <a:endParaRPr lang="ru-RU" sz="1200" dirty="0">
              <a:solidFill>
                <a:srgbClr val="000000"/>
              </a:solidFill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>
            <a:spLocks/>
          </p:cNvSpPr>
          <p:nvPr/>
        </p:nvSpPr>
        <p:spPr>
          <a:xfrm>
            <a:off x="3715118" y="4521564"/>
            <a:ext cx="1193127" cy="1152144"/>
          </a:xfrm>
          <a:custGeom>
            <a:avLst/>
            <a:gdLst>
              <a:gd name="connsiteX0" fmla="*/ 0 w 1193127"/>
              <a:gd name="connsiteY0" fmla="*/ 0 h 449530"/>
              <a:gd name="connsiteX1" fmla="*/ 1193127 w 1193127"/>
              <a:gd name="connsiteY1" fmla="*/ 0 h 449530"/>
              <a:gd name="connsiteX2" fmla="*/ 1153082 w 1193127"/>
              <a:gd name="connsiteY2" fmla="*/ 33041 h 449530"/>
              <a:gd name="connsiteX3" fmla="*/ 1073549 w 1193127"/>
              <a:gd name="connsiteY3" fmla="*/ 225049 h 449530"/>
              <a:gd name="connsiteX4" fmla="*/ 1153082 w 1193127"/>
              <a:gd name="connsiteY4" fmla="*/ 417058 h 449530"/>
              <a:gd name="connsiteX5" fmla="*/ 1192439 w 1193127"/>
              <a:gd name="connsiteY5" fmla="*/ 449530 h 449530"/>
              <a:gd name="connsiteX6" fmla="*/ 0 w 1193127"/>
              <a:gd name="connsiteY6" fmla="*/ 449530 h 449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3127" h="449530">
                <a:moveTo>
                  <a:pt x="0" y="0"/>
                </a:moveTo>
                <a:lnTo>
                  <a:pt x="1193127" y="0"/>
                </a:lnTo>
                <a:lnTo>
                  <a:pt x="1153082" y="33041"/>
                </a:lnTo>
                <a:cubicBezTo>
                  <a:pt x="1103942" y="82180"/>
                  <a:pt x="1073549" y="150065"/>
                  <a:pt x="1073549" y="225049"/>
                </a:cubicBezTo>
                <a:cubicBezTo>
                  <a:pt x="1073549" y="300033"/>
                  <a:pt x="1103942" y="367918"/>
                  <a:pt x="1153082" y="417058"/>
                </a:cubicBezTo>
                <a:lnTo>
                  <a:pt x="1192439" y="449530"/>
                </a:lnTo>
                <a:lnTo>
                  <a:pt x="0" y="44953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72009" rIns="72000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>
              <a:spcAft>
                <a:spcPts val="0"/>
              </a:spcAft>
              <a:buClr>
                <a:srgbClr val="000000"/>
              </a:buClr>
            </a:pPr>
            <a:r>
              <a:rPr lang="ru-RU" sz="12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Операторлар</a:t>
            </a:r>
            <a:endParaRPr lang="ru-RU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0" name="Rounded Rectangle 57"/>
          <p:cNvSpPr>
            <a:spLocks/>
          </p:cNvSpPr>
          <p:nvPr/>
        </p:nvSpPr>
        <p:spPr>
          <a:xfrm>
            <a:off x="4865516" y="4546964"/>
            <a:ext cx="3723139" cy="1152145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>
            <a:spLocks/>
          </p:cNvSpPr>
          <p:nvPr/>
        </p:nvSpPr>
        <p:spPr>
          <a:xfrm>
            <a:off x="5033940" y="4553196"/>
            <a:ext cx="360583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200" dirty="0" smtClean="0">
                <a:cs typeface="Arial" panose="020B0604020202020204" pitchFamily="34" charset="0"/>
              </a:rPr>
              <a:t>«ДАМУ» АҚ </a:t>
            </a:r>
            <a:r>
              <a:rPr lang="ru-RU" sz="1200" dirty="0">
                <a:cs typeface="Arial" panose="020B0604020202020204" pitchFamily="34" charset="0"/>
              </a:rPr>
              <a:t/>
            </a:r>
            <a:br>
              <a:rPr lang="ru-RU" sz="1200" dirty="0">
                <a:cs typeface="Arial" panose="020B0604020202020204" pitchFamily="34" charset="0"/>
              </a:rPr>
            </a:br>
            <a:r>
              <a:rPr lang="ru-RU" sz="1200" dirty="0" smtClean="0">
                <a:cs typeface="Arial" panose="020B0604020202020204" pitchFamily="34" charset="0"/>
              </a:rPr>
              <a:t>(</a:t>
            </a:r>
            <a:r>
              <a:rPr lang="ru-RU" sz="1200" dirty="0" err="1" smtClean="0">
                <a:cs typeface="Arial" panose="020B0604020202020204" pitchFamily="34" charset="0"/>
              </a:rPr>
              <a:t>қалаларда</a:t>
            </a:r>
            <a:r>
              <a:rPr lang="ru-RU" sz="1200" dirty="0" smtClean="0"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cs typeface="Arial" panose="020B0604020202020204" pitchFamily="34" charset="0"/>
              </a:rPr>
              <a:t>қорландыру</a:t>
            </a:r>
            <a:r>
              <a:rPr lang="ru-RU" sz="1200" dirty="0" smtClean="0"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cs typeface="Arial" panose="020B0604020202020204" pitchFamily="34" charset="0"/>
              </a:rPr>
              <a:t>және</a:t>
            </a:r>
            <a:r>
              <a:rPr lang="ru-RU" sz="1200" dirty="0" smtClean="0"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cs typeface="Arial" panose="020B0604020202020204" pitchFamily="34" charset="0"/>
              </a:rPr>
              <a:t>кепілдендіру</a:t>
            </a:r>
            <a:r>
              <a:rPr lang="ru-RU" sz="1200" dirty="0" smtClean="0">
                <a:cs typeface="Arial" panose="020B0604020202020204" pitchFamily="34" charset="0"/>
              </a:rPr>
              <a:t>)</a:t>
            </a:r>
          </a:p>
          <a:p>
            <a:pPr lvl="1"/>
            <a:r>
              <a:rPr lang="ru-RU" sz="1200" dirty="0" smtClean="0">
                <a:cs typeface="Arial" panose="020B0604020202020204" pitchFamily="34" charset="0"/>
              </a:rPr>
              <a:t> «АКК» АҚ </a:t>
            </a:r>
          </a:p>
          <a:p>
            <a:pPr marL="1587" lvl="1" indent="0">
              <a:buNone/>
            </a:pPr>
            <a:r>
              <a:rPr lang="ru-RU" sz="1200" dirty="0" smtClean="0">
                <a:cs typeface="Arial" panose="020B0604020202020204" pitchFamily="34" charset="0"/>
              </a:rPr>
              <a:t>     (</a:t>
            </a:r>
            <a:r>
              <a:rPr lang="ru-RU" sz="1200" dirty="0" err="1" smtClean="0">
                <a:cs typeface="Arial" panose="020B0604020202020204" pitchFamily="34" charset="0"/>
              </a:rPr>
              <a:t>ауылда</a:t>
            </a:r>
            <a:r>
              <a:rPr lang="ru-RU" sz="1200" dirty="0" smtClean="0"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cs typeface="Arial" panose="020B0604020202020204" pitchFamily="34" charset="0"/>
              </a:rPr>
              <a:t>және шағын қалаларда қорландыру</a:t>
            </a:r>
            <a:r>
              <a:rPr lang="ru-RU" sz="1200" dirty="0" smtClean="0">
                <a:cs typeface="Arial" panose="020B0604020202020204" pitchFamily="34" charset="0"/>
              </a:rPr>
              <a:t>)</a:t>
            </a:r>
            <a:endParaRPr lang="ru-RU" sz="1200" dirty="0">
              <a:cs typeface="Arial" panose="020B0604020202020204" pitchFamily="34" charset="0"/>
            </a:endParaRPr>
          </a:p>
          <a:p>
            <a:pPr lvl="1"/>
            <a:r>
              <a:rPr lang="ru-RU" sz="1200" dirty="0" smtClean="0">
                <a:cs typeface="Arial" panose="020B0604020202020204" pitchFamily="34" charset="0"/>
              </a:rPr>
              <a:t> «</a:t>
            </a:r>
            <a:r>
              <a:rPr lang="ru-RU" sz="1200" dirty="0" err="1" smtClean="0">
                <a:cs typeface="Arial" panose="020B0604020202020204" pitchFamily="34" charset="0"/>
              </a:rPr>
              <a:t>КазАгроКепіл</a:t>
            </a:r>
            <a:r>
              <a:rPr lang="ru-RU" sz="1200" dirty="0" smtClean="0">
                <a:cs typeface="Arial" panose="020B0604020202020204" pitchFamily="34" charset="0"/>
              </a:rPr>
              <a:t>» АҚ</a:t>
            </a:r>
          </a:p>
          <a:p>
            <a:pPr marL="1587" lvl="1" indent="0">
              <a:buNone/>
            </a:pPr>
            <a:r>
              <a:rPr lang="ru-RU" sz="1200" dirty="0" smtClean="0">
                <a:cs typeface="Arial" panose="020B0604020202020204" pitchFamily="34" charset="0"/>
              </a:rPr>
              <a:t>     (</a:t>
            </a:r>
            <a:r>
              <a:rPr lang="ru-RU" sz="1200" dirty="0" err="1" smtClean="0">
                <a:cs typeface="Arial" panose="020B0604020202020204" pitchFamily="34" charset="0"/>
              </a:rPr>
              <a:t>ауылда</a:t>
            </a:r>
            <a:r>
              <a:rPr lang="ru-RU" sz="1200" dirty="0" smtClean="0"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cs typeface="Arial" panose="020B0604020202020204" pitchFamily="34" charset="0"/>
              </a:rPr>
              <a:t>және шағын қалаларда  кепілдендіру</a:t>
            </a:r>
            <a:r>
              <a:rPr lang="ru-RU" sz="1200" dirty="0" smtClean="0">
                <a:cs typeface="Arial" panose="020B0604020202020204" pitchFamily="34" charset="0"/>
              </a:rPr>
              <a:t>)</a:t>
            </a:r>
          </a:p>
          <a:p>
            <a:pPr marL="1587" lvl="1" indent="0">
              <a:buNone/>
            </a:pPr>
            <a:endParaRPr lang="ru-RU" sz="1200" dirty="0">
              <a:cs typeface="Arial" panose="020B0604020202020204" pitchFamily="34" charset="0"/>
            </a:endParaRPr>
          </a:p>
        </p:txBody>
      </p:sp>
      <p:sp>
        <p:nvSpPr>
          <p:cNvPr id="22" name="Rounded Rectangle 50"/>
          <p:cNvSpPr>
            <a:spLocks/>
          </p:cNvSpPr>
          <p:nvPr/>
        </p:nvSpPr>
        <p:spPr>
          <a:xfrm>
            <a:off x="4876772" y="1403400"/>
            <a:ext cx="3730497" cy="44953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>
            <a:spLocks/>
          </p:cNvSpPr>
          <p:nvPr/>
        </p:nvSpPr>
        <p:spPr>
          <a:xfrm>
            <a:off x="3715118" y="1403400"/>
            <a:ext cx="1164019" cy="449530"/>
          </a:xfrm>
          <a:custGeom>
            <a:avLst/>
            <a:gdLst>
              <a:gd name="connsiteX0" fmla="*/ 0 w 1164019"/>
              <a:gd name="connsiteY0" fmla="*/ 0 h 449530"/>
              <a:gd name="connsiteX1" fmla="*/ 1164019 w 1164019"/>
              <a:gd name="connsiteY1" fmla="*/ 0 h 449530"/>
              <a:gd name="connsiteX2" fmla="*/ 1124318 w 1164019"/>
              <a:gd name="connsiteY2" fmla="*/ 32757 h 449530"/>
              <a:gd name="connsiteX3" fmla="*/ 1044785 w 1164019"/>
              <a:gd name="connsiteY3" fmla="*/ 224765 h 449530"/>
              <a:gd name="connsiteX4" fmla="*/ 1124318 w 1164019"/>
              <a:gd name="connsiteY4" fmla="*/ 416774 h 449530"/>
              <a:gd name="connsiteX5" fmla="*/ 1164019 w 1164019"/>
              <a:gd name="connsiteY5" fmla="*/ 449530 h 449530"/>
              <a:gd name="connsiteX6" fmla="*/ 0 w 1164019"/>
              <a:gd name="connsiteY6" fmla="*/ 449530 h 449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4019" h="449530">
                <a:moveTo>
                  <a:pt x="0" y="0"/>
                </a:moveTo>
                <a:lnTo>
                  <a:pt x="1164019" y="0"/>
                </a:lnTo>
                <a:lnTo>
                  <a:pt x="1124318" y="32757"/>
                </a:lnTo>
                <a:cubicBezTo>
                  <a:pt x="1075178" y="81896"/>
                  <a:pt x="1044785" y="149781"/>
                  <a:pt x="1044785" y="224765"/>
                </a:cubicBezTo>
                <a:cubicBezTo>
                  <a:pt x="1044785" y="299749"/>
                  <a:pt x="1075178" y="367634"/>
                  <a:pt x="1124318" y="416774"/>
                </a:cubicBezTo>
                <a:lnTo>
                  <a:pt x="1164019" y="449530"/>
                </a:lnTo>
                <a:lnTo>
                  <a:pt x="0" y="44953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72009" rIns="72000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>
              <a:spcAft>
                <a:spcPts val="0"/>
              </a:spcAft>
              <a:buClr>
                <a:srgbClr val="000000"/>
              </a:buClr>
            </a:pPr>
            <a:r>
              <a:rPr lang="ru-RU" sz="1200" b="1" dirty="0" smtClean="0">
                <a:solidFill>
                  <a:schemeClr val="bg1"/>
                </a:solidFill>
              </a:rPr>
              <a:t>Сома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>
            <a:spLocks/>
          </p:cNvSpPr>
          <p:nvPr/>
        </p:nvSpPr>
        <p:spPr>
          <a:xfrm>
            <a:off x="5033940" y="1528170"/>
            <a:ext cx="3123033" cy="1846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200" dirty="0" smtClean="0">
                <a:solidFill>
                  <a:schemeClr val="accent3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8 000 АЕК </a:t>
            </a:r>
            <a:r>
              <a:rPr lang="ru-RU" sz="1200" dirty="0" err="1" smtClean="0">
                <a:solidFill>
                  <a:schemeClr val="accent3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дейін</a:t>
            </a:r>
            <a:r>
              <a:rPr lang="ru-RU" sz="1200" dirty="0" smtClean="0">
                <a:solidFill>
                  <a:schemeClr val="accent3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(18 </a:t>
            </a:r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млн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теңге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) </a:t>
            </a:r>
            <a:endParaRPr lang="en-US" sz="1200" dirty="0" smtClean="0"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25" name="Rounded Rectangle 53"/>
          <p:cNvSpPr>
            <a:spLocks/>
          </p:cNvSpPr>
          <p:nvPr/>
        </p:nvSpPr>
        <p:spPr>
          <a:xfrm>
            <a:off x="4909281" y="3027659"/>
            <a:ext cx="3730497" cy="44953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>
            <a:spLocks/>
          </p:cNvSpPr>
          <p:nvPr/>
        </p:nvSpPr>
        <p:spPr>
          <a:xfrm>
            <a:off x="3715118" y="3012255"/>
            <a:ext cx="1157181" cy="449530"/>
          </a:xfrm>
          <a:custGeom>
            <a:avLst/>
            <a:gdLst>
              <a:gd name="connsiteX0" fmla="*/ 0 w 1157181"/>
              <a:gd name="connsiteY0" fmla="*/ 0 h 449530"/>
              <a:gd name="connsiteX1" fmla="*/ 1157181 w 1157181"/>
              <a:gd name="connsiteY1" fmla="*/ 0 h 449530"/>
              <a:gd name="connsiteX2" fmla="*/ 1155169 w 1157181"/>
              <a:gd name="connsiteY2" fmla="*/ 1092 h 449530"/>
              <a:gd name="connsiteX3" fmla="*/ 1035449 w 1157181"/>
              <a:gd name="connsiteY3" fmla="*/ 226258 h 449530"/>
              <a:gd name="connsiteX4" fmla="*/ 1114982 w 1157181"/>
              <a:gd name="connsiteY4" fmla="*/ 418267 h 449530"/>
              <a:gd name="connsiteX5" fmla="*/ 1152873 w 1157181"/>
              <a:gd name="connsiteY5" fmla="*/ 449530 h 449530"/>
              <a:gd name="connsiteX6" fmla="*/ 0 w 1157181"/>
              <a:gd name="connsiteY6" fmla="*/ 449530 h 449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7181" h="449530">
                <a:moveTo>
                  <a:pt x="0" y="0"/>
                </a:moveTo>
                <a:lnTo>
                  <a:pt x="1157181" y="0"/>
                </a:lnTo>
                <a:lnTo>
                  <a:pt x="1155169" y="1092"/>
                </a:lnTo>
                <a:cubicBezTo>
                  <a:pt x="1082939" y="49890"/>
                  <a:pt x="1035449" y="132528"/>
                  <a:pt x="1035449" y="226258"/>
                </a:cubicBezTo>
                <a:cubicBezTo>
                  <a:pt x="1035449" y="301242"/>
                  <a:pt x="1065842" y="369127"/>
                  <a:pt x="1114982" y="418267"/>
                </a:cubicBezTo>
                <a:lnTo>
                  <a:pt x="1152873" y="449530"/>
                </a:lnTo>
                <a:lnTo>
                  <a:pt x="0" y="44953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72009" rIns="72000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>
              <a:spcAft>
                <a:spcPts val="0"/>
              </a:spcAft>
              <a:buClr>
                <a:srgbClr val="000000"/>
              </a:buClr>
            </a:pPr>
            <a:r>
              <a:rPr lang="kk-KZ" sz="1200" b="1" dirty="0" smtClean="0">
                <a:solidFill>
                  <a:schemeClr val="bg1"/>
                </a:solidFill>
              </a:rPr>
              <a:t>Кепілдіктер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>
            <a:spLocks/>
          </p:cNvSpPr>
          <p:nvPr/>
        </p:nvSpPr>
        <p:spPr>
          <a:xfrm>
            <a:off x="5033940" y="3052354"/>
            <a:ext cx="3605838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Ісін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жаңа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бастағандар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үшін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– </a:t>
            </a:r>
            <a:r>
              <a:rPr lang="ru-RU" sz="1200" dirty="0" smtClean="0">
                <a:solidFill>
                  <a:schemeClr val="accent3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85% </a:t>
            </a:r>
            <a:r>
              <a:rPr lang="ru-RU" sz="1200" dirty="0" err="1" smtClean="0">
                <a:solidFill>
                  <a:schemeClr val="accent3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дейін</a:t>
            </a:r>
            <a:r>
              <a:rPr lang="ru-RU" sz="1200" dirty="0" smtClean="0">
                <a:solidFill>
                  <a:schemeClr val="accent3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   </a:t>
            </a:r>
          </a:p>
          <a:p>
            <a:pPr lvl="1"/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Жұмыс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істеп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тұрғандар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үшін</a:t>
            </a:r>
            <a:r>
              <a:rPr lang="ru-RU" sz="12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– </a:t>
            </a:r>
            <a:r>
              <a:rPr lang="ru-RU" sz="1200" dirty="0" smtClean="0">
                <a:solidFill>
                  <a:schemeClr val="accent3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 50% </a:t>
            </a:r>
            <a:r>
              <a:rPr lang="ru-RU" sz="1200" dirty="0" err="1" smtClean="0">
                <a:solidFill>
                  <a:schemeClr val="accent3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дейін</a:t>
            </a:r>
            <a:endParaRPr lang="ru-RU" sz="1200" dirty="0">
              <a:solidFill>
                <a:schemeClr val="accent3"/>
              </a:solidFill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28" name="Rounded Rectangle 51"/>
          <p:cNvSpPr>
            <a:spLocks/>
          </p:cNvSpPr>
          <p:nvPr/>
        </p:nvSpPr>
        <p:spPr>
          <a:xfrm>
            <a:off x="4876772" y="1939845"/>
            <a:ext cx="3730497" cy="44953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>
            <a:spLocks/>
          </p:cNvSpPr>
          <p:nvPr/>
        </p:nvSpPr>
        <p:spPr>
          <a:xfrm>
            <a:off x="3715118" y="1937451"/>
            <a:ext cx="1177347" cy="449530"/>
          </a:xfrm>
          <a:custGeom>
            <a:avLst/>
            <a:gdLst>
              <a:gd name="connsiteX0" fmla="*/ 0 w 1177347"/>
              <a:gd name="connsiteY0" fmla="*/ 0 h 449530"/>
              <a:gd name="connsiteX1" fmla="*/ 1177347 w 1177347"/>
              <a:gd name="connsiteY1" fmla="*/ 0 h 449530"/>
              <a:gd name="connsiteX2" fmla="*/ 1174219 w 1177347"/>
              <a:gd name="connsiteY2" fmla="*/ 1698 h 449530"/>
              <a:gd name="connsiteX3" fmla="*/ 1054499 w 1177347"/>
              <a:gd name="connsiteY3" fmla="*/ 226864 h 449530"/>
              <a:gd name="connsiteX4" fmla="*/ 1134032 w 1177347"/>
              <a:gd name="connsiteY4" fmla="*/ 418873 h 449530"/>
              <a:gd name="connsiteX5" fmla="*/ 1171189 w 1177347"/>
              <a:gd name="connsiteY5" fmla="*/ 449530 h 449530"/>
              <a:gd name="connsiteX6" fmla="*/ 0 w 1177347"/>
              <a:gd name="connsiteY6" fmla="*/ 449530 h 449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77347" h="449530">
                <a:moveTo>
                  <a:pt x="0" y="0"/>
                </a:moveTo>
                <a:lnTo>
                  <a:pt x="1177347" y="0"/>
                </a:lnTo>
                <a:lnTo>
                  <a:pt x="1174219" y="1698"/>
                </a:lnTo>
                <a:cubicBezTo>
                  <a:pt x="1101989" y="50496"/>
                  <a:pt x="1054499" y="133134"/>
                  <a:pt x="1054499" y="226864"/>
                </a:cubicBezTo>
                <a:cubicBezTo>
                  <a:pt x="1054499" y="301848"/>
                  <a:pt x="1084892" y="369733"/>
                  <a:pt x="1134032" y="418873"/>
                </a:cubicBezTo>
                <a:lnTo>
                  <a:pt x="1171189" y="449530"/>
                </a:lnTo>
                <a:lnTo>
                  <a:pt x="0" y="44953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72009" rIns="72000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>
              <a:spcAft>
                <a:spcPts val="0"/>
              </a:spcAft>
              <a:buClr>
                <a:srgbClr val="000000"/>
              </a:buClr>
            </a:pPr>
            <a:r>
              <a:rPr lang="ru-RU" sz="1200" b="1" dirty="0" err="1" smtClean="0">
                <a:solidFill>
                  <a:schemeClr val="bg1"/>
                </a:solidFill>
              </a:rPr>
              <a:t>Мерзімдері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30" name="Rounded Rectangle 52"/>
          <p:cNvSpPr>
            <a:spLocks/>
          </p:cNvSpPr>
          <p:nvPr/>
        </p:nvSpPr>
        <p:spPr>
          <a:xfrm>
            <a:off x="4876772" y="2478204"/>
            <a:ext cx="3730497" cy="44953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>
            <a:spLocks/>
          </p:cNvSpPr>
          <p:nvPr/>
        </p:nvSpPr>
        <p:spPr>
          <a:xfrm>
            <a:off x="3715117" y="2473896"/>
            <a:ext cx="1162000" cy="449530"/>
          </a:xfrm>
          <a:custGeom>
            <a:avLst/>
            <a:gdLst>
              <a:gd name="connsiteX0" fmla="*/ 0 w 1162000"/>
              <a:gd name="connsiteY0" fmla="*/ 0 h 449530"/>
              <a:gd name="connsiteX1" fmla="*/ 1162000 w 1162000"/>
              <a:gd name="connsiteY1" fmla="*/ 0 h 449530"/>
              <a:gd name="connsiteX2" fmla="*/ 1155169 w 1162000"/>
              <a:gd name="connsiteY2" fmla="*/ 3708 h 449530"/>
              <a:gd name="connsiteX3" fmla="*/ 1035449 w 1162000"/>
              <a:gd name="connsiteY3" fmla="*/ 228874 h 449530"/>
              <a:gd name="connsiteX4" fmla="*/ 1114982 w 1162000"/>
              <a:gd name="connsiteY4" fmla="*/ 420883 h 449530"/>
              <a:gd name="connsiteX5" fmla="*/ 1149703 w 1162000"/>
              <a:gd name="connsiteY5" fmla="*/ 449530 h 449530"/>
              <a:gd name="connsiteX6" fmla="*/ 0 w 1162000"/>
              <a:gd name="connsiteY6" fmla="*/ 449530 h 449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2000" h="449530">
                <a:moveTo>
                  <a:pt x="0" y="0"/>
                </a:moveTo>
                <a:lnTo>
                  <a:pt x="1162000" y="0"/>
                </a:lnTo>
                <a:lnTo>
                  <a:pt x="1155169" y="3708"/>
                </a:lnTo>
                <a:cubicBezTo>
                  <a:pt x="1082939" y="52506"/>
                  <a:pt x="1035449" y="135144"/>
                  <a:pt x="1035449" y="228874"/>
                </a:cubicBezTo>
                <a:cubicBezTo>
                  <a:pt x="1035449" y="303858"/>
                  <a:pt x="1065842" y="371743"/>
                  <a:pt x="1114982" y="420883"/>
                </a:cubicBezTo>
                <a:lnTo>
                  <a:pt x="1149703" y="449530"/>
                </a:lnTo>
                <a:lnTo>
                  <a:pt x="0" y="44953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72009" rIns="72000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>
              <a:spcAft>
                <a:spcPts val="0"/>
              </a:spcAft>
              <a:buClr>
                <a:srgbClr val="000000"/>
              </a:buClr>
            </a:pPr>
            <a:r>
              <a:rPr lang="kk-KZ" sz="1200" b="1" dirty="0" smtClean="0">
                <a:solidFill>
                  <a:schemeClr val="bg1"/>
                </a:solidFill>
              </a:rPr>
              <a:t>Мөлшерлеме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>
            <a:spLocks/>
          </p:cNvSpPr>
          <p:nvPr/>
        </p:nvSpPr>
        <p:spPr>
          <a:xfrm>
            <a:off x="3715118" y="5766846"/>
            <a:ext cx="1193127" cy="602564"/>
          </a:xfrm>
          <a:custGeom>
            <a:avLst/>
            <a:gdLst>
              <a:gd name="connsiteX0" fmla="*/ 0 w 1193127"/>
              <a:gd name="connsiteY0" fmla="*/ 0 h 449530"/>
              <a:gd name="connsiteX1" fmla="*/ 1193127 w 1193127"/>
              <a:gd name="connsiteY1" fmla="*/ 0 h 449530"/>
              <a:gd name="connsiteX2" fmla="*/ 1153082 w 1193127"/>
              <a:gd name="connsiteY2" fmla="*/ 33041 h 449530"/>
              <a:gd name="connsiteX3" fmla="*/ 1073549 w 1193127"/>
              <a:gd name="connsiteY3" fmla="*/ 225049 h 449530"/>
              <a:gd name="connsiteX4" fmla="*/ 1153082 w 1193127"/>
              <a:gd name="connsiteY4" fmla="*/ 417058 h 449530"/>
              <a:gd name="connsiteX5" fmla="*/ 1192439 w 1193127"/>
              <a:gd name="connsiteY5" fmla="*/ 449530 h 449530"/>
              <a:gd name="connsiteX6" fmla="*/ 0 w 1193127"/>
              <a:gd name="connsiteY6" fmla="*/ 449530 h 449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3127" h="449530">
                <a:moveTo>
                  <a:pt x="0" y="0"/>
                </a:moveTo>
                <a:lnTo>
                  <a:pt x="1193127" y="0"/>
                </a:lnTo>
                <a:lnTo>
                  <a:pt x="1153082" y="33041"/>
                </a:lnTo>
                <a:cubicBezTo>
                  <a:pt x="1103942" y="82180"/>
                  <a:pt x="1073549" y="150065"/>
                  <a:pt x="1073549" y="225049"/>
                </a:cubicBezTo>
                <a:cubicBezTo>
                  <a:pt x="1073549" y="300033"/>
                  <a:pt x="1103942" y="367918"/>
                  <a:pt x="1153082" y="417058"/>
                </a:cubicBezTo>
                <a:lnTo>
                  <a:pt x="1192439" y="449530"/>
                </a:lnTo>
                <a:lnTo>
                  <a:pt x="0" y="44953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72009" rIns="72000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>
              <a:spcAft>
                <a:spcPts val="0"/>
              </a:spcAft>
              <a:buClr>
                <a:srgbClr val="000000"/>
              </a:buClr>
            </a:pPr>
            <a:r>
              <a:rPr lang="ru-RU" sz="12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Каналдар</a:t>
            </a:r>
            <a:endParaRPr lang="ru-RU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Rounded Rectangle 86"/>
          <p:cNvSpPr>
            <a:spLocks/>
          </p:cNvSpPr>
          <p:nvPr/>
        </p:nvSpPr>
        <p:spPr>
          <a:xfrm>
            <a:off x="4865516" y="5766846"/>
            <a:ext cx="3723139" cy="602564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>
            <a:spLocks/>
          </p:cNvSpPr>
          <p:nvPr/>
        </p:nvSpPr>
        <p:spPr>
          <a:xfrm>
            <a:off x="5033940" y="5815412"/>
            <a:ext cx="349191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200" dirty="0" err="1" smtClean="0">
                <a:cs typeface="Arial" panose="020B0604020202020204" pitchFamily="34" charset="0"/>
              </a:rPr>
              <a:t>Екінші</a:t>
            </a:r>
            <a:r>
              <a:rPr lang="ru-RU" sz="1200" dirty="0" smtClean="0"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cs typeface="Arial" panose="020B0604020202020204" pitchFamily="34" charset="0"/>
              </a:rPr>
              <a:t>деңгейдегі</a:t>
            </a:r>
            <a:r>
              <a:rPr lang="ru-RU" sz="1200" dirty="0" smtClean="0"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cs typeface="Arial" panose="020B0604020202020204" pitchFamily="34" charset="0"/>
              </a:rPr>
              <a:t>банктер</a:t>
            </a:r>
            <a:endParaRPr lang="ru-RU" sz="1200" dirty="0" smtClean="0">
              <a:cs typeface="Arial" panose="020B0604020202020204" pitchFamily="34" charset="0"/>
            </a:endParaRPr>
          </a:p>
          <a:p>
            <a:pPr lvl="1"/>
            <a:r>
              <a:rPr lang="kk-KZ" sz="1200" dirty="0">
                <a:cs typeface="Arial" panose="020B0604020202020204" pitchFamily="34" charset="0"/>
              </a:rPr>
              <a:t>Х</a:t>
            </a:r>
            <a:r>
              <a:rPr lang="kk-KZ" sz="1200" dirty="0" smtClean="0">
                <a:cs typeface="Arial" panose="020B0604020202020204" pitchFamily="34" charset="0"/>
              </a:rPr>
              <a:t>ҚҰ</a:t>
            </a:r>
            <a:endParaRPr lang="ru-RU" sz="1200" dirty="0" smtClean="0">
              <a:cs typeface="Arial" panose="020B0604020202020204" pitchFamily="34" charset="0"/>
            </a:endParaRPr>
          </a:p>
          <a:p>
            <a:pPr lvl="1"/>
            <a:r>
              <a:rPr lang="ru-RU" sz="1200" dirty="0" smtClean="0">
                <a:cs typeface="Arial" panose="020B0604020202020204" pitchFamily="34" charset="0"/>
              </a:rPr>
              <a:t>«АШҚҚҚ»  АҚ </a:t>
            </a:r>
            <a:r>
              <a:rPr lang="ru-RU" sz="1200" dirty="0" err="1" smtClean="0">
                <a:cs typeface="Arial" panose="020B0604020202020204" pitchFamily="34" charset="0"/>
              </a:rPr>
              <a:t>ауылда</a:t>
            </a:r>
            <a:endParaRPr lang="ru-RU" sz="1200" dirty="0">
              <a:cs typeface="Arial" panose="020B0604020202020204" pitchFamily="34" charset="0"/>
            </a:endParaRPr>
          </a:p>
        </p:txBody>
      </p:sp>
      <p:sp>
        <p:nvSpPr>
          <p:cNvPr id="35" name="Freeform 65"/>
          <p:cNvSpPr/>
          <p:nvPr/>
        </p:nvSpPr>
        <p:spPr>
          <a:xfrm rot="10800000" flipH="1">
            <a:off x="3401679" y="3194502"/>
            <a:ext cx="171829" cy="927633"/>
          </a:xfrm>
          <a:custGeom>
            <a:avLst/>
            <a:gdLst>
              <a:gd name="connsiteX0" fmla="*/ 0 w 571500"/>
              <a:gd name="connsiteY0" fmla="*/ 0 h 1152525"/>
              <a:gd name="connsiteX1" fmla="*/ 571500 w 571500"/>
              <a:gd name="connsiteY1" fmla="*/ 571500 h 1152525"/>
              <a:gd name="connsiteX2" fmla="*/ 0 w 571500"/>
              <a:gd name="connsiteY2" fmla="*/ 1152525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1500" h="1152525">
                <a:moveTo>
                  <a:pt x="0" y="0"/>
                </a:moveTo>
                <a:lnTo>
                  <a:pt x="571500" y="571500"/>
                </a:lnTo>
                <a:lnTo>
                  <a:pt x="0" y="1152525"/>
                </a:lnTo>
              </a:path>
            </a:pathLst>
          </a:custGeom>
          <a:noFill/>
          <a:ln w="28575" cap="rnd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ACET"/>
          <p:cNvGrpSpPr>
            <a:grpSpLocks/>
          </p:cNvGrpSpPr>
          <p:nvPr/>
        </p:nvGrpSpPr>
        <p:grpSpPr bwMode="auto">
          <a:xfrm>
            <a:off x="3715117" y="968449"/>
            <a:ext cx="4873538" cy="265113"/>
            <a:chOff x="915" y="863"/>
            <a:chExt cx="2686" cy="167"/>
          </a:xfrm>
        </p:grpSpPr>
        <p:cxnSp>
          <p:nvCxnSpPr>
            <p:cNvPr id="37" name="AutoShape 249"/>
            <p:cNvCxnSpPr>
              <a:cxnSpLocks noChangeShapeType="1"/>
              <a:stCxn id="38" idx="4"/>
              <a:endCxn id="38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AutoShape 250"/>
            <p:cNvSpPr>
              <a:spLocks noChangeArrowheads="1"/>
            </p:cNvSpPr>
            <p:nvPr/>
          </p:nvSpPr>
          <p:spPr bwMode="auto">
            <a:xfrm>
              <a:off x="915" y="863"/>
              <a:ext cx="2686" cy="167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algn="ctr"/>
              <a:r>
                <a:rPr lang="ru-RU" dirty="0" err="1" smtClean="0">
                  <a:solidFill>
                    <a:srgbClr val="0070CE"/>
                  </a:solidFill>
                </a:rPr>
                <a:t>Микрокредит</a:t>
              </a:r>
              <a:r>
                <a:rPr lang="ru-RU" dirty="0" smtClean="0">
                  <a:solidFill>
                    <a:srgbClr val="0070CE"/>
                  </a:solidFill>
                </a:rPr>
                <a:t> беру </a:t>
              </a:r>
              <a:r>
                <a:rPr lang="ru-RU" dirty="0" err="1" smtClean="0">
                  <a:solidFill>
                    <a:srgbClr val="0070CE"/>
                  </a:solidFill>
                </a:rPr>
                <a:t>және</a:t>
              </a:r>
              <a:r>
                <a:rPr lang="ru-RU" dirty="0" smtClean="0">
                  <a:solidFill>
                    <a:srgbClr val="0070CE"/>
                  </a:solidFill>
                </a:rPr>
                <a:t> </a:t>
              </a:r>
              <a:r>
                <a:rPr lang="ru-RU" dirty="0" err="1" smtClean="0">
                  <a:solidFill>
                    <a:srgbClr val="0070CE"/>
                  </a:solidFill>
                </a:rPr>
                <a:t>кепілдік</a:t>
              </a:r>
              <a:r>
                <a:rPr lang="ru-RU" dirty="0" smtClean="0">
                  <a:solidFill>
                    <a:srgbClr val="0070CE"/>
                  </a:solidFill>
                </a:rPr>
                <a:t> беру </a:t>
              </a:r>
              <a:r>
                <a:rPr lang="ru-RU" dirty="0" err="1" smtClean="0">
                  <a:solidFill>
                    <a:srgbClr val="0070CE"/>
                  </a:solidFill>
                </a:rPr>
                <a:t>өлшемдері</a:t>
              </a:r>
              <a:endParaRPr lang="ru-RU" dirty="0">
                <a:solidFill>
                  <a:srgbClr val="0070CE"/>
                </a:solidFill>
              </a:endParaRPr>
            </a:p>
          </p:txBody>
        </p:sp>
      </p:grpSp>
      <p:grpSp>
        <p:nvGrpSpPr>
          <p:cNvPr id="39" name="ACET"/>
          <p:cNvGrpSpPr>
            <a:grpSpLocks/>
          </p:cNvGrpSpPr>
          <p:nvPr/>
        </p:nvGrpSpPr>
        <p:grpSpPr bwMode="auto">
          <a:xfrm>
            <a:off x="248269" y="968449"/>
            <a:ext cx="3056727" cy="265113"/>
            <a:chOff x="915" y="863"/>
            <a:chExt cx="2686" cy="167"/>
          </a:xfrm>
        </p:grpSpPr>
        <p:cxnSp>
          <p:nvCxnSpPr>
            <p:cNvPr id="40" name="AutoShape 249"/>
            <p:cNvCxnSpPr>
              <a:cxnSpLocks noChangeShapeType="1"/>
              <a:stCxn id="41" idx="4"/>
              <a:endCxn id="41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" name="AutoShape 250"/>
            <p:cNvSpPr>
              <a:spLocks noChangeArrowheads="1"/>
            </p:cNvSpPr>
            <p:nvPr/>
          </p:nvSpPr>
          <p:spPr bwMode="auto">
            <a:xfrm>
              <a:off x="915" y="863"/>
              <a:ext cx="2686" cy="167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algn="ctr"/>
              <a:r>
                <a:rPr lang="ru-RU" dirty="0" err="1" smtClean="0">
                  <a:solidFill>
                    <a:srgbClr val="0070CE"/>
                  </a:solidFill>
                </a:rPr>
                <a:t>Құралдар</a:t>
              </a:r>
              <a:endParaRPr lang="ru-RU" dirty="0">
                <a:solidFill>
                  <a:srgbClr val="0070CE"/>
                </a:solidFill>
              </a:endParaRPr>
            </a:p>
          </p:txBody>
        </p:sp>
      </p:grpSp>
      <p:sp>
        <p:nvSpPr>
          <p:cNvPr id="42" name="TextBox 41"/>
          <p:cNvSpPr txBox="1">
            <a:spLocks/>
          </p:cNvSpPr>
          <p:nvPr/>
        </p:nvSpPr>
        <p:spPr>
          <a:xfrm>
            <a:off x="5033940" y="2072276"/>
            <a:ext cx="1443060" cy="1846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2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7 </a:t>
            </a:r>
            <a:r>
              <a:rPr lang="ru-RU" sz="12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жылға дейін</a:t>
            </a:r>
            <a:endParaRPr lang="ru-RU" sz="12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3" name="TextBox 42"/>
          <p:cNvSpPr txBox="1">
            <a:spLocks/>
          </p:cNvSpPr>
          <p:nvPr/>
        </p:nvSpPr>
        <p:spPr>
          <a:xfrm>
            <a:off x="5033940" y="2610634"/>
            <a:ext cx="2348630" cy="1846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2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Түпкілікті</a:t>
            </a:r>
            <a:r>
              <a:rPr lang="ru-RU" sz="12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12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қарыз</a:t>
            </a:r>
            <a:r>
              <a:rPr lang="ru-RU" sz="12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12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алушыға</a:t>
            </a:r>
            <a:r>
              <a:rPr lang="ru-RU" sz="12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 6%</a:t>
            </a:r>
            <a:endParaRPr lang="ru-RU" sz="12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0035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5237" y="99432"/>
            <a:ext cx="8680152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Бастау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Бизнес»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жобасы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бизнес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жүргізу негіздерін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оқыту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45237" y="537811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/>
          </p:cNvSpPr>
          <p:nvPr/>
        </p:nvSpPr>
        <p:spPr>
          <a:xfrm>
            <a:off x="137956" y="5258526"/>
            <a:ext cx="8574515" cy="5455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>
              <a:buClr>
                <a:schemeClr val="lt1"/>
              </a:buClr>
            </a:pPr>
            <a:r>
              <a:rPr lang="ru-RU" sz="1300" b="1" dirty="0" err="1" smtClean="0">
                <a:solidFill>
                  <a:schemeClr val="accent3">
                    <a:lumMod val="50000"/>
                  </a:schemeClr>
                </a:solidFill>
              </a:rPr>
              <a:t>Қаржыландыру </a:t>
            </a:r>
            <a:r>
              <a:rPr lang="ru-RU" sz="1300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ru-RU" sz="1300" dirty="0" err="1" smtClean="0">
                <a:solidFill>
                  <a:schemeClr val="accent3">
                    <a:lumMod val="50000"/>
                  </a:schemeClr>
                </a:solidFill>
              </a:rPr>
              <a:t>республикалық бюджеттен</a:t>
            </a:r>
            <a:r>
              <a:rPr lang="ru-RU" sz="1300" dirty="0" smtClean="0">
                <a:solidFill>
                  <a:schemeClr val="accent3">
                    <a:lumMod val="50000"/>
                  </a:schemeClr>
                </a:solidFill>
              </a:rPr>
              <a:t> 2017 </a:t>
            </a:r>
            <a:r>
              <a:rPr lang="ru-RU" sz="1300" dirty="0" err="1" smtClean="0">
                <a:solidFill>
                  <a:schemeClr val="accent3">
                    <a:lumMod val="50000"/>
                  </a:schemeClr>
                </a:solidFill>
              </a:rPr>
              <a:t>жылы</a:t>
            </a:r>
            <a:r>
              <a:rPr lang="ru-RU" sz="1300" dirty="0" smtClean="0">
                <a:solidFill>
                  <a:schemeClr val="accent3">
                    <a:lumMod val="50000"/>
                  </a:schemeClr>
                </a:solidFill>
              </a:rPr>
              <a:t> 1,2 млрд. </a:t>
            </a:r>
            <a:r>
              <a:rPr lang="ru-RU" sz="1300" dirty="0" err="1" smtClean="0">
                <a:solidFill>
                  <a:schemeClr val="accent3">
                    <a:lumMod val="50000"/>
                  </a:schemeClr>
                </a:solidFill>
              </a:rPr>
              <a:t>теңге, </a:t>
            </a:r>
            <a:r>
              <a:rPr lang="ru-RU" sz="1300" dirty="0" smtClean="0">
                <a:solidFill>
                  <a:schemeClr val="accent3">
                    <a:lumMod val="50000"/>
                  </a:schemeClr>
                </a:solidFill>
              </a:rPr>
              <a:t>2018-219 </a:t>
            </a:r>
            <a:r>
              <a:rPr lang="ru-RU" sz="1300" dirty="0" err="1" smtClean="0">
                <a:solidFill>
                  <a:schemeClr val="accent3">
                    <a:lumMod val="50000"/>
                  </a:schemeClr>
                </a:solidFill>
              </a:rPr>
              <a:t>жж</a:t>
            </a:r>
            <a:r>
              <a:rPr lang="ru-RU" sz="1300" dirty="0" smtClean="0">
                <a:solidFill>
                  <a:schemeClr val="accent3">
                    <a:lumMod val="50000"/>
                  </a:schemeClr>
                </a:solidFill>
              </a:rPr>
              <a:t>. 2,4 млрд. </a:t>
            </a:r>
            <a:r>
              <a:rPr lang="ru-RU" sz="1300" dirty="0" err="1" smtClean="0">
                <a:solidFill>
                  <a:schemeClr val="accent3">
                    <a:lumMod val="50000"/>
                  </a:schemeClr>
                </a:solidFill>
              </a:rPr>
              <a:t>теңге</a:t>
            </a:r>
            <a:r>
              <a:rPr lang="ru-RU" sz="13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>
              <a:buClr>
                <a:schemeClr val="lt1"/>
              </a:buClr>
            </a:pPr>
            <a:r>
              <a:rPr lang="ru-RU" sz="1300" b="1" dirty="0" err="1" smtClean="0">
                <a:solidFill>
                  <a:schemeClr val="accent3">
                    <a:lumMod val="50000"/>
                  </a:schemeClr>
                </a:solidFill>
              </a:rPr>
              <a:t>Жыл</a:t>
            </a:r>
            <a:r>
              <a:rPr lang="ru-RU" sz="13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300" b="1" dirty="0" err="1" smtClean="0">
                <a:solidFill>
                  <a:schemeClr val="accent3">
                    <a:lumMod val="50000"/>
                  </a:schemeClr>
                </a:solidFill>
              </a:rPr>
              <a:t>сайынғы ауқымы </a:t>
            </a:r>
            <a:r>
              <a:rPr lang="ru-RU" sz="1300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ru-RU" sz="1300" dirty="0">
                <a:solidFill>
                  <a:schemeClr val="accent3">
                    <a:lumMod val="50000"/>
                  </a:schemeClr>
                </a:solidFill>
              </a:rPr>
              <a:t>15-30 </a:t>
            </a:r>
            <a:r>
              <a:rPr lang="ru-RU" sz="1300" dirty="0" err="1" smtClean="0">
                <a:solidFill>
                  <a:schemeClr val="accent3">
                    <a:lumMod val="50000"/>
                  </a:schemeClr>
                </a:solidFill>
              </a:rPr>
              <a:t>мың адам</a:t>
            </a:r>
            <a:endParaRPr lang="ru-RU" sz="1300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0" name="Group 44"/>
          <p:cNvGrpSpPr/>
          <p:nvPr>
            <p:custDataLst>
              <p:tags r:id="rId1"/>
            </p:custDataLst>
          </p:nvPr>
        </p:nvGrpSpPr>
        <p:grpSpPr>
          <a:xfrm>
            <a:off x="1035459" y="931887"/>
            <a:ext cx="1872000" cy="914400"/>
            <a:chOff x="1043926" y="1160496"/>
            <a:chExt cx="1872000" cy="914400"/>
          </a:xfrm>
        </p:grpSpPr>
        <p:sp>
          <p:nvSpPr>
            <p:cNvPr id="11" name="Freeform 24"/>
            <p:cNvSpPr/>
            <p:nvPr>
              <p:custDataLst>
                <p:tags r:id="rId11"/>
              </p:custDataLst>
            </p:nvPr>
          </p:nvSpPr>
          <p:spPr>
            <a:xfrm>
              <a:off x="1043926" y="1160496"/>
              <a:ext cx="1872000" cy="914400"/>
            </a:xfrm>
            <a:custGeom>
              <a:avLst/>
              <a:gdLst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78567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78567 w 1828800"/>
                <a:gd name="connsiteY1" fmla="*/ 0 h 914400"/>
                <a:gd name="connsiteX2" fmla="*/ 1828800 w 1828800"/>
                <a:gd name="connsiteY2" fmla="*/ 457200 h 914400"/>
                <a:gd name="connsiteX3" fmla="*/ 1678567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78567 w 1828800"/>
                <a:gd name="connsiteY1" fmla="*/ 0 h 914400"/>
                <a:gd name="connsiteX2" fmla="*/ 1828800 w 1828800"/>
                <a:gd name="connsiteY2" fmla="*/ 457200 h 914400"/>
                <a:gd name="connsiteX3" fmla="*/ 1678567 w 1828800"/>
                <a:gd name="connsiteY3" fmla="*/ 914400 h 914400"/>
                <a:gd name="connsiteX4" fmla="*/ 0 w 1828800"/>
                <a:gd name="connsiteY4" fmla="*/ 914400 h 914400"/>
                <a:gd name="connsiteX5" fmla="*/ 148189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78567 w 1828800"/>
                <a:gd name="connsiteY3" fmla="*/ 914400 h 914400"/>
                <a:gd name="connsiteX4" fmla="*/ 0 w 1828800"/>
                <a:gd name="connsiteY4" fmla="*/ 914400 h 914400"/>
                <a:gd name="connsiteX5" fmla="*/ 148189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148189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028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0289 w 1828800"/>
                <a:gd name="connsiteY1" fmla="*/ 0 h 914400"/>
                <a:gd name="connsiteX2" fmla="*/ 1828800 w 1828800"/>
                <a:gd name="connsiteY2" fmla="*/ 457200 h 914400"/>
                <a:gd name="connsiteX3" fmla="*/ 166028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0289 w 1828800"/>
                <a:gd name="connsiteY1" fmla="*/ 0 h 914400"/>
                <a:gd name="connsiteX2" fmla="*/ 1828800 w 1828800"/>
                <a:gd name="connsiteY2" fmla="*/ 457200 h 914400"/>
                <a:gd name="connsiteX3" fmla="*/ 1660289 w 1828800"/>
                <a:gd name="connsiteY3" fmla="*/ 914400 h 914400"/>
                <a:gd name="connsiteX4" fmla="*/ 0 w 1828800"/>
                <a:gd name="connsiteY4" fmla="*/ 914400 h 914400"/>
                <a:gd name="connsiteX5" fmla="*/ 168511 w 1828800"/>
                <a:gd name="connsiteY5" fmla="*/ 457200 h 914400"/>
                <a:gd name="connsiteX0" fmla="*/ 0 w 1828800"/>
                <a:gd name="connsiteY0" fmla="*/ 0 h 914400"/>
                <a:gd name="connsiteX1" fmla="*/ 1660289 w 1828800"/>
                <a:gd name="connsiteY1" fmla="*/ 0 h 914400"/>
                <a:gd name="connsiteX2" fmla="*/ 1828800 w 1828800"/>
                <a:gd name="connsiteY2" fmla="*/ 457200 h 914400"/>
                <a:gd name="connsiteX3" fmla="*/ 1660289 w 1828800"/>
                <a:gd name="connsiteY3" fmla="*/ 914400 h 914400"/>
                <a:gd name="connsiteX4" fmla="*/ 0 w 1828800"/>
                <a:gd name="connsiteY4" fmla="*/ 914400 h 914400"/>
                <a:gd name="connsiteX5" fmla="*/ 168511 w 1828800"/>
                <a:gd name="connsiteY5" fmla="*/ 457200 h 914400"/>
                <a:gd name="connsiteX0" fmla="*/ 0 w 1828800"/>
                <a:gd name="connsiteY0" fmla="*/ 0 h 914400"/>
                <a:gd name="connsiteX1" fmla="*/ 1660289 w 1828800"/>
                <a:gd name="connsiteY1" fmla="*/ 0 h 914400"/>
                <a:gd name="connsiteX2" fmla="*/ 1828800 w 1828800"/>
                <a:gd name="connsiteY2" fmla="*/ 457200 h 914400"/>
                <a:gd name="connsiteX3" fmla="*/ 1660289 w 1828800"/>
                <a:gd name="connsiteY3" fmla="*/ 914400 h 914400"/>
                <a:gd name="connsiteX4" fmla="*/ 0 w 1828800"/>
                <a:gd name="connsiteY4" fmla="*/ 914400 h 914400"/>
                <a:gd name="connsiteX5" fmla="*/ 168511 w 1828800"/>
                <a:gd name="connsiteY5" fmla="*/ 457200 h 914400"/>
                <a:gd name="connsiteX0" fmla="*/ 0 w 1828800"/>
                <a:gd name="connsiteY0" fmla="*/ 0 h 914400"/>
                <a:gd name="connsiteX1" fmla="*/ 1660289 w 1828800"/>
                <a:gd name="connsiteY1" fmla="*/ 0 h 914400"/>
                <a:gd name="connsiteX2" fmla="*/ 1828800 w 1828800"/>
                <a:gd name="connsiteY2" fmla="*/ 457200 h 914400"/>
                <a:gd name="connsiteX3" fmla="*/ 166028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0289 w 1828800"/>
                <a:gd name="connsiteY1" fmla="*/ 0 h 914400"/>
                <a:gd name="connsiteX2" fmla="*/ 1828800 w 1828800"/>
                <a:gd name="connsiteY2" fmla="*/ 457200 h 914400"/>
                <a:gd name="connsiteX3" fmla="*/ 166028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0289 w 1828800"/>
                <a:gd name="connsiteY1" fmla="*/ 0 h 914400"/>
                <a:gd name="connsiteX2" fmla="*/ 1828800 w 1828800"/>
                <a:gd name="connsiteY2" fmla="*/ 457200 h 914400"/>
                <a:gd name="connsiteX3" fmla="*/ 166028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0289 w 1828800"/>
                <a:gd name="connsiteY1" fmla="*/ 0 h 914400"/>
                <a:gd name="connsiteX2" fmla="*/ 1828800 w 1828800"/>
                <a:gd name="connsiteY2" fmla="*/ 457200 h 914400"/>
                <a:gd name="connsiteX3" fmla="*/ 1660289 w 1828800"/>
                <a:gd name="connsiteY3" fmla="*/ 914400 h 914400"/>
                <a:gd name="connsiteX4" fmla="*/ 0 w 1828800"/>
                <a:gd name="connsiteY4" fmla="*/ 914400 h 914400"/>
                <a:gd name="connsiteX5" fmla="*/ 160794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0289 w 1828800"/>
                <a:gd name="connsiteY3" fmla="*/ 914400 h 914400"/>
                <a:gd name="connsiteX4" fmla="*/ 0 w 1828800"/>
                <a:gd name="connsiteY4" fmla="*/ 914400 h 914400"/>
                <a:gd name="connsiteX5" fmla="*/ 160794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8006 w 1828800"/>
                <a:gd name="connsiteY3" fmla="*/ 914400 h 914400"/>
                <a:gd name="connsiteX4" fmla="*/ 0 w 1828800"/>
                <a:gd name="connsiteY4" fmla="*/ 914400 h 914400"/>
                <a:gd name="connsiteX5" fmla="*/ 160794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8006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8006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8006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914400">
                  <a:moveTo>
                    <a:pt x="0" y="0"/>
                  </a:moveTo>
                  <a:lnTo>
                    <a:pt x="1668006" y="0"/>
                  </a:lnTo>
                  <a:lnTo>
                    <a:pt x="1828800" y="457200"/>
                  </a:lnTo>
                  <a:lnTo>
                    <a:pt x="1668006" y="914400"/>
                  </a:lnTo>
                  <a:lnTo>
                    <a:pt x="0" y="914400"/>
                  </a:lnTo>
                  <a:lnTo>
                    <a:pt x="0" y="4572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00" dirty="0" err="1" smtClean="0">
                <a:solidFill>
                  <a:schemeClr val="accent3"/>
                </a:solidFill>
              </a:endParaRPr>
            </a:p>
          </p:txBody>
        </p:sp>
        <p:sp>
          <p:nvSpPr>
            <p:cNvPr id="12" name="TextBox 11"/>
            <p:cNvSpPr txBox="1"/>
            <p:nvPr>
              <p:custDataLst>
                <p:tags r:id="rId12"/>
              </p:custDataLst>
            </p:nvPr>
          </p:nvSpPr>
          <p:spPr>
            <a:xfrm>
              <a:off x="1107426" y="1223996"/>
              <a:ext cx="1643908" cy="787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>
              <a:lvl1pPr marL="0" lvl="0" indent="0" defTabSz="895350" eaLnBrk="1" hangingPunct="1">
                <a:buClr>
                  <a:schemeClr val="tx2"/>
                </a:buClr>
                <a:defRPr>
                  <a:latin typeface="+mn-lt"/>
                </a:defRPr>
              </a:lvl1pPr>
              <a:lvl2pPr marL="193675" lvl="1" indent="-192088" defTabSz="895350" eaLnBrk="1" hangingPunct="1">
                <a:buClr>
                  <a:schemeClr val="tx2"/>
                </a:buClr>
                <a:buSzPct val="125000"/>
                <a:buFont typeface="Arial" charset="0"/>
                <a:buChar char="▪"/>
                <a:defRPr>
                  <a:latin typeface="+mn-lt"/>
                </a:defRPr>
              </a:lvl2pPr>
              <a:lvl3pPr marL="457200" lvl="2" indent="-261938" defTabSz="895350" eaLnBrk="1" hangingPunct="1">
                <a:buClr>
                  <a:schemeClr val="tx2"/>
                </a:buClr>
                <a:buSzPct val="120000"/>
                <a:buFont typeface="Arial" charset="0"/>
                <a:buChar char="–"/>
                <a:defRPr>
                  <a:latin typeface="+mn-lt"/>
                </a:defRPr>
              </a:lvl3pPr>
              <a:lvl4pPr marL="614363" lvl="3" indent="-155575" defTabSz="895350" eaLnBrk="1" hangingPunct="1">
                <a:buClr>
                  <a:schemeClr val="tx2"/>
                </a:buClr>
                <a:buSzPct val="120000"/>
                <a:buFont typeface="Arial" charset="0"/>
                <a:buChar char="▫"/>
                <a:defRPr>
                  <a:latin typeface="+mn-lt"/>
                </a:defRPr>
              </a:lvl4pPr>
              <a:lvl5pPr marL="749808" lvl="4" indent="-130175" defTabSz="895350" eaLnBrk="1" hangingPunct="1"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9pPr>
            </a:lstStyle>
            <a:p>
              <a:r>
                <a:rPr lang="en-US" sz="1300" dirty="0" smtClean="0">
                  <a:solidFill>
                    <a:schemeClr val="accent3"/>
                  </a:solidFill>
                </a:rPr>
                <a:t>1. </a:t>
              </a:r>
              <a:r>
                <a:rPr lang="ru-RU" sz="1300" dirty="0" err="1" smtClean="0">
                  <a:solidFill>
                    <a:schemeClr val="accent3"/>
                  </a:solidFill>
                </a:rPr>
                <a:t>Тестілеу</a:t>
              </a:r>
              <a:endParaRPr lang="ru-RU" sz="1300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13" name="Group 26"/>
          <p:cNvGrpSpPr>
            <a:grpSpLocks/>
          </p:cNvGrpSpPr>
          <p:nvPr>
            <p:custDataLst>
              <p:tags r:id="rId2"/>
            </p:custDataLst>
          </p:nvPr>
        </p:nvGrpSpPr>
        <p:grpSpPr>
          <a:xfrm>
            <a:off x="2852016" y="931887"/>
            <a:ext cx="2110389" cy="914400"/>
            <a:chOff x="3005048" y="1324665"/>
            <a:chExt cx="2110389" cy="914400"/>
          </a:xfrm>
        </p:grpSpPr>
        <p:sp>
          <p:nvSpPr>
            <p:cNvPr id="14" name="Freeform 91"/>
            <p:cNvSpPr/>
            <p:nvPr>
              <p:custDataLst>
                <p:tags r:id="rId9"/>
              </p:custDataLst>
            </p:nvPr>
          </p:nvSpPr>
          <p:spPr>
            <a:xfrm>
              <a:off x="3005048" y="1324665"/>
              <a:ext cx="2110389" cy="914400"/>
            </a:xfrm>
            <a:custGeom>
              <a:avLst/>
              <a:gdLst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64592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64592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64592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50233 w 1828800"/>
                <a:gd name="connsiteY5" fmla="*/ 457200 h 914400"/>
                <a:gd name="connsiteX0" fmla="*/ 0 w 1828800"/>
                <a:gd name="connsiteY0" fmla="*/ 0 h 914400"/>
                <a:gd name="connsiteX1" fmla="*/ 1678567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50233 w 1828800"/>
                <a:gd name="connsiteY5" fmla="*/ 457200 h 914400"/>
                <a:gd name="connsiteX0" fmla="*/ 0 w 1828800"/>
                <a:gd name="connsiteY0" fmla="*/ 0 h 914400"/>
                <a:gd name="connsiteX1" fmla="*/ 1678567 w 1828800"/>
                <a:gd name="connsiteY1" fmla="*/ 0 h 914400"/>
                <a:gd name="connsiteX2" fmla="*/ 1828800 w 1828800"/>
                <a:gd name="connsiteY2" fmla="*/ 457200 h 914400"/>
                <a:gd name="connsiteX3" fmla="*/ 1678567 w 1828800"/>
                <a:gd name="connsiteY3" fmla="*/ 914400 h 914400"/>
                <a:gd name="connsiteX4" fmla="*/ 0 w 1828800"/>
                <a:gd name="connsiteY4" fmla="*/ 914400 h 914400"/>
                <a:gd name="connsiteX5" fmla="*/ 150233 w 1828800"/>
                <a:gd name="connsiteY5" fmla="*/ 457200 h 914400"/>
                <a:gd name="connsiteX0" fmla="*/ 0 w 1828800"/>
                <a:gd name="connsiteY0" fmla="*/ 0 h 914400"/>
                <a:gd name="connsiteX1" fmla="*/ 1678567 w 1828800"/>
                <a:gd name="connsiteY1" fmla="*/ 0 h 914400"/>
                <a:gd name="connsiteX2" fmla="*/ 1828800 w 1828800"/>
                <a:gd name="connsiteY2" fmla="*/ 457200 h 914400"/>
                <a:gd name="connsiteX3" fmla="*/ 1678567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78567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148189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148189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148189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914400">
                  <a:moveTo>
                    <a:pt x="0" y="0"/>
                  </a:moveTo>
                  <a:lnTo>
                    <a:pt x="1686169" y="0"/>
                  </a:lnTo>
                  <a:lnTo>
                    <a:pt x="1828800" y="457200"/>
                  </a:lnTo>
                  <a:lnTo>
                    <a:pt x="1686169" y="914400"/>
                  </a:lnTo>
                  <a:lnTo>
                    <a:pt x="0" y="914400"/>
                  </a:lnTo>
                  <a:lnTo>
                    <a:pt x="142631" y="4572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00" dirty="0" err="1" smtClean="0">
                <a:solidFill>
                  <a:schemeClr val="accent3"/>
                </a:solidFill>
              </a:endParaRPr>
            </a:p>
          </p:txBody>
        </p:sp>
        <p:sp>
          <p:nvSpPr>
            <p:cNvPr id="15" name="TextBox 14"/>
            <p:cNvSpPr txBox="1"/>
            <p:nvPr>
              <p:custDataLst>
                <p:tags r:id="rId10"/>
              </p:custDataLst>
            </p:nvPr>
          </p:nvSpPr>
          <p:spPr>
            <a:xfrm>
              <a:off x="3220440" y="1388165"/>
              <a:ext cx="1730405" cy="787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>
              <a:lvl1pPr marL="0" lvl="0" indent="0" defTabSz="895350" eaLnBrk="1" hangingPunct="1">
                <a:buClr>
                  <a:schemeClr val="tx2"/>
                </a:buClr>
                <a:defRPr>
                  <a:latin typeface="+mn-lt"/>
                </a:defRPr>
              </a:lvl1pPr>
              <a:lvl2pPr marL="193675" lvl="1" indent="-192088" defTabSz="895350" eaLnBrk="1" hangingPunct="1">
                <a:buClr>
                  <a:schemeClr val="tx2"/>
                </a:buClr>
                <a:buSzPct val="125000"/>
                <a:buFont typeface="Arial" charset="0"/>
                <a:buChar char="▪"/>
                <a:defRPr>
                  <a:latin typeface="+mn-lt"/>
                </a:defRPr>
              </a:lvl2pPr>
              <a:lvl3pPr marL="457200" lvl="2" indent="-261938" defTabSz="895350" eaLnBrk="1" hangingPunct="1">
                <a:buClr>
                  <a:schemeClr val="tx2"/>
                </a:buClr>
                <a:buSzPct val="120000"/>
                <a:buFont typeface="Arial" charset="0"/>
                <a:buChar char="–"/>
                <a:defRPr>
                  <a:latin typeface="+mn-lt"/>
                </a:defRPr>
              </a:lvl3pPr>
              <a:lvl4pPr marL="614363" lvl="3" indent="-155575" defTabSz="895350" eaLnBrk="1" hangingPunct="1">
                <a:buClr>
                  <a:schemeClr val="tx2"/>
                </a:buClr>
                <a:buSzPct val="120000"/>
                <a:buFont typeface="Arial" charset="0"/>
                <a:buChar char="▫"/>
                <a:defRPr>
                  <a:latin typeface="+mn-lt"/>
                </a:defRPr>
              </a:lvl4pPr>
              <a:lvl5pPr marL="749808" lvl="4" indent="-130175" defTabSz="895350" eaLnBrk="1" hangingPunct="1"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9pPr>
            </a:lstStyle>
            <a:p>
              <a:r>
                <a:rPr lang="en-US" sz="1300" dirty="0" smtClean="0">
                  <a:solidFill>
                    <a:schemeClr val="accent3"/>
                  </a:solidFill>
                </a:rPr>
                <a:t>2. </a:t>
              </a:r>
              <a:r>
                <a:rPr lang="kk-KZ" sz="1300" dirty="0" smtClean="0">
                  <a:solidFill>
                    <a:schemeClr val="accent3"/>
                  </a:solidFill>
                </a:rPr>
                <a:t>Топтарда оқыту</a:t>
              </a:r>
              <a:endParaRPr lang="ru-RU" sz="1300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16" name="Group 45"/>
          <p:cNvGrpSpPr/>
          <p:nvPr>
            <p:custDataLst>
              <p:tags r:id="rId3"/>
            </p:custDataLst>
          </p:nvPr>
        </p:nvGrpSpPr>
        <p:grpSpPr>
          <a:xfrm>
            <a:off x="4906962" y="931887"/>
            <a:ext cx="1872000" cy="914400"/>
            <a:chOff x="4939429" y="1160496"/>
            <a:chExt cx="1872000" cy="914400"/>
          </a:xfrm>
        </p:grpSpPr>
        <p:sp>
          <p:nvSpPr>
            <p:cNvPr id="17" name="Freeform 95"/>
            <p:cNvSpPr/>
            <p:nvPr>
              <p:custDataLst>
                <p:tags r:id="rId7"/>
              </p:custDataLst>
            </p:nvPr>
          </p:nvSpPr>
          <p:spPr>
            <a:xfrm>
              <a:off x="4939429" y="1160496"/>
              <a:ext cx="1872000" cy="914400"/>
            </a:xfrm>
            <a:custGeom>
              <a:avLst/>
              <a:gdLst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64592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64592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64592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50233 w 1828800"/>
                <a:gd name="connsiteY5" fmla="*/ 457200 h 914400"/>
                <a:gd name="connsiteX0" fmla="*/ 0 w 1828800"/>
                <a:gd name="connsiteY0" fmla="*/ 0 h 914400"/>
                <a:gd name="connsiteX1" fmla="*/ 1678567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50233 w 1828800"/>
                <a:gd name="connsiteY5" fmla="*/ 457200 h 914400"/>
                <a:gd name="connsiteX0" fmla="*/ 0 w 1828800"/>
                <a:gd name="connsiteY0" fmla="*/ 0 h 914400"/>
                <a:gd name="connsiteX1" fmla="*/ 1678567 w 1828800"/>
                <a:gd name="connsiteY1" fmla="*/ 0 h 914400"/>
                <a:gd name="connsiteX2" fmla="*/ 1828800 w 1828800"/>
                <a:gd name="connsiteY2" fmla="*/ 457200 h 914400"/>
                <a:gd name="connsiteX3" fmla="*/ 1678567 w 1828800"/>
                <a:gd name="connsiteY3" fmla="*/ 914400 h 914400"/>
                <a:gd name="connsiteX4" fmla="*/ 0 w 1828800"/>
                <a:gd name="connsiteY4" fmla="*/ 914400 h 914400"/>
                <a:gd name="connsiteX5" fmla="*/ 150233 w 1828800"/>
                <a:gd name="connsiteY5" fmla="*/ 457200 h 914400"/>
                <a:gd name="connsiteX0" fmla="*/ 0 w 1828800"/>
                <a:gd name="connsiteY0" fmla="*/ 0 h 914400"/>
                <a:gd name="connsiteX1" fmla="*/ 1678567 w 1828800"/>
                <a:gd name="connsiteY1" fmla="*/ 0 h 914400"/>
                <a:gd name="connsiteX2" fmla="*/ 1828800 w 1828800"/>
                <a:gd name="connsiteY2" fmla="*/ 457200 h 914400"/>
                <a:gd name="connsiteX3" fmla="*/ 1678567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78567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148189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148189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148189 w 1828800"/>
                <a:gd name="connsiteY5" fmla="*/ 457200 h 914400"/>
                <a:gd name="connsiteX0" fmla="*/ 0 w 1828800"/>
                <a:gd name="connsiteY0" fmla="*/ 0 h 914400"/>
                <a:gd name="connsiteX1" fmla="*/ 1680611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061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67225 w 1828800"/>
                <a:gd name="connsiteY5" fmla="*/ 457200 h 914400"/>
                <a:gd name="connsiteX0" fmla="*/ 0 w 1828800"/>
                <a:gd name="connsiteY0" fmla="*/ 0 h 914400"/>
                <a:gd name="connsiteX1" fmla="*/ 1661575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67225 w 1828800"/>
                <a:gd name="connsiteY5" fmla="*/ 457200 h 914400"/>
                <a:gd name="connsiteX0" fmla="*/ 0 w 1828800"/>
                <a:gd name="connsiteY0" fmla="*/ 0 h 914400"/>
                <a:gd name="connsiteX1" fmla="*/ 1661575 w 1828800"/>
                <a:gd name="connsiteY1" fmla="*/ 0 h 914400"/>
                <a:gd name="connsiteX2" fmla="*/ 1828800 w 1828800"/>
                <a:gd name="connsiteY2" fmla="*/ 457200 h 914400"/>
                <a:gd name="connsiteX3" fmla="*/ 1661575 w 1828800"/>
                <a:gd name="connsiteY3" fmla="*/ 914400 h 914400"/>
                <a:gd name="connsiteX4" fmla="*/ 0 w 1828800"/>
                <a:gd name="connsiteY4" fmla="*/ 914400 h 914400"/>
                <a:gd name="connsiteX5" fmla="*/ 167225 w 1828800"/>
                <a:gd name="connsiteY5" fmla="*/ 457200 h 914400"/>
                <a:gd name="connsiteX0" fmla="*/ 0 w 1828800"/>
                <a:gd name="connsiteY0" fmla="*/ 0 h 914400"/>
                <a:gd name="connsiteX1" fmla="*/ 1661575 w 1828800"/>
                <a:gd name="connsiteY1" fmla="*/ 0 h 914400"/>
                <a:gd name="connsiteX2" fmla="*/ 1828800 w 1828800"/>
                <a:gd name="connsiteY2" fmla="*/ 457200 h 914400"/>
                <a:gd name="connsiteX3" fmla="*/ 1661575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1575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8006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8006 w 1828800"/>
                <a:gd name="connsiteY3" fmla="*/ 914400 h 914400"/>
                <a:gd name="connsiteX4" fmla="*/ 0 w 1828800"/>
                <a:gd name="connsiteY4" fmla="*/ 914400 h 914400"/>
                <a:gd name="connsiteX5" fmla="*/ 160794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8006 w 1828800"/>
                <a:gd name="connsiteY3" fmla="*/ 914400 h 914400"/>
                <a:gd name="connsiteX4" fmla="*/ 0 w 1828800"/>
                <a:gd name="connsiteY4" fmla="*/ 914400 h 914400"/>
                <a:gd name="connsiteX5" fmla="*/ 160794 w 1828800"/>
                <a:gd name="connsiteY5" fmla="*/ 457200 h 914400"/>
                <a:gd name="connsiteX0" fmla="*/ 0 w 1828800"/>
                <a:gd name="connsiteY0" fmla="*/ 0 h 914400"/>
                <a:gd name="connsiteX1" fmla="*/ 1668006 w 1828800"/>
                <a:gd name="connsiteY1" fmla="*/ 0 h 914400"/>
                <a:gd name="connsiteX2" fmla="*/ 1828800 w 1828800"/>
                <a:gd name="connsiteY2" fmla="*/ 457200 h 914400"/>
                <a:gd name="connsiteX3" fmla="*/ 1668006 w 1828800"/>
                <a:gd name="connsiteY3" fmla="*/ 914400 h 914400"/>
                <a:gd name="connsiteX4" fmla="*/ 0 w 1828800"/>
                <a:gd name="connsiteY4" fmla="*/ 914400 h 914400"/>
                <a:gd name="connsiteX5" fmla="*/ 160794 w 1828800"/>
                <a:gd name="connsiteY5" fmla="*/ 4572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914400">
                  <a:moveTo>
                    <a:pt x="0" y="0"/>
                  </a:moveTo>
                  <a:lnTo>
                    <a:pt x="1668006" y="0"/>
                  </a:lnTo>
                  <a:lnTo>
                    <a:pt x="1828800" y="457200"/>
                  </a:lnTo>
                  <a:lnTo>
                    <a:pt x="1668006" y="914400"/>
                  </a:lnTo>
                  <a:lnTo>
                    <a:pt x="0" y="914400"/>
                  </a:lnTo>
                  <a:lnTo>
                    <a:pt x="160794" y="4572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00" dirty="0" err="1" smtClean="0">
                <a:solidFill>
                  <a:schemeClr val="accent3"/>
                </a:solidFill>
              </a:endParaRPr>
            </a:p>
          </p:txBody>
        </p:sp>
        <p:sp>
          <p:nvSpPr>
            <p:cNvPr id="18" name="TextBox 17"/>
            <p:cNvSpPr txBox="1"/>
            <p:nvPr>
              <p:custDataLst>
                <p:tags r:id="rId8"/>
              </p:custDataLst>
            </p:nvPr>
          </p:nvSpPr>
          <p:spPr>
            <a:xfrm>
              <a:off x="5154821" y="1223996"/>
              <a:ext cx="1492016" cy="787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>
              <a:lvl1pPr marL="0" lvl="0" indent="0" defTabSz="895350" eaLnBrk="1" hangingPunct="1">
                <a:buClr>
                  <a:schemeClr val="tx2"/>
                </a:buClr>
                <a:defRPr>
                  <a:latin typeface="+mn-lt"/>
                </a:defRPr>
              </a:lvl1pPr>
              <a:lvl2pPr marL="193675" lvl="1" indent="-192088" defTabSz="895350" eaLnBrk="1" hangingPunct="1">
                <a:buClr>
                  <a:schemeClr val="tx2"/>
                </a:buClr>
                <a:buSzPct val="125000"/>
                <a:buFont typeface="Arial" charset="0"/>
                <a:buChar char="▪"/>
                <a:defRPr>
                  <a:latin typeface="+mn-lt"/>
                </a:defRPr>
              </a:lvl2pPr>
              <a:lvl3pPr marL="457200" lvl="2" indent="-261938" defTabSz="895350" eaLnBrk="1" hangingPunct="1">
                <a:buClr>
                  <a:schemeClr val="tx2"/>
                </a:buClr>
                <a:buSzPct val="120000"/>
                <a:buFont typeface="Arial" charset="0"/>
                <a:buChar char="–"/>
                <a:defRPr>
                  <a:latin typeface="+mn-lt"/>
                </a:defRPr>
              </a:lvl3pPr>
              <a:lvl4pPr marL="614363" lvl="3" indent="-155575" defTabSz="895350" eaLnBrk="1" hangingPunct="1">
                <a:buClr>
                  <a:schemeClr val="tx2"/>
                </a:buClr>
                <a:buSzPct val="120000"/>
                <a:buFont typeface="Arial" charset="0"/>
                <a:buChar char="▫"/>
                <a:defRPr>
                  <a:latin typeface="+mn-lt"/>
                </a:defRPr>
              </a:lvl4pPr>
              <a:lvl5pPr marL="749808" lvl="4" indent="-130175" defTabSz="895350" eaLnBrk="1" hangingPunct="1"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9pPr>
            </a:lstStyle>
            <a:p>
              <a:r>
                <a:rPr lang="en-US" sz="1300" dirty="0" smtClean="0">
                  <a:solidFill>
                    <a:schemeClr val="accent3"/>
                  </a:solidFill>
                </a:rPr>
                <a:t>3. </a:t>
              </a:r>
              <a:r>
                <a:rPr lang="kk-KZ" sz="1300" dirty="0" smtClean="0">
                  <a:solidFill>
                    <a:schemeClr val="accent3"/>
                  </a:solidFill>
                </a:rPr>
                <a:t>Жеке оқыту</a:t>
              </a:r>
              <a:endParaRPr lang="ru-RU" sz="1300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19" name="Group 23"/>
          <p:cNvGrpSpPr>
            <a:grpSpLocks/>
          </p:cNvGrpSpPr>
          <p:nvPr>
            <p:custDataLst>
              <p:tags r:id="rId4"/>
            </p:custDataLst>
          </p:nvPr>
        </p:nvGrpSpPr>
        <p:grpSpPr>
          <a:xfrm>
            <a:off x="6723520" y="931887"/>
            <a:ext cx="2110389" cy="914400"/>
            <a:chOff x="6731987" y="1324665"/>
            <a:chExt cx="2110389" cy="914400"/>
          </a:xfrm>
        </p:grpSpPr>
        <p:sp>
          <p:nvSpPr>
            <p:cNvPr id="20" name="Freeform 98"/>
            <p:cNvSpPr/>
            <p:nvPr>
              <p:custDataLst>
                <p:tags r:id="rId5"/>
              </p:custDataLst>
            </p:nvPr>
          </p:nvSpPr>
          <p:spPr>
            <a:xfrm>
              <a:off x="6731987" y="1324665"/>
              <a:ext cx="2110389" cy="914400"/>
            </a:xfrm>
            <a:custGeom>
              <a:avLst/>
              <a:gdLst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64592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64592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64592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44598 w 1828800"/>
                <a:gd name="connsiteY5" fmla="*/ 457200 h 914400"/>
                <a:gd name="connsiteX0" fmla="*/ 0 w 1828800"/>
                <a:gd name="connsiteY0" fmla="*/ 0 h 914400"/>
                <a:gd name="connsiteX1" fmla="*/ 1684201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144598 w 1828800"/>
                <a:gd name="connsiteY5" fmla="*/ 457200 h 914400"/>
                <a:gd name="connsiteX0" fmla="*/ 0 w 1828800"/>
                <a:gd name="connsiteY0" fmla="*/ 0 h 914400"/>
                <a:gd name="connsiteX1" fmla="*/ 1684201 w 1828800"/>
                <a:gd name="connsiteY1" fmla="*/ 0 h 914400"/>
                <a:gd name="connsiteX2" fmla="*/ 1828800 w 1828800"/>
                <a:gd name="connsiteY2" fmla="*/ 457200 h 914400"/>
                <a:gd name="connsiteX3" fmla="*/ 1684201 w 1828800"/>
                <a:gd name="connsiteY3" fmla="*/ 914400 h 914400"/>
                <a:gd name="connsiteX4" fmla="*/ 0 w 1828800"/>
                <a:gd name="connsiteY4" fmla="*/ 914400 h 914400"/>
                <a:gd name="connsiteX5" fmla="*/ 144598 w 1828800"/>
                <a:gd name="connsiteY5" fmla="*/ 457200 h 914400"/>
                <a:gd name="connsiteX0" fmla="*/ 0 w 1828800"/>
                <a:gd name="connsiteY0" fmla="*/ 0 h 914400"/>
                <a:gd name="connsiteX1" fmla="*/ 1684201 w 1828800"/>
                <a:gd name="connsiteY1" fmla="*/ 0 h 914400"/>
                <a:gd name="connsiteX2" fmla="*/ 1828800 w 1828800"/>
                <a:gd name="connsiteY2" fmla="*/ 457200 h 914400"/>
                <a:gd name="connsiteX3" fmla="*/ 168420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4201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  <a:gd name="connsiteX0" fmla="*/ 0 w 1828800"/>
                <a:gd name="connsiteY0" fmla="*/ 0 h 914400"/>
                <a:gd name="connsiteX1" fmla="*/ 1686169 w 1828800"/>
                <a:gd name="connsiteY1" fmla="*/ 0 h 914400"/>
                <a:gd name="connsiteX2" fmla="*/ 1828800 w 1828800"/>
                <a:gd name="connsiteY2" fmla="*/ 457200 h 914400"/>
                <a:gd name="connsiteX3" fmla="*/ 1686169 w 1828800"/>
                <a:gd name="connsiteY3" fmla="*/ 914400 h 914400"/>
                <a:gd name="connsiteX4" fmla="*/ 0 w 1828800"/>
                <a:gd name="connsiteY4" fmla="*/ 914400 h 914400"/>
                <a:gd name="connsiteX5" fmla="*/ 142631 w 1828800"/>
                <a:gd name="connsiteY5" fmla="*/ 4572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914400">
                  <a:moveTo>
                    <a:pt x="0" y="0"/>
                  </a:moveTo>
                  <a:lnTo>
                    <a:pt x="1686169" y="0"/>
                  </a:lnTo>
                  <a:lnTo>
                    <a:pt x="1828800" y="457200"/>
                  </a:lnTo>
                  <a:lnTo>
                    <a:pt x="1686169" y="914400"/>
                  </a:lnTo>
                  <a:lnTo>
                    <a:pt x="0" y="914400"/>
                  </a:lnTo>
                  <a:lnTo>
                    <a:pt x="142631" y="45720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00" dirty="0" err="1" smtClean="0">
                <a:solidFill>
                  <a:schemeClr val="accent3"/>
                </a:solidFill>
              </a:endParaRPr>
            </a:p>
          </p:txBody>
        </p:sp>
        <p:sp>
          <p:nvSpPr>
            <p:cNvPr id="21" name="TextBox 20"/>
            <p:cNvSpPr txBox="1"/>
            <p:nvPr>
              <p:custDataLst>
                <p:tags r:id="rId6"/>
              </p:custDataLst>
            </p:nvPr>
          </p:nvSpPr>
          <p:spPr>
            <a:xfrm>
              <a:off x="6947379" y="1388165"/>
              <a:ext cx="1730405" cy="787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>
              <a:lvl1pPr marL="0" lvl="0" indent="0" defTabSz="895350" eaLnBrk="1" hangingPunct="1">
                <a:buClr>
                  <a:schemeClr val="tx2"/>
                </a:buClr>
                <a:defRPr>
                  <a:latin typeface="+mn-lt"/>
                </a:defRPr>
              </a:lvl1pPr>
              <a:lvl2pPr marL="193675" lvl="1" indent="-192088" defTabSz="895350" eaLnBrk="1" hangingPunct="1">
                <a:buClr>
                  <a:schemeClr val="tx2"/>
                </a:buClr>
                <a:buSzPct val="125000"/>
                <a:buFont typeface="Arial" charset="0"/>
                <a:buChar char="▪"/>
                <a:defRPr>
                  <a:latin typeface="+mn-lt"/>
                </a:defRPr>
              </a:lvl2pPr>
              <a:lvl3pPr marL="457200" lvl="2" indent="-261938" defTabSz="895350" eaLnBrk="1" hangingPunct="1">
                <a:buClr>
                  <a:schemeClr val="tx2"/>
                </a:buClr>
                <a:buSzPct val="120000"/>
                <a:buFont typeface="Arial" charset="0"/>
                <a:buChar char="–"/>
                <a:defRPr>
                  <a:latin typeface="+mn-lt"/>
                </a:defRPr>
              </a:lvl3pPr>
              <a:lvl4pPr marL="614363" lvl="3" indent="-155575" defTabSz="895350" eaLnBrk="1" hangingPunct="1">
                <a:buClr>
                  <a:schemeClr val="tx2"/>
                </a:buClr>
                <a:buSzPct val="120000"/>
                <a:buFont typeface="Arial" charset="0"/>
                <a:buChar char="▫"/>
                <a:defRPr>
                  <a:latin typeface="+mn-lt"/>
                </a:defRPr>
              </a:lvl4pPr>
              <a:lvl5pPr marL="749808" lvl="4" indent="-130175" defTabSz="895350" eaLnBrk="1" hangingPunct="1"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>
                  <a:latin typeface="+mn-lt"/>
                </a:defRPr>
              </a:lvl9pPr>
            </a:lstStyle>
            <a:p>
              <a:r>
                <a:rPr lang="en-US" sz="1300" dirty="0" smtClean="0">
                  <a:solidFill>
                    <a:schemeClr val="accent3"/>
                  </a:solidFill>
                </a:rPr>
                <a:t>4. </a:t>
              </a:r>
              <a:r>
                <a:rPr lang="kk-KZ" sz="1300" dirty="0" smtClean="0">
                  <a:solidFill>
                    <a:schemeClr val="accent3"/>
                  </a:solidFill>
                </a:rPr>
                <a:t>Бизнес жобаны қаржыландыру мен сүйемелдеу</a:t>
              </a:r>
              <a:endParaRPr lang="ru-RU" sz="1300" dirty="0">
                <a:solidFill>
                  <a:schemeClr val="accent3"/>
                </a:solidFill>
              </a:endParaRPr>
            </a:p>
          </p:txBody>
        </p:sp>
      </p:grpSp>
      <p:pic>
        <p:nvPicPr>
          <p:cNvPr id="22" name="image11.png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4392749" y="1202248"/>
            <a:ext cx="420876" cy="373679"/>
          </a:xfrm>
          <a:prstGeom prst="rect">
            <a:avLst/>
          </a:prstGeom>
          <a:ln w="12700">
            <a:miter lim="400000"/>
          </a:ln>
        </p:spPr>
      </p:pic>
      <p:pic>
        <p:nvPicPr>
          <p:cNvPr id="23" name="image14.png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6229518" y="1202248"/>
            <a:ext cx="420876" cy="373679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image15.png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2413372" y="1220412"/>
            <a:ext cx="384285" cy="337351"/>
          </a:xfrm>
          <a:prstGeom prst="rect">
            <a:avLst/>
          </a:prstGeom>
          <a:ln w="12700">
            <a:miter lim="400000"/>
          </a:ln>
        </p:spPr>
      </p:pic>
      <p:pic>
        <p:nvPicPr>
          <p:cNvPr id="25" name="image16.png"/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8370372" y="1106719"/>
            <a:ext cx="342100" cy="564736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TextBox 25"/>
          <p:cNvSpPr txBox="1">
            <a:spLocks/>
          </p:cNvSpPr>
          <p:nvPr/>
        </p:nvSpPr>
        <p:spPr>
          <a:xfrm>
            <a:off x="1035459" y="1999155"/>
            <a:ext cx="1707408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300" dirty="0" err="1" smtClean="0"/>
              <a:t>Joozzy</a:t>
            </a:r>
            <a:r>
              <a:rPr lang="ru-RU" sz="1300" dirty="0" smtClean="0"/>
              <a:t> </a:t>
            </a:r>
            <a:r>
              <a:rPr lang="ru-RU" sz="1300" dirty="0" err="1" smtClean="0"/>
              <a:t>әдістемесі бойынша</a:t>
            </a:r>
            <a:r>
              <a:rPr lang="ru-RU" sz="1300" dirty="0" smtClean="0"/>
              <a:t> </a:t>
            </a:r>
            <a:r>
              <a:rPr lang="ru-RU" sz="1300" dirty="0" err="1" smtClean="0"/>
              <a:t>кәсіпкерлік бастамасы</a:t>
            </a:r>
            <a:r>
              <a:rPr lang="ru-RU" sz="1300" dirty="0" smtClean="0"/>
              <a:t> бар </a:t>
            </a:r>
            <a:r>
              <a:rPr lang="ru-RU" sz="1300" dirty="0" err="1" smtClean="0"/>
              <a:t>үміткерлерді іріктеу</a:t>
            </a:r>
            <a:r>
              <a:rPr lang="ru-RU" sz="1300" dirty="0" smtClean="0"/>
              <a:t> </a:t>
            </a:r>
            <a:endParaRPr lang="ru-RU" sz="1300" dirty="0"/>
          </a:p>
        </p:txBody>
      </p:sp>
      <p:sp>
        <p:nvSpPr>
          <p:cNvPr id="27" name="TextBox 26"/>
          <p:cNvSpPr txBox="1">
            <a:spLocks/>
          </p:cNvSpPr>
          <p:nvPr/>
        </p:nvSpPr>
        <p:spPr>
          <a:xfrm>
            <a:off x="2852016" y="1999155"/>
            <a:ext cx="1937049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300" b="1" dirty="0" err="1" smtClean="0"/>
              <a:t>Бір</a:t>
            </a:r>
            <a:r>
              <a:rPr lang="ru-RU" sz="1300" b="1" dirty="0" smtClean="0"/>
              <a:t> ай </a:t>
            </a:r>
            <a:r>
              <a:rPr lang="ru-RU" sz="1300" b="1" dirty="0" err="1" smtClean="0"/>
              <a:t>бойы</a:t>
            </a:r>
            <a:r>
              <a:rPr lang="ru-RU" sz="1300" b="1" dirty="0" smtClean="0"/>
              <a:t> </a:t>
            </a:r>
            <a:r>
              <a:rPr lang="ru-RU" sz="1300" dirty="0" err="1" smtClean="0"/>
              <a:t>кәсіпкерлік</a:t>
            </a:r>
            <a:r>
              <a:rPr lang="ru-RU" sz="1300" dirty="0" smtClean="0"/>
              <a:t>, </a:t>
            </a:r>
            <a:r>
              <a:rPr lang="ru-RU" sz="1300" dirty="0" err="1" smtClean="0"/>
              <a:t>қаржылық</a:t>
            </a:r>
            <a:r>
              <a:rPr lang="ru-RU" sz="1300" dirty="0" smtClean="0"/>
              <a:t> </a:t>
            </a:r>
            <a:r>
              <a:rPr lang="ru-RU" sz="1300" dirty="0" err="1" smtClean="0"/>
              <a:t>және</a:t>
            </a:r>
            <a:r>
              <a:rPr lang="ru-RU" sz="1300" dirty="0" smtClean="0"/>
              <a:t> </a:t>
            </a:r>
            <a:r>
              <a:rPr lang="ru-RU" sz="1300" dirty="0" err="1" smtClean="0"/>
              <a:t>заңдық</a:t>
            </a:r>
            <a:r>
              <a:rPr lang="ru-RU" sz="1300" dirty="0" smtClean="0"/>
              <a:t> </a:t>
            </a:r>
            <a:r>
              <a:rPr lang="ru-RU" sz="1300" dirty="0" err="1" smtClean="0"/>
              <a:t>сауаттылық</a:t>
            </a:r>
            <a:r>
              <a:rPr lang="ru-RU" sz="1300" dirty="0" smtClean="0"/>
              <a:t> </a:t>
            </a:r>
            <a:r>
              <a:rPr lang="ru-RU" sz="1300" dirty="0" err="1" smtClean="0"/>
              <a:t>негіздерін</a:t>
            </a:r>
            <a:r>
              <a:rPr lang="ru-RU" sz="1300" dirty="0" smtClean="0"/>
              <a:t> </a:t>
            </a:r>
            <a:r>
              <a:rPr lang="ru-RU" sz="1300" dirty="0" err="1" smtClean="0"/>
              <a:t>әрқайсысында</a:t>
            </a:r>
            <a:r>
              <a:rPr lang="ru-RU" sz="1300" dirty="0" smtClean="0"/>
              <a:t> 40-50 </a:t>
            </a:r>
            <a:r>
              <a:rPr lang="ru-RU" sz="1300" dirty="0" err="1" smtClean="0"/>
              <a:t>адамнан</a:t>
            </a:r>
            <a:r>
              <a:rPr lang="ru-RU" sz="1300" dirty="0" smtClean="0"/>
              <a:t>  </a:t>
            </a:r>
            <a:r>
              <a:rPr lang="ru-RU" sz="1300" dirty="0" err="1" smtClean="0"/>
              <a:t>болатын</a:t>
            </a:r>
            <a:r>
              <a:rPr lang="ru-RU" sz="1300" dirty="0" smtClean="0"/>
              <a:t> </a:t>
            </a:r>
            <a:r>
              <a:rPr lang="ru-RU" sz="1300" dirty="0" err="1" smtClean="0"/>
              <a:t>топтарда</a:t>
            </a:r>
            <a:r>
              <a:rPr lang="ru-RU" sz="1300" dirty="0" smtClean="0"/>
              <a:t> </a:t>
            </a:r>
            <a:r>
              <a:rPr lang="ru-RU" sz="1300" dirty="0" err="1" smtClean="0"/>
              <a:t>оқыту</a:t>
            </a:r>
            <a:endParaRPr lang="ru-RU" sz="1300" dirty="0" smtClean="0"/>
          </a:p>
          <a:p>
            <a:pPr lvl="1"/>
            <a:r>
              <a:rPr lang="ru-RU" sz="1300" dirty="0" err="1" smtClean="0"/>
              <a:t>Бизнес-идеямен</a:t>
            </a:r>
            <a:r>
              <a:rPr lang="ru-RU" sz="1300" dirty="0" smtClean="0"/>
              <a:t> </a:t>
            </a:r>
            <a:r>
              <a:rPr lang="ru-RU" sz="1300" dirty="0" err="1" smtClean="0"/>
              <a:t>жұмыс</a:t>
            </a:r>
            <a:r>
              <a:rPr lang="ru-RU" sz="1300" dirty="0" smtClean="0"/>
              <a:t> </a:t>
            </a:r>
            <a:endParaRPr lang="ru-RU" sz="1300" dirty="0"/>
          </a:p>
        </p:txBody>
      </p:sp>
      <p:sp>
        <p:nvSpPr>
          <p:cNvPr id="28" name="TextBox 27"/>
          <p:cNvSpPr txBox="1">
            <a:spLocks/>
          </p:cNvSpPr>
          <p:nvPr/>
        </p:nvSpPr>
        <p:spPr>
          <a:xfrm>
            <a:off x="4906962" y="1999155"/>
            <a:ext cx="1707408" cy="169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300" dirty="0" err="1" smtClean="0"/>
              <a:t>Жеке</a:t>
            </a:r>
            <a:r>
              <a:rPr lang="ru-RU" sz="1300" dirty="0" smtClean="0"/>
              <a:t> </a:t>
            </a:r>
            <a:r>
              <a:rPr lang="ru-RU" sz="1300" dirty="0" err="1" smtClean="0"/>
              <a:t>консультациялар</a:t>
            </a:r>
            <a:r>
              <a:rPr lang="ru-RU" sz="1300" dirty="0" smtClean="0"/>
              <a:t> </a:t>
            </a:r>
          </a:p>
          <a:p>
            <a:pPr lvl="1"/>
            <a:r>
              <a:rPr lang="ru-RU" sz="1300" dirty="0" smtClean="0"/>
              <a:t>Бизнес- </a:t>
            </a:r>
            <a:r>
              <a:rPr lang="ru-RU" sz="1300" dirty="0" err="1" smtClean="0"/>
              <a:t>жобаны</a:t>
            </a:r>
            <a:r>
              <a:rPr lang="ru-RU" sz="1300" dirty="0" smtClean="0"/>
              <a:t> </a:t>
            </a:r>
            <a:r>
              <a:rPr lang="ru-RU" sz="1300" dirty="0" err="1" smtClean="0"/>
              <a:t>іске</a:t>
            </a:r>
            <a:r>
              <a:rPr lang="ru-RU" sz="1300" dirty="0" smtClean="0"/>
              <a:t> </a:t>
            </a:r>
            <a:r>
              <a:rPr lang="ru-RU" sz="1300" dirty="0" err="1" smtClean="0"/>
              <a:t>асыру</a:t>
            </a:r>
            <a:r>
              <a:rPr lang="ru-RU" sz="1300" dirty="0" smtClean="0"/>
              <a:t> </a:t>
            </a:r>
            <a:r>
              <a:rPr lang="ru-RU" sz="1300" dirty="0" err="1" smtClean="0"/>
              <a:t>үшін</a:t>
            </a:r>
            <a:r>
              <a:rPr lang="ru-RU" sz="1300" dirty="0" smtClean="0"/>
              <a:t> </a:t>
            </a:r>
            <a:r>
              <a:rPr lang="ru-RU" sz="1300" dirty="0" err="1" smtClean="0"/>
              <a:t>ресурстарды</a:t>
            </a:r>
            <a:r>
              <a:rPr lang="ru-RU" sz="1300" dirty="0" smtClean="0"/>
              <a:t> </a:t>
            </a:r>
            <a:r>
              <a:rPr lang="ru-RU" sz="1300" dirty="0" err="1" smtClean="0"/>
              <a:t>нақтылау</a:t>
            </a:r>
            <a:endParaRPr lang="ru-RU" sz="1300" dirty="0"/>
          </a:p>
        </p:txBody>
      </p:sp>
      <p:sp>
        <p:nvSpPr>
          <p:cNvPr id="29" name="TextBox 28"/>
          <p:cNvSpPr txBox="1">
            <a:spLocks/>
          </p:cNvSpPr>
          <p:nvPr/>
        </p:nvSpPr>
        <p:spPr>
          <a:xfrm>
            <a:off x="6723520" y="1999155"/>
            <a:ext cx="1945797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300" b="1" dirty="0" smtClean="0"/>
              <a:t>1 </a:t>
            </a:r>
            <a:r>
              <a:rPr lang="ru-RU" sz="1300" b="1" dirty="0" err="1" smtClean="0"/>
              <a:t>жыл</a:t>
            </a:r>
            <a:r>
              <a:rPr lang="ru-RU" sz="1300" b="1" dirty="0" smtClean="0"/>
              <a:t> </a:t>
            </a:r>
            <a:r>
              <a:rPr lang="ru-RU" sz="1300" b="1" dirty="0" err="1" smtClean="0"/>
              <a:t>ішінде</a:t>
            </a:r>
            <a:r>
              <a:rPr lang="ru-RU" sz="1300" dirty="0" smtClean="0"/>
              <a:t> </a:t>
            </a:r>
            <a:r>
              <a:rPr lang="ru-RU" sz="1300" dirty="0" err="1" smtClean="0"/>
              <a:t>бизнес-жобаны</a:t>
            </a:r>
            <a:r>
              <a:rPr lang="ru-RU" sz="1300" dirty="0" smtClean="0"/>
              <a:t> </a:t>
            </a:r>
            <a:r>
              <a:rPr lang="ru-RU" sz="1300" dirty="0" err="1" smtClean="0"/>
              <a:t>сүйемелдеу</a:t>
            </a:r>
            <a:endParaRPr lang="ru-RU" sz="1300" b="1" dirty="0" smtClean="0"/>
          </a:p>
          <a:p>
            <a:pPr lvl="2"/>
            <a:r>
              <a:rPr lang="ru-RU" sz="1300" dirty="0" err="1" smtClean="0"/>
              <a:t>Кәсіпорынды тіркеу</a:t>
            </a:r>
            <a:endParaRPr lang="ru-RU" sz="1300" dirty="0" smtClean="0"/>
          </a:p>
          <a:p>
            <a:pPr lvl="2"/>
            <a:r>
              <a:rPr lang="ru-RU" sz="1300" dirty="0" err="1" smtClean="0"/>
              <a:t>Қарыз алу</a:t>
            </a:r>
            <a:endParaRPr lang="ru-RU" sz="1300" dirty="0" smtClean="0"/>
          </a:p>
          <a:p>
            <a:pPr lvl="2"/>
            <a:r>
              <a:rPr lang="ru-RU" sz="1300" dirty="0" err="1" smtClean="0"/>
              <a:t>Мемлекеттік</a:t>
            </a:r>
            <a:r>
              <a:rPr lang="ru-RU" sz="1300" dirty="0" smtClean="0"/>
              <a:t> </a:t>
            </a:r>
            <a:r>
              <a:rPr lang="ru-RU" sz="1300" dirty="0" err="1" smtClean="0"/>
              <a:t>органдармен</a:t>
            </a:r>
            <a:r>
              <a:rPr lang="ru-RU" sz="1300" dirty="0" smtClean="0"/>
              <a:t> </a:t>
            </a:r>
            <a:r>
              <a:rPr lang="ru-RU" sz="1300" dirty="0" err="1" smtClean="0"/>
              <a:t>өзара</a:t>
            </a:r>
            <a:r>
              <a:rPr lang="ru-RU" sz="1300" dirty="0" smtClean="0"/>
              <a:t> </a:t>
            </a:r>
            <a:r>
              <a:rPr lang="ru-RU" sz="1300" dirty="0" err="1" smtClean="0"/>
              <a:t>іс-қимыл</a:t>
            </a:r>
            <a:endParaRPr lang="ru-RU" sz="1300" dirty="0"/>
          </a:p>
        </p:txBody>
      </p:sp>
      <p:sp>
        <p:nvSpPr>
          <p:cNvPr id="30" name="TextBox 29"/>
          <p:cNvSpPr txBox="1"/>
          <p:nvPr/>
        </p:nvSpPr>
        <p:spPr>
          <a:xfrm>
            <a:off x="110594" y="1999155"/>
            <a:ext cx="84629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ru-RU" sz="1300" b="1" dirty="0" smtClean="0">
                <a:solidFill>
                  <a:schemeClr val="accent3"/>
                </a:solidFill>
              </a:rPr>
              <a:t>Процесс</a:t>
            </a:r>
            <a:endParaRPr lang="ru-RU" sz="1300" b="1" dirty="0">
              <a:solidFill>
                <a:schemeClr val="accent3"/>
              </a:solidFill>
            </a:endParaRPr>
          </a:p>
        </p:txBody>
      </p:sp>
      <p:sp>
        <p:nvSpPr>
          <p:cNvPr id="31" name="TextBox 30"/>
          <p:cNvSpPr txBox="1">
            <a:spLocks/>
          </p:cNvSpPr>
          <p:nvPr/>
        </p:nvSpPr>
        <p:spPr>
          <a:xfrm>
            <a:off x="1035459" y="3889016"/>
            <a:ext cx="17074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300" dirty="0" err="1" smtClean="0"/>
              <a:t>Үміткерлерді іріктеу</a:t>
            </a:r>
            <a:endParaRPr lang="ru-RU" sz="1300" dirty="0"/>
          </a:p>
        </p:txBody>
      </p:sp>
      <p:sp>
        <p:nvSpPr>
          <p:cNvPr id="32" name="TextBox 31"/>
          <p:cNvSpPr txBox="1">
            <a:spLocks/>
          </p:cNvSpPr>
          <p:nvPr/>
        </p:nvSpPr>
        <p:spPr>
          <a:xfrm>
            <a:off x="2852016" y="3889016"/>
            <a:ext cx="1937049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300" dirty="0" smtClean="0"/>
              <a:t>Бизнес идея, бизнес-</a:t>
            </a:r>
            <a:r>
              <a:rPr lang="ru-RU" sz="1300" dirty="0" err="1" smtClean="0"/>
              <a:t>жоспар</a:t>
            </a:r>
            <a:r>
              <a:rPr lang="ru-RU" sz="1300" dirty="0" smtClean="0"/>
              <a:t> </a:t>
            </a:r>
            <a:r>
              <a:rPr lang="ru-RU" sz="1300" dirty="0" err="1" smtClean="0"/>
              <a:t>жобасы</a:t>
            </a:r>
            <a:r>
              <a:rPr lang="ru-RU" sz="1300" dirty="0" smtClean="0"/>
              <a:t> </a:t>
            </a:r>
            <a:r>
              <a:rPr lang="ru-RU" sz="1300" dirty="0" err="1" smtClean="0"/>
              <a:t>және</a:t>
            </a:r>
            <a:r>
              <a:rPr lang="ru-RU" sz="1300" dirty="0" smtClean="0"/>
              <a:t> </a:t>
            </a:r>
            <a:r>
              <a:rPr lang="ru-RU" sz="1300" dirty="0" err="1" smtClean="0"/>
              <a:t>қаржылық</a:t>
            </a:r>
            <a:r>
              <a:rPr lang="ru-RU" sz="1300" dirty="0" smtClean="0"/>
              <a:t> </a:t>
            </a:r>
            <a:r>
              <a:rPr lang="ru-RU" sz="1300" dirty="0" err="1" smtClean="0"/>
              <a:t>моделі</a:t>
            </a:r>
            <a:endParaRPr lang="ru-RU" sz="1300" dirty="0"/>
          </a:p>
        </p:txBody>
      </p:sp>
      <p:sp>
        <p:nvSpPr>
          <p:cNvPr id="33" name="TextBox 32"/>
          <p:cNvSpPr txBox="1">
            <a:spLocks/>
          </p:cNvSpPr>
          <p:nvPr/>
        </p:nvSpPr>
        <p:spPr>
          <a:xfrm>
            <a:off x="4906962" y="3889016"/>
            <a:ext cx="170740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300" dirty="0" err="1" smtClean="0"/>
              <a:t>Түпкілікті</a:t>
            </a:r>
            <a:r>
              <a:rPr lang="ru-RU" sz="1300" dirty="0" smtClean="0"/>
              <a:t> бизнес-</a:t>
            </a:r>
            <a:r>
              <a:rPr lang="ru-RU" sz="1300" dirty="0" err="1" smtClean="0"/>
              <a:t>жоспар</a:t>
            </a:r>
            <a:r>
              <a:rPr lang="ru-RU" sz="1300" dirty="0" smtClean="0"/>
              <a:t>  </a:t>
            </a:r>
            <a:r>
              <a:rPr lang="ru-RU" sz="1300" dirty="0" err="1" smtClean="0"/>
              <a:t>және</a:t>
            </a:r>
            <a:r>
              <a:rPr lang="ru-RU" sz="1300" dirty="0" smtClean="0"/>
              <a:t> </a:t>
            </a:r>
            <a:r>
              <a:rPr lang="ru-RU" sz="1300" dirty="0" err="1" smtClean="0"/>
              <a:t>қаржылық</a:t>
            </a:r>
            <a:r>
              <a:rPr lang="ru-RU" sz="1300" dirty="0" smtClean="0"/>
              <a:t> модель</a:t>
            </a:r>
            <a:endParaRPr lang="ru-RU" sz="1300" dirty="0"/>
          </a:p>
        </p:txBody>
      </p:sp>
      <p:sp>
        <p:nvSpPr>
          <p:cNvPr id="34" name="TextBox 33"/>
          <p:cNvSpPr txBox="1">
            <a:spLocks/>
          </p:cNvSpPr>
          <p:nvPr/>
        </p:nvSpPr>
        <p:spPr>
          <a:xfrm>
            <a:off x="6723520" y="3889016"/>
            <a:ext cx="19457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/>
            <a:r>
              <a:rPr lang="ru-RU" sz="1300" dirty="0" smtClean="0"/>
              <a:t>Бизнес- </a:t>
            </a:r>
            <a:r>
              <a:rPr lang="ru-RU" sz="1300" dirty="0" err="1" smtClean="0"/>
              <a:t>жобаны</a:t>
            </a:r>
            <a:r>
              <a:rPr lang="ru-RU" sz="1300" dirty="0"/>
              <a:t> </a:t>
            </a:r>
            <a:r>
              <a:rPr lang="ru-RU" sz="1300" dirty="0" err="1" smtClean="0"/>
              <a:t>іске</a:t>
            </a:r>
            <a:r>
              <a:rPr lang="ru-RU" sz="1300" dirty="0" smtClean="0"/>
              <a:t> </a:t>
            </a:r>
            <a:r>
              <a:rPr lang="ru-RU" sz="1300" dirty="0" err="1" smtClean="0"/>
              <a:t>асыру</a:t>
            </a:r>
            <a:endParaRPr lang="ru-RU" sz="1300" dirty="0"/>
          </a:p>
        </p:txBody>
      </p:sp>
      <p:sp>
        <p:nvSpPr>
          <p:cNvPr id="35" name="TextBox 34"/>
          <p:cNvSpPr txBox="1"/>
          <p:nvPr/>
        </p:nvSpPr>
        <p:spPr>
          <a:xfrm>
            <a:off x="110594" y="3889016"/>
            <a:ext cx="84629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ru-RU" sz="1300" b="1" dirty="0" err="1" smtClean="0">
                <a:solidFill>
                  <a:schemeClr val="accent3"/>
                </a:solidFill>
              </a:rPr>
              <a:t>Нәтиже</a:t>
            </a:r>
            <a:endParaRPr lang="ru-RU" sz="1300" b="1" dirty="0">
              <a:solidFill>
                <a:schemeClr val="accent3"/>
              </a:solidFill>
            </a:endParaRPr>
          </a:p>
        </p:txBody>
      </p:sp>
      <p:cxnSp>
        <p:nvCxnSpPr>
          <p:cNvPr id="36" name="AutoShape 249"/>
          <p:cNvCxnSpPr>
            <a:cxnSpLocks noChangeShapeType="1"/>
          </p:cNvCxnSpPr>
          <p:nvPr/>
        </p:nvCxnSpPr>
        <p:spPr bwMode="auto">
          <a:xfrm>
            <a:off x="110595" y="3744305"/>
            <a:ext cx="8558722" cy="0"/>
          </a:xfrm>
          <a:prstGeom prst="straightConnector1">
            <a:avLst/>
          </a:prstGeom>
          <a:noFill/>
          <a:ln w="3175">
            <a:solidFill>
              <a:schemeClr val="bg1">
                <a:lumMod val="75000"/>
              </a:schemeClr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85441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145237" y="99432"/>
            <a:ext cx="8680152" cy="64448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Халықты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нәтижелі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жұмыспен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қамту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жаппай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кәсіпкерлік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ағдарламасының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мүмкіндіктері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ақпараттандыру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45237" y="783354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69"/>
          <p:cNvSpPr>
            <a:spLocks/>
          </p:cNvSpPr>
          <p:nvPr/>
        </p:nvSpPr>
        <p:spPr>
          <a:xfrm>
            <a:off x="248269" y="1623847"/>
            <a:ext cx="3056727" cy="4746625"/>
          </a:xfrm>
          <a:prstGeom prst="rect">
            <a:avLst/>
          </a:prstGeom>
          <a:solidFill>
            <a:srgbClr val="E9F8FD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37" name="Rectangle 15"/>
          <p:cNvSpPr txBox="1">
            <a:spLocks/>
          </p:cNvSpPr>
          <p:nvPr/>
        </p:nvSpPr>
        <p:spPr bwMode="gray">
          <a:xfrm>
            <a:off x="358938" y="1983412"/>
            <a:ext cx="274967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marL="0" lvl="0" indent="0" algn="l" defTabSz="895350" rtl="0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3675" lvl="1" indent="-192088" algn="l" defTabSz="895350" rtl="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57200" lvl="2" indent="-261938" algn="l" defTabSz="895350" rtl="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14363" lvl="3" indent="-155575" algn="l" defTabSz="895350" rtl="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49808" lvl="4" indent="-130175" algn="l" defTabSz="895350" rtl="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600"/>
              </a:spcAft>
              <a:buClr>
                <a:srgbClr val="002960"/>
              </a:buClr>
            </a:pPr>
            <a:r>
              <a:rPr lang="ru-RU" dirty="0" err="1" smtClean="0"/>
              <a:t>Елдің</a:t>
            </a:r>
            <a:r>
              <a:rPr lang="ru-RU" dirty="0" smtClean="0"/>
              <a:t> 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аудан</a:t>
            </a:r>
            <a:r>
              <a:rPr lang="ru-RU" dirty="0" smtClean="0"/>
              <a:t> </a:t>
            </a:r>
            <a:r>
              <a:rPr lang="ru-RU" dirty="0" err="1" smtClean="0"/>
              <a:t>орталықтарындағы</a:t>
            </a:r>
            <a:r>
              <a:rPr lang="ru-RU" dirty="0" smtClean="0"/>
              <a:t>  КҚКО </a:t>
            </a:r>
            <a:r>
              <a:rPr lang="ru-RU" dirty="0" err="1" smtClean="0"/>
              <a:t>және</a:t>
            </a:r>
            <a:r>
              <a:rPr lang="ru-RU" dirty="0" smtClean="0"/>
              <a:t> КҚО </a:t>
            </a:r>
            <a:r>
              <a:rPr lang="ru-RU" dirty="0" err="1" smtClean="0"/>
              <a:t>ісін</a:t>
            </a:r>
            <a:r>
              <a:rPr lang="ru-RU" dirty="0" smtClean="0"/>
              <a:t> </a:t>
            </a:r>
            <a:r>
              <a:rPr lang="ru-RU" dirty="0" err="1" smtClean="0"/>
              <a:t>жаңа</a:t>
            </a:r>
            <a:r>
              <a:rPr lang="ru-RU" dirty="0" smtClean="0"/>
              <a:t> </a:t>
            </a:r>
            <a:r>
              <a:rPr lang="ru-RU" dirty="0" err="1" smtClean="0"/>
              <a:t>бастаған</a:t>
            </a:r>
            <a:r>
              <a:rPr lang="ru-RU" dirty="0" smtClean="0"/>
              <a:t> </a:t>
            </a:r>
            <a:r>
              <a:rPr lang="ru-RU" dirty="0" err="1" smtClean="0"/>
              <a:t>кәсіпкерлермен</a:t>
            </a:r>
            <a:r>
              <a:rPr lang="ru-RU" dirty="0" smtClean="0"/>
              <a:t> </a:t>
            </a:r>
            <a:r>
              <a:rPr lang="ru-RU" dirty="0" err="1" smtClean="0"/>
              <a:t>нысаналы</a:t>
            </a:r>
            <a:r>
              <a:rPr lang="ru-RU" dirty="0" smtClean="0"/>
              <a:t> </a:t>
            </a:r>
            <a:r>
              <a:rPr lang="ru-RU" dirty="0" err="1" smtClean="0"/>
              <a:t>консультациялар</a:t>
            </a:r>
            <a:r>
              <a:rPr lang="ru-RU" dirty="0" smtClean="0"/>
              <a:t> </a:t>
            </a:r>
            <a:r>
              <a:rPr lang="ru-RU" dirty="0" err="1" smtClean="0"/>
              <a:t>жүргізді</a:t>
            </a:r>
            <a:r>
              <a:rPr lang="ru-RU" dirty="0" smtClean="0"/>
              <a:t>, семинар </a:t>
            </a:r>
            <a:r>
              <a:rPr lang="ru-RU" dirty="0" err="1" smtClean="0"/>
              <a:t>жиналыстар</a:t>
            </a:r>
            <a:r>
              <a:rPr lang="ru-RU" dirty="0" smtClean="0"/>
              <a:t> </a:t>
            </a:r>
            <a:r>
              <a:rPr lang="ru-RU" dirty="0" err="1" smtClean="0"/>
              <a:t>ұйымдастырды</a:t>
            </a:r>
            <a:r>
              <a:rPr lang="ru-RU" dirty="0" smtClean="0"/>
              <a:t>, </a:t>
            </a:r>
            <a:r>
              <a:rPr lang="ru-RU" dirty="0" err="1" smtClean="0"/>
              <a:t>ақпараттық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анықтамалық</a:t>
            </a:r>
            <a:r>
              <a:rPr lang="ru-RU" dirty="0" smtClean="0"/>
              <a:t> </a:t>
            </a:r>
            <a:r>
              <a:rPr lang="ru-RU" dirty="0" err="1" smtClean="0"/>
              <a:t>материалдар</a:t>
            </a:r>
            <a:r>
              <a:rPr lang="ru-RU" dirty="0" smtClean="0"/>
              <a:t> </a:t>
            </a:r>
            <a:r>
              <a:rPr lang="ru-RU" dirty="0" err="1" smtClean="0"/>
              <a:t>республикалық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өңірлік</a:t>
            </a:r>
            <a:r>
              <a:rPr lang="ru-RU" dirty="0" smtClean="0"/>
              <a:t> </a:t>
            </a:r>
            <a:r>
              <a:rPr lang="ru-RU" dirty="0" err="1" smtClean="0"/>
              <a:t>бұқаралық</a:t>
            </a:r>
            <a:r>
              <a:rPr lang="ru-RU" dirty="0" smtClean="0"/>
              <a:t> </a:t>
            </a:r>
            <a:r>
              <a:rPr lang="ru-RU" dirty="0" err="1" smtClean="0"/>
              <a:t>ақпарат</a:t>
            </a:r>
            <a:r>
              <a:rPr lang="ru-RU" dirty="0" smtClean="0"/>
              <a:t> </a:t>
            </a:r>
            <a:r>
              <a:rPr lang="ru-RU" dirty="0" err="1" smtClean="0"/>
              <a:t>құралдарында</a:t>
            </a:r>
            <a:r>
              <a:rPr lang="ru-RU" dirty="0" smtClean="0"/>
              <a:t> </a:t>
            </a:r>
            <a:r>
              <a:rPr lang="ru-RU" dirty="0" err="1" smtClean="0"/>
              <a:t>орналастырылған</a:t>
            </a:r>
            <a:r>
              <a:rPr lang="ru-RU" dirty="0" smtClean="0"/>
              <a:t>.</a:t>
            </a:r>
            <a:endParaRPr lang="ru" dirty="0">
              <a:solidFill>
                <a:schemeClr val="accent3"/>
              </a:solidFill>
            </a:endParaRPr>
          </a:p>
        </p:txBody>
      </p:sp>
      <p:grpSp>
        <p:nvGrpSpPr>
          <p:cNvPr id="38" name="ACET"/>
          <p:cNvGrpSpPr>
            <a:grpSpLocks/>
          </p:cNvGrpSpPr>
          <p:nvPr/>
        </p:nvGrpSpPr>
        <p:grpSpPr bwMode="auto">
          <a:xfrm>
            <a:off x="248269" y="1129322"/>
            <a:ext cx="3056727" cy="265113"/>
            <a:chOff x="915" y="863"/>
            <a:chExt cx="2686" cy="167"/>
          </a:xfrm>
        </p:grpSpPr>
        <p:cxnSp>
          <p:nvCxnSpPr>
            <p:cNvPr id="39" name="AutoShape 249"/>
            <p:cNvCxnSpPr>
              <a:cxnSpLocks noChangeShapeType="1"/>
              <a:stCxn id="40" idx="4"/>
              <a:endCxn id="40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AutoShape 250"/>
            <p:cNvSpPr>
              <a:spLocks noChangeArrowheads="1"/>
            </p:cNvSpPr>
            <p:nvPr/>
          </p:nvSpPr>
          <p:spPr bwMode="auto">
            <a:xfrm>
              <a:off x="915" y="863"/>
              <a:ext cx="2686" cy="167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algn="ctr"/>
              <a:r>
                <a:rPr lang="ru-RU" dirty="0" err="1" smtClean="0">
                  <a:solidFill>
                    <a:srgbClr val="0070CE"/>
                  </a:solidFill>
                </a:rPr>
                <a:t>Нысаналы</a:t>
              </a:r>
              <a:r>
                <a:rPr lang="ru-RU" dirty="0" smtClean="0">
                  <a:solidFill>
                    <a:srgbClr val="0070CE"/>
                  </a:solidFill>
                </a:rPr>
                <a:t> </a:t>
              </a:r>
              <a:r>
                <a:rPr lang="ru-RU" dirty="0" err="1" smtClean="0">
                  <a:solidFill>
                    <a:srgbClr val="0070CE"/>
                  </a:solidFill>
                </a:rPr>
                <a:t>консультациялар</a:t>
              </a:r>
              <a:r>
                <a:rPr lang="ru-RU" dirty="0" smtClean="0">
                  <a:solidFill>
                    <a:srgbClr val="0070CE"/>
                  </a:solidFill>
                </a:rPr>
                <a:t> </a:t>
              </a:r>
              <a:endParaRPr lang="ru-RU" dirty="0">
                <a:solidFill>
                  <a:srgbClr val="0070CE"/>
                </a:solidFill>
              </a:endParaRPr>
            </a:p>
          </p:txBody>
        </p:sp>
      </p:grpSp>
      <p:grpSp>
        <p:nvGrpSpPr>
          <p:cNvPr id="42" name="ACET"/>
          <p:cNvGrpSpPr>
            <a:grpSpLocks/>
          </p:cNvGrpSpPr>
          <p:nvPr/>
        </p:nvGrpSpPr>
        <p:grpSpPr bwMode="auto">
          <a:xfrm>
            <a:off x="3953933" y="950987"/>
            <a:ext cx="4800600" cy="511175"/>
            <a:chOff x="915" y="386"/>
            <a:chExt cx="2686" cy="644"/>
          </a:xfrm>
        </p:grpSpPr>
        <p:cxnSp>
          <p:nvCxnSpPr>
            <p:cNvPr id="43" name="AutoShape 249"/>
            <p:cNvCxnSpPr>
              <a:cxnSpLocks noChangeShapeType="1"/>
              <a:stCxn id="44" idx="4"/>
              <a:endCxn id="44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4" name="AutoShape 250"/>
            <p:cNvSpPr>
              <a:spLocks noChangeArrowheads="1"/>
            </p:cNvSpPr>
            <p:nvPr/>
          </p:nvSpPr>
          <p:spPr bwMode="auto">
            <a:xfrm>
              <a:off x="915" y="386"/>
              <a:ext cx="2686" cy="644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algn="ctr"/>
              <a:r>
                <a:rPr lang="ru-RU" dirty="0" err="1" smtClean="0">
                  <a:solidFill>
                    <a:srgbClr val="0070CE"/>
                  </a:solidFill>
                </a:rPr>
                <a:t>Өңірлерде</a:t>
              </a:r>
              <a:r>
                <a:rPr lang="ru-RU" dirty="0" smtClean="0">
                  <a:solidFill>
                    <a:srgbClr val="0070CE"/>
                  </a:solidFill>
                </a:rPr>
                <a:t> </a:t>
              </a:r>
              <a:r>
                <a:rPr lang="ru-RU" dirty="0" err="1" smtClean="0">
                  <a:solidFill>
                    <a:srgbClr val="0070CE"/>
                  </a:solidFill>
                </a:rPr>
                <a:t>жаппай</a:t>
              </a:r>
              <a:r>
                <a:rPr lang="ru-RU" dirty="0" smtClean="0">
                  <a:solidFill>
                    <a:srgbClr val="0070CE"/>
                  </a:solidFill>
                </a:rPr>
                <a:t> </a:t>
              </a:r>
              <a:r>
                <a:rPr lang="ru-RU" dirty="0" err="1" smtClean="0">
                  <a:solidFill>
                    <a:srgbClr val="0070CE"/>
                  </a:solidFill>
                </a:rPr>
                <a:t>кәсіпкерлікті</a:t>
              </a:r>
              <a:r>
                <a:rPr lang="ru-RU" dirty="0" smtClean="0">
                  <a:solidFill>
                    <a:srgbClr val="0070CE"/>
                  </a:solidFill>
                </a:rPr>
                <a:t> </a:t>
              </a:r>
              <a:r>
                <a:rPr lang="ru-RU" dirty="0" err="1" smtClean="0">
                  <a:solidFill>
                    <a:srgbClr val="0070CE"/>
                  </a:solidFill>
                </a:rPr>
                <a:t>дамыту</a:t>
              </a:r>
              <a:r>
                <a:rPr lang="ru-RU" dirty="0" smtClean="0">
                  <a:solidFill>
                    <a:srgbClr val="0070CE"/>
                  </a:solidFill>
                </a:rPr>
                <a:t> </a:t>
              </a:r>
              <a:r>
                <a:rPr lang="ru-RU" dirty="0" err="1" smtClean="0">
                  <a:solidFill>
                    <a:srgbClr val="0070CE"/>
                  </a:solidFill>
                </a:rPr>
                <a:t>бойынша</a:t>
              </a:r>
              <a:r>
                <a:rPr lang="ru-RU" dirty="0" smtClean="0">
                  <a:solidFill>
                    <a:srgbClr val="0070CE"/>
                  </a:solidFill>
                </a:rPr>
                <a:t> </a:t>
              </a:r>
              <a:r>
                <a:rPr lang="ru-RU" dirty="0" err="1" smtClean="0">
                  <a:solidFill>
                    <a:srgbClr val="0070CE"/>
                  </a:solidFill>
                </a:rPr>
                <a:t>кешен</a:t>
              </a:r>
              <a:endParaRPr lang="ru-RU" dirty="0">
                <a:solidFill>
                  <a:srgbClr val="0070CE"/>
                </a:solidFill>
              </a:endParaRPr>
            </a:p>
          </p:txBody>
        </p:sp>
      </p:grpSp>
      <p:sp>
        <p:nvSpPr>
          <p:cNvPr id="45" name="Rectangle 69"/>
          <p:cNvSpPr>
            <a:spLocks/>
          </p:cNvSpPr>
          <p:nvPr/>
        </p:nvSpPr>
        <p:spPr>
          <a:xfrm>
            <a:off x="3962400" y="1631504"/>
            <a:ext cx="4792133" cy="4746625"/>
          </a:xfrm>
          <a:prstGeom prst="rect">
            <a:avLst/>
          </a:prstGeom>
          <a:solidFill>
            <a:srgbClr val="E9F8FD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46" name="Rectangle 15"/>
          <p:cNvSpPr txBox="1">
            <a:spLocks/>
          </p:cNvSpPr>
          <p:nvPr/>
        </p:nvSpPr>
        <p:spPr bwMode="gray">
          <a:xfrm>
            <a:off x="4106333" y="1915664"/>
            <a:ext cx="4800599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marL="0" lvl="0" indent="0" algn="l" defTabSz="895350" rtl="0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3675" lvl="1" indent="-192088" algn="l" defTabSz="895350" rtl="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57200" lvl="2" indent="-261938" algn="l" defTabSz="895350" rtl="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14363" lvl="3" indent="-155575" algn="l" defTabSz="895350" rtl="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49808" lvl="4" indent="-130175" algn="l" defTabSz="895350" rtl="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algn="l" defTabSz="895350" rtl="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600"/>
              </a:spcAft>
              <a:buClr>
                <a:srgbClr val="002960"/>
              </a:buClr>
            </a:pPr>
            <a:r>
              <a:rPr lang="ru-RU" dirty="0" err="1" smtClean="0"/>
              <a:t>Өңірлік</a:t>
            </a:r>
            <a:r>
              <a:rPr lang="ru-RU" dirty="0" smtClean="0"/>
              <a:t> </a:t>
            </a:r>
            <a:r>
              <a:rPr lang="ru-RU" dirty="0" err="1" smtClean="0"/>
              <a:t>бұқаралық</a:t>
            </a:r>
            <a:r>
              <a:rPr lang="ru-RU" dirty="0" smtClean="0"/>
              <a:t> </a:t>
            </a:r>
            <a:r>
              <a:rPr lang="ru-RU" dirty="0" err="1" smtClean="0"/>
              <a:t>ақпарат</a:t>
            </a:r>
            <a:r>
              <a:rPr lang="ru-RU" dirty="0" smtClean="0"/>
              <a:t> </a:t>
            </a:r>
            <a:r>
              <a:rPr lang="ru-RU" dirty="0" err="1" smtClean="0"/>
              <a:t>құралдарында</a:t>
            </a:r>
            <a:r>
              <a:rPr lang="ru-RU" dirty="0" smtClean="0"/>
              <a:t> </a:t>
            </a:r>
            <a:r>
              <a:rPr lang="ru-RU" dirty="0" err="1" smtClean="0"/>
              <a:t>бағдарлама</a:t>
            </a:r>
            <a:r>
              <a:rPr lang="ru-RU" dirty="0" smtClean="0"/>
              <a:t> </a:t>
            </a:r>
            <a:r>
              <a:rPr lang="ru-RU" dirty="0" err="1" smtClean="0"/>
              <a:t>шеңберінде</a:t>
            </a:r>
            <a:r>
              <a:rPr lang="ru-RU" dirty="0" smtClean="0"/>
              <a:t> </a:t>
            </a:r>
            <a:r>
              <a:rPr lang="ru-RU" dirty="0" err="1" smtClean="0"/>
              <a:t>қолдау</a:t>
            </a:r>
            <a:r>
              <a:rPr lang="ru-RU" dirty="0" smtClean="0"/>
              <a:t> </a:t>
            </a:r>
            <a:r>
              <a:rPr lang="ru-RU" dirty="0" err="1" smtClean="0"/>
              <a:t>құралдары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анықтамалық</a:t>
            </a:r>
            <a:r>
              <a:rPr lang="ru-RU" dirty="0" smtClean="0"/>
              <a:t> </a:t>
            </a:r>
            <a:r>
              <a:rPr lang="ru-RU" dirty="0" err="1" smtClean="0"/>
              <a:t>материалдарды</a:t>
            </a:r>
            <a:r>
              <a:rPr lang="ru-RU" dirty="0" smtClean="0"/>
              <a:t> </a:t>
            </a:r>
            <a:r>
              <a:rPr lang="ru-RU" dirty="0" err="1" smtClean="0"/>
              <a:t>тоқсан</a:t>
            </a:r>
            <a:r>
              <a:rPr lang="ru-RU" dirty="0" smtClean="0"/>
              <a:t> </a:t>
            </a:r>
            <a:r>
              <a:rPr lang="ru-RU" dirty="0" err="1" smtClean="0"/>
              <a:t>сайын</a:t>
            </a:r>
            <a:r>
              <a:rPr lang="ru-RU" dirty="0" smtClean="0"/>
              <a:t> </a:t>
            </a:r>
            <a:r>
              <a:rPr lang="ru-RU" dirty="0" err="1" smtClean="0"/>
              <a:t>орналастыру</a:t>
            </a:r>
            <a:endParaRPr lang="ru-RU" dirty="0" smtClean="0"/>
          </a:p>
          <a:p>
            <a:pPr marL="1587" lvl="1" indent="0">
              <a:spcAft>
                <a:spcPts val="600"/>
              </a:spcAft>
              <a:buClr>
                <a:srgbClr val="002960"/>
              </a:buClr>
              <a:buNone/>
            </a:pPr>
            <a:endParaRPr lang="ru-RU" dirty="0" smtClean="0"/>
          </a:p>
          <a:p>
            <a:pPr lvl="1">
              <a:spcAft>
                <a:spcPts val="600"/>
              </a:spcAft>
              <a:buClr>
                <a:srgbClr val="002960"/>
              </a:buClr>
            </a:pPr>
            <a:r>
              <a:rPr lang="ru-RU" dirty="0" err="1" smtClean="0"/>
              <a:t>Бағдарлама</a:t>
            </a:r>
            <a:r>
              <a:rPr lang="ru-RU" dirty="0" smtClean="0"/>
              <a:t> </a:t>
            </a:r>
            <a:r>
              <a:rPr lang="ru-RU" dirty="0" err="1" smtClean="0"/>
              <a:t>операторларымен</a:t>
            </a:r>
            <a:r>
              <a:rPr lang="ru-RU" dirty="0" smtClean="0"/>
              <a:t> </a:t>
            </a:r>
            <a:r>
              <a:rPr lang="ru-RU" dirty="0" err="1" smtClean="0"/>
              <a:t>жұмыссыз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өзін-өзі</a:t>
            </a:r>
            <a:r>
              <a:rPr lang="ru-RU" dirty="0" smtClean="0"/>
              <a:t> </a:t>
            </a:r>
            <a:r>
              <a:rPr lang="ru-RU" dirty="0" err="1" smtClean="0"/>
              <a:t>жұмыспен</a:t>
            </a:r>
            <a:r>
              <a:rPr lang="ru-RU" dirty="0" smtClean="0"/>
              <a:t> </a:t>
            </a:r>
            <a:r>
              <a:rPr lang="ru-RU" dirty="0" err="1" smtClean="0"/>
              <a:t>қамтыған</a:t>
            </a:r>
            <a:r>
              <a:rPr lang="ru-RU" dirty="0" smtClean="0"/>
              <a:t> </a:t>
            </a:r>
            <a:r>
              <a:rPr lang="ru-RU" dirty="0" err="1" smtClean="0"/>
              <a:t>халықтың</a:t>
            </a:r>
            <a:r>
              <a:rPr lang="ru-RU" dirty="0" smtClean="0"/>
              <a:t> </a:t>
            </a:r>
            <a:r>
              <a:rPr lang="ru-RU" dirty="0" err="1" smtClean="0"/>
              <a:t>жаппай</a:t>
            </a:r>
            <a:r>
              <a:rPr lang="ru-RU" dirty="0" smtClean="0"/>
              <a:t> </a:t>
            </a:r>
            <a:r>
              <a:rPr lang="ru-RU" dirty="0" err="1" smtClean="0"/>
              <a:t>кездесулері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алаңдар</a:t>
            </a:r>
            <a:r>
              <a:rPr lang="ru-RU" dirty="0" smtClean="0"/>
              <a:t> </a:t>
            </a:r>
            <a:r>
              <a:rPr lang="ru-RU" dirty="0" err="1" smtClean="0"/>
              <a:t>ұйымдастыру</a:t>
            </a:r>
            <a:endParaRPr lang="ru-RU" dirty="0" smtClean="0"/>
          </a:p>
          <a:p>
            <a:pPr lvl="1">
              <a:spcAft>
                <a:spcPts val="600"/>
              </a:spcAft>
              <a:buClr>
                <a:srgbClr val="002960"/>
              </a:buClr>
            </a:pPr>
            <a:endParaRPr lang="ru-RU" dirty="0" smtClean="0"/>
          </a:p>
          <a:p>
            <a:pPr lvl="1">
              <a:spcAft>
                <a:spcPts val="600"/>
              </a:spcAft>
              <a:buClr>
                <a:srgbClr val="002960"/>
              </a:buClr>
            </a:pPr>
            <a:r>
              <a:rPr lang="ru-RU" dirty="0" err="1" smtClean="0"/>
              <a:t>Кәсіпкерлерге</a:t>
            </a:r>
            <a:r>
              <a:rPr lang="ru-RU" dirty="0"/>
              <a:t> </a:t>
            </a:r>
            <a:r>
              <a:rPr lang="ru-RU" dirty="0" err="1" smtClean="0"/>
              <a:t>қызмет</a:t>
            </a:r>
            <a:r>
              <a:rPr lang="ru-RU" dirty="0" smtClean="0"/>
              <a:t> </a:t>
            </a:r>
            <a:r>
              <a:rPr lang="ru-RU" dirty="0" err="1" smtClean="0"/>
              <a:t>көрсету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қолдау</a:t>
            </a:r>
            <a:r>
              <a:rPr lang="ru-RU" dirty="0" smtClean="0"/>
              <a:t> </a:t>
            </a:r>
            <a:r>
              <a:rPr lang="ru-RU" dirty="0" err="1" smtClean="0"/>
              <a:t>орталықтарының</a:t>
            </a:r>
            <a:r>
              <a:rPr lang="ru-RU" dirty="0" smtClean="0"/>
              <a:t>  </a:t>
            </a:r>
            <a:r>
              <a:rPr lang="ru-RU" dirty="0" err="1" smtClean="0"/>
              <a:t>алаңдарында</a:t>
            </a:r>
            <a:r>
              <a:rPr lang="ru-RU" dirty="0" smtClean="0"/>
              <a:t> «</a:t>
            </a:r>
            <a:r>
              <a:rPr lang="ru-RU" b="1" dirty="0" err="1" smtClean="0"/>
              <a:t>Ашық</a:t>
            </a:r>
            <a:r>
              <a:rPr lang="ru-RU" b="1" dirty="0" smtClean="0"/>
              <a:t> </a:t>
            </a:r>
            <a:r>
              <a:rPr lang="ru-RU" b="1" dirty="0" err="1" smtClean="0"/>
              <a:t>есік</a:t>
            </a:r>
            <a:r>
              <a:rPr lang="ru-RU" b="1" dirty="0" smtClean="0"/>
              <a:t> </a:t>
            </a:r>
            <a:r>
              <a:rPr lang="ru-RU" b="1" dirty="0" err="1" smtClean="0"/>
              <a:t>күндерін</a:t>
            </a:r>
            <a:r>
              <a:rPr lang="ru-RU" dirty="0" smtClean="0"/>
              <a:t>»  </a:t>
            </a:r>
            <a:r>
              <a:rPr lang="ru-RU" dirty="0" err="1" smtClean="0"/>
              <a:t>және</a:t>
            </a:r>
            <a:r>
              <a:rPr lang="ru-RU" dirty="0" smtClean="0"/>
              <a:t>  т.б. </a:t>
            </a:r>
            <a:r>
              <a:rPr lang="ru-RU" dirty="0" err="1" smtClean="0"/>
              <a:t>тоқсан сайын</a:t>
            </a:r>
            <a:r>
              <a:rPr lang="ru-RU" dirty="0" smtClean="0"/>
              <a:t> </a:t>
            </a:r>
            <a:r>
              <a:rPr lang="ru-RU" dirty="0" err="1" smtClean="0"/>
              <a:t>өткізу.</a:t>
            </a:r>
            <a:r>
              <a:rPr lang="ru-RU" dirty="0" smtClean="0"/>
              <a:t>  </a:t>
            </a:r>
            <a:endParaRPr lang="ru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806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5237" y="99432"/>
            <a:ext cx="8680152" cy="64448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Бизнестің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жол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картасы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2020»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бизнесты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қолдау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дамытудың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бірыңғай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бағдарламасы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5237" y="783354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541868" y="1337733"/>
            <a:ext cx="2057400" cy="651934"/>
          </a:xfrm>
          <a:prstGeom prst="roundRect">
            <a:avLst/>
          </a:prstGeom>
          <a:ln w="952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1-бағыт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1862" y="2590843"/>
            <a:ext cx="2057400" cy="651934"/>
          </a:xfrm>
          <a:prstGeom prst="roundRect">
            <a:avLst/>
          </a:prstGeom>
          <a:ln w="952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2-бағыт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1862" y="3920162"/>
            <a:ext cx="2057400" cy="651934"/>
          </a:xfrm>
          <a:prstGeom prst="roundRect">
            <a:avLst/>
          </a:prstGeom>
          <a:ln w="952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3-бағыт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3389" y="5232541"/>
            <a:ext cx="2057400" cy="651934"/>
          </a:xfrm>
          <a:prstGeom prst="roundRect">
            <a:avLst/>
          </a:prstGeom>
          <a:ln w="952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4-бағыт</a:t>
            </a:r>
          </a:p>
        </p:txBody>
      </p:sp>
      <p:sp>
        <p:nvSpPr>
          <p:cNvPr id="3" name="Равнобедренный треугольник 2"/>
          <p:cNvSpPr/>
          <p:nvPr/>
        </p:nvSpPr>
        <p:spPr>
          <a:xfrm rot="5400000">
            <a:off x="2654300" y="1574800"/>
            <a:ext cx="406400" cy="177800"/>
          </a:xfrm>
          <a:prstGeom prst="triangl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2662761" y="2870245"/>
            <a:ext cx="406400" cy="177800"/>
          </a:xfrm>
          <a:prstGeom prst="triangl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 rot="5400000">
            <a:off x="2671222" y="4208025"/>
            <a:ext cx="406400" cy="177800"/>
          </a:xfrm>
          <a:prstGeom prst="triangl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15" name="Равнобедренный треугольник 14"/>
          <p:cNvSpPr/>
          <p:nvPr/>
        </p:nvSpPr>
        <p:spPr>
          <a:xfrm rot="5400000">
            <a:off x="2671216" y="5511937"/>
            <a:ext cx="406400" cy="177800"/>
          </a:xfrm>
          <a:prstGeom prst="triangl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8800" y="1049860"/>
            <a:ext cx="5274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Салалық шектеулерсіз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моноқалалар, шағын қалалар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мен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ауылдық елді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мекендер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кәсіпкерлеріне қаржылай қолдау көрсету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98794" y="2506178"/>
            <a:ext cx="5274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Экономиканың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>
                <a:solidFill>
                  <a:schemeClr val="accent3">
                    <a:lumMod val="50000"/>
                  </a:schemeClr>
                </a:solidFill>
              </a:rPr>
              <a:t>басым</a:t>
            </a:r>
            <a:r>
              <a:rPr lang="ru-RU" sz="1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секторларында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және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ИИДМБ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салаларында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іске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асырылатын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бизнес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жобалары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үшін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қаржылай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қолдау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98788" y="3860892"/>
            <a:ext cx="5274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Өндірістік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қызметте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валюталық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тәуекелдері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бар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кәсіпкерлерге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қаржылай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қолдау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көрсету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98782" y="5147870"/>
            <a:ext cx="5274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err="1">
                <a:solidFill>
                  <a:schemeClr val="accent3">
                    <a:lumMod val="50000"/>
                  </a:schemeClr>
                </a:solidFill>
              </a:rPr>
              <a:t>Ж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ұмыс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істеп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тұрған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кәсіпкерлер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мен </a:t>
            </a:r>
            <a:r>
              <a:rPr lang="ru-RU" sz="1800" dirty="0" err="1">
                <a:solidFill>
                  <a:schemeClr val="accent3">
                    <a:lumMod val="50000"/>
                  </a:schemeClr>
                </a:solidFill>
              </a:rPr>
              <a:t>кәсіпкерлік</a:t>
            </a:r>
            <a:r>
              <a:rPr lang="ru-RU" sz="1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>
                <a:solidFill>
                  <a:schemeClr val="accent3">
                    <a:lumMod val="50000"/>
                  </a:schemeClr>
                </a:solidFill>
              </a:rPr>
              <a:t>бастамашылығы</a:t>
            </a:r>
            <a:r>
              <a:rPr lang="ru-RU" sz="1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бар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халыққа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қаржылай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емес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қолдау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3">
                    <a:lumMod val="50000"/>
                  </a:schemeClr>
                </a:solidFill>
              </a:rPr>
              <a:t>көрсету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617938" y="2349687"/>
            <a:ext cx="4236456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617932" y="3653599"/>
            <a:ext cx="4236456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626393" y="4957511"/>
            <a:ext cx="4236456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634854" y="6236022"/>
            <a:ext cx="4236456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023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5928" y="1686976"/>
            <a:ext cx="2117110" cy="369144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5280" tIns="44806" rIns="35280" bIns="44806"/>
          <a:lstStyle/>
          <a:p>
            <a:pPr marL="280035" indent="-280035">
              <a:buFont typeface="Wingdings" pitchFamily="2" charset="2"/>
              <a:buChar char="§"/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Пайыздық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мөлшерлемені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субсидиялау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                 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2 394 </a:t>
            </a:r>
            <a:r>
              <a:rPr lang="ru-RU" sz="1400" dirty="0" err="1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жоба</a:t>
            </a:r>
            <a:endParaRPr lang="ru-RU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0035" indent="-280035">
              <a:buFont typeface="Wingdings" pitchFamily="2" charset="2"/>
              <a:buChar char="§"/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Кепілдендіру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              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2 642 </a:t>
            </a:r>
            <a:r>
              <a:rPr lang="ru-RU" sz="1400" dirty="0" err="1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жоба</a:t>
            </a: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0035" indent="-280035">
              <a:buFont typeface="Wingdings" pitchFamily="2" charset="2"/>
              <a:buChar char="§"/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Инфрақұрылымды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дамыту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774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жоба</a:t>
            </a: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0035" indent="-280035">
              <a:buFont typeface="Wingdings" pitchFamily="2" charset="2"/>
              <a:buChar char="§"/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Гранттар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1132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жоба</a:t>
            </a: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0035" indent="-280035">
              <a:buFont typeface="Wingdings" pitchFamily="2" charset="2"/>
              <a:buChar char="§"/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Микрокредиттер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1284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34179" y="1686976"/>
            <a:ext cx="1775792" cy="369699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5280" tIns="44806" rIns="35280" bIns="44806"/>
          <a:lstStyle/>
          <a:p>
            <a:pPr marL="280035" indent="-280035"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Банктердің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даму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банктерінің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лизингтік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компаниялардыңкредиттері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қаржылық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лизинг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шарттары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сыйақы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мөлшерлемесін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субсидиялау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b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6 157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жоба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75484" y="1686976"/>
            <a:ext cx="1940064" cy="369699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5280" tIns="44806" rIns="35280" bIns="44806"/>
          <a:lstStyle/>
          <a:p>
            <a:pPr marL="370269" indent="-28003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tabLst>
                <a:tab pos="87122" algn="l"/>
              </a:tabLst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Тиісті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қаржы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жылында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ақшалай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түсімнің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көлемінің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кемінде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10 % 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мөлшерінде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валюталық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түсімі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бар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кәсіпорындар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кредиттері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пайыздық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мөлшерлемені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субсидиялау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306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жоба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175928" y="961206"/>
            <a:ext cx="2117110" cy="584621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89611" tIns="44806" rIns="89611" bIns="44806" anchor="ctr"/>
          <a:lstStyle/>
          <a:p>
            <a:pPr marL="171133" indent="-171133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ЖАҢА БИЗНЕС-БАСТАМАЛАРДЫ ҚОЛДАУ</a:t>
            </a:r>
            <a:endParaRPr lang="ru-RU" sz="1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2"/>
          <p:cNvSpPr>
            <a:spLocks noChangeArrowheads="1"/>
          </p:cNvSpPr>
          <p:nvPr/>
        </p:nvSpPr>
        <p:spPr bwMode="auto">
          <a:xfrm>
            <a:off x="4375484" y="961206"/>
            <a:ext cx="1940064" cy="584622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5280" tIns="44806" rIns="35280" bIns="44806" anchor="ctr"/>
          <a:lstStyle/>
          <a:p>
            <a:pPr algn="ctr"/>
            <a:r>
              <a:rPr lang="ru-RU" sz="1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ВАЛЮТАЛЫҚ ТӘУЕКЕЛДЕРДІ ТӨМЕНДЕТУ</a:t>
            </a:r>
            <a:endParaRPr lang="ru-RU" sz="12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2"/>
          <p:cNvSpPr>
            <a:spLocks noChangeArrowheads="1"/>
          </p:cNvSpPr>
          <p:nvPr/>
        </p:nvSpPr>
        <p:spPr bwMode="auto">
          <a:xfrm>
            <a:off x="2434179" y="961206"/>
            <a:ext cx="1775792" cy="584621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5280" tIns="44806" rIns="35280" bIns="44806" anchor="ctr"/>
          <a:lstStyle/>
          <a:p>
            <a:pPr marL="171133" indent="-171133"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ru-RU" sz="1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САЛАЛЫҚ ҚОЛДАУ</a:t>
            </a:r>
            <a:endParaRPr lang="ru-RU" sz="12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6422024" y="961206"/>
            <a:ext cx="2363486" cy="584621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5280" tIns="44806" rIns="35280" bIns="44806" anchor="ctr"/>
          <a:lstStyle/>
          <a:p>
            <a:pPr marL="171133" indent="-171133"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ru-RU" sz="1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БИЗНЕС ӘЛЕУЕТТІ КҮШЕЙТУ</a:t>
            </a:r>
            <a:endParaRPr lang="ru-RU" sz="12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40572" y="1686977"/>
            <a:ext cx="2344939" cy="369144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5280" tIns="44806" rIns="35280" bIns="44806"/>
          <a:lstStyle/>
          <a:p>
            <a:pPr marL="280035" indent="-28003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Ісін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жаңа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бастаған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кәсіпкерлерді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қолдау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124 </a:t>
            </a:r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мың</a:t>
            </a:r>
            <a:endParaRPr lang="ru-RU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80035" indent="-28003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Сервистік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қолдау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91,3 </a:t>
            </a:r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мың</a:t>
            </a:r>
            <a:endParaRPr lang="ru-RU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80035" indent="-28003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«Назарбаев Университет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АҚ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базасында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ШОБ топ-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менеджментін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оқыту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0035" indent="-28003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Іскерлік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байланыстар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жобасы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2,9 </a:t>
            </a:r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мың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75929" y="5477973"/>
            <a:ext cx="8609581" cy="10114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5280" tIns="44806" rIns="35280" bIns="44806"/>
          <a:lstStyle/>
          <a:p>
            <a:pPr marL="350044" indent="-280035" algn="ctr">
              <a:buFont typeface="Wingdings" pitchFamily="2" charset="2"/>
              <a:buChar char="ü"/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256,6 </a:t>
            </a:r>
            <a:r>
              <a:rPr lang="ru-RU" sz="18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орны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сақталды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81,2 </a:t>
            </a:r>
            <a:r>
              <a:rPr lang="ru-RU" sz="18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орны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құрылды</a:t>
            </a:r>
            <a:endParaRPr lang="ru-RU" sz="14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0044" indent="-280035" algn="ctr">
              <a:buFont typeface="Wingdings" pitchFamily="2" charset="2"/>
              <a:buChar char="ü"/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8,5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трлн. </a:t>
            </a:r>
            <a:r>
              <a:rPr lang="ru-RU" sz="18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 </a:t>
            </a:r>
            <a:r>
              <a:rPr lang="ru-RU" sz="1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сомасына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өнім өндірілді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0044" indent="-280035" algn="ctr">
              <a:buFont typeface="Wingdings" pitchFamily="2" charset="2"/>
              <a:buChar char="ü"/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583,5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8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 </a:t>
            </a:r>
            <a:r>
              <a:rPr lang="ru-RU" sz="1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сомасына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салық төленді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5237" y="99432"/>
            <a:ext cx="8680152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«БЖК 2020»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бірыңғай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бағдарламасы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шеңберінде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кәсіпкерлікті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қолдау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45237" y="783354"/>
            <a:ext cx="8680152" cy="0"/>
          </a:xfrm>
          <a:prstGeom prst="line">
            <a:avLst/>
          </a:prstGeom>
          <a:ln w="158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71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ACCENT" val="4"/>
  <p:tag name="LINE" val="2"/>
  <p:tag name="THINKCELLPRESENTATIONDONOTDELETE" val="&lt;?xml version=&quot;1.0&quot; encoding=&quot;UTF-16&quot; standalone=&quot;yes&quot;?&gt;&lt;root reqver=&quot;23045&quot;&gt;&lt;version val=&quot;24173&quot;/&gt;&lt;CPresentation id=&quot;1&quot;&gt;&lt;m_precDefaultNumber&gt;&lt;m_bNumberIsYear val=&quot;1&quot;/&gt;&lt;m_chMinusSymbol&gt;-&lt;/m_chMinusSymbol&gt;&lt;m_chDecimalSymbol17909&gt;,&lt;/m_chDecimalSymbol17909&gt;&lt;m_nGroupingDigits17909 val=&quot;2147483647&quot;/&gt;&lt;m_yearfmt&gt;&lt;begin val=&quot;0&quot;/&gt;&lt;end val=&quot;4&quot;/&gt;&lt;/m_yearfmt&gt;&lt;/m_precDefaultNumber&gt;&lt;m_precDefaultPercent&gt;&lt;m_bNumberIsYear val=&quot;1&quot;/&gt;&lt;m_chMinusSymbol&gt;-&lt;/m_chMinusSymbol&gt;&lt;m_chDecimalSymbol17909&gt;,&lt;/m_chDecimalSymbol17909&gt;&lt;m_nGroupingDigits17909 val=&quot;2147483647&quot;/&gt;&lt;m_strSuffix17909&gt;%&lt;/m_strSuffix17909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6&quot;&gt;&lt;elem m_fUsage=&quot;3.09510000000000000000E+000&quot;&gt;&lt;m_msothmcolidx val=&quot;0&quot;/&gt;&lt;m_rgb r=&quot;E8&quot; g=&quot;C9&quot; b=&quot;4F&quot;/&gt;&lt;m_nBrightness val=&quot;0&quot;/&gt;&lt;/elem&gt;&lt;elem m_fUsage=&quot;1.47829690000000010000E+000&quot;&gt;&lt;m_msothmcolidx val=&quot;0&quot;/&gt;&lt;m_rgb r=&quot;E4&quot; g=&quot;E4&quot; b=&quot;E4&quot;/&gt;&lt;m_nBrightness val=&quot;0&quot;/&gt;&lt;/elem&gt;&lt;elem m_fUsage=&quot;8.17887699000000020000E-001&quot;&gt;&lt;m_msothmcolidx val=&quot;0&quot;/&gt;&lt;m_rgb r=&quot;DD&quot; g=&quot;DD&quot; b=&quot;DD&quot;/&gt;&lt;m_nBrightness val=&quot;0&quot;/&gt;&lt;/elem&gt;&lt;elem m_fUsage=&quot;5.90490000000000180000E-001&quot;&gt;&lt;m_msothmcolidx val=&quot;0&quot;/&gt;&lt;m_rgb r=&quot;F4&quot; g=&quot;F4&quot; b=&quot;F4&quot;/&gt;&lt;m_nBrightness val=&quot;0&quot;/&gt;&lt;/elem&gt;&lt;elem m_fUsage=&quot;5.31441000000000160000E-001&quot;&gt;&lt;m_msothmcolidx val=&quot;0&quot;/&gt;&lt;m_rgb r=&quot;F7&quot; g=&quot;F7&quot; b=&quot;F7&quot;/&gt;&lt;m_nBrightness val=&quot;0&quot;/&gt;&lt;/elem&gt;&lt;elem m_fUsage=&quot;3.48678440100000150000E-001&quot;&gt;&lt;m_msothmcolidx val=&quot;0&quot;/&gt;&lt;m_rgb r=&quot;B2&quot; g=&quot;B2&quot; b=&quot;B2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MTBTACCENT" val="Accent3"/>
  <p:tag name="ISNEWSLIDENUMBER" val="True"/>
  <p:tag name="PREVIOUSNAME" val="C:\Users\Askar Mnaidar\Desktop\20161104_Продуктивная занятость_v9.pptx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10.xml><?xml version="1.0" encoding="utf-8"?>
<a:theme xmlns:a="http://schemas.openxmlformats.org/drawingml/2006/main" name="10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11.xml><?xml version="1.0" encoding="utf-8"?>
<a:theme xmlns:a="http://schemas.openxmlformats.org/drawingml/2006/main" name="11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12.xml><?xml version="1.0" encoding="utf-8"?>
<a:theme xmlns:a="http://schemas.openxmlformats.org/drawingml/2006/main" name="12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13.xml><?xml version="1.0" encoding="utf-8"?>
<a:theme xmlns:a="http://schemas.openxmlformats.org/drawingml/2006/main" name="13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14.xml><?xml version="1.0" encoding="utf-8"?>
<a:theme xmlns:a="http://schemas.openxmlformats.org/drawingml/2006/main" name="14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15.xml><?xml version="1.0" encoding="utf-8"?>
<a:theme xmlns:a="http://schemas.openxmlformats.org/drawingml/2006/main" name="15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1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3.xml><?xml version="1.0" encoding="utf-8"?>
<a:theme xmlns:a="http://schemas.openxmlformats.org/drawingml/2006/main" name="2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4.xml><?xml version="1.0" encoding="utf-8"?>
<a:theme xmlns:a="http://schemas.openxmlformats.org/drawingml/2006/main" name="4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5.xml><?xml version="1.0" encoding="utf-8"?>
<a:theme xmlns:a="http://schemas.openxmlformats.org/drawingml/2006/main" name="5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6.xml><?xml version="1.0" encoding="utf-8"?>
<a:theme xmlns:a="http://schemas.openxmlformats.org/drawingml/2006/main" name="6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7.xml><?xml version="1.0" encoding="utf-8"?>
<a:theme xmlns:a="http://schemas.openxmlformats.org/drawingml/2006/main" name="7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8.xml><?xml version="1.0" encoding="utf-8"?>
<a:theme xmlns:a="http://schemas.openxmlformats.org/drawingml/2006/main" name="8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ppt/theme/theme9.xml><?xml version="1.0" encoding="utf-8"?>
<a:theme xmlns:a="http://schemas.openxmlformats.org/drawingml/2006/main" name="9_Firm Format - Russian">
  <a:themeElements>
    <a:clrScheme name="KZ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EAEA"/>
      </a:accent1>
      <a:accent2>
        <a:srgbClr val="2DBDEF"/>
      </a:accent2>
      <a:accent3>
        <a:srgbClr val="0070CE"/>
      </a:accent3>
      <a:accent4>
        <a:srgbClr val="00457E"/>
      </a:accent4>
      <a:accent5>
        <a:srgbClr val="F9C61C"/>
      </a:accent5>
      <a:accent6>
        <a:srgbClr val="808080"/>
      </a:accent6>
      <a:hlink>
        <a:srgbClr val="0070CE"/>
      </a:hlink>
      <a:folHlink>
        <a:srgbClr val="0045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E1E1"/>
        </a:accent2>
        <a:accent3>
          <a:srgbClr val="437CC3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437CC3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1E1E1"/>
        </a:accent1>
        <a:accent2>
          <a:srgbClr val="2DBDEF"/>
        </a:accent2>
        <a:accent3>
          <a:srgbClr val="0070CE"/>
        </a:accent3>
        <a:accent4>
          <a:srgbClr val="00457E"/>
        </a:accent4>
        <a:accent5>
          <a:srgbClr val="FF6600"/>
        </a:accent5>
        <a:accent6>
          <a:srgbClr val="808080"/>
        </a:accent6>
        <a:hlink>
          <a:srgbClr val="0070CE"/>
        </a:hlink>
        <a:folHlink>
          <a:srgbClr val="0045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on18" id="{90FF9D98-7642-4DD7-A48F-51B06C0D6FAA}" vid="{6CF64801-8029-448A-9FE6-15DF734E10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KZK022</Template>
  <TotalTime>6591</TotalTime>
  <Words>1942</Words>
  <Application>Microsoft Office PowerPoint</Application>
  <PresentationFormat>Произвольный</PresentationFormat>
  <Paragraphs>287</Paragraphs>
  <Slides>18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34" baseType="lpstr">
      <vt:lpstr>1_Firm Format - Russian</vt:lpstr>
      <vt:lpstr>3_Firm Format - Russian</vt:lpstr>
      <vt:lpstr>2_Firm Format - Russian</vt:lpstr>
      <vt:lpstr>4_Firm Format - Russian</vt:lpstr>
      <vt:lpstr>5_Firm Format - Russian</vt:lpstr>
      <vt:lpstr>6_Firm Format - Russian</vt:lpstr>
      <vt:lpstr>7_Firm Format - Russian</vt:lpstr>
      <vt:lpstr>8_Firm Format - Russian</vt:lpstr>
      <vt:lpstr>9_Firm Format - Russian</vt:lpstr>
      <vt:lpstr>10_Firm Format - Russian</vt:lpstr>
      <vt:lpstr>11_Firm Format - Russian</vt:lpstr>
      <vt:lpstr>12_Firm Format - Russian</vt:lpstr>
      <vt:lpstr>13_Firm Format - Russian</vt:lpstr>
      <vt:lpstr>14_Firm Format - Russian</vt:lpstr>
      <vt:lpstr>15_Firm Format - Russian</vt:lpstr>
      <vt:lpstr>think-cell Slide</vt:lpstr>
      <vt:lpstr>Жаппай кәсіпкерлікті дамыту және іскерлік белсенділікті жақсарту жөніндегі шаралар туралы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Мемлекеттік рұқсат беру жүйесін жетілдіру</vt:lpstr>
      <vt:lpstr>Презентация PowerPoint</vt:lpstr>
      <vt:lpstr>Презентация PowerPoint</vt:lpstr>
      <vt:lpstr>Реттеушілік әсерді талдау</vt:lpstr>
      <vt:lpstr>Презентация PowerPoint</vt:lpstr>
      <vt:lpstr>Презентация PowerPoint</vt:lpstr>
    </vt:vector>
  </TitlesOfParts>
  <Company>McK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документа</dc:title>
  <dc:creator>Tonia Goncharova</dc:creator>
  <cp:lastModifiedBy>user</cp:lastModifiedBy>
  <cp:revision>1385</cp:revision>
  <cp:lastPrinted>2017-03-24T12:25:23Z</cp:lastPrinted>
  <dcterms:created xsi:type="dcterms:W3CDTF">2016-10-18T16:54:09Z</dcterms:created>
  <dcterms:modified xsi:type="dcterms:W3CDTF">2017-03-30T06:36:19Z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Дата</vt:lpwstr>
  </property>
  <property fmtid="{D5CDD505-2E9C-101B-9397-08002B2CF9AE}" pid="6" name="docid">
    <vt:lpwstr/>
  </property>
  <property fmtid="{D5CDD505-2E9C-101B-9397-08002B2CF9AE}" pid="7" name="Office2010EditCount">
    <vt:lpwstr>1</vt:lpwstr>
  </property>
  <property fmtid="{D5CDD505-2E9C-101B-9397-08002B2CF9AE}" pid="8" name="Office2003EditCount">
    <vt:lpwstr>0</vt:lpwstr>
  </property>
  <property fmtid="{D5CDD505-2E9C-101B-9397-08002B2CF9AE}" pid="9" name="LastEditedOfficeVersion">
    <vt:lpwstr>Office2010</vt:lpwstr>
  </property>
  <property fmtid="{D5CDD505-2E9C-101B-9397-08002B2CF9AE}" pid="10" name="Office2010WasSaved">
    <vt:lpwstr>1</vt:lpwstr>
  </property>
</Properties>
</file>