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80" r:id="rId2"/>
    <p:sldId id="328" r:id="rId3"/>
    <p:sldId id="319" r:id="rId4"/>
    <p:sldId id="265" r:id="rId5"/>
    <p:sldId id="333" r:id="rId6"/>
    <p:sldId id="334" r:id="rId7"/>
    <p:sldId id="327" r:id="rId8"/>
    <p:sldId id="335" r:id="rId9"/>
    <p:sldId id="332" r:id="rId10"/>
    <p:sldId id="323" r:id="rId11"/>
    <p:sldId id="331" r:id="rId12"/>
    <p:sldId id="325" r:id="rId13"/>
    <p:sldId id="287" r:id="rId14"/>
    <p:sldId id="326" r:id="rId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00"/>
    <a:srgbClr val="003366"/>
    <a:srgbClr val="009900"/>
    <a:srgbClr val="003300"/>
    <a:srgbClr val="660033"/>
    <a:srgbClr val="006666"/>
    <a:srgbClr val="3366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81" autoAdjust="0"/>
    <p:restoredTop sz="94660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25" tIns="46013" rIns="92025" bIns="460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41E45B27-F0EC-437E-8D3A-A1F088B2C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65E-09F8-4FE4-AD52-CBB4C6FCC286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45298-4D06-4449-8A05-BD0B66833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07E97-9AD1-4418-BE83-7FC463097070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55F04-D230-4D91-B0C7-AB2953873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F65A7-C1A0-4772-8EF6-E241BB501A47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13E35-6E03-445D-A149-A84614A4A0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A1810-93A9-4AE9-9E4E-C2F68A9A18AD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3F715-AF7C-4578-A00E-DC89BB4C5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0803-2CC8-466D-AD40-9E451AB6FA90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56181-7556-46BC-9A00-F46A62DA1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89318-3E9C-4A21-9EE0-2FEF809F949F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70C56-3DBC-4E0E-B176-4521CBDD9B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97ADF-0789-4978-B650-E72AF1340486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00E0F-5BAF-4A3F-96A7-502A52429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D5DA3-9166-4BE2-8061-3F0260753E13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F2330-8FDF-4F58-A46C-F6E864EC6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3A701-DB8D-46DA-BCBC-15F100A316EE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8D575-6473-4EFB-AC42-A0EB1E930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9B39E-1B1C-498E-8D2F-708BB2BF345D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47E2-2061-4003-8047-1A6016014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F83BE-00AF-4402-A966-87845DA56BDD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EA178-59B0-45F8-A1BE-E228F3DDB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4C47A-3868-42DF-8689-27248C1F2F12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BA45-B3C8-40D2-ACA4-EA1F6B139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B407F1F-8422-4374-8DAE-D843013C0654}" type="datetime1">
              <a:rPr lang="ru-RU"/>
              <a:pPr>
                <a:defRPr/>
              </a:pPr>
              <a:t>28.12.2012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4B61AAC6-87E1-44E2-B4D7-83FD0F9D4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5"/>
          <p:cNvSpPr>
            <a:spLocks noChangeArrowheads="1"/>
          </p:cNvSpPr>
          <p:nvPr/>
        </p:nvSpPr>
        <p:spPr bwMode="auto">
          <a:xfrm>
            <a:off x="2590800" y="152400"/>
            <a:ext cx="640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Қазақстан Республикасы </a:t>
            </a:r>
          </a:p>
          <a:p>
            <a:r>
              <a:rPr lang="ru-RU" sz="2000" b="1"/>
              <a:t>Экономикалық даму және сауда министрлігі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767138" y="6248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Астана, 2012 </a:t>
            </a:r>
            <a:r>
              <a:rPr lang="ru-RU" sz="12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ж</a:t>
            </a:r>
            <a:r>
              <a:rPr lang="ru-RU" sz="14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.</a:t>
            </a:r>
            <a:endParaRPr lang="ru-RU" sz="1400" b="1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15363" name="Заголовок 5"/>
          <p:cNvSpPr>
            <a:spLocks/>
          </p:cNvSpPr>
          <p:nvPr/>
        </p:nvSpPr>
        <p:spPr bwMode="auto">
          <a:xfrm>
            <a:off x="107950" y="1341438"/>
            <a:ext cx="8856663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kk-KZ" sz="4400" b="1">
                <a:solidFill>
                  <a:srgbClr val="003366"/>
                </a:solidFill>
              </a:rPr>
              <a:t/>
            </a:r>
            <a:br>
              <a:rPr lang="kk-KZ" sz="4400" b="1">
                <a:solidFill>
                  <a:srgbClr val="003366"/>
                </a:solidFill>
              </a:rPr>
            </a:br>
            <a:endParaRPr lang="kk-KZ" sz="4400" b="1">
              <a:solidFill>
                <a:srgbClr val="003366"/>
              </a:solidFill>
            </a:endParaRPr>
          </a:p>
          <a:p>
            <a:pPr algn="ctr"/>
            <a:endParaRPr lang="kk-KZ" sz="4400" b="1">
              <a:solidFill>
                <a:srgbClr val="003366"/>
              </a:solidFill>
            </a:endParaRPr>
          </a:p>
          <a:p>
            <a:pPr algn="ctr"/>
            <a:r>
              <a:rPr lang="kk-KZ" sz="4400" b="1">
                <a:solidFill>
                  <a:srgbClr val="003366"/>
                </a:solidFill>
              </a:rPr>
              <a:t>«Мемлекеттік қызметтер көрсету туралы» ҚР Заң жобасы туралы</a:t>
            </a:r>
          </a:p>
          <a:p>
            <a:pPr algn="ctr"/>
            <a:endParaRPr lang="ru-RU" sz="2800" b="1" i="1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 rot="-5400000">
            <a:off x="8115300" y="-38100"/>
            <a:ext cx="990600" cy="1066800"/>
          </a:xfrm>
          <a:prstGeom prst="rtTriangle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66" name="Picture 1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9858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AutoShape 8"/>
          <p:cNvSpPr>
            <a:spLocks noChangeArrowheads="1"/>
          </p:cNvSpPr>
          <p:nvPr/>
        </p:nvSpPr>
        <p:spPr bwMode="auto">
          <a:xfrm rot="10800000">
            <a:off x="0" y="0"/>
            <a:ext cx="1828800" cy="990600"/>
          </a:xfrm>
          <a:prstGeom prst="triangle">
            <a:avLst>
              <a:gd name="adj" fmla="val 50000"/>
            </a:avLst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0" y="0"/>
            <a:ext cx="914400" cy="9906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1828800" y="0"/>
            <a:ext cx="73152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90F62B3-DF0E-415D-A298-DCC2F0849F14}" type="slidenum">
              <a:rPr lang="ru-RU" sz="1400"/>
              <a:pPr algn="r"/>
              <a:t>10</a:t>
            </a:fld>
            <a:endParaRPr lang="ru-RU" sz="140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Мемлекеттік қызметтерді ХҚКО және 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       мамандандырылған ХҚКО арқылы көрсету тәртібі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6200" y="1158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		</a:t>
            </a:r>
          </a:p>
        </p:txBody>
      </p:sp>
      <p:sp>
        <p:nvSpPr>
          <p:cNvPr id="24580" name="AutoShape 30"/>
          <p:cNvSpPr>
            <a:spLocks noChangeArrowheads="1"/>
          </p:cNvSpPr>
          <p:nvPr/>
        </p:nvSpPr>
        <p:spPr bwMode="auto">
          <a:xfrm>
            <a:off x="539750" y="1484313"/>
            <a:ext cx="8208963" cy="1008062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sz="800" b="1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kk-KZ" b="1"/>
              <a:t>Көрсетілген қызметті алушыларды мемлекеттік қызметтер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kk-KZ" b="1"/>
              <a:t>көрсету тәртібі туралы хабардар ету:</a:t>
            </a:r>
            <a:endParaRPr lang="ru-RU" b="1"/>
          </a:p>
        </p:txBody>
      </p:sp>
      <p:sp>
        <p:nvSpPr>
          <p:cNvPr id="24581" name="Rectangle 38"/>
          <p:cNvSpPr>
            <a:spLocks noChangeArrowheads="1"/>
          </p:cNvSpPr>
          <p:nvPr/>
        </p:nvSpPr>
        <p:spPr bwMode="auto">
          <a:xfrm>
            <a:off x="539750" y="2708275"/>
            <a:ext cx="83534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r>
              <a:rPr lang="ru-RU" b="1"/>
              <a:t>стандарттарды қызметті көрсетушінің интернет-ресурстарында 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r>
              <a:rPr lang="ru-RU" b="1"/>
              <a:t>және «электрондық үкіметтің» веб-порталында орналастыру;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endParaRPr lang="ru-RU" sz="1600" b="1"/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r>
              <a:rPr lang="ru-RU" b="1"/>
              <a:t>стандарттарды көрсетілетін қызметті алушылар еркін қол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r>
              <a:rPr lang="ru-RU" b="1"/>
              <a:t>жеткізетін және олармен танысуға мүмкіндік беретін мемлекеттік 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r>
              <a:rPr lang="ru-RU" b="1"/>
              <a:t>қызмет көрсетілетін жерлерде орналастыру;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endParaRPr lang="ru-RU" sz="1600" b="1"/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r>
              <a:rPr lang="ru-RU" b="1"/>
              <a:t>мемлекеттік қызметтерді көрсету мәселелері жөніндегі 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r>
              <a:rPr lang="ru-RU" b="1"/>
              <a:t>Бірыңғай байланыс орталығы;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endParaRPr lang="ru-RU" sz="1600" b="1"/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  <a:tabLst>
                <a:tab pos="363538" algn="l"/>
                <a:tab pos="446088" algn="l"/>
              </a:tabLst>
            </a:pPr>
            <a:r>
              <a:rPr lang="ru-RU" b="1"/>
              <a:t>көрсетілетін қызметті алушының жеке жүгінуі арқылы жүзеге 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r>
              <a:rPr lang="ru-RU" b="1"/>
              <a:t>асырылады.</a:t>
            </a:r>
          </a:p>
          <a:p>
            <a:pPr indent="26987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tabLst>
                <a:tab pos="363538" algn="l"/>
                <a:tab pos="446088" algn="l"/>
              </a:tabLst>
            </a:pP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FBF5BF-BC1F-40A7-8D0B-4D9A7600808F}" type="slidenum">
              <a:rPr lang="ru-RU" sz="1400"/>
              <a:pPr algn="r"/>
              <a:t>11</a:t>
            </a:fld>
            <a:endParaRPr lang="ru-RU" sz="140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Мемлекеттік қызметтерді көрсетудің ақылы 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болу өлшемдері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5650" y="115888"/>
            <a:ext cx="712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	</a:t>
            </a:r>
            <a:r>
              <a:rPr lang="ru-RU" sz="2800" b="1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25604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133600"/>
            <a:ext cx="5969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38"/>
          <p:cNvSpPr>
            <a:spLocks noChangeArrowheads="1"/>
          </p:cNvSpPr>
          <p:nvPr/>
        </p:nvSpPr>
        <p:spPr bwMode="auto">
          <a:xfrm>
            <a:off x="1187450" y="3644900"/>
            <a:ext cx="72723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b="1" i="1"/>
              <a:t>Төлемі Қазақстан Республикасының заңнамалық актілерінде белгіленген мемлекеттік қызметтер көрсету құны мемлекеттік қызметтер көрсету стандарттарында көрсетіледі.</a:t>
            </a:r>
            <a:endParaRPr lang="ru-RU" b="1" i="1"/>
          </a:p>
        </p:txBody>
      </p:sp>
      <p:pic>
        <p:nvPicPr>
          <p:cNvPr id="25606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644900"/>
            <a:ext cx="5969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38"/>
          <p:cNvSpPr>
            <a:spLocks noChangeArrowheads="1"/>
          </p:cNvSpPr>
          <p:nvPr/>
        </p:nvSpPr>
        <p:spPr bwMode="auto">
          <a:xfrm>
            <a:off x="1116013" y="2133600"/>
            <a:ext cx="72723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b="1" i="1"/>
              <a:t>Заң жобасында Қазақстан Республикасының заңдарында тегін көрсетуге кепілдік берілген қызметтерді көрсеткені үшін төлем алуға тыйым салынады.</a:t>
            </a:r>
            <a:r>
              <a:rPr lang="kk-KZ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C73CD-221C-4132-8A5C-CFEBBE38B844}" type="slidenum">
              <a:rPr lang="ru-RU" smtClean="0">
                <a:latin typeface="Arial" charset="0"/>
              </a:rPr>
              <a:pPr/>
              <a:t>12</a:t>
            </a:fld>
            <a:endParaRPr lang="ru-RU" smtClean="0">
              <a:latin typeface="Arial" charset="0"/>
            </a:endParaRPr>
          </a:p>
        </p:txBody>
      </p:sp>
      <p:sp>
        <p:nvSpPr>
          <p:cNvPr id="26626" name="Rectangle 22"/>
          <p:cNvSpPr>
            <a:spLocks noChangeArrowheads="1"/>
          </p:cNvSpPr>
          <p:nvPr/>
        </p:nvSpPr>
        <p:spPr bwMode="auto">
          <a:xfrm>
            <a:off x="611188" y="2630488"/>
            <a:ext cx="8064500" cy="2533650"/>
          </a:xfrm>
          <a:prstGeom prst="rect">
            <a:avLst/>
          </a:prstGeom>
          <a:noFill/>
          <a:ln w="12700" cap="rnd">
            <a:noFill/>
            <a:prstDash val="sysDot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r>
              <a:rPr lang="ru-RU" b="1"/>
              <a:t>Мемлекеттік қызмет көрсетуді беруші</a:t>
            </a:r>
            <a:r>
              <a:rPr lang="ru-RU" sz="1600" b="1"/>
              <a:t> </a:t>
            </a:r>
            <a:r>
              <a:rPr lang="ru-RU" sz="1600" i="1"/>
              <a:t>(</a:t>
            </a:r>
            <a:r>
              <a:rPr lang="ru-RU" i="1"/>
              <a:t>шағымды қарау 5 жұмыс</a:t>
            </a:r>
          </a:p>
          <a:p>
            <a:pPr indent="268288" algn="just">
              <a:buClr>
                <a:srgbClr val="990033"/>
              </a:buClr>
              <a:buFont typeface="Wingdings" pitchFamily="2" charset="2"/>
              <a:buNone/>
            </a:pPr>
            <a:r>
              <a:rPr lang="ru-RU" i="1"/>
              <a:t> күнінен аспауы тиіс</a:t>
            </a:r>
            <a:r>
              <a:rPr lang="ru-RU" sz="1600" i="1"/>
              <a:t>);</a:t>
            </a:r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endParaRPr lang="ru-RU" sz="1600" i="1"/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endParaRPr lang="ru-RU" sz="1000" i="1"/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r>
              <a:rPr lang="ru-RU" b="1"/>
              <a:t>Қызметті көрсетуші</a:t>
            </a:r>
            <a:r>
              <a:rPr lang="ru-RU" sz="1600" b="1"/>
              <a:t> </a:t>
            </a:r>
            <a:r>
              <a:rPr lang="ru-RU" sz="1600" i="1"/>
              <a:t>(</a:t>
            </a:r>
            <a:r>
              <a:rPr lang="ru-RU" i="1"/>
              <a:t>шағымды қарау 5 жұмыс күнінен аспауы тиіс</a:t>
            </a:r>
            <a:r>
              <a:rPr lang="ru-RU" sz="1600" i="1"/>
              <a:t>);</a:t>
            </a:r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endParaRPr lang="ru-RU" sz="1600" i="1"/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endParaRPr lang="ru-RU" sz="1000" b="1"/>
          </a:p>
          <a:p>
            <a:pPr indent="268288" algn="just">
              <a:buClr>
                <a:srgbClr val="990033"/>
              </a:buClr>
              <a:buFont typeface="Wingdings" pitchFamily="2" charset="2"/>
              <a:buChar char="Ø"/>
            </a:pPr>
            <a:r>
              <a:rPr lang="kk-KZ" b="1"/>
              <a:t>мемлекеттік қызметтер көрсету сапасын бағалау және бақылау</a:t>
            </a:r>
          </a:p>
          <a:p>
            <a:pPr indent="268288" algn="just">
              <a:buClr>
                <a:srgbClr val="990033"/>
              </a:buClr>
              <a:buFont typeface="Wingdings" pitchFamily="2" charset="2"/>
              <a:buNone/>
            </a:pPr>
            <a:r>
              <a:rPr lang="kk-KZ" b="1"/>
              <a:t>жөніндегі уәкілетті органы</a:t>
            </a:r>
            <a:r>
              <a:rPr lang="kk-KZ"/>
              <a:t> </a:t>
            </a:r>
            <a:r>
              <a:rPr lang="ru-RU" sz="1600" i="1"/>
              <a:t>(</a:t>
            </a:r>
            <a:r>
              <a:rPr lang="ru-RU" i="1"/>
              <a:t>шағымды қарауы 15 жұмыс күнінен</a:t>
            </a:r>
          </a:p>
          <a:p>
            <a:pPr indent="268288" algn="just">
              <a:buClr>
                <a:srgbClr val="990033"/>
              </a:buClr>
              <a:buFont typeface="Wingdings" pitchFamily="2" charset="2"/>
              <a:buNone/>
            </a:pPr>
            <a:r>
              <a:rPr lang="ru-RU" i="1"/>
              <a:t>аспауы тиіс</a:t>
            </a:r>
            <a:r>
              <a:rPr lang="ru-RU" sz="1600" i="1"/>
              <a:t>).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Мемлекетт</a:t>
            </a:r>
            <a:r>
              <a:rPr lang="kk-KZ" sz="2400" b="1">
                <a:solidFill>
                  <a:schemeClr val="bg1"/>
                </a:solidFill>
              </a:rPr>
              <a:t>ік қызметтер көрсету сапасына </a:t>
            </a:r>
          </a:p>
          <a:p>
            <a:pPr algn="ctr"/>
            <a:r>
              <a:rPr lang="kk-KZ" sz="2400" b="1">
                <a:solidFill>
                  <a:schemeClr val="bg1"/>
                </a:solidFill>
              </a:rPr>
              <a:t>с</a:t>
            </a:r>
            <a:r>
              <a:rPr lang="ru-RU" sz="2400" b="1">
                <a:solidFill>
                  <a:schemeClr val="bg1"/>
                </a:solidFill>
              </a:rPr>
              <a:t>отқа дейінгі шағымдану тәртібі</a:t>
            </a:r>
            <a:endParaRPr lang="ru-RU" sz="2400"/>
          </a:p>
        </p:txBody>
      </p:sp>
      <p:grpSp>
        <p:nvGrpSpPr>
          <p:cNvPr id="26628" name="Group 7"/>
          <p:cNvGrpSpPr>
            <a:grpSpLocks/>
          </p:cNvGrpSpPr>
          <p:nvPr/>
        </p:nvGrpSpPr>
        <p:grpSpPr bwMode="auto">
          <a:xfrm>
            <a:off x="395288" y="1412875"/>
            <a:ext cx="8353425" cy="863600"/>
            <a:chOff x="48" y="660"/>
            <a:chExt cx="2802" cy="1368"/>
          </a:xfrm>
        </p:grpSpPr>
        <p:pic>
          <p:nvPicPr>
            <p:cNvPr id="26629" name="TextBox 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" y="660"/>
              <a:ext cx="2802" cy="1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Text Box 9"/>
            <p:cNvSpPr txBox="1">
              <a:spLocks noChangeArrowheads="1"/>
            </p:cNvSpPr>
            <p:nvPr/>
          </p:nvSpPr>
          <p:spPr bwMode="auto">
            <a:xfrm>
              <a:off x="60" y="788"/>
              <a:ext cx="2783" cy="1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/>
                <a:t>Мыналардың мекенжайына жүгіну арқылы үш деңгейлі шағымдану процесі қарастырылған</a:t>
              </a:r>
              <a:r>
                <a:rPr lang="ru-RU" altLang="ko-KR" sz="2000" b="1"/>
                <a:t>:</a:t>
              </a:r>
              <a:endParaRPr lang="ru-RU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E94E66-587E-4DB3-8CC4-A622786342FD}" type="slidenum">
              <a:rPr lang="ru-RU" smtClean="0">
                <a:latin typeface="Arial" charset="0"/>
              </a:rPr>
              <a:pPr/>
              <a:t>13</a:t>
            </a:fld>
            <a:endParaRPr lang="ru-RU" smtClean="0">
              <a:latin typeface="Arial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225" y="22225"/>
            <a:ext cx="9144000" cy="9588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solidFill>
                  <a:schemeClr val="bg1"/>
                </a:solidFill>
              </a:rPr>
              <a:t>Мемлекеттік қызметтер көрсету </a:t>
            </a:r>
          </a:p>
          <a:p>
            <a:pPr algn="ctr"/>
            <a:r>
              <a:rPr lang="ru-RU" sz="2200" b="1">
                <a:solidFill>
                  <a:schemeClr val="bg1"/>
                </a:solidFill>
              </a:rPr>
              <a:t>сапасына қоғамдық мониторинг жүргізу, бағалау және бақылау</a:t>
            </a:r>
          </a:p>
        </p:txBody>
      </p:sp>
      <p:pic>
        <p:nvPicPr>
          <p:cNvPr id="27651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93382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Rectangle 39"/>
          <p:cNvSpPr>
            <a:spLocks noChangeArrowheads="1"/>
          </p:cNvSpPr>
          <p:nvPr/>
        </p:nvSpPr>
        <p:spPr bwMode="auto">
          <a:xfrm>
            <a:off x="684213" y="1844675"/>
            <a:ext cx="75612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sz="1600" b="1"/>
              <a:t>бағалау және  бақылау жөніндегі уәкілетті органның мемлекеттік тапсырысы арқылы</a:t>
            </a:r>
            <a:r>
              <a:rPr lang="ru-RU" sz="1600" b="1"/>
              <a:t> аккредиттелген  коммерциялық емес ұйымдар</a:t>
            </a:r>
            <a:r>
              <a:rPr lang="ru-RU" sz="1600"/>
              <a:t> </a:t>
            </a:r>
            <a:r>
              <a:rPr lang="ru-RU" sz="1600" b="1"/>
              <a:t>(МҚІА);</a:t>
            </a:r>
          </a:p>
        </p:txBody>
      </p:sp>
      <p:sp>
        <p:nvSpPr>
          <p:cNvPr id="27653" name="Rectangle 39"/>
          <p:cNvSpPr>
            <a:spLocks noChangeArrowheads="1"/>
          </p:cNvSpPr>
          <p:nvPr/>
        </p:nvSpPr>
        <p:spPr bwMode="auto">
          <a:xfrm>
            <a:off x="684213" y="2708275"/>
            <a:ext cx="75612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600" b="1"/>
              <a:t>коммерциялық емес ұйымдар жеке бастамасы бойынша және өз есебінен жүргізеді.</a:t>
            </a:r>
            <a:r>
              <a:rPr lang="ru-RU" sz="1600"/>
              <a:t> </a:t>
            </a:r>
          </a:p>
        </p:txBody>
      </p:sp>
      <p:sp>
        <p:nvSpPr>
          <p:cNvPr id="27654" name="Rectangle 39"/>
          <p:cNvSpPr>
            <a:spLocks noChangeArrowheads="1"/>
          </p:cNvSpPr>
          <p:nvPr/>
        </p:nvSpPr>
        <p:spPr bwMode="auto">
          <a:xfrm>
            <a:off x="755650" y="4005263"/>
            <a:ext cx="698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600" b="1"/>
              <a:t>бағалау және бақылау жөніндегі уәкілетті орган </a:t>
            </a:r>
            <a:r>
              <a:rPr lang="ru-RU" sz="1600" b="1"/>
              <a:t>(МҚІА) </a:t>
            </a:r>
            <a:r>
              <a:rPr lang="kk-KZ" sz="1600" b="1"/>
              <a:t>жүргізеді</a:t>
            </a:r>
            <a:endParaRPr lang="ru-RU" sz="1600" b="1"/>
          </a:p>
        </p:txBody>
      </p:sp>
      <p:sp>
        <p:nvSpPr>
          <p:cNvPr id="27655" name="Rectangle 39"/>
          <p:cNvSpPr>
            <a:spLocks noChangeArrowheads="1"/>
          </p:cNvSpPr>
          <p:nvPr/>
        </p:nvSpPr>
        <p:spPr bwMode="auto">
          <a:xfrm>
            <a:off x="755650" y="5300663"/>
            <a:ext cx="77041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sz="1600" b="1"/>
              <a:t>МҚІА бекітетін үлгілік талаптарға сәйкес қызмет көрсетуші </a:t>
            </a:r>
            <a:r>
              <a:rPr lang="ru-RU" sz="1600" b="1"/>
              <a:t>-</a:t>
            </a:r>
            <a:r>
              <a:rPr lang="kk-KZ" sz="1600" b="1"/>
              <a:t> мемлекеттік органдар негізінде жүргізеді.</a:t>
            </a:r>
            <a:r>
              <a:rPr lang="ru-RU" sz="1600"/>
              <a:t>  </a:t>
            </a:r>
          </a:p>
        </p:txBody>
      </p:sp>
      <p:pic>
        <p:nvPicPr>
          <p:cNvPr id="27656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7082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73238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22922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331913" y="1125538"/>
            <a:ext cx="5688012" cy="503237"/>
          </a:xfrm>
          <a:prstGeom prst="rect">
            <a:avLst/>
          </a:prstGeom>
          <a:gradFill rotWithShape="1">
            <a:gsLst>
              <a:gs pos="0">
                <a:srgbClr val="3366CC">
                  <a:gamma/>
                  <a:shade val="46275"/>
                  <a:invGamma/>
                </a:srgbClr>
              </a:gs>
              <a:gs pos="100000">
                <a:srgbClr val="3366CC"/>
              </a:gs>
            </a:gsLst>
            <a:lin ang="2700000" scaled="1"/>
          </a:gradFill>
          <a:ln w="25400" algn="ctr">
            <a:solidFill>
              <a:srgbClr val="FFFF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72238" tIns="36119" rIns="72238" bIns="36119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</a:rPr>
              <a:t>Қоғамдық мониторингті :</a:t>
            </a:r>
          </a:p>
          <a:p>
            <a:pPr algn="ctr">
              <a:defRPr/>
            </a:pP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258888" y="3357563"/>
            <a:ext cx="6121400" cy="503237"/>
          </a:xfrm>
          <a:prstGeom prst="rect">
            <a:avLst/>
          </a:prstGeom>
          <a:gradFill rotWithShape="1">
            <a:gsLst>
              <a:gs pos="0">
                <a:srgbClr val="3366CC">
                  <a:gamma/>
                  <a:shade val="46275"/>
                  <a:invGamma/>
                </a:srgbClr>
              </a:gs>
              <a:gs pos="100000">
                <a:srgbClr val="3366CC"/>
              </a:gs>
            </a:gsLst>
            <a:lin ang="2700000" scaled="1"/>
          </a:gradFill>
          <a:ln w="25400" algn="ctr">
            <a:solidFill>
              <a:srgbClr val="FFFF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72238" tIns="36119" rIns="72238" bIns="36119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</a:rPr>
              <a:t>Бағалауды және сыртқы бақылауды:</a:t>
            </a:r>
          </a:p>
          <a:p>
            <a:pPr algn="ctr">
              <a:defRPr/>
            </a:pPr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1258888" y="4508500"/>
            <a:ext cx="6121400" cy="503238"/>
          </a:xfrm>
          <a:prstGeom prst="rect">
            <a:avLst/>
          </a:prstGeom>
          <a:gradFill rotWithShape="1">
            <a:gsLst>
              <a:gs pos="0">
                <a:srgbClr val="3366CC">
                  <a:gamma/>
                  <a:shade val="46275"/>
                  <a:invGamma/>
                </a:srgbClr>
              </a:gs>
              <a:gs pos="100000">
                <a:srgbClr val="3366CC"/>
              </a:gs>
            </a:gsLst>
            <a:lin ang="2700000" scaled="1"/>
          </a:gradFill>
          <a:ln w="25400" algn="ctr">
            <a:solidFill>
              <a:srgbClr val="FFFF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72238" tIns="36119" rIns="72238" bIns="36119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</a:rPr>
              <a:t>Ішкі бақылауды: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AEF5333-54AA-42D6-AF6F-18ABA2A01DC5}" type="slidenum">
              <a:rPr lang="ru-RU" sz="1400"/>
              <a:pPr algn="r"/>
              <a:t>14</a:t>
            </a:fld>
            <a:endParaRPr lang="ru-RU" sz="140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«Қазақстан Республикасының кейбір заңнамалық актілеріне мемлекеттік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қызмет көрсету мәселелері бойынша өзгерістер мен толықтырулар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енгізу туралы» ҚР Заң жобасы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79388" y="1484313"/>
            <a:ext cx="86868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400" b="1"/>
              <a:t> </a:t>
            </a:r>
            <a:r>
              <a:rPr lang="ru-RU" altLang="ko-KR" sz="2200"/>
              <a:t>ҚР Бюджет кодексіне</a:t>
            </a:r>
          </a:p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200"/>
              <a:t>  «Әкімшілік рәсімдер туралы» ҚР заңына</a:t>
            </a:r>
          </a:p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200"/>
              <a:t>  «Нормативтiк құқықтық актiлер туралы» ҚР заңына</a:t>
            </a:r>
          </a:p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200"/>
              <a:t> «Жеке және заңды тұлғалардың өтiнiштерiн қарау тәртiбi туралы» ҚР заңына</a:t>
            </a:r>
          </a:p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200"/>
              <a:t> «Қазақстан Республикасындағы мемлекеттік бақылау және қадағалау туралы» ҚР заңына</a:t>
            </a:r>
          </a:p>
          <a:p>
            <a:pPr eaLnBrk="0" hangingPunct="0">
              <a:spcBef>
                <a:spcPct val="30000"/>
              </a:spcBef>
              <a:buClr>
                <a:srgbClr val="FF5050"/>
              </a:buClr>
              <a:buSzPct val="150000"/>
              <a:buFont typeface="Wingdings" pitchFamily="2" charset="2"/>
              <a:buChar char="v"/>
            </a:pPr>
            <a:r>
              <a:rPr lang="ru-RU" altLang="ko-KR" sz="2200"/>
              <a:t> «Мемлекеттік құқықтық статистика және арнайы есепке алу туралы» ҚР заңына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39750" y="5445125"/>
            <a:ext cx="7727950" cy="420688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50000">
                <a:srgbClr val="FF7C80"/>
              </a:gs>
              <a:gs pos="100000">
                <a:srgbClr val="A50021"/>
              </a:gs>
            </a:gsLst>
            <a:lin ang="2700000" scaled="1"/>
          </a:gradFill>
          <a:ln w="25400" algn="ctr">
            <a:solidFill>
              <a:srgbClr val="FFFFFF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lIns="72238" tIns="36119" rIns="72238" bIns="36119"/>
          <a:lstStyle/>
          <a:p>
            <a:pPr algn="ctr">
              <a:spcBef>
                <a:spcPct val="50000"/>
              </a:spcBef>
              <a:defRPr/>
            </a:pPr>
            <a:r>
              <a:rPr lang="ru-RU" b="1">
                <a:solidFill>
                  <a:schemeClr val="bg1"/>
                </a:solidFill>
              </a:rPr>
              <a:t>ӨЗГЕРІСТЕР МЕН ТОЛЫҚТЫРУЛАР ЕНГІЗУ </a:t>
            </a:r>
            <a:r>
              <a:rPr lang="kk-KZ" b="1">
                <a:solidFill>
                  <a:schemeClr val="bg1"/>
                </a:solidFill>
              </a:rPr>
              <a:t>БОЛЖАНАДЫ</a:t>
            </a:r>
            <a:r>
              <a:rPr lang="ru-RU" b="1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«Мемлекеттік қызметтер көрсету туралы»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Қазақстан Республикасының Заң жобасы</a:t>
            </a:r>
          </a:p>
        </p:txBody>
      </p:sp>
      <p:sp>
        <p:nvSpPr>
          <p:cNvPr id="16386" name="Rectangle 7"/>
          <p:cNvSpPr>
            <a:spLocks noChangeArrowheads="1"/>
          </p:cNvSpPr>
          <p:nvPr/>
        </p:nvSpPr>
        <p:spPr bwMode="auto">
          <a:xfrm>
            <a:off x="611188" y="990600"/>
            <a:ext cx="7993062" cy="952500"/>
          </a:xfrm>
          <a:prstGeom prst="rect">
            <a:avLst/>
          </a:prstGeom>
          <a:noFill/>
          <a:ln w="38100" cmpd="dbl">
            <a:solidFill>
              <a:srgbClr val="008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ru-RU" sz="2000" b="1" i="1">
                <a:solidFill>
                  <a:srgbClr val="008080"/>
                </a:solidFill>
              </a:rPr>
              <a:t>Қазақстан Республикасы Мемлекет басшысының Қазақстан Республикасы Үкіметіне берген тапсырмасы</a:t>
            </a:r>
            <a:endParaRPr lang="ru-RU" sz="2000" b="1" i="1">
              <a:solidFill>
                <a:schemeClr val="hlink"/>
              </a:solidFill>
            </a:endParaRPr>
          </a:p>
          <a:p>
            <a:pPr algn="ctr"/>
            <a:r>
              <a:rPr lang="ru-RU" sz="1400" i="1"/>
              <a:t>(2011 жыл</a:t>
            </a:r>
            <a:r>
              <a:rPr lang="kk-KZ" sz="1400" i="1"/>
              <a:t>ғы</a:t>
            </a:r>
            <a:r>
              <a:rPr lang="ru-RU" sz="1400" i="1"/>
              <a:t> 26 қыркүйектегі № 2155-109)</a:t>
            </a:r>
          </a:p>
        </p:txBody>
      </p:sp>
      <p:sp>
        <p:nvSpPr>
          <p:cNvPr id="39" name="Стрелка вниз 38"/>
          <p:cNvSpPr/>
          <p:nvPr/>
        </p:nvSpPr>
        <p:spPr>
          <a:xfrm>
            <a:off x="3815461" y="2055332"/>
            <a:ext cx="993563" cy="326129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0" name="Rectangle 11"/>
          <p:cNvSpPr>
            <a:spLocks noChangeArrowheads="1"/>
          </p:cNvSpPr>
          <p:nvPr/>
        </p:nvSpPr>
        <p:spPr bwMode="auto">
          <a:xfrm>
            <a:off x="381000" y="2362200"/>
            <a:ext cx="8305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/>
              <a:t>«Мемлекеттік қызметтер көрсету туралы» </a:t>
            </a:r>
          </a:p>
          <a:p>
            <a:pPr algn="ctr"/>
            <a:r>
              <a:rPr lang="ru-RU" sz="2600" b="1"/>
              <a:t>Қазақстан Республикасының Заң жобасы</a:t>
            </a:r>
          </a:p>
        </p:txBody>
      </p:sp>
      <p:grpSp>
        <p:nvGrpSpPr>
          <p:cNvPr id="16391" name="Group 12"/>
          <p:cNvGrpSpPr>
            <a:grpSpLocks/>
          </p:cNvGrpSpPr>
          <p:nvPr/>
        </p:nvGrpSpPr>
        <p:grpSpPr bwMode="auto">
          <a:xfrm>
            <a:off x="358775" y="4003675"/>
            <a:ext cx="8640763" cy="415925"/>
            <a:chOff x="96" y="1562"/>
            <a:chExt cx="6240" cy="262"/>
          </a:xfrm>
        </p:grpSpPr>
        <p:sp>
          <p:nvSpPr>
            <p:cNvPr id="16406" name="Rectangle 13"/>
            <p:cNvSpPr>
              <a:spLocks noChangeArrowheads="1"/>
            </p:cNvSpPr>
            <p:nvPr/>
          </p:nvSpPr>
          <p:spPr bwMode="auto">
            <a:xfrm>
              <a:off x="96" y="1562"/>
              <a:ext cx="280" cy="26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16407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/>
            </a:p>
          </p:txBody>
        </p:sp>
      </p:grpSp>
      <p:grpSp>
        <p:nvGrpSpPr>
          <p:cNvPr id="16392" name="Group 15"/>
          <p:cNvGrpSpPr>
            <a:grpSpLocks/>
          </p:cNvGrpSpPr>
          <p:nvPr/>
        </p:nvGrpSpPr>
        <p:grpSpPr bwMode="auto">
          <a:xfrm>
            <a:off x="350838" y="4841875"/>
            <a:ext cx="8640762" cy="415925"/>
            <a:chOff x="96" y="1562"/>
            <a:chExt cx="6240" cy="262"/>
          </a:xfrm>
        </p:grpSpPr>
        <p:sp>
          <p:nvSpPr>
            <p:cNvPr id="16404" name="Rectangle 16"/>
            <p:cNvSpPr>
              <a:spLocks noChangeArrowheads="1"/>
            </p:cNvSpPr>
            <p:nvPr/>
          </p:nvSpPr>
          <p:spPr bwMode="auto">
            <a:xfrm>
              <a:off x="96" y="1562"/>
              <a:ext cx="280" cy="26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16405" name="Line 17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/>
            </a:p>
          </p:txBody>
        </p:sp>
      </p:grpSp>
      <p:grpSp>
        <p:nvGrpSpPr>
          <p:cNvPr id="16393" name="Group 18"/>
          <p:cNvGrpSpPr>
            <a:grpSpLocks/>
          </p:cNvGrpSpPr>
          <p:nvPr/>
        </p:nvGrpSpPr>
        <p:grpSpPr bwMode="auto">
          <a:xfrm>
            <a:off x="350838" y="5603875"/>
            <a:ext cx="8640762" cy="415925"/>
            <a:chOff x="96" y="1562"/>
            <a:chExt cx="6240" cy="262"/>
          </a:xfrm>
        </p:grpSpPr>
        <p:sp>
          <p:nvSpPr>
            <p:cNvPr id="16402" name="Rectangle 19"/>
            <p:cNvSpPr>
              <a:spLocks noChangeArrowheads="1"/>
            </p:cNvSpPr>
            <p:nvPr/>
          </p:nvSpPr>
          <p:spPr bwMode="auto">
            <a:xfrm>
              <a:off x="96" y="1562"/>
              <a:ext cx="280" cy="26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16403" name="Line 20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/>
            </a:p>
          </p:txBody>
        </p:sp>
      </p:grpSp>
      <p:sp>
        <p:nvSpPr>
          <p:cNvPr id="16394" name="Text Box 21"/>
          <p:cNvSpPr txBox="1">
            <a:spLocks noChangeArrowheads="1"/>
          </p:cNvSpPr>
          <p:nvPr/>
        </p:nvSpPr>
        <p:spPr bwMode="auto">
          <a:xfrm>
            <a:off x="755650" y="4005263"/>
            <a:ext cx="82296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700"/>
              <a:t>Мемлекеттік қызметтер көрсету саласындағы ұғымдарды нақтылау</a:t>
            </a:r>
          </a:p>
        </p:txBody>
      </p:sp>
      <p:sp>
        <p:nvSpPr>
          <p:cNvPr id="16395" name="Text Box 22"/>
          <p:cNvSpPr txBox="1">
            <a:spLocks noChangeArrowheads="1"/>
          </p:cNvSpPr>
          <p:nvPr/>
        </p:nvSpPr>
        <p:spPr bwMode="auto">
          <a:xfrm>
            <a:off x="755650" y="4581525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700"/>
              <a:t>Мемлекеттік қызметтер көрсету саласындағы өзара қарым-</a:t>
            </a:r>
            <a:r>
              <a:rPr lang="kk-KZ" sz="1700"/>
              <a:t>қатынастарға </a:t>
            </a:r>
            <a:r>
              <a:rPr lang="ru-RU" sz="1700"/>
              <a:t>қатысушылардың құқықтары мен міндеттерін белгілеу</a:t>
            </a:r>
          </a:p>
        </p:txBody>
      </p:sp>
      <p:sp>
        <p:nvSpPr>
          <p:cNvPr id="16396" name="Text Box 23"/>
          <p:cNvSpPr txBox="1">
            <a:spLocks noChangeArrowheads="1"/>
          </p:cNvSpPr>
          <p:nvPr/>
        </p:nvSpPr>
        <p:spPr bwMode="auto">
          <a:xfrm>
            <a:off x="762000" y="5334000"/>
            <a:ext cx="8229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/>
            </a:r>
            <a:br>
              <a:rPr lang="ru-RU"/>
            </a:br>
            <a:r>
              <a:rPr lang="ru-RU" sz="1700"/>
              <a:t>Мемлекеттік қызметтер көрсету сапасын арттырудың жаңа қ</a:t>
            </a:r>
            <a:r>
              <a:rPr lang="kk-KZ" sz="1700"/>
              <a:t>ұ</a:t>
            </a:r>
            <a:r>
              <a:rPr lang="ru-RU" sz="1700"/>
              <a:t>ралдарын енгізу</a:t>
            </a:r>
          </a:p>
        </p:txBody>
      </p:sp>
      <p:sp>
        <p:nvSpPr>
          <p:cNvPr id="16397" name="Text Box 24"/>
          <p:cNvSpPr txBox="1">
            <a:spLocks noChangeArrowheads="1"/>
          </p:cNvSpPr>
          <p:nvPr/>
        </p:nvSpPr>
        <p:spPr bwMode="auto">
          <a:xfrm>
            <a:off x="8610600" y="621665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2</a:t>
            </a:r>
            <a:r>
              <a:rPr lang="ru-RU"/>
              <a:t> </a:t>
            </a:r>
          </a:p>
        </p:txBody>
      </p:sp>
      <p:grpSp>
        <p:nvGrpSpPr>
          <p:cNvPr id="16398" name="Group 12"/>
          <p:cNvGrpSpPr>
            <a:grpSpLocks/>
          </p:cNvGrpSpPr>
          <p:nvPr/>
        </p:nvGrpSpPr>
        <p:grpSpPr bwMode="auto">
          <a:xfrm>
            <a:off x="344488" y="3330575"/>
            <a:ext cx="8799512" cy="415925"/>
            <a:chOff x="96" y="1562"/>
            <a:chExt cx="6240" cy="262"/>
          </a:xfrm>
        </p:grpSpPr>
        <p:sp>
          <p:nvSpPr>
            <p:cNvPr id="16400" name="Rectangle 13"/>
            <p:cNvSpPr>
              <a:spLocks noChangeArrowheads="1"/>
            </p:cNvSpPr>
            <p:nvPr/>
          </p:nvSpPr>
          <p:spPr bwMode="auto">
            <a:xfrm>
              <a:off x="96" y="1562"/>
              <a:ext cx="280" cy="262"/>
            </a:xfrm>
            <a:prstGeom prst="rect">
              <a:avLst/>
            </a:prstGeom>
            <a:solidFill>
              <a:srgbClr val="A9492F"/>
            </a:solidFill>
            <a:ln w="12700">
              <a:solidFill>
                <a:srgbClr val="931638"/>
              </a:solidFill>
              <a:miter lim="800000"/>
              <a:headEnd/>
              <a:tailEnd/>
            </a:ln>
          </p:spPr>
          <p:txBody>
            <a:bodyPr wrap="none" lIns="99142" tIns="0" rIns="99142" bIns="0" anchor="ctr"/>
            <a:lstStyle/>
            <a:p>
              <a:pPr algn="ctr" defTabSz="992188"/>
              <a:r>
                <a:rPr lang="ru-RU" sz="3300" b="1">
                  <a:solidFill>
                    <a:srgbClr val="FFFFFF"/>
                  </a:solidFill>
                  <a:sym typeface="Wingdings" pitchFamily="2" charset="2"/>
                </a:rPr>
                <a:t></a:t>
              </a:r>
              <a:endParaRPr lang="en-US" sz="3300" b="1">
                <a:solidFill>
                  <a:srgbClr val="FFFFFF"/>
                </a:solidFill>
                <a:sym typeface="Wingdings" pitchFamily="2" charset="2"/>
              </a:endParaRPr>
            </a:p>
          </p:txBody>
        </p:sp>
        <p:sp>
          <p:nvSpPr>
            <p:cNvPr id="16401" name="Line 14"/>
            <p:cNvSpPr>
              <a:spLocks noChangeShapeType="1"/>
            </p:cNvSpPr>
            <p:nvPr/>
          </p:nvSpPr>
          <p:spPr bwMode="auto">
            <a:xfrm>
              <a:off x="96" y="1824"/>
              <a:ext cx="6240" cy="0"/>
            </a:xfrm>
            <a:prstGeom prst="line">
              <a:avLst/>
            </a:prstGeom>
            <a:noFill/>
            <a:ln w="15875">
              <a:solidFill>
                <a:srgbClr val="931638"/>
              </a:solidFill>
              <a:round/>
              <a:headEnd/>
              <a:tailEnd/>
            </a:ln>
          </p:spPr>
          <p:txBody>
            <a:bodyPr wrap="none" lIns="91434" tIns="0" rIns="91434" bIns="0" anchor="ctr"/>
            <a:lstStyle/>
            <a:p>
              <a:endParaRPr lang="ru-RU"/>
            </a:p>
          </p:txBody>
        </p:sp>
      </p:grpSp>
      <p:sp>
        <p:nvSpPr>
          <p:cNvPr id="16399" name="Text Box 21"/>
          <p:cNvSpPr txBox="1">
            <a:spLocks noChangeArrowheads="1"/>
          </p:cNvSpPr>
          <p:nvPr/>
        </p:nvSpPr>
        <p:spPr bwMode="auto">
          <a:xfrm>
            <a:off x="763588" y="3357563"/>
            <a:ext cx="8272462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700"/>
              <a:t>Мемлекеттік қызметтер көрсету саласындағы қоғамдық қатынастарды реттеу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17"/>
          <p:cNvGrpSpPr>
            <a:grpSpLocks/>
          </p:cNvGrpSpPr>
          <p:nvPr/>
        </p:nvGrpSpPr>
        <p:grpSpPr bwMode="auto">
          <a:xfrm>
            <a:off x="158750" y="1773238"/>
            <a:ext cx="8653463" cy="3835400"/>
            <a:chOff x="2984" y="740"/>
            <a:chExt cx="2143" cy="3440"/>
          </a:xfrm>
        </p:grpSpPr>
        <p:sp>
          <p:nvSpPr>
            <p:cNvPr id="17414" name="Freeform 18"/>
            <p:cNvSpPr>
              <a:spLocks/>
            </p:cNvSpPr>
            <p:nvPr/>
          </p:nvSpPr>
          <p:spPr bwMode="gray">
            <a:xfrm>
              <a:off x="2984" y="3452"/>
              <a:ext cx="640" cy="728"/>
            </a:xfrm>
            <a:custGeom>
              <a:avLst/>
              <a:gdLst>
                <a:gd name="T0" fmla="*/ 30 w 1104"/>
                <a:gd name="T1" fmla="*/ 390 h 1256"/>
                <a:gd name="T2" fmla="*/ 30 w 1104"/>
                <a:gd name="T3" fmla="*/ 0 h 1256"/>
                <a:gd name="T4" fmla="*/ 0 w 1104"/>
                <a:gd name="T5" fmla="*/ 0 h 1256"/>
                <a:gd name="T6" fmla="*/ 0 w 1104"/>
                <a:gd name="T7" fmla="*/ 422 h 1256"/>
                <a:gd name="T8" fmla="*/ 371 w 1104"/>
                <a:gd name="T9" fmla="*/ 422 h 1256"/>
                <a:gd name="T10" fmla="*/ 371 w 1104"/>
                <a:gd name="T11" fmla="*/ 390 h 1256"/>
                <a:gd name="T12" fmla="*/ 30 w 1104"/>
                <a:gd name="T13" fmla="*/ 390 h 12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04"/>
                <a:gd name="T22" fmla="*/ 0 h 1256"/>
                <a:gd name="T23" fmla="*/ 1104 w 1104"/>
                <a:gd name="T24" fmla="*/ 1256 h 12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04" h="1256">
                  <a:moveTo>
                    <a:pt x="88" y="1160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1256"/>
                  </a:lnTo>
                  <a:lnTo>
                    <a:pt x="1104" y="1256"/>
                  </a:lnTo>
                  <a:lnTo>
                    <a:pt x="1104" y="1160"/>
                  </a:lnTo>
                  <a:lnTo>
                    <a:pt x="88" y="1160"/>
                  </a:lnTo>
                  <a:close/>
                </a:path>
              </a:pathLst>
            </a:custGeom>
            <a:gradFill rotWithShape="1">
              <a:gsLst>
                <a:gs pos="0">
                  <a:srgbClr val="FFCC66"/>
                </a:gs>
                <a:gs pos="50000">
                  <a:srgbClr val="FFF4DF"/>
                </a:gs>
                <a:gs pos="100000">
                  <a:srgbClr val="FFCC66"/>
                </a:gs>
              </a:gsLst>
              <a:lin ang="0" scaled="1"/>
            </a:gradFill>
            <a:ln w="0">
              <a:solidFill>
                <a:srgbClr val="DFE2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15" name="Freeform 19"/>
            <p:cNvSpPr>
              <a:spLocks/>
            </p:cNvSpPr>
            <p:nvPr/>
          </p:nvSpPr>
          <p:spPr bwMode="gray">
            <a:xfrm rot="10800000">
              <a:off x="4487" y="740"/>
              <a:ext cx="640" cy="728"/>
            </a:xfrm>
            <a:custGeom>
              <a:avLst/>
              <a:gdLst>
                <a:gd name="T0" fmla="*/ 30 w 1104"/>
                <a:gd name="T1" fmla="*/ 390 h 1256"/>
                <a:gd name="T2" fmla="*/ 30 w 1104"/>
                <a:gd name="T3" fmla="*/ 0 h 1256"/>
                <a:gd name="T4" fmla="*/ 0 w 1104"/>
                <a:gd name="T5" fmla="*/ 0 h 1256"/>
                <a:gd name="T6" fmla="*/ 0 w 1104"/>
                <a:gd name="T7" fmla="*/ 422 h 1256"/>
                <a:gd name="T8" fmla="*/ 371 w 1104"/>
                <a:gd name="T9" fmla="*/ 422 h 1256"/>
                <a:gd name="T10" fmla="*/ 371 w 1104"/>
                <a:gd name="T11" fmla="*/ 390 h 1256"/>
                <a:gd name="T12" fmla="*/ 30 w 1104"/>
                <a:gd name="T13" fmla="*/ 390 h 12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04"/>
                <a:gd name="T22" fmla="*/ 0 h 1256"/>
                <a:gd name="T23" fmla="*/ 1104 w 1104"/>
                <a:gd name="T24" fmla="*/ 1256 h 12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04" h="1256">
                  <a:moveTo>
                    <a:pt x="88" y="1160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1256"/>
                  </a:lnTo>
                  <a:lnTo>
                    <a:pt x="1104" y="1256"/>
                  </a:lnTo>
                  <a:lnTo>
                    <a:pt x="1104" y="1160"/>
                  </a:lnTo>
                  <a:lnTo>
                    <a:pt x="88" y="1160"/>
                  </a:lnTo>
                  <a:close/>
                </a:path>
              </a:pathLst>
            </a:custGeom>
            <a:gradFill rotWithShape="1">
              <a:gsLst>
                <a:gs pos="0">
                  <a:srgbClr val="FFCC66"/>
                </a:gs>
                <a:gs pos="50000">
                  <a:srgbClr val="FFF4DF"/>
                </a:gs>
                <a:gs pos="100000">
                  <a:srgbClr val="FFCC66"/>
                </a:gs>
              </a:gsLst>
              <a:lin ang="0" scaled="1"/>
            </a:gradFill>
            <a:ln w="0">
              <a:solidFill>
                <a:srgbClr val="DFE2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gray">
            <a:xfrm>
              <a:off x="3043" y="788"/>
              <a:ext cx="2033" cy="3252"/>
            </a:xfrm>
            <a:prstGeom prst="rect">
              <a:avLst/>
            </a:prstGeom>
            <a:gradFill rotWithShape="1">
              <a:gsLst>
                <a:gs pos="0">
                  <a:srgbClr val="339966">
                    <a:gamma/>
                    <a:shade val="46275"/>
                    <a:invGamma/>
                  </a:srgbClr>
                </a:gs>
                <a:gs pos="5000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8100000" algn="ctr" rotWithShape="0">
                <a:srgbClr val="000000">
                  <a:alpha val="50000"/>
                </a:srgbClr>
              </a:outerShdw>
            </a:effectLst>
          </p:spPr>
          <p:txBody>
            <a:bodyPr anchor="ctr"/>
            <a:lstStyle/>
            <a:p>
              <a:pPr>
                <a:buClr>
                  <a:srgbClr val="000066"/>
                </a:buClr>
                <a:buSzPct val="120000"/>
                <a:buFont typeface="Wingdings" pitchFamily="2" charset="2"/>
                <a:buNone/>
                <a:defRPr/>
              </a:pPr>
              <a:endParaRPr lang="ru-RU" altLang="ko-KR">
                <a:solidFill>
                  <a:schemeClr val="bg1"/>
                </a:solidFill>
              </a:endParaRPr>
            </a:p>
          </p:txBody>
        </p:sp>
      </p:grpSp>
      <p:sp>
        <p:nvSpPr>
          <p:cNvPr id="17410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1004389-DAE4-4BB6-B39B-866B24B50A1A}" type="slidenum">
              <a:rPr lang="ru-RU" sz="1400"/>
              <a:pPr algn="r"/>
              <a:t>3</a:t>
            </a:fld>
            <a:endParaRPr lang="ru-RU" sz="140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Clr>
                <a:srgbClr val="000066"/>
              </a:buClr>
              <a:buSzPct val="120000"/>
              <a:buFont typeface="Wingdings" pitchFamily="2" charset="2"/>
              <a:buNone/>
            </a:pPr>
            <a:r>
              <a:rPr lang="ru-RU" sz="2400" b="1">
                <a:solidFill>
                  <a:schemeClr val="bg1"/>
                </a:solidFill>
              </a:rPr>
              <a:t>«Мемлекеттік қызмет көрсету» ұғымының </a:t>
            </a:r>
          </a:p>
          <a:p>
            <a:pPr marL="342900" indent="-342900" algn="ctr">
              <a:buClr>
                <a:srgbClr val="000066"/>
              </a:buClr>
              <a:buSzPct val="120000"/>
              <a:buFont typeface="Wingdings" pitchFamily="2" charset="2"/>
              <a:buNone/>
            </a:pPr>
            <a:r>
              <a:rPr lang="ru-RU" sz="2400" b="1">
                <a:solidFill>
                  <a:schemeClr val="bg1"/>
                </a:solidFill>
              </a:rPr>
              <a:t>жаңа анықтамасы</a:t>
            </a:r>
          </a:p>
        </p:txBody>
      </p:sp>
      <p:sp>
        <p:nvSpPr>
          <p:cNvPr id="17412" name="Rectangle 27"/>
          <p:cNvSpPr>
            <a:spLocks noChangeArrowheads="1"/>
          </p:cNvSpPr>
          <p:nvPr/>
        </p:nvSpPr>
        <p:spPr bwMode="auto">
          <a:xfrm>
            <a:off x="-107950" y="0"/>
            <a:ext cx="925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/>
              <a:t>	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684213" y="2276475"/>
            <a:ext cx="79025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buClr>
                <a:srgbClr val="000066"/>
              </a:buClr>
              <a:buSzPct val="120000"/>
              <a:buFont typeface="Wingdings" pitchFamily="2" charset="2"/>
              <a:buNone/>
            </a:pPr>
            <a:r>
              <a:rPr lang="ru-RU" sz="2400" b="1"/>
              <a:t>«Мемлекеттік қызмет көрсету – </a:t>
            </a:r>
            <a:r>
              <a:rPr lang="kk-KZ" sz="2400" b="1"/>
              <a:t>қызмет көрсетуді тұтынушылардың өтініші бойынша жеке тәртіппен жүзеге асырылатын, оларға тиісті материалдық немесе материалдық емес игіліктер беруге бағытталған жекелеген мемлекеттік функцияларды іске асыру нысандарының бірі</a:t>
            </a:r>
            <a:r>
              <a:rPr lang="ru-RU" sz="2400"/>
              <a:t>»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98069C-7475-4E31-85AC-6DAD9CDB696C}" type="slidenum">
              <a:rPr lang="ru-RU" smtClean="0">
                <a:latin typeface="Arial" charset="0"/>
              </a:rPr>
              <a:pPr/>
              <a:t>4</a:t>
            </a:fld>
            <a:endParaRPr lang="ru-RU" smtClean="0">
              <a:latin typeface="Arial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«Мемлекеттік қызметтер көрсету туралы» заң жобасында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көзделген жаңа ұғымдар</a:t>
            </a:r>
          </a:p>
        </p:txBody>
      </p:sp>
      <p:sp>
        <p:nvSpPr>
          <p:cNvPr id="18435" name="Rectangle 7"/>
          <p:cNvSpPr>
            <a:spLocks noChangeArrowheads="1"/>
          </p:cNvSpPr>
          <p:nvPr/>
        </p:nvSpPr>
        <p:spPr bwMode="auto">
          <a:xfrm>
            <a:off x="395288" y="1773238"/>
            <a:ext cx="84963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en-US" sz="1600" b="1">
                <a:solidFill>
                  <a:srgbClr val="009900"/>
                </a:solidFill>
              </a:rPr>
              <a:t>	</a:t>
            </a:r>
            <a:r>
              <a:rPr lang="kk-KZ" sz="1600" b="1">
                <a:solidFill>
                  <a:srgbClr val="009900"/>
                </a:solidFill>
              </a:rPr>
              <a:t>   </a:t>
            </a:r>
            <a:r>
              <a:rPr lang="ru-RU" altLang="ko-KR" b="1">
                <a:solidFill>
                  <a:srgbClr val="003366"/>
                </a:solidFill>
              </a:rPr>
              <a:t>Көрсетілетін қызметті алушы</a:t>
            </a:r>
            <a:r>
              <a:rPr lang="ru-RU" altLang="ko-KR"/>
              <a:t> </a:t>
            </a:r>
            <a:r>
              <a:rPr lang="ru-RU"/>
              <a:t>- </a:t>
            </a:r>
            <a:r>
              <a:rPr lang="ru-RU" altLang="ko-KR"/>
              <a:t>Қазақстан Республикасының жеке және заңды тұлғалары (орталық және жергілікті мемлекеттік органдарды қоспағанда), шетел азаматтары, азаматтығы жоқ тұлғалар және шетелдік заңды тұлғалар.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en-US" sz="2000" b="1">
                <a:solidFill>
                  <a:srgbClr val="009900"/>
                </a:solidFill>
              </a:rPr>
              <a:t>	</a:t>
            </a:r>
            <a:r>
              <a:rPr lang="kk-KZ" sz="2000" b="1">
                <a:solidFill>
                  <a:srgbClr val="009900"/>
                </a:solidFill>
              </a:rPr>
              <a:t>  </a:t>
            </a:r>
            <a:r>
              <a:rPr lang="ru-RU" b="1">
                <a:solidFill>
                  <a:srgbClr val="003366"/>
                </a:solidFill>
              </a:rPr>
              <a:t>Қызмет көрсетуші </a:t>
            </a:r>
            <a:r>
              <a:rPr lang="ru-RU"/>
              <a:t>-</a:t>
            </a:r>
            <a:r>
              <a:rPr lang="ru-RU" b="1"/>
              <a:t> </a:t>
            </a:r>
            <a:r>
              <a:rPr lang="ru-RU"/>
              <a:t>тиісті салаларда мемлекеттік қызметтер көрсету стандарттарын бекітетін және мемлекеттік қызмет көрсету процесін ұйымдастыратын орталық және жергілікті мемлекеттік органдар.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ru-RU" sz="2000"/>
              <a:t> </a:t>
            </a:r>
            <a:r>
              <a:rPr lang="en-US" sz="2000" b="1">
                <a:solidFill>
                  <a:srgbClr val="009900"/>
                </a:solidFill>
              </a:rPr>
              <a:t>	</a:t>
            </a:r>
            <a:r>
              <a:rPr lang="kk-KZ" sz="2000" b="1">
                <a:solidFill>
                  <a:srgbClr val="009900"/>
                </a:solidFill>
              </a:rPr>
              <a:t>  </a:t>
            </a:r>
            <a:r>
              <a:rPr lang="ru-RU" b="1">
                <a:solidFill>
                  <a:srgbClr val="003366"/>
                </a:solidFill>
              </a:rPr>
              <a:t>Мемлекеттік қызмет көрсетуді беруші</a:t>
            </a:r>
            <a:r>
              <a:rPr lang="ru-RU"/>
              <a:t> - тікелей мемлекеттік қызмет   көрсететін жеке және заңды тұлғалар, сондай-ақ  тікелей мемлекеттік қызмет көрсететін қызметті көрсетушілер</a:t>
            </a:r>
            <a:r>
              <a:rPr lang="ru-RU" sz="2000"/>
              <a:t>.</a:t>
            </a:r>
          </a:p>
        </p:txBody>
      </p:sp>
      <p:pic>
        <p:nvPicPr>
          <p:cNvPr id="18436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221163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141663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700213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BCB537-C2C0-40DF-8ED5-CFDF3385F487}" type="slidenum">
              <a:rPr lang="ru-RU" smtClean="0">
                <a:latin typeface="Arial" charset="0"/>
              </a:rPr>
              <a:pPr/>
              <a:t>5</a:t>
            </a:fld>
            <a:endParaRPr lang="ru-RU" smtClean="0">
              <a:latin typeface="Arial" charset="0"/>
            </a:endParaRPr>
          </a:p>
        </p:txBody>
      </p:sp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647700"/>
          </a:xfrm>
        </p:spPr>
        <p:txBody>
          <a:bodyPr/>
          <a:lstStyle/>
          <a:p>
            <a:pPr eaLnBrk="1" hangingPunct="1"/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smtClean="0"/>
              <a:t> 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333375"/>
            <a:ext cx="8229600" cy="574675"/>
          </a:xfrm>
          <a:solidFill>
            <a:srgbClr val="003366"/>
          </a:solidFill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500" b="1" smtClean="0">
                <a:solidFill>
                  <a:schemeClr val="bg1"/>
                </a:solidFill>
              </a:rPr>
              <a:t>Көрсетілетін қызметті алушылардың құқықтары</a:t>
            </a:r>
          </a:p>
        </p:txBody>
      </p:sp>
      <p:sp>
        <p:nvSpPr>
          <p:cNvPr id="19460" name="Rectangle 7"/>
          <p:cNvSpPr>
            <a:spLocks noChangeArrowheads="1"/>
          </p:cNvSpPr>
          <p:nvPr/>
        </p:nvSpPr>
        <p:spPr bwMode="auto">
          <a:xfrm>
            <a:off x="395288" y="996950"/>
            <a:ext cx="8208962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en-US" sz="1600" b="1">
                <a:solidFill>
                  <a:srgbClr val="009900"/>
                </a:solidFill>
              </a:rPr>
              <a:t>	</a:t>
            </a:r>
            <a:endParaRPr lang="kk-KZ" sz="1600" b="1">
              <a:solidFill>
                <a:srgbClr val="009900"/>
              </a:solidFill>
            </a:endParaRP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kk-KZ" sz="1600" b="1">
                <a:solidFill>
                  <a:srgbClr val="009900"/>
                </a:solidFill>
              </a:rPr>
              <a:t>      </a:t>
            </a:r>
            <a:r>
              <a:rPr lang="kk-KZ" sz="2000" b="1">
                <a:solidFill>
                  <a:srgbClr val="3366CC"/>
                </a:solidFill>
              </a:rPr>
              <a:t>Көрсетілетін қызметті алушының</a:t>
            </a:r>
            <a:r>
              <a:rPr lang="ru-RU" sz="2000" b="1">
                <a:solidFill>
                  <a:srgbClr val="3366CC"/>
                </a:solidFill>
              </a:rPr>
              <a:t>: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 sz="2000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en-US" sz="2000" b="1">
                <a:solidFill>
                  <a:srgbClr val="009900"/>
                </a:solidFill>
              </a:rPr>
              <a:t>	</a:t>
            </a:r>
            <a:r>
              <a:rPr lang="kk-KZ" sz="2000" b="1">
                <a:solidFill>
                  <a:srgbClr val="009900"/>
                </a:solidFill>
              </a:rPr>
              <a:t>  </a:t>
            </a:r>
            <a:r>
              <a:rPr lang="kk-KZ" altLang="ko-KR" sz="1600"/>
              <a:t>мемлекеттік қызмет көрсету мен мемлекеттік қызмет көрсетуді беруші туралы   толық және дәйекті ақпарат алуға;</a:t>
            </a:r>
            <a:r>
              <a:rPr lang="ru-RU" sz="1600"/>
              <a:t> 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kk-KZ" altLang="ko-KR" sz="1600"/>
              <a:t>      осы мемлекеттік қызметті көрсетудің бекітілген стандартының талаптарына    жауап беретін мемлекеттік қызмет көрсетуді алуға;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kk-KZ" altLang="ko-KR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kk-KZ" altLang="ko-KR" sz="1600"/>
              <a:t>      мемлекеттік қызмет көрсету нәтижесіне сотқа дейін және сотқа шағымдануға;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kk-KZ" altLang="ko-KR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kk-KZ" altLang="ko-KR" sz="1600"/>
              <a:t>      мемлекеттік қызмет көрсетуді қағаз (дәстүрлі) және/немесе электрондық нысанда алуға;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kk-KZ" altLang="ko-KR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r>
              <a:rPr lang="kk-KZ" sz="1600"/>
              <a:t>      мемлекеттік қызметтер көрсету стандарттарының жобаларын жария талқылауға қатысуға құқығы бар.</a:t>
            </a:r>
            <a:r>
              <a:rPr lang="ru-RU" sz="1600"/>
              <a:t> </a:t>
            </a:r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 sz="1600"/>
          </a:p>
          <a:p>
            <a:pPr marL="342900" indent="-342900" algn="just">
              <a:tabLst>
                <a:tab pos="182563" algn="l"/>
                <a:tab pos="685800" algn="l"/>
                <a:tab pos="800100" algn="l"/>
              </a:tabLst>
            </a:pPr>
            <a:endParaRPr lang="ru-RU" sz="2000"/>
          </a:p>
        </p:txBody>
      </p:sp>
      <p:pic>
        <p:nvPicPr>
          <p:cNvPr id="19461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005263"/>
            <a:ext cx="574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916113"/>
            <a:ext cx="574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36838"/>
            <a:ext cx="574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429000"/>
            <a:ext cx="574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724400"/>
            <a:ext cx="574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22C60E-D930-41CF-ADA7-6A27305081A3}" type="slidenum">
              <a:rPr lang="ru-RU" smtClean="0">
                <a:latin typeface="Arial" charset="0"/>
              </a:rPr>
              <a:pPr/>
              <a:t>6</a:t>
            </a:fld>
            <a:endParaRPr lang="ru-RU" smtClean="0">
              <a:latin typeface="Arial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163" y="1628775"/>
            <a:ext cx="8172450" cy="48244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1600" b="1" smtClean="0"/>
              <a:t>Қызмет көрсетуші</a:t>
            </a:r>
            <a:r>
              <a:rPr lang="ru-RU" sz="1600" b="1" smtClean="0"/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10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900" smtClean="0"/>
              <a:t> </a:t>
            </a:r>
            <a:r>
              <a:rPr lang="kk-KZ" altLang="ko-KR" sz="1400" smtClean="0"/>
              <a:t>мемлекеттік қызметтер көрсететін қызметкерлердің біліктілігін арттыруға;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9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200" smtClean="0"/>
              <a:t> </a:t>
            </a:r>
            <a:r>
              <a:rPr lang="kk-KZ" altLang="ko-KR" sz="1400" smtClean="0"/>
              <a:t>шағымдарды уақытылы қарауға;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9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200" smtClean="0"/>
              <a:t> </a:t>
            </a:r>
            <a:r>
              <a:rPr lang="kk-KZ" altLang="ko-KR" sz="1400" smtClean="0"/>
              <a:t>азаматтардың бұзылған құқықтарын қалпына келтіру бойынша шаралар қабылдауға;</a:t>
            </a:r>
            <a:r>
              <a:rPr lang="ru-RU" altLang="ko-KR" sz="1400" smtClean="0"/>
              <a:t>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altLang="ko-KR" sz="9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200" smtClean="0"/>
              <a:t> </a:t>
            </a:r>
            <a:r>
              <a:rPr lang="kk-KZ" altLang="ko-KR" sz="1400" smtClean="0"/>
              <a:t>мемлекеттік қызметтер көрсету стандарттарының жобаларына жария талқылау жүргізуге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 және т.б. міндетті.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sz="14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sz="1600" b="1" smtClean="0"/>
              <a:t>Мемлекеттік қызмет көрсетуді беруші</a:t>
            </a:r>
            <a:r>
              <a:rPr lang="ru-RU" sz="1600" b="1" smtClean="0"/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1600" b="1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мемлекеттік қызметтер көрсету стандарттарына сәйкес мемлекеттік қызметтер көрсетуге;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10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көрсетілетін қызметті алушылардың сұрау салуы бойынша мемлекеттік қызметтер көрсетудің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орындалу мәртебесі туралы хабардар етуге;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10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шағымдарды уақытылы қарауға;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10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азаматтардың бұзылған құқықтарын қалпына келтіру бойынша шаралар қабылдауға және т.б.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kk-KZ" altLang="ko-KR" sz="1400" smtClean="0"/>
              <a:t>міндетті.</a:t>
            </a:r>
            <a:endParaRPr lang="ru-RU" altLang="ko-KR" sz="14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kk-KZ" altLang="ko-KR" sz="140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solidFill>
            <a:srgbClr val="003366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bg1"/>
                </a:solidFill>
              </a:rPr>
              <a:t>Қызмет көрсетушілердің және мемлекеттік қызметтерді көрсетуді берушілердің міндеттері</a:t>
            </a:r>
          </a:p>
        </p:txBody>
      </p:sp>
      <p:pic>
        <p:nvPicPr>
          <p:cNvPr id="20484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349500"/>
            <a:ext cx="503238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916113"/>
            <a:ext cx="503238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708275"/>
            <a:ext cx="503238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581525"/>
            <a:ext cx="503238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068638"/>
            <a:ext cx="503238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221163"/>
            <a:ext cx="503238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516563"/>
            <a:ext cx="503238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084763"/>
            <a:ext cx="503238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Мемлекеттік қызметтер көрсету стандарттары мен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регламенттерін әзірлеуге қойылатын талаптар</a:t>
            </a:r>
          </a:p>
        </p:txBody>
      </p:sp>
      <p:sp>
        <p:nvSpPr>
          <p:cNvPr id="2150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21A2FFE-D536-42D0-81FA-BD6890E71C12}" type="slidenum">
              <a:rPr lang="ru-RU" sz="1400"/>
              <a:pPr algn="r"/>
              <a:t>7</a:t>
            </a:fld>
            <a:endParaRPr lang="ru-RU" sz="1400"/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6324600" y="1066800"/>
            <a:ext cx="2819400" cy="609600"/>
          </a:xfrm>
          <a:prstGeom prst="chevron">
            <a:avLst>
              <a:gd name="adj" fmla="val 115625"/>
            </a:avLst>
          </a:prstGeom>
          <a:gradFill rotWithShape="1">
            <a:gsLst>
              <a:gs pos="0">
                <a:srgbClr val="004700"/>
              </a:gs>
              <a:gs pos="50000">
                <a:srgbClr val="009900"/>
              </a:gs>
              <a:gs pos="100000">
                <a:srgbClr val="0047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3366"/>
              </a:solidFill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6781800" y="10668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III</a:t>
            </a:r>
            <a:endParaRPr lang="ru-RU" sz="36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4038600" y="1066800"/>
            <a:ext cx="2895600" cy="609600"/>
          </a:xfrm>
          <a:prstGeom prst="chevron">
            <a:avLst>
              <a:gd name="adj" fmla="val 118750"/>
            </a:avLst>
          </a:prstGeom>
          <a:gradFill rotWithShape="1">
            <a:gsLst>
              <a:gs pos="0">
                <a:srgbClr val="2F762F"/>
              </a:gs>
              <a:gs pos="100000">
                <a:srgbClr val="66FF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3366"/>
              </a:solidFill>
            </a:endParaRPr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1752600" y="1066800"/>
            <a:ext cx="2895600" cy="609600"/>
          </a:xfrm>
          <a:prstGeom prst="homePlate">
            <a:avLst>
              <a:gd name="adj" fmla="val 118750"/>
            </a:avLst>
          </a:prstGeom>
          <a:gradFill rotWithShape="1">
            <a:gsLst>
              <a:gs pos="0">
                <a:srgbClr val="004700"/>
              </a:gs>
              <a:gs pos="100000">
                <a:srgbClr val="0099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0" y="167640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0" y="1196975"/>
            <a:ext cx="18351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15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r>
              <a:rPr lang="ru-RU" b="1">
                <a:solidFill>
                  <a:srgbClr val="003366"/>
                </a:solidFill>
              </a:rPr>
              <a:t>Мемлекеттік қызмет көрсету стандарты</a:t>
            </a: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1752600" y="10668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I</a:t>
            </a:r>
            <a:endParaRPr lang="ru-RU" sz="36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4267200" y="10668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Times New Roman" pitchFamily="18" charset="0"/>
              </a:rPr>
              <a:t>II</a:t>
            </a:r>
            <a:endParaRPr lang="ru-RU" sz="36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5" name="Text Box 12"/>
          <p:cNvSpPr txBox="1">
            <a:spLocks noChangeArrowheads="1"/>
          </p:cNvSpPr>
          <p:nvPr/>
        </p:nvSpPr>
        <p:spPr bwMode="auto">
          <a:xfrm>
            <a:off x="1905000" y="2162175"/>
            <a:ext cx="2209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Орталық мемлекеттік орган</a:t>
            </a:r>
            <a:r>
              <a:rPr lang="ru-RU" b="1">
                <a:solidFill>
                  <a:srgbClr val="660033"/>
                </a:solidFill>
              </a:rPr>
              <a:t> әзірлейді</a:t>
            </a:r>
            <a:endParaRPr lang="ru-RU"/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4343400" y="1890713"/>
            <a:ext cx="2362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ЭДСМ-мен келісім бойынша</a:t>
            </a:r>
            <a:r>
              <a:rPr lang="ru-RU" b="1">
                <a:solidFill>
                  <a:srgbClr val="660033"/>
                </a:solidFill>
              </a:rPr>
              <a:t> </a:t>
            </a:r>
            <a:r>
              <a:rPr lang="ru-RU"/>
              <a:t>орталық мемлекеттік орган </a:t>
            </a:r>
            <a:br>
              <a:rPr lang="ru-RU"/>
            </a:br>
            <a:r>
              <a:rPr lang="ru-RU" b="1">
                <a:solidFill>
                  <a:srgbClr val="660033"/>
                </a:solidFill>
              </a:rPr>
              <a:t>бекітеді</a:t>
            </a:r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6934200" y="22098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ҚР Әділет министрлігінде</a:t>
            </a:r>
            <a:r>
              <a:rPr lang="ru-RU" b="1">
                <a:solidFill>
                  <a:srgbClr val="660033"/>
                </a:solidFill>
              </a:rPr>
              <a:t> тіркеледі</a:t>
            </a:r>
            <a:endParaRPr lang="ru-RU"/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0" y="3508375"/>
            <a:ext cx="1835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r>
              <a:rPr lang="ru-RU" b="1">
                <a:solidFill>
                  <a:srgbClr val="003366"/>
                </a:solidFill>
              </a:rPr>
              <a:t>Мемлекеттік қызмет көрсету регламенті</a:t>
            </a:r>
          </a:p>
          <a:p>
            <a:pPr algn="ctr"/>
            <a:endParaRPr lang="ru-RU" sz="2000" b="1">
              <a:solidFill>
                <a:srgbClr val="003366"/>
              </a:solidFill>
            </a:endParaRPr>
          </a:p>
          <a:p>
            <a:pPr algn="ctr"/>
            <a:endParaRPr lang="ru-RU" sz="2000" b="1">
              <a:solidFill>
                <a:srgbClr val="003366"/>
              </a:solidFill>
            </a:endParaRPr>
          </a:p>
        </p:txBody>
      </p:sp>
      <p:sp>
        <p:nvSpPr>
          <p:cNvPr id="58385" name="Line 16"/>
          <p:cNvSpPr>
            <a:spLocks noChangeShapeType="1"/>
          </p:cNvSpPr>
          <p:nvPr/>
        </p:nvSpPr>
        <p:spPr bwMode="auto">
          <a:xfrm>
            <a:off x="1763713" y="1066800"/>
            <a:ext cx="76200" cy="579120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386" name="Line 17"/>
          <p:cNvSpPr>
            <a:spLocks noChangeShapeType="1"/>
          </p:cNvSpPr>
          <p:nvPr/>
        </p:nvSpPr>
        <p:spPr bwMode="auto">
          <a:xfrm>
            <a:off x="4343400" y="1676400"/>
            <a:ext cx="76200" cy="518160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387" name="Line 18"/>
          <p:cNvSpPr>
            <a:spLocks noChangeShapeType="1"/>
          </p:cNvSpPr>
          <p:nvPr/>
        </p:nvSpPr>
        <p:spPr bwMode="auto">
          <a:xfrm>
            <a:off x="6781800" y="1676400"/>
            <a:ext cx="76200" cy="518160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22" name="AutoShape 20"/>
          <p:cNvSpPr>
            <a:spLocks noChangeArrowheads="1"/>
          </p:cNvSpPr>
          <p:nvPr/>
        </p:nvSpPr>
        <p:spPr bwMode="auto">
          <a:xfrm>
            <a:off x="4191000" y="25908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9" name="Line 22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24" name="Text Box 23"/>
          <p:cNvSpPr txBox="1">
            <a:spLocks noChangeArrowheads="1"/>
          </p:cNvSpPr>
          <p:nvPr/>
        </p:nvSpPr>
        <p:spPr bwMode="auto">
          <a:xfrm>
            <a:off x="1828800" y="3962400"/>
            <a:ext cx="24384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>Мемлекеттік қызмет көрсетуді жүзеге асыратын орталық мемлекеттік орган, облыстың, республикалық маңызы бар қаланың, астананың жергілікті атқарушы органдары</a:t>
            </a:r>
            <a:r>
              <a:rPr lang="ru-RU" sz="1400" b="1">
                <a:solidFill>
                  <a:srgbClr val="660033"/>
                </a:solidFill>
              </a:rPr>
              <a:t> </a:t>
            </a:r>
            <a:br>
              <a:rPr lang="ru-RU" sz="1400" b="1">
                <a:solidFill>
                  <a:srgbClr val="660033"/>
                </a:solidFill>
              </a:rPr>
            </a:br>
            <a:r>
              <a:rPr lang="ru-RU" sz="1400" b="1">
                <a:solidFill>
                  <a:srgbClr val="660033"/>
                </a:solidFill>
              </a:rPr>
              <a:t>әзірлейді</a:t>
            </a:r>
            <a:endParaRPr lang="ru-RU" sz="1400"/>
          </a:p>
        </p:txBody>
      </p:sp>
      <p:sp>
        <p:nvSpPr>
          <p:cNvPr id="21525" name="Text Box 24"/>
          <p:cNvSpPr txBox="1">
            <a:spLocks noChangeArrowheads="1"/>
          </p:cNvSpPr>
          <p:nvPr/>
        </p:nvSpPr>
        <p:spPr bwMode="auto">
          <a:xfrm>
            <a:off x="4500563" y="4221163"/>
            <a:ext cx="223678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>Жергілікті бюджеттен қаржыландырылатын орталық мемлекеттік орган, атқарушы орган </a:t>
            </a:r>
            <a:r>
              <a:rPr lang="ru-RU" sz="1400" b="1">
                <a:solidFill>
                  <a:srgbClr val="660033"/>
                </a:solidFill>
              </a:rPr>
              <a:t/>
            </a:r>
            <a:br>
              <a:rPr lang="ru-RU" sz="1400" b="1">
                <a:solidFill>
                  <a:srgbClr val="660033"/>
                </a:solidFill>
              </a:rPr>
            </a:br>
            <a:r>
              <a:rPr lang="ru-RU" sz="1400" b="1">
                <a:solidFill>
                  <a:srgbClr val="660033"/>
                </a:solidFill>
              </a:rPr>
              <a:t>бекітеді</a:t>
            </a:r>
          </a:p>
        </p:txBody>
      </p:sp>
      <p:sp>
        <p:nvSpPr>
          <p:cNvPr id="58392" name="Line 25"/>
          <p:cNvSpPr>
            <a:spLocks noChangeShapeType="1"/>
          </p:cNvSpPr>
          <p:nvPr/>
        </p:nvSpPr>
        <p:spPr bwMode="auto">
          <a:xfrm>
            <a:off x="7772400" y="4876800"/>
            <a:ext cx="4572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27" name="AutoShape 26"/>
          <p:cNvSpPr>
            <a:spLocks noChangeArrowheads="1"/>
          </p:cNvSpPr>
          <p:nvPr/>
        </p:nvSpPr>
        <p:spPr bwMode="auto">
          <a:xfrm>
            <a:off x="6629400" y="25908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AutoShape 27"/>
          <p:cNvSpPr>
            <a:spLocks noChangeArrowheads="1"/>
          </p:cNvSpPr>
          <p:nvPr/>
        </p:nvSpPr>
        <p:spPr bwMode="auto">
          <a:xfrm>
            <a:off x="4191000" y="45720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DE9527-78A7-4ABB-B7DD-D67F91CA8D40}" type="slidenum">
              <a:rPr lang="ru-RU" smtClean="0">
                <a:latin typeface="Arial" charset="0"/>
              </a:rPr>
              <a:pPr/>
              <a:t>8</a:t>
            </a:fld>
            <a:endParaRPr lang="ru-RU" smtClean="0">
              <a:latin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3366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bg1"/>
                </a:solidFill>
              </a:rPr>
              <a:t>Мемлекеттік қызметтер көрсету тізілімін әзірлеуге қойылатын талаптар</a:t>
            </a:r>
          </a:p>
        </p:txBody>
      </p:sp>
      <p:grpSp>
        <p:nvGrpSpPr>
          <p:cNvPr id="22531" name="Group 7"/>
          <p:cNvGrpSpPr>
            <a:grpSpLocks/>
          </p:cNvGrpSpPr>
          <p:nvPr/>
        </p:nvGrpSpPr>
        <p:grpSpPr bwMode="auto">
          <a:xfrm>
            <a:off x="250825" y="1916113"/>
            <a:ext cx="5040313" cy="2881312"/>
            <a:chOff x="48" y="660"/>
            <a:chExt cx="2802" cy="1368"/>
          </a:xfrm>
        </p:grpSpPr>
        <p:pic>
          <p:nvPicPr>
            <p:cNvPr id="22540" name="TextBox 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" y="660"/>
              <a:ext cx="2802" cy="1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41" name="Text Box 9"/>
            <p:cNvSpPr txBox="1">
              <a:spLocks noChangeArrowheads="1"/>
            </p:cNvSpPr>
            <p:nvPr/>
          </p:nvSpPr>
          <p:spPr bwMode="auto">
            <a:xfrm>
              <a:off x="60" y="792"/>
              <a:ext cx="2783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ru-RU" sz="1600" b="1" i="1">
                  <a:solidFill>
                    <a:srgbClr val="FF0000"/>
                  </a:solidFill>
                </a:rPr>
                <a:t>   </a:t>
              </a:r>
              <a:r>
                <a:rPr lang="ru-RU" b="1">
                  <a:solidFill>
                    <a:srgbClr val="003366"/>
                  </a:solidFill>
                </a:rPr>
                <a:t>Мемлекеттік қызметтер көрсету тізілімі</a:t>
              </a:r>
            </a:p>
            <a:p>
              <a:pPr algn="just"/>
              <a:r>
                <a:rPr lang="ru-RU" sz="1600" b="1" i="1"/>
                <a:t>(көрсетілетін қызметті алушылар, қызметті көрсетушілер, мемлекеттік қызметтер көрсетуді берушілер, мемлекеттік қызметтер көрсету нысаны, олардың ақылы немесе тегін екендігін көрсете отырып мемлекеттік қызметтер көрсетудің жіктелген тізбесі</a:t>
              </a:r>
              <a:endParaRPr lang="ru-RU" sz="1600" b="1">
                <a:solidFill>
                  <a:srgbClr val="003366"/>
                </a:solidFill>
              </a:endParaRPr>
            </a:p>
            <a:p>
              <a:pPr>
                <a:spcBef>
                  <a:spcPct val="50000"/>
                </a:spcBef>
              </a:pPr>
              <a:endParaRPr lang="ru-RU" sz="1600" b="1" i="1">
                <a:solidFill>
                  <a:srgbClr val="FF0000"/>
                </a:solidFill>
              </a:endParaRPr>
            </a:p>
          </p:txBody>
        </p:sp>
      </p:grpSp>
      <p:grpSp>
        <p:nvGrpSpPr>
          <p:cNvPr id="22532" name="Group 7"/>
          <p:cNvGrpSpPr>
            <a:grpSpLocks/>
          </p:cNvGrpSpPr>
          <p:nvPr/>
        </p:nvGrpSpPr>
        <p:grpSpPr bwMode="auto">
          <a:xfrm>
            <a:off x="5614988" y="2276475"/>
            <a:ext cx="3349625" cy="1009650"/>
            <a:chOff x="48" y="660"/>
            <a:chExt cx="2802" cy="1368"/>
          </a:xfrm>
        </p:grpSpPr>
        <p:pic>
          <p:nvPicPr>
            <p:cNvPr id="22538" name="TextBox 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" y="660"/>
              <a:ext cx="2802" cy="1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9" name="Text Box 9"/>
            <p:cNvSpPr txBox="1">
              <a:spLocks noChangeArrowheads="1"/>
            </p:cNvSpPr>
            <p:nvPr/>
          </p:nvSpPr>
          <p:spPr bwMode="auto">
            <a:xfrm>
              <a:off x="61" y="791"/>
              <a:ext cx="2781" cy="882"/>
            </a:xfrm>
            <a:prstGeom prst="rect">
              <a:avLst/>
            </a:prstGeom>
            <a:noFill/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600" b="1" i="1">
                  <a:solidFill>
                    <a:srgbClr val="FF0000"/>
                  </a:solidFill>
                </a:rPr>
                <a:t> </a:t>
              </a:r>
              <a:r>
                <a:rPr lang="ru-RU" b="1">
                  <a:solidFill>
                    <a:srgbClr val="003366"/>
                  </a:solidFill>
                </a:rPr>
                <a:t>Мемлекеттік қызметтер көрсетуді жіктеу</a:t>
              </a:r>
            </a:p>
          </p:txBody>
        </p:sp>
      </p:grpSp>
      <p:sp>
        <p:nvSpPr>
          <p:cNvPr id="22533" name="AutoShape 26"/>
          <p:cNvSpPr>
            <a:spLocks noChangeArrowheads="1"/>
          </p:cNvSpPr>
          <p:nvPr/>
        </p:nvSpPr>
        <p:spPr bwMode="auto">
          <a:xfrm rot="5400000">
            <a:off x="4535488" y="4400550"/>
            <a:ext cx="433388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34" name="Group 7"/>
          <p:cNvGrpSpPr>
            <a:grpSpLocks/>
          </p:cNvGrpSpPr>
          <p:nvPr/>
        </p:nvGrpSpPr>
        <p:grpSpPr bwMode="auto">
          <a:xfrm>
            <a:off x="3059113" y="4941888"/>
            <a:ext cx="4826000" cy="1582737"/>
            <a:chOff x="48" y="660"/>
            <a:chExt cx="2802" cy="1368"/>
          </a:xfrm>
        </p:grpSpPr>
        <p:pic>
          <p:nvPicPr>
            <p:cNvPr id="22536" name="TextBox 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" y="660"/>
              <a:ext cx="2802" cy="1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60" y="790"/>
              <a:ext cx="27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 i="1">
                  <a:solidFill>
                    <a:srgbClr val="FF0000"/>
                  </a:solidFill>
                </a:rPr>
                <a:t>   </a:t>
              </a:r>
            </a:p>
          </p:txBody>
        </p:sp>
      </p:grpSp>
      <p:sp>
        <p:nvSpPr>
          <p:cNvPr id="22535" name="Rectangle 18"/>
          <p:cNvSpPr>
            <a:spLocks noChangeArrowheads="1"/>
          </p:cNvSpPr>
          <p:nvPr/>
        </p:nvSpPr>
        <p:spPr bwMode="auto">
          <a:xfrm>
            <a:off x="3276600" y="5373688"/>
            <a:ext cx="4032250" cy="65087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/>
              <a:t>Қазақстан Республикасының </a:t>
            </a:r>
          </a:p>
          <a:p>
            <a:pPr algn="ctr"/>
            <a:r>
              <a:rPr lang="kk-KZ" b="1"/>
              <a:t>Үкіметі </a:t>
            </a:r>
            <a:r>
              <a:rPr lang="kk-KZ" b="1">
                <a:solidFill>
                  <a:srgbClr val="660033"/>
                </a:solidFill>
              </a:rPr>
              <a:t>бекітеді</a:t>
            </a:r>
            <a:endParaRPr lang="ru-RU" b="1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21500D6-C77E-4111-806D-D4868495B5FF}" type="slidenum">
              <a:rPr lang="ru-RU" sz="1400"/>
              <a:pPr algn="r"/>
              <a:t>9</a:t>
            </a:fld>
            <a:endParaRPr lang="ru-RU" sz="140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Мемлекеттік қызметтер көрсету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стандарттарының жобаларын жария талқылау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088" y="115888"/>
            <a:ext cx="7561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		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971550" y="2276475"/>
            <a:ext cx="7613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Мемлекеттік қызмет көрсету стандартын әзірлеген </a:t>
            </a:r>
            <a:r>
              <a:rPr lang="kk-KZ" b="1"/>
              <a:t>мемлекеттік органның интернет-ресурсында</a:t>
            </a:r>
            <a:r>
              <a:rPr lang="ru-RU" b="1"/>
              <a:t>;</a:t>
            </a:r>
          </a:p>
        </p:txBody>
      </p:sp>
      <p:sp>
        <p:nvSpPr>
          <p:cNvPr id="23557" name="Text Box 16"/>
          <p:cNvSpPr txBox="1">
            <a:spLocks noChangeArrowheads="1"/>
          </p:cNvSpPr>
          <p:nvPr/>
        </p:nvSpPr>
        <p:spPr bwMode="auto">
          <a:xfrm>
            <a:off x="1042988" y="4005263"/>
            <a:ext cx="75612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 b="1"/>
              <a:t>азаматтардың танысуына қолжетімді басқа жерлерде орналастырылуы тиіс</a:t>
            </a:r>
            <a:r>
              <a:rPr lang="ru-RU" altLang="ko-KR" b="1"/>
              <a:t>.</a:t>
            </a:r>
            <a:endParaRPr lang="ru-RU" b="1"/>
          </a:p>
        </p:txBody>
      </p:sp>
      <p:pic>
        <p:nvPicPr>
          <p:cNvPr id="23558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276475"/>
            <a:ext cx="5969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068638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12" descr="C:\Documents and Settings\Admin\Рабочий стол\For prezentations\новые\glossy_3d_blue_orbs2_04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93382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Rectangle 29"/>
          <p:cNvSpPr>
            <a:spLocks noChangeArrowheads="1"/>
          </p:cNvSpPr>
          <p:nvPr/>
        </p:nvSpPr>
        <p:spPr bwMode="auto">
          <a:xfrm>
            <a:off x="1042988" y="3213100"/>
            <a:ext cx="770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b="1"/>
              <a:t>«электрондық үкіметтің» веб-порталында</a:t>
            </a:r>
            <a:r>
              <a:rPr lang="ru-RU" altLang="ko-KR" b="1"/>
              <a:t>;</a:t>
            </a:r>
            <a:endParaRPr lang="ru-RU" b="1"/>
          </a:p>
        </p:txBody>
      </p:sp>
      <p:grpSp>
        <p:nvGrpSpPr>
          <p:cNvPr id="23562" name="Group 7"/>
          <p:cNvGrpSpPr>
            <a:grpSpLocks/>
          </p:cNvGrpSpPr>
          <p:nvPr/>
        </p:nvGrpSpPr>
        <p:grpSpPr bwMode="auto">
          <a:xfrm>
            <a:off x="323850" y="4508500"/>
            <a:ext cx="8351838" cy="1296988"/>
            <a:chOff x="48" y="660"/>
            <a:chExt cx="2802" cy="1368"/>
          </a:xfrm>
        </p:grpSpPr>
        <p:pic>
          <p:nvPicPr>
            <p:cNvPr id="23564" name="TextBox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" y="660"/>
              <a:ext cx="2802" cy="1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5" name="Text Box 9"/>
            <p:cNvSpPr txBox="1">
              <a:spLocks noChangeArrowheads="1"/>
            </p:cNvSpPr>
            <p:nvPr/>
          </p:nvSpPr>
          <p:spPr bwMode="auto">
            <a:xfrm>
              <a:off x="60" y="791"/>
              <a:ext cx="2783" cy="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ru-RU" sz="800" b="1" i="1">
                <a:solidFill>
                  <a:srgbClr val="FF0000"/>
                </a:solidFill>
              </a:endParaRPr>
            </a:p>
            <a:p>
              <a:pPr algn="ctr"/>
              <a:r>
                <a:rPr lang="ru-RU" sz="1600" b="1" i="1">
                  <a:solidFill>
                    <a:srgbClr val="FF0000"/>
                  </a:solidFill>
                </a:rPr>
                <a:t>Стандартты талқылау және пысықтаудың нәтижелері бойынша мемлекеттік органдар тиісті хабарламалар жариялайды.</a:t>
              </a:r>
            </a:p>
            <a:p>
              <a:pPr algn="ctr"/>
              <a:endParaRPr lang="ru-RU" sz="1600" b="1" i="1">
                <a:solidFill>
                  <a:srgbClr val="FF0000"/>
                </a:solidFill>
              </a:endParaRPr>
            </a:p>
          </p:txBody>
        </p:sp>
      </p:grpSp>
      <p:sp>
        <p:nvSpPr>
          <p:cNvPr id="23563" name="Rectangle 38"/>
          <p:cNvSpPr>
            <a:spLocks noChangeArrowheads="1"/>
          </p:cNvSpPr>
          <p:nvPr/>
        </p:nvSpPr>
        <p:spPr bwMode="auto">
          <a:xfrm>
            <a:off x="395288" y="1484313"/>
            <a:ext cx="8208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b="1" i="1"/>
              <a:t>Мемлекеттік қызметтер көрсету стандарттарының жобаларын </a:t>
            </a:r>
            <a:br>
              <a:rPr lang="kk-KZ" b="1" i="1"/>
            </a:br>
            <a:r>
              <a:rPr lang="kk-KZ" b="1" i="1"/>
              <a:t>жария талқылау үшін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женова Презентация МЭРТ к 10.08.1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just">
          <a:defRPr dirty="0"/>
        </a:defPPr>
      </a:lstStyle>
    </a:sp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Шаженова Презентация МЭРТ к 10.08.12</Template>
  <TotalTime>10522</TotalTime>
  <Words>774</Words>
  <Application>Microsoft Office PowerPoint</Application>
  <PresentationFormat>Экран (4:3)</PresentationFormat>
  <Paragraphs>172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Шаженова Презентация МЭРТ к 10.08.12</vt:lpstr>
      <vt:lpstr>Слайд 1</vt:lpstr>
      <vt:lpstr>Слайд 2</vt:lpstr>
      <vt:lpstr>Слайд 3</vt:lpstr>
      <vt:lpstr>Слайд 4</vt:lpstr>
      <vt:lpstr>  </vt:lpstr>
      <vt:lpstr>Қызмет көрсетушілердің және мемлекеттік қызметтерді көрсетуді берушілердің міндеттері</vt:lpstr>
      <vt:lpstr>Слайд 7</vt:lpstr>
      <vt:lpstr>Мемлекеттік қызметтер көрсету тізілімін әзірлеуге қойылатын талаптар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 Амирова</dc:creator>
  <cp:lastModifiedBy>Aubakirova</cp:lastModifiedBy>
  <cp:revision>177</cp:revision>
  <cp:lastPrinted>2012-10-16T11:37:16Z</cp:lastPrinted>
  <dcterms:created xsi:type="dcterms:W3CDTF">2012-09-14T09:27:54Z</dcterms:created>
  <dcterms:modified xsi:type="dcterms:W3CDTF">2012-12-28T08:07:35Z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