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3" r:id="rId2"/>
    <p:sldId id="387" r:id="rId3"/>
    <p:sldId id="394" r:id="rId4"/>
    <p:sldId id="393" r:id="rId5"/>
    <p:sldId id="388" r:id="rId6"/>
    <p:sldId id="375" r:id="rId7"/>
    <p:sldId id="379" r:id="rId8"/>
    <p:sldId id="391" r:id="rId9"/>
  </p:sldIdLst>
  <p:sldSz cx="9144000" cy="6858000" type="screen4x3"/>
  <p:notesSz cx="6834188" cy="99790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892F"/>
    <a:srgbClr val="05857F"/>
    <a:srgbClr val="07C1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07" autoAdjust="0"/>
  </p:normalViewPr>
  <p:slideViewPr>
    <p:cSldViewPr>
      <p:cViewPr varScale="1">
        <p:scale>
          <a:sx n="109" d="100"/>
          <a:sy n="109" d="100"/>
        </p:scale>
        <p:origin x="86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5768748105497028"/>
          <c:y val="4.8012894400622147E-2"/>
          <c:w val="0.63913998903862701"/>
          <c:h val="0.7005912946566775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AAC-4316-BE25-B2E76CB5A0AE}"/>
              </c:ext>
            </c:extLst>
          </c:dPt>
          <c:dPt>
            <c:idx val="1"/>
            <c:bubble3D val="0"/>
            <c:explosion val="4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AAC-4316-BE25-B2E76CB5A0AE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AAC-4316-BE25-B2E76CB5A0AE}"/>
              </c:ext>
            </c:extLst>
          </c:dPt>
          <c:dPt>
            <c:idx val="3"/>
            <c:bubble3D val="0"/>
            <c:explosion val="4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AAC-4316-BE25-B2E76CB5A0AE}"/>
              </c:ext>
            </c:extLst>
          </c:dPt>
          <c:dLbls>
            <c:dLbl>
              <c:idx val="0"/>
              <c:layout>
                <c:manualLayout>
                  <c:x val="-5.9101766470392177E-2"/>
                  <c:y val="6.89953720419953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AAC-4316-BE25-B2E76CB5A0AE}"/>
                </c:ext>
              </c:extLst>
            </c:dLbl>
            <c:dLbl>
              <c:idx val="1"/>
              <c:layout>
                <c:manualLayout>
                  <c:x val="6.2530930906666934E-2"/>
                  <c:y val="-0.341715503832907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9704073284786536E-2"/>
                      <c:h val="0.1267654288412398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AC-4316-BE25-B2E76CB5A0AE}"/>
                </c:ext>
              </c:extLst>
            </c:dLbl>
            <c:dLbl>
              <c:idx val="2"/>
              <c:layout>
                <c:manualLayout>
                  <c:x val="7.3598009312096577E-2"/>
                  <c:y val="-0.191437496528163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AAC-4316-BE25-B2E76CB5A0AE}"/>
                </c:ext>
              </c:extLst>
            </c:dLbl>
            <c:dLbl>
              <c:idx val="3"/>
              <c:layout>
                <c:manualLayout>
                  <c:x val="8.5256436153558698E-2"/>
                  <c:y val="5.4932698450172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30,4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DAAC-4316-BE25-B2E76CB5A0AE}"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непосредственное управление собственниками в количестве менее 20 человек</c:v>
                </c:pt>
                <c:pt idx="1">
                  <c:v>КСК</c:v>
                </c:pt>
                <c:pt idx="2">
                  <c:v>управляющие организации</c:v>
                </c:pt>
                <c:pt idx="3">
                  <c:v>иные формы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43</c:v>
                </c:pt>
                <c:pt idx="1">
                  <c:v>23</c:v>
                </c:pt>
                <c:pt idx="2">
                  <c:v>3.6</c:v>
                </c:pt>
                <c:pt idx="3">
                  <c:v>30.2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AAC-4316-BE25-B2E76CB5A0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accent1">
              <a:lumMod val="50000"/>
            </a:schemeClr>
          </a:solidFill>
        </a:defRPr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0.02498</cdr:x>
      <cdr:y>0.0625</cdr:y>
    </cdr:from>
    <cdr:to>
      <cdr:x>0.38863</cdr:x>
      <cdr:y>0.90625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6025" y="144016"/>
          <a:ext cx="3144363" cy="19442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0.03665</cdr:x>
      <cdr:y>0.03479</cdr:y>
    </cdr:from>
    <cdr:to>
      <cdr:x>0.06164</cdr:x>
      <cdr:y>0.12854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16918" y="96651"/>
          <a:ext cx="216024" cy="260434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0.07962</cdr:x>
      <cdr:y>0.00589</cdr:y>
    </cdr:from>
    <cdr:to>
      <cdr:x>0.41639</cdr:x>
      <cdr:y>0.30999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688452" y="16362"/>
          <a:ext cx="2911949" cy="8447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just"/>
          <a:r>
            <a:rPr lang="ru-RU" sz="1200" dirty="0" err="1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Олардың</a:t>
          </a:r>
          <a:r>
            <a:rPr lang="ru-RU" sz="1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барлық</a:t>
          </a:r>
          <a:r>
            <a:rPr lang="ru-RU" sz="1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меншік</a:t>
          </a:r>
          <a:r>
            <a:rPr lang="ru-RU" sz="1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иелерінің</a:t>
          </a:r>
          <a:r>
            <a:rPr lang="ru-RU" sz="1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саны </a:t>
          </a:r>
          <a:r>
            <a:rPr lang="ru-RU" sz="1200" dirty="0" err="1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жиырмадан</a:t>
          </a:r>
          <a:r>
            <a:rPr lang="ru-RU" sz="1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аспаса</a:t>
          </a:r>
          <a:r>
            <a:rPr lang="ru-RU" sz="1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тікелей</a:t>
          </a:r>
          <a:r>
            <a:rPr lang="ru-RU" sz="1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бірігіп</a:t>
          </a:r>
          <a:r>
            <a:rPr lang="ru-RU" sz="1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басқаруы</a:t>
          </a:r>
          <a:r>
            <a:rPr lang="ru-RU" sz="1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(</a:t>
          </a:r>
          <a:r>
            <a:rPr lang="kk-KZ" sz="1200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5 500 бірлік немесе 43</a:t>
          </a:r>
          <a:r>
            <a:rPr lang="ru-RU" sz="1200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%)</a:t>
          </a:r>
          <a:endParaRPr lang="ru-RU" sz="1200" b="1" dirty="0">
            <a:solidFill>
              <a:schemeClr val="accent1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0.03665</cdr:x>
      <cdr:y>0.31992</cdr:y>
    </cdr:from>
    <cdr:to>
      <cdr:x>0.06164</cdr:x>
      <cdr:y>0.41367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316918" y="888738"/>
          <a:ext cx="216024" cy="260435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0.07962</cdr:x>
      <cdr:y>0.31282</cdr:y>
    </cdr:from>
    <cdr:to>
      <cdr:x>0.37475</cdr:x>
      <cdr:y>0.43782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688488" y="869015"/>
          <a:ext cx="2551873" cy="3472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just"/>
          <a:r>
            <a:rPr lang="ru-RU" sz="1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ПИК</a:t>
          </a:r>
          <a:r>
            <a:rPr lang="ru-RU" sz="1200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(2984 б</a:t>
          </a:r>
          <a:r>
            <a:rPr lang="kk-KZ" sz="1200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ірлік немесе </a:t>
          </a:r>
          <a:r>
            <a:rPr lang="ru-RU" sz="1200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23%)</a:t>
          </a:r>
          <a:endParaRPr lang="ru-RU" sz="1200" b="1" dirty="0">
            <a:solidFill>
              <a:schemeClr val="accent1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0.03665</cdr:x>
      <cdr:y>0.49144</cdr:y>
    </cdr:from>
    <cdr:to>
      <cdr:x>0.06164</cdr:x>
      <cdr:y>0.58519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316918" y="1365196"/>
          <a:ext cx="216024" cy="260435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5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0.07962</cdr:x>
      <cdr:y>0.46552</cdr:y>
    </cdr:from>
    <cdr:to>
      <cdr:x>0.41639</cdr:x>
      <cdr:y>0.59052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688452" y="1293202"/>
          <a:ext cx="2911949" cy="3472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just"/>
          <a:r>
            <a: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Кондоминиум </a:t>
          </a:r>
          <a:r>
            <a:rPr lang="ru-RU" sz="1200" dirty="0" err="1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объектілерін</a:t>
          </a:r>
          <a:r>
            <a: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сайланбалы</a:t>
          </a:r>
          <a:r>
            <a: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немесе</a:t>
          </a:r>
          <a:r>
            <a: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жалдамалы</a:t>
          </a:r>
          <a:r>
            <a: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жеке</a:t>
          </a:r>
          <a:r>
            <a: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тұлғалар</a:t>
          </a:r>
          <a:r>
            <a: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немесе</a:t>
          </a:r>
          <a:r>
            <a: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заңды</a:t>
          </a:r>
          <a:r>
            <a: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тұлғалардың</a:t>
          </a:r>
          <a:r>
            <a:rPr lang="ru-RU" sz="1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басқаруы</a:t>
          </a:r>
          <a:r>
            <a:rPr lang="ru-RU" sz="1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(466 </a:t>
          </a:r>
          <a:r>
            <a:rPr lang="ru-RU" sz="1200" dirty="0" err="1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бірлік</a:t>
          </a:r>
          <a:r>
            <a: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немесе</a:t>
          </a:r>
          <a:r>
            <a: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3,6%)</a:t>
          </a:r>
        </a:p>
      </cdr:txBody>
    </cdr:sp>
  </cdr:relSizeAnchor>
  <cdr:relSizeAnchor xmlns:cdr="http://schemas.openxmlformats.org/drawingml/2006/chartDrawing">
    <cdr:from>
      <cdr:x>0.03695</cdr:x>
      <cdr:y>0.78378</cdr:y>
    </cdr:from>
    <cdr:to>
      <cdr:x>0.06193</cdr:x>
      <cdr:y>0.87753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319459" y="2177330"/>
          <a:ext cx="216024" cy="260435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0.07962</cdr:x>
      <cdr:y>0.76453</cdr:y>
    </cdr:from>
    <cdr:to>
      <cdr:x>0.40806</cdr:x>
      <cdr:y>0.88953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688488" y="2123846"/>
          <a:ext cx="2839931" cy="3472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just"/>
          <a:r>
            <a:rPr lang="ru-RU" sz="1200" dirty="0" err="1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Өзгеде</a:t>
          </a:r>
          <a:r>
            <a:rPr lang="ru-RU" sz="1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үлгілер</a:t>
          </a:r>
          <a:r>
            <a:rPr lang="ru-RU" sz="1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200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(4050  </a:t>
          </a:r>
          <a:r>
            <a:rPr lang="ru-RU" sz="1200" b="1" dirty="0" err="1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бірлік</a:t>
          </a:r>
          <a:r>
            <a:rPr lang="ru-RU" sz="1200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1" dirty="0" err="1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немесе</a:t>
          </a:r>
          <a:r>
            <a:rPr lang="ru-RU" sz="1200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30,4%)</a:t>
          </a:r>
          <a:endParaRPr lang="ru-RU" sz="1200" b="1" dirty="0">
            <a:solidFill>
              <a:schemeClr val="accent1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22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71913" y="0"/>
            <a:ext cx="2960687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D19EB1-DFC1-4A2C-A043-91D4CC0B36C6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78963"/>
            <a:ext cx="29622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71913" y="9478963"/>
            <a:ext cx="2960687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42F8E-DB22-4E7A-A8F2-9DF278FA0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373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71125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184B-9175-4548-BCEB-22EA739182A7}" type="datetimeFigureOut">
              <a:rPr lang="ru-RU" smtClean="0"/>
              <a:pPr/>
              <a:t>26.04.2017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7713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3419" y="4740037"/>
            <a:ext cx="5467350" cy="4490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71125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DE432-1E8B-4871-ADFB-5AD620E7B4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131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922DEE-E687-45F1-A730-6E3C9ABBF574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386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DE432-1E8B-4871-ADFB-5AD620E7B44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173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1988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13693B-6A39-470E-8FE7-4E534A139B1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177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03078-4B76-495C-ACBD-FC0864AE7A1D}" type="datetime1">
              <a:rPr lang="ru-RU" smtClean="0"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8994-2F43-427D-9809-E3B9C6FA3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8155-1BF4-4584-A512-F5A4F8E5A724}" type="datetime1">
              <a:rPr lang="ru-RU" smtClean="0"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8994-2F43-427D-9809-E3B9C6FA3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9490A-CA32-4C8F-94B1-B8C28D059A8F}" type="datetime1">
              <a:rPr lang="ru-RU" smtClean="0"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8994-2F43-427D-9809-E3B9C6FA3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473EC-D703-47DD-8944-2BDFE7D8E109}" type="datetime1">
              <a:rPr lang="ru-RU" smtClean="0"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8994-2F43-427D-9809-E3B9C6FA3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5F7D7-7ED8-4F42-BD82-3DA0D042A58C}" type="datetime1">
              <a:rPr lang="ru-RU" smtClean="0"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8994-2F43-427D-9809-E3B9C6FA3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90CB-7A85-42A3-AF5C-134EA50FFFEC}" type="datetime1">
              <a:rPr lang="ru-RU" smtClean="0"/>
              <a:t>26.04.2017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8994-2F43-427D-9809-E3B9C6FA3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E5A42-8974-4B33-9DF7-2E90E857433C}" type="datetime1">
              <a:rPr lang="ru-RU" smtClean="0"/>
              <a:t>26.04.2017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8994-2F43-427D-9809-E3B9C6FA3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BCFAA-1C22-482C-A178-8D4C86963A87}" type="datetime1">
              <a:rPr lang="ru-RU" smtClean="0"/>
              <a:t>26.04.2017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8994-2F43-427D-9809-E3B9C6FA3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72EEE-0A76-4903-9645-D2C926860A74}" type="datetime1">
              <a:rPr lang="ru-RU" smtClean="0"/>
              <a:t>26.04.2017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8994-2F43-427D-9809-E3B9C6FA3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C4E45-D100-4BA9-806D-911337D4804F}" type="datetime1">
              <a:rPr lang="ru-RU" smtClean="0"/>
              <a:t>26.04.2017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8994-2F43-427D-9809-E3B9C6FA3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FCA84-54BC-478A-B1CE-61CF191C4D2B}" type="datetime1">
              <a:rPr lang="ru-RU" smtClean="0"/>
              <a:t>26.04.2017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8994-2F43-427D-9809-E3B9C6FA3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E760F-DC98-403F-A2AA-3AE24091873B}" type="datetime1">
              <a:rPr lang="ru-RU" smtClean="0"/>
              <a:t>26.04.2017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E8994-2F43-427D-9809-E3B9C6FA3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9.jpeg"/><Relationship Id="rId12" Type="http://schemas.openxmlformats.org/officeDocument/2006/relationships/image" Target="../media/image14.png"/><Relationship Id="rId2" Type="http://schemas.openxmlformats.org/officeDocument/2006/relationships/tags" Target="../tags/tag2.xml"/><Relationship Id="rId16" Type="http://schemas.openxmlformats.org/officeDocument/2006/relationships/image" Target="../media/image1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jpeg"/><Relationship Id="rId11" Type="http://schemas.openxmlformats.org/officeDocument/2006/relationships/image" Target="../media/image13.png"/><Relationship Id="rId5" Type="http://schemas.openxmlformats.org/officeDocument/2006/relationships/image" Target="../media/image5.emf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11.jpeg"/><Relationship Id="rId1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Прямоугольник 6"/>
          <p:cNvSpPr>
            <a:spLocks noChangeArrowheads="1"/>
          </p:cNvSpPr>
          <p:nvPr/>
        </p:nvSpPr>
        <p:spPr bwMode="auto">
          <a:xfrm>
            <a:off x="3923928" y="6165304"/>
            <a:ext cx="19164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Астана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2017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</a:rPr>
              <a:t>жыл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79491" y="86544"/>
            <a:ext cx="7666416" cy="584775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«ТҰРҒЫН ҮЙ-КОММУНАЛДЫҚ ШАРУАШЫЛЫҒЫН ЖАҢҒЫРТУ МЕН ДАМЫТУДЫҢ ҚАЗАҚСТАНДЫҚ ОРТАЛЫҒЫ» АҚ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820" y="-1"/>
            <a:ext cx="985665" cy="671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90" y="3341928"/>
            <a:ext cx="2929858" cy="2250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9776" y="3336667"/>
            <a:ext cx="2984277" cy="2256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6581" y="3341928"/>
            <a:ext cx="2835687" cy="2250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-9291" y="1556792"/>
            <a:ext cx="9142413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1509" y="3148480"/>
            <a:ext cx="9142413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77390" y="1874286"/>
            <a:ext cx="88748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sz="2400" b="1" dirty="0">
                <a:latin typeface="Arial" pitchFamily="34" charset="0"/>
                <a:cs typeface="Arial" pitchFamily="34" charset="0"/>
              </a:rPr>
              <a:t>Т</a:t>
            </a:r>
            <a:r>
              <a:rPr lang="kk-KZ" altLang="ru-RU" sz="2400" b="1" dirty="0">
                <a:latin typeface="Arial" pitchFamily="34" charset="0"/>
                <a:cs typeface="Arial" pitchFamily="34" charset="0"/>
              </a:rPr>
              <a:t>ҰРҒЫН ҮЙ ШАРУАШЫЛЫҒЫН ЖАҚСАРТУ ЖӨНІНДЕГІ ШАРАЛАР ЖӘНЕ  ОНЫ ЖАҢҒЫРТУ ЖӨНІНДЕГІ ҰСЫНЫСТАР</a:t>
            </a:r>
            <a:endParaRPr lang="ru-RU" alt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2698" y="1761592"/>
            <a:ext cx="8740036" cy="1295400"/>
          </a:xfrm>
          <a:prstGeom prst="rect">
            <a:avLst/>
          </a:prstGeom>
          <a:solidFill>
            <a:srgbClr val="05857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altLang="ru-RU" sz="2400" b="1" dirty="0" smtClean="0">
                <a:latin typeface="Arial" pitchFamily="34" charset="0"/>
                <a:cs typeface="Arial" pitchFamily="34" charset="0"/>
              </a:rPr>
              <a:t>Т</a:t>
            </a:r>
            <a:r>
              <a:rPr lang="kk-KZ" altLang="ru-RU" sz="2400" b="1" dirty="0" smtClean="0">
                <a:latin typeface="Arial" pitchFamily="34" charset="0"/>
                <a:cs typeface="Arial" pitchFamily="34" charset="0"/>
              </a:rPr>
              <a:t>ҰРҒЫН ҮЙ ШАРУАШЫЛЫҒЫН ЖАҚСАРТУ ЖӨНІНДЕГІ ШАРАЛАР ЖӘНЕ  ОНЫ ЖАҢҒЫРТУ ЖӨНІНДЕГІ ҰСЫНЫСТАР</a:t>
            </a:r>
            <a:endParaRPr lang="ru-RU" altLang="ru-RU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73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8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5"/>
          <p:cNvSpPr txBox="1">
            <a:spLocks noChangeArrowheads="1"/>
          </p:cNvSpPr>
          <p:nvPr/>
        </p:nvSpPr>
        <p:spPr bwMode="auto">
          <a:xfrm>
            <a:off x="1012015" y="40753"/>
            <a:ext cx="7818469" cy="35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6787" tIns="38393" rIns="76787" bIns="38393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ТҰРҒЫН ҮЙ ҚОРЫНЫҢ АҒЫМДАҒЫ ЖАҒДАЙЫНА ТАЛДАУ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19872" y="3759116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600" b="1" kern="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Басқару</a:t>
            </a:r>
            <a:r>
              <a:rPr lang="ru-RU" sz="1600" b="1" kern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үлгілері</a:t>
            </a:r>
            <a:r>
              <a:rPr lang="ru-RU" sz="1600" b="1" kern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600" b="1" kern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47613" y="2184"/>
            <a:ext cx="985665" cy="49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2" name="Прямая соединительная линия 100"/>
          <p:cNvCxnSpPr>
            <a:cxnSpLocks noChangeShapeType="1"/>
          </p:cNvCxnSpPr>
          <p:nvPr/>
        </p:nvCxnSpPr>
        <p:spPr bwMode="auto">
          <a:xfrm>
            <a:off x="251609" y="3717032"/>
            <a:ext cx="8578875" cy="0"/>
          </a:xfrm>
          <a:prstGeom prst="line">
            <a:avLst/>
          </a:prstGeom>
          <a:noFill/>
          <a:ln w="28575" algn="ctr">
            <a:solidFill>
              <a:schemeClr val="accent1">
                <a:lumMod val="50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974891999"/>
              </p:ext>
            </p:extLst>
          </p:nvPr>
        </p:nvGraphicFramePr>
        <p:xfrm>
          <a:off x="323527" y="4080028"/>
          <a:ext cx="8646727" cy="2777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010400" y="6528300"/>
            <a:ext cx="2133600" cy="365125"/>
          </a:xfrm>
        </p:spPr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3597" y="537855"/>
            <a:ext cx="9142413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467544" y="964257"/>
            <a:ext cx="820863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ҚР </a:t>
            </a:r>
            <a:r>
              <a:rPr 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көп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пәтерлі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тұрғын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үй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КПТҮ)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саны – 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78 073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бірлік</a:t>
            </a:r>
            <a:endParaRPr lang="ru-RU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Пәтерлер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саны –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3 200 206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бірлік</a:t>
            </a:r>
            <a:endParaRPr lang="ru-RU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Күрделі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жөндеу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жүргізуді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талап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ететін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КПТҮ саны   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437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бірлік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немесе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26,32%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2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КПТҮ </a:t>
            </a:r>
            <a:r>
              <a:rPr 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жалпы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ауданы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125 660,7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мың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ш.м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2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РБ </a:t>
            </a:r>
            <a:r>
              <a:rPr 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есебінен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жөнделген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КПТҮ саны - 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2331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бірлік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немесе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3,0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%</a:t>
            </a:r>
          </a:p>
          <a:p>
            <a:r>
              <a:rPr lang="kk-KZ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Қайтарымды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қаржы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есебінен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- 260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бірлік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12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Апатты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жағдайдағы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КПТҮ </a:t>
            </a:r>
            <a:r>
              <a:rPr 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жалпы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саны 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2 268 </a:t>
            </a:r>
            <a:r>
              <a:rPr 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бірлік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немесе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3%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12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93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5076056" y="3965138"/>
            <a:ext cx="2558905" cy="476993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05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Басқару</a:t>
            </a:r>
            <a:r>
              <a:rPr lang="ru-RU" sz="105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үлгілерінің</a:t>
            </a:r>
            <a:r>
              <a:rPr lang="ru-RU" sz="105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әртүрлілігі</a:t>
            </a:r>
            <a:endParaRPr lang="ru-RU" sz="105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466513" y="5138071"/>
            <a:ext cx="6276580" cy="68228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66"/>
              </a:buClr>
            </a:pPr>
            <a:r>
              <a:rPr lang="ru-RU" sz="135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Тұрғын</a:t>
            </a:r>
            <a:r>
              <a:rPr lang="ru-RU" sz="13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үй</a:t>
            </a:r>
            <a:r>
              <a:rPr lang="ru-RU" sz="13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шаруашылығы</a:t>
            </a:r>
            <a:r>
              <a:rPr lang="ru-RU" sz="13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жобасында</a:t>
            </a:r>
            <a:r>
              <a:rPr lang="ru-RU" sz="13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пәтер</a:t>
            </a:r>
            <a:r>
              <a:rPr lang="ru-RU" sz="13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иелері</a:t>
            </a:r>
            <a:r>
              <a:rPr lang="ru-RU" sz="13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3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басқарушы</a:t>
            </a:r>
            <a:r>
              <a:rPr lang="ru-RU" sz="13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органдар</a:t>
            </a:r>
            <a:r>
              <a:rPr lang="ru-RU" sz="13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арасында</a:t>
            </a:r>
            <a:r>
              <a:rPr lang="ru-RU" sz="13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механизмді</a:t>
            </a:r>
            <a:r>
              <a:rPr lang="ru-RU" sz="13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жеңілдетуге</a:t>
            </a:r>
            <a:r>
              <a:rPr lang="ru-RU" sz="13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қатысты</a:t>
            </a:r>
            <a:r>
              <a:rPr lang="ru-RU" sz="13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жаңа</a:t>
            </a:r>
            <a:r>
              <a:rPr lang="ru-RU" sz="13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модель </a:t>
            </a:r>
            <a:r>
              <a:rPr lang="ru-RU" sz="135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lang="ru-RU" sz="13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35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Стрелка вниз 26"/>
          <p:cNvSpPr/>
          <p:nvPr/>
        </p:nvSpPr>
        <p:spPr>
          <a:xfrm>
            <a:off x="2667621" y="4674297"/>
            <a:ext cx="910829" cy="229150"/>
          </a:xfrm>
          <a:prstGeom prst="downArrow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350"/>
          </a:p>
        </p:txBody>
      </p:sp>
      <p:pic>
        <p:nvPicPr>
          <p:cNvPr id="32" name="Picture 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75241"/>
            <a:ext cx="889933" cy="457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Text Box 2"/>
          <p:cNvSpPr txBox="1">
            <a:spLocks noChangeArrowheads="1"/>
          </p:cNvSpPr>
          <p:nvPr/>
        </p:nvSpPr>
        <p:spPr bwMode="auto">
          <a:xfrm>
            <a:off x="1069445" y="187816"/>
            <a:ext cx="7493273" cy="317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7500" tIns="35100" rIns="67500" bIns="35100">
            <a:spAutoFit/>
          </a:bodyPr>
          <a:lstStyle>
            <a:lvl1pPr defTabSz="449263">
              <a:tabLst>
                <a:tab pos="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49263">
              <a:tabLst>
                <a:tab pos="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tabLst>
                <a:tab pos="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tabLst>
                <a:tab pos="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tabLst>
                <a:tab pos="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kk-KZ" sz="1600" b="1" dirty="0">
                <a:solidFill>
                  <a:schemeClr val="accent1">
                    <a:lumMod val="50000"/>
                  </a:schemeClr>
                </a:solidFill>
              </a:rPr>
              <a:t>ТҰРҒЫН ҮЙ </a:t>
            </a:r>
            <a:r>
              <a:rPr lang="kk-KZ" sz="1600" b="1" dirty="0" smtClean="0">
                <a:solidFill>
                  <a:schemeClr val="accent1">
                    <a:lumMod val="50000"/>
                  </a:schemeClr>
                </a:solidFill>
              </a:rPr>
              <a:t>ҚАТЫНАСТАРЫ </a:t>
            </a:r>
            <a:r>
              <a:rPr lang="kk-KZ" sz="1600" b="1" dirty="0">
                <a:solidFill>
                  <a:schemeClr val="accent1">
                    <a:lumMod val="50000"/>
                  </a:schemeClr>
                </a:solidFill>
              </a:rPr>
              <a:t>САЛАСЫНДАҒЫ НЕГІЗГІ </a:t>
            </a:r>
            <a:r>
              <a:rPr lang="kk-KZ" sz="1600" b="1" dirty="0" smtClean="0">
                <a:solidFill>
                  <a:schemeClr val="accent1">
                    <a:lumMod val="50000"/>
                  </a:schemeClr>
                </a:solidFill>
              </a:rPr>
              <a:t>МӘСЕЛЕЛЕРІ</a:t>
            </a:r>
            <a:endParaRPr lang="ru-RU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680710" y="3986228"/>
            <a:ext cx="2701841" cy="476993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05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Объектілік</a:t>
            </a:r>
            <a:r>
              <a:rPr lang="ru-RU" sz="105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басқарудың</a:t>
            </a:r>
            <a:r>
              <a:rPr lang="ru-RU" sz="105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болмауы</a:t>
            </a:r>
            <a:endParaRPr lang="ru-RU" sz="105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Стрелка вниз 37"/>
          <p:cNvSpPr/>
          <p:nvPr/>
        </p:nvSpPr>
        <p:spPr>
          <a:xfrm>
            <a:off x="6055683" y="4638519"/>
            <a:ext cx="910829" cy="229150"/>
          </a:xfrm>
          <a:prstGeom prst="downArrow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13" name="Выноска-облако 12"/>
          <p:cNvSpPr/>
          <p:nvPr/>
        </p:nvSpPr>
        <p:spPr>
          <a:xfrm>
            <a:off x="5832642" y="881951"/>
            <a:ext cx="2463326" cy="540740"/>
          </a:xfrm>
          <a:prstGeom prst="cloud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Тұрғын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үй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инспекциясы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органдарының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жеткіліксіз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көлемдегі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өкілеттілігі</a:t>
            </a:r>
            <a:endParaRPr lang="ru-RU" sz="750" b="1" dirty="0">
              <a:solidFill>
                <a:schemeClr val="tx2"/>
              </a:solidFill>
              <a:latin typeface="отArial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1119" y="1881889"/>
            <a:ext cx="1110516" cy="1032673"/>
          </a:xfrm>
          <a:prstGeom prst="rect">
            <a:avLst/>
          </a:prstGeom>
        </p:spPr>
      </p:pic>
      <p:sp>
        <p:nvSpPr>
          <p:cNvPr id="43" name="Выноска-облако 42"/>
          <p:cNvSpPr/>
          <p:nvPr/>
        </p:nvSpPr>
        <p:spPr>
          <a:xfrm flipH="1">
            <a:off x="624478" y="1657821"/>
            <a:ext cx="2813044" cy="559709"/>
          </a:xfrm>
          <a:prstGeom prst="cloud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Басқару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органдары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қызметтеріндегі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ашықтықтың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болмауы</a:t>
            </a:r>
            <a:endParaRPr lang="ru-RU" sz="75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Выноска-облако 43"/>
          <p:cNvSpPr/>
          <p:nvPr/>
        </p:nvSpPr>
        <p:spPr>
          <a:xfrm flipH="1">
            <a:off x="624478" y="832070"/>
            <a:ext cx="2498558" cy="583264"/>
          </a:xfrm>
          <a:prstGeom prst="cloud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Әрбір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КПТҮ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ағымдағы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және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жинақтау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шоттарының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болмауы</a:t>
            </a:r>
            <a:endParaRPr lang="ru-RU" sz="750" b="1" dirty="0">
              <a:solidFill>
                <a:schemeClr val="tx2"/>
              </a:solidFill>
              <a:latin typeface="отArial"/>
              <a:cs typeface="Arial" panose="020B0604020202020204" pitchFamily="34" charset="0"/>
            </a:endParaRPr>
          </a:p>
        </p:txBody>
      </p:sp>
      <p:sp>
        <p:nvSpPr>
          <p:cNvPr id="47" name="Выноска-облако 46"/>
          <p:cNvSpPr/>
          <p:nvPr/>
        </p:nvSpPr>
        <p:spPr>
          <a:xfrm>
            <a:off x="5637056" y="2527199"/>
            <a:ext cx="2658912" cy="634524"/>
          </a:xfrm>
          <a:prstGeom prst="cloud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Пәтер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иелерінің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басқарушы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органдарға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сенімсіздігі</a:t>
            </a:r>
            <a:endParaRPr lang="ru-RU" sz="750" b="1" dirty="0">
              <a:solidFill>
                <a:schemeClr val="tx2"/>
              </a:solidFill>
              <a:latin typeface="отArial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27584" y="3528173"/>
            <a:ext cx="7632848" cy="300347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75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Тұрғын</a:t>
            </a:r>
            <a:r>
              <a:rPr lang="ru-RU" sz="7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5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үй</a:t>
            </a:r>
            <a:r>
              <a:rPr lang="ru-RU" sz="7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5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қоры</a:t>
            </a:r>
            <a:r>
              <a:rPr lang="ru-RU" sz="7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75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78 073 </a:t>
            </a:r>
            <a:r>
              <a:rPr lang="ru-RU" sz="7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КПТҮ. Кондоминиум </a:t>
            </a:r>
            <a:r>
              <a:rPr lang="ru-RU" sz="75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объектісін</a:t>
            </a:r>
            <a:r>
              <a:rPr lang="ru-RU" sz="7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5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басқару</a:t>
            </a:r>
            <a:r>
              <a:rPr lang="ru-RU" sz="7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5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үлгілері</a:t>
            </a:r>
            <a:r>
              <a:rPr lang="ru-RU" sz="7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5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75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12 849 </a:t>
            </a:r>
            <a:r>
              <a:rPr lang="ru-RU" sz="75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бірлік</a:t>
            </a:r>
            <a:r>
              <a:rPr lang="ru-RU" sz="75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75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оның</a:t>
            </a:r>
            <a:r>
              <a:rPr lang="ru-RU" sz="75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75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ішінде</a:t>
            </a:r>
            <a:r>
              <a:rPr lang="ru-RU" sz="75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75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ПИК </a:t>
            </a:r>
            <a:r>
              <a:rPr lang="ru-RU" altLang="ru-RU" sz="7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altLang="ru-RU" sz="75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altLang="ru-RU" sz="75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2 984 </a:t>
            </a:r>
            <a:r>
              <a:rPr lang="ru-RU" altLang="ru-RU" sz="75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бірлік</a:t>
            </a:r>
            <a:r>
              <a:rPr lang="ru-RU" altLang="ru-RU" sz="75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</a:t>
            </a:r>
            <a:r>
              <a:rPr lang="ru-RU" altLang="ru-RU" sz="7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75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Басқарушы</a:t>
            </a:r>
            <a:r>
              <a:rPr lang="ru-RU" altLang="ru-RU" sz="7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75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</a:t>
            </a:r>
            <a:r>
              <a:rPr lang="ru-RU" altLang="ru-RU" sz="7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75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altLang="ru-RU" sz="75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466 </a:t>
            </a:r>
            <a:r>
              <a:rPr lang="ru-RU" altLang="ru-RU" sz="75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бірлік</a:t>
            </a:r>
            <a:r>
              <a:rPr lang="ru-RU" altLang="ru-RU" sz="75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altLang="ru-RU" sz="7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75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Бірлесіп</a:t>
            </a:r>
            <a:r>
              <a:rPr lang="ru-RU" altLang="ru-RU" sz="7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75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басқару</a:t>
            </a:r>
            <a:r>
              <a:rPr lang="ru-RU" altLang="ru-RU" sz="7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75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altLang="ru-RU" sz="75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5 506 </a:t>
            </a:r>
            <a:r>
              <a:rPr lang="ru-RU" altLang="ru-RU" sz="75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бірлік</a:t>
            </a:r>
            <a:r>
              <a:rPr lang="ru-RU" altLang="ru-RU" sz="7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75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Өзге</a:t>
            </a:r>
            <a:r>
              <a:rPr lang="ru-RU" altLang="ru-RU" sz="7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де </a:t>
            </a:r>
            <a:r>
              <a:rPr lang="ru-RU" altLang="ru-RU" sz="75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үлгілері</a:t>
            </a:r>
            <a:r>
              <a:rPr lang="ru-RU" altLang="ru-RU" sz="75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75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altLang="ru-RU" sz="75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3 893 </a:t>
            </a:r>
            <a:r>
              <a:rPr lang="ru-RU" altLang="ru-RU" sz="75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бірлік</a:t>
            </a:r>
            <a:r>
              <a:rPr lang="ru-RU" altLang="ru-RU" sz="75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75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Выноска-облако 40"/>
          <p:cNvSpPr/>
          <p:nvPr/>
        </p:nvSpPr>
        <p:spPr>
          <a:xfrm>
            <a:off x="5436096" y="1704270"/>
            <a:ext cx="2859872" cy="586521"/>
          </a:xfrm>
          <a:prstGeom prst="cloud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Басқару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органдарының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негізгі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міндеттерінің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заңда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болмауы</a:t>
            </a:r>
            <a:endParaRPr lang="ru-RU" sz="750" b="1" dirty="0">
              <a:solidFill>
                <a:schemeClr val="tx2"/>
              </a:solidFill>
              <a:latin typeface="отArial"/>
              <a:cs typeface="Arial" panose="020B0604020202020204" pitchFamily="34" charset="0"/>
            </a:endParaRPr>
          </a:p>
        </p:txBody>
      </p:sp>
      <p:sp>
        <p:nvSpPr>
          <p:cNvPr id="46" name="Выноска-облако 45"/>
          <p:cNvSpPr/>
          <p:nvPr/>
        </p:nvSpPr>
        <p:spPr>
          <a:xfrm flipH="1">
            <a:off x="624478" y="2395838"/>
            <a:ext cx="2876336" cy="647360"/>
          </a:xfrm>
          <a:prstGeom prst="cloud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Басқару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органдары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басшыларын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лауазымынан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босату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және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шығару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мәселесі</a:t>
            </a:r>
            <a:endParaRPr lang="ru-RU" sz="750" b="1" dirty="0">
              <a:solidFill>
                <a:schemeClr val="tx2"/>
              </a:solidFill>
              <a:latin typeface="отArial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3597" y="537855"/>
            <a:ext cx="9142413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Выноска-облако 24"/>
          <p:cNvSpPr/>
          <p:nvPr/>
        </p:nvSpPr>
        <p:spPr>
          <a:xfrm flipH="1">
            <a:off x="3138498" y="850036"/>
            <a:ext cx="2498558" cy="583264"/>
          </a:xfrm>
          <a:prstGeom prst="cloud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Кондоминиум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объектісінің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тіркеуден</a:t>
            </a:r>
            <a:r>
              <a:rPr lang="ru-RU" sz="750" b="1" dirty="0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 </a:t>
            </a:r>
            <a:r>
              <a:rPr lang="ru-RU" sz="750" b="1" dirty="0" err="1" smtClean="0">
                <a:solidFill>
                  <a:schemeClr val="tx2"/>
                </a:solidFill>
                <a:latin typeface="отArial"/>
                <a:cs typeface="Arial" panose="020B0604020202020204" pitchFamily="34" charset="0"/>
              </a:rPr>
              <a:t>өтпеуі</a:t>
            </a:r>
            <a:endParaRPr lang="ru-RU" sz="750" b="1" dirty="0">
              <a:solidFill>
                <a:schemeClr val="tx2"/>
              </a:solidFill>
              <a:latin typeface="отArial"/>
              <a:cs typeface="Arial" panose="020B0604020202020204" pitchFamily="34" charset="0"/>
            </a:endParaRPr>
          </a:p>
        </p:txBody>
      </p:sp>
      <p:sp>
        <p:nvSpPr>
          <p:cNvPr id="2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010400" y="6528300"/>
            <a:ext cx="2133600" cy="365125"/>
          </a:xfrm>
        </p:spPr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90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utoShape 3"/>
          <p:cNvSpPr>
            <a:spLocks noChangeArrowheads="1"/>
          </p:cNvSpPr>
          <p:nvPr/>
        </p:nvSpPr>
        <p:spPr bwMode="auto">
          <a:xfrm>
            <a:off x="4403743" y="2842035"/>
            <a:ext cx="608445" cy="360349"/>
          </a:xfrm>
          <a:prstGeom prst="homePlate">
            <a:avLst>
              <a:gd name="adj" fmla="val 65891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6787" tIns="38393" rIns="76787" bIns="38393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AutoShape 3"/>
          <p:cNvSpPr>
            <a:spLocks noChangeArrowheads="1"/>
          </p:cNvSpPr>
          <p:nvPr/>
        </p:nvSpPr>
        <p:spPr bwMode="auto">
          <a:xfrm>
            <a:off x="4436059" y="3573296"/>
            <a:ext cx="570250" cy="360349"/>
          </a:xfrm>
          <a:prstGeom prst="homePlate">
            <a:avLst>
              <a:gd name="adj" fmla="val 68454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6787" tIns="38393" rIns="76787" bIns="38393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AutoShape 3"/>
          <p:cNvSpPr>
            <a:spLocks noChangeArrowheads="1"/>
          </p:cNvSpPr>
          <p:nvPr/>
        </p:nvSpPr>
        <p:spPr bwMode="auto">
          <a:xfrm>
            <a:off x="4406499" y="4730298"/>
            <a:ext cx="615880" cy="383092"/>
          </a:xfrm>
          <a:prstGeom prst="homePlate">
            <a:avLst>
              <a:gd name="adj" fmla="val 61982"/>
            </a:avLst>
          </a:prstGeom>
          <a:solidFill>
            <a:schemeClr val="accent6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6787" tIns="38393" rIns="76787" bIns="38393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AutoShape 3"/>
          <p:cNvSpPr>
            <a:spLocks noChangeArrowheads="1"/>
          </p:cNvSpPr>
          <p:nvPr/>
        </p:nvSpPr>
        <p:spPr bwMode="auto">
          <a:xfrm>
            <a:off x="4433172" y="5121313"/>
            <a:ext cx="589207" cy="484983"/>
          </a:xfrm>
          <a:prstGeom prst="homePlate">
            <a:avLst>
              <a:gd name="adj" fmla="val 48894"/>
            </a:avLst>
          </a:prstGeom>
          <a:solidFill>
            <a:schemeClr val="accent6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6787" tIns="38393" rIns="76787" bIns="38393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" name="AutoShape 3"/>
          <p:cNvSpPr>
            <a:spLocks noChangeArrowheads="1"/>
          </p:cNvSpPr>
          <p:nvPr/>
        </p:nvSpPr>
        <p:spPr bwMode="auto">
          <a:xfrm>
            <a:off x="4423328" y="1645999"/>
            <a:ext cx="616653" cy="389458"/>
          </a:xfrm>
          <a:prstGeom prst="homePlate">
            <a:avLst>
              <a:gd name="adj" fmla="val 67041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6787" tIns="38393" rIns="76787" bIns="38393" numCol="1" anchor="t" anchorCtr="0" compatLnSpc="1">
            <a:prstTxWarp prst="textNoShape">
              <a:avLst/>
            </a:prstTxWarp>
          </a:bodyPr>
          <a:lstStyle/>
          <a:p>
            <a:r>
              <a:rPr lang="ru-RU" dirty="0"/>
              <a:t>А++</a:t>
            </a:r>
          </a:p>
        </p:txBody>
      </p:sp>
      <p:cxnSp>
        <p:nvCxnSpPr>
          <p:cNvPr id="25" name="Прямая со стрелкой 24"/>
          <p:cNvCxnSpPr/>
          <p:nvPr/>
        </p:nvCxnSpPr>
        <p:spPr>
          <a:xfrm flipH="1" flipV="1">
            <a:off x="4404467" y="1111436"/>
            <a:ext cx="7348" cy="4514669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>
            <a:endCxn id="104" idx="2"/>
          </p:cNvCxnSpPr>
          <p:nvPr/>
        </p:nvCxnSpPr>
        <p:spPr>
          <a:xfrm flipV="1">
            <a:off x="4460839" y="5105753"/>
            <a:ext cx="2306030" cy="16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endCxn id="1035" idx="0"/>
          </p:cNvCxnSpPr>
          <p:nvPr/>
        </p:nvCxnSpPr>
        <p:spPr>
          <a:xfrm flipV="1">
            <a:off x="4423330" y="1647499"/>
            <a:ext cx="2334119" cy="15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endCxn id="105" idx="2"/>
          </p:cNvCxnSpPr>
          <p:nvPr/>
        </p:nvCxnSpPr>
        <p:spPr>
          <a:xfrm>
            <a:off x="4427788" y="5616916"/>
            <a:ext cx="2349971" cy="91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412857" y="3562374"/>
            <a:ext cx="616653" cy="354487"/>
          </a:xfrm>
          <a:prstGeom prst="rect">
            <a:avLst/>
          </a:prstGeom>
          <a:noFill/>
        </p:spPr>
        <p:txBody>
          <a:bodyPr wrap="square" lIns="76787" tIns="38393" rIns="76787" bIns="38393" rtlCol="0">
            <a:spAutoFit/>
          </a:bodyPr>
          <a:lstStyle/>
          <a:p>
            <a:r>
              <a:rPr lang="kk-KZ" dirty="0"/>
              <a:t>С+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4467729" y="5203112"/>
            <a:ext cx="306165" cy="354487"/>
          </a:xfrm>
          <a:prstGeom prst="rect">
            <a:avLst/>
          </a:prstGeom>
          <a:noFill/>
        </p:spPr>
        <p:txBody>
          <a:bodyPr wrap="square" lIns="76787" tIns="38393" rIns="76787" bIns="38393" rtlCol="0">
            <a:spAutoFit/>
          </a:bodyPr>
          <a:lstStyle/>
          <a:p>
            <a:r>
              <a:rPr lang="kk-KZ" dirty="0"/>
              <a:t>Е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4462866" y="4710157"/>
            <a:ext cx="306165" cy="354535"/>
          </a:xfrm>
          <a:prstGeom prst="rect">
            <a:avLst/>
          </a:prstGeom>
          <a:noFill/>
        </p:spPr>
        <p:txBody>
          <a:bodyPr wrap="square" lIns="76787" tIns="38393" rIns="76787" bIns="38393" rtlCol="0">
            <a:spAutoFit/>
          </a:bodyPr>
          <a:lstStyle/>
          <a:p>
            <a:r>
              <a:rPr lang="en-US" dirty="0"/>
              <a:t>D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4427788" y="2814205"/>
            <a:ext cx="398294" cy="354487"/>
          </a:xfrm>
          <a:prstGeom prst="rect">
            <a:avLst/>
          </a:prstGeom>
          <a:noFill/>
        </p:spPr>
        <p:txBody>
          <a:bodyPr wrap="square" lIns="76787" tIns="38393" rIns="76787" bIns="38393" rtlCol="0">
            <a:spAutoFit/>
          </a:bodyPr>
          <a:lstStyle/>
          <a:p>
            <a:r>
              <a:rPr lang="kk-KZ" dirty="0"/>
              <a:t>В+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4559136" y="715285"/>
            <a:ext cx="4396626" cy="354535"/>
          </a:xfrm>
          <a:prstGeom prst="rect">
            <a:avLst/>
          </a:prstGeom>
          <a:noFill/>
        </p:spPr>
        <p:txBody>
          <a:bodyPr wrap="square" lIns="76787" tIns="38393" rIns="76787" bIns="38393" rtlCol="0">
            <a:spAutoFit/>
          </a:bodyPr>
          <a:lstStyle/>
          <a:p>
            <a:pPr algn="ctr"/>
            <a:r>
              <a:rPr lang="kk-KZ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КПТҮ </a:t>
            </a:r>
            <a:r>
              <a:rPr lang="kk-KZ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энергия тиімділігінің </a:t>
            </a:r>
            <a:r>
              <a:rPr lang="kk-KZ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жіктелімі</a:t>
            </a:r>
            <a:endParaRPr lang="kk-KZ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AutoShape 3"/>
          <p:cNvSpPr>
            <a:spLocks noChangeArrowheads="1"/>
          </p:cNvSpPr>
          <p:nvPr/>
        </p:nvSpPr>
        <p:spPr bwMode="auto">
          <a:xfrm>
            <a:off x="4423330" y="2041935"/>
            <a:ext cx="616652" cy="397016"/>
          </a:xfrm>
          <a:prstGeom prst="homePlate">
            <a:avLst>
              <a:gd name="adj" fmla="val 65332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6787" tIns="38393" rIns="76787" bIns="38393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6" name="TextBox 75"/>
          <p:cNvSpPr txBox="1"/>
          <p:nvPr/>
        </p:nvSpPr>
        <p:spPr>
          <a:xfrm>
            <a:off x="4405273" y="1988329"/>
            <a:ext cx="823588" cy="354487"/>
          </a:xfrm>
          <a:prstGeom prst="rect">
            <a:avLst/>
          </a:prstGeom>
          <a:noFill/>
        </p:spPr>
        <p:txBody>
          <a:bodyPr wrap="square" lIns="76787" tIns="38393" rIns="76787" bIns="38393" rtlCol="0">
            <a:spAutoFit/>
          </a:bodyPr>
          <a:lstStyle/>
          <a:p>
            <a:r>
              <a:rPr lang="kk-KZ" dirty="0"/>
              <a:t>А+</a:t>
            </a:r>
            <a:endParaRPr lang="ru-RU" dirty="0"/>
          </a:p>
        </p:txBody>
      </p:sp>
      <p:cxnSp>
        <p:nvCxnSpPr>
          <p:cNvPr id="78" name="Прямая соединительная линия 77"/>
          <p:cNvCxnSpPr/>
          <p:nvPr/>
        </p:nvCxnSpPr>
        <p:spPr>
          <a:xfrm>
            <a:off x="4429456" y="2831431"/>
            <a:ext cx="2468005" cy="6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5" name="Правая фигурная скобка 1034"/>
          <p:cNvSpPr/>
          <p:nvPr/>
        </p:nvSpPr>
        <p:spPr>
          <a:xfrm>
            <a:off x="6757449" y="1647499"/>
            <a:ext cx="363534" cy="118259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6787" tIns="38393" rIns="76787" bIns="38393" rtlCol="0" anchor="ctr"/>
          <a:lstStyle/>
          <a:p>
            <a:pPr algn="ctr"/>
            <a:endParaRPr lang="ru-RU"/>
          </a:p>
        </p:txBody>
      </p:sp>
      <p:sp>
        <p:nvSpPr>
          <p:cNvPr id="1040" name="TextBox 1039"/>
          <p:cNvSpPr txBox="1"/>
          <p:nvPr/>
        </p:nvSpPr>
        <p:spPr>
          <a:xfrm>
            <a:off x="7081286" y="1951715"/>
            <a:ext cx="1697393" cy="631534"/>
          </a:xfrm>
          <a:prstGeom prst="rect">
            <a:avLst/>
          </a:prstGeom>
          <a:noFill/>
        </p:spPr>
        <p:txBody>
          <a:bodyPr wrap="square" lIns="76787" tIns="38393" rIns="76787" bIns="38393" rtlCol="0">
            <a:spAutoFit/>
          </a:bodyPr>
          <a:lstStyle/>
          <a:p>
            <a:r>
              <a:rPr lang="ru-RU" sz="12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Өте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(15 </a:t>
            </a:r>
            <a:r>
              <a:rPr lang="ru-RU" sz="12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төмен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 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кВт/</a:t>
            </a:r>
            <a:r>
              <a:rPr lang="ru-RU" sz="12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ш.м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дейін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AutoShape 3"/>
          <p:cNvSpPr>
            <a:spLocks noChangeArrowheads="1"/>
          </p:cNvSpPr>
          <p:nvPr/>
        </p:nvSpPr>
        <p:spPr bwMode="auto">
          <a:xfrm>
            <a:off x="4411815" y="2439686"/>
            <a:ext cx="618738" cy="405665"/>
          </a:xfrm>
          <a:prstGeom prst="homePlate">
            <a:avLst>
              <a:gd name="adj" fmla="val 63055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6787" tIns="38393" rIns="76787" bIns="38393" numCol="1" anchor="t" anchorCtr="0" compatLnSpc="1">
            <a:prstTxWarp prst="textNoShape">
              <a:avLst/>
            </a:prstTxWarp>
          </a:bodyPr>
          <a:lstStyle/>
          <a:p>
            <a:r>
              <a:rPr lang="ru-RU" dirty="0"/>
              <a:t>А</a:t>
            </a:r>
          </a:p>
        </p:txBody>
      </p:sp>
      <p:sp>
        <p:nvSpPr>
          <p:cNvPr id="90" name="AutoShape 3"/>
          <p:cNvSpPr>
            <a:spLocks noChangeArrowheads="1"/>
          </p:cNvSpPr>
          <p:nvPr/>
        </p:nvSpPr>
        <p:spPr bwMode="auto">
          <a:xfrm>
            <a:off x="4434001" y="3217207"/>
            <a:ext cx="560875" cy="360349"/>
          </a:xfrm>
          <a:prstGeom prst="homePlate">
            <a:avLst>
              <a:gd name="adj" fmla="val 60765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6787" tIns="38393" rIns="76787" bIns="38393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" name="TextBox 91"/>
          <p:cNvSpPr txBox="1"/>
          <p:nvPr/>
        </p:nvSpPr>
        <p:spPr>
          <a:xfrm>
            <a:off x="4439781" y="3236804"/>
            <a:ext cx="472759" cy="354487"/>
          </a:xfrm>
          <a:prstGeom prst="rect">
            <a:avLst/>
          </a:prstGeom>
          <a:noFill/>
          <a:ln>
            <a:noFill/>
          </a:ln>
        </p:spPr>
        <p:txBody>
          <a:bodyPr wrap="square" lIns="76787" tIns="38393" rIns="76787" bIns="38393" rtlCol="0">
            <a:spAutoFit/>
          </a:bodyPr>
          <a:lstStyle/>
          <a:p>
            <a:r>
              <a:rPr lang="kk-KZ" dirty="0"/>
              <a:t>В</a:t>
            </a:r>
            <a:endParaRPr lang="ru-RU" dirty="0"/>
          </a:p>
        </p:txBody>
      </p:sp>
      <p:cxnSp>
        <p:nvCxnSpPr>
          <p:cNvPr id="93" name="Прямая соединительная линия 92"/>
          <p:cNvCxnSpPr>
            <a:endCxn id="100" idx="0"/>
          </p:cNvCxnSpPr>
          <p:nvPr/>
        </p:nvCxnSpPr>
        <p:spPr>
          <a:xfrm>
            <a:off x="4456151" y="3585518"/>
            <a:ext cx="2325043" cy="117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Правая фигурная скобка 93"/>
          <p:cNvSpPr/>
          <p:nvPr/>
        </p:nvSpPr>
        <p:spPr>
          <a:xfrm>
            <a:off x="6766180" y="2830097"/>
            <a:ext cx="322740" cy="76119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6787" tIns="38393" rIns="76787" bIns="38393" rtlCol="0" anchor="ctr"/>
          <a:lstStyle/>
          <a:p>
            <a:pPr algn="ctr"/>
            <a:endParaRPr lang="ru-RU"/>
          </a:p>
        </p:txBody>
      </p:sp>
      <p:sp>
        <p:nvSpPr>
          <p:cNvPr id="95" name="TextBox 94"/>
          <p:cNvSpPr txBox="1"/>
          <p:nvPr/>
        </p:nvSpPr>
        <p:spPr>
          <a:xfrm>
            <a:off x="7139987" y="3027061"/>
            <a:ext cx="1337603" cy="631534"/>
          </a:xfrm>
          <a:prstGeom prst="rect">
            <a:avLst/>
          </a:prstGeom>
          <a:noFill/>
        </p:spPr>
        <p:txBody>
          <a:bodyPr wrap="square" lIns="76787" tIns="38393" rIns="76787" bIns="38393" rtlCol="0">
            <a:spAutoFit/>
          </a:bodyPr>
          <a:lstStyle/>
          <a:p>
            <a:r>
              <a:rPr lang="ru-RU" sz="12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(90нан  </a:t>
            </a: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120 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кВт/</a:t>
            </a:r>
            <a:r>
              <a:rPr lang="ru-RU" sz="12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ш.м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дейін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AutoShape 3"/>
          <p:cNvSpPr>
            <a:spLocks noChangeArrowheads="1"/>
          </p:cNvSpPr>
          <p:nvPr/>
        </p:nvSpPr>
        <p:spPr bwMode="auto">
          <a:xfrm>
            <a:off x="4428943" y="3944208"/>
            <a:ext cx="610524" cy="360349"/>
          </a:xfrm>
          <a:prstGeom prst="homePlate">
            <a:avLst>
              <a:gd name="adj" fmla="val 81270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6787" tIns="38393" rIns="76787" bIns="38393" numCol="1" anchor="t" anchorCtr="0" compatLnSpc="1">
            <a:prstTxWarp prst="textNoShape">
              <a:avLst/>
            </a:prstTxWarp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97" name="AutoShape 3"/>
          <p:cNvSpPr>
            <a:spLocks noChangeArrowheads="1"/>
          </p:cNvSpPr>
          <p:nvPr/>
        </p:nvSpPr>
        <p:spPr bwMode="auto">
          <a:xfrm>
            <a:off x="4436059" y="4298695"/>
            <a:ext cx="596591" cy="423680"/>
          </a:xfrm>
          <a:prstGeom prst="homePlate">
            <a:avLst>
              <a:gd name="adj" fmla="val 63830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6787" tIns="38393" rIns="76787" bIns="38393" numCol="1" anchor="t" anchorCtr="0" compatLnSpc="1">
            <a:prstTxWarp prst="textNoShape">
              <a:avLst/>
            </a:prstTxWarp>
          </a:bodyPr>
          <a:lstStyle/>
          <a:p>
            <a:r>
              <a:rPr lang="ru-RU" dirty="0"/>
              <a:t>С -</a:t>
            </a:r>
          </a:p>
        </p:txBody>
      </p:sp>
      <p:cxnSp>
        <p:nvCxnSpPr>
          <p:cNvPr id="99" name="Прямая соединительная линия 98"/>
          <p:cNvCxnSpPr>
            <a:endCxn id="100" idx="2"/>
          </p:cNvCxnSpPr>
          <p:nvPr/>
        </p:nvCxnSpPr>
        <p:spPr>
          <a:xfrm flipV="1">
            <a:off x="4376862" y="4730297"/>
            <a:ext cx="2404332" cy="1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Правая фигурная скобка 99"/>
          <p:cNvSpPr/>
          <p:nvPr/>
        </p:nvSpPr>
        <p:spPr>
          <a:xfrm>
            <a:off x="6781194" y="3597274"/>
            <a:ext cx="294683" cy="113302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6787" tIns="38393" rIns="76787" bIns="38393" rtlCol="0" anchor="ctr"/>
          <a:lstStyle/>
          <a:p>
            <a:pPr algn="ctr"/>
            <a:endParaRPr lang="ru-RU"/>
          </a:p>
        </p:txBody>
      </p:sp>
      <p:sp>
        <p:nvSpPr>
          <p:cNvPr id="101" name="TextBox 100"/>
          <p:cNvSpPr txBox="1"/>
          <p:nvPr/>
        </p:nvSpPr>
        <p:spPr>
          <a:xfrm>
            <a:off x="7095322" y="3949619"/>
            <a:ext cx="1541964" cy="631534"/>
          </a:xfrm>
          <a:prstGeom prst="rect">
            <a:avLst/>
          </a:prstGeom>
          <a:noFill/>
        </p:spPr>
        <p:txBody>
          <a:bodyPr wrap="square" lIns="76787" tIns="38393" rIns="76787" bIns="38393" rtlCol="0">
            <a:spAutoFit/>
          </a:bodyPr>
          <a:lstStyle/>
          <a:p>
            <a:r>
              <a:rPr lang="ru-RU" sz="12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Қалыпты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(120дан </a:t>
            </a: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225 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кВт/</a:t>
            </a:r>
            <a:r>
              <a:rPr lang="ru-RU" sz="12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ш.м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дейін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Правая фигурная скобка 103"/>
          <p:cNvSpPr/>
          <p:nvPr/>
        </p:nvSpPr>
        <p:spPr>
          <a:xfrm>
            <a:off x="6766869" y="4730296"/>
            <a:ext cx="302971" cy="37545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6787" tIns="38393" rIns="76787" bIns="38393" rtlCol="0" anchor="ctr"/>
          <a:lstStyle/>
          <a:p>
            <a:pPr algn="ctr"/>
            <a:endParaRPr lang="ru-RU"/>
          </a:p>
        </p:txBody>
      </p:sp>
      <p:sp>
        <p:nvSpPr>
          <p:cNvPr id="105" name="Правая фигурная скобка 104"/>
          <p:cNvSpPr/>
          <p:nvPr/>
        </p:nvSpPr>
        <p:spPr>
          <a:xfrm>
            <a:off x="6777759" y="5105916"/>
            <a:ext cx="294683" cy="52018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6787" tIns="38393" rIns="76787" bIns="38393" rtlCol="0" anchor="ctr"/>
          <a:lstStyle/>
          <a:p>
            <a:pPr algn="ctr"/>
            <a:endParaRPr lang="ru-RU"/>
          </a:p>
        </p:txBody>
      </p:sp>
      <p:sp>
        <p:nvSpPr>
          <p:cNvPr id="106" name="TextBox 105"/>
          <p:cNvSpPr txBox="1"/>
          <p:nvPr/>
        </p:nvSpPr>
        <p:spPr>
          <a:xfrm>
            <a:off x="7090526" y="4669655"/>
            <a:ext cx="1754245" cy="631534"/>
          </a:xfrm>
          <a:prstGeom prst="rect">
            <a:avLst/>
          </a:prstGeom>
          <a:noFill/>
        </p:spPr>
        <p:txBody>
          <a:bodyPr wrap="square" lIns="76787" tIns="38393" rIns="76787" bIns="38393" rtlCol="0">
            <a:spAutoFit/>
          </a:bodyPr>
          <a:lstStyle/>
          <a:p>
            <a:r>
              <a:rPr lang="ru-RU" sz="1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Төмендетілген</a:t>
            </a:r>
            <a:r>
              <a:rPr lang="ru-RU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(225тен 270 кВт/</a:t>
            </a:r>
            <a:r>
              <a:rPr lang="ru-RU" sz="1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ш.м</a:t>
            </a:r>
            <a:r>
              <a:rPr lang="ru-RU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дейін</a:t>
            </a:r>
            <a:r>
              <a:rPr lang="ru-RU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7118592" y="5196973"/>
            <a:ext cx="1639529" cy="446804"/>
          </a:xfrm>
          <a:prstGeom prst="rect">
            <a:avLst/>
          </a:prstGeom>
          <a:noFill/>
        </p:spPr>
        <p:txBody>
          <a:bodyPr wrap="square" lIns="76787" tIns="38393" rIns="76787" bIns="38393" rtlCol="0">
            <a:spAutoFit/>
          </a:bodyPr>
          <a:lstStyle/>
          <a:p>
            <a:r>
              <a:rPr lang="ru-RU" sz="1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Төменгі</a:t>
            </a:r>
            <a:r>
              <a:rPr lang="ru-RU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(270тен </a:t>
            </a:r>
            <a:r>
              <a:rPr lang="ru-RU" sz="1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төмен</a:t>
            </a:r>
            <a:r>
              <a:rPr lang="ru-RU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кВт/</a:t>
            </a:r>
            <a:r>
              <a:rPr lang="ru-RU" sz="1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кв.м</a:t>
            </a:r>
            <a:r>
              <a:rPr lang="ru-RU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562434" y="1060940"/>
            <a:ext cx="4031874" cy="446868"/>
          </a:xfrm>
          <a:prstGeom prst="rect">
            <a:avLst/>
          </a:prstGeom>
        </p:spPr>
        <p:txBody>
          <a:bodyPr wrap="square" lIns="76787" tIns="38393" rIns="76787" bIns="38393">
            <a:spAutoFit/>
          </a:bodyPr>
          <a:lstStyle/>
          <a:p>
            <a:pPr algn="ctr"/>
            <a:r>
              <a:rPr lang="ru-RU" sz="12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Жобалау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2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жаңаларды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пайдалану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және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реконструкцияланатын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ғимараттар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(А, В, С)</a:t>
            </a:r>
            <a:endParaRPr lang="ru-RU" sz="12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119476" y="4722074"/>
            <a:ext cx="1889523" cy="354535"/>
          </a:xfrm>
          <a:prstGeom prst="rect">
            <a:avLst/>
          </a:prstGeom>
        </p:spPr>
        <p:txBody>
          <a:bodyPr wrap="none" lIns="76787" tIns="38393" rIns="76787" bIns="38393">
            <a:spAutoFit/>
          </a:bodyPr>
          <a:lstStyle/>
          <a:p>
            <a:r>
              <a:rPr lang="kk-KZ" sz="9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Қолданыстағы ғимараттарды </a:t>
            </a:r>
          </a:p>
          <a:p>
            <a:r>
              <a:rPr lang="kk-KZ" sz="9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пайдалану кезінде </a:t>
            </a:r>
            <a:endParaRPr lang="ru-RU" sz="9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5115647" y="5167334"/>
            <a:ext cx="1889523" cy="354535"/>
          </a:xfrm>
          <a:prstGeom prst="rect">
            <a:avLst/>
          </a:prstGeom>
        </p:spPr>
        <p:txBody>
          <a:bodyPr wrap="none" lIns="76787" tIns="38393" rIns="76787" bIns="38393">
            <a:spAutoFit/>
          </a:bodyPr>
          <a:lstStyle/>
          <a:p>
            <a:r>
              <a:rPr lang="kk-KZ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Қолданыстағы ғимараттарды </a:t>
            </a:r>
          </a:p>
          <a:p>
            <a:r>
              <a:rPr lang="kk-KZ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пайдалану кезінде </a:t>
            </a:r>
            <a:endParaRPr lang="ru-RU" sz="9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208" y="38952"/>
            <a:ext cx="838305" cy="514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" name="Номер слайда 55"/>
          <p:cNvSpPr>
            <a:spLocks noGrp="1"/>
          </p:cNvSpPr>
          <p:nvPr>
            <p:ph type="sldNum" sz="quarter" idx="12"/>
          </p:nvPr>
        </p:nvSpPr>
        <p:spPr>
          <a:xfrm>
            <a:off x="7086601" y="6490925"/>
            <a:ext cx="2057400" cy="364893"/>
          </a:xfrm>
        </p:spPr>
        <p:txBody>
          <a:bodyPr vert="horz" lIns="91440" tIns="45720" rIns="91440" bIns="45720" rtlCol="0" anchor="ctr"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 flipH="1">
            <a:off x="4139966" y="828247"/>
            <a:ext cx="3887" cy="4948072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5"/>
          <p:cNvSpPr txBox="1">
            <a:spLocks noChangeArrowheads="1"/>
          </p:cNvSpPr>
          <p:nvPr/>
        </p:nvSpPr>
        <p:spPr bwMode="auto">
          <a:xfrm>
            <a:off x="838305" y="44624"/>
            <a:ext cx="8136904" cy="631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6787" tIns="38393" rIns="76787" bIns="38393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Энергия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тиімділіктің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төмендігі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күрделі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жөндеудің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болмауының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нәтижесі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-8773" y="625862"/>
            <a:ext cx="9142413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4302672" y="4487180"/>
            <a:ext cx="2837315" cy="13694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Прямоугольник 69"/>
          <p:cNvSpPr/>
          <p:nvPr/>
        </p:nvSpPr>
        <p:spPr>
          <a:xfrm>
            <a:off x="250742" y="712718"/>
            <a:ext cx="361029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u="sng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ҚР «</a:t>
            </a:r>
            <a:r>
              <a:rPr lang="kk-KZ" sz="1400" b="1" u="sng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Тұрғын үй қатынастары туралы</a:t>
            </a:r>
            <a:r>
              <a:rPr lang="ru-RU" sz="1400" b="1" u="sng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1400" b="1" u="sng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заңының</a:t>
            </a:r>
            <a:r>
              <a:rPr lang="ru-RU" sz="1400" b="1" u="sng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31 бабы</a:t>
            </a:r>
          </a:p>
          <a:p>
            <a:pPr algn="just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Ай </a:t>
            </a:r>
            <a:r>
              <a:rPr lang="ru-RU" sz="1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сайын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пәтер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иелері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ru-RU" sz="1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ш.м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1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АЕК 0,02 </a:t>
            </a:r>
            <a:r>
              <a:rPr lang="ru-RU" sz="1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еселенген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мөлшерінен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кем </a:t>
            </a:r>
            <a:r>
              <a:rPr lang="ru-RU" sz="1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болмайтын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соманы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енгізуге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міндетті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71" name="Равнобедренный треугольник 70"/>
          <p:cNvSpPr/>
          <p:nvPr/>
        </p:nvSpPr>
        <p:spPr>
          <a:xfrm rot="10800000">
            <a:off x="260614" y="2208061"/>
            <a:ext cx="3546831" cy="422764"/>
          </a:xfrm>
          <a:prstGeom prst="triangle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Скругленный прямоугольник 71"/>
          <p:cNvSpPr/>
          <p:nvPr/>
        </p:nvSpPr>
        <p:spPr>
          <a:xfrm>
            <a:off x="260614" y="2753754"/>
            <a:ext cx="3562772" cy="58571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Пәтер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иелері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қаржы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жинақталуына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мүдделі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емес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260614" y="3444889"/>
            <a:ext cx="3535298" cy="55566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Әрбір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КПТҮ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жинақ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шотының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жоқтығы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249081" y="4123478"/>
            <a:ext cx="3574306" cy="102225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Үшінші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тұлғалардан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алынған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қаржы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құралдарын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сақтау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кепілділігінің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жоқтығы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kk-KZ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шотқа тыйым салу, рұқсатсыз шешіп алу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249081" y="5245659"/>
            <a:ext cx="3546832" cy="91621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Пәтер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иелерінің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жинақтау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шотына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салымдарды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төлемегені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жауапкершілік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шараларының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болмауы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198977" y="2212718"/>
            <a:ext cx="18256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Ағымдағы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жағдай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39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право 3"/>
          <p:cNvSpPr/>
          <p:nvPr/>
        </p:nvSpPr>
        <p:spPr>
          <a:xfrm rot="5400000">
            <a:off x="2670076" y="2533751"/>
            <a:ext cx="295275" cy="523875"/>
          </a:xfrm>
          <a:prstGeom prst="right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90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619672" y="1754813"/>
            <a:ext cx="2376264" cy="90553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Пәтер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иелерінің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кооперативі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басқарушы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компания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542" name="TextBox 34"/>
          <p:cNvSpPr txBox="1">
            <a:spLocks noChangeArrowheads="1"/>
          </p:cNvSpPr>
          <p:nvPr/>
        </p:nvSpPr>
        <p:spPr bwMode="auto">
          <a:xfrm>
            <a:off x="1668612" y="2936083"/>
            <a:ext cx="247134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Сервистік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қызмет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көрсету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шарты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 flipH="1">
            <a:off x="1717650" y="3935474"/>
            <a:ext cx="46038" cy="122171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900">
              <a:solidFill>
                <a:schemeClr val="bg1"/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3563888" y="3593410"/>
            <a:ext cx="72008" cy="6395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900">
              <a:solidFill>
                <a:schemeClr val="bg1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2771800" y="3744962"/>
            <a:ext cx="82550" cy="69215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900">
              <a:solidFill>
                <a:schemeClr val="bg1"/>
              </a:solidFill>
            </a:endParaRPr>
          </a:p>
        </p:txBody>
      </p:sp>
      <p:sp>
        <p:nvSpPr>
          <p:cNvPr id="64" name="Прямоугольник с двумя вырезанными противолежащими углами 63"/>
          <p:cNvSpPr/>
          <p:nvPr/>
        </p:nvSpPr>
        <p:spPr>
          <a:xfrm>
            <a:off x="492100" y="4226223"/>
            <a:ext cx="1271588" cy="642937"/>
          </a:xfrm>
          <a:prstGeom prst="snip2Diag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КЛИНИНГТІК  ҚЫЗМЕТ КӨРСЕТУ</a:t>
            </a:r>
          </a:p>
        </p:txBody>
      </p:sp>
      <p:sp>
        <p:nvSpPr>
          <p:cNvPr id="65" name="Прямоугольник с двумя вырезанными противолежащими углами 64"/>
          <p:cNvSpPr/>
          <p:nvPr/>
        </p:nvSpPr>
        <p:spPr>
          <a:xfrm>
            <a:off x="1835696" y="4364194"/>
            <a:ext cx="1512168" cy="792998"/>
          </a:xfrm>
          <a:prstGeom prst="snip2Diag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ИНЖЕНЕРЛІК </a:t>
            </a:r>
            <a:r>
              <a:rPr lang="ru-RU" sz="9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ЖҮЙЕЛЕРДІ КҮТІП ҰСТАУ ЖӨНІНДЕГІ ҚЫЗМЕТТЕР</a:t>
            </a:r>
            <a:endParaRPr lang="ru-RU" sz="9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Прямоугольник с двумя вырезанными противолежащими углами 65"/>
          <p:cNvSpPr/>
          <p:nvPr/>
        </p:nvSpPr>
        <p:spPr>
          <a:xfrm>
            <a:off x="3419872" y="4232942"/>
            <a:ext cx="1512168" cy="1212282"/>
          </a:xfrm>
          <a:prstGeom prst="snip2Diag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ЭНЕРГИЯ ҮНЕМДЕУ ШАРАЛАРЫ БОЙЫНША </a:t>
            </a:r>
            <a:r>
              <a:rPr lang="ru-RU" sz="9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ИНЖИНИРИНГТІК ҚЫЗМЕТТЕРДІ </a:t>
            </a:r>
            <a:r>
              <a:rPr lang="ru-RU" sz="9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КӨРСЕТУ </a:t>
            </a:r>
          </a:p>
        </p:txBody>
      </p:sp>
      <p:sp>
        <p:nvSpPr>
          <p:cNvPr id="67" name="Прямоугольник с двумя вырезанными противолежащими углами 66"/>
          <p:cNvSpPr/>
          <p:nvPr/>
        </p:nvSpPr>
        <p:spPr>
          <a:xfrm>
            <a:off x="637530" y="5088037"/>
            <a:ext cx="1126158" cy="357187"/>
          </a:xfrm>
          <a:prstGeom prst="snip2Diag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АППАТЫҚ ҚЫЗМЕТ КӨРСЕТУ</a:t>
            </a:r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1619672" y="3349771"/>
            <a:ext cx="2304256" cy="58570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Сервистік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компания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556" name="TextBox 6"/>
          <p:cNvSpPr txBox="1">
            <a:spLocks noChangeArrowheads="1"/>
          </p:cNvSpPr>
          <p:nvPr/>
        </p:nvSpPr>
        <p:spPr bwMode="auto">
          <a:xfrm>
            <a:off x="492100" y="5898589"/>
            <a:ext cx="83188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 ЖҮЗІНДЕ: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Тәжірибеде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асқару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жөніндегі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функциялардың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бөлінісі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қолданылмайды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Стрелка влево 1"/>
          <p:cNvSpPr/>
          <p:nvPr/>
        </p:nvSpPr>
        <p:spPr>
          <a:xfrm flipH="1">
            <a:off x="7632340" y="2295225"/>
            <a:ext cx="588416" cy="413695"/>
          </a:xfrm>
          <a:prstGeom prst="lef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4938" y="1966355"/>
            <a:ext cx="11986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Басқару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функциялары</a:t>
            </a:r>
            <a:endParaRPr lang="ru-RU" sz="11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Стрелка влево 37"/>
          <p:cNvSpPr/>
          <p:nvPr/>
        </p:nvSpPr>
        <p:spPr>
          <a:xfrm>
            <a:off x="1286160" y="3478676"/>
            <a:ext cx="333512" cy="382372"/>
          </a:xfrm>
          <a:prstGeom prst="left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-1683" y="3341367"/>
            <a:ext cx="124409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көрсету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функциялары</a:t>
            </a:r>
            <a:endParaRPr lang="ru-RU" sz="11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5"/>
          <p:cNvSpPr txBox="1">
            <a:spLocks noChangeArrowheads="1"/>
          </p:cNvSpPr>
          <p:nvPr/>
        </p:nvSpPr>
        <p:spPr bwMode="auto">
          <a:xfrm>
            <a:off x="975592" y="101020"/>
            <a:ext cx="8136904" cy="631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6787" tIns="38393" rIns="76787" bIns="38393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ПИК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сервистік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қызмет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субъектілерімен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өзара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қарым-қатынас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схемасы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13" y="2184"/>
            <a:ext cx="985665" cy="556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единительная линия 6"/>
          <p:cNvCxnSpPr/>
          <p:nvPr/>
        </p:nvCxnSpPr>
        <p:spPr>
          <a:xfrm flipH="1">
            <a:off x="5050086" y="1109306"/>
            <a:ext cx="25970" cy="4450212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Скругленный прямоугольник 25"/>
          <p:cNvSpPr/>
          <p:nvPr/>
        </p:nvSpPr>
        <p:spPr>
          <a:xfrm>
            <a:off x="5364088" y="1855413"/>
            <a:ext cx="2376264" cy="128452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Пәтер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иелерінің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кооперативі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басқарушы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компания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990253" y="2196068"/>
            <a:ext cx="1139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Басқару</a:t>
            </a:r>
            <a:r>
              <a:rPr lang="ru-RU" sz="9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9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</a:t>
            </a:r>
            <a:r>
              <a:rPr lang="ru-RU" sz="9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жөніндегі</a:t>
            </a:r>
            <a:r>
              <a:rPr lang="ru-RU" sz="9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фунциялар</a:t>
            </a:r>
            <a:endParaRPr lang="ru-RU" sz="9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Стрелка влево 27"/>
          <p:cNvSpPr/>
          <p:nvPr/>
        </p:nvSpPr>
        <p:spPr>
          <a:xfrm>
            <a:off x="1257685" y="1988840"/>
            <a:ext cx="361987" cy="382372"/>
          </a:xfrm>
          <a:prstGeom prst="left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5796136" y="3174989"/>
            <a:ext cx="288032" cy="542043"/>
          </a:xfrm>
          <a:prstGeom prst="downArrow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верх 12"/>
          <p:cNvSpPr/>
          <p:nvPr/>
        </p:nvSpPr>
        <p:spPr>
          <a:xfrm>
            <a:off x="7144890" y="3174988"/>
            <a:ext cx="281460" cy="542043"/>
          </a:xfrm>
          <a:prstGeom prst="upArrow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148064" y="3752084"/>
            <a:ext cx="3168352" cy="126109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с двумя вырезанными противолежащими углами 66"/>
          <p:cNvSpPr/>
          <p:nvPr/>
        </p:nvSpPr>
        <p:spPr>
          <a:xfrm>
            <a:off x="5353976" y="4175053"/>
            <a:ext cx="874208" cy="357187"/>
          </a:xfrm>
          <a:prstGeom prst="snip2Diag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САНТЕХНИК</a:t>
            </a:r>
            <a:endParaRPr lang="ru-RU" sz="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Прямоугольник с двумя вырезанными противолежащими углами 66"/>
          <p:cNvSpPr/>
          <p:nvPr/>
        </p:nvSpPr>
        <p:spPr>
          <a:xfrm>
            <a:off x="6372043" y="4176100"/>
            <a:ext cx="792245" cy="357187"/>
          </a:xfrm>
          <a:prstGeom prst="snip2Diag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АУЛА ТАЗАЛАУШЫ</a:t>
            </a:r>
            <a:endParaRPr lang="ru-RU" sz="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Прямоугольник с двумя вырезанными противолежащими углами 66"/>
          <p:cNvSpPr/>
          <p:nvPr/>
        </p:nvSpPr>
        <p:spPr>
          <a:xfrm>
            <a:off x="7308304" y="4192233"/>
            <a:ext cx="792088" cy="345476"/>
          </a:xfrm>
          <a:prstGeom prst="snip2Diag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ЖИНАУШЫ</a:t>
            </a:r>
            <a:endParaRPr lang="ru-RU" sz="7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156176" y="3271149"/>
            <a:ext cx="936104" cy="4458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ПИК </a:t>
            </a:r>
          </a:p>
          <a:p>
            <a:pPr algn="ctr"/>
            <a:r>
              <a:rPr lang="kk-KZ" sz="1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штатында</a:t>
            </a:r>
            <a:endParaRPr lang="ru-RU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3577" y="1095013"/>
            <a:ext cx="4609778" cy="3754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Заңнамамен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қарастырылған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ПРЕ"/>
                <a:cs typeface="Arial" panose="020B0604020202020204" pitchFamily="34" charset="0"/>
              </a:rPr>
              <a:t>: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ПРЕ"/>
              <a:cs typeface="Arial" panose="020B060402020202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5277589" y="1109306"/>
            <a:ext cx="3393530" cy="3754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жүзінде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90220" y="6486797"/>
            <a:ext cx="2133600" cy="365125"/>
          </a:xfrm>
        </p:spPr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587" y="759571"/>
            <a:ext cx="9142413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04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/>
          <p:cNvSpPr txBox="1"/>
          <p:nvPr/>
        </p:nvSpPr>
        <p:spPr>
          <a:xfrm>
            <a:off x="441067" y="3702118"/>
            <a:ext cx="7979778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k-KZ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БАСҚАРУШЫ (СЕРВИСТІК) КОМПАНИЯ 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115616" y="3068960"/>
            <a:ext cx="6698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Басқаруға шарттар жасалады</a:t>
            </a:r>
            <a:endParaRPr lang="en-US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1056718" y="5013176"/>
            <a:ext cx="7364127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Үйлерді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күтіп-ұстау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жөніндегі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ағымдағы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жөндеу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шараларын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жүргізу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күшімен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асырылады</a:t>
            </a:r>
            <a:endParaRPr lang="ru-RU" sz="1400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64628" y="5749053"/>
            <a:ext cx="7356217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Ағымдағы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жөндеу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жұмыстарын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жүргізу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құрылыс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ұйымдарын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жалдайды</a:t>
            </a:r>
            <a:endParaRPr lang="ru-RU" sz="1400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291012" y="4239193"/>
            <a:ext cx="4320480" cy="5078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1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Өз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қызметкерлері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algn="ctr"/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1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Өз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материалдық-техникалық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базасы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pic>
        <p:nvPicPr>
          <p:cNvPr id="3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7" y="-24"/>
            <a:ext cx="850797" cy="40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TextBox 45"/>
          <p:cNvSpPr txBox="1"/>
          <p:nvPr/>
        </p:nvSpPr>
        <p:spPr>
          <a:xfrm>
            <a:off x="1331640" y="-17863"/>
            <a:ext cx="764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ЕВРОПА ЕЛДЕРІНДЕГІ КӨП ПӘТЕРЛІ ТҰРҒЫН ҮЙЛЕРДІ БАСҚАРУДАҒЫ ХАЛЫҚАРАЛЫҚ </a:t>
            </a:r>
            <a:r>
              <a:rPr lang="ru-RU" dirty="0" smtClean="0"/>
              <a:t>ТӘЖІРИБЕСІ</a:t>
            </a:r>
            <a:endParaRPr lang="ru-RU" dirty="0"/>
          </a:p>
        </p:txBody>
      </p:sp>
      <p:pic>
        <p:nvPicPr>
          <p:cNvPr id="64" name="Picture 2" descr="D:\Мои документы\image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266" y="764704"/>
            <a:ext cx="1214438" cy="1214438"/>
          </a:xfrm>
          <a:prstGeom prst="rect">
            <a:avLst/>
          </a:prstGeom>
          <a:noFill/>
        </p:spPr>
      </p:pic>
      <p:pic>
        <p:nvPicPr>
          <p:cNvPr id="65" name="Picture 2" descr="D:\Мои документы\image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3506" y="764704"/>
            <a:ext cx="1214438" cy="1214438"/>
          </a:xfrm>
          <a:prstGeom prst="rect">
            <a:avLst/>
          </a:prstGeom>
          <a:noFill/>
        </p:spPr>
      </p:pic>
      <p:pic>
        <p:nvPicPr>
          <p:cNvPr id="66" name="Picture 2" descr="D:\Мои документы\image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41738" y="774402"/>
            <a:ext cx="1273336" cy="1214438"/>
          </a:xfrm>
          <a:prstGeom prst="rect">
            <a:avLst/>
          </a:prstGeom>
          <a:noFill/>
        </p:spPr>
      </p:pic>
      <p:pic>
        <p:nvPicPr>
          <p:cNvPr id="68" name="Picture 2" descr="D:\Мои документы\image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29970" y="785794"/>
            <a:ext cx="1214438" cy="1214438"/>
          </a:xfrm>
          <a:prstGeom prst="rect">
            <a:avLst/>
          </a:prstGeom>
          <a:noFill/>
        </p:spPr>
      </p:pic>
      <p:sp>
        <p:nvSpPr>
          <p:cNvPr id="69" name="Прямоугольник 68"/>
          <p:cNvSpPr/>
          <p:nvPr/>
        </p:nvSpPr>
        <p:spPr>
          <a:xfrm>
            <a:off x="480654" y="1988840"/>
            <a:ext cx="1643074" cy="101276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Жеке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меншік</a:t>
            </a: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пәтер</a:t>
            </a: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иелері</a:t>
            </a: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бірлестігі</a:t>
            </a: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заңды</a:t>
            </a: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тұлға</a:t>
            </a:r>
            <a:endParaRPr lang="ru-RU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ctr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Кеңес</a:t>
            </a:r>
            <a:r>
              <a:rPr lang="ru-RU" sz="1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үйі</a:t>
            </a:r>
            <a:r>
              <a:rPr lang="ru-RU" sz="1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171450" indent="-171450" algn="ctr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Банктегі</a:t>
            </a:r>
            <a:r>
              <a:rPr lang="ru-RU" sz="1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есеп</a:t>
            </a:r>
            <a:r>
              <a:rPr lang="ru-RU" sz="1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шот</a:t>
            </a:r>
            <a:endParaRPr lang="ru-RU" sz="1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2640894" y="1988840"/>
            <a:ext cx="1643074" cy="101276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Жеке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меншік</a:t>
            </a: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пәтер</a:t>
            </a: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иелері</a:t>
            </a: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бірлестігі</a:t>
            </a: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заңды</a:t>
            </a: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тұлға</a:t>
            </a:r>
            <a:endParaRPr lang="ru-RU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ctr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Кеңес</a:t>
            </a:r>
            <a:r>
              <a:rPr lang="ru-RU" sz="1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үйі</a:t>
            </a:r>
            <a:r>
              <a:rPr lang="ru-RU" sz="1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171450" indent="-171450" algn="ctr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Банктегі</a:t>
            </a:r>
            <a:r>
              <a:rPr lang="ru-RU" sz="1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есеп</a:t>
            </a:r>
            <a:r>
              <a:rPr lang="ru-RU" sz="1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шот</a:t>
            </a:r>
            <a:endParaRPr lang="ru-RU" sz="1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4729126" y="1988840"/>
            <a:ext cx="1643074" cy="1003062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Жеке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меншік</a:t>
            </a: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пәтер</a:t>
            </a: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иелері</a:t>
            </a: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бірлестігі</a:t>
            </a: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заңды</a:t>
            </a: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тұлға</a:t>
            </a:r>
            <a:endParaRPr lang="ru-RU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ctr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Кеңес</a:t>
            </a:r>
            <a:r>
              <a:rPr lang="ru-RU" sz="1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үйі</a:t>
            </a:r>
            <a:r>
              <a:rPr lang="ru-RU" sz="1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171450" indent="-171450" algn="ctr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Банктегі</a:t>
            </a:r>
            <a:r>
              <a:rPr lang="ru-RU" sz="1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есеп</a:t>
            </a:r>
            <a:r>
              <a:rPr lang="ru-RU" sz="1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шот</a:t>
            </a:r>
            <a:endParaRPr lang="ru-RU" sz="1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6817358" y="1988840"/>
            <a:ext cx="1643074" cy="991670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Жеке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меншік</a:t>
            </a: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пәтер</a:t>
            </a: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иелері</a:t>
            </a: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бірлестігі</a:t>
            </a: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заңды</a:t>
            </a: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тұлға</a:t>
            </a:r>
            <a:endParaRPr lang="ru-RU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ctr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Кеңес</a:t>
            </a:r>
            <a:r>
              <a:rPr lang="ru-RU" sz="1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үйі</a:t>
            </a:r>
            <a:r>
              <a:rPr lang="ru-RU" sz="1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171450" indent="-171450" algn="ctr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Банктегі</a:t>
            </a:r>
            <a:r>
              <a:rPr lang="ru-RU" sz="1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есеп</a:t>
            </a:r>
            <a:r>
              <a:rPr lang="ru-RU" sz="1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шот</a:t>
            </a:r>
            <a:endParaRPr lang="ru-RU" sz="1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10400" y="6484930"/>
            <a:ext cx="2133600" cy="365125"/>
          </a:xfrm>
        </p:spPr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2843808" y="3356992"/>
            <a:ext cx="315695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53671" y="3933056"/>
            <a:ext cx="0" cy="2073318"/>
          </a:xfrm>
          <a:prstGeom prst="line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endCxn id="55" idx="1"/>
          </p:cNvCxnSpPr>
          <p:nvPr/>
        </p:nvCxnSpPr>
        <p:spPr>
          <a:xfrm flipV="1">
            <a:off x="441067" y="5274786"/>
            <a:ext cx="615651" cy="1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59" idx="1"/>
          </p:cNvCxnSpPr>
          <p:nvPr/>
        </p:nvCxnSpPr>
        <p:spPr>
          <a:xfrm flipV="1">
            <a:off x="453671" y="5902942"/>
            <a:ext cx="610957" cy="103432"/>
          </a:xfrm>
          <a:prstGeom prst="straightConnector1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0" y="603516"/>
            <a:ext cx="9142413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30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2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1" name="Title 1"/>
          <p:cNvSpPr>
            <a:spLocks noGrp="1"/>
          </p:cNvSpPr>
          <p:nvPr>
            <p:ph type="title"/>
          </p:nvPr>
        </p:nvSpPr>
        <p:spPr>
          <a:xfrm>
            <a:off x="583008" y="171718"/>
            <a:ext cx="8353425" cy="2825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kk-KZ" sz="18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ТҰРҒЫН ҮЙ СЕКТОРЫНДАҒЫ БІРЫҢҒАЙ АҚПАРАТТЫҚ ЖҮЙЕ</a:t>
            </a:r>
            <a:endParaRPr lang="en-US" sz="18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22533" name="Picture 4" descr="C:\Users\Adilkhan\Desktop\i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5966" y="667623"/>
            <a:ext cx="78581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3" descr="C:\Users\Владелец\Desktop\38949262-Data-center-network-server-icon-vector-image-Can-also-be-used-for-communication-connection-technolog-Stock-Vector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63" y="2773363"/>
            <a:ext cx="1214437" cy="121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5" name="TextBox 28"/>
          <p:cNvSpPr txBox="1">
            <a:spLocks noChangeArrowheads="1"/>
          </p:cNvSpPr>
          <p:nvPr/>
        </p:nvSpPr>
        <p:spPr bwMode="auto">
          <a:xfrm>
            <a:off x="1710009" y="3808511"/>
            <a:ext cx="191873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1400" dirty="0" smtClean="0"/>
              <a:t>АҚПАРАТТЫҚ ЖҮЙЕ</a:t>
            </a:r>
            <a:endParaRPr lang="ru-RU" sz="1400" dirty="0"/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rot="10800000">
            <a:off x="2786063" y="1847065"/>
            <a:ext cx="2428875" cy="1587"/>
          </a:xfrm>
          <a:prstGeom prst="line">
            <a:avLst/>
          </a:prstGeom>
          <a:ln w="539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10800000">
            <a:off x="3500438" y="3571875"/>
            <a:ext cx="1714500" cy="1588"/>
          </a:xfrm>
          <a:prstGeom prst="line">
            <a:avLst/>
          </a:prstGeom>
          <a:ln w="508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16200000" flipH="1">
            <a:off x="1948656" y="5047457"/>
            <a:ext cx="1763713" cy="0"/>
          </a:xfrm>
          <a:prstGeom prst="line">
            <a:avLst/>
          </a:prstGeom>
          <a:ln w="508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4008115" y="1355163"/>
            <a:ext cx="1214437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Пәтер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иесі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Прямоугольник 8"/>
          <p:cNvSpPr>
            <a:spLocks noChangeArrowheads="1"/>
          </p:cNvSpPr>
          <p:nvPr/>
        </p:nvSpPr>
        <p:spPr bwMode="auto">
          <a:xfrm>
            <a:off x="5286375" y="1253495"/>
            <a:ext cx="38576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  <a:tabLst>
                <a:tab pos="180975" algn="l"/>
              </a:tabLst>
              <a:defRPr/>
            </a:pPr>
            <a:r>
              <a:rPr lang="ru-RU" alt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Электрондық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дауыс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</a:t>
            </a:r>
            <a:endParaRPr lang="ru-RU" alt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itchFamily="2" charset="2"/>
              <a:buChar char="§"/>
              <a:defRPr/>
            </a:pP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Басқарушы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компанияның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есептілігін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қарау</a:t>
            </a:r>
            <a:endParaRPr lang="ru-RU" alt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itchFamily="2" charset="2"/>
              <a:buChar char="§"/>
              <a:defRPr/>
            </a:pP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Ағымдағы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жинақтау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шотын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қарау</a:t>
            </a:r>
            <a:endParaRPr lang="ru-RU" alt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itchFamily="2" charset="2"/>
              <a:buChar char="§"/>
              <a:defRPr/>
            </a:pP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Басқарушы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компанияға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</a:t>
            </a:r>
            <a:endParaRPr lang="ru-RU" alt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itchFamily="2" charset="2"/>
              <a:buChar char="§"/>
              <a:defRPr/>
            </a:pP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Мобильдік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қосымша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хабарландыру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т.б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endParaRPr lang="ru-RU" alt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>
            <a:off x="2780504" y="1847064"/>
            <a:ext cx="3971" cy="985036"/>
          </a:xfrm>
          <a:prstGeom prst="line">
            <a:avLst/>
          </a:prstGeom>
          <a:ln w="508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10800000">
            <a:off x="2857500" y="5927725"/>
            <a:ext cx="2428875" cy="1588"/>
          </a:xfrm>
          <a:prstGeom prst="line">
            <a:avLst/>
          </a:prstGeom>
          <a:ln w="539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543" name="Picture 5" descr="C:\Users\Владелец\Desktop\9729_kak_upravlyat_upravlyayuszei_kompaniei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3" y="2357438"/>
            <a:ext cx="769937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Прямоугольник 58"/>
          <p:cNvSpPr/>
          <p:nvPr/>
        </p:nvSpPr>
        <p:spPr>
          <a:xfrm>
            <a:off x="4000500" y="3071813"/>
            <a:ext cx="1285875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Басқарушы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компания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45" name="Прямоугольник 32"/>
          <p:cNvSpPr>
            <a:spLocks noChangeArrowheads="1"/>
          </p:cNvSpPr>
          <p:nvPr/>
        </p:nvSpPr>
        <p:spPr bwMode="auto">
          <a:xfrm>
            <a:off x="5295900" y="2536031"/>
            <a:ext cx="380365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§"/>
            </a:pP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Дауыс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беру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қорытындысы</a:t>
            </a:r>
            <a:endParaRPr lang="ru-RU" altLang="ru-RU" sz="1200" dirty="0">
              <a:solidFill>
                <a:schemeClr val="accent1">
                  <a:lumMod val="50000"/>
                </a:schemeClr>
              </a:solidFill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ru-RU" altLang="ru-RU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Пәтер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иелерінің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тізімдерін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қалыптастыру</a:t>
            </a:r>
            <a:endParaRPr lang="ru-RU" altLang="ru-RU" sz="1200" dirty="0">
              <a:solidFill>
                <a:schemeClr val="accent1">
                  <a:lumMod val="50000"/>
                </a:schemeClr>
              </a:solidFill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Пайдалану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жинақтарына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түскен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қаржы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құралдары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туралы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мәліметтер</a:t>
            </a:r>
            <a:endParaRPr lang="ru-RU" altLang="ru-RU" sz="1200" dirty="0">
              <a:solidFill>
                <a:schemeClr val="accent1">
                  <a:lumMod val="50000"/>
                </a:schemeClr>
              </a:solidFill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Жоспарланған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өткен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және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болатын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жұмыстар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туралы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хабарландыру</a:t>
            </a:r>
            <a:endParaRPr lang="ru-RU" altLang="ru-RU" sz="1200" dirty="0">
              <a:solidFill>
                <a:schemeClr val="accent1">
                  <a:lumMod val="50000"/>
                </a:schemeClr>
              </a:solidFill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Әкімшілікке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>
                <a:solidFill>
                  <a:schemeClr val="accent1">
                    <a:lumMod val="50000"/>
                  </a:schemeClr>
                </a:solidFill>
              </a:rPr>
              <a:t>ө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тінімдер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мен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ұсыныстарды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электрондық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түрде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ұсыну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altLang="ru-RU" sz="1200" dirty="0">
              <a:solidFill>
                <a:schemeClr val="accent1">
                  <a:lumMod val="50000"/>
                </a:schemeClr>
              </a:solidFill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Жоспарлан</a:t>
            </a:r>
            <a:r>
              <a:rPr lang="kk-KZ" altLang="ru-RU" sz="1200" dirty="0" smtClean="0">
                <a:solidFill>
                  <a:schemeClr val="accent1">
                    <a:lumMod val="50000"/>
                  </a:schemeClr>
                </a:solidFill>
              </a:rPr>
              <a:t>ған материалдар мен қызметтерсатып алуға хабарландыру беру</a:t>
            </a:r>
            <a:endParaRPr lang="ru-RU" altLang="ru-RU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2546" name="Picture 6" descr="C:\Users\Владелец\Desktop\index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8628" y="4786313"/>
            <a:ext cx="6334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" name="Прямоугольник 61"/>
          <p:cNvSpPr/>
          <p:nvPr/>
        </p:nvSpPr>
        <p:spPr>
          <a:xfrm>
            <a:off x="3995936" y="5395913"/>
            <a:ext cx="1285875" cy="5770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05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ЖБО, </a:t>
            </a:r>
            <a:r>
              <a:rPr lang="ru-RU" sz="105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05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органдар</a:t>
            </a:r>
            <a:endParaRPr lang="ru-RU" sz="105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48" name="Прямоугольник 9"/>
          <p:cNvSpPr>
            <a:spLocks noChangeArrowheads="1"/>
          </p:cNvSpPr>
          <p:nvPr/>
        </p:nvSpPr>
        <p:spPr bwMode="auto">
          <a:xfrm>
            <a:off x="5291138" y="4714875"/>
            <a:ext cx="39243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§"/>
            </a:pP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Басқарушы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органдарына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жүргізу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жоспарланып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отырған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іс-шаралар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кеңестер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дөңгелек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үстелдер,конференциялар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туралы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мәлімет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беру</a:t>
            </a:r>
            <a:endParaRPr lang="ru-RU" altLang="ru-RU" sz="1200" dirty="0">
              <a:solidFill>
                <a:schemeClr val="accent1">
                  <a:lumMod val="50000"/>
                </a:schemeClr>
              </a:solidFill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Ахуалдық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карталарды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орындау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бойынша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өтінімдерді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қарау</a:t>
            </a:r>
            <a:endParaRPr lang="ru-RU" altLang="ru-RU" sz="1200" dirty="0">
              <a:solidFill>
                <a:schemeClr val="accent1">
                  <a:lumMod val="50000"/>
                </a:schemeClr>
              </a:solidFill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Кондоминиумдардың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өзекті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тізімін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аудандар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қалалар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және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облыстарға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бөлу</a:t>
            </a:r>
            <a:endParaRPr lang="ru-RU" altLang="ru-RU" sz="1200" dirty="0">
              <a:solidFill>
                <a:schemeClr val="accent1">
                  <a:lumMod val="50000"/>
                </a:schemeClr>
              </a:solidFill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Бағалауды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халық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тарапынан</a:t>
            </a:r>
            <a:r>
              <a:rPr lang="ru-RU" altLang="ru-RU" sz="1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1200" dirty="0" err="1" smtClean="0">
                <a:solidFill>
                  <a:schemeClr val="accent1">
                    <a:lumMod val="50000"/>
                  </a:schemeClr>
                </a:solidFill>
              </a:rPr>
              <a:t>қарау</a:t>
            </a:r>
            <a:endParaRPr lang="ru-RU" altLang="ru-RU" sz="1200" dirty="0">
              <a:solidFill>
                <a:schemeClr val="accent1">
                  <a:lumMod val="50000"/>
                </a:schemeClr>
              </a:solidFill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kk-KZ" altLang="ru-RU" sz="1200" dirty="0" smtClean="0">
                <a:solidFill>
                  <a:schemeClr val="accent1">
                    <a:lumMod val="50000"/>
                  </a:schemeClr>
                </a:solidFill>
              </a:rPr>
              <a:t>Күрделі жөндеу жұмыстары бойынша басқарушы компаниялардың жасаған жұмыстарын және есептілігін қарау</a:t>
            </a:r>
            <a:endParaRPr lang="ru-RU" altLang="ru-RU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22549" name="Группа 39"/>
          <p:cNvGrpSpPr>
            <a:grpSpLocks/>
          </p:cNvGrpSpPr>
          <p:nvPr/>
        </p:nvGrpSpPr>
        <p:grpSpPr bwMode="auto">
          <a:xfrm>
            <a:off x="214313" y="1190625"/>
            <a:ext cx="1214437" cy="714375"/>
            <a:chOff x="7287991" y="1186313"/>
            <a:chExt cx="1436587" cy="807175"/>
          </a:xfrm>
        </p:grpSpPr>
        <p:pic>
          <p:nvPicPr>
            <p:cNvPr id="22563" name="Рисунок 40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87991" y="1186313"/>
              <a:ext cx="932370" cy="80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64" name="Рисунок 41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5441" y="1402080"/>
              <a:ext cx="1109137" cy="337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0" name="Прямоугольник 69"/>
          <p:cNvSpPr/>
          <p:nvPr/>
        </p:nvSpPr>
        <p:spPr>
          <a:xfrm>
            <a:off x="142875" y="1905000"/>
            <a:ext cx="1357313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Электрондық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Үкімет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551" name="Picture 1" descr="I:\! WORK\For prezentations\Build\company3_256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2509838"/>
            <a:ext cx="817562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" name="Прямоугольник 71"/>
          <p:cNvSpPr/>
          <p:nvPr/>
        </p:nvSpPr>
        <p:spPr>
          <a:xfrm>
            <a:off x="142875" y="3295650"/>
            <a:ext cx="1357313" cy="276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МДҚ (ЖТ, ЗТ)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553" name="Picture 8" descr="C:\Users\Владелец\Desktop\w256h2561339398290SymbolWLAN5.pn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3152775"/>
            <a:ext cx="5302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54" name="Picture 2" descr="C:\Users\anara.imanbayeva@nitec.kz\Desktop\bank-icon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3724275"/>
            <a:ext cx="7143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" name="Прямоугольник 74"/>
          <p:cNvSpPr/>
          <p:nvPr/>
        </p:nvSpPr>
        <p:spPr>
          <a:xfrm>
            <a:off x="152400" y="4365625"/>
            <a:ext cx="1357313" cy="2778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ЕДБ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8" name="Прямая соединительная линия 77"/>
          <p:cNvCxnSpPr/>
          <p:nvPr/>
        </p:nvCxnSpPr>
        <p:spPr>
          <a:xfrm rot="5400000">
            <a:off x="3969" y="3504407"/>
            <a:ext cx="3419475" cy="158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rot="10800000">
            <a:off x="1214438" y="1795463"/>
            <a:ext cx="500062" cy="158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rot="10800000">
            <a:off x="1214438" y="2938463"/>
            <a:ext cx="500062" cy="158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rot="10800000">
            <a:off x="1214438" y="4152900"/>
            <a:ext cx="500062" cy="1588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560" name="Picture 10" descr="C:\Users\Владелец\Desktop\w256h2561390642694Cashregister2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4724400"/>
            <a:ext cx="719137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" name="Прямоугольник 89"/>
          <p:cNvSpPr/>
          <p:nvPr/>
        </p:nvSpPr>
        <p:spPr>
          <a:xfrm>
            <a:off x="214313" y="5438775"/>
            <a:ext cx="1357312" cy="276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БЕО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1" name="Прямая соединительная линия 90"/>
          <p:cNvCxnSpPr/>
          <p:nvPr/>
        </p:nvCxnSpPr>
        <p:spPr>
          <a:xfrm rot="10800000">
            <a:off x="1214438" y="5224463"/>
            <a:ext cx="500062" cy="158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3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51" y="4440"/>
            <a:ext cx="582118" cy="57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010400" y="6500628"/>
            <a:ext cx="2133600" cy="365125"/>
          </a:xfrm>
        </p:spPr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588" y="631191"/>
            <a:ext cx="9142413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16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204864"/>
            <a:ext cx="2571768" cy="1604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8763" y="1988840"/>
            <a:ext cx="9135238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8763" y="4149080"/>
            <a:ext cx="9142413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707904" y="2827048"/>
            <a:ext cx="54877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НАЗАРЛАРЫҢЫЗҒА РАХМЕТ!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05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10700</TotalTime>
  <Words>763</Words>
  <Application>Microsoft Office PowerPoint</Application>
  <PresentationFormat>Экран (4:3)</PresentationFormat>
  <Paragraphs>149</Paragraphs>
  <Slides>8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отArial</vt:lpstr>
      <vt:lpstr>ПРЕ</vt:lpstr>
      <vt:lpstr>Тема Office</vt:lpstr>
      <vt:lpstr>think-cell Slide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ТҰРҒЫН ҮЙ СЕКТОРЫНДАҒЫ БІРЫҢҒАЙ АҚПАРАТТЫҚ ЖҮЙЕ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Мурсакина Мадина Уралбековна</dc:creator>
  <cp:lastModifiedBy>Рахимова Индира Нургазиевна</cp:lastModifiedBy>
  <cp:revision>638</cp:revision>
  <cp:lastPrinted>2017-04-26T03:25:44Z</cp:lastPrinted>
  <dcterms:created xsi:type="dcterms:W3CDTF">2016-07-12T09:21:14Z</dcterms:created>
  <dcterms:modified xsi:type="dcterms:W3CDTF">2017-04-26T05:11:10Z</dcterms:modified>
</cp:coreProperties>
</file>