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3" r:id="rId2"/>
    <p:sldId id="387" r:id="rId3"/>
    <p:sldId id="394" r:id="rId4"/>
    <p:sldId id="393" r:id="rId5"/>
    <p:sldId id="388" r:id="rId6"/>
    <p:sldId id="375" r:id="rId7"/>
    <p:sldId id="379" r:id="rId8"/>
    <p:sldId id="391" r:id="rId9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92F"/>
    <a:srgbClr val="05857F"/>
    <a:srgbClr val="07C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106" d="100"/>
          <a:sy n="106" d="100"/>
        </p:scale>
        <p:origin x="16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5768748105497028"/>
          <c:y val="4.8012894400622147E-2"/>
          <c:w val="0.63913998903862701"/>
          <c:h val="0.700591294656677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4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5.9101766470392177E-2"/>
                  <c:y val="6.8995372041995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530930906666934E-2"/>
                  <c:y val="-0.34171550383290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704073284786536E-2"/>
                      <c:h val="0.1267654288412398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7.3598009312096577E-2"/>
                  <c:y val="-0.1914374965281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256436153558698E-2"/>
                  <c:y val="5.4932698450172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непосредственное управление собственниками в количестве менее 20 человек</c:v>
                </c:pt>
                <c:pt idx="1">
                  <c:v>КСК</c:v>
                </c:pt>
                <c:pt idx="2">
                  <c:v>управляющие организации</c:v>
                </c:pt>
                <c:pt idx="3">
                  <c:v>иные формы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23</c:v>
                </c:pt>
                <c:pt idx="2">
                  <c:v>3.6</c:v>
                </c:pt>
                <c:pt idx="3">
                  <c:v>30.2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0.02498</cdr:x>
      <cdr:y>0.0625</cdr:y>
    </cdr:from>
    <cdr:to>
      <cdr:x>0.38863</cdr:x>
      <cdr:y>0.90625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6025" y="144016"/>
          <a:ext cx="3144363" cy="1944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0.03665</cdr:x>
      <cdr:y>0.03479</cdr:y>
    </cdr:from>
    <cdr:to>
      <cdr:x>0.06164</cdr:x>
      <cdr:y>0.12854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6918" y="96651"/>
          <a:ext cx="216024" cy="2604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0.07962</cdr:x>
      <cdr:y>0.00589</cdr:y>
    </cdr:from>
    <cdr:to>
      <cdr:x>0.41639</cdr:x>
      <cdr:y>0.30999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8452" y="16362"/>
          <a:ext cx="2911949" cy="844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Непосредственное совместное управление всеми собственниками, если их количество не превышает двадцати 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(5 500 единиц или 43%)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0.03665</cdr:x>
      <cdr:y>0.31992</cdr:y>
    </cdr:from>
    <cdr:to>
      <cdr:x>0.06164</cdr:x>
      <cdr:y>0.41367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16918" y="888738"/>
          <a:ext cx="216024" cy="26043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0.07962</cdr:x>
      <cdr:y>0.31282</cdr:y>
    </cdr:from>
    <cdr:to>
      <cdr:x>0.37475</cdr:x>
      <cdr:y>0.43782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88488" y="869015"/>
          <a:ext cx="2551873" cy="347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КСК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(2984 единиц или 23%)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0.03665</cdr:x>
      <cdr:y>0.49144</cdr:y>
    </cdr:from>
    <cdr:to>
      <cdr:x>0.06164</cdr:x>
      <cdr:y>0.58519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16918" y="1365196"/>
          <a:ext cx="216024" cy="26043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0.07962</cdr:x>
      <cdr:y>0.46552</cdr:y>
    </cdr:from>
    <cdr:to>
      <cdr:x>0.41639</cdr:x>
      <cdr:y>0.59052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88452" y="1293202"/>
          <a:ext cx="2911949" cy="347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Управление объектом кондоминиума выборными или наемными физическими или юридическими лицами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(466 единиц или 3,6%)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0.03695</cdr:x>
      <cdr:y>0.78378</cdr:y>
    </cdr:from>
    <cdr:to>
      <cdr:x>0.06193</cdr:x>
      <cdr:y>0.87753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19459" y="2177330"/>
          <a:ext cx="216024" cy="260435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0.07962</cdr:x>
      <cdr:y>0.80249</cdr:y>
    </cdr:from>
    <cdr:to>
      <cdr:x>0.40806</cdr:x>
      <cdr:y>0.92749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88452" y="2229295"/>
          <a:ext cx="2839941" cy="347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Иные формы  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(4050  единиц или 30,4%)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19EB1-DFC1-4A2C-A043-91D4CC0B36C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2F8E-DB22-4E7A-A8F2-9DF278FA0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3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184B-9175-4548-BCEB-22EA739182A7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DE432-1E8B-4871-ADFB-5AD620E7B4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13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22DEE-E687-45F1-A730-6E3C9ABBF57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86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DE432-1E8B-4871-ADFB-5AD620E7B4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7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3693B-6A39-470E-8FE7-4E534A139B1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7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3078-4B76-495C-ACBD-FC0864AE7A1D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8155-1BF4-4584-A512-F5A4F8E5A724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0A-CA32-4C8F-94B1-B8C28D059A8F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73EC-D703-47DD-8944-2BDFE7D8E109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7D7-7ED8-4F42-BD82-3DA0D042A58C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90CB-7A85-42A3-AF5C-134EA50FFFEC}" type="datetime1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5A42-8974-4B33-9DF7-2E90E857433C}" type="datetime1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CFAA-1C22-482C-A178-8D4C86963A87}" type="datetime1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2EEE-0A76-4903-9645-D2C926860A74}" type="datetime1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4E45-D100-4BA9-806D-911337D4804F}" type="datetime1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A84-54BC-478A-B1CE-61CF191C4D2B}" type="datetime1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760F-DC98-403F-A2AA-3AE24091873B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tags" Target="../tags/tag2.xml"/><Relationship Id="rId16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5.emf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Прямоугольник 6"/>
          <p:cNvSpPr>
            <a:spLocks noChangeArrowheads="1"/>
          </p:cNvSpPr>
          <p:nvPr/>
        </p:nvSpPr>
        <p:spPr bwMode="auto">
          <a:xfrm>
            <a:off x="3923928" y="6165304"/>
            <a:ext cx="1858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Астана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2017 год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79491" y="86544"/>
            <a:ext cx="7666416" cy="58477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«КАЗАХСТАНСКИЙ ЦЕНТР МОДЕРНИЗАЦИИ И РАЗВИТИЯ ЖИЛИЩНО-КОММУНАЛЬНОГО ХОЗЯЙСТВА»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20" y="-1"/>
            <a:ext cx="985665" cy="6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" y="3341928"/>
            <a:ext cx="2929858" cy="225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76" y="3336667"/>
            <a:ext cx="2984277" cy="225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81" y="3341928"/>
            <a:ext cx="2835687" cy="225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9291" y="1556792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509" y="3148480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7390" y="1874286"/>
            <a:ext cx="88748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МЕРАХ ПО УЛУЧШЕНИЮ ЖИЛИЩНОГО ХОЗЯЙСТВА И ПРЕДЛОЖЕНИЯ ПО ЕЕ МОДЕРНИЗАЦИИ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7887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1012015" y="40753"/>
            <a:ext cx="7818469" cy="35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3" rIns="76787" bIns="38393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АНАЛИЗ ТЕКУЩЕЙ СИТУАЦИИ В ЖИЛИЩНОМ ФОНДЕ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375911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управления:</a:t>
            </a: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613" y="2184"/>
            <a:ext cx="985665" cy="49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Прямая соединительная линия 100"/>
          <p:cNvCxnSpPr>
            <a:cxnSpLocks noChangeShapeType="1"/>
          </p:cNvCxnSpPr>
          <p:nvPr/>
        </p:nvCxnSpPr>
        <p:spPr bwMode="auto">
          <a:xfrm>
            <a:off x="251609" y="3717032"/>
            <a:ext cx="8578875" cy="0"/>
          </a:xfrm>
          <a:prstGeom prst="line">
            <a:avLst/>
          </a:prstGeom>
          <a:noFill/>
          <a:ln w="28575" algn="ctr">
            <a:solidFill>
              <a:schemeClr val="accent1">
                <a:lumMod val="50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50793280"/>
              </p:ext>
            </p:extLst>
          </p:nvPr>
        </p:nvGraphicFramePr>
        <p:xfrm>
          <a:off x="323527" y="4080028"/>
          <a:ext cx="8646727" cy="2777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528300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97" y="537855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964257"/>
            <a:ext cx="8208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многоквартирных жилых домов (МЖД) по РК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78 073 ед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квартир –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3 200 206 ед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МЖД, требующих проведения капитального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ремонта  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437 ед.  или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26,2%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Общая площадь  МЖД по РК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125 660,7 тыс.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отремонтированных МЖД за счет РБ - 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2331 ед. или 3,0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%.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счет возвратных средств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-260 ед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Общее количество МЖД, находящихся в аварийном  состоянии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2 266 ед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или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3%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076056" y="3965138"/>
            <a:ext cx="2558905" cy="47699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Многообразие форм управления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66513" y="5138071"/>
            <a:ext cx="6276580" cy="6822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66"/>
              </a:buClr>
            </a:pPr>
            <a:r>
              <a:rPr lang="ru-RU" sz="13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проекта новой модели жилищных отношений в части упрощения механизма взаимодействия между собственниками и органами управления</a:t>
            </a:r>
          </a:p>
        </p:txBody>
      </p:sp>
      <p:sp>
        <p:nvSpPr>
          <p:cNvPr id="27" name="Стрелка вниз 26"/>
          <p:cNvSpPr/>
          <p:nvPr/>
        </p:nvSpPr>
        <p:spPr>
          <a:xfrm>
            <a:off x="2667621" y="4674297"/>
            <a:ext cx="910829" cy="229150"/>
          </a:xfrm>
          <a:prstGeom prst="downArrow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pic>
        <p:nvPicPr>
          <p:cNvPr id="3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241"/>
            <a:ext cx="889933" cy="45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069445" y="187816"/>
            <a:ext cx="7493273" cy="3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66"/>
              </a:buClr>
              <a:buFont typeface="Arial" panose="020B0604020202020204" pitchFamily="34" charset="0"/>
              <a:buNone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ОСНОВНЫЕ ПРОБЛЕМЫ В ЖИЛИЩНОМ СЕКТОРЕ</a:t>
            </a:r>
            <a:endParaRPr lang="ru-RU" alt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80710" y="3986228"/>
            <a:ext cx="2701841" cy="47699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5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Отсутствие пообъектного управления</a:t>
            </a:r>
          </a:p>
        </p:txBody>
      </p:sp>
      <p:sp>
        <p:nvSpPr>
          <p:cNvPr id="38" name="Стрелка вниз 37"/>
          <p:cNvSpPr/>
          <p:nvPr/>
        </p:nvSpPr>
        <p:spPr>
          <a:xfrm>
            <a:off x="6055683" y="4638519"/>
            <a:ext cx="910829" cy="229150"/>
          </a:xfrm>
          <a:prstGeom prst="downArrow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3" name="Выноска-облако 12"/>
          <p:cNvSpPr/>
          <p:nvPr/>
        </p:nvSpPr>
        <p:spPr>
          <a:xfrm>
            <a:off x="5832642" y="881951"/>
            <a:ext cx="2463326" cy="54074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Недостаточный объем полномочий органов жилищной инспекции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119" y="1881889"/>
            <a:ext cx="1110516" cy="1032673"/>
          </a:xfrm>
          <a:prstGeom prst="rect">
            <a:avLst/>
          </a:prstGeom>
        </p:spPr>
      </p:pic>
      <p:sp>
        <p:nvSpPr>
          <p:cNvPr id="43" name="Выноска-облако 42"/>
          <p:cNvSpPr/>
          <p:nvPr/>
        </p:nvSpPr>
        <p:spPr>
          <a:xfrm flipH="1">
            <a:off x="624478" y="1657821"/>
            <a:ext cx="2813044" cy="559709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Отсутствие </a:t>
            </a:r>
            <a:r>
              <a:rPr lang="ru-RU" sz="7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прозрачности деятельности органов управления</a:t>
            </a:r>
          </a:p>
        </p:txBody>
      </p:sp>
      <p:sp>
        <p:nvSpPr>
          <p:cNvPr id="44" name="Выноска-облако 43"/>
          <p:cNvSpPr/>
          <p:nvPr/>
        </p:nvSpPr>
        <p:spPr>
          <a:xfrm flipH="1">
            <a:off x="624478" y="832070"/>
            <a:ext cx="2498558" cy="583264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Отсутствие текущих и сберегательных счетов на каждом МЖД</a:t>
            </a:r>
          </a:p>
        </p:txBody>
      </p:sp>
      <p:sp>
        <p:nvSpPr>
          <p:cNvPr id="47" name="Выноска-облако 46"/>
          <p:cNvSpPr/>
          <p:nvPr/>
        </p:nvSpPr>
        <p:spPr>
          <a:xfrm>
            <a:off x="5637056" y="2527199"/>
            <a:ext cx="2658912" cy="634524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Недоверие собственников помещений (квартир) </a:t>
            </a:r>
          </a:p>
          <a:p>
            <a:pPr algn="ctr"/>
            <a:r>
              <a:rPr lang="ru-RU" sz="750" b="1" dirty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к органу управления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3528173"/>
            <a:ext cx="7632848" cy="30034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Жилищный фонд - </a:t>
            </a:r>
            <a:r>
              <a:rPr 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78 073 </a:t>
            </a:r>
            <a:r>
              <a:rPr 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МЖД. Формы управления объектом кондоминиума – </a:t>
            </a:r>
            <a:r>
              <a:rPr lang="ru-RU" sz="75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12 849 ед., из них </a:t>
            </a:r>
            <a:r>
              <a:rPr lang="ru-RU" alt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КСК -</a:t>
            </a: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2 984 ед.,</a:t>
            </a:r>
            <a:r>
              <a:rPr lang="ru-RU" alt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Управляющих организаций – </a:t>
            </a: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466 ед.,</a:t>
            </a:r>
            <a:r>
              <a:rPr lang="ru-RU" alt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Совместное управление –</a:t>
            </a: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5 506 ед.</a:t>
            </a:r>
            <a:r>
              <a:rPr lang="ru-RU" alt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Иные формы – </a:t>
            </a: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3 893 ед.</a:t>
            </a:r>
          </a:p>
        </p:txBody>
      </p:sp>
      <p:sp>
        <p:nvSpPr>
          <p:cNvPr id="41" name="Выноска-облако 40"/>
          <p:cNvSpPr/>
          <p:nvPr/>
        </p:nvSpPr>
        <p:spPr>
          <a:xfrm>
            <a:off x="5436096" y="1704270"/>
            <a:ext cx="2859872" cy="586521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Отсутствие в законе основных обязанностей органов управления</a:t>
            </a:r>
          </a:p>
        </p:txBody>
      </p:sp>
      <p:sp>
        <p:nvSpPr>
          <p:cNvPr id="46" name="Выноска-облако 45"/>
          <p:cNvSpPr/>
          <p:nvPr/>
        </p:nvSpPr>
        <p:spPr>
          <a:xfrm flipH="1">
            <a:off x="624478" y="2395838"/>
            <a:ext cx="2876336" cy="64736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Проблема освобождения от должности или увольнения руководителя органа управления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597" y="537855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ыноска-облако 24"/>
          <p:cNvSpPr/>
          <p:nvPr/>
        </p:nvSpPr>
        <p:spPr>
          <a:xfrm flipH="1">
            <a:off x="3138498" y="850036"/>
            <a:ext cx="2498558" cy="583264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Отсутствие регистрации объекта кондоминиума</a:t>
            </a:r>
            <a:endParaRPr lang="ru-RU" sz="750" b="1" dirty="0">
              <a:solidFill>
                <a:schemeClr val="tx2"/>
              </a:solidFill>
              <a:latin typeface="отArial"/>
              <a:cs typeface="Arial" panose="020B0604020202020204" pitchFamily="34" charset="0"/>
            </a:endParaRPr>
          </a:p>
        </p:txBody>
      </p:sp>
      <p:sp>
        <p:nvSpPr>
          <p:cNvPr id="2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528300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9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4403743" y="2842035"/>
            <a:ext cx="608445" cy="360349"/>
          </a:xfrm>
          <a:prstGeom prst="homePlate">
            <a:avLst>
              <a:gd name="adj" fmla="val 65891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4436059" y="3573296"/>
            <a:ext cx="570250" cy="360349"/>
          </a:xfrm>
          <a:prstGeom prst="homePlate">
            <a:avLst>
              <a:gd name="adj" fmla="val 6845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406499" y="4730298"/>
            <a:ext cx="615880" cy="383092"/>
          </a:xfrm>
          <a:prstGeom prst="homePlate">
            <a:avLst>
              <a:gd name="adj" fmla="val 61982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4433172" y="5121313"/>
            <a:ext cx="589207" cy="484983"/>
          </a:xfrm>
          <a:prstGeom prst="homePlate">
            <a:avLst>
              <a:gd name="adj" fmla="val 48894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4423328" y="1645999"/>
            <a:ext cx="616653" cy="389458"/>
          </a:xfrm>
          <a:prstGeom prst="homePlate">
            <a:avLst>
              <a:gd name="adj" fmla="val 6704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А++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4404467" y="1111436"/>
            <a:ext cx="7348" cy="4514669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04" idx="2"/>
          </p:cNvCxnSpPr>
          <p:nvPr/>
        </p:nvCxnSpPr>
        <p:spPr>
          <a:xfrm flipV="1">
            <a:off x="4460839" y="5105753"/>
            <a:ext cx="2306030" cy="16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035" idx="0"/>
          </p:cNvCxnSpPr>
          <p:nvPr/>
        </p:nvCxnSpPr>
        <p:spPr>
          <a:xfrm flipV="1">
            <a:off x="4423330" y="1647499"/>
            <a:ext cx="2334119" cy="1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05" idx="2"/>
          </p:cNvCxnSpPr>
          <p:nvPr/>
        </p:nvCxnSpPr>
        <p:spPr>
          <a:xfrm>
            <a:off x="4427788" y="5616916"/>
            <a:ext cx="2349971" cy="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12857" y="3562374"/>
            <a:ext cx="616653" cy="354487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С+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467729" y="5203112"/>
            <a:ext cx="306165" cy="354487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Е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462866" y="4710157"/>
            <a:ext cx="306165" cy="354535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427788" y="2814205"/>
            <a:ext cx="398294" cy="354487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В+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442157" y="724292"/>
            <a:ext cx="4396626" cy="354535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 </a:t>
            </a:r>
            <a:r>
              <a:rPr lang="kk-KZ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энергоэффективности МЖД</a:t>
            </a:r>
          </a:p>
        </p:txBody>
      </p:sp>
      <p:sp>
        <p:nvSpPr>
          <p:cNvPr id="75" name="AutoShape 3"/>
          <p:cNvSpPr>
            <a:spLocks noChangeArrowheads="1"/>
          </p:cNvSpPr>
          <p:nvPr/>
        </p:nvSpPr>
        <p:spPr bwMode="auto">
          <a:xfrm>
            <a:off x="4423330" y="2041935"/>
            <a:ext cx="616652" cy="397016"/>
          </a:xfrm>
          <a:prstGeom prst="homePlate">
            <a:avLst>
              <a:gd name="adj" fmla="val 65332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4405273" y="1988329"/>
            <a:ext cx="823588" cy="354487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А+</a:t>
            </a:r>
            <a:endParaRPr lang="ru-RU" dirty="0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4429456" y="2831431"/>
            <a:ext cx="2468005" cy="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Правая фигурная скобка 1034"/>
          <p:cNvSpPr/>
          <p:nvPr/>
        </p:nvSpPr>
        <p:spPr>
          <a:xfrm>
            <a:off x="6757449" y="1647499"/>
            <a:ext cx="363534" cy="11825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1040" name="TextBox 1039"/>
          <p:cNvSpPr txBox="1"/>
          <p:nvPr/>
        </p:nvSpPr>
        <p:spPr>
          <a:xfrm>
            <a:off x="7081286" y="1951715"/>
            <a:ext cx="1697393" cy="631438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высокая                    ( ниже 15 и до 90 кВт/кв.м.)</a:t>
            </a:r>
          </a:p>
        </p:txBody>
      </p:sp>
      <p:sp>
        <p:nvSpPr>
          <p:cNvPr id="87" name="AutoShape 3"/>
          <p:cNvSpPr>
            <a:spLocks noChangeArrowheads="1"/>
          </p:cNvSpPr>
          <p:nvPr/>
        </p:nvSpPr>
        <p:spPr bwMode="auto">
          <a:xfrm>
            <a:off x="4411815" y="2439686"/>
            <a:ext cx="618738" cy="405665"/>
          </a:xfrm>
          <a:prstGeom prst="homePlate">
            <a:avLst>
              <a:gd name="adj" fmla="val 630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90" name="AutoShape 3"/>
          <p:cNvSpPr>
            <a:spLocks noChangeArrowheads="1"/>
          </p:cNvSpPr>
          <p:nvPr/>
        </p:nvSpPr>
        <p:spPr bwMode="auto">
          <a:xfrm>
            <a:off x="4434001" y="3217207"/>
            <a:ext cx="560875" cy="360349"/>
          </a:xfrm>
          <a:prstGeom prst="homePlate">
            <a:avLst>
              <a:gd name="adj" fmla="val 6076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4439781" y="3236804"/>
            <a:ext cx="472759" cy="354487"/>
          </a:xfrm>
          <a:prstGeom prst="rect">
            <a:avLst/>
          </a:prstGeom>
          <a:noFill/>
          <a:ln>
            <a:noFill/>
          </a:ln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В</a:t>
            </a:r>
            <a:endParaRPr lang="ru-RU" dirty="0"/>
          </a:p>
        </p:txBody>
      </p:sp>
      <p:cxnSp>
        <p:nvCxnSpPr>
          <p:cNvPr id="93" name="Прямая соединительная линия 92"/>
          <p:cNvCxnSpPr>
            <a:endCxn id="100" idx="0"/>
          </p:cNvCxnSpPr>
          <p:nvPr/>
        </p:nvCxnSpPr>
        <p:spPr>
          <a:xfrm>
            <a:off x="4456151" y="3585518"/>
            <a:ext cx="2325043" cy="11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авая фигурная скобка 93"/>
          <p:cNvSpPr/>
          <p:nvPr/>
        </p:nvSpPr>
        <p:spPr>
          <a:xfrm>
            <a:off x="6766180" y="2830097"/>
            <a:ext cx="322740" cy="7611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7139987" y="3027061"/>
            <a:ext cx="1337603" cy="631438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(от 90 до 120 кВт/</a:t>
            </a:r>
            <a:r>
              <a:rPr lang="ru-RU" sz="1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4428943" y="3944208"/>
            <a:ext cx="610524" cy="360349"/>
          </a:xfrm>
          <a:prstGeom prst="homePlate">
            <a:avLst>
              <a:gd name="adj" fmla="val 8127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4436059" y="4298695"/>
            <a:ext cx="596591" cy="423680"/>
          </a:xfrm>
          <a:prstGeom prst="homePlate">
            <a:avLst>
              <a:gd name="adj" fmla="val 6383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С -</a:t>
            </a:r>
          </a:p>
        </p:txBody>
      </p:sp>
      <p:cxnSp>
        <p:nvCxnSpPr>
          <p:cNvPr id="99" name="Прямая соединительная линия 98"/>
          <p:cNvCxnSpPr>
            <a:endCxn id="100" idx="2"/>
          </p:cNvCxnSpPr>
          <p:nvPr/>
        </p:nvCxnSpPr>
        <p:spPr>
          <a:xfrm flipV="1">
            <a:off x="4376862" y="4730297"/>
            <a:ext cx="2404332" cy="1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авая фигурная скобка 99"/>
          <p:cNvSpPr/>
          <p:nvPr/>
        </p:nvSpPr>
        <p:spPr>
          <a:xfrm>
            <a:off x="6781194" y="3597274"/>
            <a:ext cx="294683" cy="11330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7095322" y="3949619"/>
            <a:ext cx="1541964" cy="631438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Нормальный (от 120 до 225 кВт/</a:t>
            </a:r>
            <a:r>
              <a:rPr lang="ru-RU" sz="1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104" name="Правая фигурная скобка 103"/>
          <p:cNvSpPr/>
          <p:nvPr/>
        </p:nvSpPr>
        <p:spPr>
          <a:xfrm>
            <a:off x="6766869" y="4730296"/>
            <a:ext cx="302971" cy="3754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105" name="Правая фигурная скобка 104"/>
          <p:cNvSpPr/>
          <p:nvPr/>
        </p:nvSpPr>
        <p:spPr>
          <a:xfrm>
            <a:off x="6777759" y="5105916"/>
            <a:ext cx="294683" cy="5201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7090526" y="4669655"/>
            <a:ext cx="1754245" cy="446804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Пониженный (от 225 до 270 кВт/</a:t>
            </a:r>
            <a:r>
              <a:rPr lang="ru-RU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18592" y="5196973"/>
            <a:ext cx="1639529" cy="446804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( ниже 270 кВт/</a:t>
            </a:r>
            <a:r>
              <a:rPr lang="ru-RU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62434" y="1060940"/>
            <a:ext cx="4031874" cy="446868"/>
          </a:xfrm>
          <a:prstGeom prst="rect">
            <a:avLst/>
          </a:prstGeom>
        </p:spPr>
        <p:txBody>
          <a:bodyPr wrap="square" lIns="76787" tIns="38393" rIns="76787" bIns="38393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проектировании и эксплуатации новых и реконструируемых зданий (А, В, С)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19476" y="4722074"/>
            <a:ext cx="1695560" cy="400701"/>
          </a:xfrm>
          <a:prstGeom prst="rect">
            <a:avLst/>
          </a:prstGeom>
        </p:spPr>
        <p:txBody>
          <a:bodyPr wrap="none" lIns="76787" tIns="38393" rIns="76787" bIns="38393">
            <a:spAutoFit/>
          </a:bodyPr>
          <a:lstStyle/>
          <a:p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эксплуатации </a:t>
            </a:r>
            <a:endParaRPr lang="en-US" sz="105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существующих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зданий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115647" y="5167334"/>
            <a:ext cx="1695560" cy="400701"/>
          </a:xfrm>
          <a:prstGeom prst="rect">
            <a:avLst/>
          </a:prstGeom>
        </p:spPr>
        <p:txBody>
          <a:bodyPr wrap="none" lIns="76787" tIns="38393" rIns="76787" bIns="38393">
            <a:spAutoFit/>
          </a:bodyPr>
          <a:lstStyle/>
          <a:p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эксплуатации </a:t>
            </a:r>
            <a:endParaRPr lang="en-US" sz="105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существующих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зданий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8" y="38952"/>
            <a:ext cx="838305" cy="51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>
          <a:xfrm>
            <a:off x="7086601" y="6490925"/>
            <a:ext cx="2057400" cy="364893"/>
          </a:xfrm>
        </p:spPr>
        <p:txBody>
          <a:bodyPr vert="horz" lIns="91440" tIns="45720" rIns="91440" bIns="45720"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4139966" y="828247"/>
            <a:ext cx="3887" cy="49480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5"/>
          <p:cNvSpPr txBox="1">
            <a:spLocks noChangeArrowheads="1"/>
          </p:cNvSpPr>
          <p:nvPr/>
        </p:nvSpPr>
        <p:spPr bwMode="auto">
          <a:xfrm>
            <a:off x="838305" y="44624"/>
            <a:ext cx="8136904" cy="6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3" rIns="76787" bIns="38393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НИЗКАЯ ЭНЕРГОЭФФЕКТИВНОСТЬ – КАК СЛЕДСТВИЕ ОТСУТСТВИЯ КАПИТАЛЬНОГО РЕМОНТА 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-8773" y="625862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302672" y="4487180"/>
            <a:ext cx="2837315" cy="13694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50742" y="712718"/>
            <a:ext cx="36102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Статья 31 Закон РК «О жилищных отношениях»</a:t>
            </a:r>
          </a:p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Собственники помещений (квартир)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обязаны ежемесячно вносить на сберегательный счет 0,02-кратного МРП за 1 м2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1" name="Равнобедренный треугольник 70"/>
          <p:cNvSpPr/>
          <p:nvPr/>
        </p:nvSpPr>
        <p:spPr>
          <a:xfrm rot="10800000">
            <a:off x="260614" y="2208061"/>
            <a:ext cx="3546831" cy="42276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60614" y="2753754"/>
            <a:ext cx="3562772" cy="5857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Собственники квартир не заинтересованы в накоплении средств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60614" y="3444889"/>
            <a:ext cx="3535298" cy="5556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Отсутствие открытия сберегательного счета на каждый МЖД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49081" y="4123478"/>
            <a:ext cx="3574306" cy="1022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Отсутствие гарантии сохранности денежных средств от отчуждения третьими лицами (арест счета, несанкционированное снятие) 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249081" y="5245659"/>
            <a:ext cx="3546832" cy="9162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Отсутствие мер ответственности для собственников квартир  за не внесение взносов на сберегательный счет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98977" y="2212718"/>
            <a:ext cx="1825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Текущая ситуация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 rot="5400000">
            <a:off x="2670076" y="2533751"/>
            <a:ext cx="295275" cy="523875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619672" y="1754813"/>
            <a:ext cx="2376264" cy="9055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Кооператив собственников Квартир/Управляющая компания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TextBox 34"/>
          <p:cNvSpPr txBox="1">
            <a:spLocks noChangeArrowheads="1"/>
          </p:cNvSpPr>
          <p:nvPr/>
        </p:nvSpPr>
        <p:spPr bwMode="auto">
          <a:xfrm>
            <a:off x="1668612" y="2936083"/>
            <a:ext cx="24713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cs typeface="Arial" pitchFamily="34" charset="0"/>
              </a:rPr>
              <a:t>Договор сервисного обслуживания </a:t>
            </a:r>
          </a:p>
        </p:txBody>
      </p:sp>
      <p:sp>
        <p:nvSpPr>
          <p:cNvPr id="61" name="Прямоугольник 60"/>
          <p:cNvSpPr/>
          <p:nvPr/>
        </p:nvSpPr>
        <p:spPr>
          <a:xfrm flipH="1">
            <a:off x="1717650" y="3935474"/>
            <a:ext cx="46038" cy="12217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bg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563888" y="3593410"/>
            <a:ext cx="72008" cy="6395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bg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771800" y="3744962"/>
            <a:ext cx="82550" cy="6921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bg1"/>
              </a:solidFill>
            </a:endParaRPr>
          </a:p>
        </p:txBody>
      </p:sp>
      <p:sp>
        <p:nvSpPr>
          <p:cNvPr id="64" name="Прямоугольник с двумя вырезанными противолежащими углами 63"/>
          <p:cNvSpPr/>
          <p:nvPr/>
        </p:nvSpPr>
        <p:spPr>
          <a:xfrm>
            <a:off x="492100" y="4226223"/>
            <a:ext cx="1271588" cy="642937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КЛИНИНГОВЫЕ УСЛУГИ</a:t>
            </a:r>
          </a:p>
        </p:txBody>
      </p:sp>
      <p:sp>
        <p:nvSpPr>
          <p:cNvPr id="65" name="Прямоугольник с двумя вырезанными противолежащими углами 64"/>
          <p:cNvSpPr/>
          <p:nvPr/>
        </p:nvSpPr>
        <p:spPr>
          <a:xfrm>
            <a:off x="1835696" y="4364194"/>
            <a:ext cx="1512168" cy="792998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УСЛУГИ ПО РЕМОНТУ И СОДЕРЖАНИЮ ИНЖЕНЕРНЫХ СИСТЕМ</a:t>
            </a:r>
          </a:p>
        </p:txBody>
      </p:sp>
      <p:sp>
        <p:nvSpPr>
          <p:cNvPr id="66" name="Прямоугольник с двумя вырезанными противолежащими углами 65"/>
          <p:cNvSpPr/>
          <p:nvPr/>
        </p:nvSpPr>
        <p:spPr>
          <a:xfrm>
            <a:off x="3419872" y="4232942"/>
            <a:ext cx="1512168" cy="1212282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ПРЕДОСТАВЛЕНИЕ ИНЖИНИРИНГОВЫХ УСЛУГ ПО ЭНЕРГОСБЕРЕГАЮЩИМ МЕРОПРИЯТИЯМ </a:t>
            </a:r>
          </a:p>
        </p:txBody>
      </p:sp>
      <p:sp>
        <p:nvSpPr>
          <p:cNvPr id="67" name="Прямоугольник с двумя вырезанными противолежащими углами 66"/>
          <p:cNvSpPr/>
          <p:nvPr/>
        </p:nvSpPr>
        <p:spPr>
          <a:xfrm>
            <a:off x="637530" y="5088037"/>
            <a:ext cx="1126158" cy="357187"/>
          </a:xfrm>
          <a:prstGeom prst="snip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АВАРИЙНЫЕ  СЛУЖБЫ</a:t>
            </a:r>
            <a:endParaRPr lang="ru-RU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619672" y="3349771"/>
            <a:ext cx="2304256" cy="5857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СЕРВИСНАЯ КОМПАНИЯ</a:t>
            </a:r>
          </a:p>
        </p:txBody>
      </p:sp>
      <p:sp>
        <p:nvSpPr>
          <p:cNvPr id="22556" name="TextBox 6"/>
          <p:cNvSpPr txBox="1">
            <a:spLocks noChangeArrowheads="1"/>
          </p:cNvSpPr>
          <p:nvPr/>
        </p:nvSpPr>
        <p:spPr bwMode="auto">
          <a:xfrm>
            <a:off x="492100" y="5898589"/>
            <a:ext cx="8318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ФАКТ: НА ПРАКТИКЕ ФАКТИЧЕСКИ РАЗДЕЛЕНИЙ ФУНКЦИЙ  УПРАВЛЕНИЯ И СОДЕРЖАНИЯ НЕ ОСУЩЕСТВЛЯЕТСЯ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лево 1"/>
          <p:cNvSpPr/>
          <p:nvPr/>
        </p:nvSpPr>
        <p:spPr>
          <a:xfrm flipH="1">
            <a:off x="7632340" y="2295225"/>
            <a:ext cx="588416" cy="413695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938" y="1966355"/>
            <a:ext cx="1152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Функции управления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трелка влево 37"/>
          <p:cNvSpPr/>
          <p:nvPr/>
        </p:nvSpPr>
        <p:spPr>
          <a:xfrm>
            <a:off x="1286160" y="3478676"/>
            <a:ext cx="333512" cy="382372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-63152" y="3451511"/>
            <a:ext cx="1296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Функции обслуживания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975592" y="101020"/>
            <a:ext cx="8136904" cy="6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3" rIns="76787" bIns="38393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СХЕМА ВЗАИМОДЕЙСТВИЯ КСК 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СУБЪЕКТАМИ СЕРВИСНОЙ ДЕЯТЕЛЬНОСТИ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13" y="2184"/>
            <a:ext cx="985665" cy="55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5050086" y="1109306"/>
            <a:ext cx="25970" cy="445021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5364088" y="1855413"/>
            <a:ext cx="2376264" cy="12845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Кооператив собственников Квартир/Управляющая компания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12744" y="2204864"/>
            <a:ext cx="11397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Функции управления и содержания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трелка влево 27"/>
          <p:cNvSpPr/>
          <p:nvPr/>
        </p:nvSpPr>
        <p:spPr>
          <a:xfrm>
            <a:off x="1257685" y="1988840"/>
            <a:ext cx="361987" cy="382372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96136" y="3174989"/>
            <a:ext cx="288032" cy="542043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7144890" y="3174988"/>
            <a:ext cx="281460" cy="542043"/>
          </a:xfrm>
          <a:prstGeom prst="up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48064" y="3752084"/>
            <a:ext cx="3168352" cy="1261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с двумя вырезанными противолежащими углами 66"/>
          <p:cNvSpPr/>
          <p:nvPr/>
        </p:nvSpPr>
        <p:spPr>
          <a:xfrm>
            <a:off x="5353976" y="4175053"/>
            <a:ext cx="874208" cy="357187"/>
          </a:xfrm>
          <a:prstGeom prst="snip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САНТЕХНИК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с двумя вырезанными противолежащими углами 66"/>
          <p:cNvSpPr/>
          <p:nvPr/>
        </p:nvSpPr>
        <p:spPr>
          <a:xfrm>
            <a:off x="6372043" y="4176100"/>
            <a:ext cx="792245" cy="357187"/>
          </a:xfrm>
          <a:prstGeom prst="snip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ДВОРНИК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с двумя вырезанными противолежащими углами 66"/>
          <p:cNvSpPr/>
          <p:nvPr/>
        </p:nvSpPr>
        <p:spPr>
          <a:xfrm>
            <a:off x="7308304" y="4192233"/>
            <a:ext cx="792088" cy="345476"/>
          </a:xfrm>
          <a:prstGeom prst="snip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ТЕХНИЧКА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3271149"/>
            <a:ext cx="936104" cy="44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ШТАТЕ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КСК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77" y="1095013"/>
            <a:ext cx="4609778" cy="375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ПРЕДУСМОТРЕНО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ПРЕ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ПРЕ"/>
                <a:cs typeface="Arial" panose="020B0604020202020204" pitchFamily="34" charset="0"/>
              </a:rPr>
              <a:t>ЗАКОНОДАТЕЛЬСТВОМ: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ПРЕ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77589" y="1109306"/>
            <a:ext cx="3393530" cy="375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0220" y="6486797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38" y="759806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4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441067" y="3702118"/>
            <a:ext cx="7979778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УПРАВЛЯЮЩАЯ (СЕРВИСНАЯ) КОМПАНИЯ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15616" y="3068960"/>
            <a:ext cx="6698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Заключают договоры на управление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56718" y="5013176"/>
            <a:ext cx="7364127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мероприятия по содержанию дома и проведению текущего ремонта собственными силами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64628" y="5749053"/>
            <a:ext cx="7356217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Нанимает 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строительные организации для проведения текущего ремонта   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91012" y="4239193"/>
            <a:ext cx="4320480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Свой персонал;</a:t>
            </a:r>
          </a:p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Своя материально-техническая база. </a:t>
            </a: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" y="-24"/>
            <a:ext cx="850797" cy="40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1331640" y="-17863"/>
            <a:ext cx="764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МЕЖДУНАРОДНЫЙ ОПЫТ  УПРАВЛЕНИЯ МНОГОКВАРТИРНЫМИ ЖИЛЫМИ ДОМАМИ В </a:t>
            </a:r>
            <a:r>
              <a:rPr lang="ru-RU" dirty="0" smtClean="0"/>
              <a:t>ЕВРОПЕЙСКИХ СТРАНАХ</a:t>
            </a:r>
            <a:endParaRPr lang="ru-RU" dirty="0"/>
          </a:p>
        </p:txBody>
      </p:sp>
      <p:pic>
        <p:nvPicPr>
          <p:cNvPr id="64" name="Picture 2" descr="D:\Мои документы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266" y="764704"/>
            <a:ext cx="1214438" cy="1214438"/>
          </a:xfrm>
          <a:prstGeom prst="rect">
            <a:avLst/>
          </a:prstGeom>
          <a:noFill/>
        </p:spPr>
      </p:pic>
      <p:pic>
        <p:nvPicPr>
          <p:cNvPr id="65" name="Picture 2" descr="D:\Мои документы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3506" y="764704"/>
            <a:ext cx="1214438" cy="1214438"/>
          </a:xfrm>
          <a:prstGeom prst="rect">
            <a:avLst/>
          </a:prstGeom>
          <a:noFill/>
        </p:spPr>
      </p:pic>
      <p:pic>
        <p:nvPicPr>
          <p:cNvPr id="66" name="Picture 2" descr="D:\Мои документы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1738" y="774402"/>
            <a:ext cx="1273336" cy="1214438"/>
          </a:xfrm>
          <a:prstGeom prst="rect">
            <a:avLst/>
          </a:prstGeom>
          <a:noFill/>
        </p:spPr>
      </p:pic>
      <p:pic>
        <p:nvPicPr>
          <p:cNvPr id="68" name="Picture 2" descr="D:\Мои документы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9970" y="785794"/>
            <a:ext cx="1214438" cy="1214438"/>
          </a:xfrm>
          <a:prstGeom prst="rect">
            <a:avLst/>
          </a:prstGeom>
          <a:noFill/>
        </p:spPr>
      </p:pic>
      <p:sp>
        <p:nvSpPr>
          <p:cNvPr id="69" name="Прямоугольник 68"/>
          <p:cNvSpPr/>
          <p:nvPr/>
        </p:nvSpPr>
        <p:spPr>
          <a:xfrm>
            <a:off x="480654" y="1988840"/>
            <a:ext cx="1643074" cy="101276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Объединение 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собственников квартир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юридическое лицо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Совет дома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Счет в банке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640894" y="1988840"/>
            <a:ext cx="1643074" cy="101276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Объединение собственников квартир – юридическое лицо</a:t>
            </a:r>
          </a:p>
          <a:p>
            <a:pPr marL="171450" lvl="0" indent="-171450" algn="ctr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Совет 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 algn="ctr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Счет в банке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729126" y="1988840"/>
            <a:ext cx="1643074" cy="100306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Объединение собственников квартир – юридическое лицо</a:t>
            </a:r>
          </a:p>
          <a:p>
            <a:pPr marL="171450" lvl="0" indent="-171450" algn="ctr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Совет 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 algn="ctr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Счет в банке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817358" y="1988840"/>
            <a:ext cx="1643074" cy="99167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Объединение собственников квартир – юридическое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лицо</a:t>
            </a:r>
            <a:endParaRPr lang="ru-RU" sz="1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 algn="ctr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Совет 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 algn="ctr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Счет в банке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84930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843808" y="3356992"/>
            <a:ext cx="315695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3671" y="3933056"/>
            <a:ext cx="0" cy="2073318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55" idx="1"/>
          </p:cNvCxnSpPr>
          <p:nvPr/>
        </p:nvCxnSpPr>
        <p:spPr>
          <a:xfrm>
            <a:off x="441067" y="5274786"/>
            <a:ext cx="615651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9" idx="1"/>
          </p:cNvCxnSpPr>
          <p:nvPr/>
        </p:nvCxnSpPr>
        <p:spPr>
          <a:xfrm>
            <a:off x="453671" y="6006374"/>
            <a:ext cx="610957" cy="428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0" y="603516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3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583008" y="171718"/>
            <a:ext cx="8353425" cy="282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az-Cyrl-AZ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ЕДИНАЯ ИНФОРМАЦИОННАЯ СИСТЕМА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ДЛЯ ЖИЛИЩНОГО СЕКТОРА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2533" name="Picture 4" descr="C:\Users\Adilkhan\Desktop\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966" y="667623"/>
            <a:ext cx="7858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 descr="C:\Users\Владелец\Desktop\38949262-Data-center-network-server-icon-vector-image-Can-also-be-used-for-communication-connection-technolog-Stock-Vect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773363"/>
            <a:ext cx="12144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Box 28"/>
          <p:cNvSpPr txBox="1">
            <a:spLocks noChangeArrowheads="1"/>
          </p:cNvSpPr>
          <p:nvPr/>
        </p:nvSpPr>
        <p:spPr bwMode="auto">
          <a:xfrm>
            <a:off x="1710009" y="3808511"/>
            <a:ext cx="29515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 dirty="0" smtClean="0"/>
              <a:t>ИНФОРМАЦИОННАЯ СИСТЕМА</a:t>
            </a:r>
            <a:endParaRPr lang="ru-RU" sz="14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0800000">
            <a:off x="2786063" y="1847065"/>
            <a:ext cx="2428875" cy="1587"/>
          </a:xfrm>
          <a:prstGeom prst="line">
            <a:avLst/>
          </a:prstGeom>
          <a:ln w="539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3500438" y="3571875"/>
            <a:ext cx="1714500" cy="1588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1948656" y="5047457"/>
            <a:ext cx="1763713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008115" y="1355163"/>
            <a:ext cx="121443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 квартир</a:t>
            </a:r>
          </a:p>
        </p:txBody>
      </p:sp>
      <p:sp>
        <p:nvSpPr>
          <p:cNvPr id="48" name="Прямоугольник 8"/>
          <p:cNvSpPr>
            <a:spLocks noChangeArrowheads="1"/>
          </p:cNvSpPr>
          <p:nvPr/>
        </p:nvSpPr>
        <p:spPr bwMode="auto">
          <a:xfrm>
            <a:off x="5286375" y="1253495"/>
            <a:ext cx="3857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ru-RU" alt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Электронное 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голосование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alt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Просмотр отчетности управляющей 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компании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alt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Просмотр текущих и сберегательных 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счетов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alt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работ управляющей 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компании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alt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Мобильное приложение (уведомления и т.д.)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780504" y="1847064"/>
            <a:ext cx="3971" cy="985036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2857500" y="5927725"/>
            <a:ext cx="2428875" cy="1588"/>
          </a:xfrm>
          <a:prstGeom prst="line">
            <a:avLst/>
          </a:prstGeom>
          <a:ln w="539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43" name="Picture 5" descr="C:\Users\Владелец\Desktop\9729_kak_upravlyat_upravlyayuszei_kompaniei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357438"/>
            <a:ext cx="7699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4000500" y="3071813"/>
            <a:ext cx="12858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Управляющая компания</a:t>
            </a:r>
          </a:p>
        </p:txBody>
      </p:sp>
      <p:sp>
        <p:nvSpPr>
          <p:cNvPr id="22545" name="Прямоугольник 32"/>
          <p:cNvSpPr>
            <a:spLocks noChangeArrowheads="1"/>
          </p:cNvSpPr>
          <p:nvPr/>
        </p:nvSpPr>
        <p:spPr bwMode="auto">
          <a:xfrm>
            <a:off x="5295900" y="2536031"/>
            <a:ext cx="38036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Итоги голосования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 Формирование списков собственников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Сведения о поступлении денежных средств за эксплуатационные сборы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Объявления о планируемых, проводимых и проведенных работах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Электронная подача заявок и предложений в Акиматы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Подача объявлении на закуп планируемых услуг и материалов</a:t>
            </a:r>
          </a:p>
        </p:txBody>
      </p:sp>
      <p:pic>
        <p:nvPicPr>
          <p:cNvPr id="22546" name="Picture 6" descr="C:\Users\Владелец\Desktop\index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628" y="4786313"/>
            <a:ext cx="633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3995936" y="5395913"/>
            <a:ext cx="12858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МИО, госорганы</a:t>
            </a:r>
          </a:p>
        </p:txBody>
      </p:sp>
      <p:sp>
        <p:nvSpPr>
          <p:cNvPr id="22548" name="Прямоугольник 9"/>
          <p:cNvSpPr>
            <a:spLocks noChangeArrowheads="1"/>
          </p:cNvSpPr>
          <p:nvPr/>
        </p:nvSpPr>
        <p:spPr bwMode="auto">
          <a:xfrm>
            <a:off x="5291138" y="4714875"/>
            <a:ext cx="39243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Отправка рассылок управляющим компаниям о планируемых совещаний, круглых столов, конференции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Просмотр ситуационной карты по исполняющим заявкам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Актуальный список кондоминиумов в разрезе областей, городов, районов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Просмотр оценки со стороны населения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>
                <a:solidFill>
                  <a:schemeClr val="accent1">
                    <a:lumMod val="50000"/>
                  </a:schemeClr>
                </a:solidFill>
              </a:rPr>
              <a:t>Просмотр отчетности и о проделанных работах управляющих компаний по капитальному ремонту</a:t>
            </a:r>
          </a:p>
        </p:txBody>
      </p:sp>
      <p:grpSp>
        <p:nvGrpSpPr>
          <p:cNvPr id="22549" name="Группа 39"/>
          <p:cNvGrpSpPr>
            <a:grpSpLocks/>
          </p:cNvGrpSpPr>
          <p:nvPr/>
        </p:nvGrpSpPr>
        <p:grpSpPr bwMode="auto">
          <a:xfrm>
            <a:off x="214313" y="1190625"/>
            <a:ext cx="1214437" cy="714375"/>
            <a:chOff x="7287991" y="1186313"/>
            <a:chExt cx="1436587" cy="807175"/>
          </a:xfrm>
        </p:grpSpPr>
        <p:pic>
          <p:nvPicPr>
            <p:cNvPr id="22563" name="Рисунок 4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7991" y="1186313"/>
              <a:ext cx="932370" cy="80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64" name="Рисунок 41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5441" y="1402080"/>
              <a:ext cx="1109137" cy="33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0" name="Прямоугольник 69"/>
          <p:cNvSpPr/>
          <p:nvPr/>
        </p:nvSpPr>
        <p:spPr>
          <a:xfrm>
            <a:off x="142875" y="1905000"/>
            <a:ext cx="13573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Электронное Правительство</a:t>
            </a:r>
          </a:p>
        </p:txBody>
      </p:sp>
      <p:pic>
        <p:nvPicPr>
          <p:cNvPr id="22551" name="Picture 1" descr="I:\! WORK\For prezentations\Build\company3_256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509838"/>
            <a:ext cx="8175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Прямоугольник 71"/>
          <p:cNvSpPr/>
          <p:nvPr/>
        </p:nvSpPr>
        <p:spPr>
          <a:xfrm>
            <a:off x="142875" y="3295650"/>
            <a:ext cx="135731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ГБД (ФЛ, ЮЛ)</a:t>
            </a:r>
          </a:p>
        </p:txBody>
      </p:sp>
      <p:pic>
        <p:nvPicPr>
          <p:cNvPr id="22553" name="Picture 8" descr="C:\Users\Владелец\Desktop\w256h2561339398290SymbolWLAN5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152775"/>
            <a:ext cx="5302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4" name="Picture 2" descr="C:\Users\anara.imanbayeva@nitec.kz\Desktop\bank-icon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72427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Прямоугольник 74"/>
          <p:cNvSpPr/>
          <p:nvPr/>
        </p:nvSpPr>
        <p:spPr>
          <a:xfrm>
            <a:off x="152400" y="4365625"/>
            <a:ext cx="1357313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БВУ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rot="5400000">
            <a:off x="3969" y="3504407"/>
            <a:ext cx="3419475" cy="158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0800000">
            <a:off x="1214438" y="1795463"/>
            <a:ext cx="500062" cy="158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>
            <a:off x="1214438" y="2938463"/>
            <a:ext cx="500062" cy="158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0800000">
            <a:off x="1214438" y="4152900"/>
            <a:ext cx="500062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60" name="Picture 10" descr="C:\Users\Владелец\Desktop\w256h2561390642694Cashregister2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724400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14313" y="5438775"/>
            <a:ext cx="13573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ЕРЦ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10800000">
            <a:off x="1214438" y="5224463"/>
            <a:ext cx="500062" cy="158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1" y="4440"/>
            <a:ext cx="582118" cy="57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500628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88" y="631191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2571768" cy="160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763" y="1988840"/>
            <a:ext cx="9135238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763" y="4149080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707904" y="2827048"/>
            <a:ext cx="4904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10147</TotalTime>
  <Words>750</Words>
  <Application>Microsoft Office PowerPoint</Application>
  <PresentationFormat>Экран (4:3)</PresentationFormat>
  <Paragraphs>151</Paragraphs>
  <Slides>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отArial</vt:lpstr>
      <vt:lpstr>ПРЕ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ЕДИНАЯ ИНФОРМАЦИОННАЯ СИСТЕМА ДЛЯ ЖИЛИЩНОГО СЕКТОРА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Мурсакина Мадина Уралбековна</dc:creator>
  <cp:lastModifiedBy>Мурсакина Мадина Уралбековна</cp:lastModifiedBy>
  <cp:revision>612</cp:revision>
  <cp:lastPrinted>2017-04-26T03:54:53Z</cp:lastPrinted>
  <dcterms:created xsi:type="dcterms:W3CDTF">2016-07-12T09:21:14Z</dcterms:created>
  <dcterms:modified xsi:type="dcterms:W3CDTF">2017-04-26T04:03:36Z</dcterms:modified>
</cp:coreProperties>
</file>