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75" r:id="rId1"/>
    <p:sldMasterId id="2147485091" r:id="rId2"/>
  </p:sldMasterIdLst>
  <p:notesMasterIdLst>
    <p:notesMasterId r:id="rId13"/>
  </p:notesMasterIdLst>
  <p:handoutMasterIdLst>
    <p:handoutMasterId r:id="rId14"/>
  </p:handoutMasterIdLst>
  <p:sldIdLst>
    <p:sldId id="272" r:id="rId3"/>
    <p:sldId id="267" r:id="rId4"/>
    <p:sldId id="266" r:id="rId5"/>
    <p:sldId id="270" r:id="rId6"/>
    <p:sldId id="279" r:id="rId7"/>
    <p:sldId id="271" r:id="rId8"/>
    <p:sldId id="275" r:id="rId9"/>
    <p:sldId id="276" r:id="rId10"/>
    <p:sldId id="277" r:id="rId11"/>
    <p:sldId id="278" r:id="rId12"/>
  </p:sldIdLst>
  <p:sldSz cx="9144000" cy="6858000" type="screen4x3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0432B4"/>
    <a:srgbClr val="4C78CA"/>
    <a:srgbClr val="C9C9C9"/>
    <a:srgbClr val="4674CA"/>
    <a:srgbClr val="35B2D3"/>
    <a:srgbClr val="4DF22C"/>
    <a:srgbClr val="FF8F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270" autoAdjust="0"/>
  </p:normalViewPr>
  <p:slideViewPr>
    <p:cSldViewPr>
      <p:cViewPr>
        <p:scale>
          <a:sx n="121" d="100"/>
          <a:sy n="121" d="100"/>
        </p:scale>
        <p:origin x="-12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58C3DF-EA61-42BF-9EC2-C5342331E262}" type="doc">
      <dgm:prSet loTypeId="urn:microsoft.com/office/officeart/2005/8/layout/process4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F695C3B-EA24-439D-9B06-A15545E735DF}">
      <dgm:prSet phldrT="[Текст]" phldr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ru-RU" dirty="0">
            <a:solidFill>
              <a:srgbClr val="C9C9C9"/>
            </a:solidFill>
          </a:endParaRPr>
        </a:p>
      </dgm:t>
    </dgm:pt>
    <dgm:pt modelId="{95DBC785-7651-4B24-A0D9-7E98BD0A8520}" type="parTrans" cxnId="{1A532729-96CF-4427-80A5-7EE9D52267F7}">
      <dgm:prSet/>
      <dgm:spPr/>
      <dgm:t>
        <a:bodyPr/>
        <a:lstStyle/>
        <a:p>
          <a:endParaRPr lang="ru-RU"/>
        </a:p>
      </dgm:t>
    </dgm:pt>
    <dgm:pt modelId="{F015A1AC-2DE7-4871-94B2-A036964F0598}" type="sibTrans" cxnId="{1A532729-96CF-4427-80A5-7EE9D52267F7}">
      <dgm:prSet/>
      <dgm:spPr/>
      <dgm:t>
        <a:bodyPr/>
        <a:lstStyle/>
        <a:p>
          <a:endParaRPr lang="ru-RU"/>
        </a:p>
      </dgm:t>
    </dgm:pt>
    <dgm:pt modelId="{BF5BA8C9-6793-486C-987A-DF452293C448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FF0000"/>
              </a:solidFill>
            </a:rPr>
            <a:t>7</a:t>
          </a:r>
          <a:r>
            <a:rPr lang="kk-KZ" sz="1600" dirty="0" smtClean="0"/>
            <a:t> </a:t>
          </a:r>
          <a:r>
            <a:rPr lang="kk-KZ" sz="1500" dirty="0" smtClean="0"/>
            <a:t>проектов</a:t>
          </a:r>
          <a:endParaRPr lang="ru-RU" sz="1500" dirty="0"/>
        </a:p>
      </dgm:t>
    </dgm:pt>
    <dgm:pt modelId="{E0272F0A-EFF4-4F23-A552-DBC799BDBF2E}" type="parTrans" cxnId="{E0665996-58E1-4D62-A7DF-918AD9DD27D2}">
      <dgm:prSet/>
      <dgm:spPr/>
      <dgm:t>
        <a:bodyPr/>
        <a:lstStyle/>
        <a:p>
          <a:endParaRPr lang="ru-RU"/>
        </a:p>
      </dgm:t>
    </dgm:pt>
    <dgm:pt modelId="{5FA88200-F492-44DF-8261-25A88C7B061A}" type="sibTrans" cxnId="{E0665996-58E1-4D62-A7DF-918AD9DD27D2}">
      <dgm:prSet/>
      <dgm:spPr/>
      <dgm:t>
        <a:bodyPr/>
        <a:lstStyle/>
        <a:p>
          <a:endParaRPr lang="ru-RU"/>
        </a:p>
      </dgm:t>
    </dgm:pt>
    <dgm:pt modelId="{31B8BD89-0068-41D6-B460-115CF822564A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FF0000"/>
              </a:solidFill>
            </a:rPr>
            <a:t>3,4</a:t>
          </a:r>
          <a:r>
            <a:rPr lang="kk-KZ" sz="1600" b="1" dirty="0" smtClean="0">
              <a:solidFill>
                <a:srgbClr val="FF0000"/>
              </a:solidFill>
            </a:rPr>
            <a:t> </a:t>
          </a:r>
          <a:r>
            <a:rPr lang="kk-KZ" sz="1500" b="1" dirty="0" smtClean="0">
              <a:solidFill>
                <a:srgbClr val="FF0000"/>
              </a:solidFill>
            </a:rPr>
            <a:t>млрд. </a:t>
          </a:r>
          <a:r>
            <a:rPr lang="kk-KZ" sz="1500" dirty="0" smtClean="0"/>
            <a:t>тенге</a:t>
          </a:r>
          <a:endParaRPr lang="ru-RU" sz="1500" dirty="0"/>
        </a:p>
      </dgm:t>
    </dgm:pt>
    <dgm:pt modelId="{AC6088B3-12B1-4556-8916-D6DD3A0A1888}" type="parTrans" cxnId="{EFA4437D-A592-4E4C-95DF-0BB1B1F9BC92}">
      <dgm:prSet/>
      <dgm:spPr/>
      <dgm:t>
        <a:bodyPr/>
        <a:lstStyle/>
        <a:p>
          <a:endParaRPr lang="ru-RU"/>
        </a:p>
      </dgm:t>
    </dgm:pt>
    <dgm:pt modelId="{0809C1A8-023A-446D-BF55-B57E91971916}" type="sibTrans" cxnId="{EFA4437D-A592-4E4C-95DF-0BB1B1F9BC92}">
      <dgm:prSet/>
      <dgm:spPr/>
      <dgm:t>
        <a:bodyPr/>
        <a:lstStyle/>
        <a:p>
          <a:endParaRPr lang="ru-RU"/>
        </a:p>
      </dgm:t>
    </dgm:pt>
    <dgm:pt modelId="{885B4A13-F582-4070-A5CE-368B07B80AA8}">
      <dgm:prSet phldrT="[Текст]" phldr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 dirty="0">
            <a:solidFill>
              <a:srgbClr val="4674CA"/>
            </a:solidFill>
          </a:endParaRPr>
        </a:p>
      </dgm:t>
    </dgm:pt>
    <dgm:pt modelId="{9CFB5745-C1D3-4A62-8946-6BD353233A52}" type="parTrans" cxnId="{909A7136-C5A2-468C-863A-308F0316FEC9}">
      <dgm:prSet/>
      <dgm:spPr/>
      <dgm:t>
        <a:bodyPr/>
        <a:lstStyle/>
        <a:p>
          <a:endParaRPr lang="ru-RU"/>
        </a:p>
      </dgm:t>
    </dgm:pt>
    <dgm:pt modelId="{590A42E1-00B1-4401-820F-636DBFB3ECEF}" type="sibTrans" cxnId="{909A7136-C5A2-468C-863A-308F0316FEC9}">
      <dgm:prSet/>
      <dgm:spPr/>
      <dgm:t>
        <a:bodyPr/>
        <a:lstStyle/>
        <a:p>
          <a:endParaRPr lang="ru-RU"/>
        </a:p>
      </dgm:t>
    </dgm:pt>
    <dgm:pt modelId="{69F3CCD0-11C1-493B-B4EE-C41AB80C235A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FF0000"/>
              </a:solidFill>
            </a:rPr>
            <a:t>6</a:t>
          </a:r>
          <a:r>
            <a:rPr lang="kk-KZ" sz="1600" b="1" dirty="0" smtClean="0">
              <a:solidFill>
                <a:srgbClr val="FF0000"/>
              </a:solidFill>
            </a:rPr>
            <a:t> </a:t>
          </a:r>
          <a:r>
            <a:rPr lang="kk-KZ" sz="1500" dirty="0" smtClean="0"/>
            <a:t>проектов</a:t>
          </a:r>
          <a:endParaRPr lang="ru-RU" sz="1500" dirty="0"/>
        </a:p>
      </dgm:t>
    </dgm:pt>
    <dgm:pt modelId="{F493B1FB-8B94-4BBE-8897-78B13E107ABD}" type="parTrans" cxnId="{B36C7676-5FBD-4617-BAB0-7D7BEBF9C982}">
      <dgm:prSet/>
      <dgm:spPr/>
      <dgm:t>
        <a:bodyPr/>
        <a:lstStyle/>
        <a:p>
          <a:endParaRPr lang="ru-RU"/>
        </a:p>
      </dgm:t>
    </dgm:pt>
    <dgm:pt modelId="{877314B3-907D-4F23-BCCA-218BA754CBD6}" type="sibTrans" cxnId="{B36C7676-5FBD-4617-BAB0-7D7BEBF9C982}">
      <dgm:prSet/>
      <dgm:spPr/>
      <dgm:t>
        <a:bodyPr/>
        <a:lstStyle/>
        <a:p>
          <a:endParaRPr lang="ru-RU"/>
        </a:p>
      </dgm:t>
    </dgm:pt>
    <dgm:pt modelId="{3D7F2085-D34E-4794-A14B-F85626BD3201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FF0000"/>
              </a:solidFill>
            </a:rPr>
            <a:t>3,4</a:t>
          </a:r>
          <a:r>
            <a:rPr lang="kk-KZ" sz="1600" b="1" dirty="0" smtClean="0">
              <a:solidFill>
                <a:srgbClr val="FF0000"/>
              </a:solidFill>
            </a:rPr>
            <a:t> млрд. </a:t>
          </a:r>
          <a:r>
            <a:rPr lang="kk-KZ" sz="1500" dirty="0" smtClean="0"/>
            <a:t>тенге</a:t>
          </a:r>
          <a:endParaRPr lang="ru-RU" sz="1500" dirty="0"/>
        </a:p>
      </dgm:t>
    </dgm:pt>
    <dgm:pt modelId="{53CFBAB6-F8B8-4AA7-BF52-4398C15A95E7}" type="parTrans" cxnId="{AE715E63-17F1-496D-A3B9-DE281E099E6F}">
      <dgm:prSet/>
      <dgm:spPr/>
      <dgm:t>
        <a:bodyPr/>
        <a:lstStyle/>
        <a:p>
          <a:endParaRPr lang="ru-RU"/>
        </a:p>
      </dgm:t>
    </dgm:pt>
    <dgm:pt modelId="{126805FF-EF55-4E5F-B478-E90BE791E0D5}" type="sibTrans" cxnId="{AE715E63-17F1-496D-A3B9-DE281E099E6F}">
      <dgm:prSet/>
      <dgm:spPr/>
      <dgm:t>
        <a:bodyPr/>
        <a:lstStyle/>
        <a:p>
          <a:endParaRPr lang="ru-RU"/>
        </a:p>
      </dgm:t>
    </dgm:pt>
    <dgm:pt modelId="{6927FBDC-700B-4EC3-A536-5B4B45EDF12C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FF0000"/>
              </a:solidFill>
            </a:rPr>
            <a:t>53</a:t>
          </a:r>
          <a:r>
            <a:rPr lang="kk-KZ" sz="1500" b="1" dirty="0" smtClean="0">
              <a:solidFill>
                <a:srgbClr val="FF0000"/>
              </a:solidFill>
            </a:rPr>
            <a:t> млрд. </a:t>
          </a:r>
          <a:r>
            <a:rPr lang="kk-KZ" sz="1500" dirty="0" smtClean="0"/>
            <a:t>тенге</a:t>
          </a:r>
          <a:endParaRPr lang="ru-RU" sz="1500" dirty="0"/>
        </a:p>
      </dgm:t>
    </dgm:pt>
    <dgm:pt modelId="{A03E2B69-084E-411D-9EB9-912A318A4422}" type="sibTrans" cxnId="{E9EB79CC-C3AB-4A3E-AF00-B1800C17585D}">
      <dgm:prSet/>
      <dgm:spPr/>
      <dgm:t>
        <a:bodyPr/>
        <a:lstStyle/>
        <a:p>
          <a:endParaRPr lang="ru-RU"/>
        </a:p>
      </dgm:t>
    </dgm:pt>
    <dgm:pt modelId="{284C8601-5BAD-4313-96A9-2F02F4B9AA34}" type="parTrans" cxnId="{E9EB79CC-C3AB-4A3E-AF00-B1800C17585D}">
      <dgm:prSet/>
      <dgm:spPr/>
      <dgm:t>
        <a:bodyPr/>
        <a:lstStyle/>
        <a:p>
          <a:endParaRPr lang="ru-RU"/>
        </a:p>
      </dgm:t>
    </dgm:pt>
    <dgm:pt modelId="{50E766F5-BF4C-4D14-8A85-C6971544FC93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FF0000"/>
              </a:solidFill>
            </a:rPr>
            <a:t>79</a:t>
          </a:r>
          <a:r>
            <a:rPr lang="kk-KZ" sz="1600" dirty="0" smtClean="0"/>
            <a:t> проектов</a:t>
          </a:r>
          <a:endParaRPr lang="ru-RU" sz="1600" dirty="0"/>
        </a:p>
      </dgm:t>
    </dgm:pt>
    <dgm:pt modelId="{D9D9272F-F3E6-4831-B005-85ACD03FE81A}" type="sibTrans" cxnId="{43B26C15-06C7-45C5-8112-1F4D7392D643}">
      <dgm:prSet/>
      <dgm:spPr/>
      <dgm:t>
        <a:bodyPr/>
        <a:lstStyle/>
        <a:p>
          <a:endParaRPr lang="ru-RU"/>
        </a:p>
      </dgm:t>
    </dgm:pt>
    <dgm:pt modelId="{A8A3EE17-0F96-4B86-AD7C-B42DD5DF905C}" type="parTrans" cxnId="{43B26C15-06C7-45C5-8112-1F4D7392D643}">
      <dgm:prSet/>
      <dgm:spPr/>
      <dgm:t>
        <a:bodyPr/>
        <a:lstStyle/>
        <a:p>
          <a:endParaRPr lang="ru-RU"/>
        </a:p>
      </dgm:t>
    </dgm:pt>
    <dgm:pt modelId="{2056C186-D707-49DE-BF43-7D59496865CC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kk-KZ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Теплоснабжение</a:t>
          </a:r>
          <a:endParaRPr lang="ru-RU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EBCA5EAD-C8DD-406A-B018-C4188EBBD81F}" type="sibTrans" cxnId="{CCC41833-6920-43E3-98EC-F15A3A9BC39F}">
      <dgm:prSet/>
      <dgm:spPr/>
      <dgm:t>
        <a:bodyPr/>
        <a:lstStyle/>
        <a:p>
          <a:endParaRPr lang="ru-RU"/>
        </a:p>
      </dgm:t>
    </dgm:pt>
    <dgm:pt modelId="{453A3719-66DC-4F9B-8A5D-3F3DAC21EA16}" type="parTrans" cxnId="{CCC41833-6920-43E3-98EC-F15A3A9BC39F}">
      <dgm:prSet/>
      <dgm:spPr/>
      <dgm:t>
        <a:bodyPr/>
        <a:lstStyle/>
        <a:p>
          <a:endParaRPr lang="ru-RU"/>
        </a:p>
      </dgm:t>
    </dgm:pt>
    <dgm:pt modelId="{E7553436-042F-4093-B935-3F1118DA91FC}" type="pres">
      <dgm:prSet presAssocID="{1458C3DF-EA61-42BF-9EC2-C5342331E2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A21AEE-5EC0-4A96-A00A-7B8E349F4B0F}" type="pres">
      <dgm:prSet presAssocID="{885B4A13-F582-4070-A5CE-368B07B80AA8}" presName="boxAndChildren" presStyleCnt="0"/>
      <dgm:spPr/>
    </dgm:pt>
    <dgm:pt modelId="{8D81E3E2-BBFD-4B3B-8607-B470D257C425}" type="pres">
      <dgm:prSet presAssocID="{885B4A13-F582-4070-A5CE-368B07B80AA8}" presName="parentTextBox" presStyleLbl="node1" presStyleIdx="0" presStyleCnt="3"/>
      <dgm:spPr/>
      <dgm:t>
        <a:bodyPr/>
        <a:lstStyle/>
        <a:p>
          <a:endParaRPr lang="ru-RU"/>
        </a:p>
      </dgm:t>
    </dgm:pt>
    <dgm:pt modelId="{5D6068A5-A414-4BA8-9D4B-E741A3820AA7}" type="pres">
      <dgm:prSet presAssocID="{885B4A13-F582-4070-A5CE-368B07B80AA8}" presName="entireBox" presStyleLbl="node1" presStyleIdx="0" presStyleCnt="3"/>
      <dgm:spPr/>
      <dgm:t>
        <a:bodyPr/>
        <a:lstStyle/>
        <a:p>
          <a:endParaRPr lang="ru-RU"/>
        </a:p>
      </dgm:t>
    </dgm:pt>
    <dgm:pt modelId="{12F559BC-54AA-4B02-80CB-C5FE1C1F970A}" type="pres">
      <dgm:prSet presAssocID="{885B4A13-F582-4070-A5CE-368B07B80AA8}" presName="descendantBox" presStyleCnt="0"/>
      <dgm:spPr/>
    </dgm:pt>
    <dgm:pt modelId="{46A907C5-9125-4EFE-90E0-6D80A1C10BC4}" type="pres">
      <dgm:prSet presAssocID="{69F3CCD0-11C1-493B-B4EE-C41AB80C235A}" presName="childTextBox" presStyleLbl="fgAccFollowNode1" presStyleIdx="0" presStyleCnt="6" custLinFactNeighborX="0" custLinFactNeighborY="45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41D99C-04CB-4E58-89AF-37B4B3D064D9}" type="pres">
      <dgm:prSet presAssocID="{3D7F2085-D34E-4794-A14B-F85626BD3201}" presName="childTextBox" presStyleLbl="fgAccFollowNode1" presStyleIdx="1" presStyleCnt="6" custLinFactNeighborY="328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A10644-F7E0-4685-B790-F6FB7A10DFFE}" type="pres">
      <dgm:prSet presAssocID="{F015A1AC-2DE7-4871-94B2-A036964F0598}" presName="sp" presStyleCnt="0"/>
      <dgm:spPr/>
    </dgm:pt>
    <dgm:pt modelId="{84FA17DE-5438-4F7E-84BC-5A37C33CFBE6}" type="pres">
      <dgm:prSet presAssocID="{3F695C3B-EA24-439D-9B06-A15545E735DF}" presName="arrowAndChildren" presStyleCnt="0"/>
      <dgm:spPr/>
    </dgm:pt>
    <dgm:pt modelId="{24B29C72-3D7A-401C-BC79-899A17DABDF8}" type="pres">
      <dgm:prSet presAssocID="{3F695C3B-EA24-439D-9B06-A15545E735DF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50AE5155-85FE-4DC4-876E-6FF811827A27}" type="pres">
      <dgm:prSet presAssocID="{3F695C3B-EA24-439D-9B06-A15545E735DF}" presName="arrow" presStyleLbl="node1" presStyleIdx="1" presStyleCnt="3" custLinFactNeighborX="119"/>
      <dgm:spPr/>
      <dgm:t>
        <a:bodyPr/>
        <a:lstStyle/>
        <a:p>
          <a:endParaRPr lang="ru-RU"/>
        </a:p>
      </dgm:t>
    </dgm:pt>
    <dgm:pt modelId="{81BB9F32-FC5B-4606-92B5-6B06F9BC8E39}" type="pres">
      <dgm:prSet presAssocID="{3F695C3B-EA24-439D-9B06-A15545E735DF}" presName="descendantArrow" presStyleCnt="0"/>
      <dgm:spPr/>
    </dgm:pt>
    <dgm:pt modelId="{C180B7BB-0ACF-40F1-B32B-1A5E8BEA9945}" type="pres">
      <dgm:prSet presAssocID="{BF5BA8C9-6793-486C-987A-DF452293C448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EBC026-81C0-4343-BDC4-ACB1A7F8019B}" type="pres">
      <dgm:prSet presAssocID="{31B8BD89-0068-41D6-B460-115CF822564A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EB5666-C151-4F35-8ACA-9A7B343F082E}" type="pres">
      <dgm:prSet presAssocID="{EBCA5EAD-C8DD-406A-B018-C4188EBBD81F}" presName="sp" presStyleCnt="0"/>
      <dgm:spPr/>
    </dgm:pt>
    <dgm:pt modelId="{FAE55BF4-713E-4066-85D4-1AE62984149C}" type="pres">
      <dgm:prSet presAssocID="{2056C186-D707-49DE-BF43-7D59496865CC}" presName="arrowAndChildren" presStyleCnt="0"/>
      <dgm:spPr/>
    </dgm:pt>
    <dgm:pt modelId="{69A4B74E-334A-469F-8CAB-DBCD22C504C1}" type="pres">
      <dgm:prSet presAssocID="{2056C186-D707-49DE-BF43-7D59496865CC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1A59FC70-4A4B-49C3-93F5-3CEF2320C4E1}" type="pres">
      <dgm:prSet presAssocID="{2056C186-D707-49DE-BF43-7D59496865CC}" presName="arrow" presStyleLbl="node1" presStyleIdx="2" presStyleCnt="3"/>
      <dgm:spPr/>
      <dgm:t>
        <a:bodyPr/>
        <a:lstStyle/>
        <a:p>
          <a:endParaRPr lang="ru-RU"/>
        </a:p>
      </dgm:t>
    </dgm:pt>
    <dgm:pt modelId="{CA50ADD7-8E43-495E-B434-D6518397B11F}" type="pres">
      <dgm:prSet presAssocID="{2056C186-D707-49DE-BF43-7D59496865CC}" presName="descendantArrow" presStyleCnt="0"/>
      <dgm:spPr/>
    </dgm:pt>
    <dgm:pt modelId="{9208E931-3495-4B03-BF28-6C5EDDF406D4}" type="pres">
      <dgm:prSet presAssocID="{50E766F5-BF4C-4D14-8A85-C6971544FC9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38868C-259A-4E42-BEB0-6021902BA2F5}" type="pres">
      <dgm:prSet presAssocID="{6927FBDC-700B-4EC3-A536-5B4B45EDF12C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9A7136-C5A2-468C-863A-308F0316FEC9}" srcId="{1458C3DF-EA61-42BF-9EC2-C5342331E262}" destId="{885B4A13-F582-4070-A5CE-368B07B80AA8}" srcOrd="2" destOrd="0" parTransId="{9CFB5745-C1D3-4A62-8946-6BD353233A52}" sibTransId="{590A42E1-00B1-4401-820F-636DBFB3ECEF}"/>
    <dgm:cxn modelId="{6898B65B-ED0C-4FC3-A74B-9499A9BBADEE}" type="presOf" srcId="{2056C186-D707-49DE-BF43-7D59496865CC}" destId="{69A4B74E-334A-469F-8CAB-DBCD22C504C1}" srcOrd="0" destOrd="0" presId="urn:microsoft.com/office/officeart/2005/8/layout/process4"/>
    <dgm:cxn modelId="{7B67A4E3-8AD2-4B50-B3EE-642CE96437B8}" type="presOf" srcId="{885B4A13-F582-4070-A5CE-368B07B80AA8}" destId="{8D81E3E2-BBFD-4B3B-8607-B470D257C425}" srcOrd="0" destOrd="0" presId="urn:microsoft.com/office/officeart/2005/8/layout/process4"/>
    <dgm:cxn modelId="{E9EB79CC-C3AB-4A3E-AF00-B1800C17585D}" srcId="{2056C186-D707-49DE-BF43-7D59496865CC}" destId="{6927FBDC-700B-4EC3-A536-5B4B45EDF12C}" srcOrd="1" destOrd="0" parTransId="{284C8601-5BAD-4313-96A9-2F02F4B9AA34}" sibTransId="{A03E2B69-084E-411D-9EB9-912A318A4422}"/>
    <dgm:cxn modelId="{FFD55C54-5378-44C4-B8B5-C0C16838D8B7}" type="presOf" srcId="{6927FBDC-700B-4EC3-A536-5B4B45EDF12C}" destId="{3938868C-259A-4E42-BEB0-6021902BA2F5}" srcOrd="0" destOrd="0" presId="urn:microsoft.com/office/officeart/2005/8/layout/process4"/>
    <dgm:cxn modelId="{60743707-700F-42CB-8FA0-72E4D6F8ED8B}" type="presOf" srcId="{1458C3DF-EA61-42BF-9EC2-C5342331E262}" destId="{E7553436-042F-4093-B935-3F1118DA91FC}" srcOrd="0" destOrd="0" presId="urn:microsoft.com/office/officeart/2005/8/layout/process4"/>
    <dgm:cxn modelId="{AE715E63-17F1-496D-A3B9-DE281E099E6F}" srcId="{885B4A13-F582-4070-A5CE-368B07B80AA8}" destId="{3D7F2085-D34E-4794-A14B-F85626BD3201}" srcOrd="1" destOrd="0" parTransId="{53CFBAB6-F8B8-4AA7-BF52-4398C15A95E7}" sibTransId="{126805FF-EF55-4E5F-B478-E90BE791E0D5}"/>
    <dgm:cxn modelId="{85699608-4B6E-436C-A5E9-6B8E620B1B5D}" type="presOf" srcId="{31B8BD89-0068-41D6-B460-115CF822564A}" destId="{48EBC026-81C0-4343-BDC4-ACB1A7F8019B}" srcOrd="0" destOrd="0" presId="urn:microsoft.com/office/officeart/2005/8/layout/process4"/>
    <dgm:cxn modelId="{587321D2-B561-4F29-A46E-5653D10ADD5E}" type="presOf" srcId="{3F695C3B-EA24-439D-9B06-A15545E735DF}" destId="{24B29C72-3D7A-401C-BC79-899A17DABDF8}" srcOrd="0" destOrd="0" presId="urn:microsoft.com/office/officeart/2005/8/layout/process4"/>
    <dgm:cxn modelId="{2AFE85B6-76BE-475E-A297-532E9DC7C812}" type="presOf" srcId="{3F695C3B-EA24-439D-9B06-A15545E735DF}" destId="{50AE5155-85FE-4DC4-876E-6FF811827A27}" srcOrd="1" destOrd="0" presId="urn:microsoft.com/office/officeart/2005/8/layout/process4"/>
    <dgm:cxn modelId="{1A532729-96CF-4427-80A5-7EE9D52267F7}" srcId="{1458C3DF-EA61-42BF-9EC2-C5342331E262}" destId="{3F695C3B-EA24-439D-9B06-A15545E735DF}" srcOrd="1" destOrd="0" parTransId="{95DBC785-7651-4B24-A0D9-7E98BD0A8520}" sibTransId="{F015A1AC-2DE7-4871-94B2-A036964F0598}"/>
    <dgm:cxn modelId="{A1E4CF78-3EA1-45EF-B975-E189745BC433}" type="presOf" srcId="{885B4A13-F582-4070-A5CE-368B07B80AA8}" destId="{5D6068A5-A414-4BA8-9D4B-E741A3820AA7}" srcOrd="1" destOrd="0" presId="urn:microsoft.com/office/officeart/2005/8/layout/process4"/>
    <dgm:cxn modelId="{B36C7676-5FBD-4617-BAB0-7D7BEBF9C982}" srcId="{885B4A13-F582-4070-A5CE-368B07B80AA8}" destId="{69F3CCD0-11C1-493B-B4EE-C41AB80C235A}" srcOrd="0" destOrd="0" parTransId="{F493B1FB-8B94-4BBE-8897-78B13E107ABD}" sibTransId="{877314B3-907D-4F23-BCCA-218BA754CBD6}"/>
    <dgm:cxn modelId="{E0665996-58E1-4D62-A7DF-918AD9DD27D2}" srcId="{3F695C3B-EA24-439D-9B06-A15545E735DF}" destId="{BF5BA8C9-6793-486C-987A-DF452293C448}" srcOrd="0" destOrd="0" parTransId="{E0272F0A-EFF4-4F23-A552-DBC799BDBF2E}" sibTransId="{5FA88200-F492-44DF-8261-25A88C7B061A}"/>
    <dgm:cxn modelId="{92C97DF1-D4F6-4012-8921-77DA4F885F74}" type="presOf" srcId="{50E766F5-BF4C-4D14-8A85-C6971544FC93}" destId="{9208E931-3495-4B03-BF28-6C5EDDF406D4}" srcOrd="0" destOrd="0" presId="urn:microsoft.com/office/officeart/2005/8/layout/process4"/>
    <dgm:cxn modelId="{CB54F0F9-EFF7-4E19-AF7A-12AEF4A6B5F1}" type="presOf" srcId="{69F3CCD0-11C1-493B-B4EE-C41AB80C235A}" destId="{46A907C5-9125-4EFE-90E0-6D80A1C10BC4}" srcOrd="0" destOrd="0" presId="urn:microsoft.com/office/officeart/2005/8/layout/process4"/>
    <dgm:cxn modelId="{EFA4437D-A592-4E4C-95DF-0BB1B1F9BC92}" srcId="{3F695C3B-EA24-439D-9B06-A15545E735DF}" destId="{31B8BD89-0068-41D6-B460-115CF822564A}" srcOrd="1" destOrd="0" parTransId="{AC6088B3-12B1-4556-8916-D6DD3A0A1888}" sibTransId="{0809C1A8-023A-446D-BF55-B57E91971916}"/>
    <dgm:cxn modelId="{4DD6CDFD-CDA4-4E42-9476-A5EBF38ECC1F}" type="presOf" srcId="{3D7F2085-D34E-4794-A14B-F85626BD3201}" destId="{9741D99C-04CB-4E58-89AF-37B4B3D064D9}" srcOrd="0" destOrd="0" presId="urn:microsoft.com/office/officeart/2005/8/layout/process4"/>
    <dgm:cxn modelId="{43B26C15-06C7-45C5-8112-1F4D7392D643}" srcId="{2056C186-D707-49DE-BF43-7D59496865CC}" destId="{50E766F5-BF4C-4D14-8A85-C6971544FC93}" srcOrd="0" destOrd="0" parTransId="{A8A3EE17-0F96-4B86-AD7C-B42DD5DF905C}" sibTransId="{D9D9272F-F3E6-4831-B005-85ACD03FE81A}"/>
    <dgm:cxn modelId="{233D72E5-DBA2-4DE3-8913-F78DFB397E58}" type="presOf" srcId="{2056C186-D707-49DE-BF43-7D59496865CC}" destId="{1A59FC70-4A4B-49C3-93F5-3CEF2320C4E1}" srcOrd="1" destOrd="0" presId="urn:microsoft.com/office/officeart/2005/8/layout/process4"/>
    <dgm:cxn modelId="{CCC41833-6920-43E3-98EC-F15A3A9BC39F}" srcId="{1458C3DF-EA61-42BF-9EC2-C5342331E262}" destId="{2056C186-D707-49DE-BF43-7D59496865CC}" srcOrd="0" destOrd="0" parTransId="{453A3719-66DC-4F9B-8A5D-3F3DAC21EA16}" sibTransId="{EBCA5EAD-C8DD-406A-B018-C4188EBBD81F}"/>
    <dgm:cxn modelId="{A14FE1BB-FBBB-4F22-A407-A84475E60995}" type="presOf" srcId="{BF5BA8C9-6793-486C-987A-DF452293C448}" destId="{C180B7BB-0ACF-40F1-B32B-1A5E8BEA9945}" srcOrd="0" destOrd="0" presId="urn:microsoft.com/office/officeart/2005/8/layout/process4"/>
    <dgm:cxn modelId="{456E740E-66D8-4EDE-BF42-76180E73705D}" type="presParOf" srcId="{E7553436-042F-4093-B935-3F1118DA91FC}" destId="{BCA21AEE-5EC0-4A96-A00A-7B8E349F4B0F}" srcOrd="0" destOrd="0" presId="urn:microsoft.com/office/officeart/2005/8/layout/process4"/>
    <dgm:cxn modelId="{D8D7CF58-C2A4-41FF-BFA7-2171E56C3FC1}" type="presParOf" srcId="{BCA21AEE-5EC0-4A96-A00A-7B8E349F4B0F}" destId="{8D81E3E2-BBFD-4B3B-8607-B470D257C425}" srcOrd="0" destOrd="0" presId="urn:microsoft.com/office/officeart/2005/8/layout/process4"/>
    <dgm:cxn modelId="{9863B3CE-D219-4F1D-8D95-86165967B9CB}" type="presParOf" srcId="{BCA21AEE-5EC0-4A96-A00A-7B8E349F4B0F}" destId="{5D6068A5-A414-4BA8-9D4B-E741A3820AA7}" srcOrd="1" destOrd="0" presId="urn:microsoft.com/office/officeart/2005/8/layout/process4"/>
    <dgm:cxn modelId="{AB9F6B18-713E-4F1F-961D-BD2EA5CB5199}" type="presParOf" srcId="{BCA21AEE-5EC0-4A96-A00A-7B8E349F4B0F}" destId="{12F559BC-54AA-4B02-80CB-C5FE1C1F970A}" srcOrd="2" destOrd="0" presId="urn:microsoft.com/office/officeart/2005/8/layout/process4"/>
    <dgm:cxn modelId="{D1652ED6-7F99-4FEA-B704-CD317556B34D}" type="presParOf" srcId="{12F559BC-54AA-4B02-80CB-C5FE1C1F970A}" destId="{46A907C5-9125-4EFE-90E0-6D80A1C10BC4}" srcOrd="0" destOrd="0" presId="urn:microsoft.com/office/officeart/2005/8/layout/process4"/>
    <dgm:cxn modelId="{F3821492-B763-422F-967C-55438D91DF67}" type="presParOf" srcId="{12F559BC-54AA-4B02-80CB-C5FE1C1F970A}" destId="{9741D99C-04CB-4E58-89AF-37B4B3D064D9}" srcOrd="1" destOrd="0" presId="urn:microsoft.com/office/officeart/2005/8/layout/process4"/>
    <dgm:cxn modelId="{6788BA47-849A-4699-84F9-C0067A86CC5D}" type="presParOf" srcId="{E7553436-042F-4093-B935-3F1118DA91FC}" destId="{27A10644-F7E0-4685-B790-F6FB7A10DFFE}" srcOrd="1" destOrd="0" presId="urn:microsoft.com/office/officeart/2005/8/layout/process4"/>
    <dgm:cxn modelId="{636AB9E7-3CC2-4E66-8620-7C941F51BEF0}" type="presParOf" srcId="{E7553436-042F-4093-B935-3F1118DA91FC}" destId="{84FA17DE-5438-4F7E-84BC-5A37C33CFBE6}" srcOrd="2" destOrd="0" presId="urn:microsoft.com/office/officeart/2005/8/layout/process4"/>
    <dgm:cxn modelId="{C7C08A70-BA7E-46F6-A7DD-7BC57881108C}" type="presParOf" srcId="{84FA17DE-5438-4F7E-84BC-5A37C33CFBE6}" destId="{24B29C72-3D7A-401C-BC79-899A17DABDF8}" srcOrd="0" destOrd="0" presId="urn:microsoft.com/office/officeart/2005/8/layout/process4"/>
    <dgm:cxn modelId="{9520F0B8-12ED-401B-910D-0192EA4B7C8E}" type="presParOf" srcId="{84FA17DE-5438-4F7E-84BC-5A37C33CFBE6}" destId="{50AE5155-85FE-4DC4-876E-6FF811827A27}" srcOrd="1" destOrd="0" presId="urn:microsoft.com/office/officeart/2005/8/layout/process4"/>
    <dgm:cxn modelId="{B873E982-AC86-4B6C-8C2E-E42FECB9131A}" type="presParOf" srcId="{84FA17DE-5438-4F7E-84BC-5A37C33CFBE6}" destId="{81BB9F32-FC5B-4606-92B5-6B06F9BC8E39}" srcOrd="2" destOrd="0" presId="urn:microsoft.com/office/officeart/2005/8/layout/process4"/>
    <dgm:cxn modelId="{31A751EB-FEED-43F8-9EC6-A71DBA46D9B3}" type="presParOf" srcId="{81BB9F32-FC5B-4606-92B5-6B06F9BC8E39}" destId="{C180B7BB-0ACF-40F1-B32B-1A5E8BEA9945}" srcOrd="0" destOrd="0" presId="urn:microsoft.com/office/officeart/2005/8/layout/process4"/>
    <dgm:cxn modelId="{94E2C561-2DCB-4925-A2F5-3365C1D5FEEA}" type="presParOf" srcId="{81BB9F32-FC5B-4606-92B5-6B06F9BC8E39}" destId="{48EBC026-81C0-4343-BDC4-ACB1A7F8019B}" srcOrd="1" destOrd="0" presId="urn:microsoft.com/office/officeart/2005/8/layout/process4"/>
    <dgm:cxn modelId="{1E16B23B-16B9-47C4-852E-E10213537A4E}" type="presParOf" srcId="{E7553436-042F-4093-B935-3F1118DA91FC}" destId="{C8EB5666-C151-4F35-8ACA-9A7B343F082E}" srcOrd="3" destOrd="0" presId="urn:microsoft.com/office/officeart/2005/8/layout/process4"/>
    <dgm:cxn modelId="{A01C15A9-1909-480D-8AE7-AD69B0BC1928}" type="presParOf" srcId="{E7553436-042F-4093-B935-3F1118DA91FC}" destId="{FAE55BF4-713E-4066-85D4-1AE62984149C}" srcOrd="4" destOrd="0" presId="urn:microsoft.com/office/officeart/2005/8/layout/process4"/>
    <dgm:cxn modelId="{20B285C0-B4A9-492A-9709-AE8D487F9974}" type="presParOf" srcId="{FAE55BF4-713E-4066-85D4-1AE62984149C}" destId="{69A4B74E-334A-469F-8CAB-DBCD22C504C1}" srcOrd="0" destOrd="0" presId="urn:microsoft.com/office/officeart/2005/8/layout/process4"/>
    <dgm:cxn modelId="{B5B67741-FE36-466E-A1AC-23EB1BF2B80B}" type="presParOf" srcId="{FAE55BF4-713E-4066-85D4-1AE62984149C}" destId="{1A59FC70-4A4B-49C3-93F5-3CEF2320C4E1}" srcOrd="1" destOrd="0" presId="urn:microsoft.com/office/officeart/2005/8/layout/process4"/>
    <dgm:cxn modelId="{B4A71465-86BA-49E4-AA1C-CF38DC1F88B3}" type="presParOf" srcId="{FAE55BF4-713E-4066-85D4-1AE62984149C}" destId="{CA50ADD7-8E43-495E-B434-D6518397B11F}" srcOrd="2" destOrd="0" presId="urn:microsoft.com/office/officeart/2005/8/layout/process4"/>
    <dgm:cxn modelId="{70006F55-4DED-45C7-9554-D2AEDE77DCAC}" type="presParOf" srcId="{CA50ADD7-8E43-495E-B434-D6518397B11F}" destId="{9208E931-3495-4B03-BF28-6C5EDDF406D4}" srcOrd="0" destOrd="0" presId="urn:microsoft.com/office/officeart/2005/8/layout/process4"/>
    <dgm:cxn modelId="{B9E0666E-A0A8-49B9-AC0C-FF7449367C93}" type="presParOf" srcId="{CA50ADD7-8E43-495E-B434-D6518397B11F}" destId="{3938868C-259A-4E42-BEB0-6021902BA2F5}" srcOrd="1" destOrd="0" presId="urn:microsoft.com/office/officeart/2005/8/layout/process4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58C3DF-EA61-42BF-9EC2-C5342331E262}" type="doc">
      <dgm:prSet loTypeId="urn:microsoft.com/office/officeart/2005/8/layout/process4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F695C3B-EA24-439D-9B06-A15545E735DF}">
      <dgm:prSet phldrT="[Текст]" phldr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ru-RU" dirty="0">
            <a:solidFill>
              <a:srgbClr val="C9C9C9"/>
            </a:solidFill>
          </a:endParaRPr>
        </a:p>
      </dgm:t>
    </dgm:pt>
    <dgm:pt modelId="{95DBC785-7651-4B24-A0D9-7E98BD0A8520}" type="parTrans" cxnId="{1A532729-96CF-4427-80A5-7EE9D52267F7}">
      <dgm:prSet/>
      <dgm:spPr/>
      <dgm:t>
        <a:bodyPr/>
        <a:lstStyle/>
        <a:p>
          <a:endParaRPr lang="ru-RU"/>
        </a:p>
      </dgm:t>
    </dgm:pt>
    <dgm:pt modelId="{F015A1AC-2DE7-4871-94B2-A036964F0598}" type="sibTrans" cxnId="{1A532729-96CF-4427-80A5-7EE9D52267F7}">
      <dgm:prSet/>
      <dgm:spPr/>
      <dgm:t>
        <a:bodyPr/>
        <a:lstStyle/>
        <a:p>
          <a:endParaRPr lang="ru-RU"/>
        </a:p>
      </dgm:t>
    </dgm:pt>
    <dgm:pt modelId="{BF5BA8C9-6793-486C-987A-DF452293C448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FF0000"/>
              </a:solidFill>
            </a:rPr>
            <a:t>60</a:t>
          </a:r>
          <a:r>
            <a:rPr lang="kk-KZ" sz="1600" dirty="0" smtClean="0"/>
            <a:t> </a:t>
          </a:r>
          <a:r>
            <a:rPr lang="kk-KZ" sz="1500" dirty="0" smtClean="0"/>
            <a:t>проектов</a:t>
          </a:r>
          <a:endParaRPr lang="ru-RU" sz="1500" dirty="0"/>
        </a:p>
      </dgm:t>
    </dgm:pt>
    <dgm:pt modelId="{E0272F0A-EFF4-4F23-A552-DBC799BDBF2E}" type="parTrans" cxnId="{E0665996-58E1-4D62-A7DF-918AD9DD27D2}">
      <dgm:prSet/>
      <dgm:spPr/>
      <dgm:t>
        <a:bodyPr/>
        <a:lstStyle/>
        <a:p>
          <a:endParaRPr lang="ru-RU"/>
        </a:p>
      </dgm:t>
    </dgm:pt>
    <dgm:pt modelId="{5FA88200-F492-44DF-8261-25A88C7B061A}" type="sibTrans" cxnId="{E0665996-58E1-4D62-A7DF-918AD9DD27D2}">
      <dgm:prSet/>
      <dgm:spPr/>
      <dgm:t>
        <a:bodyPr/>
        <a:lstStyle/>
        <a:p>
          <a:endParaRPr lang="ru-RU"/>
        </a:p>
      </dgm:t>
    </dgm:pt>
    <dgm:pt modelId="{31B8BD89-0068-41D6-B460-115CF822564A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FF0000"/>
              </a:solidFill>
            </a:rPr>
            <a:t>32,2</a:t>
          </a:r>
          <a:r>
            <a:rPr lang="kk-KZ" sz="1600" b="1" dirty="0" smtClean="0">
              <a:solidFill>
                <a:srgbClr val="FF0000"/>
              </a:solidFill>
            </a:rPr>
            <a:t> </a:t>
          </a:r>
          <a:r>
            <a:rPr lang="kk-KZ" sz="1500" b="1" dirty="0" smtClean="0">
              <a:solidFill>
                <a:srgbClr val="FF0000"/>
              </a:solidFill>
            </a:rPr>
            <a:t>млрд. </a:t>
          </a:r>
          <a:r>
            <a:rPr lang="kk-KZ" sz="1500" dirty="0" smtClean="0"/>
            <a:t>тенге</a:t>
          </a:r>
          <a:endParaRPr lang="ru-RU" sz="1500" dirty="0"/>
        </a:p>
      </dgm:t>
    </dgm:pt>
    <dgm:pt modelId="{AC6088B3-12B1-4556-8916-D6DD3A0A1888}" type="parTrans" cxnId="{EFA4437D-A592-4E4C-95DF-0BB1B1F9BC92}">
      <dgm:prSet/>
      <dgm:spPr/>
      <dgm:t>
        <a:bodyPr/>
        <a:lstStyle/>
        <a:p>
          <a:endParaRPr lang="ru-RU"/>
        </a:p>
      </dgm:t>
    </dgm:pt>
    <dgm:pt modelId="{0809C1A8-023A-446D-BF55-B57E91971916}" type="sibTrans" cxnId="{EFA4437D-A592-4E4C-95DF-0BB1B1F9BC92}">
      <dgm:prSet/>
      <dgm:spPr/>
      <dgm:t>
        <a:bodyPr/>
        <a:lstStyle/>
        <a:p>
          <a:endParaRPr lang="ru-RU"/>
        </a:p>
      </dgm:t>
    </dgm:pt>
    <dgm:pt modelId="{885B4A13-F582-4070-A5CE-368B07B80AA8}">
      <dgm:prSet phldrT="[Текст]" phldr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 dirty="0">
            <a:solidFill>
              <a:srgbClr val="4C78CA"/>
            </a:solidFill>
          </a:endParaRPr>
        </a:p>
      </dgm:t>
    </dgm:pt>
    <dgm:pt modelId="{9CFB5745-C1D3-4A62-8946-6BD353233A52}" type="parTrans" cxnId="{909A7136-C5A2-468C-863A-308F0316FEC9}">
      <dgm:prSet/>
      <dgm:spPr/>
      <dgm:t>
        <a:bodyPr/>
        <a:lstStyle/>
        <a:p>
          <a:endParaRPr lang="ru-RU"/>
        </a:p>
      </dgm:t>
    </dgm:pt>
    <dgm:pt modelId="{590A42E1-00B1-4401-820F-636DBFB3ECEF}" type="sibTrans" cxnId="{909A7136-C5A2-468C-863A-308F0316FEC9}">
      <dgm:prSet/>
      <dgm:spPr/>
      <dgm:t>
        <a:bodyPr/>
        <a:lstStyle/>
        <a:p>
          <a:endParaRPr lang="ru-RU"/>
        </a:p>
      </dgm:t>
    </dgm:pt>
    <dgm:pt modelId="{69F3CCD0-11C1-493B-B4EE-C41AB80C235A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FF0000"/>
              </a:solidFill>
            </a:rPr>
            <a:t>26</a:t>
          </a:r>
          <a:r>
            <a:rPr lang="kk-KZ" sz="1600" b="1" dirty="0" smtClean="0">
              <a:solidFill>
                <a:srgbClr val="FF0000"/>
              </a:solidFill>
            </a:rPr>
            <a:t> </a:t>
          </a:r>
          <a:r>
            <a:rPr lang="kk-KZ" sz="1500" dirty="0" smtClean="0"/>
            <a:t>проектов</a:t>
          </a:r>
          <a:endParaRPr lang="ru-RU" sz="1500" dirty="0"/>
        </a:p>
      </dgm:t>
    </dgm:pt>
    <dgm:pt modelId="{F493B1FB-8B94-4BBE-8897-78B13E107ABD}" type="parTrans" cxnId="{B36C7676-5FBD-4617-BAB0-7D7BEBF9C982}">
      <dgm:prSet/>
      <dgm:spPr/>
      <dgm:t>
        <a:bodyPr/>
        <a:lstStyle/>
        <a:p>
          <a:endParaRPr lang="ru-RU"/>
        </a:p>
      </dgm:t>
    </dgm:pt>
    <dgm:pt modelId="{877314B3-907D-4F23-BCCA-218BA754CBD6}" type="sibTrans" cxnId="{B36C7676-5FBD-4617-BAB0-7D7BEBF9C982}">
      <dgm:prSet/>
      <dgm:spPr/>
      <dgm:t>
        <a:bodyPr/>
        <a:lstStyle/>
        <a:p>
          <a:endParaRPr lang="ru-RU"/>
        </a:p>
      </dgm:t>
    </dgm:pt>
    <dgm:pt modelId="{3D7F2085-D34E-4794-A14B-F85626BD3201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FF0000"/>
              </a:solidFill>
            </a:rPr>
            <a:t>11,2</a:t>
          </a:r>
          <a:r>
            <a:rPr lang="kk-KZ" sz="1600" b="1" dirty="0" smtClean="0">
              <a:solidFill>
                <a:srgbClr val="FF0000"/>
              </a:solidFill>
            </a:rPr>
            <a:t> млрд. </a:t>
          </a:r>
          <a:r>
            <a:rPr lang="kk-KZ" sz="1500" dirty="0" smtClean="0"/>
            <a:t>тенге</a:t>
          </a:r>
          <a:endParaRPr lang="ru-RU" sz="1500" dirty="0"/>
        </a:p>
      </dgm:t>
    </dgm:pt>
    <dgm:pt modelId="{53CFBAB6-F8B8-4AA7-BF52-4398C15A95E7}" type="parTrans" cxnId="{AE715E63-17F1-496D-A3B9-DE281E099E6F}">
      <dgm:prSet/>
      <dgm:spPr/>
      <dgm:t>
        <a:bodyPr/>
        <a:lstStyle/>
        <a:p>
          <a:endParaRPr lang="ru-RU"/>
        </a:p>
      </dgm:t>
    </dgm:pt>
    <dgm:pt modelId="{126805FF-EF55-4E5F-B478-E90BE791E0D5}" type="sibTrans" cxnId="{AE715E63-17F1-496D-A3B9-DE281E099E6F}">
      <dgm:prSet/>
      <dgm:spPr/>
      <dgm:t>
        <a:bodyPr/>
        <a:lstStyle/>
        <a:p>
          <a:endParaRPr lang="ru-RU"/>
        </a:p>
      </dgm:t>
    </dgm:pt>
    <dgm:pt modelId="{6927FBDC-700B-4EC3-A536-5B4B45EDF12C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FF0000"/>
              </a:solidFill>
            </a:rPr>
            <a:t>43,6</a:t>
          </a:r>
          <a:r>
            <a:rPr lang="kk-KZ" sz="1600" b="1" dirty="0" smtClean="0">
              <a:solidFill>
                <a:srgbClr val="FF0000"/>
              </a:solidFill>
            </a:rPr>
            <a:t> млрд. </a:t>
          </a:r>
          <a:r>
            <a:rPr lang="kk-KZ" sz="1500" dirty="0" smtClean="0"/>
            <a:t>тенге</a:t>
          </a:r>
          <a:endParaRPr lang="ru-RU" sz="1500" dirty="0"/>
        </a:p>
      </dgm:t>
    </dgm:pt>
    <dgm:pt modelId="{A03E2B69-084E-411D-9EB9-912A318A4422}" type="sibTrans" cxnId="{E9EB79CC-C3AB-4A3E-AF00-B1800C17585D}">
      <dgm:prSet/>
      <dgm:spPr/>
      <dgm:t>
        <a:bodyPr/>
        <a:lstStyle/>
        <a:p>
          <a:endParaRPr lang="ru-RU"/>
        </a:p>
      </dgm:t>
    </dgm:pt>
    <dgm:pt modelId="{284C8601-5BAD-4313-96A9-2F02F4B9AA34}" type="parTrans" cxnId="{E9EB79CC-C3AB-4A3E-AF00-B1800C17585D}">
      <dgm:prSet/>
      <dgm:spPr/>
      <dgm:t>
        <a:bodyPr/>
        <a:lstStyle/>
        <a:p>
          <a:endParaRPr lang="ru-RU"/>
        </a:p>
      </dgm:t>
    </dgm:pt>
    <dgm:pt modelId="{50E766F5-BF4C-4D14-8A85-C6971544FC93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FF0000"/>
              </a:solidFill>
            </a:rPr>
            <a:t>33</a:t>
          </a:r>
          <a:r>
            <a:rPr lang="kk-KZ" sz="1600" b="1" dirty="0" smtClean="0">
              <a:solidFill>
                <a:srgbClr val="FF0000"/>
              </a:solidFill>
            </a:rPr>
            <a:t> </a:t>
          </a:r>
          <a:r>
            <a:rPr lang="kk-KZ" sz="1600" dirty="0" smtClean="0"/>
            <a:t>проектов</a:t>
          </a:r>
          <a:endParaRPr lang="ru-RU" sz="1600" dirty="0"/>
        </a:p>
      </dgm:t>
    </dgm:pt>
    <dgm:pt modelId="{D9D9272F-F3E6-4831-B005-85ACD03FE81A}" type="sibTrans" cxnId="{43B26C15-06C7-45C5-8112-1F4D7392D643}">
      <dgm:prSet/>
      <dgm:spPr/>
      <dgm:t>
        <a:bodyPr/>
        <a:lstStyle/>
        <a:p>
          <a:endParaRPr lang="ru-RU"/>
        </a:p>
      </dgm:t>
    </dgm:pt>
    <dgm:pt modelId="{A8A3EE17-0F96-4B86-AD7C-B42DD5DF905C}" type="parTrans" cxnId="{43B26C15-06C7-45C5-8112-1F4D7392D643}">
      <dgm:prSet/>
      <dgm:spPr/>
      <dgm:t>
        <a:bodyPr/>
        <a:lstStyle/>
        <a:p>
          <a:endParaRPr lang="ru-RU"/>
        </a:p>
      </dgm:t>
    </dgm:pt>
    <dgm:pt modelId="{2056C186-D707-49DE-BF43-7D59496865CC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kk-KZ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Теплоснабжение</a:t>
          </a:r>
          <a:endParaRPr lang="ru-RU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EBCA5EAD-C8DD-406A-B018-C4188EBBD81F}" type="sibTrans" cxnId="{CCC41833-6920-43E3-98EC-F15A3A9BC39F}">
      <dgm:prSet/>
      <dgm:spPr/>
      <dgm:t>
        <a:bodyPr/>
        <a:lstStyle/>
        <a:p>
          <a:endParaRPr lang="ru-RU"/>
        </a:p>
      </dgm:t>
    </dgm:pt>
    <dgm:pt modelId="{453A3719-66DC-4F9B-8A5D-3F3DAC21EA16}" type="parTrans" cxnId="{CCC41833-6920-43E3-98EC-F15A3A9BC39F}">
      <dgm:prSet/>
      <dgm:spPr/>
      <dgm:t>
        <a:bodyPr/>
        <a:lstStyle/>
        <a:p>
          <a:endParaRPr lang="ru-RU"/>
        </a:p>
      </dgm:t>
    </dgm:pt>
    <dgm:pt modelId="{E7553436-042F-4093-B935-3F1118DA91FC}" type="pres">
      <dgm:prSet presAssocID="{1458C3DF-EA61-42BF-9EC2-C5342331E2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A21AEE-5EC0-4A96-A00A-7B8E349F4B0F}" type="pres">
      <dgm:prSet presAssocID="{885B4A13-F582-4070-A5CE-368B07B80AA8}" presName="boxAndChildren" presStyleCnt="0"/>
      <dgm:spPr/>
    </dgm:pt>
    <dgm:pt modelId="{8D81E3E2-BBFD-4B3B-8607-B470D257C425}" type="pres">
      <dgm:prSet presAssocID="{885B4A13-F582-4070-A5CE-368B07B80AA8}" presName="parentTextBox" presStyleLbl="node1" presStyleIdx="0" presStyleCnt="3"/>
      <dgm:spPr/>
      <dgm:t>
        <a:bodyPr/>
        <a:lstStyle/>
        <a:p>
          <a:endParaRPr lang="ru-RU"/>
        </a:p>
      </dgm:t>
    </dgm:pt>
    <dgm:pt modelId="{5D6068A5-A414-4BA8-9D4B-E741A3820AA7}" type="pres">
      <dgm:prSet presAssocID="{885B4A13-F582-4070-A5CE-368B07B80AA8}" presName="entireBox" presStyleLbl="node1" presStyleIdx="0" presStyleCnt="3" custScaleY="71141" custLinFactNeighborY="-11965"/>
      <dgm:spPr/>
      <dgm:t>
        <a:bodyPr/>
        <a:lstStyle/>
        <a:p>
          <a:endParaRPr lang="ru-RU"/>
        </a:p>
      </dgm:t>
    </dgm:pt>
    <dgm:pt modelId="{12F559BC-54AA-4B02-80CB-C5FE1C1F970A}" type="pres">
      <dgm:prSet presAssocID="{885B4A13-F582-4070-A5CE-368B07B80AA8}" presName="descendantBox" presStyleCnt="0"/>
      <dgm:spPr/>
    </dgm:pt>
    <dgm:pt modelId="{46A907C5-9125-4EFE-90E0-6D80A1C10BC4}" type="pres">
      <dgm:prSet presAssocID="{69F3CCD0-11C1-493B-B4EE-C41AB80C235A}" presName="childTextBox" presStyleLbl="fgAccFollowNode1" presStyleIdx="0" presStyleCnt="6" custLinFactNeighborX="0" custLinFactNeighborY="45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41D99C-04CB-4E58-89AF-37B4B3D064D9}" type="pres">
      <dgm:prSet presAssocID="{3D7F2085-D34E-4794-A14B-F85626BD3201}" presName="childTextBox" presStyleLbl="fgAccFollowNode1" presStyleIdx="1" presStyleCnt="6" custLinFactNeighborY="78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A10644-F7E0-4685-B790-F6FB7A10DFFE}" type="pres">
      <dgm:prSet presAssocID="{F015A1AC-2DE7-4871-94B2-A036964F0598}" presName="sp" presStyleCnt="0"/>
      <dgm:spPr/>
    </dgm:pt>
    <dgm:pt modelId="{84FA17DE-5438-4F7E-84BC-5A37C33CFBE6}" type="pres">
      <dgm:prSet presAssocID="{3F695C3B-EA24-439D-9B06-A15545E735DF}" presName="arrowAndChildren" presStyleCnt="0"/>
      <dgm:spPr/>
    </dgm:pt>
    <dgm:pt modelId="{24B29C72-3D7A-401C-BC79-899A17DABDF8}" type="pres">
      <dgm:prSet presAssocID="{3F695C3B-EA24-439D-9B06-A15545E735DF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50AE5155-85FE-4DC4-876E-6FF811827A27}" type="pres">
      <dgm:prSet presAssocID="{3F695C3B-EA24-439D-9B06-A15545E735DF}" presName="arrow" presStyleLbl="node1" presStyleIdx="1" presStyleCnt="3"/>
      <dgm:spPr/>
      <dgm:t>
        <a:bodyPr/>
        <a:lstStyle/>
        <a:p>
          <a:endParaRPr lang="ru-RU"/>
        </a:p>
      </dgm:t>
    </dgm:pt>
    <dgm:pt modelId="{81BB9F32-FC5B-4606-92B5-6B06F9BC8E39}" type="pres">
      <dgm:prSet presAssocID="{3F695C3B-EA24-439D-9B06-A15545E735DF}" presName="descendantArrow" presStyleCnt="0"/>
      <dgm:spPr/>
    </dgm:pt>
    <dgm:pt modelId="{C180B7BB-0ACF-40F1-B32B-1A5E8BEA9945}" type="pres">
      <dgm:prSet presAssocID="{BF5BA8C9-6793-486C-987A-DF452293C448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EBC026-81C0-4343-BDC4-ACB1A7F8019B}" type="pres">
      <dgm:prSet presAssocID="{31B8BD89-0068-41D6-B460-115CF822564A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EB5666-C151-4F35-8ACA-9A7B343F082E}" type="pres">
      <dgm:prSet presAssocID="{EBCA5EAD-C8DD-406A-B018-C4188EBBD81F}" presName="sp" presStyleCnt="0"/>
      <dgm:spPr/>
    </dgm:pt>
    <dgm:pt modelId="{FAE55BF4-713E-4066-85D4-1AE62984149C}" type="pres">
      <dgm:prSet presAssocID="{2056C186-D707-49DE-BF43-7D59496865CC}" presName="arrowAndChildren" presStyleCnt="0"/>
      <dgm:spPr/>
    </dgm:pt>
    <dgm:pt modelId="{69A4B74E-334A-469F-8CAB-DBCD22C504C1}" type="pres">
      <dgm:prSet presAssocID="{2056C186-D707-49DE-BF43-7D59496865CC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1A59FC70-4A4B-49C3-93F5-3CEF2320C4E1}" type="pres">
      <dgm:prSet presAssocID="{2056C186-D707-49DE-BF43-7D59496865CC}" presName="arrow" presStyleLbl="node1" presStyleIdx="2" presStyleCnt="3"/>
      <dgm:spPr/>
      <dgm:t>
        <a:bodyPr/>
        <a:lstStyle/>
        <a:p>
          <a:endParaRPr lang="ru-RU"/>
        </a:p>
      </dgm:t>
    </dgm:pt>
    <dgm:pt modelId="{CA50ADD7-8E43-495E-B434-D6518397B11F}" type="pres">
      <dgm:prSet presAssocID="{2056C186-D707-49DE-BF43-7D59496865CC}" presName="descendantArrow" presStyleCnt="0"/>
      <dgm:spPr/>
    </dgm:pt>
    <dgm:pt modelId="{9208E931-3495-4B03-BF28-6C5EDDF406D4}" type="pres">
      <dgm:prSet presAssocID="{50E766F5-BF4C-4D14-8A85-C6971544FC9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38868C-259A-4E42-BEB0-6021902BA2F5}" type="pres">
      <dgm:prSet presAssocID="{6927FBDC-700B-4EC3-A536-5B4B45EDF12C}" presName="childTextArrow" presStyleLbl="fgAccFollowNode1" presStyleIdx="5" presStyleCnt="6" custLinFactNeighborX="6550" custLinFactNeighborY="-5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1EEBF5-DC10-4253-A04E-3AEEE16511CA}" type="presOf" srcId="{2056C186-D707-49DE-BF43-7D59496865CC}" destId="{69A4B74E-334A-469F-8CAB-DBCD22C504C1}" srcOrd="0" destOrd="0" presId="urn:microsoft.com/office/officeart/2005/8/layout/process4"/>
    <dgm:cxn modelId="{B307BF42-9209-408D-ADC9-A1879CFFDF36}" type="presOf" srcId="{31B8BD89-0068-41D6-B460-115CF822564A}" destId="{48EBC026-81C0-4343-BDC4-ACB1A7F8019B}" srcOrd="0" destOrd="0" presId="urn:microsoft.com/office/officeart/2005/8/layout/process4"/>
    <dgm:cxn modelId="{909A7136-C5A2-468C-863A-308F0316FEC9}" srcId="{1458C3DF-EA61-42BF-9EC2-C5342331E262}" destId="{885B4A13-F582-4070-A5CE-368B07B80AA8}" srcOrd="2" destOrd="0" parTransId="{9CFB5745-C1D3-4A62-8946-6BD353233A52}" sibTransId="{590A42E1-00B1-4401-820F-636DBFB3ECEF}"/>
    <dgm:cxn modelId="{EF793940-A7A7-41A7-BE35-3E4CDD488345}" type="presOf" srcId="{3D7F2085-D34E-4794-A14B-F85626BD3201}" destId="{9741D99C-04CB-4E58-89AF-37B4B3D064D9}" srcOrd="0" destOrd="0" presId="urn:microsoft.com/office/officeart/2005/8/layout/process4"/>
    <dgm:cxn modelId="{5E7AF51B-2287-4DB1-91AB-5C01EF293546}" type="presOf" srcId="{3F695C3B-EA24-439D-9B06-A15545E735DF}" destId="{50AE5155-85FE-4DC4-876E-6FF811827A27}" srcOrd="1" destOrd="0" presId="urn:microsoft.com/office/officeart/2005/8/layout/process4"/>
    <dgm:cxn modelId="{F3797EA2-56A1-4636-99E7-3371EB51D7D4}" type="presOf" srcId="{2056C186-D707-49DE-BF43-7D59496865CC}" destId="{1A59FC70-4A4B-49C3-93F5-3CEF2320C4E1}" srcOrd="1" destOrd="0" presId="urn:microsoft.com/office/officeart/2005/8/layout/process4"/>
    <dgm:cxn modelId="{E9EB79CC-C3AB-4A3E-AF00-B1800C17585D}" srcId="{2056C186-D707-49DE-BF43-7D59496865CC}" destId="{6927FBDC-700B-4EC3-A536-5B4B45EDF12C}" srcOrd="1" destOrd="0" parTransId="{284C8601-5BAD-4313-96A9-2F02F4B9AA34}" sibTransId="{A03E2B69-084E-411D-9EB9-912A318A4422}"/>
    <dgm:cxn modelId="{6C356C65-F113-4403-B54D-6D79DA807B63}" type="presOf" srcId="{885B4A13-F582-4070-A5CE-368B07B80AA8}" destId="{8D81E3E2-BBFD-4B3B-8607-B470D257C425}" srcOrd="0" destOrd="0" presId="urn:microsoft.com/office/officeart/2005/8/layout/process4"/>
    <dgm:cxn modelId="{AE715E63-17F1-496D-A3B9-DE281E099E6F}" srcId="{885B4A13-F582-4070-A5CE-368B07B80AA8}" destId="{3D7F2085-D34E-4794-A14B-F85626BD3201}" srcOrd="1" destOrd="0" parTransId="{53CFBAB6-F8B8-4AA7-BF52-4398C15A95E7}" sibTransId="{126805FF-EF55-4E5F-B478-E90BE791E0D5}"/>
    <dgm:cxn modelId="{26CCA6F7-9338-417F-902D-1C0C1A1B1C09}" type="presOf" srcId="{50E766F5-BF4C-4D14-8A85-C6971544FC93}" destId="{9208E931-3495-4B03-BF28-6C5EDDF406D4}" srcOrd="0" destOrd="0" presId="urn:microsoft.com/office/officeart/2005/8/layout/process4"/>
    <dgm:cxn modelId="{BFC9B2F3-3C0F-4833-A59A-D077B97E41A9}" type="presOf" srcId="{3F695C3B-EA24-439D-9B06-A15545E735DF}" destId="{24B29C72-3D7A-401C-BC79-899A17DABDF8}" srcOrd="0" destOrd="0" presId="urn:microsoft.com/office/officeart/2005/8/layout/process4"/>
    <dgm:cxn modelId="{1A532729-96CF-4427-80A5-7EE9D52267F7}" srcId="{1458C3DF-EA61-42BF-9EC2-C5342331E262}" destId="{3F695C3B-EA24-439D-9B06-A15545E735DF}" srcOrd="1" destOrd="0" parTransId="{95DBC785-7651-4B24-A0D9-7E98BD0A8520}" sibTransId="{F015A1AC-2DE7-4871-94B2-A036964F0598}"/>
    <dgm:cxn modelId="{5C019A66-9881-45C2-B54A-0CEF6CFAD01B}" type="presOf" srcId="{1458C3DF-EA61-42BF-9EC2-C5342331E262}" destId="{E7553436-042F-4093-B935-3F1118DA91FC}" srcOrd="0" destOrd="0" presId="urn:microsoft.com/office/officeart/2005/8/layout/process4"/>
    <dgm:cxn modelId="{B36C7676-5FBD-4617-BAB0-7D7BEBF9C982}" srcId="{885B4A13-F582-4070-A5CE-368B07B80AA8}" destId="{69F3CCD0-11C1-493B-B4EE-C41AB80C235A}" srcOrd="0" destOrd="0" parTransId="{F493B1FB-8B94-4BBE-8897-78B13E107ABD}" sibTransId="{877314B3-907D-4F23-BCCA-218BA754CBD6}"/>
    <dgm:cxn modelId="{E0665996-58E1-4D62-A7DF-918AD9DD27D2}" srcId="{3F695C3B-EA24-439D-9B06-A15545E735DF}" destId="{BF5BA8C9-6793-486C-987A-DF452293C448}" srcOrd="0" destOrd="0" parTransId="{E0272F0A-EFF4-4F23-A552-DBC799BDBF2E}" sibTransId="{5FA88200-F492-44DF-8261-25A88C7B061A}"/>
    <dgm:cxn modelId="{9AF6A3D5-CCBA-4FE8-819B-F98F7C721343}" type="presOf" srcId="{BF5BA8C9-6793-486C-987A-DF452293C448}" destId="{C180B7BB-0ACF-40F1-B32B-1A5E8BEA9945}" srcOrd="0" destOrd="0" presId="urn:microsoft.com/office/officeart/2005/8/layout/process4"/>
    <dgm:cxn modelId="{EFA4437D-A592-4E4C-95DF-0BB1B1F9BC92}" srcId="{3F695C3B-EA24-439D-9B06-A15545E735DF}" destId="{31B8BD89-0068-41D6-B460-115CF822564A}" srcOrd="1" destOrd="0" parTransId="{AC6088B3-12B1-4556-8916-D6DD3A0A1888}" sibTransId="{0809C1A8-023A-446D-BF55-B57E91971916}"/>
    <dgm:cxn modelId="{E5CFC379-561B-4F3E-920B-7ABFEB29DBC2}" type="presOf" srcId="{885B4A13-F582-4070-A5CE-368B07B80AA8}" destId="{5D6068A5-A414-4BA8-9D4B-E741A3820AA7}" srcOrd="1" destOrd="0" presId="urn:microsoft.com/office/officeart/2005/8/layout/process4"/>
    <dgm:cxn modelId="{43B26C15-06C7-45C5-8112-1F4D7392D643}" srcId="{2056C186-D707-49DE-BF43-7D59496865CC}" destId="{50E766F5-BF4C-4D14-8A85-C6971544FC93}" srcOrd="0" destOrd="0" parTransId="{A8A3EE17-0F96-4B86-AD7C-B42DD5DF905C}" sibTransId="{D9D9272F-F3E6-4831-B005-85ACD03FE81A}"/>
    <dgm:cxn modelId="{07F1D979-5664-470B-9AD6-C53B4A5FE101}" type="presOf" srcId="{69F3CCD0-11C1-493B-B4EE-C41AB80C235A}" destId="{46A907C5-9125-4EFE-90E0-6D80A1C10BC4}" srcOrd="0" destOrd="0" presId="urn:microsoft.com/office/officeart/2005/8/layout/process4"/>
    <dgm:cxn modelId="{C2A2E5E1-A4AB-4397-9BFA-14F5270A7A96}" type="presOf" srcId="{6927FBDC-700B-4EC3-A536-5B4B45EDF12C}" destId="{3938868C-259A-4E42-BEB0-6021902BA2F5}" srcOrd="0" destOrd="0" presId="urn:microsoft.com/office/officeart/2005/8/layout/process4"/>
    <dgm:cxn modelId="{CCC41833-6920-43E3-98EC-F15A3A9BC39F}" srcId="{1458C3DF-EA61-42BF-9EC2-C5342331E262}" destId="{2056C186-D707-49DE-BF43-7D59496865CC}" srcOrd="0" destOrd="0" parTransId="{453A3719-66DC-4F9B-8A5D-3F3DAC21EA16}" sibTransId="{EBCA5EAD-C8DD-406A-B018-C4188EBBD81F}"/>
    <dgm:cxn modelId="{836DD3A1-C430-4232-8D6C-AFC32C054380}" type="presParOf" srcId="{E7553436-042F-4093-B935-3F1118DA91FC}" destId="{BCA21AEE-5EC0-4A96-A00A-7B8E349F4B0F}" srcOrd="0" destOrd="0" presId="urn:microsoft.com/office/officeart/2005/8/layout/process4"/>
    <dgm:cxn modelId="{996903A2-D96B-457A-9CE3-654897721DAC}" type="presParOf" srcId="{BCA21AEE-5EC0-4A96-A00A-7B8E349F4B0F}" destId="{8D81E3E2-BBFD-4B3B-8607-B470D257C425}" srcOrd="0" destOrd="0" presId="urn:microsoft.com/office/officeart/2005/8/layout/process4"/>
    <dgm:cxn modelId="{8491CEE7-803D-401E-9D5C-1A8D893EF2DD}" type="presParOf" srcId="{BCA21AEE-5EC0-4A96-A00A-7B8E349F4B0F}" destId="{5D6068A5-A414-4BA8-9D4B-E741A3820AA7}" srcOrd="1" destOrd="0" presId="urn:microsoft.com/office/officeart/2005/8/layout/process4"/>
    <dgm:cxn modelId="{0EC87814-B1C9-4D9B-9421-AE8DC27FDC77}" type="presParOf" srcId="{BCA21AEE-5EC0-4A96-A00A-7B8E349F4B0F}" destId="{12F559BC-54AA-4B02-80CB-C5FE1C1F970A}" srcOrd="2" destOrd="0" presId="urn:microsoft.com/office/officeart/2005/8/layout/process4"/>
    <dgm:cxn modelId="{3671025C-835F-4DEA-AE32-667FDE36587D}" type="presParOf" srcId="{12F559BC-54AA-4B02-80CB-C5FE1C1F970A}" destId="{46A907C5-9125-4EFE-90E0-6D80A1C10BC4}" srcOrd="0" destOrd="0" presId="urn:microsoft.com/office/officeart/2005/8/layout/process4"/>
    <dgm:cxn modelId="{8621E568-0BE0-4EEC-834B-839A06100F76}" type="presParOf" srcId="{12F559BC-54AA-4B02-80CB-C5FE1C1F970A}" destId="{9741D99C-04CB-4E58-89AF-37B4B3D064D9}" srcOrd="1" destOrd="0" presId="urn:microsoft.com/office/officeart/2005/8/layout/process4"/>
    <dgm:cxn modelId="{4E38A133-1C1B-4BA4-A9D1-BE039EE6EE0C}" type="presParOf" srcId="{E7553436-042F-4093-B935-3F1118DA91FC}" destId="{27A10644-F7E0-4685-B790-F6FB7A10DFFE}" srcOrd="1" destOrd="0" presId="urn:microsoft.com/office/officeart/2005/8/layout/process4"/>
    <dgm:cxn modelId="{6FED9AB1-B9D4-437F-8A8B-DC4D0BC9A40C}" type="presParOf" srcId="{E7553436-042F-4093-B935-3F1118DA91FC}" destId="{84FA17DE-5438-4F7E-84BC-5A37C33CFBE6}" srcOrd="2" destOrd="0" presId="urn:microsoft.com/office/officeart/2005/8/layout/process4"/>
    <dgm:cxn modelId="{F0CB98CA-038C-46FF-AE85-F4DD5FA1F974}" type="presParOf" srcId="{84FA17DE-5438-4F7E-84BC-5A37C33CFBE6}" destId="{24B29C72-3D7A-401C-BC79-899A17DABDF8}" srcOrd="0" destOrd="0" presId="urn:microsoft.com/office/officeart/2005/8/layout/process4"/>
    <dgm:cxn modelId="{4AB5F487-3AA4-4DCD-AAAB-8D9FBDA28C94}" type="presParOf" srcId="{84FA17DE-5438-4F7E-84BC-5A37C33CFBE6}" destId="{50AE5155-85FE-4DC4-876E-6FF811827A27}" srcOrd="1" destOrd="0" presId="urn:microsoft.com/office/officeart/2005/8/layout/process4"/>
    <dgm:cxn modelId="{B49A5C5E-8AC2-4795-9987-4D4D2882FD3A}" type="presParOf" srcId="{84FA17DE-5438-4F7E-84BC-5A37C33CFBE6}" destId="{81BB9F32-FC5B-4606-92B5-6B06F9BC8E39}" srcOrd="2" destOrd="0" presId="urn:microsoft.com/office/officeart/2005/8/layout/process4"/>
    <dgm:cxn modelId="{509156A7-C6A9-494A-A6A3-EB1E83443AE5}" type="presParOf" srcId="{81BB9F32-FC5B-4606-92B5-6B06F9BC8E39}" destId="{C180B7BB-0ACF-40F1-B32B-1A5E8BEA9945}" srcOrd="0" destOrd="0" presId="urn:microsoft.com/office/officeart/2005/8/layout/process4"/>
    <dgm:cxn modelId="{2B23D616-E23D-409A-9B3C-59ACA1F45304}" type="presParOf" srcId="{81BB9F32-FC5B-4606-92B5-6B06F9BC8E39}" destId="{48EBC026-81C0-4343-BDC4-ACB1A7F8019B}" srcOrd="1" destOrd="0" presId="urn:microsoft.com/office/officeart/2005/8/layout/process4"/>
    <dgm:cxn modelId="{C962E388-2A94-4A3F-ACB6-D773BCA736CB}" type="presParOf" srcId="{E7553436-042F-4093-B935-3F1118DA91FC}" destId="{C8EB5666-C151-4F35-8ACA-9A7B343F082E}" srcOrd="3" destOrd="0" presId="urn:microsoft.com/office/officeart/2005/8/layout/process4"/>
    <dgm:cxn modelId="{C7CA257C-B3DB-4BD5-8E36-1173701744C7}" type="presParOf" srcId="{E7553436-042F-4093-B935-3F1118DA91FC}" destId="{FAE55BF4-713E-4066-85D4-1AE62984149C}" srcOrd="4" destOrd="0" presId="urn:microsoft.com/office/officeart/2005/8/layout/process4"/>
    <dgm:cxn modelId="{0638CE1F-F21C-4349-8EF8-2BE01C6531ED}" type="presParOf" srcId="{FAE55BF4-713E-4066-85D4-1AE62984149C}" destId="{69A4B74E-334A-469F-8CAB-DBCD22C504C1}" srcOrd="0" destOrd="0" presId="urn:microsoft.com/office/officeart/2005/8/layout/process4"/>
    <dgm:cxn modelId="{DB38BCB9-882A-47D9-8879-9B19A1C70444}" type="presParOf" srcId="{FAE55BF4-713E-4066-85D4-1AE62984149C}" destId="{1A59FC70-4A4B-49C3-93F5-3CEF2320C4E1}" srcOrd="1" destOrd="0" presId="urn:microsoft.com/office/officeart/2005/8/layout/process4"/>
    <dgm:cxn modelId="{9749A432-CC36-4D7A-BF1D-D5976B9B8ADA}" type="presParOf" srcId="{FAE55BF4-713E-4066-85D4-1AE62984149C}" destId="{CA50ADD7-8E43-495E-B434-D6518397B11F}" srcOrd="2" destOrd="0" presId="urn:microsoft.com/office/officeart/2005/8/layout/process4"/>
    <dgm:cxn modelId="{A982E69B-521D-415F-967E-C21E18ADA670}" type="presParOf" srcId="{CA50ADD7-8E43-495E-B434-D6518397B11F}" destId="{9208E931-3495-4B03-BF28-6C5EDDF406D4}" srcOrd="0" destOrd="0" presId="urn:microsoft.com/office/officeart/2005/8/layout/process4"/>
    <dgm:cxn modelId="{357BC462-DE3D-4F58-AC14-BD66F6CE0E06}" type="presParOf" srcId="{CA50ADD7-8E43-495E-B434-D6518397B11F}" destId="{3938868C-259A-4E42-BEB0-6021902BA2F5}" srcOrd="1" destOrd="0" presId="urn:microsoft.com/office/officeart/2005/8/layout/process4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58C3DF-EA61-42BF-9EC2-C5342331E262}" type="doc">
      <dgm:prSet loTypeId="urn:microsoft.com/office/officeart/2005/8/layout/process4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F695C3B-EA24-439D-9B06-A15545E735DF}">
      <dgm:prSet phldrT="[Текст]" phldr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ru-RU" dirty="0">
            <a:solidFill>
              <a:srgbClr val="4DF22C"/>
            </a:solidFill>
          </a:endParaRPr>
        </a:p>
      </dgm:t>
    </dgm:pt>
    <dgm:pt modelId="{95DBC785-7651-4B24-A0D9-7E98BD0A8520}" type="parTrans" cxnId="{1A532729-96CF-4427-80A5-7EE9D52267F7}">
      <dgm:prSet/>
      <dgm:spPr/>
      <dgm:t>
        <a:bodyPr/>
        <a:lstStyle/>
        <a:p>
          <a:endParaRPr lang="ru-RU"/>
        </a:p>
      </dgm:t>
    </dgm:pt>
    <dgm:pt modelId="{F015A1AC-2DE7-4871-94B2-A036964F0598}" type="sibTrans" cxnId="{1A532729-96CF-4427-80A5-7EE9D52267F7}">
      <dgm:prSet/>
      <dgm:spPr/>
      <dgm:t>
        <a:bodyPr/>
        <a:lstStyle/>
        <a:p>
          <a:endParaRPr lang="ru-RU"/>
        </a:p>
      </dgm:t>
    </dgm:pt>
    <dgm:pt modelId="{BF5BA8C9-6793-486C-987A-DF452293C448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FF0000"/>
              </a:solidFill>
            </a:rPr>
            <a:t>56 </a:t>
          </a:r>
          <a:r>
            <a:rPr lang="kk-KZ" sz="1500" dirty="0" smtClean="0"/>
            <a:t>проектов</a:t>
          </a:r>
          <a:endParaRPr lang="ru-RU" sz="1500" dirty="0"/>
        </a:p>
      </dgm:t>
    </dgm:pt>
    <dgm:pt modelId="{E0272F0A-EFF4-4F23-A552-DBC799BDBF2E}" type="parTrans" cxnId="{E0665996-58E1-4D62-A7DF-918AD9DD27D2}">
      <dgm:prSet/>
      <dgm:spPr/>
      <dgm:t>
        <a:bodyPr/>
        <a:lstStyle/>
        <a:p>
          <a:endParaRPr lang="ru-RU"/>
        </a:p>
      </dgm:t>
    </dgm:pt>
    <dgm:pt modelId="{5FA88200-F492-44DF-8261-25A88C7B061A}" type="sibTrans" cxnId="{E0665996-58E1-4D62-A7DF-918AD9DD27D2}">
      <dgm:prSet/>
      <dgm:spPr/>
      <dgm:t>
        <a:bodyPr/>
        <a:lstStyle/>
        <a:p>
          <a:endParaRPr lang="ru-RU"/>
        </a:p>
      </dgm:t>
    </dgm:pt>
    <dgm:pt modelId="{31B8BD89-0068-41D6-B460-115CF822564A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FF0000"/>
              </a:solidFill>
            </a:rPr>
            <a:t>17,2</a:t>
          </a:r>
          <a:r>
            <a:rPr lang="kk-KZ" sz="1600" b="1" dirty="0" smtClean="0">
              <a:solidFill>
                <a:srgbClr val="FF0000"/>
              </a:solidFill>
            </a:rPr>
            <a:t> </a:t>
          </a:r>
          <a:r>
            <a:rPr lang="kk-KZ" sz="1500" b="1" dirty="0" smtClean="0">
              <a:solidFill>
                <a:srgbClr val="FF0000"/>
              </a:solidFill>
            </a:rPr>
            <a:t>млрд. </a:t>
          </a:r>
          <a:r>
            <a:rPr lang="kk-KZ" sz="1500" dirty="0" smtClean="0"/>
            <a:t>тенге</a:t>
          </a:r>
          <a:endParaRPr lang="ru-RU" sz="1500" dirty="0"/>
        </a:p>
      </dgm:t>
    </dgm:pt>
    <dgm:pt modelId="{AC6088B3-12B1-4556-8916-D6DD3A0A1888}" type="parTrans" cxnId="{EFA4437D-A592-4E4C-95DF-0BB1B1F9BC92}">
      <dgm:prSet/>
      <dgm:spPr/>
      <dgm:t>
        <a:bodyPr/>
        <a:lstStyle/>
        <a:p>
          <a:endParaRPr lang="ru-RU"/>
        </a:p>
      </dgm:t>
    </dgm:pt>
    <dgm:pt modelId="{0809C1A8-023A-446D-BF55-B57E91971916}" type="sibTrans" cxnId="{EFA4437D-A592-4E4C-95DF-0BB1B1F9BC92}">
      <dgm:prSet/>
      <dgm:spPr/>
      <dgm:t>
        <a:bodyPr/>
        <a:lstStyle/>
        <a:p>
          <a:endParaRPr lang="ru-RU"/>
        </a:p>
      </dgm:t>
    </dgm:pt>
    <dgm:pt modelId="{885B4A13-F582-4070-A5CE-368B07B80AA8}">
      <dgm:prSet phldrT="[Текст]" phldr="1"/>
      <dgm:spPr/>
      <dgm:t>
        <a:bodyPr/>
        <a:lstStyle/>
        <a:p>
          <a:endParaRPr lang="ru-RU" dirty="0">
            <a:solidFill>
              <a:srgbClr val="35B2D3"/>
            </a:solidFill>
          </a:endParaRPr>
        </a:p>
      </dgm:t>
    </dgm:pt>
    <dgm:pt modelId="{9CFB5745-C1D3-4A62-8946-6BD353233A52}" type="parTrans" cxnId="{909A7136-C5A2-468C-863A-308F0316FEC9}">
      <dgm:prSet/>
      <dgm:spPr/>
      <dgm:t>
        <a:bodyPr/>
        <a:lstStyle/>
        <a:p>
          <a:endParaRPr lang="ru-RU"/>
        </a:p>
      </dgm:t>
    </dgm:pt>
    <dgm:pt modelId="{590A42E1-00B1-4401-820F-636DBFB3ECEF}" type="sibTrans" cxnId="{909A7136-C5A2-468C-863A-308F0316FEC9}">
      <dgm:prSet/>
      <dgm:spPr/>
      <dgm:t>
        <a:bodyPr/>
        <a:lstStyle/>
        <a:p>
          <a:endParaRPr lang="ru-RU"/>
        </a:p>
      </dgm:t>
    </dgm:pt>
    <dgm:pt modelId="{69F3CCD0-11C1-493B-B4EE-C41AB80C235A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FF0000"/>
              </a:solidFill>
            </a:rPr>
            <a:t>23</a:t>
          </a:r>
          <a:r>
            <a:rPr lang="kk-KZ" sz="1600" b="1" dirty="0" smtClean="0">
              <a:solidFill>
                <a:srgbClr val="FF0000"/>
              </a:solidFill>
            </a:rPr>
            <a:t> </a:t>
          </a:r>
          <a:r>
            <a:rPr lang="kk-KZ" sz="1500" dirty="0" smtClean="0"/>
            <a:t>проектов</a:t>
          </a:r>
          <a:endParaRPr lang="ru-RU" sz="1500" dirty="0"/>
        </a:p>
      </dgm:t>
    </dgm:pt>
    <dgm:pt modelId="{F493B1FB-8B94-4BBE-8897-78B13E107ABD}" type="parTrans" cxnId="{B36C7676-5FBD-4617-BAB0-7D7BEBF9C982}">
      <dgm:prSet/>
      <dgm:spPr/>
      <dgm:t>
        <a:bodyPr/>
        <a:lstStyle/>
        <a:p>
          <a:endParaRPr lang="ru-RU"/>
        </a:p>
      </dgm:t>
    </dgm:pt>
    <dgm:pt modelId="{877314B3-907D-4F23-BCCA-218BA754CBD6}" type="sibTrans" cxnId="{B36C7676-5FBD-4617-BAB0-7D7BEBF9C982}">
      <dgm:prSet/>
      <dgm:spPr/>
      <dgm:t>
        <a:bodyPr/>
        <a:lstStyle/>
        <a:p>
          <a:endParaRPr lang="ru-RU"/>
        </a:p>
      </dgm:t>
    </dgm:pt>
    <dgm:pt modelId="{3D7F2085-D34E-4794-A14B-F85626BD3201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FF0000"/>
              </a:solidFill>
            </a:rPr>
            <a:t>10,3</a:t>
          </a:r>
          <a:r>
            <a:rPr lang="kk-KZ" sz="1600" b="1" dirty="0" smtClean="0">
              <a:solidFill>
                <a:srgbClr val="FF0000"/>
              </a:solidFill>
            </a:rPr>
            <a:t> млрд. </a:t>
          </a:r>
          <a:r>
            <a:rPr lang="kk-KZ" sz="1500" dirty="0" smtClean="0"/>
            <a:t>тенге</a:t>
          </a:r>
          <a:endParaRPr lang="ru-RU" sz="1500" dirty="0"/>
        </a:p>
      </dgm:t>
    </dgm:pt>
    <dgm:pt modelId="{53CFBAB6-F8B8-4AA7-BF52-4398C15A95E7}" type="parTrans" cxnId="{AE715E63-17F1-496D-A3B9-DE281E099E6F}">
      <dgm:prSet/>
      <dgm:spPr/>
      <dgm:t>
        <a:bodyPr/>
        <a:lstStyle/>
        <a:p>
          <a:endParaRPr lang="ru-RU"/>
        </a:p>
      </dgm:t>
    </dgm:pt>
    <dgm:pt modelId="{126805FF-EF55-4E5F-B478-E90BE791E0D5}" type="sibTrans" cxnId="{AE715E63-17F1-496D-A3B9-DE281E099E6F}">
      <dgm:prSet/>
      <dgm:spPr/>
      <dgm:t>
        <a:bodyPr/>
        <a:lstStyle/>
        <a:p>
          <a:endParaRPr lang="ru-RU"/>
        </a:p>
      </dgm:t>
    </dgm:pt>
    <dgm:pt modelId="{6927FBDC-700B-4EC3-A536-5B4B45EDF12C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FF0000"/>
              </a:solidFill>
            </a:rPr>
            <a:t>20,5</a:t>
          </a:r>
          <a:r>
            <a:rPr lang="kk-KZ" sz="1500" b="1" dirty="0" smtClean="0">
              <a:solidFill>
                <a:srgbClr val="FF0000"/>
              </a:solidFill>
            </a:rPr>
            <a:t> млрд. </a:t>
          </a:r>
          <a:r>
            <a:rPr lang="kk-KZ" sz="1500" dirty="0" smtClean="0"/>
            <a:t>тенге</a:t>
          </a:r>
          <a:endParaRPr lang="ru-RU" sz="1500" dirty="0"/>
        </a:p>
      </dgm:t>
    </dgm:pt>
    <dgm:pt modelId="{A03E2B69-084E-411D-9EB9-912A318A4422}" type="sibTrans" cxnId="{E9EB79CC-C3AB-4A3E-AF00-B1800C17585D}">
      <dgm:prSet/>
      <dgm:spPr/>
      <dgm:t>
        <a:bodyPr/>
        <a:lstStyle/>
        <a:p>
          <a:endParaRPr lang="ru-RU"/>
        </a:p>
      </dgm:t>
    </dgm:pt>
    <dgm:pt modelId="{284C8601-5BAD-4313-96A9-2F02F4B9AA34}" type="parTrans" cxnId="{E9EB79CC-C3AB-4A3E-AF00-B1800C17585D}">
      <dgm:prSet/>
      <dgm:spPr/>
      <dgm:t>
        <a:bodyPr/>
        <a:lstStyle/>
        <a:p>
          <a:endParaRPr lang="ru-RU"/>
        </a:p>
      </dgm:t>
    </dgm:pt>
    <dgm:pt modelId="{50E766F5-BF4C-4D14-8A85-C6971544FC93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FF0000"/>
              </a:solidFill>
            </a:rPr>
            <a:t>24</a:t>
          </a:r>
          <a:r>
            <a:rPr lang="kk-KZ" sz="1600" b="1" dirty="0" smtClean="0">
              <a:solidFill>
                <a:srgbClr val="FF0000"/>
              </a:solidFill>
            </a:rPr>
            <a:t> </a:t>
          </a:r>
          <a:r>
            <a:rPr lang="kk-KZ" sz="1600" dirty="0" smtClean="0"/>
            <a:t>проектов</a:t>
          </a:r>
          <a:endParaRPr lang="ru-RU" sz="1600" dirty="0"/>
        </a:p>
      </dgm:t>
    </dgm:pt>
    <dgm:pt modelId="{D9D9272F-F3E6-4831-B005-85ACD03FE81A}" type="sibTrans" cxnId="{43B26C15-06C7-45C5-8112-1F4D7392D643}">
      <dgm:prSet/>
      <dgm:spPr/>
      <dgm:t>
        <a:bodyPr/>
        <a:lstStyle/>
        <a:p>
          <a:endParaRPr lang="ru-RU"/>
        </a:p>
      </dgm:t>
    </dgm:pt>
    <dgm:pt modelId="{A8A3EE17-0F96-4B86-AD7C-B42DD5DF905C}" type="parTrans" cxnId="{43B26C15-06C7-45C5-8112-1F4D7392D643}">
      <dgm:prSet/>
      <dgm:spPr/>
      <dgm:t>
        <a:bodyPr/>
        <a:lstStyle/>
        <a:p>
          <a:endParaRPr lang="ru-RU"/>
        </a:p>
      </dgm:t>
    </dgm:pt>
    <dgm:pt modelId="{2056C186-D707-49DE-BF43-7D59496865CC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kk-KZ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Теплоснабжение</a:t>
          </a:r>
          <a:endParaRPr lang="ru-RU" dirty="0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EBCA5EAD-C8DD-406A-B018-C4188EBBD81F}" type="sibTrans" cxnId="{CCC41833-6920-43E3-98EC-F15A3A9BC39F}">
      <dgm:prSet/>
      <dgm:spPr/>
      <dgm:t>
        <a:bodyPr/>
        <a:lstStyle/>
        <a:p>
          <a:endParaRPr lang="ru-RU"/>
        </a:p>
      </dgm:t>
    </dgm:pt>
    <dgm:pt modelId="{453A3719-66DC-4F9B-8A5D-3F3DAC21EA16}" type="parTrans" cxnId="{CCC41833-6920-43E3-98EC-F15A3A9BC39F}">
      <dgm:prSet/>
      <dgm:spPr/>
      <dgm:t>
        <a:bodyPr/>
        <a:lstStyle/>
        <a:p>
          <a:endParaRPr lang="ru-RU"/>
        </a:p>
      </dgm:t>
    </dgm:pt>
    <dgm:pt modelId="{E7553436-042F-4093-B935-3F1118DA91FC}" type="pres">
      <dgm:prSet presAssocID="{1458C3DF-EA61-42BF-9EC2-C5342331E2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A21AEE-5EC0-4A96-A00A-7B8E349F4B0F}" type="pres">
      <dgm:prSet presAssocID="{885B4A13-F582-4070-A5CE-368B07B80AA8}" presName="boxAndChildren" presStyleCnt="0"/>
      <dgm:spPr/>
    </dgm:pt>
    <dgm:pt modelId="{8D81E3E2-BBFD-4B3B-8607-B470D257C425}" type="pres">
      <dgm:prSet presAssocID="{885B4A13-F582-4070-A5CE-368B07B80AA8}" presName="parentTextBox" presStyleLbl="node1" presStyleIdx="0" presStyleCnt="3"/>
      <dgm:spPr/>
      <dgm:t>
        <a:bodyPr/>
        <a:lstStyle/>
        <a:p>
          <a:endParaRPr lang="ru-RU"/>
        </a:p>
      </dgm:t>
    </dgm:pt>
    <dgm:pt modelId="{5D6068A5-A414-4BA8-9D4B-E741A3820AA7}" type="pres">
      <dgm:prSet presAssocID="{885B4A13-F582-4070-A5CE-368B07B80AA8}" presName="entireBox" presStyleLbl="node1" presStyleIdx="0" presStyleCnt="3"/>
      <dgm:spPr/>
      <dgm:t>
        <a:bodyPr/>
        <a:lstStyle/>
        <a:p>
          <a:endParaRPr lang="ru-RU"/>
        </a:p>
      </dgm:t>
    </dgm:pt>
    <dgm:pt modelId="{12F559BC-54AA-4B02-80CB-C5FE1C1F970A}" type="pres">
      <dgm:prSet presAssocID="{885B4A13-F582-4070-A5CE-368B07B80AA8}" presName="descendantBox" presStyleCnt="0"/>
      <dgm:spPr/>
    </dgm:pt>
    <dgm:pt modelId="{46A907C5-9125-4EFE-90E0-6D80A1C10BC4}" type="pres">
      <dgm:prSet presAssocID="{69F3CCD0-11C1-493B-B4EE-C41AB80C235A}" presName="childTextBox" presStyleLbl="fgAccFollowNode1" presStyleIdx="0" presStyleCnt="6" custLinFactNeighborX="0" custLinFactNeighborY="45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41D99C-04CB-4E58-89AF-37B4B3D064D9}" type="pres">
      <dgm:prSet presAssocID="{3D7F2085-D34E-4794-A14B-F85626BD3201}" presName="childTextBox" presStyleLbl="fgAccFollowNode1" presStyleIdx="1" presStyleCnt="6" custLinFactNeighborY="78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A10644-F7E0-4685-B790-F6FB7A10DFFE}" type="pres">
      <dgm:prSet presAssocID="{F015A1AC-2DE7-4871-94B2-A036964F0598}" presName="sp" presStyleCnt="0"/>
      <dgm:spPr/>
    </dgm:pt>
    <dgm:pt modelId="{84FA17DE-5438-4F7E-84BC-5A37C33CFBE6}" type="pres">
      <dgm:prSet presAssocID="{3F695C3B-EA24-439D-9B06-A15545E735DF}" presName="arrowAndChildren" presStyleCnt="0"/>
      <dgm:spPr/>
    </dgm:pt>
    <dgm:pt modelId="{24B29C72-3D7A-401C-BC79-899A17DABDF8}" type="pres">
      <dgm:prSet presAssocID="{3F695C3B-EA24-439D-9B06-A15545E735DF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50AE5155-85FE-4DC4-876E-6FF811827A27}" type="pres">
      <dgm:prSet presAssocID="{3F695C3B-EA24-439D-9B06-A15545E735DF}" presName="arrow" presStyleLbl="node1" presStyleIdx="1" presStyleCnt="3"/>
      <dgm:spPr/>
      <dgm:t>
        <a:bodyPr/>
        <a:lstStyle/>
        <a:p>
          <a:endParaRPr lang="ru-RU"/>
        </a:p>
      </dgm:t>
    </dgm:pt>
    <dgm:pt modelId="{81BB9F32-FC5B-4606-92B5-6B06F9BC8E39}" type="pres">
      <dgm:prSet presAssocID="{3F695C3B-EA24-439D-9B06-A15545E735DF}" presName="descendantArrow" presStyleCnt="0"/>
      <dgm:spPr/>
    </dgm:pt>
    <dgm:pt modelId="{C180B7BB-0ACF-40F1-B32B-1A5E8BEA9945}" type="pres">
      <dgm:prSet presAssocID="{BF5BA8C9-6793-486C-987A-DF452293C448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EBC026-81C0-4343-BDC4-ACB1A7F8019B}" type="pres">
      <dgm:prSet presAssocID="{31B8BD89-0068-41D6-B460-115CF822564A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EB5666-C151-4F35-8ACA-9A7B343F082E}" type="pres">
      <dgm:prSet presAssocID="{EBCA5EAD-C8DD-406A-B018-C4188EBBD81F}" presName="sp" presStyleCnt="0"/>
      <dgm:spPr/>
    </dgm:pt>
    <dgm:pt modelId="{FAE55BF4-713E-4066-85D4-1AE62984149C}" type="pres">
      <dgm:prSet presAssocID="{2056C186-D707-49DE-BF43-7D59496865CC}" presName="arrowAndChildren" presStyleCnt="0"/>
      <dgm:spPr/>
    </dgm:pt>
    <dgm:pt modelId="{69A4B74E-334A-469F-8CAB-DBCD22C504C1}" type="pres">
      <dgm:prSet presAssocID="{2056C186-D707-49DE-BF43-7D59496865CC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1A59FC70-4A4B-49C3-93F5-3CEF2320C4E1}" type="pres">
      <dgm:prSet presAssocID="{2056C186-D707-49DE-BF43-7D59496865CC}" presName="arrow" presStyleLbl="node1" presStyleIdx="2" presStyleCnt="3"/>
      <dgm:spPr/>
      <dgm:t>
        <a:bodyPr/>
        <a:lstStyle/>
        <a:p>
          <a:endParaRPr lang="ru-RU"/>
        </a:p>
      </dgm:t>
    </dgm:pt>
    <dgm:pt modelId="{CA50ADD7-8E43-495E-B434-D6518397B11F}" type="pres">
      <dgm:prSet presAssocID="{2056C186-D707-49DE-BF43-7D59496865CC}" presName="descendantArrow" presStyleCnt="0"/>
      <dgm:spPr/>
    </dgm:pt>
    <dgm:pt modelId="{9208E931-3495-4B03-BF28-6C5EDDF406D4}" type="pres">
      <dgm:prSet presAssocID="{50E766F5-BF4C-4D14-8A85-C6971544FC9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38868C-259A-4E42-BEB0-6021902BA2F5}" type="pres">
      <dgm:prSet presAssocID="{6927FBDC-700B-4EC3-A536-5B4B45EDF12C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19F1FB-D73E-40D4-A195-B3F45A8990FD}" type="presOf" srcId="{31B8BD89-0068-41D6-B460-115CF822564A}" destId="{48EBC026-81C0-4343-BDC4-ACB1A7F8019B}" srcOrd="0" destOrd="0" presId="urn:microsoft.com/office/officeart/2005/8/layout/process4"/>
    <dgm:cxn modelId="{B36C7676-5FBD-4617-BAB0-7D7BEBF9C982}" srcId="{885B4A13-F582-4070-A5CE-368B07B80AA8}" destId="{69F3CCD0-11C1-493B-B4EE-C41AB80C235A}" srcOrd="0" destOrd="0" parTransId="{F493B1FB-8B94-4BBE-8897-78B13E107ABD}" sibTransId="{877314B3-907D-4F23-BCCA-218BA754CBD6}"/>
    <dgm:cxn modelId="{1A532729-96CF-4427-80A5-7EE9D52267F7}" srcId="{1458C3DF-EA61-42BF-9EC2-C5342331E262}" destId="{3F695C3B-EA24-439D-9B06-A15545E735DF}" srcOrd="1" destOrd="0" parTransId="{95DBC785-7651-4B24-A0D9-7E98BD0A8520}" sibTransId="{F015A1AC-2DE7-4871-94B2-A036964F0598}"/>
    <dgm:cxn modelId="{B64A050C-E51C-4476-81DA-5B36CCDEFC0F}" type="presOf" srcId="{2056C186-D707-49DE-BF43-7D59496865CC}" destId="{69A4B74E-334A-469F-8CAB-DBCD22C504C1}" srcOrd="0" destOrd="0" presId="urn:microsoft.com/office/officeart/2005/8/layout/process4"/>
    <dgm:cxn modelId="{AE715E63-17F1-496D-A3B9-DE281E099E6F}" srcId="{885B4A13-F582-4070-A5CE-368B07B80AA8}" destId="{3D7F2085-D34E-4794-A14B-F85626BD3201}" srcOrd="1" destOrd="0" parTransId="{53CFBAB6-F8B8-4AA7-BF52-4398C15A95E7}" sibTransId="{126805FF-EF55-4E5F-B478-E90BE791E0D5}"/>
    <dgm:cxn modelId="{8A0E021A-5787-4767-AC60-241FE06ECFEE}" type="presOf" srcId="{BF5BA8C9-6793-486C-987A-DF452293C448}" destId="{C180B7BB-0ACF-40F1-B32B-1A5E8BEA9945}" srcOrd="0" destOrd="0" presId="urn:microsoft.com/office/officeart/2005/8/layout/process4"/>
    <dgm:cxn modelId="{F55A711A-15BB-4DC7-AA87-9FB6036501FB}" type="presOf" srcId="{69F3CCD0-11C1-493B-B4EE-C41AB80C235A}" destId="{46A907C5-9125-4EFE-90E0-6D80A1C10BC4}" srcOrd="0" destOrd="0" presId="urn:microsoft.com/office/officeart/2005/8/layout/process4"/>
    <dgm:cxn modelId="{E0665996-58E1-4D62-A7DF-918AD9DD27D2}" srcId="{3F695C3B-EA24-439D-9B06-A15545E735DF}" destId="{BF5BA8C9-6793-486C-987A-DF452293C448}" srcOrd="0" destOrd="0" parTransId="{E0272F0A-EFF4-4F23-A552-DBC799BDBF2E}" sibTransId="{5FA88200-F492-44DF-8261-25A88C7B061A}"/>
    <dgm:cxn modelId="{668DB066-6DC9-46B9-8146-CB68E3E90303}" type="presOf" srcId="{1458C3DF-EA61-42BF-9EC2-C5342331E262}" destId="{E7553436-042F-4093-B935-3F1118DA91FC}" srcOrd="0" destOrd="0" presId="urn:microsoft.com/office/officeart/2005/8/layout/process4"/>
    <dgm:cxn modelId="{118DF373-3E7B-4952-ADD3-36A716C3AC1C}" type="presOf" srcId="{3F695C3B-EA24-439D-9B06-A15545E735DF}" destId="{50AE5155-85FE-4DC4-876E-6FF811827A27}" srcOrd="1" destOrd="0" presId="urn:microsoft.com/office/officeart/2005/8/layout/process4"/>
    <dgm:cxn modelId="{963EAD17-AD0A-49C3-8EB6-E6D92E14402E}" type="presOf" srcId="{3F695C3B-EA24-439D-9B06-A15545E735DF}" destId="{24B29C72-3D7A-401C-BC79-899A17DABDF8}" srcOrd="0" destOrd="0" presId="urn:microsoft.com/office/officeart/2005/8/layout/process4"/>
    <dgm:cxn modelId="{CCC41833-6920-43E3-98EC-F15A3A9BC39F}" srcId="{1458C3DF-EA61-42BF-9EC2-C5342331E262}" destId="{2056C186-D707-49DE-BF43-7D59496865CC}" srcOrd="0" destOrd="0" parTransId="{453A3719-66DC-4F9B-8A5D-3F3DAC21EA16}" sibTransId="{EBCA5EAD-C8DD-406A-B018-C4188EBBD81F}"/>
    <dgm:cxn modelId="{D58922FC-DA35-48C0-BF15-253A642E6483}" type="presOf" srcId="{2056C186-D707-49DE-BF43-7D59496865CC}" destId="{1A59FC70-4A4B-49C3-93F5-3CEF2320C4E1}" srcOrd="1" destOrd="0" presId="urn:microsoft.com/office/officeart/2005/8/layout/process4"/>
    <dgm:cxn modelId="{659054A2-F86C-41FD-8EF5-544D2255C349}" type="presOf" srcId="{6927FBDC-700B-4EC3-A536-5B4B45EDF12C}" destId="{3938868C-259A-4E42-BEB0-6021902BA2F5}" srcOrd="0" destOrd="0" presId="urn:microsoft.com/office/officeart/2005/8/layout/process4"/>
    <dgm:cxn modelId="{909A7136-C5A2-468C-863A-308F0316FEC9}" srcId="{1458C3DF-EA61-42BF-9EC2-C5342331E262}" destId="{885B4A13-F582-4070-A5CE-368B07B80AA8}" srcOrd="2" destOrd="0" parTransId="{9CFB5745-C1D3-4A62-8946-6BD353233A52}" sibTransId="{590A42E1-00B1-4401-820F-636DBFB3ECEF}"/>
    <dgm:cxn modelId="{8733F5E4-3928-43DC-9F95-C645ADE48AF8}" type="presOf" srcId="{885B4A13-F582-4070-A5CE-368B07B80AA8}" destId="{5D6068A5-A414-4BA8-9D4B-E741A3820AA7}" srcOrd="1" destOrd="0" presId="urn:microsoft.com/office/officeart/2005/8/layout/process4"/>
    <dgm:cxn modelId="{43B26C15-06C7-45C5-8112-1F4D7392D643}" srcId="{2056C186-D707-49DE-BF43-7D59496865CC}" destId="{50E766F5-BF4C-4D14-8A85-C6971544FC93}" srcOrd="0" destOrd="0" parTransId="{A8A3EE17-0F96-4B86-AD7C-B42DD5DF905C}" sibTransId="{D9D9272F-F3E6-4831-B005-85ACD03FE81A}"/>
    <dgm:cxn modelId="{EFA4437D-A592-4E4C-95DF-0BB1B1F9BC92}" srcId="{3F695C3B-EA24-439D-9B06-A15545E735DF}" destId="{31B8BD89-0068-41D6-B460-115CF822564A}" srcOrd="1" destOrd="0" parTransId="{AC6088B3-12B1-4556-8916-D6DD3A0A1888}" sibTransId="{0809C1A8-023A-446D-BF55-B57E91971916}"/>
    <dgm:cxn modelId="{E9EB79CC-C3AB-4A3E-AF00-B1800C17585D}" srcId="{2056C186-D707-49DE-BF43-7D59496865CC}" destId="{6927FBDC-700B-4EC3-A536-5B4B45EDF12C}" srcOrd="1" destOrd="0" parTransId="{284C8601-5BAD-4313-96A9-2F02F4B9AA34}" sibTransId="{A03E2B69-084E-411D-9EB9-912A318A4422}"/>
    <dgm:cxn modelId="{32E57559-6686-4318-8360-C6EC67F8FF75}" type="presOf" srcId="{885B4A13-F582-4070-A5CE-368B07B80AA8}" destId="{8D81E3E2-BBFD-4B3B-8607-B470D257C425}" srcOrd="0" destOrd="0" presId="urn:microsoft.com/office/officeart/2005/8/layout/process4"/>
    <dgm:cxn modelId="{CFE79E0E-A3F3-49D8-A07A-6C5C04B63563}" type="presOf" srcId="{3D7F2085-D34E-4794-A14B-F85626BD3201}" destId="{9741D99C-04CB-4E58-89AF-37B4B3D064D9}" srcOrd="0" destOrd="0" presId="urn:microsoft.com/office/officeart/2005/8/layout/process4"/>
    <dgm:cxn modelId="{37DBEEFE-A278-4344-B313-CDD3037C8C3E}" type="presOf" srcId="{50E766F5-BF4C-4D14-8A85-C6971544FC93}" destId="{9208E931-3495-4B03-BF28-6C5EDDF406D4}" srcOrd="0" destOrd="0" presId="urn:microsoft.com/office/officeart/2005/8/layout/process4"/>
    <dgm:cxn modelId="{03BDDBD6-4978-44DD-9D6A-8821B84B4E81}" type="presParOf" srcId="{E7553436-042F-4093-B935-3F1118DA91FC}" destId="{BCA21AEE-5EC0-4A96-A00A-7B8E349F4B0F}" srcOrd="0" destOrd="0" presId="urn:microsoft.com/office/officeart/2005/8/layout/process4"/>
    <dgm:cxn modelId="{42FE5644-C8E8-43AA-A180-EFA085E5C4B9}" type="presParOf" srcId="{BCA21AEE-5EC0-4A96-A00A-7B8E349F4B0F}" destId="{8D81E3E2-BBFD-4B3B-8607-B470D257C425}" srcOrd="0" destOrd="0" presId="urn:microsoft.com/office/officeart/2005/8/layout/process4"/>
    <dgm:cxn modelId="{DD2445A6-9E8C-4AF8-BB17-D2C06865C540}" type="presParOf" srcId="{BCA21AEE-5EC0-4A96-A00A-7B8E349F4B0F}" destId="{5D6068A5-A414-4BA8-9D4B-E741A3820AA7}" srcOrd="1" destOrd="0" presId="urn:microsoft.com/office/officeart/2005/8/layout/process4"/>
    <dgm:cxn modelId="{128CD408-601A-49AE-81C1-2E7A33FD9F25}" type="presParOf" srcId="{BCA21AEE-5EC0-4A96-A00A-7B8E349F4B0F}" destId="{12F559BC-54AA-4B02-80CB-C5FE1C1F970A}" srcOrd="2" destOrd="0" presId="urn:microsoft.com/office/officeart/2005/8/layout/process4"/>
    <dgm:cxn modelId="{DF8D3B9F-2D53-49E9-890E-DF91488111FD}" type="presParOf" srcId="{12F559BC-54AA-4B02-80CB-C5FE1C1F970A}" destId="{46A907C5-9125-4EFE-90E0-6D80A1C10BC4}" srcOrd="0" destOrd="0" presId="urn:microsoft.com/office/officeart/2005/8/layout/process4"/>
    <dgm:cxn modelId="{124F0791-5E3C-48BE-9736-8BDFF102CF07}" type="presParOf" srcId="{12F559BC-54AA-4B02-80CB-C5FE1C1F970A}" destId="{9741D99C-04CB-4E58-89AF-37B4B3D064D9}" srcOrd="1" destOrd="0" presId="urn:microsoft.com/office/officeart/2005/8/layout/process4"/>
    <dgm:cxn modelId="{904DDFEA-237D-46EB-81C2-CE9FC0F512A8}" type="presParOf" srcId="{E7553436-042F-4093-B935-3F1118DA91FC}" destId="{27A10644-F7E0-4685-B790-F6FB7A10DFFE}" srcOrd="1" destOrd="0" presId="urn:microsoft.com/office/officeart/2005/8/layout/process4"/>
    <dgm:cxn modelId="{91A17D68-46B8-4E9F-B652-592D97159ADA}" type="presParOf" srcId="{E7553436-042F-4093-B935-3F1118DA91FC}" destId="{84FA17DE-5438-4F7E-84BC-5A37C33CFBE6}" srcOrd="2" destOrd="0" presId="urn:microsoft.com/office/officeart/2005/8/layout/process4"/>
    <dgm:cxn modelId="{5270D25A-5F4F-4A63-9C5C-CF71EA11EF95}" type="presParOf" srcId="{84FA17DE-5438-4F7E-84BC-5A37C33CFBE6}" destId="{24B29C72-3D7A-401C-BC79-899A17DABDF8}" srcOrd="0" destOrd="0" presId="urn:microsoft.com/office/officeart/2005/8/layout/process4"/>
    <dgm:cxn modelId="{93DA56DF-C8DC-4492-9309-21296CA4D736}" type="presParOf" srcId="{84FA17DE-5438-4F7E-84BC-5A37C33CFBE6}" destId="{50AE5155-85FE-4DC4-876E-6FF811827A27}" srcOrd="1" destOrd="0" presId="urn:microsoft.com/office/officeart/2005/8/layout/process4"/>
    <dgm:cxn modelId="{373EFC2C-6D66-4FC3-8D79-C8C1EE65ED14}" type="presParOf" srcId="{84FA17DE-5438-4F7E-84BC-5A37C33CFBE6}" destId="{81BB9F32-FC5B-4606-92B5-6B06F9BC8E39}" srcOrd="2" destOrd="0" presId="urn:microsoft.com/office/officeart/2005/8/layout/process4"/>
    <dgm:cxn modelId="{996B49B9-C853-4A8A-8CED-0ACD81293332}" type="presParOf" srcId="{81BB9F32-FC5B-4606-92B5-6B06F9BC8E39}" destId="{C180B7BB-0ACF-40F1-B32B-1A5E8BEA9945}" srcOrd="0" destOrd="0" presId="urn:microsoft.com/office/officeart/2005/8/layout/process4"/>
    <dgm:cxn modelId="{E4CE8695-AC62-4611-BBA6-D08B6C9E175C}" type="presParOf" srcId="{81BB9F32-FC5B-4606-92B5-6B06F9BC8E39}" destId="{48EBC026-81C0-4343-BDC4-ACB1A7F8019B}" srcOrd="1" destOrd="0" presId="urn:microsoft.com/office/officeart/2005/8/layout/process4"/>
    <dgm:cxn modelId="{DB28699F-874D-499D-B804-D033EB409B91}" type="presParOf" srcId="{E7553436-042F-4093-B935-3F1118DA91FC}" destId="{C8EB5666-C151-4F35-8ACA-9A7B343F082E}" srcOrd="3" destOrd="0" presId="urn:microsoft.com/office/officeart/2005/8/layout/process4"/>
    <dgm:cxn modelId="{796F26A3-C863-47DC-A196-BCC2829648D1}" type="presParOf" srcId="{E7553436-042F-4093-B935-3F1118DA91FC}" destId="{FAE55BF4-713E-4066-85D4-1AE62984149C}" srcOrd="4" destOrd="0" presId="urn:microsoft.com/office/officeart/2005/8/layout/process4"/>
    <dgm:cxn modelId="{AB254EF8-BA82-45A6-BADC-FBFB4FC95491}" type="presParOf" srcId="{FAE55BF4-713E-4066-85D4-1AE62984149C}" destId="{69A4B74E-334A-469F-8CAB-DBCD22C504C1}" srcOrd="0" destOrd="0" presId="urn:microsoft.com/office/officeart/2005/8/layout/process4"/>
    <dgm:cxn modelId="{E47E6459-2CE6-4B18-BD2B-37C148A778C0}" type="presParOf" srcId="{FAE55BF4-713E-4066-85D4-1AE62984149C}" destId="{1A59FC70-4A4B-49C3-93F5-3CEF2320C4E1}" srcOrd="1" destOrd="0" presId="urn:microsoft.com/office/officeart/2005/8/layout/process4"/>
    <dgm:cxn modelId="{1E2A6821-98A1-4D1A-8F4D-20AA936D1D65}" type="presParOf" srcId="{FAE55BF4-713E-4066-85D4-1AE62984149C}" destId="{CA50ADD7-8E43-495E-B434-D6518397B11F}" srcOrd="2" destOrd="0" presId="urn:microsoft.com/office/officeart/2005/8/layout/process4"/>
    <dgm:cxn modelId="{5B538122-7355-4313-8693-311780A2E6EE}" type="presParOf" srcId="{CA50ADD7-8E43-495E-B434-D6518397B11F}" destId="{9208E931-3495-4B03-BF28-6C5EDDF406D4}" srcOrd="0" destOrd="0" presId="urn:microsoft.com/office/officeart/2005/8/layout/process4"/>
    <dgm:cxn modelId="{A35E430C-1C24-416F-9444-D0A1ABBBDA91}" type="presParOf" srcId="{CA50ADD7-8E43-495E-B434-D6518397B11F}" destId="{3938868C-259A-4E42-BEB0-6021902BA2F5}" srcOrd="1" destOrd="0" presId="urn:microsoft.com/office/officeart/2005/8/layout/process4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6068A5-A414-4BA8-9D4B-E741A3820AA7}">
      <dsp:nvSpPr>
        <dsp:cNvPr id="0" name=""/>
        <dsp:cNvSpPr/>
      </dsp:nvSpPr>
      <dsp:spPr>
        <a:xfrm>
          <a:off x="0" y="1680331"/>
          <a:ext cx="6429562" cy="551522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>
            <a:solidFill>
              <a:srgbClr val="4674CA"/>
            </a:solidFill>
          </a:endParaRPr>
        </a:p>
      </dsp:txBody>
      <dsp:txXfrm>
        <a:off x="0" y="1680331"/>
        <a:ext cx="6429562" cy="297821"/>
      </dsp:txXfrm>
    </dsp:sp>
    <dsp:sp modelId="{46A907C5-9125-4EFE-90E0-6D80A1C10BC4}">
      <dsp:nvSpPr>
        <dsp:cNvPr id="0" name=""/>
        <dsp:cNvSpPr/>
      </dsp:nvSpPr>
      <dsp:spPr>
        <a:xfrm>
          <a:off x="0" y="1978546"/>
          <a:ext cx="3214780" cy="25370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FF0000"/>
              </a:solidFill>
            </a:rPr>
            <a:t>6</a:t>
          </a:r>
          <a:r>
            <a:rPr lang="kk-KZ" sz="1600" b="1" kern="1200" dirty="0" smtClean="0">
              <a:solidFill>
                <a:srgbClr val="FF0000"/>
              </a:solidFill>
            </a:rPr>
            <a:t> </a:t>
          </a:r>
          <a:r>
            <a:rPr lang="kk-KZ" sz="1500" kern="1200" dirty="0" smtClean="0"/>
            <a:t>проектов</a:t>
          </a:r>
          <a:endParaRPr lang="ru-RU" sz="1500" kern="1200" dirty="0"/>
        </a:p>
      </dsp:txBody>
      <dsp:txXfrm>
        <a:off x="0" y="1978546"/>
        <a:ext cx="3214780" cy="253700"/>
      </dsp:txXfrm>
    </dsp:sp>
    <dsp:sp modelId="{9741D99C-04CB-4E58-89AF-37B4B3D064D9}">
      <dsp:nvSpPr>
        <dsp:cNvPr id="0" name=""/>
        <dsp:cNvSpPr/>
      </dsp:nvSpPr>
      <dsp:spPr>
        <a:xfrm>
          <a:off x="3214781" y="1978547"/>
          <a:ext cx="3214780" cy="253700"/>
        </a:xfrm>
        <a:prstGeom prst="rect">
          <a:avLst/>
        </a:prstGeom>
        <a:solidFill>
          <a:schemeClr val="accent5">
            <a:tint val="40000"/>
            <a:alpha val="90000"/>
            <a:hueOff val="-1478351"/>
            <a:satOff val="-2563"/>
            <a:lumOff val="-25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FF0000"/>
              </a:solidFill>
            </a:rPr>
            <a:t>3,4</a:t>
          </a:r>
          <a:r>
            <a:rPr lang="kk-KZ" sz="1600" b="1" kern="1200" dirty="0" smtClean="0">
              <a:solidFill>
                <a:srgbClr val="FF0000"/>
              </a:solidFill>
            </a:rPr>
            <a:t> млрд. </a:t>
          </a:r>
          <a:r>
            <a:rPr lang="kk-KZ" sz="1500" kern="1200" dirty="0" smtClean="0"/>
            <a:t>тенге</a:t>
          </a:r>
          <a:endParaRPr lang="ru-RU" sz="1500" kern="1200" dirty="0"/>
        </a:p>
      </dsp:txBody>
      <dsp:txXfrm>
        <a:off x="3214781" y="1978547"/>
        <a:ext cx="3214780" cy="253700"/>
      </dsp:txXfrm>
    </dsp:sp>
    <dsp:sp modelId="{50AE5155-85FE-4DC4-876E-6FF811827A27}">
      <dsp:nvSpPr>
        <dsp:cNvPr id="0" name=""/>
        <dsp:cNvSpPr/>
      </dsp:nvSpPr>
      <dsp:spPr>
        <a:xfrm rot="10800000">
          <a:off x="0" y="840362"/>
          <a:ext cx="6429562" cy="848241"/>
        </a:xfrm>
        <a:prstGeom prst="upArrowCallou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>
            <a:solidFill>
              <a:srgbClr val="C9C9C9"/>
            </a:solidFill>
          </a:endParaRPr>
        </a:p>
      </dsp:txBody>
      <dsp:txXfrm rot="-10800000">
        <a:off x="0" y="840362"/>
        <a:ext cx="6429562" cy="297732"/>
      </dsp:txXfrm>
    </dsp:sp>
    <dsp:sp modelId="{C180B7BB-0ACF-40F1-B32B-1A5E8BEA9945}">
      <dsp:nvSpPr>
        <dsp:cNvPr id="0" name=""/>
        <dsp:cNvSpPr/>
      </dsp:nvSpPr>
      <dsp:spPr>
        <a:xfrm>
          <a:off x="0" y="1138095"/>
          <a:ext cx="3214780" cy="253624"/>
        </a:xfrm>
        <a:prstGeom prst="rect">
          <a:avLst/>
        </a:prstGeom>
        <a:solidFill>
          <a:schemeClr val="accent5">
            <a:tint val="40000"/>
            <a:alpha val="90000"/>
            <a:hueOff val="-2956702"/>
            <a:satOff val="-5126"/>
            <a:lumOff val="-516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FF0000"/>
              </a:solidFill>
            </a:rPr>
            <a:t>7</a:t>
          </a:r>
          <a:r>
            <a:rPr lang="kk-KZ" sz="1600" kern="1200" dirty="0" smtClean="0"/>
            <a:t> </a:t>
          </a:r>
          <a:r>
            <a:rPr lang="kk-KZ" sz="1500" kern="1200" dirty="0" smtClean="0"/>
            <a:t>проектов</a:t>
          </a:r>
          <a:endParaRPr lang="ru-RU" sz="1500" kern="1200" dirty="0"/>
        </a:p>
      </dsp:txBody>
      <dsp:txXfrm>
        <a:off x="0" y="1138095"/>
        <a:ext cx="3214780" cy="253624"/>
      </dsp:txXfrm>
    </dsp:sp>
    <dsp:sp modelId="{48EBC026-81C0-4343-BDC4-ACB1A7F8019B}">
      <dsp:nvSpPr>
        <dsp:cNvPr id="0" name=""/>
        <dsp:cNvSpPr/>
      </dsp:nvSpPr>
      <dsp:spPr>
        <a:xfrm>
          <a:off x="3214781" y="1138095"/>
          <a:ext cx="3214780" cy="253624"/>
        </a:xfrm>
        <a:prstGeom prst="rect">
          <a:avLst/>
        </a:prstGeom>
        <a:solidFill>
          <a:schemeClr val="accent5">
            <a:tint val="40000"/>
            <a:alpha val="90000"/>
            <a:hueOff val="-4435052"/>
            <a:satOff val="-7690"/>
            <a:lumOff val="-773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FF0000"/>
              </a:solidFill>
            </a:rPr>
            <a:t>3,4</a:t>
          </a:r>
          <a:r>
            <a:rPr lang="kk-KZ" sz="1600" b="1" kern="1200" dirty="0" smtClean="0">
              <a:solidFill>
                <a:srgbClr val="FF0000"/>
              </a:solidFill>
            </a:rPr>
            <a:t> </a:t>
          </a:r>
          <a:r>
            <a:rPr lang="kk-KZ" sz="1500" b="1" kern="1200" dirty="0" smtClean="0">
              <a:solidFill>
                <a:srgbClr val="FF0000"/>
              </a:solidFill>
            </a:rPr>
            <a:t>млрд. </a:t>
          </a:r>
          <a:r>
            <a:rPr lang="kk-KZ" sz="1500" kern="1200" dirty="0" smtClean="0"/>
            <a:t>тенге</a:t>
          </a:r>
          <a:endParaRPr lang="ru-RU" sz="1500" kern="1200" dirty="0"/>
        </a:p>
      </dsp:txBody>
      <dsp:txXfrm>
        <a:off x="3214781" y="1138095"/>
        <a:ext cx="3214780" cy="253624"/>
      </dsp:txXfrm>
    </dsp:sp>
    <dsp:sp modelId="{1A59FC70-4A4B-49C3-93F5-3CEF2320C4E1}">
      <dsp:nvSpPr>
        <dsp:cNvPr id="0" name=""/>
        <dsp:cNvSpPr/>
      </dsp:nvSpPr>
      <dsp:spPr>
        <a:xfrm rot="10800000">
          <a:off x="0" y="394"/>
          <a:ext cx="6429562" cy="848241"/>
        </a:xfrm>
        <a:prstGeom prst="upArrowCallou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00" kern="12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Теплоснабжение</a:t>
          </a:r>
          <a:endParaRPr lang="ru-RU" sz="1000" kern="1200" dirty="0">
            <a:solidFill>
              <a:schemeClr val="accent6">
                <a:lumMod val="60000"/>
                <a:lumOff val="40000"/>
              </a:schemeClr>
            </a:solidFill>
          </a:endParaRPr>
        </a:p>
      </dsp:txBody>
      <dsp:txXfrm rot="-10800000">
        <a:off x="0" y="394"/>
        <a:ext cx="6429562" cy="297732"/>
      </dsp:txXfrm>
    </dsp:sp>
    <dsp:sp modelId="{9208E931-3495-4B03-BF28-6C5EDDF406D4}">
      <dsp:nvSpPr>
        <dsp:cNvPr id="0" name=""/>
        <dsp:cNvSpPr/>
      </dsp:nvSpPr>
      <dsp:spPr>
        <a:xfrm>
          <a:off x="0" y="298127"/>
          <a:ext cx="3214780" cy="253624"/>
        </a:xfrm>
        <a:prstGeom prst="rect">
          <a:avLst/>
        </a:prstGeom>
        <a:solidFill>
          <a:schemeClr val="accent5">
            <a:tint val="40000"/>
            <a:alpha val="90000"/>
            <a:hueOff val="-5913403"/>
            <a:satOff val="-10253"/>
            <a:lumOff val="-1031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FF0000"/>
              </a:solidFill>
            </a:rPr>
            <a:t>79</a:t>
          </a:r>
          <a:r>
            <a:rPr lang="kk-KZ" sz="1600" kern="1200" dirty="0" smtClean="0"/>
            <a:t> проектов</a:t>
          </a:r>
          <a:endParaRPr lang="ru-RU" sz="1600" kern="1200" dirty="0"/>
        </a:p>
      </dsp:txBody>
      <dsp:txXfrm>
        <a:off x="0" y="298127"/>
        <a:ext cx="3214780" cy="253624"/>
      </dsp:txXfrm>
    </dsp:sp>
    <dsp:sp modelId="{3938868C-259A-4E42-BEB0-6021902BA2F5}">
      <dsp:nvSpPr>
        <dsp:cNvPr id="0" name=""/>
        <dsp:cNvSpPr/>
      </dsp:nvSpPr>
      <dsp:spPr>
        <a:xfrm>
          <a:off x="3214781" y="298127"/>
          <a:ext cx="3214780" cy="253624"/>
        </a:xfrm>
        <a:prstGeom prst="rect">
          <a:avLst/>
        </a:prstGeom>
        <a:solidFill>
          <a:schemeClr val="accent5">
            <a:tint val="40000"/>
            <a:alpha val="90000"/>
            <a:hueOff val="-7391754"/>
            <a:satOff val="-12816"/>
            <a:lumOff val="-1289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FF0000"/>
              </a:solidFill>
            </a:rPr>
            <a:t>53</a:t>
          </a:r>
          <a:r>
            <a:rPr lang="kk-KZ" sz="1500" b="1" kern="1200" dirty="0" smtClean="0">
              <a:solidFill>
                <a:srgbClr val="FF0000"/>
              </a:solidFill>
            </a:rPr>
            <a:t> млрд. </a:t>
          </a:r>
          <a:r>
            <a:rPr lang="kk-KZ" sz="1500" kern="1200" dirty="0" smtClean="0"/>
            <a:t>тенге</a:t>
          </a:r>
          <a:endParaRPr lang="ru-RU" sz="1500" kern="1200" dirty="0"/>
        </a:p>
      </dsp:txBody>
      <dsp:txXfrm>
        <a:off x="3214781" y="298127"/>
        <a:ext cx="3214780" cy="2536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6068A5-A414-4BA8-9D4B-E741A3820AA7}">
      <dsp:nvSpPr>
        <dsp:cNvPr id="0" name=""/>
        <dsp:cNvSpPr/>
      </dsp:nvSpPr>
      <dsp:spPr>
        <a:xfrm>
          <a:off x="0" y="1682205"/>
          <a:ext cx="6429562" cy="408642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>
            <a:solidFill>
              <a:srgbClr val="4C78CA"/>
            </a:solidFill>
          </a:endParaRPr>
        </a:p>
      </dsp:txBody>
      <dsp:txXfrm>
        <a:off x="0" y="1682205"/>
        <a:ext cx="6429562" cy="220666"/>
      </dsp:txXfrm>
    </dsp:sp>
    <dsp:sp modelId="{46A907C5-9125-4EFE-90E0-6D80A1C10BC4}">
      <dsp:nvSpPr>
        <dsp:cNvPr id="0" name=""/>
        <dsp:cNvSpPr/>
      </dsp:nvSpPr>
      <dsp:spPr>
        <a:xfrm>
          <a:off x="0" y="1968018"/>
          <a:ext cx="3214780" cy="26422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FF0000"/>
              </a:solidFill>
            </a:rPr>
            <a:t>26</a:t>
          </a:r>
          <a:r>
            <a:rPr lang="kk-KZ" sz="1600" b="1" kern="1200" dirty="0" smtClean="0">
              <a:solidFill>
                <a:srgbClr val="FF0000"/>
              </a:solidFill>
            </a:rPr>
            <a:t> </a:t>
          </a:r>
          <a:r>
            <a:rPr lang="kk-KZ" sz="1500" kern="1200" dirty="0" smtClean="0"/>
            <a:t>проектов</a:t>
          </a:r>
          <a:endParaRPr lang="ru-RU" sz="1500" kern="1200" dirty="0"/>
        </a:p>
      </dsp:txBody>
      <dsp:txXfrm>
        <a:off x="0" y="1968018"/>
        <a:ext cx="3214780" cy="264229"/>
      </dsp:txXfrm>
    </dsp:sp>
    <dsp:sp modelId="{9741D99C-04CB-4E58-89AF-37B4B3D064D9}">
      <dsp:nvSpPr>
        <dsp:cNvPr id="0" name=""/>
        <dsp:cNvSpPr/>
      </dsp:nvSpPr>
      <dsp:spPr>
        <a:xfrm>
          <a:off x="3214781" y="1968018"/>
          <a:ext cx="3214780" cy="264229"/>
        </a:xfrm>
        <a:prstGeom prst="rect">
          <a:avLst/>
        </a:prstGeom>
        <a:solidFill>
          <a:schemeClr val="accent5">
            <a:tint val="40000"/>
            <a:alpha val="90000"/>
            <a:hueOff val="-1478351"/>
            <a:satOff val="-2563"/>
            <a:lumOff val="-25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FF0000"/>
              </a:solidFill>
            </a:rPr>
            <a:t>11,2</a:t>
          </a:r>
          <a:r>
            <a:rPr lang="kk-KZ" sz="1600" b="1" kern="1200" dirty="0" smtClean="0">
              <a:solidFill>
                <a:srgbClr val="FF0000"/>
              </a:solidFill>
            </a:rPr>
            <a:t> млрд. </a:t>
          </a:r>
          <a:r>
            <a:rPr lang="kk-KZ" sz="1500" kern="1200" dirty="0" smtClean="0"/>
            <a:t>тенге</a:t>
          </a:r>
          <a:endParaRPr lang="ru-RU" sz="1500" kern="1200" dirty="0"/>
        </a:p>
      </dsp:txBody>
      <dsp:txXfrm>
        <a:off x="3214781" y="1968018"/>
        <a:ext cx="3214780" cy="264229"/>
      </dsp:txXfrm>
    </dsp:sp>
    <dsp:sp modelId="{50AE5155-85FE-4DC4-876E-6FF811827A27}">
      <dsp:nvSpPr>
        <dsp:cNvPr id="0" name=""/>
        <dsp:cNvSpPr/>
      </dsp:nvSpPr>
      <dsp:spPr>
        <a:xfrm rot="10800000">
          <a:off x="0" y="876104"/>
          <a:ext cx="6429562" cy="883444"/>
        </a:xfrm>
        <a:prstGeom prst="upArrowCallou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solidFill>
              <a:srgbClr val="C9C9C9"/>
            </a:solidFill>
          </a:endParaRPr>
        </a:p>
      </dsp:txBody>
      <dsp:txXfrm rot="-10800000">
        <a:off x="0" y="876104"/>
        <a:ext cx="6429562" cy="310089"/>
      </dsp:txXfrm>
    </dsp:sp>
    <dsp:sp modelId="{C180B7BB-0ACF-40F1-B32B-1A5E8BEA9945}">
      <dsp:nvSpPr>
        <dsp:cNvPr id="0" name=""/>
        <dsp:cNvSpPr/>
      </dsp:nvSpPr>
      <dsp:spPr>
        <a:xfrm>
          <a:off x="0" y="1186193"/>
          <a:ext cx="3214780" cy="264150"/>
        </a:xfrm>
        <a:prstGeom prst="rect">
          <a:avLst/>
        </a:prstGeom>
        <a:solidFill>
          <a:schemeClr val="accent5">
            <a:tint val="40000"/>
            <a:alpha val="90000"/>
            <a:hueOff val="-2956702"/>
            <a:satOff val="-5126"/>
            <a:lumOff val="-516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FF0000"/>
              </a:solidFill>
            </a:rPr>
            <a:t>60</a:t>
          </a:r>
          <a:r>
            <a:rPr lang="kk-KZ" sz="1600" kern="1200" dirty="0" smtClean="0"/>
            <a:t> </a:t>
          </a:r>
          <a:r>
            <a:rPr lang="kk-KZ" sz="1500" kern="1200" dirty="0" smtClean="0"/>
            <a:t>проектов</a:t>
          </a:r>
          <a:endParaRPr lang="ru-RU" sz="1500" kern="1200" dirty="0"/>
        </a:p>
      </dsp:txBody>
      <dsp:txXfrm>
        <a:off x="0" y="1186193"/>
        <a:ext cx="3214780" cy="264150"/>
      </dsp:txXfrm>
    </dsp:sp>
    <dsp:sp modelId="{48EBC026-81C0-4343-BDC4-ACB1A7F8019B}">
      <dsp:nvSpPr>
        <dsp:cNvPr id="0" name=""/>
        <dsp:cNvSpPr/>
      </dsp:nvSpPr>
      <dsp:spPr>
        <a:xfrm>
          <a:off x="3214781" y="1186193"/>
          <a:ext cx="3214780" cy="264150"/>
        </a:xfrm>
        <a:prstGeom prst="rect">
          <a:avLst/>
        </a:prstGeom>
        <a:solidFill>
          <a:schemeClr val="accent5">
            <a:tint val="40000"/>
            <a:alpha val="90000"/>
            <a:hueOff val="-4435052"/>
            <a:satOff val="-7690"/>
            <a:lumOff val="-773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FF0000"/>
              </a:solidFill>
            </a:rPr>
            <a:t>32,2</a:t>
          </a:r>
          <a:r>
            <a:rPr lang="kk-KZ" sz="1600" b="1" kern="1200" dirty="0" smtClean="0">
              <a:solidFill>
                <a:srgbClr val="FF0000"/>
              </a:solidFill>
            </a:rPr>
            <a:t> </a:t>
          </a:r>
          <a:r>
            <a:rPr lang="kk-KZ" sz="1500" b="1" kern="1200" dirty="0" smtClean="0">
              <a:solidFill>
                <a:srgbClr val="FF0000"/>
              </a:solidFill>
            </a:rPr>
            <a:t>млрд. </a:t>
          </a:r>
          <a:r>
            <a:rPr lang="kk-KZ" sz="1500" kern="1200" dirty="0" smtClean="0"/>
            <a:t>тенге</a:t>
          </a:r>
          <a:endParaRPr lang="ru-RU" sz="1500" kern="1200" dirty="0"/>
        </a:p>
      </dsp:txBody>
      <dsp:txXfrm>
        <a:off x="3214781" y="1186193"/>
        <a:ext cx="3214780" cy="264150"/>
      </dsp:txXfrm>
    </dsp:sp>
    <dsp:sp modelId="{1A59FC70-4A4B-49C3-93F5-3CEF2320C4E1}">
      <dsp:nvSpPr>
        <dsp:cNvPr id="0" name=""/>
        <dsp:cNvSpPr/>
      </dsp:nvSpPr>
      <dsp:spPr>
        <a:xfrm rot="10800000">
          <a:off x="0" y="1276"/>
          <a:ext cx="6429562" cy="883444"/>
        </a:xfrm>
        <a:prstGeom prst="upArrowCallou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100" kern="12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Теплоснабжение</a:t>
          </a:r>
          <a:endParaRPr lang="ru-RU" sz="1100" kern="1200" dirty="0">
            <a:solidFill>
              <a:schemeClr val="accent6">
                <a:lumMod val="60000"/>
                <a:lumOff val="40000"/>
              </a:schemeClr>
            </a:solidFill>
          </a:endParaRPr>
        </a:p>
      </dsp:txBody>
      <dsp:txXfrm rot="-10800000">
        <a:off x="0" y="1276"/>
        <a:ext cx="6429562" cy="310089"/>
      </dsp:txXfrm>
    </dsp:sp>
    <dsp:sp modelId="{9208E931-3495-4B03-BF28-6C5EDDF406D4}">
      <dsp:nvSpPr>
        <dsp:cNvPr id="0" name=""/>
        <dsp:cNvSpPr/>
      </dsp:nvSpPr>
      <dsp:spPr>
        <a:xfrm>
          <a:off x="0" y="311365"/>
          <a:ext cx="3214780" cy="264150"/>
        </a:xfrm>
        <a:prstGeom prst="rect">
          <a:avLst/>
        </a:prstGeom>
        <a:solidFill>
          <a:schemeClr val="accent5">
            <a:tint val="40000"/>
            <a:alpha val="90000"/>
            <a:hueOff val="-5913403"/>
            <a:satOff val="-10253"/>
            <a:lumOff val="-1031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FF0000"/>
              </a:solidFill>
            </a:rPr>
            <a:t>33</a:t>
          </a:r>
          <a:r>
            <a:rPr lang="kk-KZ" sz="1600" b="1" kern="1200" dirty="0" smtClean="0">
              <a:solidFill>
                <a:srgbClr val="FF0000"/>
              </a:solidFill>
            </a:rPr>
            <a:t> </a:t>
          </a:r>
          <a:r>
            <a:rPr lang="kk-KZ" sz="1600" kern="1200" dirty="0" smtClean="0"/>
            <a:t>проектов</a:t>
          </a:r>
          <a:endParaRPr lang="ru-RU" sz="1600" kern="1200" dirty="0"/>
        </a:p>
      </dsp:txBody>
      <dsp:txXfrm>
        <a:off x="0" y="311365"/>
        <a:ext cx="3214780" cy="264150"/>
      </dsp:txXfrm>
    </dsp:sp>
    <dsp:sp modelId="{3938868C-259A-4E42-BEB0-6021902BA2F5}">
      <dsp:nvSpPr>
        <dsp:cNvPr id="0" name=""/>
        <dsp:cNvSpPr/>
      </dsp:nvSpPr>
      <dsp:spPr>
        <a:xfrm>
          <a:off x="3214781" y="309883"/>
          <a:ext cx="3214780" cy="264150"/>
        </a:xfrm>
        <a:prstGeom prst="rect">
          <a:avLst/>
        </a:prstGeom>
        <a:solidFill>
          <a:schemeClr val="accent5">
            <a:tint val="40000"/>
            <a:alpha val="90000"/>
            <a:hueOff val="-7391754"/>
            <a:satOff val="-12816"/>
            <a:lumOff val="-1289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FF0000"/>
              </a:solidFill>
            </a:rPr>
            <a:t>43,6</a:t>
          </a:r>
          <a:r>
            <a:rPr lang="kk-KZ" sz="1600" b="1" kern="1200" dirty="0" smtClean="0">
              <a:solidFill>
                <a:srgbClr val="FF0000"/>
              </a:solidFill>
            </a:rPr>
            <a:t> млрд. </a:t>
          </a:r>
          <a:r>
            <a:rPr lang="kk-KZ" sz="1500" kern="1200" dirty="0" smtClean="0"/>
            <a:t>тенге</a:t>
          </a:r>
          <a:endParaRPr lang="ru-RU" sz="1500" kern="1200" dirty="0"/>
        </a:p>
      </dsp:txBody>
      <dsp:txXfrm>
        <a:off x="3214781" y="309883"/>
        <a:ext cx="3214780" cy="2641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6068A5-A414-4BA8-9D4B-E741A3820AA7}">
      <dsp:nvSpPr>
        <dsp:cNvPr id="0" name=""/>
        <dsp:cNvSpPr/>
      </dsp:nvSpPr>
      <dsp:spPr>
        <a:xfrm>
          <a:off x="0" y="1680331"/>
          <a:ext cx="6429562" cy="55152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>
            <a:solidFill>
              <a:srgbClr val="35B2D3"/>
            </a:solidFill>
          </a:endParaRPr>
        </a:p>
      </dsp:txBody>
      <dsp:txXfrm>
        <a:off x="0" y="1680331"/>
        <a:ext cx="6429562" cy="297821"/>
      </dsp:txXfrm>
    </dsp:sp>
    <dsp:sp modelId="{46A907C5-9125-4EFE-90E0-6D80A1C10BC4}">
      <dsp:nvSpPr>
        <dsp:cNvPr id="0" name=""/>
        <dsp:cNvSpPr/>
      </dsp:nvSpPr>
      <dsp:spPr>
        <a:xfrm>
          <a:off x="0" y="1978546"/>
          <a:ext cx="3214780" cy="25370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FF0000"/>
              </a:solidFill>
            </a:rPr>
            <a:t>23</a:t>
          </a:r>
          <a:r>
            <a:rPr lang="kk-KZ" sz="1600" b="1" kern="1200" dirty="0" smtClean="0">
              <a:solidFill>
                <a:srgbClr val="FF0000"/>
              </a:solidFill>
            </a:rPr>
            <a:t> </a:t>
          </a:r>
          <a:r>
            <a:rPr lang="kk-KZ" sz="1500" kern="1200" dirty="0" smtClean="0"/>
            <a:t>проектов</a:t>
          </a:r>
          <a:endParaRPr lang="ru-RU" sz="1500" kern="1200" dirty="0"/>
        </a:p>
      </dsp:txBody>
      <dsp:txXfrm>
        <a:off x="0" y="1978546"/>
        <a:ext cx="3214780" cy="253700"/>
      </dsp:txXfrm>
    </dsp:sp>
    <dsp:sp modelId="{9741D99C-04CB-4E58-89AF-37B4B3D064D9}">
      <dsp:nvSpPr>
        <dsp:cNvPr id="0" name=""/>
        <dsp:cNvSpPr/>
      </dsp:nvSpPr>
      <dsp:spPr>
        <a:xfrm>
          <a:off x="3214781" y="1978547"/>
          <a:ext cx="3214780" cy="253700"/>
        </a:xfrm>
        <a:prstGeom prst="rect">
          <a:avLst/>
        </a:prstGeom>
        <a:solidFill>
          <a:schemeClr val="accent5">
            <a:tint val="40000"/>
            <a:alpha val="90000"/>
            <a:hueOff val="-1478351"/>
            <a:satOff val="-2563"/>
            <a:lumOff val="-25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FF0000"/>
              </a:solidFill>
            </a:rPr>
            <a:t>10,3</a:t>
          </a:r>
          <a:r>
            <a:rPr lang="kk-KZ" sz="1600" b="1" kern="1200" dirty="0" smtClean="0">
              <a:solidFill>
                <a:srgbClr val="FF0000"/>
              </a:solidFill>
            </a:rPr>
            <a:t> млрд. </a:t>
          </a:r>
          <a:r>
            <a:rPr lang="kk-KZ" sz="1500" kern="1200" dirty="0" smtClean="0"/>
            <a:t>тенге</a:t>
          </a:r>
          <a:endParaRPr lang="ru-RU" sz="1500" kern="1200" dirty="0"/>
        </a:p>
      </dsp:txBody>
      <dsp:txXfrm>
        <a:off x="3214781" y="1978547"/>
        <a:ext cx="3214780" cy="253700"/>
      </dsp:txXfrm>
    </dsp:sp>
    <dsp:sp modelId="{50AE5155-85FE-4DC4-876E-6FF811827A27}">
      <dsp:nvSpPr>
        <dsp:cNvPr id="0" name=""/>
        <dsp:cNvSpPr/>
      </dsp:nvSpPr>
      <dsp:spPr>
        <a:xfrm rot="10800000">
          <a:off x="0" y="840362"/>
          <a:ext cx="6429562" cy="848241"/>
        </a:xfrm>
        <a:prstGeom prst="upArrowCallou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>
            <a:solidFill>
              <a:srgbClr val="4DF22C"/>
            </a:solidFill>
          </a:endParaRPr>
        </a:p>
      </dsp:txBody>
      <dsp:txXfrm rot="-10800000">
        <a:off x="0" y="840362"/>
        <a:ext cx="6429562" cy="297732"/>
      </dsp:txXfrm>
    </dsp:sp>
    <dsp:sp modelId="{C180B7BB-0ACF-40F1-B32B-1A5E8BEA9945}">
      <dsp:nvSpPr>
        <dsp:cNvPr id="0" name=""/>
        <dsp:cNvSpPr/>
      </dsp:nvSpPr>
      <dsp:spPr>
        <a:xfrm>
          <a:off x="0" y="1138095"/>
          <a:ext cx="3214780" cy="253624"/>
        </a:xfrm>
        <a:prstGeom prst="rect">
          <a:avLst/>
        </a:prstGeom>
        <a:solidFill>
          <a:schemeClr val="accent5">
            <a:tint val="40000"/>
            <a:alpha val="90000"/>
            <a:hueOff val="-2956702"/>
            <a:satOff val="-5126"/>
            <a:lumOff val="-516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FF0000"/>
              </a:solidFill>
            </a:rPr>
            <a:t>56 </a:t>
          </a:r>
          <a:r>
            <a:rPr lang="kk-KZ" sz="1500" kern="1200" dirty="0" smtClean="0"/>
            <a:t>проектов</a:t>
          </a:r>
          <a:endParaRPr lang="ru-RU" sz="1500" kern="1200" dirty="0"/>
        </a:p>
      </dsp:txBody>
      <dsp:txXfrm>
        <a:off x="0" y="1138095"/>
        <a:ext cx="3214780" cy="253624"/>
      </dsp:txXfrm>
    </dsp:sp>
    <dsp:sp modelId="{48EBC026-81C0-4343-BDC4-ACB1A7F8019B}">
      <dsp:nvSpPr>
        <dsp:cNvPr id="0" name=""/>
        <dsp:cNvSpPr/>
      </dsp:nvSpPr>
      <dsp:spPr>
        <a:xfrm>
          <a:off x="3214781" y="1138095"/>
          <a:ext cx="3214780" cy="253624"/>
        </a:xfrm>
        <a:prstGeom prst="rect">
          <a:avLst/>
        </a:prstGeom>
        <a:solidFill>
          <a:schemeClr val="accent5">
            <a:tint val="40000"/>
            <a:alpha val="90000"/>
            <a:hueOff val="-4435052"/>
            <a:satOff val="-7690"/>
            <a:lumOff val="-773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FF0000"/>
              </a:solidFill>
            </a:rPr>
            <a:t>17,2</a:t>
          </a:r>
          <a:r>
            <a:rPr lang="kk-KZ" sz="1600" b="1" kern="1200" dirty="0" smtClean="0">
              <a:solidFill>
                <a:srgbClr val="FF0000"/>
              </a:solidFill>
            </a:rPr>
            <a:t> </a:t>
          </a:r>
          <a:r>
            <a:rPr lang="kk-KZ" sz="1500" b="1" kern="1200" dirty="0" smtClean="0">
              <a:solidFill>
                <a:srgbClr val="FF0000"/>
              </a:solidFill>
            </a:rPr>
            <a:t>млрд. </a:t>
          </a:r>
          <a:r>
            <a:rPr lang="kk-KZ" sz="1500" kern="1200" dirty="0" smtClean="0"/>
            <a:t>тенге</a:t>
          </a:r>
          <a:endParaRPr lang="ru-RU" sz="1500" kern="1200" dirty="0"/>
        </a:p>
      </dsp:txBody>
      <dsp:txXfrm>
        <a:off x="3214781" y="1138095"/>
        <a:ext cx="3214780" cy="253624"/>
      </dsp:txXfrm>
    </dsp:sp>
    <dsp:sp modelId="{1A59FC70-4A4B-49C3-93F5-3CEF2320C4E1}">
      <dsp:nvSpPr>
        <dsp:cNvPr id="0" name=""/>
        <dsp:cNvSpPr/>
      </dsp:nvSpPr>
      <dsp:spPr>
        <a:xfrm rot="10800000">
          <a:off x="0" y="394"/>
          <a:ext cx="6429562" cy="848241"/>
        </a:xfrm>
        <a:prstGeom prst="upArrowCallou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00" kern="1200" dirty="0" smtClean="0">
              <a:solidFill>
                <a:schemeClr val="accent6">
                  <a:lumMod val="60000"/>
                  <a:lumOff val="40000"/>
                </a:schemeClr>
              </a:solidFill>
            </a:rPr>
            <a:t>Теплоснабжение</a:t>
          </a:r>
          <a:endParaRPr lang="ru-RU" sz="1000" kern="1200" dirty="0">
            <a:solidFill>
              <a:schemeClr val="accent6">
                <a:lumMod val="60000"/>
                <a:lumOff val="40000"/>
              </a:schemeClr>
            </a:solidFill>
          </a:endParaRPr>
        </a:p>
      </dsp:txBody>
      <dsp:txXfrm rot="-10800000">
        <a:off x="0" y="394"/>
        <a:ext cx="6429562" cy="297732"/>
      </dsp:txXfrm>
    </dsp:sp>
    <dsp:sp modelId="{9208E931-3495-4B03-BF28-6C5EDDF406D4}">
      <dsp:nvSpPr>
        <dsp:cNvPr id="0" name=""/>
        <dsp:cNvSpPr/>
      </dsp:nvSpPr>
      <dsp:spPr>
        <a:xfrm>
          <a:off x="0" y="298127"/>
          <a:ext cx="3214780" cy="253624"/>
        </a:xfrm>
        <a:prstGeom prst="rect">
          <a:avLst/>
        </a:prstGeom>
        <a:solidFill>
          <a:schemeClr val="accent5">
            <a:tint val="40000"/>
            <a:alpha val="90000"/>
            <a:hueOff val="-5913403"/>
            <a:satOff val="-10253"/>
            <a:lumOff val="-1031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FF0000"/>
              </a:solidFill>
            </a:rPr>
            <a:t>24</a:t>
          </a:r>
          <a:r>
            <a:rPr lang="kk-KZ" sz="1600" b="1" kern="1200" dirty="0" smtClean="0">
              <a:solidFill>
                <a:srgbClr val="FF0000"/>
              </a:solidFill>
            </a:rPr>
            <a:t> </a:t>
          </a:r>
          <a:r>
            <a:rPr lang="kk-KZ" sz="1600" kern="1200" dirty="0" smtClean="0"/>
            <a:t>проектов</a:t>
          </a:r>
          <a:endParaRPr lang="ru-RU" sz="1600" kern="1200" dirty="0"/>
        </a:p>
      </dsp:txBody>
      <dsp:txXfrm>
        <a:off x="0" y="298127"/>
        <a:ext cx="3214780" cy="253624"/>
      </dsp:txXfrm>
    </dsp:sp>
    <dsp:sp modelId="{3938868C-259A-4E42-BEB0-6021902BA2F5}">
      <dsp:nvSpPr>
        <dsp:cNvPr id="0" name=""/>
        <dsp:cNvSpPr/>
      </dsp:nvSpPr>
      <dsp:spPr>
        <a:xfrm>
          <a:off x="3214781" y="298127"/>
          <a:ext cx="3214780" cy="253624"/>
        </a:xfrm>
        <a:prstGeom prst="rect">
          <a:avLst/>
        </a:prstGeom>
        <a:solidFill>
          <a:schemeClr val="accent5">
            <a:tint val="40000"/>
            <a:alpha val="90000"/>
            <a:hueOff val="-7391754"/>
            <a:satOff val="-12816"/>
            <a:lumOff val="-1289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FF0000"/>
              </a:solidFill>
            </a:rPr>
            <a:t>20,5</a:t>
          </a:r>
          <a:r>
            <a:rPr lang="kk-KZ" sz="1500" b="1" kern="1200" dirty="0" smtClean="0">
              <a:solidFill>
                <a:srgbClr val="FF0000"/>
              </a:solidFill>
            </a:rPr>
            <a:t> млрд. </a:t>
          </a:r>
          <a:r>
            <a:rPr lang="kk-KZ" sz="1500" kern="1200" dirty="0" smtClean="0"/>
            <a:t>тенге</a:t>
          </a:r>
          <a:endParaRPr lang="ru-RU" sz="1500" kern="1200" dirty="0"/>
        </a:p>
      </dsp:txBody>
      <dsp:txXfrm>
        <a:off x="3214781" y="298127"/>
        <a:ext cx="3214780" cy="2536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547" cy="496250"/>
          </a:xfrm>
          <a:prstGeom prst="rect">
            <a:avLst/>
          </a:prstGeom>
        </p:spPr>
        <p:txBody>
          <a:bodyPr vert="horz" lIns="91340" tIns="45671" rIns="91340" bIns="45671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6250"/>
          </a:xfrm>
          <a:prstGeom prst="rect">
            <a:avLst/>
          </a:prstGeom>
        </p:spPr>
        <p:txBody>
          <a:bodyPr vert="horz" lIns="91340" tIns="45671" rIns="91340" bIns="45671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4F547FB-9D94-4A54-9560-A2D656E7FBE7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9435"/>
            <a:ext cx="2972547" cy="496250"/>
          </a:xfrm>
          <a:prstGeom prst="rect">
            <a:avLst/>
          </a:prstGeom>
        </p:spPr>
        <p:txBody>
          <a:bodyPr vert="horz" lIns="91340" tIns="45671" rIns="91340" bIns="45671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9449435"/>
            <a:ext cx="2972547" cy="496250"/>
          </a:xfrm>
          <a:prstGeom prst="rect">
            <a:avLst/>
          </a:prstGeom>
        </p:spPr>
        <p:txBody>
          <a:bodyPr vert="horz" wrap="square" lIns="91340" tIns="45671" rIns="91340" bIns="4567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B1A04AB-C20A-41CF-AA40-4C53396A7B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4941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547" cy="496250"/>
          </a:xfrm>
          <a:prstGeom prst="rect">
            <a:avLst/>
          </a:prstGeom>
        </p:spPr>
        <p:txBody>
          <a:bodyPr vert="horz" lIns="91340" tIns="45671" rIns="91340" bIns="45671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6250"/>
          </a:xfrm>
          <a:prstGeom prst="rect">
            <a:avLst/>
          </a:prstGeom>
        </p:spPr>
        <p:txBody>
          <a:bodyPr vert="horz" lIns="91340" tIns="45671" rIns="91340" bIns="45671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2310179-8B20-4F0D-976E-4B1472FC47B9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40" tIns="45671" rIns="91340" bIns="45671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0" y="4723923"/>
            <a:ext cx="5487041" cy="4477388"/>
          </a:xfrm>
          <a:prstGeom prst="rect">
            <a:avLst/>
          </a:prstGeom>
        </p:spPr>
        <p:txBody>
          <a:bodyPr vert="horz" lIns="91340" tIns="45671" rIns="91340" bIns="45671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9435"/>
            <a:ext cx="2972547" cy="496250"/>
          </a:xfrm>
          <a:prstGeom prst="rect">
            <a:avLst/>
          </a:prstGeom>
        </p:spPr>
        <p:txBody>
          <a:bodyPr vert="horz" lIns="91340" tIns="45671" rIns="91340" bIns="45671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2" y="9449435"/>
            <a:ext cx="2972547" cy="496250"/>
          </a:xfrm>
          <a:prstGeom prst="rect">
            <a:avLst/>
          </a:prstGeom>
        </p:spPr>
        <p:txBody>
          <a:bodyPr vert="horz" wrap="square" lIns="91340" tIns="45671" rIns="91340" bIns="4567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8EDFCAC-E174-4B38-8DD9-29405AC689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8467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E405B28-8D1E-49B2-AD93-F7475D7BD9CE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DBC40-3B8B-4DED-9E44-FB31B3DA2C09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ADE23-C8AB-4968-B401-8D1574087E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0E228-AF3F-4965-AF33-D6C9A0BACB74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2E75-9A30-4079-BCDD-211464EE3B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C4B95-D972-49EF-8667-997EDCDBEF3B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5A775-7459-4D45-95AE-A04F7A562B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692150"/>
            <a:ext cx="9144000" cy="7302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0"/>
            <a:ext cx="9144000" cy="692150"/>
          </a:xfrm>
          <a:prstGeom prst="rect">
            <a:avLst/>
          </a:prstGeom>
          <a:solidFill>
            <a:schemeClr val="tx2">
              <a:alpha val="8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8459788" y="44450"/>
            <a:ext cx="61277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EDBA3FFC-8E92-4784-AD87-F5AD51D13DAF}" type="slidenum">
              <a:rPr lang="ru-RU" altLang="ru-RU" sz="1400" smtClean="0">
                <a:latin typeface="Calibri" pitchFamily="34" charset="0"/>
              </a:rPr>
              <a:pPr algn="ctr" eaLnBrk="1" hangingPunct="1">
                <a:defRPr/>
              </a:pPr>
              <a:t>‹#›</a:t>
            </a:fld>
            <a:endParaRPr lang="ru-RU" altLang="ru-RU" sz="1400" smtClean="0">
              <a:latin typeface="Calibri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" y="-1"/>
            <a:ext cx="9144001" cy="692696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6F2AE2C-D26F-4174-A3F8-25A192F5BDCE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46AE859-837A-46B4-BDE7-818C15E1A1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2EB8092-5DB7-48F6-98DE-136585EE3C9A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063A149-7553-4C9F-96E4-B1365C2EB5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43C49CF-26C8-4AE2-902B-4DE427D66FED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F9D2B6F-C780-419C-AEED-7E5DFA355C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D3E539A-226A-4E8C-AD7A-F705A8DF3067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8DE6212-EDE0-4D75-80BF-81F312812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7AE7007-5AED-44EF-9706-B74CAA6F73EB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BF56A1E-DD5F-47D7-B526-45FA031FE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B159815-BD1F-453D-8E83-65AC77674949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901DA78-0EAF-4560-829F-D6ABDD73D4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876DBA0-1FE8-4E56-8B70-67B99630273D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70F6647-B65D-4A00-BE2F-5C6E1B1F33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ACEAF-D140-4EFE-A634-298973BB5C7E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451C4-536A-4580-822C-D4F0CC8F6D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FB2B738-82D6-4B9B-A0C5-BFDCED9B04E9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9E3EF6D-7423-45DB-AE72-8A5C8B3F9A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8555020-01F9-4849-B94F-FE31EB6D2396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BB5F25B-14EF-4555-BB53-BA8B6B59C4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0D30777-BA68-4B8A-82AF-352591054D6F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9320DFC-6E1C-4054-AA2A-4E8E16A037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ED17AB5-12DD-401F-9AA0-FEAF45D975CC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B33B3AD-BFA2-4A63-B905-4672C7EBA1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692150"/>
            <a:ext cx="9144000" cy="7302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0"/>
            <a:ext cx="9144000" cy="692150"/>
          </a:xfrm>
          <a:prstGeom prst="rect">
            <a:avLst/>
          </a:prstGeom>
          <a:solidFill>
            <a:schemeClr val="tx2">
              <a:alpha val="8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8459788" y="44450"/>
            <a:ext cx="612775" cy="2889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6AEED11-88D9-48E7-92B2-80FE4FD98B21}" type="slidenum">
              <a:rPr lang="ru-RU" sz="1400">
                <a:solidFill>
                  <a:prstClr val="black"/>
                </a:solidFill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" y="-1"/>
            <a:ext cx="9144001" cy="692696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0CE4C-480F-45F6-9D92-3092B680B02A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B6A25-7BE9-4B14-8707-09F36F2E65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B48AC-8FC3-4BCA-98CA-08CEF45B4C03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0AB81-7815-4BDA-B42A-729C749602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0499B-7137-4749-B173-9370943952FD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A4978-A340-4997-927F-2C5713A08C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7671F-AE7D-4CFF-92A5-86C7204024DE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332F-41E1-48E8-9F65-D5B8B89DB6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5930C-A240-42FB-9394-CECFE1AA458D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35E9E-1936-4210-98BA-AFB825E7B0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4B53B-15AD-4C99-B76B-877C5419858B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914B3-C3CD-4185-835C-6F95321D7F7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B3628-E030-4AF2-99EE-B04028E2BADC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1FB57-D5BA-4879-B7E3-B37D77B188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0F72224-BBF4-40AF-B62D-B154113DC59E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F347EBC-EC12-49CC-AAD0-8FEB5BE5003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91" r:id="rId1"/>
    <p:sldLayoutId id="2147485192" r:id="rId2"/>
    <p:sldLayoutId id="2147485193" r:id="rId3"/>
    <p:sldLayoutId id="2147485194" r:id="rId4"/>
    <p:sldLayoutId id="2147485195" r:id="rId5"/>
    <p:sldLayoutId id="2147485196" r:id="rId6"/>
    <p:sldLayoutId id="2147485197" r:id="rId7"/>
    <p:sldLayoutId id="2147485198" r:id="rId8"/>
    <p:sldLayoutId id="2147485199" r:id="rId9"/>
    <p:sldLayoutId id="2147485200" r:id="rId10"/>
    <p:sldLayoutId id="2147485201" r:id="rId11"/>
    <p:sldLayoutId id="2147485202" r:id="rId12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A6729748-35F7-4348-8A07-19193C5018AB}" type="datetimeFigureOut">
              <a:rPr lang="ru-RU"/>
              <a:pPr>
                <a:defRPr/>
              </a:pPr>
              <a:t>25.04.2017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94029335-2099-47B1-B5F0-56D9E8CF85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03" r:id="rId1"/>
    <p:sldLayoutId id="2147485204" r:id="rId2"/>
    <p:sldLayoutId id="2147485205" r:id="rId3"/>
    <p:sldLayoutId id="2147485206" r:id="rId4"/>
    <p:sldLayoutId id="2147485207" r:id="rId5"/>
    <p:sldLayoutId id="2147485208" r:id="rId6"/>
    <p:sldLayoutId id="2147485209" r:id="rId7"/>
    <p:sldLayoutId id="2147485210" r:id="rId8"/>
    <p:sldLayoutId id="2147485211" r:id="rId9"/>
    <p:sldLayoutId id="2147485212" r:id="rId10"/>
    <p:sldLayoutId id="2147485213" r:id="rId11"/>
    <p:sldLayoutId id="214748521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9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4"/>
          <p:cNvSpPr txBox="1">
            <a:spLocks noChangeArrowheads="1"/>
          </p:cNvSpPr>
          <p:nvPr/>
        </p:nvSpPr>
        <p:spPr bwMode="auto">
          <a:xfrm>
            <a:off x="1763713" y="2420938"/>
            <a:ext cx="64801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altLang="ru-RU" sz="2000" b="1"/>
              <a:t>РЕАЛИЗАЦИЯ ГОСУДАРСТВЕННОЙ ПРОГРАММЫ ИНФРАСТРУКТУРНОГО РАЗВИТИЯ “НҰРЛЫ ЖОЛ”  В ЧАСТИ МОДЕРНИЗАЦИИ КОММУНАЛЬНОЙ ИНФРАСТРУКТУРЫ </a:t>
            </a:r>
            <a:endParaRPr lang="ru-RU" altLang="ru-RU" sz="2000" b="1"/>
          </a:p>
        </p:txBody>
      </p:sp>
      <p:pic>
        <p:nvPicPr>
          <p:cNvPr id="4" name="Picture 5" descr="C:\Users\sibagatova.ZHKH\Desktop\voda_siste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5755" y="4249286"/>
            <a:ext cx="2498304" cy="192177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5" name="Picture 6" descr="C:\Users\sibagatova.ZHKH\Desktop\image-80-tap-wat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9923" y="4238528"/>
            <a:ext cx="2199729" cy="194751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" name="Picture 7" descr="C:\Users\sibagatova.ZHKH\Desktop\WaterDrop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4221088"/>
            <a:ext cx="2437463" cy="194997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3845747" y="995321"/>
            <a:ext cx="1512000" cy="856800"/>
          </a:xfrm>
          <a:prstGeom prst="rect">
            <a:avLst/>
          </a:prstGeom>
          <a:ln>
            <a:solidFill>
              <a:schemeClr val="tx1"/>
            </a:solidFill>
          </a:ln>
          <a:effectLst>
            <a:reflection blurRad="6350" stA="50000" endA="300" endPos="38500" dist="50800" dir="5400000" sy="-100000" algn="bl" rotWithShape="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/>
          </a:blip>
          <a:stretch>
            <a:fillRect/>
          </a:stretch>
        </p:blipFill>
        <p:spPr>
          <a:xfrm>
            <a:off x="746214" y="995320"/>
            <a:ext cx="1512000" cy="856800"/>
          </a:xfrm>
          <a:prstGeom prst="rect">
            <a:avLst/>
          </a:prstGeom>
          <a:ln>
            <a:solidFill>
              <a:schemeClr val="tx1"/>
            </a:solidFill>
          </a:ln>
          <a:effectLst>
            <a:reflection blurRad="6350" stA="50000" endA="300" endPos="38500" dist="50800" dir="5400000" sy="-100000" algn="bl" rotWithShape="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/>
          </a:blip>
          <a:stretch>
            <a:fillRect/>
          </a:stretch>
        </p:blipFill>
        <p:spPr>
          <a:xfrm>
            <a:off x="2298250" y="995321"/>
            <a:ext cx="1512000" cy="856800"/>
          </a:xfrm>
          <a:prstGeom prst="rect">
            <a:avLst/>
          </a:prstGeom>
          <a:ln>
            <a:solidFill>
              <a:schemeClr val="tx1"/>
            </a:solidFill>
          </a:ln>
          <a:effectLst>
            <a:reflection blurRad="6350" stA="50000" endA="300" endPos="38500" dist="50800" dir="5400000" sy="-100000" algn="bl" rotWithShape="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 cstate="print">
            <a:extLst/>
          </a:blip>
          <a:stretch>
            <a:fillRect/>
          </a:stretch>
        </p:blipFill>
        <p:spPr>
          <a:xfrm>
            <a:off x="6945280" y="995321"/>
            <a:ext cx="1512000" cy="856800"/>
          </a:xfrm>
          <a:prstGeom prst="rect">
            <a:avLst/>
          </a:prstGeom>
          <a:ln>
            <a:solidFill>
              <a:schemeClr val="tx1"/>
            </a:solidFill>
          </a:ln>
          <a:effectLst>
            <a:reflection blurRad="6350" stA="50000" endA="300" endPos="38500" dist="50800" dir="5400000" sy="-100000" algn="bl" rotWithShape="0"/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9" cstate="print">
            <a:extLst/>
          </a:blip>
          <a:stretch>
            <a:fillRect/>
          </a:stretch>
        </p:blipFill>
        <p:spPr>
          <a:xfrm>
            <a:off x="5393244" y="995321"/>
            <a:ext cx="1512000" cy="856800"/>
          </a:xfrm>
          <a:prstGeom prst="rect">
            <a:avLst/>
          </a:prstGeom>
          <a:ln>
            <a:solidFill>
              <a:schemeClr val="tx1"/>
            </a:solidFill>
          </a:ln>
          <a:effectLst>
            <a:reflection blurRad="6350" stA="50000" endA="300" endPos="38500" dist="50800" dir="5400000" sy="-100000" algn="bl" rotWithShape="0"/>
          </a:effectLst>
        </p:spPr>
      </p:pic>
      <p:sp>
        <p:nvSpPr>
          <p:cNvPr id="12" name="Прямоугольник 11"/>
          <p:cNvSpPr/>
          <p:nvPr/>
        </p:nvSpPr>
        <p:spPr>
          <a:xfrm>
            <a:off x="746213" y="764704"/>
            <a:ext cx="7711068" cy="6529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ru-RU" sz="2400" dirty="0">
              <a:cs typeface="Arial" panose="020B0604020202020204" pitchFamily="34" charset="0"/>
            </a:endParaRPr>
          </a:p>
        </p:txBody>
      </p:sp>
      <p:sp>
        <p:nvSpPr>
          <p:cNvPr id="16396" name="TextBox 7"/>
          <p:cNvSpPr txBox="1">
            <a:spLocks noChangeArrowheads="1"/>
          </p:cNvSpPr>
          <p:nvPr/>
        </p:nvSpPr>
        <p:spPr bwMode="auto">
          <a:xfrm>
            <a:off x="1042988" y="209550"/>
            <a:ext cx="75295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b="1" dirty="0"/>
              <a:t>Министерство по инвестициям и развитию Республики Казахстан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260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altLang="ru-RU" dirty="0">
                <a:solidFill>
                  <a:schemeClr val="lt1"/>
                </a:solidFill>
                <a:latin typeface="+mn-lt"/>
                <a:cs typeface="+mn-cs"/>
              </a:rPr>
              <a:t>О ходе реализации проектов в рамках программы </a:t>
            </a:r>
            <a:br>
              <a:rPr lang="ru-RU" altLang="ru-RU" dirty="0">
                <a:solidFill>
                  <a:schemeClr val="lt1"/>
                </a:solidFill>
                <a:latin typeface="+mn-lt"/>
                <a:cs typeface="+mn-cs"/>
              </a:rPr>
            </a:br>
            <a:r>
              <a:rPr lang="ru-RU" dirty="0">
                <a:solidFill>
                  <a:schemeClr val="lt1"/>
                </a:solidFill>
                <a:latin typeface="+mn-lt"/>
                <a:cs typeface="+mn-cs"/>
              </a:rPr>
              <a:t>073 Целевые трансферты на увеличение уставного капитала субъектов </a:t>
            </a:r>
            <a:r>
              <a:rPr lang="ru-RU" dirty="0" err="1">
                <a:solidFill>
                  <a:schemeClr val="lt1"/>
                </a:solidFill>
                <a:latin typeface="+mn-lt"/>
                <a:cs typeface="+mn-cs"/>
              </a:rPr>
              <a:t>квазигосударственного</a:t>
            </a:r>
            <a:r>
              <a:rPr lang="ru-RU" dirty="0">
                <a:solidFill>
                  <a:schemeClr val="lt1"/>
                </a:solidFill>
                <a:latin typeface="+mn-lt"/>
                <a:cs typeface="+mn-cs"/>
              </a:rPr>
              <a:t> сектора для </a:t>
            </a:r>
            <a:r>
              <a:rPr lang="ru-RU" dirty="0" err="1">
                <a:solidFill>
                  <a:schemeClr val="lt1"/>
                </a:solidFill>
                <a:latin typeface="+mn-lt"/>
                <a:cs typeface="+mn-cs"/>
              </a:rPr>
              <a:t>софинансирования</a:t>
            </a:r>
            <a:r>
              <a:rPr lang="ru-RU" dirty="0">
                <a:solidFill>
                  <a:schemeClr val="lt1"/>
                </a:solidFill>
                <a:latin typeface="+mn-lt"/>
                <a:cs typeface="+mn-cs"/>
              </a:rPr>
              <a:t> займовых проектов в рамках трехсторонних соглашений.</a:t>
            </a:r>
            <a:endParaRPr lang="ru-RU" altLang="ru-RU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8" y="1463675"/>
          <a:ext cx="8951926" cy="51090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322">
                  <a:extLst>
                    <a:ext uri="{9D8B030D-6E8A-4147-A177-3AD203B41FA5}"/>
                  </a:extLst>
                </a:gridCol>
                <a:gridCol w="2256187">
                  <a:extLst>
                    <a:ext uri="{9D8B030D-6E8A-4147-A177-3AD203B41FA5}"/>
                  </a:extLst>
                </a:gridCol>
                <a:gridCol w="955528">
                  <a:extLst>
                    <a:ext uri="{9D8B030D-6E8A-4147-A177-3AD203B41FA5}"/>
                  </a:extLst>
                </a:gridCol>
                <a:gridCol w="908767">
                  <a:extLst>
                    <a:ext uri="{9D8B030D-6E8A-4147-A177-3AD203B41FA5}"/>
                  </a:extLst>
                </a:gridCol>
                <a:gridCol w="711738">
                  <a:extLst>
                    <a:ext uri="{9D8B030D-6E8A-4147-A177-3AD203B41FA5}"/>
                  </a:extLst>
                </a:gridCol>
                <a:gridCol w="711738">
                  <a:extLst>
                    <a:ext uri="{9D8B030D-6E8A-4147-A177-3AD203B41FA5}"/>
                  </a:extLst>
                </a:gridCol>
                <a:gridCol w="711738">
                  <a:extLst>
                    <a:ext uri="{9D8B030D-6E8A-4147-A177-3AD203B41FA5}"/>
                  </a:extLst>
                </a:gridCol>
                <a:gridCol w="711738">
                  <a:extLst>
                    <a:ext uri="{9D8B030D-6E8A-4147-A177-3AD203B41FA5}"/>
                  </a:extLst>
                </a:gridCol>
                <a:gridCol w="854085">
                  <a:extLst>
                    <a:ext uri="{9D8B030D-6E8A-4147-A177-3AD203B41FA5}"/>
                  </a:extLst>
                </a:gridCol>
                <a:gridCol w="854085">
                  <a:extLst>
                    <a:ext uri="{9D8B030D-6E8A-4147-A177-3AD203B41FA5}"/>
                  </a:extLst>
                </a:gridCol>
              </a:tblGrid>
              <a:tr h="5848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№3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86" marR="7986" marT="79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проекта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86" marR="7986" marT="79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проектов, млрд. тенге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86" marR="7986" marT="79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Финансирование, </a:t>
                      </a:r>
                      <a:r>
                        <a:rPr lang="ru-RU" sz="105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млрд.тенге</a:t>
                      </a:r>
                      <a:endParaRPr lang="ru-RU" sz="105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986" marR="7986" marT="79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688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Средства НФ РК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86" marR="7986" marT="79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Кредит ЕБРР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86" marR="7986" marT="79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Софинансирование</a:t>
                      </a:r>
                      <a:r>
                        <a:rPr lang="ru-RU" sz="105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05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5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МИО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86" marR="7986" marT="79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169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86" marR="7986" marT="79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2015 год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86" marR="7986" marT="79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2016 год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86" marR="7986" marT="79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 год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86" marR="7986" marT="79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 год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86" marR="7986" marT="79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677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kk-KZ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Кызылординская область</a:t>
                      </a:r>
                    </a:p>
                    <a:p>
                      <a:pPr marL="7200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kk-KZ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г.</a:t>
                      </a:r>
                      <a:r>
                        <a:rPr lang="kk-KZ" sz="105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Кызылорда, </a:t>
                      </a:r>
                      <a:r>
                        <a:rPr lang="kk-KZ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ГКП </a:t>
                      </a: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Кызылордатеплоэлектроцентр</a:t>
                      </a: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7,5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4,6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204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г.</a:t>
                      </a:r>
                      <a:r>
                        <a:rPr lang="kk-KZ" sz="105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Кызылорда</a:t>
                      </a:r>
                      <a:endParaRPr lang="kk-KZ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720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ГКП «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Кызылорда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су </a:t>
                      </a:r>
                      <a:r>
                        <a:rPr lang="kk-K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жүйесі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5,0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0,55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2,5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0,3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22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Кызылорда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АО «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Кызылординская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распределительная электросетевая компания»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504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Актюбинская область</a:t>
                      </a:r>
                    </a:p>
                    <a:p>
                      <a:pPr marL="7200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</a:t>
                      </a:r>
                      <a:r>
                        <a:rPr lang="ru-RU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Актобе</a:t>
                      </a:r>
                      <a:r>
                        <a:rPr lang="ru-RU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АО «Акбулак»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0,52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0,41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677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Жамбылская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область</a:t>
                      </a:r>
                    </a:p>
                    <a:p>
                      <a:pPr marL="7200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</a:t>
                      </a:r>
                      <a:r>
                        <a:rPr lang="ru-RU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Тараз</a:t>
                      </a:r>
                      <a:r>
                        <a:rPr lang="ru-RU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«ГКП «</a:t>
                      </a:r>
                      <a:r>
                        <a:rPr lang="ru-RU" sz="105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Тараз</a:t>
                      </a:r>
                      <a:r>
                        <a:rPr lang="ru-RU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Су»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0,41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0,34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6773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Костанайская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область</a:t>
                      </a:r>
                    </a:p>
                    <a:p>
                      <a:pPr marL="7200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</a:t>
                      </a:r>
                      <a:r>
                        <a:rPr lang="ru-RU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Костанай</a:t>
                      </a:r>
                      <a:r>
                        <a:rPr lang="ru-RU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ГКП «КТЭК»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1,08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0,52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0,56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8549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</a:t>
                      </a:r>
                      <a:r>
                        <a:rPr lang="ru-RU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Костанай</a:t>
                      </a:r>
                      <a:r>
                        <a:rPr lang="ru-RU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ГКП «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Костанай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су»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0,24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0,58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0,78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0,16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951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Северо-Казахстанская область</a:t>
                      </a:r>
                    </a:p>
                    <a:p>
                      <a:pPr marL="720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 Петропавловск </a:t>
                      </a:r>
                    </a:p>
                    <a:p>
                      <a:pPr marL="720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ТОО «Кызылжар Су»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647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Восточно-Казахстанская область</a:t>
                      </a:r>
                    </a:p>
                    <a:p>
                      <a:pPr marL="7200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Г.Семей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633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39,7</a:t>
                      </a:r>
                      <a:endParaRPr lang="ru-RU" sz="105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12,6</a:t>
                      </a:r>
                      <a:endParaRPr lang="ru-RU" sz="105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5,7</a:t>
                      </a: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3,9</a:t>
                      </a:r>
                      <a:endParaRPr lang="ru-RU" sz="105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2,59</a:t>
                      </a:r>
                      <a:endParaRPr lang="ru-RU" sz="105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23,89</a:t>
                      </a:r>
                      <a:endParaRPr lang="ru-RU" sz="105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2,16</a:t>
                      </a:r>
                      <a:endParaRPr lang="ru-RU" sz="105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6" marR="9526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6" name="Номер слайда 3"/>
          <p:cNvSpPr txBox="1">
            <a:spLocks/>
          </p:cNvSpPr>
          <p:nvPr/>
        </p:nvSpPr>
        <p:spPr>
          <a:xfrm>
            <a:off x="8839200" y="6597650"/>
            <a:ext cx="304800" cy="2667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9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7"/>
          <p:cNvSpPr txBox="1">
            <a:spLocks noChangeArrowheads="1"/>
          </p:cNvSpPr>
          <p:nvPr/>
        </p:nvSpPr>
        <p:spPr bwMode="auto">
          <a:xfrm>
            <a:off x="1204913" y="111125"/>
            <a:ext cx="7361237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 БЮДЖЕТНОГО КРЕДИТОВАНИЯ И СУБСИДИРОВАНИЯ</a:t>
            </a:r>
          </a:p>
        </p:txBody>
      </p:sp>
      <p:sp>
        <p:nvSpPr>
          <p:cNvPr id="7" name="Скругленный прямоугольник 6"/>
          <p:cNvSpPr>
            <a:spLocks noChangeArrowheads="1"/>
          </p:cNvSpPr>
          <p:nvPr/>
        </p:nvSpPr>
        <p:spPr bwMode="auto">
          <a:xfrm>
            <a:off x="4927600" y="2714620"/>
            <a:ext cx="2366963" cy="1265243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 lIns="91428" tIns="45714" rIns="91428" bIns="45714" anchor="ctr"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  <a:defRPr/>
            </a:pPr>
            <a:r>
              <a:rPr kumimoji="0" lang="ru-RU" altLang="ru-RU" sz="1400" b="1" dirty="0" smtClean="0">
                <a:solidFill>
                  <a:schemeClr val="bg1"/>
                </a:solidFill>
              </a:rPr>
              <a:t>АО «Казахстанский Центр модернизации и развития ЖКХ»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kumimoji="0" lang="ru-RU" altLang="ru-RU" sz="1400" b="1" dirty="0" smtClean="0">
                <a:solidFill>
                  <a:schemeClr val="bg1"/>
                </a:solidFill>
              </a:rPr>
              <a:t>(Поверенный агент, Оператор)</a:t>
            </a:r>
          </a:p>
        </p:txBody>
      </p:sp>
      <p:sp>
        <p:nvSpPr>
          <p:cNvPr id="8" name="Скругленный прямоугольник 7"/>
          <p:cNvSpPr>
            <a:spLocks noChangeArrowheads="1"/>
          </p:cNvSpPr>
          <p:nvPr/>
        </p:nvSpPr>
        <p:spPr bwMode="auto">
          <a:xfrm>
            <a:off x="577850" y="1819275"/>
            <a:ext cx="2208213" cy="636588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 lIns="91428" tIns="45714" rIns="91428" bIns="45714" anchor="ctr"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kumimoji="0" lang="ru-RU" altLang="ru-RU" sz="1400" b="1" dirty="0" smtClean="0">
                <a:solidFill>
                  <a:schemeClr val="bg1"/>
                </a:solidFill>
              </a:rPr>
              <a:t>Республиканский бюджет</a:t>
            </a:r>
          </a:p>
        </p:txBody>
      </p:sp>
      <p:sp>
        <p:nvSpPr>
          <p:cNvPr id="9" name="Скругленный прямоугольник 8"/>
          <p:cNvSpPr>
            <a:spLocks noChangeArrowheads="1"/>
          </p:cNvSpPr>
          <p:nvPr/>
        </p:nvSpPr>
        <p:spPr bwMode="auto">
          <a:xfrm>
            <a:off x="230188" y="4300538"/>
            <a:ext cx="1852612" cy="735012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 lIns="36000" tIns="45714" rIns="36000" bIns="45714" anchor="ctr"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kumimoji="0" lang="ru-RU" altLang="ru-RU" sz="1400" b="1" dirty="0" smtClean="0">
                <a:solidFill>
                  <a:schemeClr val="bg1"/>
                </a:solidFill>
              </a:rPr>
              <a:t>Проекты по тепло-водоснабжению и водоотведению</a:t>
            </a:r>
          </a:p>
        </p:txBody>
      </p:sp>
      <p:sp>
        <p:nvSpPr>
          <p:cNvPr id="10" name="Стрелка влево 9"/>
          <p:cNvSpPr>
            <a:spLocks noChangeArrowheads="1"/>
          </p:cNvSpPr>
          <p:nvPr/>
        </p:nvSpPr>
        <p:spPr bwMode="auto">
          <a:xfrm>
            <a:off x="4956175" y="4598988"/>
            <a:ext cx="2170113" cy="292100"/>
          </a:xfrm>
          <a:prstGeom prst="leftArrow">
            <a:avLst>
              <a:gd name="adj1" fmla="val 50000"/>
              <a:gd name="adj2" fmla="val 50004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lIns="91428" tIns="45714" rIns="91428" bIns="45714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елка влево 12"/>
          <p:cNvSpPr>
            <a:spLocks noChangeArrowheads="1"/>
          </p:cNvSpPr>
          <p:nvPr/>
        </p:nvSpPr>
        <p:spPr bwMode="auto">
          <a:xfrm rot="16200000">
            <a:off x="1512094" y="1418432"/>
            <a:ext cx="338137" cy="3048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lIns="91428" tIns="45714" rIns="91428" bIns="45714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>
            <a:spLocks noChangeArrowheads="1"/>
          </p:cNvSpPr>
          <p:nvPr/>
        </p:nvSpPr>
        <p:spPr bwMode="auto">
          <a:xfrm>
            <a:off x="3643313" y="1746250"/>
            <a:ext cx="5143500" cy="725488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2225">
            <a:solidFill>
              <a:srgbClr val="17375E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lIns="91428" tIns="45714" rIns="91428" bIns="45714" anchor="ctr"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kumimoji="0" lang="ru-RU" altLang="ru-RU" sz="1400" b="1" dirty="0" smtClean="0">
                <a:solidFill>
                  <a:srgbClr val="10253F"/>
                </a:solidFill>
              </a:rPr>
              <a:t>Министерство по инвестициям и развитию РК</a:t>
            </a:r>
          </a:p>
        </p:txBody>
      </p:sp>
      <p:sp>
        <p:nvSpPr>
          <p:cNvPr id="16" name="Скругленный прямоугольник 15"/>
          <p:cNvSpPr>
            <a:spLocks noChangeArrowheads="1"/>
          </p:cNvSpPr>
          <p:nvPr/>
        </p:nvSpPr>
        <p:spPr bwMode="auto">
          <a:xfrm>
            <a:off x="577850" y="768350"/>
            <a:ext cx="2208213" cy="568325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 lIns="91428" tIns="45714" rIns="91428" bIns="45714" anchor="ctr"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kumimoji="0" lang="ru-RU" altLang="ru-RU" sz="1400" b="1" dirty="0" smtClean="0">
                <a:solidFill>
                  <a:schemeClr val="bg1"/>
                </a:solidFill>
              </a:rPr>
              <a:t>Национальный Фонд</a:t>
            </a:r>
          </a:p>
        </p:txBody>
      </p:sp>
      <p:sp>
        <p:nvSpPr>
          <p:cNvPr id="17" name="Скругленный прямоугольник 16"/>
          <p:cNvSpPr>
            <a:spLocks noChangeArrowheads="1"/>
          </p:cNvSpPr>
          <p:nvPr/>
        </p:nvSpPr>
        <p:spPr bwMode="auto">
          <a:xfrm>
            <a:off x="7210425" y="4300538"/>
            <a:ext cx="1798638" cy="757237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2225">
            <a:solidFill>
              <a:srgbClr val="17375E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lIns="91428" tIns="45714" rIns="91428" bIns="45714" anchor="ctr"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kumimoji="0" lang="ru-RU" altLang="ru-RU" sz="1400" b="1" dirty="0" smtClean="0">
                <a:solidFill>
                  <a:srgbClr val="10253F"/>
                </a:solidFill>
              </a:rPr>
              <a:t>Местные исполнительные органы</a:t>
            </a:r>
          </a:p>
        </p:txBody>
      </p:sp>
      <p:sp>
        <p:nvSpPr>
          <p:cNvPr id="18" name="Скругленный прямоугольник 17"/>
          <p:cNvSpPr>
            <a:spLocks noChangeArrowheads="1"/>
          </p:cNvSpPr>
          <p:nvPr/>
        </p:nvSpPr>
        <p:spPr bwMode="auto">
          <a:xfrm>
            <a:off x="3209925" y="4300538"/>
            <a:ext cx="1600200" cy="735012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/>
        </p:spPr>
        <p:txBody>
          <a:bodyPr lIns="91428" tIns="45714" rIns="91428" bIns="45714" anchor="ctr"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kumimoji="0" lang="ru-RU" altLang="ru-RU" sz="1400" b="1" dirty="0" smtClean="0">
                <a:solidFill>
                  <a:schemeClr val="bg1"/>
                </a:solidFill>
              </a:rPr>
              <a:t>Субъекты естественных монополий</a:t>
            </a:r>
          </a:p>
        </p:txBody>
      </p:sp>
      <p:sp>
        <p:nvSpPr>
          <p:cNvPr id="19" name="Стрелка влево 18"/>
          <p:cNvSpPr>
            <a:spLocks noChangeArrowheads="1"/>
          </p:cNvSpPr>
          <p:nvPr/>
        </p:nvSpPr>
        <p:spPr bwMode="auto">
          <a:xfrm rot="5400000">
            <a:off x="7316788" y="3262313"/>
            <a:ext cx="1439862" cy="252412"/>
          </a:xfrm>
          <a:prstGeom prst="leftArrow">
            <a:avLst>
              <a:gd name="adj1" fmla="val 50000"/>
              <a:gd name="adj2" fmla="val 49993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lIns="91428" tIns="45714" rIns="91428" bIns="45714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Стрелка вправо 19"/>
          <p:cNvSpPr>
            <a:spLocks noChangeArrowheads="1"/>
          </p:cNvSpPr>
          <p:nvPr/>
        </p:nvSpPr>
        <p:spPr bwMode="auto">
          <a:xfrm flipV="1">
            <a:off x="4956175" y="4376738"/>
            <a:ext cx="2170113" cy="295275"/>
          </a:xfrm>
          <a:prstGeom prst="rightArrow">
            <a:avLst>
              <a:gd name="adj1" fmla="val 50000"/>
              <a:gd name="adj2" fmla="val 49997"/>
            </a:avLst>
          </a:prstGeom>
          <a:solidFill>
            <a:srgbClr val="604A7B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lIns="91428" tIns="45714" rIns="91428" bIns="45714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22" name="TextBox 33"/>
          <p:cNvSpPr txBox="1">
            <a:spLocks noChangeArrowheads="1"/>
          </p:cNvSpPr>
          <p:nvPr/>
        </p:nvSpPr>
        <p:spPr bwMode="auto">
          <a:xfrm>
            <a:off x="4884738" y="4816475"/>
            <a:ext cx="23780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200"/>
              <a:t>Кредитование</a:t>
            </a:r>
          </a:p>
        </p:txBody>
      </p:sp>
      <p:sp>
        <p:nvSpPr>
          <p:cNvPr id="17423" name="TextBox 50"/>
          <p:cNvSpPr txBox="1">
            <a:spLocks noChangeArrowheads="1"/>
          </p:cNvSpPr>
          <p:nvPr/>
        </p:nvSpPr>
        <p:spPr bwMode="auto">
          <a:xfrm rot="5400000">
            <a:off x="7931150" y="3143250"/>
            <a:ext cx="128428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200"/>
              <a:t>Кредитование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30188" y="5207000"/>
            <a:ext cx="4198936" cy="1569660"/>
          </a:xfrm>
          <a:prstGeom prst="rect">
            <a:avLst/>
          </a:prstGeom>
          <a:ln>
            <a:solidFill>
              <a:srgbClr val="FF0000"/>
            </a:solidFill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>
              <a:defRPr/>
            </a:pPr>
            <a:r>
              <a:rPr kumimoji="0" lang="ru-RU" altLang="ru-RU" sz="1200" b="1" dirty="0" smtClean="0">
                <a:solidFill>
                  <a:srgbClr val="000000"/>
                </a:solidFill>
              </a:rPr>
              <a:t>Бюджетное кредитование:</a:t>
            </a:r>
          </a:p>
          <a:p>
            <a:pPr algn="just" eaLnBrk="1" hangingPunct="1">
              <a:defRPr/>
            </a:pPr>
            <a:r>
              <a:rPr kumimoji="0" lang="ru-RU" altLang="ru-RU" sz="1200" dirty="0" smtClean="0">
                <a:solidFill>
                  <a:srgbClr val="000000"/>
                </a:solidFill>
              </a:rPr>
              <a:t>Годовая ставка вознаграждения:</a:t>
            </a:r>
          </a:p>
          <a:p>
            <a:pPr algn="just" eaLnBrk="1" hangingPunct="1">
              <a:defRPr/>
            </a:pPr>
            <a:r>
              <a:rPr kumimoji="0" lang="ru-RU" altLang="ru-RU" sz="1200" dirty="0" smtClean="0">
                <a:solidFill>
                  <a:srgbClr val="000000"/>
                </a:solidFill>
              </a:rPr>
              <a:t>1. Местные исполнительные органы – 0,01</a:t>
            </a:r>
            <a:r>
              <a:rPr kumimoji="0" lang="ru-RU" altLang="ru-RU" sz="1200" dirty="0">
                <a:solidFill>
                  <a:srgbClr val="000000"/>
                </a:solidFill>
              </a:rPr>
              <a:t> </a:t>
            </a:r>
            <a:r>
              <a:rPr kumimoji="0" lang="ru-RU" altLang="ru-RU" sz="1200" dirty="0" smtClean="0">
                <a:solidFill>
                  <a:srgbClr val="000000"/>
                </a:solidFill>
              </a:rPr>
              <a:t>%;</a:t>
            </a:r>
          </a:p>
          <a:p>
            <a:pPr algn="just" eaLnBrk="1" hangingPunct="1">
              <a:defRPr/>
            </a:pPr>
            <a:r>
              <a:rPr kumimoji="0" lang="ru-RU" altLang="ru-RU" sz="1200" dirty="0" smtClean="0">
                <a:solidFill>
                  <a:srgbClr val="000000"/>
                </a:solidFill>
              </a:rPr>
              <a:t>2.  Субъект естественных монополий - 0,02%. </a:t>
            </a:r>
          </a:p>
          <a:p>
            <a:pPr algn="just" eaLnBrk="1" hangingPunct="1">
              <a:defRPr/>
            </a:pPr>
            <a:r>
              <a:rPr kumimoji="0" lang="ru-RU" altLang="ru-RU" sz="1200" dirty="0" smtClean="0">
                <a:solidFill>
                  <a:srgbClr val="000000"/>
                </a:solidFill>
              </a:rPr>
              <a:t>Срок кредитования до 20 лет, валюта финансирования – тенге, льготный период – 1/3 от срока кредитования.</a:t>
            </a:r>
          </a:p>
          <a:p>
            <a:pPr algn="just" eaLnBrk="1" hangingPunct="1">
              <a:defRPr/>
            </a:pPr>
            <a:endParaRPr kumimoji="0" lang="ru-RU" altLang="ru-RU" sz="1200" dirty="0" smtClean="0">
              <a:solidFill>
                <a:srgbClr val="000000"/>
              </a:solidFill>
            </a:endParaRPr>
          </a:p>
          <a:p>
            <a:pPr algn="just" eaLnBrk="1" hangingPunct="1">
              <a:defRPr/>
            </a:pPr>
            <a:endParaRPr kumimoji="0" lang="ru-RU" altLang="ru-RU" sz="1200" dirty="0" smtClean="0">
              <a:solidFill>
                <a:srgbClr val="000000"/>
              </a:solidFill>
            </a:endParaRPr>
          </a:p>
        </p:txBody>
      </p:sp>
      <p:sp>
        <p:nvSpPr>
          <p:cNvPr id="17425" name="TextBox 50"/>
          <p:cNvSpPr txBox="1">
            <a:spLocks noChangeArrowheads="1"/>
          </p:cNvSpPr>
          <p:nvPr/>
        </p:nvSpPr>
        <p:spPr bwMode="auto">
          <a:xfrm>
            <a:off x="-192088" y="1346200"/>
            <a:ext cx="1497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200" b="1"/>
              <a:t>Целевые трансферты</a:t>
            </a:r>
          </a:p>
        </p:txBody>
      </p:sp>
      <p:sp>
        <p:nvSpPr>
          <p:cNvPr id="17426" name="TextBox 50"/>
          <p:cNvSpPr txBox="1">
            <a:spLocks noChangeArrowheads="1"/>
          </p:cNvSpPr>
          <p:nvPr/>
        </p:nvSpPr>
        <p:spPr bwMode="auto">
          <a:xfrm rot="5400000">
            <a:off x="7223919" y="3213894"/>
            <a:ext cx="11334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200" b="1"/>
              <a:t>Мониторинг</a:t>
            </a:r>
          </a:p>
        </p:txBody>
      </p:sp>
      <p:sp>
        <p:nvSpPr>
          <p:cNvPr id="17427" name="TextBox 50"/>
          <p:cNvSpPr txBox="1">
            <a:spLocks noChangeArrowheads="1"/>
          </p:cNvSpPr>
          <p:nvPr/>
        </p:nvSpPr>
        <p:spPr bwMode="auto">
          <a:xfrm>
            <a:off x="5075238" y="4214813"/>
            <a:ext cx="21351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200" b="1"/>
              <a:t>Мониторинг</a:t>
            </a:r>
          </a:p>
        </p:txBody>
      </p:sp>
      <p:sp>
        <p:nvSpPr>
          <p:cNvPr id="30" name="Стрелка вправо 29"/>
          <p:cNvSpPr>
            <a:spLocks noChangeArrowheads="1"/>
          </p:cNvSpPr>
          <p:nvPr/>
        </p:nvSpPr>
        <p:spPr bwMode="auto">
          <a:xfrm rot="5400000">
            <a:off x="7591426" y="3297237"/>
            <a:ext cx="1439862" cy="25241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04A7B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lIns="91428" tIns="45714" rIns="91428" bIns="45714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flipV="1">
            <a:off x="6084888" y="3987800"/>
            <a:ext cx="1587" cy="2857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endCxn id="17432" idx="0"/>
          </p:cNvCxnSpPr>
          <p:nvPr/>
        </p:nvCxnSpPr>
        <p:spPr>
          <a:xfrm rot="10800000" flipV="1">
            <a:off x="2616200" y="3232150"/>
            <a:ext cx="2260600" cy="1079500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3" name="Стрелка вправо 32"/>
          <p:cNvSpPr>
            <a:spLocks noChangeArrowheads="1"/>
          </p:cNvSpPr>
          <p:nvPr/>
        </p:nvSpPr>
        <p:spPr bwMode="auto">
          <a:xfrm flipV="1">
            <a:off x="2857500" y="1981200"/>
            <a:ext cx="714375" cy="295275"/>
          </a:xfrm>
          <a:prstGeom prst="rightArrow">
            <a:avLst>
              <a:gd name="adj1" fmla="val 50000"/>
              <a:gd name="adj2" fmla="val 49997"/>
            </a:avLst>
          </a:prstGeom>
          <a:solidFill>
            <a:srgbClr val="604A7B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lIns="91428" tIns="45714" rIns="91428" bIns="45714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32" name="TextBox 50"/>
          <p:cNvSpPr txBox="1">
            <a:spLocks noChangeArrowheads="1"/>
          </p:cNvSpPr>
          <p:nvPr/>
        </p:nvSpPr>
        <p:spPr bwMode="auto">
          <a:xfrm>
            <a:off x="2062163" y="4311650"/>
            <a:ext cx="110966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1200" b="1"/>
              <a:t>Мониторинг</a:t>
            </a:r>
          </a:p>
        </p:txBody>
      </p:sp>
      <p:sp>
        <p:nvSpPr>
          <p:cNvPr id="2" name="Двойная стрелка влево/вправо 1"/>
          <p:cNvSpPr/>
          <p:nvPr/>
        </p:nvSpPr>
        <p:spPr>
          <a:xfrm>
            <a:off x="2103438" y="4529138"/>
            <a:ext cx="1055687" cy="280987"/>
          </a:xfrm>
          <a:prstGeom prst="leftRightArrow">
            <a:avLst/>
          </a:prstGeom>
          <a:solidFill>
            <a:srgbClr val="604A7B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</p:spPr>
        <p:txBody>
          <a:bodyPr lIns="91428" tIns="45714" rIns="91428" bIns="45714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2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 flipH="1">
            <a:off x="7356475" y="3398838"/>
            <a:ext cx="298450" cy="31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4665661" y="5207000"/>
            <a:ext cx="4122737" cy="1568450"/>
          </a:xfrm>
          <a:prstGeom prst="rect">
            <a:avLst/>
          </a:prstGeom>
          <a:ln>
            <a:solidFill>
              <a:srgbClr val="FF0000"/>
            </a:solidFill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>
              <a:defRPr/>
            </a:pPr>
            <a:r>
              <a:rPr kumimoji="0" lang="ru-RU" altLang="ru-RU" sz="1200" b="1" dirty="0" smtClean="0">
                <a:solidFill>
                  <a:srgbClr val="000000"/>
                </a:solidFill>
              </a:rPr>
              <a:t>Субсидирование:</a:t>
            </a:r>
          </a:p>
          <a:p>
            <a:pPr algn="just" eaLnBrk="1" hangingPunct="1">
              <a:defRPr/>
            </a:pPr>
            <a:r>
              <a:rPr kumimoji="0" lang="ru-RU" altLang="ru-RU" sz="1200" dirty="0" smtClean="0">
                <a:solidFill>
                  <a:srgbClr val="000000"/>
                </a:solidFill>
              </a:rPr>
              <a:t>1. Субсидирование до 50% от стоимости проекта</a:t>
            </a:r>
            <a:r>
              <a:rPr kumimoji="0" lang="ru-RU" altLang="ru-RU" sz="1200" dirty="0">
                <a:solidFill>
                  <a:srgbClr val="000000"/>
                </a:solidFill>
              </a:rPr>
              <a:t>.</a:t>
            </a:r>
            <a:endParaRPr kumimoji="0" lang="ru-RU" altLang="ru-RU" sz="1200" dirty="0" smtClean="0">
              <a:solidFill>
                <a:srgbClr val="000000"/>
              </a:solidFill>
            </a:endParaRPr>
          </a:p>
          <a:p>
            <a:pPr algn="just">
              <a:defRPr/>
            </a:pPr>
            <a:r>
              <a:rPr kumimoji="0" lang="ru-RU" altLang="ru-RU" sz="1200" dirty="0" smtClean="0">
                <a:solidFill>
                  <a:srgbClr val="000000"/>
                </a:solidFill>
              </a:rPr>
              <a:t>2. Субсидирование </a:t>
            </a:r>
            <a:r>
              <a:rPr lang="ru-RU" sz="1200" dirty="0" smtClean="0">
                <a:solidFill>
                  <a:srgbClr val="000000"/>
                </a:solidFill>
              </a:rPr>
              <a:t>капиталоемких расходов, </a:t>
            </a:r>
            <a:r>
              <a:rPr lang="ru-RU" sz="1200" dirty="0">
                <a:solidFill>
                  <a:srgbClr val="000000"/>
                </a:solidFill>
              </a:rPr>
              <a:t>в </a:t>
            </a:r>
            <a:r>
              <a:rPr lang="ru-RU" sz="1200" dirty="0" err="1" smtClean="0">
                <a:solidFill>
                  <a:srgbClr val="000000"/>
                </a:solidFill>
              </a:rPr>
              <a:t>т.ч</a:t>
            </a:r>
            <a:r>
              <a:rPr lang="ru-RU" sz="1200" dirty="0" smtClean="0">
                <a:solidFill>
                  <a:srgbClr val="000000"/>
                </a:solidFill>
              </a:rPr>
              <a:t>. расходов </a:t>
            </a:r>
            <a:r>
              <a:rPr lang="ru-RU" sz="1200" dirty="0">
                <a:solidFill>
                  <a:srgbClr val="000000"/>
                </a:solidFill>
              </a:rPr>
              <a:t>на строительно-монтажные работы, приобретение оборудования, материалов</a:t>
            </a:r>
            <a:r>
              <a:rPr lang="ru-RU" sz="1200" dirty="0" smtClean="0">
                <a:solidFill>
                  <a:srgbClr val="000000"/>
                </a:solidFill>
              </a:rPr>
              <a:t>.</a:t>
            </a:r>
          </a:p>
          <a:p>
            <a:pPr algn="just">
              <a:defRPr/>
            </a:pPr>
            <a:r>
              <a:rPr lang="ru-RU" sz="1200" dirty="0" smtClean="0">
                <a:solidFill>
                  <a:srgbClr val="000000"/>
                </a:solidFill>
              </a:rPr>
              <a:t>3. Субсидирование технического сопровождения </a:t>
            </a:r>
            <a:r>
              <a:rPr lang="ru-RU" sz="1200" dirty="0">
                <a:solidFill>
                  <a:srgbClr val="000000"/>
                </a:solidFill>
              </a:rPr>
              <a:t>проектов, которое включает разработку ТЭО, ПСД, осуществление технического и авторского </a:t>
            </a:r>
            <a:r>
              <a:rPr lang="ru-RU" sz="1200" dirty="0" smtClean="0">
                <a:solidFill>
                  <a:srgbClr val="000000"/>
                </a:solidFill>
              </a:rPr>
              <a:t>надзоров</a:t>
            </a:r>
            <a:r>
              <a:rPr lang="ru-RU" sz="12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0" y="587375"/>
            <a:ext cx="9144000" cy="460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ru-RU" sz="100" b="1" dirty="0"/>
          </a:p>
        </p:txBody>
      </p:sp>
      <p:sp>
        <p:nvSpPr>
          <p:cNvPr id="17437" name="TextBox 50"/>
          <p:cNvSpPr txBox="1">
            <a:spLocks noChangeArrowheads="1"/>
          </p:cNvSpPr>
          <p:nvPr/>
        </p:nvSpPr>
        <p:spPr bwMode="auto">
          <a:xfrm rot="-5400000">
            <a:off x="3014663" y="3165475"/>
            <a:ext cx="139223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1200"/>
              <a:t>Субсидирование</a:t>
            </a:r>
          </a:p>
        </p:txBody>
      </p:sp>
      <p:sp>
        <p:nvSpPr>
          <p:cNvPr id="17438" name="TextBox 50"/>
          <p:cNvSpPr txBox="1">
            <a:spLocks noChangeArrowheads="1"/>
          </p:cNvSpPr>
          <p:nvPr/>
        </p:nvSpPr>
        <p:spPr bwMode="auto">
          <a:xfrm rot="-5400000">
            <a:off x="3894932" y="3185318"/>
            <a:ext cx="12192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200" b="1"/>
              <a:t>Мониторинг</a:t>
            </a:r>
          </a:p>
        </p:txBody>
      </p:sp>
      <p:sp>
        <p:nvSpPr>
          <p:cNvPr id="38" name="Стрелка влево 37"/>
          <p:cNvSpPr>
            <a:spLocks noChangeArrowheads="1"/>
          </p:cNvSpPr>
          <p:nvPr/>
        </p:nvSpPr>
        <p:spPr bwMode="auto">
          <a:xfrm rot="5400000">
            <a:off x="3541713" y="3221038"/>
            <a:ext cx="1439862" cy="252412"/>
          </a:xfrm>
          <a:prstGeom prst="leftArrow">
            <a:avLst>
              <a:gd name="adj1" fmla="val 50000"/>
              <a:gd name="adj2" fmla="val 49993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lIns="91428" tIns="45714" rIns="91428" bIns="45714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Стрелка вправо 38"/>
          <p:cNvSpPr>
            <a:spLocks noChangeArrowheads="1"/>
          </p:cNvSpPr>
          <p:nvPr/>
        </p:nvSpPr>
        <p:spPr bwMode="auto">
          <a:xfrm rot="5400000">
            <a:off x="3251200" y="3238500"/>
            <a:ext cx="1439863" cy="25241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604A7B"/>
          </a:solidFill>
          <a:ln>
            <a:noFill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  <a:extLst/>
        </p:spPr>
        <p:txBody>
          <a:bodyPr lIns="91428" tIns="45714" rIns="91428" bIns="45714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 flipV="1">
            <a:off x="4572000" y="3402013"/>
            <a:ext cx="330200" cy="635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839200" y="6551613"/>
            <a:ext cx="304800" cy="312737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Скругленный прямоугольник 101"/>
          <p:cNvSpPr/>
          <p:nvPr/>
        </p:nvSpPr>
        <p:spPr>
          <a:xfrm>
            <a:off x="49213" y="3446463"/>
            <a:ext cx="3179762" cy="950912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18" name="Прямоугольник 117"/>
          <p:cNvSpPr/>
          <p:nvPr/>
        </p:nvSpPr>
        <p:spPr>
          <a:xfrm>
            <a:off x="68263" y="4294188"/>
            <a:ext cx="3157537" cy="1295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436" name="TextBox 118"/>
          <p:cNvSpPr txBox="1">
            <a:spLocks noChangeArrowheads="1"/>
          </p:cNvSpPr>
          <p:nvPr/>
        </p:nvSpPr>
        <p:spPr bwMode="auto">
          <a:xfrm>
            <a:off x="34925" y="4421188"/>
            <a:ext cx="32416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>
              <a:buClr>
                <a:schemeClr val="tx1"/>
              </a:buClr>
              <a:buFont typeface="Wingdings" pitchFamily="2" charset="2"/>
              <a:buChar char="ü"/>
            </a:pPr>
            <a:r>
              <a:rPr lang="ru-RU" altLang="ru-RU" sz="1400" i="1" dirty="0"/>
              <a:t>сети теплоснабжения – </a:t>
            </a:r>
            <a:r>
              <a:rPr lang="ru-RU" altLang="ru-RU" sz="1400" b="1" i="1" dirty="0" smtClean="0">
                <a:solidFill>
                  <a:srgbClr val="FF0000"/>
                </a:solidFill>
              </a:rPr>
              <a:t>162,2 </a:t>
            </a:r>
            <a:r>
              <a:rPr lang="ru-RU" altLang="ru-RU" sz="1400" b="1" i="1" dirty="0">
                <a:solidFill>
                  <a:srgbClr val="FF0000"/>
                </a:solidFill>
              </a:rPr>
              <a:t>км</a:t>
            </a:r>
            <a:r>
              <a:rPr lang="ru-RU" altLang="ru-RU" sz="1400" i="1" dirty="0"/>
              <a:t>;</a:t>
            </a:r>
          </a:p>
          <a:p>
            <a:pPr marL="171450" indent="-171450">
              <a:buClr>
                <a:schemeClr val="tx1"/>
              </a:buClr>
              <a:buFont typeface="Wingdings" pitchFamily="2" charset="2"/>
              <a:buChar char="ü"/>
            </a:pPr>
            <a:r>
              <a:rPr lang="ru-RU" altLang="ru-RU" sz="1400" i="1" dirty="0"/>
              <a:t>сети водоснабжения </a:t>
            </a:r>
            <a:r>
              <a:rPr lang="ru-RU" altLang="ru-RU" sz="1400" i="1" dirty="0">
                <a:solidFill>
                  <a:prstClr val="black"/>
                </a:solidFill>
              </a:rPr>
              <a:t>–</a:t>
            </a:r>
            <a:r>
              <a:rPr lang="ru-RU" altLang="ru-RU" sz="1400" i="1" dirty="0" smtClean="0"/>
              <a:t> </a:t>
            </a:r>
            <a:r>
              <a:rPr lang="ru-RU" altLang="ru-RU" sz="1400" b="1" i="1" dirty="0" smtClean="0">
                <a:solidFill>
                  <a:srgbClr val="FF0000"/>
                </a:solidFill>
              </a:rPr>
              <a:t>30,5 км ; </a:t>
            </a:r>
            <a:endParaRPr lang="ru-RU" altLang="ru-RU" sz="1400" dirty="0" smtClean="0"/>
          </a:p>
          <a:p>
            <a:pPr marL="171450" indent="-171450">
              <a:buClr>
                <a:schemeClr val="tx1"/>
              </a:buClr>
              <a:buFont typeface="Wingdings" pitchFamily="2" charset="2"/>
              <a:buChar char="ü"/>
            </a:pPr>
            <a:r>
              <a:rPr lang="ru-RU" altLang="ru-RU" sz="1400" i="1" dirty="0"/>
              <a:t>с</a:t>
            </a:r>
            <a:r>
              <a:rPr lang="ru-RU" altLang="ru-RU" sz="1400" i="1" dirty="0" smtClean="0"/>
              <a:t>ети водоотведения </a:t>
            </a:r>
            <a:r>
              <a:rPr lang="ru-RU" altLang="ru-RU" sz="1400" i="1" dirty="0" smtClean="0">
                <a:solidFill>
                  <a:prstClr val="black"/>
                </a:solidFill>
              </a:rPr>
              <a:t>– </a:t>
            </a:r>
            <a:r>
              <a:rPr lang="ru-RU" altLang="ru-RU" sz="1400" b="1" i="1" dirty="0" smtClean="0">
                <a:solidFill>
                  <a:srgbClr val="FF0000"/>
                </a:solidFill>
              </a:rPr>
              <a:t>33,8</a:t>
            </a:r>
            <a:r>
              <a:rPr lang="ru-RU" altLang="ru-RU" sz="1400" b="1" i="1" dirty="0" smtClean="0">
                <a:solidFill>
                  <a:srgbClr val="FF0000"/>
                </a:solidFill>
              </a:rPr>
              <a:t>.</a:t>
            </a:r>
            <a:endParaRPr lang="ru-RU" altLang="ru-RU" sz="1400" b="1" dirty="0">
              <a:solidFill>
                <a:srgbClr val="FF0000"/>
              </a:solidFill>
            </a:endParaRPr>
          </a:p>
        </p:txBody>
      </p:sp>
      <p:grpSp>
        <p:nvGrpSpPr>
          <p:cNvPr id="3" name="Группа 50"/>
          <p:cNvGrpSpPr/>
          <p:nvPr/>
        </p:nvGrpSpPr>
        <p:grpSpPr>
          <a:xfrm>
            <a:off x="76287" y="855273"/>
            <a:ext cx="2495449" cy="2216537"/>
            <a:chOff x="4572613" y="3"/>
            <a:chExt cx="1631743" cy="1080112"/>
          </a:xfrm>
          <a:solidFill>
            <a:schemeClr val="tx2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4572613" y="3"/>
              <a:ext cx="1631743" cy="1080112"/>
            </a:xfrm>
            <a:prstGeom prst="roundRect">
              <a:avLst>
                <a:gd name="adj" fmla="val 10000"/>
              </a:avLst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4572614" y="31637"/>
              <a:ext cx="1631742" cy="1016842"/>
            </a:xfrm>
            <a:prstGeom prst="rect">
              <a:avLst/>
            </a:prstGeom>
            <a:no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algn="ctr" defTabSz="711200">
                <a:defRPr/>
              </a:pPr>
              <a:r>
                <a:rPr lang="ru-RU" sz="2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92</a:t>
              </a:r>
              <a:r>
                <a:rPr lang="ru-RU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проекта на </a:t>
              </a:r>
              <a:r>
                <a:rPr lang="ru-RU" sz="2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60,0</a:t>
              </a:r>
              <a:r>
                <a:rPr lang="ru-RU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400" b="1" dirty="0" err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млрд.тг</a:t>
              </a:r>
              <a:r>
                <a:rPr lang="ru-RU" sz="2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.</a:t>
              </a:r>
              <a:r>
                <a:rPr lang="ru-RU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85" name="Заголовок 1"/>
          <p:cNvSpPr>
            <a:spLocks noGrp="1"/>
          </p:cNvSpPr>
          <p:nvPr>
            <p:ph type="title"/>
          </p:nvPr>
        </p:nvSpPr>
        <p:spPr>
          <a:xfrm>
            <a:off x="1839913" y="-12700"/>
            <a:ext cx="5549900" cy="646113"/>
          </a:xfrm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РЕЗУЛЬТАТЫ БЮДЖЕТНОГО КРЕДИТОВАНИЯ </a:t>
            </a:r>
            <a:b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 2015 ГОД</a:t>
            </a:r>
          </a:p>
        </p:txBody>
      </p:sp>
      <p:sp>
        <p:nvSpPr>
          <p:cNvPr id="7183" name="TextBox 102"/>
          <p:cNvSpPr txBox="1">
            <a:spLocks noChangeArrowheads="1"/>
          </p:cNvSpPr>
          <p:nvPr/>
        </p:nvSpPr>
        <p:spPr bwMode="auto">
          <a:xfrm>
            <a:off x="69850" y="3429000"/>
            <a:ext cx="3155950" cy="95410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1800" dirty="0" smtClean="0">
                <a:solidFill>
                  <a:schemeClr val="bg1"/>
                </a:solidFill>
                <a:latin typeface="+mn-lt"/>
                <a:cs typeface="+mn-cs"/>
              </a:rPr>
              <a:t>Построено и реконструировано </a:t>
            </a:r>
            <a:r>
              <a:rPr lang="ru-RU" altLang="ru-RU" sz="20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226,5 </a:t>
            </a:r>
            <a:r>
              <a:rPr lang="ru-RU" altLang="ru-RU" sz="20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км</a:t>
            </a:r>
            <a:r>
              <a:rPr lang="ru-RU" altLang="ru-RU" sz="20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ru-RU" altLang="ru-RU" sz="18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сетей</a:t>
            </a:r>
            <a:r>
              <a:rPr lang="ru-RU" altLang="ru-RU" sz="18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440" name="TextBox 125"/>
          <p:cNvSpPr txBox="1">
            <a:spLocks noChangeArrowheads="1"/>
          </p:cNvSpPr>
          <p:nvPr/>
        </p:nvSpPr>
        <p:spPr bwMode="auto">
          <a:xfrm>
            <a:off x="4000496" y="3901393"/>
            <a:ext cx="4565654" cy="1384995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800" dirty="0">
                <a:latin typeface="Calibri" pitchFamily="34" charset="0"/>
              </a:rPr>
              <a:t>Экономический эффект составил </a:t>
            </a:r>
            <a:r>
              <a:rPr lang="ru-RU" altLang="ru-RU" sz="2800" b="1" dirty="0">
                <a:solidFill>
                  <a:srgbClr val="FF0000"/>
                </a:solidFill>
                <a:latin typeface="Calibri" pitchFamily="34" charset="0"/>
              </a:rPr>
              <a:t>254 117 </a:t>
            </a:r>
            <a:r>
              <a:rPr lang="ru-RU" altLang="ru-RU" sz="2800" b="1" dirty="0" err="1">
                <a:solidFill>
                  <a:srgbClr val="FF0000"/>
                </a:solidFill>
                <a:latin typeface="Calibri" pitchFamily="34" charset="0"/>
              </a:rPr>
              <a:t>Гкалл</a:t>
            </a:r>
            <a:r>
              <a:rPr lang="ru-RU" altLang="ru-RU" sz="28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altLang="ru-RU" sz="2800" dirty="0">
                <a:latin typeface="Calibri" pitchFamily="34" charset="0"/>
              </a:rPr>
              <a:t>или </a:t>
            </a:r>
            <a:r>
              <a:rPr lang="ru-RU" altLang="ru-RU" sz="2800" b="1" dirty="0">
                <a:solidFill>
                  <a:srgbClr val="FF0000"/>
                </a:solidFill>
                <a:latin typeface="Calibri" pitchFamily="34" charset="0"/>
              </a:rPr>
              <a:t>2,1 млрд. </a:t>
            </a:r>
            <a:r>
              <a:rPr lang="ru-RU" altLang="ru-RU" sz="2800" dirty="0">
                <a:latin typeface="Calibri" pitchFamily="34" charset="0"/>
              </a:rPr>
              <a:t>тенге в год.</a:t>
            </a:r>
          </a:p>
        </p:txBody>
      </p:sp>
      <p:sp>
        <p:nvSpPr>
          <p:cNvPr id="75" name="Прямоугольник 209"/>
          <p:cNvSpPr>
            <a:spLocks noChangeArrowheads="1"/>
          </p:cNvSpPr>
          <p:nvPr/>
        </p:nvSpPr>
        <p:spPr bwMode="auto">
          <a:xfrm>
            <a:off x="1416050" y="6092825"/>
            <a:ext cx="6551613" cy="4619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Освоение </a:t>
            </a: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59,1 млрд</a:t>
            </a: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тенге или </a:t>
            </a: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98%</a:t>
            </a: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2672854" y="852144"/>
          <a:ext cx="6429562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43" name="Прямоугольник 2"/>
          <p:cNvSpPr>
            <a:spLocks noChangeArrowheads="1"/>
          </p:cNvSpPr>
          <p:nvPr/>
        </p:nvSpPr>
        <p:spPr bwMode="auto">
          <a:xfrm>
            <a:off x="4791710" y="814388"/>
            <a:ext cx="2103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b="1"/>
              <a:t>Теплоснабжения</a:t>
            </a:r>
          </a:p>
        </p:txBody>
      </p:sp>
      <p:sp>
        <p:nvSpPr>
          <p:cNvPr id="18444" name="Прямоугольник 4"/>
          <p:cNvSpPr>
            <a:spLocks noChangeArrowheads="1"/>
          </p:cNvSpPr>
          <p:nvPr/>
        </p:nvSpPr>
        <p:spPr bwMode="auto">
          <a:xfrm>
            <a:off x="4847273" y="1651000"/>
            <a:ext cx="2014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b="1" dirty="0"/>
              <a:t>Водоснабжения</a:t>
            </a:r>
          </a:p>
        </p:txBody>
      </p:sp>
      <p:sp>
        <p:nvSpPr>
          <p:cNvPr id="18445" name="Прямоугольник 5"/>
          <p:cNvSpPr>
            <a:spLocks noChangeArrowheads="1"/>
          </p:cNvSpPr>
          <p:nvPr/>
        </p:nvSpPr>
        <p:spPr bwMode="auto">
          <a:xfrm>
            <a:off x="4796473" y="2479675"/>
            <a:ext cx="1984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b="1" dirty="0"/>
              <a:t>Водоотведения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0" y="622300"/>
            <a:ext cx="9144000" cy="460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ru-RU" sz="100" b="1" dirty="0"/>
          </a:p>
        </p:txBody>
      </p:sp>
      <p:sp>
        <p:nvSpPr>
          <p:cNvPr id="2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839200" y="6551613"/>
            <a:ext cx="304800" cy="312737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242564" y="1421116"/>
            <a:ext cx="1285884" cy="229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214942" y="2255512"/>
            <a:ext cx="1285884" cy="229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Скругленный прямоугольник 101"/>
          <p:cNvSpPr/>
          <p:nvPr/>
        </p:nvSpPr>
        <p:spPr>
          <a:xfrm>
            <a:off x="76200" y="3382963"/>
            <a:ext cx="3176588" cy="950912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18" name="Прямоугольник 117"/>
          <p:cNvSpPr/>
          <p:nvPr/>
        </p:nvSpPr>
        <p:spPr>
          <a:xfrm>
            <a:off x="85725" y="4221163"/>
            <a:ext cx="3157538" cy="1295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460" name="TextBox 118"/>
          <p:cNvSpPr txBox="1">
            <a:spLocks noChangeArrowheads="1"/>
          </p:cNvSpPr>
          <p:nvPr/>
        </p:nvSpPr>
        <p:spPr bwMode="auto">
          <a:xfrm>
            <a:off x="61913" y="4222750"/>
            <a:ext cx="3275012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>
              <a:buClr>
                <a:schemeClr val="tx1"/>
              </a:buClr>
              <a:buFont typeface="Wingdings" pitchFamily="2" charset="2"/>
              <a:buChar char="ü"/>
            </a:pPr>
            <a:r>
              <a:rPr lang="ru-RU" altLang="ru-RU" sz="1400" i="1"/>
              <a:t>сети теплоснабжения – </a:t>
            </a:r>
            <a:r>
              <a:rPr lang="ru-RU" altLang="ru-RU" sz="1400" b="1" i="1">
                <a:solidFill>
                  <a:srgbClr val="FF0000"/>
                </a:solidFill>
              </a:rPr>
              <a:t>107,3 км;</a:t>
            </a:r>
          </a:p>
          <a:p>
            <a:pPr marL="171450" indent="-171450">
              <a:buClr>
                <a:schemeClr val="tx1"/>
              </a:buClr>
              <a:buFont typeface="Wingdings" pitchFamily="2" charset="2"/>
              <a:buChar char="ü"/>
            </a:pPr>
            <a:r>
              <a:rPr lang="ru-RU" altLang="ru-RU" sz="1400" i="1"/>
              <a:t>сети водоснабжения  – </a:t>
            </a:r>
            <a:r>
              <a:rPr lang="ru-RU" altLang="ru-RU" sz="1400" b="1" i="1">
                <a:solidFill>
                  <a:srgbClr val="FF0000"/>
                </a:solidFill>
              </a:rPr>
              <a:t>1296,4 км;</a:t>
            </a:r>
          </a:p>
          <a:p>
            <a:pPr marL="171450" indent="-171450">
              <a:buClr>
                <a:schemeClr val="tx1"/>
              </a:buClr>
              <a:buFont typeface="Wingdings" pitchFamily="2" charset="2"/>
              <a:buChar char="ü"/>
            </a:pPr>
            <a:r>
              <a:rPr lang="ru-RU" altLang="ru-RU" sz="1400" i="1"/>
              <a:t>сети водоотведения – </a:t>
            </a:r>
            <a:r>
              <a:rPr lang="ru-RU" altLang="ru-RU" sz="1400" b="1" i="1">
                <a:solidFill>
                  <a:srgbClr val="FF0000"/>
                </a:solidFill>
              </a:rPr>
              <a:t>330 км;</a:t>
            </a:r>
            <a:endParaRPr lang="ru-RU" altLang="ru-RU" sz="1400" b="1">
              <a:solidFill>
                <a:srgbClr val="FF0000"/>
              </a:solidFill>
            </a:endParaRPr>
          </a:p>
          <a:p>
            <a:pPr marL="171450" indent="-171450">
              <a:buClr>
                <a:schemeClr val="tx1"/>
              </a:buClr>
              <a:buFont typeface="Wingdings" pitchFamily="2" charset="2"/>
              <a:buChar char="ü"/>
            </a:pPr>
            <a:r>
              <a:rPr lang="ru-RU" altLang="ru-RU" sz="1400" b="1" i="1">
                <a:solidFill>
                  <a:srgbClr val="FF0000"/>
                </a:solidFill>
              </a:rPr>
              <a:t>15 </a:t>
            </a:r>
            <a:r>
              <a:rPr lang="ru-RU" altLang="ru-RU" sz="1400" i="1"/>
              <a:t>котельных;</a:t>
            </a:r>
            <a:endParaRPr lang="ru-RU" altLang="ru-RU" sz="1400"/>
          </a:p>
          <a:p>
            <a:pPr marL="171450" indent="-171450">
              <a:buClr>
                <a:schemeClr val="tx1"/>
              </a:buClr>
              <a:buFont typeface="Wingdings" pitchFamily="2" charset="2"/>
              <a:buChar char="ü"/>
            </a:pPr>
            <a:r>
              <a:rPr lang="ru-RU" altLang="ru-RU" sz="1400" b="1" i="1">
                <a:solidFill>
                  <a:srgbClr val="FF0000"/>
                </a:solidFill>
              </a:rPr>
              <a:t>11 </a:t>
            </a:r>
            <a:r>
              <a:rPr lang="ru-RU" altLang="ru-RU" sz="1400" i="1"/>
              <a:t>водоочистных сооружений.</a:t>
            </a:r>
            <a:endParaRPr lang="ru-RU" altLang="ru-RU" sz="1400"/>
          </a:p>
        </p:txBody>
      </p:sp>
      <p:grpSp>
        <p:nvGrpSpPr>
          <p:cNvPr id="3" name="Группа 50"/>
          <p:cNvGrpSpPr/>
          <p:nvPr/>
        </p:nvGrpSpPr>
        <p:grpSpPr>
          <a:xfrm>
            <a:off x="76287" y="805933"/>
            <a:ext cx="2505127" cy="2232248"/>
            <a:chOff x="4572613" y="3"/>
            <a:chExt cx="1631743" cy="1080112"/>
          </a:xfrm>
          <a:solidFill>
            <a:schemeClr val="tx2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4572613" y="3"/>
              <a:ext cx="1631743" cy="1080112"/>
            </a:xfrm>
            <a:prstGeom prst="roundRect">
              <a:avLst>
                <a:gd name="adj" fmla="val 10000"/>
              </a:avLst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4572614" y="31637"/>
              <a:ext cx="1631742" cy="1016842"/>
            </a:xfrm>
            <a:prstGeom prst="rect">
              <a:avLst/>
            </a:prstGeom>
            <a:no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algn="ctr" defTabSz="711200">
                <a:defRPr/>
              </a:pPr>
              <a:r>
                <a:rPr lang="ru-RU" sz="2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119</a:t>
              </a:r>
              <a:r>
                <a:rPr lang="ru-RU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проекта на </a:t>
              </a:r>
              <a:r>
                <a:rPr lang="ru-RU" sz="2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86,9</a:t>
              </a:r>
              <a:r>
                <a:rPr lang="ru-RU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400" b="1" dirty="0" err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млрд.тг</a:t>
              </a:r>
              <a:r>
                <a:rPr lang="ru-RU" sz="2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.</a:t>
              </a:r>
              <a:r>
                <a:rPr lang="ru-RU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85" name="Заголовок 1"/>
          <p:cNvSpPr>
            <a:spLocks noGrp="1"/>
          </p:cNvSpPr>
          <p:nvPr>
            <p:ph type="title"/>
          </p:nvPr>
        </p:nvSpPr>
        <p:spPr>
          <a:xfrm>
            <a:off x="1839913" y="-12700"/>
            <a:ext cx="5549900" cy="646113"/>
          </a:xfrm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РЕЗУЛЬТАТЫ БЮДЖЕТНОГО КРЕДИТОВАНИЯ </a:t>
            </a:r>
            <a:b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 2016 ГОД</a:t>
            </a:r>
          </a:p>
        </p:txBody>
      </p:sp>
      <p:sp>
        <p:nvSpPr>
          <p:cNvPr id="7183" name="TextBox 102"/>
          <p:cNvSpPr txBox="1">
            <a:spLocks noChangeArrowheads="1"/>
          </p:cNvSpPr>
          <p:nvPr/>
        </p:nvSpPr>
        <p:spPr bwMode="auto">
          <a:xfrm>
            <a:off x="96838" y="3303588"/>
            <a:ext cx="3240087" cy="10477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1800" dirty="0" smtClean="0">
                <a:solidFill>
                  <a:schemeClr val="bg1"/>
                </a:solidFill>
                <a:cs typeface="Arial" panose="020B0604020202020204" pitchFamily="34" charset="0"/>
              </a:rPr>
              <a:t>Планируется построить и реконструировать </a:t>
            </a:r>
            <a:r>
              <a:rPr lang="ru-RU" altLang="ru-RU" sz="2000" b="1" dirty="0" smtClean="0">
                <a:solidFill>
                  <a:schemeClr val="bg1"/>
                </a:solidFill>
                <a:latin typeface="+mn-lt"/>
                <a:cs typeface="+mn-cs"/>
              </a:rPr>
              <a:t>1733</a:t>
            </a:r>
            <a:r>
              <a:rPr lang="ru-RU" altLang="ru-RU" sz="24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,</a:t>
            </a:r>
            <a:r>
              <a:rPr lang="ru-RU" altLang="ru-RU" sz="20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7 км</a:t>
            </a:r>
            <a:r>
              <a:rPr lang="ru-RU" altLang="ru-RU" sz="20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ru-RU" altLang="ru-RU" sz="18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сетей</a:t>
            </a:r>
            <a:r>
              <a:rPr lang="ru-RU" altLang="ru-RU" sz="18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9464" name="TextBox 125"/>
          <p:cNvSpPr txBox="1">
            <a:spLocks noChangeArrowheads="1"/>
          </p:cNvSpPr>
          <p:nvPr/>
        </p:nvSpPr>
        <p:spPr bwMode="auto">
          <a:xfrm>
            <a:off x="4071935" y="3678238"/>
            <a:ext cx="4648204" cy="1384995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800" dirty="0">
                <a:latin typeface="Calibri" pitchFamily="34" charset="0"/>
              </a:rPr>
              <a:t>Экономический эффект составил </a:t>
            </a:r>
            <a:r>
              <a:rPr lang="ru-RU" altLang="ru-RU" sz="2800" b="1" dirty="0">
                <a:solidFill>
                  <a:srgbClr val="FF0000"/>
                </a:solidFill>
                <a:latin typeface="Calibri" pitchFamily="34" charset="0"/>
              </a:rPr>
              <a:t>149 811 </a:t>
            </a:r>
            <a:r>
              <a:rPr lang="ru-RU" altLang="ru-RU" sz="2800" b="1" dirty="0" err="1">
                <a:solidFill>
                  <a:srgbClr val="FF0000"/>
                </a:solidFill>
                <a:latin typeface="Calibri" pitchFamily="34" charset="0"/>
              </a:rPr>
              <a:t>Гкалл</a:t>
            </a:r>
            <a:r>
              <a:rPr lang="ru-RU" altLang="ru-RU" sz="28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altLang="ru-RU" sz="2800" dirty="0">
                <a:latin typeface="Calibri" pitchFamily="34" charset="0"/>
              </a:rPr>
              <a:t>или </a:t>
            </a:r>
            <a:r>
              <a:rPr lang="ru-RU" altLang="ru-RU" sz="2800" b="1" dirty="0">
                <a:solidFill>
                  <a:srgbClr val="FF0000"/>
                </a:solidFill>
                <a:latin typeface="Calibri" pitchFamily="34" charset="0"/>
              </a:rPr>
              <a:t>4,8 млрд. </a:t>
            </a:r>
            <a:r>
              <a:rPr lang="ru-RU" altLang="ru-RU" sz="2800" dirty="0">
                <a:latin typeface="Calibri" pitchFamily="34" charset="0"/>
              </a:rPr>
              <a:t>тенге в год.</a:t>
            </a:r>
          </a:p>
        </p:txBody>
      </p:sp>
      <p:sp>
        <p:nvSpPr>
          <p:cNvPr id="75" name="Прямоугольник 209"/>
          <p:cNvSpPr>
            <a:spLocks noChangeArrowheads="1"/>
          </p:cNvSpPr>
          <p:nvPr/>
        </p:nvSpPr>
        <p:spPr bwMode="auto">
          <a:xfrm>
            <a:off x="1233488" y="5773738"/>
            <a:ext cx="6661150" cy="4619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Освоение </a:t>
            </a: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57,4 млрд</a:t>
            </a: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тенге или </a:t>
            </a: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66%</a:t>
            </a: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2683018" y="805933"/>
          <a:ext cx="6429562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67" name="Прямоугольник 2"/>
          <p:cNvSpPr>
            <a:spLocks noChangeArrowheads="1"/>
          </p:cNvSpPr>
          <p:nvPr/>
        </p:nvSpPr>
        <p:spPr bwMode="auto">
          <a:xfrm>
            <a:off x="4802721" y="765175"/>
            <a:ext cx="2103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b="1"/>
              <a:t>Теплоснабжения</a:t>
            </a:r>
          </a:p>
        </p:txBody>
      </p:sp>
      <p:sp>
        <p:nvSpPr>
          <p:cNvPr id="19468" name="Прямоугольник 4"/>
          <p:cNvSpPr>
            <a:spLocks noChangeArrowheads="1"/>
          </p:cNvSpPr>
          <p:nvPr/>
        </p:nvSpPr>
        <p:spPr bwMode="auto">
          <a:xfrm>
            <a:off x="4847171" y="1629306"/>
            <a:ext cx="20145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b="1" dirty="0"/>
              <a:t>Водоснабжения</a:t>
            </a:r>
          </a:p>
        </p:txBody>
      </p:sp>
      <p:sp>
        <p:nvSpPr>
          <p:cNvPr id="19469" name="Прямоугольник 5"/>
          <p:cNvSpPr>
            <a:spLocks noChangeArrowheads="1"/>
          </p:cNvSpPr>
          <p:nvPr/>
        </p:nvSpPr>
        <p:spPr bwMode="auto">
          <a:xfrm>
            <a:off x="4847171" y="2436813"/>
            <a:ext cx="1984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b="1" dirty="0"/>
              <a:t>Водоотведения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0" y="647700"/>
            <a:ext cx="9144000" cy="460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ru-RU" sz="100" b="1" dirty="0"/>
          </a:p>
        </p:txBody>
      </p:sp>
      <p:sp>
        <p:nvSpPr>
          <p:cNvPr id="19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839200" y="6551613"/>
            <a:ext cx="304800" cy="312737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252512" y="1408100"/>
            <a:ext cx="1285884" cy="2349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357818" y="2265356"/>
            <a:ext cx="128588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31763" y="720725"/>
          <a:ext cx="8915487" cy="58039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1756"/>
                <a:gridCol w="1285884"/>
                <a:gridCol w="1214446"/>
                <a:gridCol w="1214446"/>
                <a:gridCol w="1214446"/>
                <a:gridCol w="1071570"/>
                <a:gridCol w="902939"/>
              </a:tblGrid>
              <a:tr h="7152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Наименование региона</a:t>
                      </a: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Выделено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Перечислено МИО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Освоение</a:t>
                      </a:r>
                      <a:b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 МИО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Освоение СЕМ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% освоения СЕМ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Кол-во проектов 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4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ВСЕГО: 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86 969 715</a:t>
                      </a:r>
                      <a:endParaRPr lang="ru-RU" sz="1800" b="1" kern="1200" dirty="0">
                        <a:solidFill>
                          <a:srgbClr val="C00000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86 969 715</a:t>
                      </a:r>
                      <a:endParaRPr lang="ru-RU" sz="1800" b="1" kern="1200" dirty="0">
                        <a:solidFill>
                          <a:srgbClr val="C00000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86 969 715</a:t>
                      </a:r>
                      <a:endParaRPr lang="ru-RU" sz="1800" b="1" kern="1200" dirty="0">
                        <a:solidFill>
                          <a:srgbClr val="C00000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800" b="1" kern="1200" dirty="0" smtClean="0">
                          <a:solidFill>
                            <a:srgbClr val="C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rgbClr val="C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435</a:t>
                      </a:r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rgbClr val="C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491</a:t>
                      </a:r>
                      <a:endParaRPr lang="ru-RU" sz="1800" b="1" kern="1200" dirty="0" smtClean="0">
                        <a:solidFill>
                          <a:srgbClr val="C00000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kern="1200" dirty="0" smtClean="0">
                          <a:solidFill>
                            <a:srgbClr val="C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66</a:t>
                      </a:r>
                      <a:endParaRPr lang="ru-RU" sz="1800" b="1" kern="1200" dirty="0">
                        <a:solidFill>
                          <a:srgbClr val="C00000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800" b="1" kern="1200" dirty="0" smtClean="0">
                          <a:solidFill>
                            <a:srgbClr val="C00000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19</a:t>
                      </a:r>
                      <a:endParaRPr lang="ru-RU" sz="1800" b="1" kern="1200" dirty="0">
                        <a:solidFill>
                          <a:srgbClr val="C00000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15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Акмолинская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 5 262 008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 5 262 008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 5 262 008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66725">
                        <a:lnSpc>
                          <a:spcPct val="90000"/>
                        </a:lnSpc>
                        <a:spcAft>
                          <a:spcPct val="35000"/>
                        </a:spcAft>
                        <a:defRPr/>
                      </a:pPr>
                      <a:r>
                        <a:rPr lang="kk-KZ" sz="1600" b="1" dirty="0" smtClean="0">
                          <a:latin typeface="Arial Narrow" pitchFamily="34" charset="0"/>
                        </a:rPr>
                        <a:t>2 839 062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54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37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Актюбинская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3 968 930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3 968 930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3 968 930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66725">
                        <a:lnSpc>
                          <a:spcPct val="90000"/>
                        </a:lnSpc>
                        <a:spcAft>
                          <a:spcPct val="35000"/>
                        </a:spcAft>
                        <a:defRPr/>
                      </a:pPr>
                      <a:r>
                        <a:rPr lang="ru-RU" sz="1600" b="1" dirty="0" smtClean="0">
                          <a:latin typeface="Arial Narrow" pitchFamily="34" charset="0"/>
                        </a:rPr>
                        <a:t>3 567 521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90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8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Алматинская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4 004 309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4 004 309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4 004 309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66725">
                        <a:lnSpc>
                          <a:spcPct val="90000"/>
                        </a:lnSpc>
                        <a:spcAft>
                          <a:spcPct val="35000"/>
                        </a:spcAft>
                        <a:defRPr/>
                      </a:pPr>
                      <a:r>
                        <a:rPr lang="ru-RU" sz="1600" b="1" dirty="0" smtClean="0">
                          <a:latin typeface="Arial Narrow" pitchFamily="34" charset="0"/>
                        </a:rPr>
                        <a:t>2 396 315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ВКО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5 894 015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5 894 015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5 894 015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66725">
                        <a:lnSpc>
                          <a:spcPct val="90000"/>
                        </a:lnSpc>
                        <a:spcAft>
                          <a:spcPct val="35000"/>
                        </a:spcAft>
                        <a:defRPr/>
                      </a:pPr>
                      <a:r>
                        <a:rPr lang="ru-RU" sz="1600" b="1" dirty="0" smtClean="0">
                          <a:latin typeface="Arial Narrow" pitchFamily="34" charset="0"/>
                        </a:rPr>
                        <a:t>2 041 491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35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18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Жамбылская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3 600 835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3 600 835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3 600 835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66725">
                        <a:lnSpc>
                          <a:spcPct val="90000"/>
                        </a:lnSpc>
                        <a:spcAft>
                          <a:spcPct val="35000"/>
                        </a:spcAft>
                        <a:defRPr/>
                      </a:pPr>
                      <a:r>
                        <a:rPr lang="ru-RU" sz="1600" b="1" dirty="0" smtClean="0">
                          <a:latin typeface="Arial Narrow" pitchFamily="34" charset="0"/>
                        </a:rPr>
                        <a:t>3 184 655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88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ЗКО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2 554 348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2 554 348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2 554 348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66725">
                        <a:lnSpc>
                          <a:spcPct val="90000"/>
                        </a:lnSpc>
                        <a:spcAft>
                          <a:spcPct val="35000"/>
                        </a:spcAft>
                        <a:defRPr/>
                      </a:pPr>
                      <a:r>
                        <a:rPr lang="ru-RU" sz="1600" b="1" dirty="0" smtClean="0">
                          <a:latin typeface="Arial Narrow" pitchFamily="34" charset="0"/>
                        </a:rPr>
                        <a:t>1 794 881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8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Карагандинская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3 262 124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3 262 124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3 262 124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66725">
                        <a:lnSpc>
                          <a:spcPct val="90000"/>
                        </a:lnSpc>
                        <a:spcAft>
                          <a:spcPct val="35000"/>
                        </a:spcAft>
                        <a:defRPr/>
                      </a:pPr>
                      <a:r>
                        <a:rPr lang="ru-RU" sz="1600" b="1" dirty="0" smtClean="0">
                          <a:latin typeface="Arial Narrow" pitchFamily="34" charset="0"/>
                        </a:rPr>
                        <a:t>2 904 732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89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Костанайская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6 327 476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6 327 476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6 327 476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66725">
                        <a:lnSpc>
                          <a:spcPct val="90000"/>
                        </a:lnSpc>
                        <a:spcAft>
                          <a:spcPct val="35000"/>
                        </a:spcAft>
                        <a:defRPr/>
                      </a:pPr>
                      <a:r>
                        <a:rPr lang="ru-RU" sz="1600" b="1" dirty="0" smtClean="0">
                          <a:latin typeface="Arial Narrow" pitchFamily="34" charset="0"/>
                        </a:rPr>
                        <a:t>2 248 138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36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4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Кызылординская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6 721 007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6 721 007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6 721 007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66725">
                        <a:lnSpc>
                          <a:spcPct val="90000"/>
                        </a:lnSpc>
                        <a:spcAft>
                          <a:spcPct val="35000"/>
                        </a:spcAft>
                        <a:defRPr/>
                      </a:pPr>
                      <a:r>
                        <a:rPr lang="ru-RU" sz="1600" b="1" dirty="0" smtClean="0">
                          <a:latin typeface="Arial Narrow" pitchFamily="34" charset="0"/>
                        </a:rPr>
                        <a:t>2 579 617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38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12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4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Мангистауская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 848 323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 848 323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 848 323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dirty="0" smtClean="0">
                          <a:latin typeface="Arial Narrow" pitchFamily="34" charset="0"/>
                        </a:rPr>
                        <a:t>2 684 791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4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Павлодарская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2 512 017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2 512 017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2 512 017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66725">
                        <a:lnSpc>
                          <a:spcPct val="90000"/>
                        </a:lnSpc>
                        <a:spcAft>
                          <a:spcPct val="35000"/>
                        </a:spcAft>
                        <a:defRPr/>
                      </a:pPr>
                      <a:r>
                        <a:rPr lang="ru-RU" sz="1600" b="1" dirty="0" smtClean="0">
                          <a:latin typeface="Arial Narrow" pitchFamily="34" charset="0"/>
                        </a:rPr>
                        <a:t>1 802 139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72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7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СКО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3 287 388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3 287 388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3 287 388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66725">
                        <a:lnSpc>
                          <a:spcPct val="90000"/>
                        </a:lnSpc>
                        <a:spcAft>
                          <a:spcPct val="35000"/>
                        </a:spcAft>
                        <a:defRPr/>
                      </a:pPr>
                      <a:r>
                        <a:rPr lang="ru-RU" sz="1600" b="1" dirty="0" smtClean="0">
                          <a:latin typeface="Arial Narrow" pitchFamily="34" charset="0"/>
                        </a:rPr>
                        <a:t>2 454 056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75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4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ЮКО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5 674 364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5 674 364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5 674 364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66725">
                        <a:lnSpc>
                          <a:spcPct val="90000"/>
                        </a:lnSpc>
                        <a:spcAft>
                          <a:spcPct val="35000"/>
                        </a:spcAft>
                        <a:defRPr/>
                      </a:pPr>
                      <a:r>
                        <a:rPr lang="ru-RU" sz="1600" b="1" dirty="0" smtClean="0">
                          <a:latin typeface="Arial Narrow" pitchFamily="34" charset="0"/>
                        </a:rPr>
                        <a:t>3 089 585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54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4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г.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Алматы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7 052 571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7 052 571 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7 052 571 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66725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35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Arial Narrow" pitchFamily="34" charset="0"/>
                        </a:rPr>
                        <a:t>6 323 500 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466725">
                        <a:lnSpc>
                          <a:spcPct val="90000"/>
                        </a:lnSpc>
                        <a:spcAft>
                          <a:spcPct val="35000"/>
                        </a:spcAft>
                        <a:defRPr/>
                      </a:pPr>
                      <a:r>
                        <a:rPr lang="ru-RU" sz="1600" b="1" dirty="0" smtClean="0">
                          <a:latin typeface="Arial Narrow" pitchFamily="34" charset="0"/>
                        </a:rPr>
                        <a:t>90</a:t>
                      </a:r>
                      <a:endParaRPr lang="ru-RU" sz="1600" b="1" dirty="0"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473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anose="020B0604020202020204" pitchFamily="34" charset="0"/>
                        </a:rPr>
                        <a:t>г. Астана </a:t>
                      </a:r>
                    </a:p>
                  </a:txBody>
                  <a:tcPr marL="37051" marR="370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prstClr val="black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23 000 000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prstClr val="black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23 000 000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prstClr val="black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23 000 000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66725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35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prstClr val="black"/>
                          </a:solidFill>
                          <a:latin typeface="Arial Narrow" pitchFamily="34" charset="0"/>
                          <a:cs typeface="+mn-cs"/>
                        </a:rPr>
                        <a:t>17 525 009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dirty="0" smtClean="0">
                          <a:latin typeface="Arial Narrow" pitchFamily="34" charset="0"/>
                        </a:rPr>
                        <a:t>76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628" name="Прямоугольник 2"/>
          <p:cNvSpPr>
            <a:spLocks noChangeArrowheads="1"/>
          </p:cNvSpPr>
          <p:nvPr/>
        </p:nvSpPr>
        <p:spPr bwMode="auto">
          <a:xfrm>
            <a:off x="8174038" y="476250"/>
            <a:ext cx="8731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"/>
            <a:r>
              <a:rPr lang="ru-RU" sz="1000" b="1" i="1">
                <a:solidFill>
                  <a:srgbClr val="000000"/>
                </a:solidFill>
              </a:rPr>
              <a:t>млн.тенге</a:t>
            </a:r>
          </a:p>
        </p:txBody>
      </p:sp>
      <p:sp>
        <p:nvSpPr>
          <p:cNvPr id="20629" name="Прямоугольник 3"/>
          <p:cNvSpPr>
            <a:spLocks noChangeArrowheads="1"/>
          </p:cNvSpPr>
          <p:nvPr/>
        </p:nvSpPr>
        <p:spPr bwMode="auto">
          <a:xfrm>
            <a:off x="-7938" y="-71462"/>
            <a:ext cx="9144001" cy="492125"/>
          </a:xfrm>
          <a:prstGeom prst="rect">
            <a:avLst/>
          </a:prstGeom>
          <a:ln>
            <a:solidFill>
              <a:srgbClr val="2E75B6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 anchor="ctr"/>
          <a:lstStyle/>
          <a:p>
            <a:pPr algn="ctr" defTabSz="449263">
              <a:buClr>
                <a:srgbClr val="000000"/>
              </a:buClr>
              <a:buFont typeface="Times New Roman" pitchFamily="18" charset="0"/>
              <a:buNone/>
            </a:pPr>
            <a:r>
              <a:rPr lang="ru-RU" altLang="ru-RU" sz="1400" b="1" dirty="0">
                <a:solidFill>
                  <a:srgbClr val="FFFFFF"/>
                </a:solidFill>
              </a:rPr>
              <a:t>Модернизация ЖКХ, сетей </a:t>
            </a:r>
            <a:r>
              <a:rPr lang="ru-RU" altLang="ru-RU" sz="1400" b="1" dirty="0" err="1">
                <a:solidFill>
                  <a:srgbClr val="FFFFFF"/>
                </a:solidFill>
              </a:rPr>
              <a:t>водо</a:t>
            </a:r>
            <a:r>
              <a:rPr lang="ru-RU" altLang="ru-RU" sz="1400" b="1" dirty="0">
                <a:solidFill>
                  <a:srgbClr val="FFFFFF"/>
                </a:solidFill>
              </a:rPr>
              <a:t>-, теплоснабжения и водоотведения 2016 год на  </a:t>
            </a:r>
            <a:r>
              <a:rPr lang="en-US" altLang="ru-RU" sz="1400" b="1" dirty="0">
                <a:solidFill>
                  <a:srgbClr val="FFFFFF"/>
                </a:solidFill>
              </a:rPr>
              <a:t>20</a:t>
            </a:r>
            <a:r>
              <a:rPr lang="ru-RU" altLang="ru-RU" sz="1400" b="1" dirty="0">
                <a:solidFill>
                  <a:srgbClr val="FFFFFF"/>
                </a:solidFill>
              </a:rPr>
              <a:t>.0</a:t>
            </a:r>
            <a:r>
              <a:rPr lang="en-US" altLang="ru-RU" sz="1400" b="1" dirty="0">
                <a:solidFill>
                  <a:srgbClr val="FFFFFF"/>
                </a:solidFill>
              </a:rPr>
              <a:t>4</a:t>
            </a:r>
            <a:r>
              <a:rPr lang="ru-RU" altLang="ru-RU" sz="1400" b="1" dirty="0">
                <a:solidFill>
                  <a:srgbClr val="FFFFFF"/>
                </a:solidFill>
              </a:rPr>
              <a:t>.2017 г.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839200" y="6551613"/>
            <a:ext cx="304800" cy="312737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Скругленный прямоугольник 101"/>
          <p:cNvSpPr/>
          <p:nvPr/>
        </p:nvSpPr>
        <p:spPr>
          <a:xfrm>
            <a:off x="49213" y="3806825"/>
            <a:ext cx="3176587" cy="950913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18" name="Прямоугольник 117"/>
          <p:cNvSpPr/>
          <p:nvPr/>
        </p:nvSpPr>
        <p:spPr>
          <a:xfrm>
            <a:off x="68263" y="4654550"/>
            <a:ext cx="3157537" cy="1295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508" name="TextBox 118"/>
          <p:cNvSpPr txBox="1">
            <a:spLocks noChangeArrowheads="1"/>
          </p:cNvSpPr>
          <p:nvPr/>
        </p:nvSpPr>
        <p:spPr bwMode="auto">
          <a:xfrm>
            <a:off x="34925" y="4646613"/>
            <a:ext cx="3275013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>
              <a:buClr>
                <a:schemeClr val="tx1"/>
              </a:buClr>
              <a:buFont typeface="Wingdings" pitchFamily="2" charset="2"/>
              <a:buChar char="ü"/>
            </a:pPr>
            <a:r>
              <a:rPr lang="ru-RU" altLang="ru-RU" sz="1400" i="1"/>
              <a:t>сети теплоснабжения – </a:t>
            </a:r>
            <a:r>
              <a:rPr lang="ru-RU" altLang="ru-RU" sz="1400" b="1" i="1">
                <a:solidFill>
                  <a:srgbClr val="FF0000"/>
                </a:solidFill>
              </a:rPr>
              <a:t>63,3 км;</a:t>
            </a:r>
          </a:p>
          <a:p>
            <a:pPr marL="171450" indent="-171450">
              <a:buClr>
                <a:schemeClr val="tx1"/>
              </a:buClr>
              <a:buFont typeface="Wingdings" pitchFamily="2" charset="2"/>
              <a:buChar char="ü"/>
            </a:pPr>
            <a:r>
              <a:rPr lang="ru-RU" altLang="ru-RU" sz="1400" i="1"/>
              <a:t>сети водоснабжения  – </a:t>
            </a:r>
            <a:r>
              <a:rPr lang="ru-RU" altLang="ru-RU" sz="1400" b="1" i="1">
                <a:solidFill>
                  <a:srgbClr val="FF0000"/>
                </a:solidFill>
              </a:rPr>
              <a:t>1042 км;</a:t>
            </a:r>
          </a:p>
          <a:p>
            <a:pPr marL="171450" indent="-171450">
              <a:buClr>
                <a:schemeClr val="tx1"/>
              </a:buClr>
              <a:buFont typeface="Wingdings" pitchFamily="2" charset="2"/>
              <a:buChar char="ü"/>
            </a:pPr>
            <a:r>
              <a:rPr lang="ru-RU" altLang="ru-RU" sz="1400" i="1"/>
              <a:t>сети водоотведения –</a:t>
            </a:r>
            <a:r>
              <a:rPr lang="ru-RU" altLang="ru-RU" sz="1400" b="1" i="1">
                <a:solidFill>
                  <a:srgbClr val="FF0000"/>
                </a:solidFill>
              </a:rPr>
              <a:t> 84,4 км;</a:t>
            </a:r>
            <a:endParaRPr lang="ru-RU" altLang="ru-RU" sz="1400" b="1">
              <a:solidFill>
                <a:srgbClr val="FF0000"/>
              </a:solidFill>
            </a:endParaRPr>
          </a:p>
          <a:p>
            <a:pPr marL="171450" indent="-171450">
              <a:buClr>
                <a:schemeClr val="tx1"/>
              </a:buClr>
              <a:buFont typeface="Wingdings" pitchFamily="2" charset="2"/>
              <a:buChar char="ü"/>
            </a:pPr>
            <a:r>
              <a:rPr lang="ru-RU" altLang="ru-RU" sz="1400" b="1" i="1">
                <a:solidFill>
                  <a:srgbClr val="FF0000"/>
                </a:solidFill>
              </a:rPr>
              <a:t>5 </a:t>
            </a:r>
            <a:r>
              <a:rPr lang="ru-RU" altLang="ru-RU" sz="1400" i="1"/>
              <a:t>котельных;</a:t>
            </a:r>
            <a:endParaRPr lang="ru-RU" altLang="ru-RU" sz="1400"/>
          </a:p>
        </p:txBody>
      </p:sp>
      <p:grpSp>
        <p:nvGrpSpPr>
          <p:cNvPr id="3" name="Группа 50"/>
          <p:cNvGrpSpPr/>
          <p:nvPr/>
        </p:nvGrpSpPr>
        <p:grpSpPr>
          <a:xfrm>
            <a:off x="76287" y="1021287"/>
            <a:ext cx="2505127" cy="2232248"/>
            <a:chOff x="4572613" y="3"/>
            <a:chExt cx="1631743" cy="1080112"/>
          </a:xfrm>
          <a:solidFill>
            <a:schemeClr val="tx2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4572613" y="3"/>
              <a:ext cx="1631743" cy="1080112"/>
            </a:xfrm>
            <a:prstGeom prst="roundRect">
              <a:avLst>
                <a:gd name="adj" fmla="val 10000"/>
              </a:avLst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4572614" y="31637"/>
              <a:ext cx="1631742" cy="1016842"/>
            </a:xfrm>
            <a:prstGeom prst="rect">
              <a:avLst/>
            </a:prstGeom>
            <a:no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algn="ctr" defTabSz="711200">
                <a:defRPr/>
              </a:pPr>
              <a:r>
                <a:rPr lang="ru-RU" sz="2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103</a:t>
              </a:r>
              <a:r>
                <a:rPr lang="ru-RU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проекта на </a:t>
              </a:r>
              <a:r>
                <a:rPr lang="ru-RU" sz="2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48,0</a:t>
              </a:r>
              <a:r>
                <a:rPr lang="ru-RU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400" b="1" dirty="0" err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млрд.тг</a:t>
              </a:r>
              <a:r>
                <a:rPr lang="ru-RU" sz="2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.</a:t>
              </a:r>
              <a:r>
                <a:rPr lang="ru-RU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85" name="Заголовок 1"/>
          <p:cNvSpPr>
            <a:spLocks noGrp="1"/>
          </p:cNvSpPr>
          <p:nvPr>
            <p:ph type="title"/>
          </p:nvPr>
        </p:nvSpPr>
        <p:spPr>
          <a:xfrm>
            <a:off x="1839913" y="-12700"/>
            <a:ext cx="5549900" cy="646113"/>
          </a:xfrm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РЕЗУЛЬТАТЫ БЮДЖЕТНОГО КРЕДИТОВАНИЯ </a:t>
            </a:r>
            <a:b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 2017 ГОД</a:t>
            </a:r>
          </a:p>
        </p:txBody>
      </p:sp>
      <p:sp>
        <p:nvSpPr>
          <p:cNvPr id="7183" name="TextBox 102"/>
          <p:cNvSpPr txBox="1">
            <a:spLocks noChangeArrowheads="1"/>
          </p:cNvSpPr>
          <p:nvPr/>
        </p:nvSpPr>
        <p:spPr bwMode="auto">
          <a:xfrm>
            <a:off x="69850" y="3727450"/>
            <a:ext cx="3240088" cy="9540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1800" dirty="0" smtClean="0">
                <a:solidFill>
                  <a:schemeClr val="bg1"/>
                </a:solidFill>
                <a:latin typeface="+mn-lt"/>
                <a:cs typeface="+mn-cs"/>
              </a:rPr>
              <a:t>Планируется построить и реконструировать </a:t>
            </a:r>
            <a:r>
              <a:rPr lang="ru-RU" altLang="ru-RU" sz="2000" b="1" dirty="0" smtClean="0">
                <a:solidFill>
                  <a:schemeClr val="bg1"/>
                </a:solidFill>
                <a:latin typeface="+mn-lt"/>
                <a:cs typeface="+mn-cs"/>
              </a:rPr>
              <a:t>1190</a:t>
            </a:r>
            <a:r>
              <a:rPr lang="ru-RU" altLang="ru-RU" sz="20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км</a:t>
            </a:r>
            <a:r>
              <a:rPr lang="ru-RU" altLang="ru-RU" sz="2000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ru-RU" altLang="ru-RU" sz="18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сетей </a:t>
            </a:r>
          </a:p>
        </p:txBody>
      </p:sp>
      <p:sp>
        <p:nvSpPr>
          <p:cNvPr id="21512" name="TextBox 125"/>
          <p:cNvSpPr txBox="1">
            <a:spLocks noChangeArrowheads="1"/>
          </p:cNvSpPr>
          <p:nvPr/>
        </p:nvSpPr>
        <p:spPr bwMode="auto">
          <a:xfrm>
            <a:off x="4235450" y="4237038"/>
            <a:ext cx="4419600" cy="1384300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>
                <a:latin typeface="Calibri" pitchFamily="34" charset="0"/>
              </a:rPr>
              <a:t>Экономический эффект составил </a:t>
            </a:r>
            <a:r>
              <a:rPr lang="ru-RU" altLang="ru-RU" sz="2800" b="1">
                <a:solidFill>
                  <a:srgbClr val="FF0000"/>
                </a:solidFill>
                <a:latin typeface="Calibri" pitchFamily="34" charset="0"/>
              </a:rPr>
              <a:t>98 840 Гкалл </a:t>
            </a:r>
            <a:r>
              <a:rPr lang="ru-RU" altLang="ru-RU" sz="2800">
                <a:latin typeface="Calibri" pitchFamily="34" charset="0"/>
              </a:rPr>
              <a:t>или </a:t>
            </a:r>
            <a:r>
              <a:rPr lang="ru-RU" altLang="ru-RU" sz="2800" b="1">
                <a:solidFill>
                  <a:srgbClr val="FF0000"/>
                </a:solidFill>
                <a:latin typeface="Calibri" pitchFamily="34" charset="0"/>
              </a:rPr>
              <a:t>4,2 млрд. </a:t>
            </a:r>
            <a:r>
              <a:rPr lang="ru-RU" altLang="ru-RU" sz="2800">
                <a:latin typeface="Calibri" pitchFamily="34" charset="0"/>
              </a:rPr>
              <a:t>тенге в год.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2674551" y="1021287"/>
          <a:ext cx="6429562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514" name="Прямоугольник 2"/>
          <p:cNvSpPr>
            <a:spLocks noChangeArrowheads="1"/>
          </p:cNvSpPr>
          <p:nvPr/>
        </p:nvSpPr>
        <p:spPr bwMode="auto">
          <a:xfrm>
            <a:off x="4785787" y="981075"/>
            <a:ext cx="2103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b="1"/>
              <a:t>Теплоснабжения</a:t>
            </a:r>
          </a:p>
        </p:txBody>
      </p:sp>
      <p:sp>
        <p:nvSpPr>
          <p:cNvPr id="21515" name="Прямоугольник 4"/>
          <p:cNvSpPr>
            <a:spLocks noChangeArrowheads="1"/>
          </p:cNvSpPr>
          <p:nvPr/>
        </p:nvSpPr>
        <p:spPr bwMode="auto">
          <a:xfrm>
            <a:off x="4830237" y="1811338"/>
            <a:ext cx="20145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b="1"/>
              <a:t>Водоснабжения</a:t>
            </a:r>
          </a:p>
        </p:txBody>
      </p:sp>
      <p:sp>
        <p:nvSpPr>
          <p:cNvPr id="21516" name="Прямоугольник 5"/>
          <p:cNvSpPr>
            <a:spLocks noChangeArrowheads="1"/>
          </p:cNvSpPr>
          <p:nvPr/>
        </p:nvSpPr>
        <p:spPr bwMode="auto">
          <a:xfrm>
            <a:off x="4846112" y="2644775"/>
            <a:ext cx="1984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b="1"/>
              <a:t>Водоотведения</a:t>
            </a:r>
          </a:p>
        </p:txBody>
      </p:sp>
      <p:pic>
        <p:nvPicPr>
          <p:cNvPr id="21517" name="Рисунок 12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23962" y="1571625"/>
            <a:ext cx="8286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8" name="Рисунок 75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66297" y="2425174"/>
            <a:ext cx="828675" cy="260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0" y="647700"/>
            <a:ext cx="9144000" cy="460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ru-RU" sz="100" b="1" dirty="0"/>
          </a:p>
        </p:txBody>
      </p:sp>
      <p:sp>
        <p:nvSpPr>
          <p:cNvPr id="19" name="Номер слайда 3"/>
          <p:cNvSpPr txBox="1">
            <a:spLocks/>
          </p:cNvSpPr>
          <p:nvPr/>
        </p:nvSpPr>
        <p:spPr>
          <a:xfrm>
            <a:off x="8839200" y="6553730"/>
            <a:ext cx="304800" cy="3127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1500" y="3381396"/>
            <a:ext cx="5322888" cy="305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52438" y="1198584"/>
          <a:ext cx="8229600" cy="1954329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922952">
                  <a:extLst>
                    <a:ext uri="{9D8B030D-6E8A-4147-A177-3AD203B41FA5}"/>
                  </a:extLst>
                </a:gridCol>
                <a:gridCol w="1577651">
                  <a:extLst>
                    <a:ext uri="{9D8B030D-6E8A-4147-A177-3AD203B41FA5}"/>
                  </a:extLst>
                </a:gridCol>
                <a:gridCol w="1434229">
                  <a:extLst>
                    <a:ext uri="{9D8B030D-6E8A-4147-A177-3AD203B41FA5}"/>
                  </a:extLst>
                </a:gridCol>
                <a:gridCol w="2294768">
                  <a:extLst>
                    <a:ext uri="{9D8B030D-6E8A-4147-A177-3AD203B41FA5}"/>
                  </a:extLst>
                </a:gridCol>
              </a:tblGrid>
              <a:tr h="736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региона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3261" marR="632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Сумма субсидий,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тыс. тенге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3261" marR="632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Кол-во проектов,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ед.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3261" marR="632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Протяженность/кол-во</a:t>
                      </a:r>
                      <a:r>
                        <a:rPr lang="ru-RU" sz="1400" baseline="0" dirty="0" smtClean="0">
                          <a:effectLst/>
                        </a:rPr>
                        <a:t> объектов</a:t>
                      </a:r>
                      <a:r>
                        <a:rPr lang="ru-RU" sz="1400" dirty="0" smtClean="0">
                          <a:effectLst/>
                        </a:rPr>
                        <a:t>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км/ед.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3261" marR="632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2E75B6"/>
                    </a:solidFill>
                  </a:tcPr>
                </a:tc>
                <a:extLst>
                  <a:ext uri="{0D108BD9-81ED-4DB2-BD59-A6C34878D82A}"/>
                </a:extLst>
              </a:tr>
              <a:tr h="264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ВСЕГО: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3261" marR="632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effectLst/>
                        </a:rPr>
                        <a:t>2 543 792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3261" marR="632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kern="1200" dirty="0" smtClean="0">
                          <a:effectLst/>
                        </a:rPr>
                        <a:t>12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kern="1200" dirty="0" smtClean="0">
                          <a:effectLst/>
                        </a:rPr>
                        <a:t>19,1 км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/>
                </a:extLst>
              </a:tr>
              <a:tr h="263376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effectLst/>
                        </a:rPr>
                        <a:t>ТОО «Павлодарские тепловые сети»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6" marR="360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effectLst/>
                        </a:rPr>
                        <a:t>819 792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6" marR="360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effectLst/>
                        </a:rPr>
                        <a:t>4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6" marR="360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effectLst/>
                        </a:rPr>
                        <a:t>5,81 км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/>
                </a:extLst>
              </a:tr>
              <a:tr h="4266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</a:rPr>
                        <a:t>ТОО «Петропавловские тепловые сети»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6" marR="360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effectLst/>
                        </a:rPr>
                        <a:t>750 000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6" marR="360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effectLst/>
                        </a:rPr>
                        <a:t>2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6" marR="360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effectLst/>
                        </a:rPr>
                        <a:t>1,36 км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/>
                </a:extLst>
              </a:tr>
              <a:tr h="263376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effectLst/>
                        </a:rPr>
                        <a:t>ТОО «Водные ресурсы-Маркетинг»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6" marR="360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effectLst/>
                        </a:rPr>
                        <a:t>974 000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6" marR="360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effectLst/>
                        </a:rPr>
                        <a:t>6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6" marR="360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effectLst/>
                        </a:rPr>
                        <a:t>11,9 км/1 ед.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6" marR="9526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2438" y="658834"/>
            <a:ext cx="8229600" cy="369887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2016 год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428604"/>
            <a:ext cx="9144000" cy="46038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ru-RU" sz="100" b="1" dirty="0"/>
          </a:p>
        </p:txBody>
      </p:sp>
      <p:sp>
        <p:nvSpPr>
          <p:cNvPr id="12" name="Овал 11"/>
          <p:cNvSpPr/>
          <p:nvPr/>
        </p:nvSpPr>
        <p:spPr>
          <a:xfrm>
            <a:off x="4675188" y="3636984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675188" y="6075384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4" name="Прямая соединительная линия 13"/>
          <p:cNvCxnSpPr>
            <a:stCxn id="11" idx="6"/>
          </p:cNvCxnSpPr>
          <p:nvPr/>
        </p:nvCxnSpPr>
        <p:spPr>
          <a:xfrm flipV="1">
            <a:off x="5784850" y="3978296"/>
            <a:ext cx="755650" cy="161925"/>
          </a:xfrm>
          <a:prstGeom prst="line">
            <a:avLst/>
          </a:prstGeom>
          <a:ln w="1905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5708650" y="4102121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2" name="Прямая соединительная линия 21"/>
          <p:cNvCxnSpPr>
            <a:stCxn id="13" idx="6"/>
          </p:cNvCxnSpPr>
          <p:nvPr/>
        </p:nvCxnSpPr>
        <p:spPr>
          <a:xfrm flipV="1">
            <a:off x="4751388" y="5626121"/>
            <a:ext cx="1789112" cy="487363"/>
          </a:xfrm>
          <a:prstGeom prst="line">
            <a:avLst/>
          </a:prstGeom>
          <a:ln w="1905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endCxn id="12" idx="2"/>
          </p:cNvCxnSpPr>
          <p:nvPr/>
        </p:nvCxnSpPr>
        <p:spPr>
          <a:xfrm flipV="1">
            <a:off x="2409825" y="3675084"/>
            <a:ext cx="2265363" cy="342900"/>
          </a:xfrm>
          <a:prstGeom prst="line">
            <a:avLst/>
          </a:prstGeom>
          <a:ln w="1905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68" name="TextBox 47"/>
          <p:cNvSpPr txBox="1">
            <a:spLocks noChangeArrowheads="1"/>
          </p:cNvSpPr>
          <p:nvPr/>
        </p:nvSpPr>
        <p:spPr bwMode="auto">
          <a:xfrm>
            <a:off x="0" y="-28575"/>
            <a:ext cx="9134475" cy="45717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dirty="0">
                <a:solidFill>
                  <a:srgbClr val="2E75B6"/>
                </a:solidFill>
              </a:rPr>
              <a:t>БЮДЖЕТНОЕ </a:t>
            </a:r>
            <a:r>
              <a:rPr lang="ru-RU" altLang="ru-RU" b="1" dirty="0" smtClean="0">
                <a:solidFill>
                  <a:srgbClr val="2E75B6"/>
                </a:solidFill>
              </a:rPr>
              <a:t>СУБСИДИРОВАНИЕ НА </a:t>
            </a:r>
            <a:r>
              <a:rPr lang="ru-RU" altLang="ru-RU" b="1" dirty="0">
                <a:solidFill>
                  <a:srgbClr val="2E75B6"/>
                </a:solidFill>
              </a:rPr>
              <a:t>2016 ГОД</a:t>
            </a:r>
            <a:endParaRPr lang="ru-RU" altLang="ru-RU" sz="1600" b="1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50813" y="4051321"/>
            <a:ext cx="2405062" cy="585788"/>
          </a:xfrm>
          <a:prstGeom prst="roundRect">
            <a:avLst>
              <a:gd name="adj" fmla="val 0"/>
            </a:avLst>
          </a:prstGeom>
          <a:ln w="19050">
            <a:solidFill>
              <a:srgbClr val="2E75B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0" rIns="0" bIns="0">
            <a:spAutoFit/>
          </a:bodyPr>
          <a:lstStyle/>
          <a:p>
            <a:pPr algn="ctr">
              <a:defRPr/>
            </a:pPr>
            <a:r>
              <a:rPr lang="ru-RU" sz="1100" b="1" i="1" u="sng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Результаты: </a:t>
            </a:r>
          </a:p>
          <a:p>
            <a:pPr marL="171450" indent="-171450" algn="just">
              <a:buFont typeface="Wingdings" panose="05000000000000000000" pitchFamily="2" charset="2"/>
              <a:buChar char="ü"/>
              <a:defRPr/>
            </a:pP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реконструировано </a:t>
            </a:r>
            <a:r>
              <a:rPr lang="ru-RU" sz="900" b="1" dirty="0">
                <a:solidFill>
                  <a:schemeClr val="tx1"/>
                </a:solidFill>
                <a:cs typeface="Arial" panose="020B0604020202020204" pitchFamily="34" charset="0"/>
              </a:rPr>
              <a:t>1,36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 км теплосети;</a:t>
            </a:r>
          </a:p>
          <a:p>
            <a:pPr marL="171450" indent="-171450" algn="just">
              <a:buFont typeface="Wingdings" panose="05000000000000000000" pitchFamily="2" charset="2"/>
              <a:buChar char="ü"/>
              <a:defRPr/>
            </a:pP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экономический эффект составил </a:t>
            </a:r>
          </a:p>
          <a:p>
            <a:pPr indent="177800" algn="just">
              <a:defRPr/>
            </a:pPr>
            <a:r>
              <a:rPr lang="ru-RU" sz="900" b="1" dirty="0">
                <a:solidFill>
                  <a:schemeClr val="tx1"/>
                </a:solidFill>
                <a:cs typeface="Arial" panose="020B0604020202020204" pitchFamily="34" charset="0"/>
              </a:rPr>
              <a:t>18,1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schemeClr val="tx1"/>
                </a:solidFill>
                <a:cs typeface="Arial" panose="020B0604020202020204" pitchFamily="34" charset="0"/>
              </a:rPr>
              <a:t>тыс.Гкал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/год или </a:t>
            </a:r>
            <a:r>
              <a:rPr lang="ru-RU" sz="900" b="1" dirty="0">
                <a:solidFill>
                  <a:schemeClr val="tx1"/>
                </a:solidFill>
                <a:cs typeface="Arial" panose="020B0604020202020204" pitchFamily="34" charset="0"/>
              </a:rPr>
              <a:t>17,3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schemeClr val="tx1"/>
                </a:solidFill>
                <a:cs typeface="Arial" panose="020B0604020202020204" pitchFamily="34" charset="0"/>
              </a:rPr>
              <a:t>млн.тенге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/год.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540500" y="4017984"/>
            <a:ext cx="2262188" cy="584200"/>
          </a:xfrm>
          <a:prstGeom prst="roundRect">
            <a:avLst>
              <a:gd name="adj" fmla="val 0"/>
            </a:avLst>
          </a:prstGeom>
          <a:ln w="19050">
            <a:solidFill>
              <a:srgbClr val="2E75B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0" rIns="0" bIns="0">
            <a:spAutoFit/>
          </a:bodyPr>
          <a:lstStyle/>
          <a:p>
            <a:pPr algn="ctr">
              <a:defRPr/>
            </a:pPr>
            <a:r>
              <a:rPr lang="ru-RU" sz="1100" b="1" i="1" u="sng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Результаты: </a:t>
            </a:r>
          </a:p>
          <a:p>
            <a:pPr marL="171450" indent="-171450" algn="just">
              <a:buFont typeface="Wingdings" panose="05000000000000000000" pitchFamily="2" charset="2"/>
              <a:buChar char="ü"/>
              <a:defRPr/>
            </a:pP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реконструировано </a:t>
            </a:r>
            <a:r>
              <a:rPr lang="ru-RU" sz="900" b="1" dirty="0">
                <a:solidFill>
                  <a:schemeClr val="tx1"/>
                </a:solidFill>
                <a:cs typeface="Arial" panose="020B0604020202020204" pitchFamily="34" charset="0"/>
              </a:rPr>
              <a:t>5,81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 км теплосети;</a:t>
            </a:r>
          </a:p>
          <a:p>
            <a:pPr marL="171450" indent="-171450" algn="just">
              <a:buFont typeface="Wingdings" panose="05000000000000000000" pitchFamily="2" charset="2"/>
              <a:buChar char="ü"/>
              <a:defRPr/>
            </a:pP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экономический эффект составил </a:t>
            </a:r>
          </a:p>
          <a:p>
            <a:pPr indent="177800" algn="just">
              <a:defRPr/>
            </a:pPr>
            <a:r>
              <a:rPr lang="ru-RU" sz="900" b="1" dirty="0">
                <a:solidFill>
                  <a:schemeClr val="tx1"/>
                </a:solidFill>
                <a:cs typeface="Arial" panose="020B0604020202020204" pitchFamily="34" charset="0"/>
              </a:rPr>
              <a:t>32 </a:t>
            </a:r>
            <a:r>
              <a:rPr lang="ru-RU" sz="900" dirty="0" err="1">
                <a:solidFill>
                  <a:schemeClr val="tx1"/>
                </a:solidFill>
                <a:cs typeface="Arial" panose="020B0604020202020204" pitchFamily="34" charset="0"/>
              </a:rPr>
              <a:t>тыс.Гкал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/год или </a:t>
            </a:r>
            <a:r>
              <a:rPr lang="ru-RU" sz="900" b="1" dirty="0">
                <a:solidFill>
                  <a:schemeClr val="tx1"/>
                </a:solidFill>
                <a:cs typeface="Arial" panose="020B0604020202020204" pitchFamily="34" charset="0"/>
              </a:rPr>
              <a:t>49,4 </a:t>
            </a:r>
            <a:r>
              <a:rPr lang="ru-RU" sz="900" dirty="0" err="1">
                <a:solidFill>
                  <a:schemeClr val="tx1"/>
                </a:solidFill>
                <a:cs typeface="Arial" panose="020B0604020202020204" pitchFamily="34" charset="0"/>
              </a:rPr>
              <a:t>млн.тенге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/год.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540500" y="5638821"/>
            <a:ext cx="2262188" cy="862013"/>
          </a:xfrm>
          <a:prstGeom prst="roundRect">
            <a:avLst>
              <a:gd name="adj" fmla="val 0"/>
            </a:avLst>
          </a:prstGeom>
          <a:ln w="19050">
            <a:solidFill>
              <a:srgbClr val="2E75B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algn="ctr">
              <a:defRPr/>
            </a:pPr>
            <a:r>
              <a:rPr lang="ru-RU" sz="1100" b="1" i="1" u="sng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Результаты: </a:t>
            </a:r>
          </a:p>
          <a:p>
            <a:pPr marL="171450" indent="-171450" algn="just">
              <a:buFont typeface="Wingdings" panose="05000000000000000000" pitchFamily="2" charset="2"/>
              <a:buChar char="ü"/>
              <a:defRPr/>
            </a:pP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реконструировано </a:t>
            </a:r>
            <a:r>
              <a:rPr lang="ru-RU" sz="900" b="1" dirty="0">
                <a:solidFill>
                  <a:schemeClr val="tx1"/>
                </a:solidFill>
                <a:cs typeface="Arial" panose="020B0604020202020204" pitchFamily="34" charset="0"/>
              </a:rPr>
              <a:t>11,9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 км сети;</a:t>
            </a:r>
          </a:p>
          <a:p>
            <a:pPr marL="171450" indent="-171450" algn="just">
              <a:buFont typeface="Wingdings" panose="05000000000000000000" pitchFamily="2" charset="2"/>
              <a:buChar char="ü"/>
              <a:defRPr/>
            </a:pP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экономический эффект составил </a:t>
            </a:r>
          </a:p>
          <a:p>
            <a:pPr indent="177800" algn="just">
              <a:defRPr/>
            </a:pPr>
            <a:r>
              <a:rPr lang="ru-RU" sz="900" b="1" dirty="0">
                <a:solidFill>
                  <a:schemeClr val="tx1"/>
                </a:solidFill>
                <a:cs typeface="Arial" panose="020B0604020202020204" pitchFamily="34" charset="0"/>
              </a:rPr>
              <a:t>234,1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schemeClr val="tx1"/>
                </a:solidFill>
                <a:cs typeface="Arial" panose="020B0604020202020204" pitchFamily="34" charset="0"/>
              </a:rPr>
              <a:t>млн.тенге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/год;</a:t>
            </a:r>
          </a:p>
          <a:p>
            <a:pPr marL="171450" indent="-171450" algn="just">
              <a:buFont typeface="Wingdings" panose="05000000000000000000" pitchFamily="2" charset="2"/>
              <a:buChar char="ü"/>
              <a:defRPr/>
            </a:pP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сокращено потерь воды на </a:t>
            </a:r>
            <a:r>
              <a:rPr lang="ru-RU" sz="900" b="1" dirty="0">
                <a:solidFill>
                  <a:schemeClr val="tx1"/>
                </a:solidFill>
                <a:cs typeface="Arial" panose="020B0604020202020204" pitchFamily="34" charset="0"/>
              </a:rPr>
              <a:t>37,6 </a:t>
            </a:r>
            <a:r>
              <a:rPr lang="ru-RU" sz="900" dirty="0" err="1">
                <a:solidFill>
                  <a:schemeClr val="tx1"/>
                </a:solidFill>
                <a:cs typeface="Arial" panose="020B0604020202020204" pitchFamily="34" charset="0"/>
              </a:rPr>
              <a:t>тыс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 м</a:t>
            </a:r>
            <a:r>
              <a:rPr lang="ru-RU" sz="900" baseline="30000" dirty="0">
                <a:solidFill>
                  <a:schemeClr val="tx1"/>
                </a:solidFill>
                <a:cs typeface="Arial" panose="020B0604020202020204" pitchFamily="34" charset="0"/>
              </a:rPr>
              <a:t>3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 в сутки и на </a:t>
            </a:r>
            <a:r>
              <a:rPr lang="ru-RU" sz="900" b="1" dirty="0">
                <a:solidFill>
                  <a:schemeClr val="tx1"/>
                </a:solidFill>
                <a:cs typeface="Arial" panose="020B0604020202020204" pitchFamily="34" charset="0"/>
              </a:rPr>
              <a:t>333 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аварий и засоров в год.</a:t>
            </a:r>
          </a:p>
        </p:txBody>
      </p:sp>
      <p:sp>
        <p:nvSpPr>
          <p:cNvPr id="22572" name="TextBox 125"/>
          <p:cNvSpPr txBox="1">
            <a:spLocks noChangeArrowheads="1"/>
          </p:cNvSpPr>
          <p:nvPr/>
        </p:nvSpPr>
        <p:spPr bwMode="auto">
          <a:xfrm>
            <a:off x="146050" y="5429271"/>
            <a:ext cx="2263775" cy="830263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>
                <a:latin typeface="Calibri" pitchFamily="34" charset="0"/>
              </a:rPr>
              <a:t>Экономический эффект составил </a:t>
            </a:r>
            <a:r>
              <a:rPr lang="ru-RU" altLang="ru-RU" sz="1600" b="1">
                <a:solidFill>
                  <a:srgbClr val="FF0000"/>
                </a:solidFill>
                <a:latin typeface="Calibri" pitchFamily="34" charset="0"/>
              </a:rPr>
              <a:t>50 тыс Гкалл </a:t>
            </a:r>
            <a:r>
              <a:rPr lang="ru-RU" altLang="ru-RU" sz="1600">
                <a:latin typeface="Calibri" pitchFamily="34" charset="0"/>
              </a:rPr>
              <a:t>или </a:t>
            </a:r>
            <a:r>
              <a:rPr lang="ru-RU" altLang="ru-RU" sz="1600" b="1">
                <a:solidFill>
                  <a:srgbClr val="FF0000"/>
                </a:solidFill>
                <a:latin typeface="Calibri" pitchFamily="34" charset="0"/>
              </a:rPr>
              <a:t>300 млн.тенге </a:t>
            </a:r>
            <a:r>
              <a:rPr lang="ru-RU" altLang="ru-RU" sz="1600">
                <a:latin typeface="Calibri" pitchFamily="34" charset="0"/>
              </a:rPr>
              <a:t>в год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540500" y="3367109"/>
            <a:ext cx="2262188" cy="646112"/>
          </a:xfrm>
          <a:prstGeom prst="roundRect">
            <a:avLst>
              <a:gd name="adj" fmla="val 0"/>
            </a:avLst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6000" tIns="0" rIns="0" bIns="0">
            <a:spAutoFit/>
          </a:bodyPr>
          <a:lstStyle/>
          <a:p>
            <a:pPr algn="ctr">
              <a:defRPr/>
            </a:pPr>
            <a:r>
              <a:rPr lang="ru-RU" sz="1050" b="1" u="sng" dirty="0">
                <a:solidFill>
                  <a:schemeClr val="bg1"/>
                </a:solidFill>
                <a:cs typeface="Arial" panose="020B0604020202020204" pitchFamily="34" charset="0"/>
              </a:rPr>
              <a:t>ТОО «Павлодарские тепловые сети»</a:t>
            </a:r>
          </a:p>
          <a:p>
            <a:pPr algn="ctr">
              <a:defRPr/>
            </a:pP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4 проекта </a:t>
            </a:r>
            <a:r>
              <a:rPr lang="ru-RU" sz="1050" dirty="0">
                <a:solidFill>
                  <a:schemeClr val="bg1"/>
                </a:solidFill>
                <a:cs typeface="Arial" panose="020B0604020202020204" pitchFamily="34" charset="0"/>
              </a:rPr>
              <a:t>по</a:t>
            </a: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 теплоснабжению </a:t>
            </a:r>
          </a:p>
          <a:p>
            <a:pPr algn="ctr">
              <a:defRPr/>
            </a:pP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в гг. Павлодар и Экибастуз</a:t>
            </a:r>
          </a:p>
          <a:p>
            <a:pPr algn="ctr">
              <a:defRPr/>
            </a:pPr>
            <a:r>
              <a:rPr lang="ru-RU" sz="1050" dirty="0">
                <a:solidFill>
                  <a:schemeClr val="bg1"/>
                </a:solidFill>
                <a:cs typeface="Arial" panose="020B0604020202020204" pitchFamily="34" charset="0"/>
              </a:rPr>
              <a:t>на сумму </a:t>
            </a: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819 792 </a:t>
            </a:r>
            <a:r>
              <a:rPr lang="ru-RU" sz="1050" dirty="0">
                <a:solidFill>
                  <a:schemeClr val="bg1"/>
                </a:solidFill>
                <a:cs typeface="Arial" panose="020B0604020202020204" pitchFamily="34" charset="0"/>
              </a:rPr>
              <a:t>тыс. тенге.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46050" y="3405209"/>
            <a:ext cx="2409825" cy="646112"/>
          </a:xfrm>
          <a:prstGeom prst="roundRect">
            <a:avLst>
              <a:gd name="adj" fmla="val 0"/>
            </a:avLst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6000" tIns="0" rIns="0" bIns="0">
            <a:spAutoFit/>
          </a:bodyPr>
          <a:lstStyle/>
          <a:p>
            <a:pPr algn="ctr">
              <a:defRPr/>
            </a:pPr>
            <a:r>
              <a:rPr lang="ru-RU" sz="1050" b="1" u="sng" dirty="0">
                <a:solidFill>
                  <a:schemeClr val="bg1"/>
                </a:solidFill>
                <a:cs typeface="Arial" panose="020B0604020202020204" pitchFamily="34" charset="0"/>
              </a:rPr>
              <a:t>ТОО «Петропавловские тепловые сети»</a:t>
            </a:r>
          </a:p>
          <a:p>
            <a:pPr algn="ctr">
              <a:defRPr/>
            </a:pP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2 проекта </a:t>
            </a:r>
            <a:r>
              <a:rPr lang="ru-RU" sz="1050" dirty="0">
                <a:solidFill>
                  <a:schemeClr val="bg1"/>
                </a:solidFill>
                <a:cs typeface="Arial" panose="020B0604020202020204" pitchFamily="34" charset="0"/>
              </a:rPr>
              <a:t>по</a:t>
            </a: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 теплоснабжению </a:t>
            </a:r>
          </a:p>
          <a:p>
            <a:pPr algn="ctr">
              <a:defRPr/>
            </a:pP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в г. Петропавловск</a:t>
            </a:r>
          </a:p>
          <a:p>
            <a:pPr algn="ctr">
              <a:defRPr/>
            </a:pPr>
            <a:r>
              <a:rPr lang="ru-RU" sz="1050" dirty="0">
                <a:solidFill>
                  <a:schemeClr val="bg1"/>
                </a:solidFill>
                <a:cs typeface="Arial" panose="020B0604020202020204" pitchFamily="34" charset="0"/>
              </a:rPr>
              <a:t>на сумму </a:t>
            </a: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750 000 </a:t>
            </a:r>
            <a:r>
              <a:rPr lang="ru-RU" sz="1050" dirty="0">
                <a:solidFill>
                  <a:schemeClr val="bg1"/>
                </a:solidFill>
                <a:cs typeface="Arial" panose="020B0604020202020204" pitchFamily="34" charset="0"/>
              </a:rPr>
              <a:t>тыс. тенге.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540500" y="4995884"/>
            <a:ext cx="2262188" cy="646112"/>
          </a:xfrm>
          <a:prstGeom prst="roundRect">
            <a:avLst>
              <a:gd name="adj" fmla="val 0"/>
            </a:avLst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6000" tIns="0" rIns="36000" bIns="0">
            <a:spAutoFit/>
          </a:bodyPr>
          <a:lstStyle/>
          <a:p>
            <a:pPr algn="ctr">
              <a:defRPr/>
            </a:pPr>
            <a:r>
              <a:rPr lang="ru-RU" sz="1050" b="1" u="sng" dirty="0">
                <a:solidFill>
                  <a:schemeClr val="bg1"/>
                </a:solidFill>
                <a:cs typeface="Arial" panose="020B0604020202020204" pitchFamily="34" charset="0"/>
              </a:rPr>
              <a:t>ТОО «Водные ресурсы-Маркетинг»</a:t>
            </a:r>
          </a:p>
          <a:p>
            <a:pPr algn="ctr">
              <a:defRPr/>
            </a:pP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6 проектов </a:t>
            </a:r>
            <a:r>
              <a:rPr lang="ru-RU" sz="1050" dirty="0">
                <a:solidFill>
                  <a:schemeClr val="bg1"/>
                </a:solidFill>
                <a:cs typeface="Arial" panose="020B0604020202020204" pitchFamily="34" charset="0"/>
              </a:rPr>
              <a:t>по</a:t>
            </a: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 водоснабжению и водоотведению в г. Шымкент</a:t>
            </a:r>
          </a:p>
          <a:p>
            <a:pPr algn="ctr">
              <a:defRPr/>
            </a:pPr>
            <a:r>
              <a:rPr lang="ru-RU" sz="1050" dirty="0">
                <a:solidFill>
                  <a:schemeClr val="bg1"/>
                </a:solidFill>
                <a:cs typeface="Arial" panose="020B0604020202020204" pitchFamily="34" charset="0"/>
              </a:rPr>
              <a:t>на сумму </a:t>
            </a: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974 000 </a:t>
            </a:r>
            <a:r>
              <a:rPr lang="ru-RU" sz="1050" dirty="0">
                <a:solidFill>
                  <a:schemeClr val="bg1"/>
                </a:solidFill>
                <a:cs typeface="Arial" panose="020B0604020202020204" pitchFamily="34" charset="0"/>
              </a:rPr>
              <a:t>тыс. тенге.</a:t>
            </a:r>
          </a:p>
        </p:txBody>
      </p:sp>
      <p:sp>
        <p:nvSpPr>
          <p:cNvPr id="2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839200" y="6551613"/>
            <a:ext cx="304800" cy="312737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0863" y="3382943"/>
            <a:ext cx="5310187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52438" y="1189018"/>
          <a:ext cx="8229599" cy="181295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922952">
                  <a:extLst>
                    <a:ext uri="{9D8B030D-6E8A-4147-A177-3AD203B41FA5}"/>
                  </a:extLst>
                </a:gridCol>
                <a:gridCol w="1577651">
                  <a:extLst>
                    <a:ext uri="{9D8B030D-6E8A-4147-A177-3AD203B41FA5}"/>
                  </a:extLst>
                </a:gridCol>
                <a:gridCol w="1434229">
                  <a:extLst>
                    <a:ext uri="{9D8B030D-6E8A-4147-A177-3AD203B41FA5}"/>
                  </a:extLst>
                </a:gridCol>
                <a:gridCol w="2294767">
                  <a:extLst>
                    <a:ext uri="{9D8B030D-6E8A-4147-A177-3AD203B41FA5}"/>
                  </a:extLst>
                </a:gridCol>
              </a:tblGrid>
              <a:tr h="754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региона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3261" marR="632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Сумма субсидий,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тыс. тенге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3261" marR="632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Кол-во проектов,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ед.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3261" marR="632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Протяженность/кол-во</a:t>
                      </a:r>
                      <a:r>
                        <a:rPr lang="ru-RU" sz="1400" baseline="0" dirty="0" smtClean="0">
                          <a:effectLst/>
                        </a:rPr>
                        <a:t> объектов</a:t>
                      </a:r>
                      <a:r>
                        <a:rPr lang="ru-RU" sz="1400" dirty="0" smtClean="0">
                          <a:effectLst/>
                        </a:rPr>
                        <a:t>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км/ед.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3261" marR="632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2E75B6"/>
                    </a:solidFill>
                  </a:tcPr>
                </a:tc>
                <a:extLst>
                  <a:ext uri="{0D108BD9-81ED-4DB2-BD59-A6C34878D82A}"/>
                </a:extLst>
              </a:tr>
              <a:tr h="316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ВСЕГО:</a:t>
                      </a:r>
                    </a:p>
                  </a:txBody>
                  <a:tcPr marL="63261" marR="632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3 780 701</a:t>
                      </a: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261" marR="632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29,3 км /7 ед.</a:t>
                      </a: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/>
                </a:extLst>
              </a:tr>
              <a:tr h="315052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effectLst/>
                        </a:rPr>
                        <a:t>ТОО «Павлодарские тепловые сети»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6" marR="360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2 245 052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6" marR="360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6" marR="360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23,8 км /7 ед.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/>
                </a:extLst>
              </a:tr>
              <a:tr h="4266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</a:rPr>
                        <a:t>ТОО «Петропавловские тепловые сети»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6" marR="360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1 535 649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6" marR="360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6" marR="360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5,5 км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2438" y="642918"/>
            <a:ext cx="8229600" cy="369887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2017 год</a:t>
            </a:r>
          </a:p>
        </p:txBody>
      </p:sp>
      <p:sp>
        <p:nvSpPr>
          <p:cNvPr id="14" name="Овал 13"/>
          <p:cNvSpPr/>
          <p:nvPr/>
        </p:nvSpPr>
        <p:spPr>
          <a:xfrm>
            <a:off x="4675188" y="3621068"/>
            <a:ext cx="76200" cy="76200"/>
          </a:xfrm>
          <a:prstGeom prst="ellipse">
            <a:avLst/>
          </a:prstGeom>
          <a:solidFill>
            <a:schemeClr val="bg1"/>
          </a:solidFill>
          <a:ln>
            <a:solidFill>
              <a:srgbClr val="2E75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6" name="Прямая соединительная линия 15"/>
          <p:cNvCxnSpPr>
            <a:stCxn id="17" idx="6"/>
          </p:cNvCxnSpPr>
          <p:nvPr/>
        </p:nvCxnSpPr>
        <p:spPr>
          <a:xfrm flipV="1">
            <a:off x="5784850" y="3967143"/>
            <a:ext cx="755650" cy="157162"/>
          </a:xfrm>
          <a:prstGeom prst="line">
            <a:avLst/>
          </a:prstGeom>
          <a:ln w="1905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5708650" y="4086205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1" name="Прямая соединительная линия 20"/>
          <p:cNvCxnSpPr>
            <a:endCxn id="14" idx="2"/>
          </p:cNvCxnSpPr>
          <p:nvPr/>
        </p:nvCxnSpPr>
        <p:spPr>
          <a:xfrm flipV="1">
            <a:off x="2413000" y="3659168"/>
            <a:ext cx="2262188" cy="249237"/>
          </a:xfrm>
          <a:prstGeom prst="line">
            <a:avLst/>
          </a:prstGeom>
          <a:ln w="1905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85" name="TextBox 47"/>
          <p:cNvSpPr txBox="1">
            <a:spLocks noChangeArrowheads="1"/>
          </p:cNvSpPr>
          <p:nvPr/>
        </p:nvSpPr>
        <p:spPr bwMode="auto">
          <a:xfrm>
            <a:off x="9525" y="0"/>
            <a:ext cx="9134475" cy="6762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dirty="0">
                <a:solidFill>
                  <a:srgbClr val="2E75B6"/>
                </a:solidFill>
              </a:rPr>
              <a:t>БЮДЖЕТНОЕ </a:t>
            </a:r>
            <a:r>
              <a:rPr lang="ru-RU" altLang="ru-RU" b="1" dirty="0" smtClean="0">
                <a:solidFill>
                  <a:srgbClr val="2E75B6"/>
                </a:solidFill>
              </a:rPr>
              <a:t>СУБСИДИРОВАНИЕ НА </a:t>
            </a:r>
            <a:r>
              <a:rPr lang="ru-RU" altLang="ru-RU" b="1" dirty="0">
                <a:solidFill>
                  <a:srgbClr val="2E75B6"/>
                </a:solidFill>
              </a:rPr>
              <a:t>2017 ГОД</a:t>
            </a:r>
            <a:endParaRPr lang="ru-RU" altLang="ru-RU" sz="1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428604"/>
            <a:ext cx="9144000" cy="46038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ru-RU" sz="100" b="1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49225" y="3938568"/>
            <a:ext cx="2406650" cy="577850"/>
          </a:xfrm>
          <a:prstGeom prst="roundRect">
            <a:avLst>
              <a:gd name="adj" fmla="val 0"/>
            </a:avLst>
          </a:prstGeom>
          <a:ln w="19050">
            <a:solidFill>
              <a:srgbClr val="2E75B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0" rIns="0" bIns="0">
            <a:spAutoFit/>
          </a:bodyPr>
          <a:lstStyle/>
          <a:p>
            <a:pPr algn="ctr">
              <a:defRPr/>
            </a:pPr>
            <a:r>
              <a:rPr lang="ru-RU" sz="1050" b="1" i="1" u="sng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Планируется: </a:t>
            </a:r>
          </a:p>
          <a:p>
            <a:pPr marL="171450" indent="-171450" algn="just">
              <a:buFont typeface="Wingdings" panose="05000000000000000000" pitchFamily="2" charset="2"/>
              <a:buChar char="ü"/>
              <a:defRPr/>
            </a:pP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реконструировать </a:t>
            </a:r>
            <a:r>
              <a:rPr lang="ru-RU" sz="900" b="1" dirty="0">
                <a:solidFill>
                  <a:schemeClr val="tx1"/>
                </a:solidFill>
                <a:cs typeface="Arial" panose="020B0604020202020204" pitchFamily="34" charset="0"/>
              </a:rPr>
              <a:t>5,5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 км теплосети;</a:t>
            </a:r>
          </a:p>
          <a:p>
            <a:pPr marL="171450" indent="-171450" algn="just">
              <a:buFont typeface="Wingdings" panose="05000000000000000000" pitchFamily="2" charset="2"/>
              <a:buChar char="ü"/>
              <a:defRPr/>
            </a:pP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экономический эффект составит </a:t>
            </a:r>
          </a:p>
          <a:p>
            <a:pPr indent="177800" algn="just">
              <a:defRPr/>
            </a:pPr>
            <a:r>
              <a:rPr lang="ru-RU" sz="900" b="1" dirty="0">
                <a:solidFill>
                  <a:schemeClr val="tx1"/>
                </a:solidFill>
                <a:cs typeface="Arial" panose="020B0604020202020204" pitchFamily="34" charset="0"/>
              </a:rPr>
              <a:t>38,2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schemeClr val="tx1"/>
                </a:solidFill>
                <a:cs typeface="Arial" panose="020B0604020202020204" pitchFamily="34" charset="0"/>
              </a:rPr>
              <a:t>тыс.Гкал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/год или </a:t>
            </a:r>
            <a:r>
              <a:rPr lang="ru-RU" sz="900" b="1" dirty="0">
                <a:solidFill>
                  <a:schemeClr val="tx1"/>
                </a:solidFill>
                <a:cs typeface="Arial" panose="020B0604020202020204" pitchFamily="34" charset="0"/>
              </a:rPr>
              <a:t>88,6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schemeClr val="tx1"/>
                </a:solidFill>
                <a:cs typeface="Arial" panose="020B0604020202020204" pitchFamily="34" charset="0"/>
              </a:rPr>
              <a:t>млн.тенге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/год.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540500" y="4006830"/>
            <a:ext cx="2262188" cy="715963"/>
          </a:xfrm>
          <a:prstGeom prst="roundRect">
            <a:avLst>
              <a:gd name="adj" fmla="val 0"/>
            </a:avLst>
          </a:prstGeom>
          <a:ln w="19050">
            <a:solidFill>
              <a:srgbClr val="2E75B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0" rIns="0" bIns="0">
            <a:spAutoFit/>
          </a:bodyPr>
          <a:lstStyle/>
          <a:p>
            <a:pPr algn="ctr">
              <a:defRPr/>
            </a:pPr>
            <a:r>
              <a:rPr lang="ru-RU" sz="1050" b="1" i="1" u="sng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Планируется : </a:t>
            </a:r>
          </a:p>
          <a:p>
            <a:pPr marL="171450" indent="-171450" algn="just">
              <a:buFont typeface="Wingdings" panose="05000000000000000000" pitchFamily="2" charset="2"/>
              <a:buChar char="ü"/>
              <a:defRPr/>
            </a:pP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реконструировать </a:t>
            </a:r>
            <a:r>
              <a:rPr lang="ru-RU" sz="900" b="1" dirty="0">
                <a:solidFill>
                  <a:schemeClr val="tx1"/>
                </a:solidFill>
                <a:cs typeface="Arial" panose="020B0604020202020204" pitchFamily="34" charset="0"/>
              </a:rPr>
              <a:t>23,8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 км теплосети;</a:t>
            </a:r>
          </a:p>
          <a:p>
            <a:pPr marL="171450" indent="-171450" algn="just">
              <a:buFont typeface="Wingdings" panose="05000000000000000000" pitchFamily="2" charset="2"/>
              <a:buChar char="ü"/>
              <a:defRPr/>
            </a:pP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Построить </a:t>
            </a:r>
            <a:r>
              <a:rPr lang="ru-RU" sz="900" b="1" dirty="0">
                <a:solidFill>
                  <a:schemeClr val="tx1"/>
                </a:solidFill>
                <a:cs typeface="Arial" panose="020B0604020202020204" pitchFamily="34" charset="0"/>
              </a:rPr>
              <a:t>7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 блочных тепловых пунктов;</a:t>
            </a:r>
          </a:p>
          <a:p>
            <a:pPr marL="171450" indent="-171450" algn="just">
              <a:buFont typeface="Wingdings" panose="05000000000000000000" pitchFamily="2" charset="2"/>
              <a:buChar char="ü"/>
              <a:defRPr/>
            </a:pP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экономический эффект составит </a:t>
            </a:r>
            <a:r>
              <a:rPr lang="ru-RU" sz="900" b="1" dirty="0">
                <a:solidFill>
                  <a:schemeClr val="tx1"/>
                </a:solidFill>
                <a:cs typeface="Arial" panose="020B0604020202020204" pitchFamily="34" charset="0"/>
              </a:rPr>
              <a:t>128,7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schemeClr val="tx1"/>
                </a:solidFill>
                <a:cs typeface="Arial" panose="020B0604020202020204" pitchFamily="34" charset="0"/>
              </a:rPr>
              <a:t>тыс.Гкал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/год или </a:t>
            </a:r>
            <a:r>
              <a:rPr lang="ru-RU" sz="900" b="1" dirty="0">
                <a:solidFill>
                  <a:schemeClr val="tx1"/>
                </a:solidFill>
                <a:cs typeface="Arial" panose="020B0604020202020204" pitchFamily="34" charset="0"/>
              </a:rPr>
              <a:t>254,1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ru-RU" sz="900" dirty="0" err="1">
                <a:solidFill>
                  <a:schemeClr val="tx1"/>
                </a:solidFill>
                <a:cs typeface="Arial" panose="020B0604020202020204" pitchFamily="34" charset="0"/>
              </a:rPr>
              <a:t>млн.тенге</a:t>
            </a:r>
            <a:r>
              <a:rPr lang="ru-RU" sz="900" dirty="0">
                <a:solidFill>
                  <a:schemeClr val="tx1"/>
                </a:solidFill>
                <a:cs typeface="Arial" panose="020B0604020202020204" pitchFamily="34" charset="0"/>
              </a:rPr>
              <a:t>/год.</a:t>
            </a:r>
          </a:p>
        </p:txBody>
      </p:sp>
      <p:sp>
        <p:nvSpPr>
          <p:cNvPr id="23589" name="TextBox 125"/>
          <p:cNvSpPr txBox="1">
            <a:spLocks noChangeArrowheads="1"/>
          </p:cNvSpPr>
          <p:nvPr/>
        </p:nvSpPr>
        <p:spPr bwMode="auto">
          <a:xfrm>
            <a:off x="6538913" y="5319693"/>
            <a:ext cx="2263775" cy="1077912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>
                <a:latin typeface="Calibri" pitchFamily="34" charset="0"/>
              </a:rPr>
              <a:t>Ожидаемый экономический эффект  </a:t>
            </a:r>
            <a:r>
              <a:rPr lang="ru-RU" altLang="ru-RU" sz="1600" b="1">
                <a:solidFill>
                  <a:srgbClr val="FF0000"/>
                </a:solidFill>
                <a:latin typeface="Calibri" pitchFamily="34" charset="0"/>
              </a:rPr>
              <a:t>167 тыс Гкалл </a:t>
            </a:r>
            <a:r>
              <a:rPr lang="ru-RU" altLang="ru-RU" sz="1600">
                <a:latin typeface="Calibri" pitchFamily="34" charset="0"/>
              </a:rPr>
              <a:t>или </a:t>
            </a:r>
          </a:p>
          <a:p>
            <a:pPr algn="ctr"/>
            <a:r>
              <a:rPr lang="ru-RU" altLang="ru-RU" sz="1600" b="1">
                <a:solidFill>
                  <a:srgbClr val="FF0000"/>
                </a:solidFill>
                <a:latin typeface="Calibri" pitchFamily="34" charset="0"/>
              </a:rPr>
              <a:t>343 млн.тенге </a:t>
            </a:r>
            <a:r>
              <a:rPr lang="ru-RU" altLang="ru-RU" sz="1600">
                <a:latin typeface="Calibri" pitchFamily="34" charset="0"/>
              </a:rPr>
              <a:t>в год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9225" y="3292455"/>
            <a:ext cx="2406650" cy="646113"/>
          </a:xfrm>
          <a:prstGeom prst="roundRect">
            <a:avLst>
              <a:gd name="adj" fmla="val 0"/>
            </a:avLst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6000" tIns="0" rIns="0" bIns="0">
            <a:spAutoFit/>
          </a:bodyPr>
          <a:lstStyle/>
          <a:p>
            <a:pPr algn="ctr">
              <a:defRPr/>
            </a:pPr>
            <a:r>
              <a:rPr lang="ru-RU" sz="1050" b="1" u="sng" dirty="0">
                <a:solidFill>
                  <a:schemeClr val="bg1"/>
                </a:solidFill>
                <a:cs typeface="Arial" panose="020B0604020202020204" pitchFamily="34" charset="0"/>
              </a:rPr>
              <a:t>ТОО «Петропавловские тепловые сети»</a:t>
            </a:r>
          </a:p>
          <a:p>
            <a:pPr algn="ctr">
              <a:defRPr/>
            </a:pP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3 проекта </a:t>
            </a:r>
            <a:r>
              <a:rPr lang="ru-RU" sz="1050" dirty="0">
                <a:solidFill>
                  <a:schemeClr val="bg1"/>
                </a:solidFill>
                <a:cs typeface="Arial" panose="020B0604020202020204" pitchFamily="34" charset="0"/>
              </a:rPr>
              <a:t>по</a:t>
            </a: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 теплоснабжению </a:t>
            </a:r>
          </a:p>
          <a:p>
            <a:pPr algn="ctr">
              <a:defRPr/>
            </a:pP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в г. Петропавловск</a:t>
            </a:r>
          </a:p>
          <a:p>
            <a:pPr algn="ctr">
              <a:defRPr/>
            </a:pPr>
            <a:r>
              <a:rPr lang="ru-RU" sz="1050" dirty="0">
                <a:solidFill>
                  <a:schemeClr val="bg1"/>
                </a:solidFill>
                <a:cs typeface="Arial" panose="020B0604020202020204" pitchFamily="34" charset="0"/>
              </a:rPr>
              <a:t>на сумму </a:t>
            </a: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1,5 </a:t>
            </a:r>
            <a:r>
              <a:rPr lang="ru-RU" sz="1050" dirty="0">
                <a:solidFill>
                  <a:schemeClr val="bg1"/>
                </a:solidFill>
                <a:cs typeface="Arial" panose="020B0604020202020204" pitchFamily="34" charset="0"/>
              </a:rPr>
              <a:t>млрд. тенге.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540500" y="3351193"/>
            <a:ext cx="2262188" cy="646112"/>
          </a:xfrm>
          <a:prstGeom prst="roundRect">
            <a:avLst>
              <a:gd name="adj" fmla="val 0"/>
            </a:avLst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6000" tIns="0" rIns="0" bIns="0">
            <a:spAutoFit/>
          </a:bodyPr>
          <a:lstStyle/>
          <a:p>
            <a:pPr algn="ctr">
              <a:defRPr/>
            </a:pPr>
            <a:r>
              <a:rPr lang="ru-RU" sz="1050" b="1" u="sng" dirty="0">
                <a:solidFill>
                  <a:schemeClr val="bg1"/>
                </a:solidFill>
                <a:cs typeface="Arial" panose="020B0604020202020204" pitchFamily="34" charset="0"/>
              </a:rPr>
              <a:t>ТОО «Павлодарские тепловые сети»</a:t>
            </a:r>
          </a:p>
          <a:p>
            <a:pPr algn="ctr">
              <a:defRPr/>
            </a:pP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4 проекта </a:t>
            </a:r>
            <a:r>
              <a:rPr lang="ru-RU" sz="1050" dirty="0">
                <a:solidFill>
                  <a:schemeClr val="bg1"/>
                </a:solidFill>
                <a:cs typeface="Arial" panose="020B0604020202020204" pitchFamily="34" charset="0"/>
              </a:rPr>
              <a:t>по</a:t>
            </a: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 теплоснабжению </a:t>
            </a:r>
          </a:p>
          <a:p>
            <a:pPr algn="ctr">
              <a:defRPr/>
            </a:pP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в гг. Павлодар и Экибастуз</a:t>
            </a:r>
          </a:p>
          <a:p>
            <a:pPr algn="ctr">
              <a:defRPr/>
            </a:pPr>
            <a:r>
              <a:rPr lang="ru-RU" sz="1050" dirty="0">
                <a:solidFill>
                  <a:schemeClr val="bg1"/>
                </a:solidFill>
                <a:cs typeface="Arial" panose="020B0604020202020204" pitchFamily="34" charset="0"/>
              </a:rPr>
              <a:t>на сумму </a:t>
            </a: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2,2 </a:t>
            </a:r>
            <a:r>
              <a:rPr lang="ru-RU" sz="1050" dirty="0">
                <a:solidFill>
                  <a:schemeClr val="bg1"/>
                </a:solidFill>
                <a:cs typeface="Arial" panose="020B0604020202020204" pitchFamily="34" charset="0"/>
              </a:rPr>
              <a:t>млрд. тенге.</a:t>
            </a:r>
          </a:p>
        </p:txBody>
      </p:sp>
      <p:sp>
        <p:nvSpPr>
          <p:cNvPr id="2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839200" y="6551613"/>
            <a:ext cx="304800" cy="312737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Рисунок 2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1500" y="3386098"/>
            <a:ext cx="5322888" cy="305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428604"/>
            <a:ext cx="9144000" cy="46038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ru-RU" sz="100" b="1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52438" y="1185843"/>
          <a:ext cx="8229600" cy="2046288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922952">
                  <a:extLst>
                    <a:ext uri="{9D8B030D-6E8A-4147-A177-3AD203B41FA5}"/>
                  </a:extLst>
                </a:gridCol>
                <a:gridCol w="1577651">
                  <a:extLst>
                    <a:ext uri="{9D8B030D-6E8A-4147-A177-3AD203B41FA5}"/>
                  </a:extLst>
                </a:gridCol>
                <a:gridCol w="1434229">
                  <a:extLst>
                    <a:ext uri="{9D8B030D-6E8A-4147-A177-3AD203B41FA5}"/>
                  </a:extLst>
                </a:gridCol>
                <a:gridCol w="2294768">
                  <a:extLst>
                    <a:ext uri="{9D8B030D-6E8A-4147-A177-3AD203B41FA5}"/>
                  </a:extLst>
                </a:gridCol>
              </a:tblGrid>
              <a:tr h="736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региона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3261" marR="632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Сумма субсидий,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тыс. тенге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3261" marR="632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Кол-во проектов,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ед.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3261" marR="632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Протяженность/кол-во</a:t>
                      </a:r>
                      <a:r>
                        <a:rPr lang="ru-RU" sz="1400" baseline="0" dirty="0" smtClean="0">
                          <a:effectLst/>
                        </a:rPr>
                        <a:t> объектов</a:t>
                      </a:r>
                      <a:r>
                        <a:rPr lang="ru-RU" sz="1400" dirty="0" smtClean="0">
                          <a:effectLst/>
                        </a:rPr>
                        <a:t>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км/ед.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3261" marR="632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2E75B6"/>
                    </a:solidFill>
                  </a:tcPr>
                </a:tc>
                <a:extLst>
                  <a:ext uri="{0D108BD9-81ED-4DB2-BD59-A6C34878D82A}"/>
                </a:extLst>
              </a:tr>
              <a:tr h="295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ВСЕГО: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3261" marR="632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effectLst/>
                        </a:rPr>
                        <a:t>1 172 982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3261" marR="632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kern="1200" dirty="0" smtClean="0">
                          <a:effectLst/>
                        </a:rPr>
                        <a:t>3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6" marR="9526" marT="9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4,8 км / 1 ед.</a:t>
                      </a: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/>
                </a:extLst>
              </a:tr>
              <a:tr h="293892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effectLst/>
                        </a:rPr>
                        <a:t>ТОО «Павлодарские тепловые сети»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6" marR="360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87 130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6" marR="360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effectLst/>
                        </a:rPr>
                        <a:t>1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6" marR="360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1,84 км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/>
                </a:extLst>
              </a:tr>
              <a:tr h="4268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</a:rPr>
                        <a:t>ТОО «Петропавловские тепловые сети»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6" marR="360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435 852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6" marR="360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effectLst/>
                        </a:rPr>
                        <a:t>1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6" marR="360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2,96 км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/>
                </a:extLst>
              </a:tr>
              <a:tr h="293892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effectLst/>
                        </a:rPr>
                        <a:t>ТОО «Водные ресурсы-Маркетинг»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6" marR="360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650 000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6" marR="360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effectLst/>
                        </a:rPr>
                        <a:t>1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6" marR="3600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ед.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2438" y="642918"/>
            <a:ext cx="8229600" cy="369888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Переходящие проекты, реализация которых продолжится в 2017 году</a:t>
            </a:r>
          </a:p>
        </p:txBody>
      </p:sp>
      <p:sp>
        <p:nvSpPr>
          <p:cNvPr id="12" name="Овал 11"/>
          <p:cNvSpPr/>
          <p:nvPr/>
        </p:nvSpPr>
        <p:spPr>
          <a:xfrm>
            <a:off x="4675188" y="3613131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675188" y="6051531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4" name="Прямая соединительная линия 13"/>
          <p:cNvCxnSpPr>
            <a:stCxn id="15" idx="6"/>
          </p:cNvCxnSpPr>
          <p:nvPr/>
        </p:nvCxnSpPr>
        <p:spPr>
          <a:xfrm flipV="1">
            <a:off x="5784850" y="3916343"/>
            <a:ext cx="755650" cy="200025"/>
          </a:xfrm>
          <a:prstGeom prst="line">
            <a:avLst/>
          </a:prstGeom>
          <a:ln w="1905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5708650" y="4078268"/>
            <a:ext cx="76200" cy="76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40500" y="3922693"/>
            <a:ext cx="2262188" cy="614363"/>
          </a:xfrm>
          <a:prstGeom prst="roundRect">
            <a:avLst>
              <a:gd name="adj" fmla="val 0"/>
            </a:avLst>
          </a:prstGeom>
          <a:ln w="19050">
            <a:solidFill>
              <a:srgbClr val="2E75B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0" rIns="0" bIns="0">
            <a:spAutoFit/>
          </a:bodyPr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cs typeface="Arial" panose="020B0604020202020204" pitchFamily="34" charset="0"/>
              </a:rPr>
              <a:t>Сумма субсидий в 2017 г.</a:t>
            </a:r>
          </a:p>
          <a:p>
            <a:pPr algn="ctr">
              <a:defRPr/>
            </a:pPr>
            <a:r>
              <a:rPr lang="ru-RU" sz="1000" b="1" dirty="0">
                <a:solidFill>
                  <a:schemeClr val="tx1"/>
                </a:solidFill>
                <a:cs typeface="Arial" panose="020B0604020202020204" pitchFamily="34" charset="0"/>
              </a:rPr>
              <a:t>87 130 </a:t>
            </a:r>
            <a:r>
              <a:rPr lang="ru-RU" sz="1000" dirty="0">
                <a:solidFill>
                  <a:schemeClr val="tx1"/>
                </a:solidFill>
                <a:cs typeface="Arial" panose="020B0604020202020204" pitchFamily="34" charset="0"/>
              </a:rPr>
              <a:t>тыс. тенге.</a:t>
            </a:r>
          </a:p>
          <a:p>
            <a:pPr algn="ctr">
              <a:defRPr/>
            </a:pPr>
            <a:r>
              <a:rPr lang="ru-RU" sz="1000" i="1" dirty="0">
                <a:solidFill>
                  <a:schemeClr val="tx1"/>
                </a:solidFill>
                <a:cs typeface="Arial" panose="020B0604020202020204" pitchFamily="34" charset="0"/>
              </a:rPr>
              <a:t>Проект по реконструкции </a:t>
            </a:r>
            <a:r>
              <a:rPr lang="ru-RU" sz="1000" b="1" i="1" dirty="0">
                <a:solidFill>
                  <a:schemeClr val="tx1"/>
                </a:solidFill>
                <a:cs typeface="Arial" panose="020B0604020202020204" pitchFamily="34" charset="0"/>
              </a:rPr>
              <a:t>1,8</a:t>
            </a:r>
            <a:r>
              <a:rPr lang="ru-RU" sz="1000" i="1" dirty="0">
                <a:solidFill>
                  <a:schemeClr val="tx1"/>
                </a:solidFill>
                <a:cs typeface="Arial" panose="020B0604020202020204" pitchFamily="34" charset="0"/>
              </a:rPr>
              <a:t> км тепломагистрали</a:t>
            </a:r>
          </a:p>
        </p:txBody>
      </p:sp>
      <p:cxnSp>
        <p:nvCxnSpPr>
          <p:cNvPr id="17" name="Прямая соединительная линия 16"/>
          <p:cNvCxnSpPr>
            <a:stCxn id="13" idx="6"/>
          </p:cNvCxnSpPr>
          <p:nvPr/>
        </p:nvCxnSpPr>
        <p:spPr>
          <a:xfrm flipV="1">
            <a:off x="4751388" y="5843568"/>
            <a:ext cx="1789112" cy="246063"/>
          </a:xfrm>
          <a:prstGeom prst="line">
            <a:avLst/>
          </a:prstGeom>
          <a:ln w="1905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12" idx="2"/>
          </p:cNvCxnSpPr>
          <p:nvPr/>
        </p:nvCxnSpPr>
        <p:spPr>
          <a:xfrm flipV="1">
            <a:off x="2552700" y="3651231"/>
            <a:ext cx="2122488" cy="158750"/>
          </a:xfrm>
          <a:prstGeom prst="line">
            <a:avLst/>
          </a:prstGeom>
          <a:ln w="1905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17" name="TextBox 47"/>
          <p:cNvSpPr txBox="1">
            <a:spLocks noChangeArrowheads="1"/>
          </p:cNvSpPr>
          <p:nvPr/>
        </p:nvSpPr>
        <p:spPr bwMode="auto">
          <a:xfrm>
            <a:off x="0" y="1"/>
            <a:ext cx="9134475" cy="3571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dirty="0">
                <a:solidFill>
                  <a:srgbClr val="2E75B6"/>
                </a:solidFill>
              </a:rPr>
              <a:t>БЮДЖЕТНОЕ </a:t>
            </a:r>
            <a:r>
              <a:rPr lang="ru-RU" altLang="ru-RU" b="1" dirty="0" smtClean="0">
                <a:solidFill>
                  <a:srgbClr val="2E75B6"/>
                </a:solidFill>
              </a:rPr>
              <a:t>СУБСИДИРОВАНИЕ НА </a:t>
            </a:r>
            <a:r>
              <a:rPr lang="ru-RU" altLang="ru-RU" b="1" dirty="0">
                <a:solidFill>
                  <a:srgbClr val="2E75B6"/>
                </a:solidFill>
              </a:rPr>
              <a:t>2017 ГОД</a:t>
            </a:r>
            <a:endParaRPr lang="ru-RU" altLang="ru-RU" sz="1600" b="1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540500" y="3436918"/>
            <a:ext cx="2262188" cy="484188"/>
          </a:xfrm>
          <a:prstGeom prst="roundRect">
            <a:avLst>
              <a:gd name="adj" fmla="val 0"/>
            </a:avLst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6000" tIns="0" rIns="0" bIns="0">
            <a:spAutoFit/>
          </a:bodyPr>
          <a:lstStyle/>
          <a:p>
            <a:pPr algn="ctr">
              <a:defRPr/>
            </a:pPr>
            <a:r>
              <a:rPr lang="ru-RU" sz="1050" b="1" u="sng" dirty="0">
                <a:solidFill>
                  <a:schemeClr val="bg1"/>
                </a:solidFill>
                <a:cs typeface="Arial" panose="020B0604020202020204" pitchFamily="34" charset="0"/>
              </a:rPr>
              <a:t>ТОО «Павлодарские тепловые сети»</a:t>
            </a:r>
          </a:p>
          <a:p>
            <a:pPr algn="ctr">
              <a:defRPr/>
            </a:pP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1 проект по теплоснабжению </a:t>
            </a:r>
          </a:p>
          <a:p>
            <a:pPr algn="ctr">
              <a:defRPr/>
            </a:pP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в г. Экибастуз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88925" y="3868718"/>
            <a:ext cx="2411413" cy="615950"/>
          </a:xfrm>
          <a:prstGeom prst="roundRect">
            <a:avLst>
              <a:gd name="adj" fmla="val 0"/>
            </a:avLst>
          </a:prstGeom>
          <a:ln w="19050">
            <a:solidFill>
              <a:srgbClr val="2E75B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0" rIns="0" bIns="0">
            <a:spAutoFit/>
          </a:bodyPr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cs typeface="Arial" panose="020B0604020202020204" pitchFamily="34" charset="0"/>
              </a:rPr>
              <a:t>Сумма субсидий в 2017 г.</a:t>
            </a:r>
          </a:p>
          <a:p>
            <a:pPr algn="ctr">
              <a:defRPr/>
            </a:pPr>
            <a:r>
              <a:rPr lang="ru-RU" sz="1000" b="1" dirty="0">
                <a:solidFill>
                  <a:schemeClr val="tx1"/>
                </a:solidFill>
                <a:cs typeface="Arial" panose="020B0604020202020204" pitchFamily="34" charset="0"/>
              </a:rPr>
              <a:t>435 852 </a:t>
            </a:r>
            <a:r>
              <a:rPr lang="ru-RU" sz="1000" dirty="0">
                <a:solidFill>
                  <a:schemeClr val="tx1"/>
                </a:solidFill>
                <a:cs typeface="Arial" panose="020B0604020202020204" pitchFamily="34" charset="0"/>
              </a:rPr>
              <a:t>тыс. тенге.</a:t>
            </a:r>
          </a:p>
          <a:p>
            <a:pPr algn="ctr">
              <a:defRPr/>
            </a:pPr>
            <a:r>
              <a:rPr lang="ru-RU" sz="1000" i="1" dirty="0">
                <a:solidFill>
                  <a:schemeClr val="tx1"/>
                </a:solidFill>
                <a:cs typeface="Arial" panose="020B0604020202020204" pitchFamily="34" charset="0"/>
              </a:rPr>
              <a:t>Проект по реконструкции </a:t>
            </a:r>
            <a:r>
              <a:rPr lang="ru-RU" sz="1000" b="1" i="1" dirty="0">
                <a:solidFill>
                  <a:schemeClr val="tx1"/>
                </a:solidFill>
                <a:cs typeface="Arial" panose="020B0604020202020204" pitchFamily="34" charset="0"/>
              </a:rPr>
              <a:t>2,9</a:t>
            </a:r>
            <a:r>
              <a:rPr lang="ru-RU" sz="1000" i="1" dirty="0">
                <a:solidFill>
                  <a:schemeClr val="tx1"/>
                </a:solidFill>
                <a:cs typeface="Arial" panose="020B0604020202020204" pitchFamily="34" charset="0"/>
              </a:rPr>
              <a:t> км тепломагистрали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540500" y="5849876"/>
            <a:ext cx="2262188" cy="615950"/>
          </a:xfrm>
          <a:prstGeom prst="roundRect">
            <a:avLst>
              <a:gd name="adj" fmla="val 0"/>
            </a:avLst>
          </a:prstGeom>
          <a:ln w="19050">
            <a:solidFill>
              <a:srgbClr val="2E75B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0" rIns="36000" bIns="0">
            <a:spAutoFit/>
          </a:bodyPr>
          <a:lstStyle/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cs typeface="Arial" panose="020B0604020202020204" pitchFamily="34" charset="0"/>
              </a:rPr>
              <a:t>Сумма субсидий в 2017 г.</a:t>
            </a:r>
          </a:p>
          <a:p>
            <a:pPr algn="ctr">
              <a:defRPr/>
            </a:pPr>
            <a:r>
              <a:rPr lang="ru-RU" sz="1000" b="1" dirty="0">
                <a:solidFill>
                  <a:schemeClr val="tx1"/>
                </a:solidFill>
                <a:cs typeface="Arial" panose="020B0604020202020204" pitchFamily="34" charset="0"/>
              </a:rPr>
              <a:t>650 000 </a:t>
            </a:r>
            <a:r>
              <a:rPr lang="ru-RU" sz="1000" dirty="0">
                <a:solidFill>
                  <a:schemeClr val="tx1"/>
                </a:solidFill>
                <a:cs typeface="Arial" panose="020B0604020202020204" pitchFamily="34" charset="0"/>
              </a:rPr>
              <a:t>тыс. тенге.</a:t>
            </a:r>
          </a:p>
          <a:p>
            <a:pPr algn="ctr">
              <a:defRPr/>
            </a:pPr>
            <a:r>
              <a:rPr lang="ru-RU" sz="1000" i="1" dirty="0">
                <a:solidFill>
                  <a:schemeClr val="tx1"/>
                </a:solidFill>
                <a:cs typeface="Arial" panose="020B0604020202020204" pitchFamily="34" charset="0"/>
              </a:rPr>
              <a:t>Проект по расширение очистного сооружения на 50 тыс.м</a:t>
            </a:r>
            <a:r>
              <a:rPr lang="ru-RU" sz="1000" i="1" baseline="30000" dirty="0">
                <a:solidFill>
                  <a:schemeClr val="tx1"/>
                </a:solidFill>
                <a:cs typeface="Arial" panose="020B0604020202020204" pitchFamily="34" charset="0"/>
              </a:rPr>
              <a:t>3</a:t>
            </a:r>
            <a:r>
              <a:rPr lang="ru-RU" sz="1000" i="1" dirty="0">
                <a:solidFill>
                  <a:schemeClr val="tx1"/>
                </a:solidFill>
                <a:cs typeface="Arial" panose="020B0604020202020204" pitchFamily="34" charset="0"/>
              </a:rPr>
              <a:t>/сутки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88925" y="3378181"/>
            <a:ext cx="2411413" cy="484187"/>
          </a:xfrm>
          <a:prstGeom prst="roundRect">
            <a:avLst>
              <a:gd name="adj" fmla="val 0"/>
            </a:avLst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6000" tIns="0" rIns="0" bIns="0">
            <a:spAutoFit/>
          </a:bodyPr>
          <a:lstStyle/>
          <a:p>
            <a:pPr algn="ctr">
              <a:defRPr/>
            </a:pPr>
            <a:r>
              <a:rPr lang="ru-RU" sz="1050" b="1" u="sng" dirty="0">
                <a:solidFill>
                  <a:schemeClr val="bg1"/>
                </a:solidFill>
                <a:cs typeface="Arial" panose="020B0604020202020204" pitchFamily="34" charset="0"/>
              </a:rPr>
              <a:t>ТОО «Петропавловские тепловые сети»</a:t>
            </a:r>
          </a:p>
          <a:p>
            <a:pPr algn="ctr">
              <a:defRPr/>
            </a:pP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1 проект по теплоснабжению </a:t>
            </a:r>
          </a:p>
          <a:p>
            <a:pPr algn="ctr">
              <a:defRPr/>
            </a:pP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в г. Петропавловск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540500" y="5381606"/>
            <a:ext cx="2262188" cy="485775"/>
          </a:xfrm>
          <a:prstGeom prst="roundRect">
            <a:avLst>
              <a:gd name="adj" fmla="val 0"/>
            </a:avLst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36000" tIns="0" rIns="0" bIns="0">
            <a:spAutoFit/>
          </a:bodyPr>
          <a:lstStyle/>
          <a:p>
            <a:pPr algn="ctr">
              <a:defRPr/>
            </a:pPr>
            <a:r>
              <a:rPr lang="ru-RU" sz="1050" b="1" u="sng" dirty="0">
                <a:solidFill>
                  <a:schemeClr val="bg1"/>
                </a:solidFill>
                <a:cs typeface="Arial" panose="020B0604020202020204" pitchFamily="34" charset="0"/>
              </a:rPr>
              <a:t>ТОО «Водные ресурсы-Маркетинг»</a:t>
            </a:r>
          </a:p>
          <a:p>
            <a:pPr algn="ctr">
              <a:defRPr/>
            </a:pP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1 проект по водоотведению </a:t>
            </a:r>
          </a:p>
          <a:p>
            <a:pPr algn="ctr">
              <a:defRPr/>
            </a:pPr>
            <a:r>
              <a:rPr lang="ru-RU" sz="1050" b="1" dirty="0">
                <a:solidFill>
                  <a:schemeClr val="bg1"/>
                </a:solidFill>
                <a:cs typeface="Arial" panose="020B0604020202020204" pitchFamily="34" charset="0"/>
              </a:rPr>
              <a:t>в г. Шымкент</a:t>
            </a:r>
          </a:p>
        </p:txBody>
      </p:sp>
      <p:sp>
        <p:nvSpPr>
          <p:cNvPr id="2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839200" y="6551613"/>
            <a:ext cx="304800" cy="312737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13164</TotalTime>
  <Words>1443</Words>
  <Application>Microsoft Office PowerPoint</Application>
  <PresentationFormat>Экран (4:3)</PresentationFormat>
  <Paragraphs>467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4_Тема Office</vt:lpstr>
      <vt:lpstr>Презентация PowerPoint</vt:lpstr>
      <vt:lpstr>Презентация PowerPoint</vt:lpstr>
      <vt:lpstr>РЕЗУЛЬТАТЫ БЮДЖЕТНОГО КРЕДИТОВАНИЯ  ЗА 2015 ГОД</vt:lpstr>
      <vt:lpstr>РЕЗУЛЬТАТЫ БЮДЖЕТНОГО КРЕДИТОВАНИЯ  ЗА 2016 ГОД</vt:lpstr>
      <vt:lpstr>Презентация PowerPoint</vt:lpstr>
      <vt:lpstr>РЕЗУЛЬТАТЫ БЮДЖЕТНОГО КРЕДИТОВАНИЯ  ЗА 2017 ГОД</vt:lpstr>
      <vt:lpstr>Презентация PowerPoint</vt:lpstr>
      <vt:lpstr>Презентация PowerPoint</vt:lpstr>
      <vt:lpstr>Презентация PowerPoint</vt:lpstr>
      <vt:lpstr>О ходе реализации проектов в рамках программы  073 Целевые трансферты на увеличение уставного капитала субъектов квазигосударственного сектора для софинансирования займовых проектов в рамках трехсторонних соглашений.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Ернар Кенбаев</dc:creator>
  <cp:lastModifiedBy>Игорь Алексеев</cp:lastModifiedBy>
  <cp:revision>439</cp:revision>
  <cp:lastPrinted>2017-04-25T04:52:25Z</cp:lastPrinted>
  <dcterms:created xsi:type="dcterms:W3CDTF">2014-02-05T10:59:01Z</dcterms:created>
  <dcterms:modified xsi:type="dcterms:W3CDTF">2017-04-25T04:54:14Z</dcterms:modified>
</cp:coreProperties>
</file>