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332" r:id="rId1"/>
  </p:sldMasterIdLst>
  <p:notesMasterIdLst>
    <p:notesMasterId r:id="rId12"/>
  </p:notesMasterIdLst>
  <p:handoutMasterIdLst>
    <p:handoutMasterId r:id="rId13"/>
  </p:handoutMasterIdLst>
  <p:sldIdLst>
    <p:sldId id="951" r:id="rId2"/>
    <p:sldId id="1039" r:id="rId3"/>
    <p:sldId id="1040" r:id="rId4"/>
    <p:sldId id="1046" r:id="rId5"/>
    <p:sldId id="1044" r:id="rId6"/>
    <p:sldId id="1031" r:id="rId7"/>
    <p:sldId id="1032" r:id="rId8"/>
    <p:sldId id="1026" r:id="rId9"/>
    <p:sldId id="1045" r:id="rId10"/>
    <p:sldId id="1036" r:id="rId11"/>
  </p:sldIdLst>
  <p:sldSz cx="9144000" cy="6858000" type="screen4x3"/>
  <p:notesSz cx="6858000" cy="9947275"/>
  <p:custShowLst>
    <p:custShow name="Custom Show 1" id="0">
      <p:sldLst/>
    </p:custShow>
  </p:custShow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3">
          <p15:clr>
            <a:srgbClr val="A4A3A4"/>
          </p15:clr>
        </p15:guide>
        <p15:guide id="2" pos="216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5B0D1"/>
    <a:srgbClr val="0000FF"/>
    <a:srgbClr val="66CCFF"/>
    <a:srgbClr val="FF0000"/>
    <a:srgbClr val="000099"/>
    <a:srgbClr val="FFFF99"/>
    <a:srgbClr val="33CCFF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17" autoAdjust="0"/>
    <p:restoredTop sz="94660"/>
  </p:normalViewPr>
  <p:slideViewPr>
    <p:cSldViewPr snapToObjects="1">
      <p:cViewPr varScale="1">
        <p:scale>
          <a:sx n="106" d="100"/>
          <a:sy n="106" d="100"/>
        </p:scale>
        <p:origin x="1662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>
      <p:cViewPr varScale="1">
        <p:scale>
          <a:sx n="50" d="100"/>
          <a:sy n="50" d="100"/>
        </p:scale>
        <p:origin x="-2982" y="-108"/>
      </p:cViewPr>
      <p:guideLst>
        <p:guide orient="horz" pos="3133"/>
        <p:guide pos="216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AAC0D04-A7AA-43ED-94E7-5F7E5B0AD91C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8F27BB0-6577-4B05-9D92-730AD194D26E}">
      <dgm:prSet phldrT="[Текст]" custT="1"/>
      <dgm:spPr/>
      <dgm:t>
        <a:bodyPr/>
        <a:lstStyle/>
        <a:p>
          <a:r>
            <a:rPr lang="ru-RU" sz="2000" b="1" dirty="0" smtClean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ЕСКІРГЕН ЗАҢНАМА</a:t>
          </a:r>
          <a:endParaRPr lang="ru-RU" sz="2000" b="1" dirty="0">
            <a:solidFill>
              <a:schemeClr val="accent2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5499E67-B052-4FBB-8980-FCBE2AD6FE12}" type="parTrans" cxnId="{69126A09-21E2-4A32-A635-17D69124DA9B}">
      <dgm:prSet/>
      <dgm:spPr/>
      <dgm:t>
        <a:bodyPr/>
        <a:lstStyle/>
        <a:p>
          <a:endParaRPr lang="ru-RU">
            <a:solidFill>
              <a:schemeClr val="accent2">
                <a:lumMod val="75000"/>
              </a:schemeClr>
            </a:solidFill>
          </a:endParaRPr>
        </a:p>
      </dgm:t>
    </dgm:pt>
    <dgm:pt modelId="{C7B08892-494A-4E5B-98BC-B10FB597D798}" type="sibTrans" cxnId="{69126A09-21E2-4A32-A635-17D69124DA9B}">
      <dgm:prSet/>
      <dgm:spPr/>
      <dgm:t>
        <a:bodyPr/>
        <a:lstStyle/>
        <a:p>
          <a:endParaRPr lang="ru-RU">
            <a:solidFill>
              <a:schemeClr val="accent2">
                <a:lumMod val="75000"/>
              </a:schemeClr>
            </a:solidFill>
          </a:endParaRPr>
        </a:p>
      </dgm:t>
    </dgm:pt>
    <dgm:pt modelId="{1BD3F433-755D-4AC0-8021-C04F1B77CEF5}">
      <dgm:prSet phldrT="[Текст]" custT="1"/>
      <dgm:spPr/>
      <dgm:t>
        <a:bodyPr/>
        <a:lstStyle/>
        <a:p>
          <a:r>
            <a:rPr lang="ru-RU" sz="3600" b="1" dirty="0" smtClean="0">
              <a:solidFill>
                <a:schemeClr val="bg1"/>
              </a:solidFill>
            </a:rPr>
            <a:t>2</a:t>
          </a:r>
          <a:endParaRPr lang="ru-RU" sz="3600" b="1" dirty="0">
            <a:solidFill>
              <a:schemeClr val="bg1"/>
            </a:solidFill>
          </a:endParaRPr>
        </a:p>
      </dgm:t>
    </dgm:pt>
    <dgm:pt modelId="{A3FC4098-0848-49B6-BDFB-65103D9989FF}" type="parTrans" cxnId="{5C474973-9AEC-40F5-A5B7-E9F6E9FBBD92}">
      <dgm:prSet/>
      <dgm:spPr/>
      <dgm:t>
        <a:bodyPr/>
        <a:lstStyle/>
        <a:p>
          <a:endParaRPr lang="ru-RU">
            <a:solidFill>
              <a:schemeClr val="accent2">
                <a:lumMod val="75000"/>
              </a:schemeClr>
            </a:solidFill>
          </a:endParaRPr>
        </a:p>
      </dgm:t>
    </dgm:pt>
    <dgm:pt modelId="{88A5C309-BFE9-4180-BF6C-388800C4927C}" type="sibTrans" cxnId="{5C474973-9AEC-40F5-A5B7-E9F6E9FBBD92}">
      <dgm:prSet/>
      <dgm:spPr/>
      <dgm:t>
        <a:bodyPr/>
        <a:lstStyle/>
        <a:p>
          <a:endParaRPr lang="ru-RU">
            <a:solidFill>
              <a:schemeClr val="accent2">
                <a:lumMod val="75000"/>
              </a:schemeClr>
            </a:solidFill>
          </a:endParaRPr>
        </a:p>
      </dgm:t>
    </dgm:pt>
    <dgm:pt modelId="{D53CF330-4224-4893-888D-4FA0AEE64490}">
      <dgm:prSet phldrT="[Текст]" custT="1"/>
      <dgm:spPr/>
      <dgm:t>
        <a:bodyPr/>
        <a:lstStyle/>
        <a:p>
          <a:r>
            <a:rPr lang="kk-KZ" sz="2000" b="1" dirty="0" smtClean="0">
              <a:solidFill>
                <a:schemeClr val="accent2">
                  <a:lumMod val="50000"/>
                </a:schemeClr>
              </a:solidFill>
            </a:rPr>
            <a:t>РЕТТЕУДІҢ ҚҰҚЫҚТЫҚ ТЕТІГІНІҢ ЖҮЙЕСІЗДІГІ</a:t>
          </a:r>
          <a:endParaRPr lang="ru-RU" sz="2000" b="1" dirty="0">
            <a:solidFill>
              <a:schemeClr val="accent2">
                <a:lumMod val="50000"/>
              </a:schemeClr>
            </a:solidFill>
          </a:endParaRPr>
        </a:p>
      </dgm:t>
    </dgm:pt>
    <dgm:pt modelId="{B7A17ED0-BF67-4599-90A3-6A53C2D5FBEA}" type="parTrans" cxnId="{5B74341A-C55D-4704-9564-74312B8615EC}">
      <dgm:prSet/>
      <dgm:spPr/>
      <dgm:t>
        <a:bodyPr/>
        <a:lstStyle/>
        <a:p>
          <a:endParaRPr lang="ru-RU">
            <a:solidFill>
              <a:schemeClr val="accent2">
                <a:lumMod val="75000"/>
              </a:schemeClr>
            </a:solidFill>
          </a:endParaRPr>
        </a:p>
      </dgm:t>
    </dgm:pt>
    <dgm:pt modelId="{10CC9505-0BD8-42F3-8B71-879698F58997}" type="sibTrans" cxnId="{5B74341A-C55D-4704-9564-74312B8615EC}">
      <dgm:prSet/>
      <dgm:spPr/>
      <dgm:t>
        <a:bodyPr/>
        <a:lstStyle/>
        <a:p>
          <a:endParaRPr lang="ru-RU">
            <a:solidFill>
              <a:schemeClr val="accent2">
                <a:lumMod val="75000"/>
              </a:schemeClr>
            </a:solidFill>
          </a:endParaRPr>
        </a:p>
      </dgm:t>
    </dgm:pt>
    <dgm:pt modelId="{4F0092EC-9392-441A-8A80-BBECA684EA06}">
      <dgm:prSet phldrT="[Текст]" custT="1"/>
      <dgm:spPr/>
      <dgm:t>
        <a:bodyPr/>
        <a:lstStyle/>
        <a:p>
          <a:r>
            <a:rPr lang="ru-RU" sz="3600" b="1" dirty="0" smtClean="0">
              <a:solidFill>
                <a:schemeClr val="bg1"/>
              </a:solidFill>
            </a:rPr>
            <a:t>3</a:t>
          </a:r>
          <a:endParaRPr lang="ru-RU" sz="3600" b="1" dirty="0">
            <a:solidFill>
              <a:schemeClr val="bg1"/>
            </a:solidFill>
          </a:endParaRPr>
        </a:p>
      </dgm:t>
    </dgm:pt>
    <dgm:pt modelId="{CABDDE42-FC9E-404F-86BD-39F78086DA43}" type="parTrans" cxnId="{23C9A32F-C6DB-400A-9EFF-1C2423FEF92B}">
      <dgm:prSet/>
      <dgm:spPr/>
      <dgm:t>
        <a:bodyPr/>
        <a:lstStyle/>
        <a:p>
          <a:endParaRPr lang="ru-RU">
            <a:solidFill>
              <a:schemeClr val="accent2">
                <a:lumMod val="75000"/>
              </a:schemeClr>
            </a:solidFill>
          </a:endParaRPr>
        </a:p>
      </dgm:t>
    </dgm:pt>
    <dgm:pt modelId="{53455076-72B3-434E-96CD-09AC02B2DF75}" type="sibTrans" cxnId="{23C9A32F-C6DB-400A-9EFF-1C2423FEF92B}">
      <dgm:prSet/>
      <dgm:spPr/>
      <dgm:t>
        <a:bodyPr/>
        <a:lstStyle/>
        <a:p>
          <a:endParaRPr lang="ru-RU">
            <a:solidFill>
              <a:schemeClr val="accent2">
                <a:lumMod val="75000"/>
              </a:schemeClr>
            </a:solidFill>
          </a:endParaRPr>
        </a:p>
      </dgm:t>
    </dgm:pt>
    <dgm:pt modelId="{7A19F66A-CFCD-49B8-8E38-8099E811E612}">
      <dgm:prSet phldrT="[Текст]" custT="1"/>
      <dgm:spPr/>
      <dgm:t>
        <a:bodyPr/>
        <a:lstStyle/>
        <a:p>
          <a:r>
            <a:rPr lang="ru-RU" sz="2000" b="1" dirty="0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ТАРИФ БЕЛГІЛЕУДІҢ ШЫҒЫНДЫ ТЕТІГІН БЕКІТУ </a:t>
          </a:r>
          <a:endParaRPr lang="ru-RU" sz="2000" b="1" dirty="0">
            <a:solidFill>
              <a:schemeClr val="accent2">
                <a:lumMod val="50000"/>
              </a:schemeClr>
            </a:solidFill>
          </a:endParaRPr>
        </a:p>
      </dgm:t>
    </dgm:pt>
    <dgm:pt modelId="{FCD45CDE-C150-4CEC-A2D6-665F51246920}" type="parTrans" cxnId="{2E4E2D33-A24A-4646-B86A-3FF2AB07FD3D}">
      <dgm:prSet/>
      <dgm:spPr/>
      <dgm:t>
        <a:bodyPr/>
        <a:lstStyle/>
        <a:p>
          <a:endParaRPr lang="ru-RU">
            <a:solidFill>
              <a:schemeClr val="accent2">
                <a:lumMod val="75000"/>
              </a:schemeClr>
            </a:solidFill>
          </a:endParaRPr>
        </a:p>
      </dgm:t>
    </dgm:pt>
    <dgm:pt modelId="{C9093C60-E2FF-40C8-9FDA-980D2805CCC4}" type="sibTrans" cxnId="{2E4E2D33-A24A-4646-B86A-3FF2AB07FD3D}">
      <dgm:prSet/>
      <dgm:spPr/>
      <dgm:t>
        <a:bodyPr/>
        <a:lstStyle/>
        <a:p>
          <a:endParaRPr lang="ru-RU">
            <a:solidFill>
              <a:schemeClr val="accent2">
                <a:lumMod val="75000"/>
              </a:schemeClr>
            </a:solidFill>
          </a:endParaRPr>
        </a:p>
      </dgm:t>
    </dgm:pt>
    <dgm:pt modelId="{03CDB33F-00E9-4F40-B5BC-2A933C509F97}">
      <dgm:prSet phldrT="[Текст]" custT="1"/>
      <dgm:spPr/>
      <dgm:t>
        <a:bodyPr/>
        <a:lstStyle/>
        <a:p>
          <a:r>
            <a:rPr lang="ru-RU" sz="3200" b="1" dirty="0" smtClean="0">
              <a:solidFill>
                <a:schemeClr val="bg1"/>
              </a:solidFill>
            </a:rPr>
            <a:t>1</a:t>
          </a:r>
          <a:endParaRPr lang="ru-RU" sz="3200" b="1" dirty="0">
            <a:solidFill>
              <a:schemeClr val="bg1"/>
            </a:solidFill>
          </a:endParaRPr>
        </a:p>
      </dgm:t>
    </dgm:pt>
    <dgm:pt modelId="{FD3FBB07-67C7-4EC0-BE0C-227E5A5472FC}" type="sibTrans" cxnId="{F703F2AA-012F-42C2-AE03-07234C5FFE03}">
      <dgm:prSet/>
      <dgm:spPr/>
      <dgm:t>
        <a:bodyPr/>
        <a:lstStyle/>
        <a:p>
          <a:endParaRPr lang="ru-RU">
            <a:solidFill>
              <a:schemeClr val="accent2">
                <a:lumMod val="75000"/>
              </a:schemeClr>
            </a:solidFill>
          </a:endParaRPr>
        </a:p>
      </dgm:t>
    </dgm:pt>
    <dgm:pt modelId="{F8738C55-ECE9-47BA-BF57-90FE077DEF50}" type="parTrans" cxnId="{F703F2AA-012F-42C2-AE03-07234C5FFE03}">
      <dgm:prSet/>
      <dgm:spPr/>
      <dgm:t>
        <a:bodyPr/>
        <a:lstStyle/>
        <a:p>
          <a:endParaRPr lang="ru-RU">
            <a:solidFill>
              <a:schemeClr val="accent2">
                <a:lumMod val="75000"/>
              </a:schemeClr>
            </a:solidFill>
          </a:endParaRPr>
        </a:p>
      </dgm:t>
    </dgm:pt>
    <dgm:pt modelId="{107333E4-9B58-4CD1-A9DE-CB0DF040B744}">
      <dgm:prSet custT="1"/>
      <dgm:spPr/>
      <dgm:t>
        <a:bodyPr/>
        <a:lstStyle/>
        <a:p>
          <a:r>
            <a:rPr lang="ru-RU" sz="1600" i="1" dirty="0" err="1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Заңға</a:t>
          </a:r>
          <a:r>
            <a:rPr lang="ru-RU" sz="1600" i="1" dirty="0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 15 </a:t>
          </a:r>
          <a:r>
            <a:rPr lang="ru-RU" sz="1600" i="1" dirty="0" err="1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заңмен</a:t>
          </a:r>
          <a:r>
            <a:rPr lang="ru-RU" sz="1600" i="1" dirty="0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 200-ден </a:t>
          </a:r>
          <a:r>
            <a:rPr lang="ru-RU" sz="1600" i="1" dirty="0" err="1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астам</a:t>
          </a:r>
          <a:r>
            <a:rPr lang="ru-RU" sz="1600" i="1" dirty="0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 </a:t>
          </a:r>
          <a:r>
            <a:rPr lang="ru-RU" sz="1600" i="1" dirty="0" err="1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өзгеріс</a:t>
          </a:r>
          <a:r>
            <a:rPr lang="ru-RU" sz="1600" i="1" dirty="0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 </a:t>
          </a:r>
          <a:r>
            <a:rPr lang="ru-RU" sz="1600" i="1" dirty="0" err="1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енгізілді</a:t>
          </a:r>
          <a:endParaRPr lang="ru-RU" sz="1600" i="1" dirty="0">
            <a:solidFill>
              <a:schemeClr val="accent2">
                <a:lumMod val="50000"/>
              </a:schemeClr>
            </a:solidFill>
            <a:latin typeface="Arial" pitchFamily="34" charset="0"/>
            <a:ea typeface="Calibri" panose="020F0502020204030204" pitchFamily="34" charset="0"/>
            <a:cs typeface="Arial" pitchFamily="34" charset="0"/>
          </a:endParaRPr>
        </a:p>
      </dgm:t>
    </dgm:pt>
    <dgm:pt modelId="{6C2CAB3C-2147-471E-AA59-19FBC417A043}" type="parTrans" cxnId="{E1688ADA-804C-4584-9406-A0A5CD3E44BA}">
      <dgm:prSet/>
      <dgm:spPr/>
      <dgm:t>
        <a:bodyPr/>
        <a:lstStyle/>
        <a:p>
          <a:endParaRPr lang="ru-RU">
            <a:solidFill>
              <a:schemeClr val="accent2">
                <a:lumMod val="75000"/>
              </a:schemeClr>
            </a:solidFill>
          </a:endParaRPr>
        </a:p>
      </dgm:t>
    </dgm:pt>
    <dgm:pt modelId="{352BED50-8979-4386-9695-29046AC4FD2A}" type="sibTrans" cxnId="{E1688ADA-804C-4584-9406-A0A5CD3E44BA}">
      <dgm:prSet/>
      <dgm:spPr/>
      <dgm:t>
        <a:bodyPr/>
        <a:lstStyle/>
        <a:p>
          <a:endParaRPr lang="ru-RU">
            <a:solidFill>
              <a:schemeClr val="accent2">
                <a:lumMod val="75000"/>
              </a:schemeClr>
            </a:solidFill>
          </a:endParaRPr>
        </a:p>
      </dgm:t>
    </dgm:pt>
    <dgm:pt modelId="{34873F8D-CD88-4576-AC8B-40711E5302D0}">
      <dgm:prSet phldrT="[Текст]" custT="1"/>
      <dgm:spPr/>
      <dgm:t>
        <a:bodyPr/>
        <a:lstStyle/>
        <a:p>
          <a:r>
            <a:rPr lang="ru-RU" sz="1600" i="1" dirty="0" err="1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шығындарды</a:t>
          </a:r>
          <a:r>
            <a:rPr lang="ru-RU" sz="1600" i="1" dirty="0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 </a:t>
          </a:r>
          <a:r>
            <a:rPr lang="ru-RU" sz="1600" i="1" dirty="0" err="1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азайтуға</a:t>
          </a:r>
          <a:r>
            <a:rPr lang="ru-RU" sz="1600" i="1" dirty="0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 </a:t>
          </a:r>
          <a:r>
            <a:rPr lang="ru-RU" sz="1600" i="1" dirty="0" err="1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және</a:t>
          </a:r>
          <a:r>
            <a:rPr lang="ru-RU" sz="1600" i="1" dirty="0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 </a:t>
          </a:r>
          <a:r>
            <a:rPr lang="ru-RU" sz="1600" i="1" dirty="0" err="1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тиімділікті</a:t>
          </a:r>
          <a:r>
            <a:rPr lang="ru-RU" sz="1600" i="1" dirty="0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 </a:t>
          </a:r>
          <a:r>
            <a:rPr lang="ru-RU" sz="1600" i="1" dirty="0" err="1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арттыруға</a:t>
          </a:r>
          <a:r>
            <a:rPr lang="ru-RU" sz="1600" i="1" dirty="0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 </a:t>
          </a:r>
          <a:r>
            <a:rPr lang="ru-RU" sz="1600" i="1" dirty="0" err="1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ынталандырудың</a:t>
          </a:r>
          <a:r>
            <a:rPr lang="ru-RU" sz="1600" i="1" dirty="0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 </a:t>
          </a:r>
          <a:r>
            <a:rPr lang="ru-RU" sz="1600" i="1" dirty="0" err="1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болмауы</a:t>
          </a:r>
          <a:endParaRPr lang="ru-RU" sz="1600" b="1" i="1" dirty="0">
            <a:solidFill>
              <a:schemeClr val="accent2">
                <a:lumMod val="50000"/>
              </a:schemeClr>
            </a:solidFill>
          </a:endParaRPr>
        </a:p>
      </dgm:t>
    </dgm:pt>
    <dgm:pt modelId="{26997434-8D9C-4481-A8E3-19BAB946C037}" type="parTrans" cxnId="{23BF02D5-4CCE-4C10-8EE8-4BD8A6FC55A1}">
      <dgm:prSet/>
      <dgm:spPr/>
      <dgm:t>
        <a:bodyPr/>
        <a:lstStyle/>
        <a:p>
          <a:endParaRPr lang="ru-RU"/>
        </a:p>
      </dgm:t>
    </dgm:pt>
    <dgm:pt modelId="{B0BCAD6A-4C5B-4E8E-A991-D1D414BD7DA6}" type="sibTrans" cxnId="{23BF02D5-4CCE-4C10-8EE8-4BD8A6FC55A1}">
      <dgm:prSet/>
      <dgm:spPr/>
      <dgm:t>
        <a:bodyPr/>
        <a:lstStyle/>
        <a:p>
          <a:endParaRPr lang="ru-RU"/>
        </a:p>
      </dgm:t>
    </dgm:pt>
    <dgm:pt modelId="{93925D87-CC26-4CFA-8797-8BA741A445BA}">
      <dgm:prSet custT="1"/>
      <dgm:spPr/>
      <dgm:t>
        <a:bodyPr/>
        <a:lstStyle/>
        <a:p>
          <a:r>
            <a:rPr lang="ru-RU" sz="1600" i="1" dirty="0" err="1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Қолданыстағы</a:t>
          </a:r>
          <a:r>
            <a:rPr lang="ru-RU" sz="1600" i="1" dirty="0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 «</a:t>
          </a:r>
          <a:r>
            <a:rPr lang="ru-RU" sz="1600" i="1" dirty="0" err="1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Табиғи</a:t>
          </a:r>
          <a:r>
            <a:rPr lang="ru-RU" sz="1600" i="1" dirty="0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 </a:t>
          </a:r>
          <a:r>
            <a:rPr lang="ru-RU" sz="1600" i="1" dirty="0" err="1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монополиялар</a:t>
          </a:r>
          <a:r>
            <a:rPr lang="ru-RU" sz="1600" i="1" dirty="0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 </a:t>
          </a:r>
          <a:r>
            <a:rPr lang="ru-RU" sz="1600" i="1" dirty="0" err="1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туралы</a:t>
          </a:r>
          <a:r>
            <a:rPr lang="ru-RU" sz="1600" i="1" dirty="0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» ҚР </a:t>
          </a:r>
          <a:r>
            <a:rPr lang="ru-RU" sz="1600" i="1" dirty="0" err="1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Заңы</a:t>
          </a:r>
          <a:r>
            <a:rPr lang="ru-RU" sz="1600" i="1" dirty="0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 1998 </a:t>
          </a:r>
          <a:r>
            <a:rPr lang="ru-RU" sz="1600" i="1" dirty="0" err="1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жылы</a:t>
          </a:r>
          <a:r>
            <a:rPr lang="ru-RU" sz="1600" i="1" dirty="0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 </a:t>
          </a:r>
          <a:r>
            <a:rPr lang="ru-RU" sz="1600" i="1" dirty="0" err="1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әлемдік</a:t>
          </a:r>
          <a:r>
            <a:rPr lang="ru-RU" sz="1600" i="1" dirty="0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 </a:t>
          </a:r>
          <a:r>
            <a:rPr lang="ru-RU" sz="1600" i="1" dirty="0" err="1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қаржылық</a:t>
          </a:r>
          <a:r>
            <a:rPr lang="ru-RU" sz="1600" i="1" dirty="0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 </a:t>
          </a:r>
          <a:r>
            <a:rPr lang="ru-RU" sz="1600" i="1" dirty="0" err="1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дағдарыс</a:t>
          </a:r>
          <a:r>
            <a:rPr lang="ru-RU" sz="1600" i="1" dirty="0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 </a:t>
          </a:r>
          <a:r>
            <a:rPr lang="ru-RU" sz="1600" i="1" dirty="0" err="1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кезінде</a:t>
          </a:r>
          <a:r>
            <a:rPr lang="ru-RU" sz="1600" i="1" dirty="0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 </a:t>
          </a:r>
          <a:r>
            <a:rPr lang="ru-RU" sz="1600" i="1" dirty="0" err="1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қабылданды</a:t>
          </a:r>
          <a:endParaRPr lang="ru-RU" sz="1600" b="1" dirty="0">
            <a:solidFill>
              <a:schemeClr val="accent2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27E3B97-7F21-43FF-B2B1-481A89884C22}" type="parTrans" cxnId="{DCAAB473-90D3-4B01-A136-AAB0A8FF5467}">
      <dgm:prSet/>
      <dgm:spPr/>
      <dgm:t>
        <a:bodyPr/>
        <a:lstStyle/>
        <a:p>
          <a:endParaRPr lang="ru-RU"/>
        </a:p>
      </dgm:t>
    </dgm:pt>
    <dgm:pt modelId="{A2A1189C-613A-42E8-BC9B-C2FFC460FF99}" type="sibTrans" cxnId="{DCAAB473-90D3-4B01-A136-AAB0A8FF5467}">
      <dgm:prSet/>
      <dgm:spPr/>
      <dgm:t>
        <a:bodyPr/>
        <a:lstStyle/>
        <a:p>
          <a:endParaRPr lang="ru-RU"/>
        </a:p>
      </dgm:t>
    </dgm:pt>
    <dgm:pt modelId="{E99CAE34-350A-4F93-9C99-A45D87E47F56}">
      <dgm:prSet custT="1"/>
      <dgm:spPr/>
      <dgm:t>
        <a:bodyPr/>
        <a:lstStyle/>
        <a:p>
          <a:r>
            <a:rPr lang="ru-RU" sz="1600" i="1" dirty="0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тариф </a:t>
          </a:r>
          <a:r>
            <a:rPr lang="ru-RU" sz="1600" i="1" dirty="0" err="1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белгілеу</a:t>
          </a:r>
          <a:r>
            <a:rPr lang="ru-RU" sz="1600" i="1" dirty="0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 </a:t>
          </a:r>
          <a:r>
            <a:rPr lang="ru-RU" sz="1600" i="1" dirty="0" err="1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процесінің</a:t>
          </a:r>
          <a:r>
            <a:rPr lang="ru-RU" sz="1600" i="1" dirty="0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 </a:t>
          </a:r>
          <a:r>
            <a:rPr lang="ru-RU" sz="1600" i="1" dirty="0" err="1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ашық</a:t>
          </a:r>
          <a:r>
            <a:rPr lang="ru-RU" sz="1600" i="1" dirty="0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 </a:t>
          </a:r>
          <a:r>
            <a:rPr lang="ru-RU" sz="1600" i="1" dirty="0" err="1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болмауы</a:t>
          </a:r>
          <a:endParaRPr lang="ru-RU" sz="1600" i="1" dirty="0">
            <a:solidFill>
              <a:schemeClr val="accent2">
                <a:lumMod val="50000"/>
              </a:schemeClr>
            </a:solidFill>
            <a:latin typeface="Arial" pitchFamily="34" charset="0"/>
            <a:ea typeface="Calibri" panose="020F0502020204030204" pitchFamily="34" charset="0"/>
            <a:cs typeface="Arial" pitchFamily="34" charset="0"/>
          </a:endParaRPr>
        </a:p>
      </dgm:t>
    </dgm:pt>
    <dgm:pt modelId="{23149F2D-B766-45A4-8A8C-C4F8022F592D}" type="parTrans" cxnId="{9EFE03EA-87B0-4852-90CF-67090D01B45B}">
      <dgm:prSet/>
      <dgm:spPr/>
      <dgm:t>
        <a:bodyPr/>
        <a:lstStyle/>
        <a:p>
          <a:endParaRPr lang="ru-RU"/>
        </a:p>
      </dgm:t>
    </dgm:pt>
    <dgm:pt modelId="{05BEECD1-8EA4-49A6-95FF-F4BC7F434604}" type="sibTrans" cxnId="{9EFE03EA-87B0-4852-90CF-67090D01B45B}">
      <dgm:prSet/>
      <dgm:spPr/>
      <dgm:t>
        <a:bodyPr/>
        <a:lstStyle/>
        <a:p>
          <a:endParaRPr lang="ru-RU"/>
        </a:p>
      </dgm:t>
    </dgm:pt>
    <dgm:pt modelId="{070A1FB4-A692-4079-AB42-567CAAF57062}">
      <dgm:prSet custT="1"/>
      <dgm:spPr/>
      <dgm:t>
        <a:bodyPr/>
        <a:lstStyle/>
        <a:p>
          <a:r>
            <a:rPr lang="ru-RU" sz="1600" i="1" dirty="0" err="1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рәсімдерде</a:t>
          </a:r>
          <a:r>
            <a:rPr lang="ru-RU" sz="1600" i="1" dirty="0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 79 </a:t>
          </a:r>
          <a:r>
            <a:rPr lang="ru-RU" sz="1600" i="1" dirty="0" err="1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заңға</a:t>
          </a:r>
          <a:r>
            <a:rPr lang="ru-RU" sz="1600" i="1" dirty="0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 </a:t>
          </a:r>
          <a:r>
            <a:rPr lang="ru-RU" sz="1600" i="1" dirty="0" err="1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тәуелді</a:t>
          </a:r>
          <a:r>
            <a:rPr lang="ru-RU" sz="1600" i="1" dirty="0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 НҚА-</a:t>
          </a:r>
          <a:r>
            <a:rPr lang="ru-RU" sz="1600" i="1" dirty="0" err="1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ға</a:t>
          </a:r>
          <a:r>
            <a:rPr lang="ru-RU" sz="1600" i="1" dirty="0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 </a:t>
          </a:r>
          <a:r>
            <a:rPr lang="ru-RU" sz="1600" i="1" dirty="0" err="1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сілтеме</a:t>
          </a:r>
          <a:r>
            <a:rPr lang="ru-RU" sz="1600" i="1" dirty="0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 </a:t>
          </a:r>
          <a:r>
            <a:rPr lang="ru-RU" sz="1600" i="1" dirty="0" err="1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жасау</a:t>
          </a:r>
          <a:endParaRPr lang="ru-RU" sz="1600" i="1" dirty="0">
            <a:solidFill>
              <a:schemeClr val="accent2">
                <a:lumMod val="50000"/>
              </a:schemeClr>
            </a:solidFill>
            <a:latin typeface="Arial" pitchFamily="34" charset="0"/>
            <a:ea typeface="Calibri" panose="020F0502020204030204" pitchFamily="34" charset="0"/>
            <a:cs typeface="Arial" pitchFamily="34" charset="0"/>
          </a:endParaRPr>
        </a:p>
      </dgm:t>
    </dgm:pt>
    <dgm:pt modelId="{E5D25151-D2F5-454C-BC52-1148C16EC9AD}" type="parTrans" cxnId="{F126A537-1A3B-45F6-817D-D470CC24F9B8}">
      <dgm:prSet/>
      <dgm:spPr/>
      <dgm:t>
        <a:bodyPr/>
        <a:lstStyle/>
        <a:p>
          <a:endParaRPr lang="ru-RU"/>
        </a:p>
      </dgm:t>
    </dgm:pt>
    <dgm:pt modelId="{1D41BA22-020F-4170-8F2A-5459DCC6B36F}" type="sibTrans" cxnId="{F126A537-1A3B-45F6-817D-D470CC24F9B8}">
      <dgm:prSet/>
      <dgm:spPr/>
      <dgm:t>
        <a:bodyPr/>
        <a:lstStyle/>
        <a:p>
          <a:endParaRPr lang="ru-RU"/>
        </a:p>
      </dgm:t>
    </dgm:pt>
    <dgm:pt modelId="{C690B718-A7F1-481E-A8C7-55776596ADD9}">
      <dgm:prSet custT="1"/>
      <dgm:spPr/>
      <dgm:t>
        <a:bodyPr/>
        <a:lstStyle/>
        <a:p>
          <a:r>
            <a:rPr lang="ru-RU" sz="1600" i="1" dirty="0" err="1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реттеу</a:t>
          </a:r>
          <a:r>
            <a:rPr lang="ru-RU" sz="1600" i="1" dirty="0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 </a:t>
          </a:r>
          <a:r>
            <a:rPr lang="ru-RU" sz="1600" i="1" dirty="0" err="1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процесінің</a:t>
          </a:r>
          <a:r>
            <a:rPr lang="ru-RU" sz="1600" i="1" dirty="0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 </a:t>
          </a:r>
          <a:r>
            <a:rPr lang="ru-RU" sz="1600" i="1" dirty="0" err="1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күрделілігі</a:t>
          </a:r>
          <a:endParaRPr lang="ru-RU" sz="1600" b="1" i="1" dirty="0">
            <a:solidFill>
              <a:schemeClr val="accent2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DDB3835-45BE-4004-A195-43C28758F5A7}" type="parTrans" cxnId="{80848FAA-EF87-4458-9742-C1154F48D0B5}">
      <dgm:prSet/>
      <dgm:spPr/>
      <dgm:t>
        <a:bodyPr/>
        <a:lstStyle/>
        <a:p>
          <a:endParaRPr lang="ru-RU"/>
        </a:p>
      </dgm:t>
    </dgm:pt>
    <dgm:pt modelId="{96F587C1-0B20-4B12-9DBA-B77E4225B3DE}" type="sibTrans" cxnId="{80848FAA-EF87-4458-9742-C1154F48D0B5}">
      <dgm:prSet/>
      <dgm:spPr/>
      <dgm:t>
        <a:bodyPr/>
        <a:lstStyle/>
        <a:p>
          <a:endParaRPr lang="ru-RU"/>
        </a:p>
      </dgm:t>
    </dgm:pt>
    <dgm:pt modelId="{34703B84-1FE6-4922-9696-72FAA803F0B2}">
      <dgm:prSet custT="1"/>
      <dgm:spPr/>
      <dgm:t>
        <a:bodyPr/>
        <a:lstStyle/>
        <a:p>
          <a:r>
            <a:rPr lang="ru-RU" sz="1600" i="1" dirty="0" err="1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сыбайлас</a:t>
          </a:r>
          <a:r>
            <a:rPr lang="ru-RU" sz="1600" i="1" dirty="0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 </a:t>
          </a:r>
          <a:r>
            <a:rPr lang="ru-RU" sz="1600" i="1" dirty="0" err="1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жемқорлық</a:t>
          </a:r>
          <a:r>
            <a:rPr lang="ru-RU" sz="1600" i="1" dirty="0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 </a:t>
          </a:r>
          <a:r>
            <a:rPr lang="ru-RU" sz="1600" i="1" dirty="0" err="1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тәуекелдерінің</a:t>
          </a:r>
          <a:r>
            <a:rPr lang="ru-RU" sz="1600" i="1" dirty="0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 </a:t>
          </a:r>
          <a:r>
            <a:rPr lang="ru-RU" sz="1600" i="1" dirty="0" err="1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жоғары</a:t>
          </a:r>
          <a:r>
            <a:rPr lang="ru-RU" sz="1600" i="1" dirty="0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 </a:t>
          </a:r>
          <a:r>
            <a:rPr lang="ru-RU" sz="1600" i="1" dirty="0" err="1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болуы</a:t>
          </a:r>
          <a:endParaRPr lang="ru-RU" sz="1600" b="1" i="1" dirty="0">
            <a:solidFill>
              <a:schemeClr val="accent2">
                <a:lumMod val="50000"/>
              </a:schemeClr>
            </a:solidFill>
          </a:endParaRPr>
        </a:p>
      </dgm:t>
    </dgm:pt>
    <dgm:pt modelId="{07EFE8DF-AFF3-4A83-A55E-96E2A52C7BF6}" type="parTrans" cxnId="{74BBBF2D-453D-4E8F-BD91-DE8DB651F83B}">
      <dgm:prSet/>
      <dgm:spPr/>
      <dgm:t>
        <a:bodyPr/>
        <a:lstStyle/>
        <a:p>
          <a:endParaRPr lang="ru-RU"/>
        </a:p>
      </dgm:t>
    </dgm:pt>
    <dgm:pt modelId="{DA6F5DBF-C538-4DDD-B77F-76637584CE45}" type="sibTrans" cxnId="{74BBBF2D-453D-4E8F-BD91-DE8DB651F83B}">
      <dgm:prSet/>
      <dgm:spPr/>
      <dgm:t>
        <a:bodyPr/>
        <a:lstStyle/>
        <a:p>
          <a:endParaRPr lang="ru-RU"/>
        </a:p>
      </dgm:t>
    </dgm:pt>
    <dgm:pt modelId="{AD554B61-DA8E-4848-9648-58AAC4955B8E}" type="pres">
      <dgm:prSet presAssocID="{6AAC0D04-A7AA-43ED-94E7-5F7E5B0AD91C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67DA916-6523-48DD-A429-E69372984D02}" type="pres">
      <dgm:prSet presAssocID="{03CDB33F-00E9-4F40-B5BC-2A933C509F97}" presName="composite" presStyleCnt="0"/>
      <dgm:spPr/>
    </dgm:pt>
    <dgm:pt modelId="{6DBF1DEB-4DA7-41DD-B403-C6A0556C7059}" type="pres">
      <dgm:prSet presAssocID="{03CDB33F-00E9-4F40-B5BC-2A933C509F97}" presName="parentText" presStyleLbl="alignNode1" presStyleIdx="0" presStyleCnt="3" custScaleX="117274" custScaleY="10000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138FF1C-1138-47A7-BD18-E2F021F765F8}" type="pres">
      <dgm:prSet presAssocID="{03CDB33F-00E9-4F40-B5BC-2A933C509F97}" presName="descendantText" presStyleLbl="alignAcc1" presStyleIdx="0" presStyleCnt="3" custAng="0" custScaleY="136152" custLinFactNeighborX="3120" custLinFactNeighborY="-40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64C6B85-F120-42D3-9E31-6D1F340688E7}" type="pres">
      <dgm:prSet presAssocID="{FD3FBB07-67C7-4EC0-BE0C-227E5A5472FC}" presName="sp" presStyleCnt="0"/>
      <dgm:spPr/>
    </dgm:pt>
    <dgm:pt modelId="{8E3D7EBF-4FD1-42E4-AF39-91EFC1AD66FA}" type="pres">
      <dgm:prSet presAssocID="{1BD3F433-755D-4AC0-8021-C04F1B77CEF5}" presName="composite" presStyleCnt="0"/>
      <dgm:spPr/>
    </dgm:pt>
    <dgm:pt modelId="{B2D37FDD-D133-42BE-BAC0-80FC0CAB8754}" type="pres">
      <dgm:prSet presAssocID="{1BD3F433-755D-4AC0-8021-C04F1B77CEF5}" presName="parentText" presStyleLbl="alignNode1" presStyleIdx="1" presStyleCnt="3" custScaleX="114422" custScaleY="127703" custLinFactNeighborY="-1370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7AD3DE0-7048-43B6-A000-8313C17A516E}" type="pres">
      <dgm:prSet presAssocID="{1BD3F433-755D-4AC0-8021-C04F1B77CEF5}" presName="descendantText" presStyleLbl="alignAcc1" presStyleIdx="1" presStyleCnt="3" custScaleX="95667" custScaleY="189378" custLinFactNeighborX="646" custLinFactNeighborY="-522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0223BE2-29F9-4D41-8DC5-49E8964D08B0}" type="pres">
      <dgm:prSet presAssocID="{88A5C309-BFE9-4180-BF6C-388800C4927C}" presName="sp" presStyleCnt="0"/>
      <dgm:spPr/>
    </dgm:pt>
    <dgm:pt modelId="{C6AAEE08-4021-4FFF-A2B6-3BF3834D3B29}" type="pres">
      <dgm:prSet presAssocID="{4F0092EC-9392-441A-8A80-BBECA684EA06}" presName="composite" presStyleCnt="0"/>
      <dgm:spPr/>
    </dgm:pt>
    <dgm:pt modelId="{B1E228BC-4DDA-4372-9966-95F869942029}" type="pres">
      <dgm:prSet presAssocID="{4F0092EC-9392-441A-8A80-BBECA684EA06}" presName="parentText" presStyleLbl="alignNode1" presStyleIdx="2" presStyleCnt="3" custScaleX="114422" custScaleY="113373" custLinFactNeighborY="-2167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C0BEE90-0E9C-44CB-8EEA-0C4F0E6249BA}" type="pres">
      <dgm:prSet presAssocID="{4F0092EC-9392-441A-8A80-BBECA684EA06}" presName="descendantText" presStyleLbl="alignAcc1" presStyleIdx="2" presStyleCnt="3" custScaleX="93446" custScaleY="199272" custLinFactNeighborX="-332" custLinFactNeighborY="78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0848FAA-EF87-4458-9742-C1154F48D0B5}" srcId="{7A19F66A-CFCD-49B8-8E38-8099E811E612}" destId="{C690B718-A7F1-481E-A8C7-55776596ADD9}" srcOrd="1" destOrd="0" parTransId="{8DDB3835-45BE-4004-A195-43C28758F5A7}" sibTransId="{96F587C1-0B20-4B12-9DBA-B77E4225B3DE}"/>
    <dgm:cxn modelId="{23C9A32F-C6DB-400A-9EFF-1C2423FEF92B}" srcId="{6AAC0D04-A7AA-43ED-94E7-5F7E5B0AD91C}" destId="{4F0092EC-9392-441A-8A80-BBECA684EA06}" srcOrd="2" destOrd="0" parTransId="{CABDDE42-FC9E-404F-86BD-39F78086DA43}" sibTransId="{53455076-72B3-434E-96CD-09AC02B2DF75}"/>
    <dgm:cxn modelId="{7764E788-8B89-47C3-9FFC-D3B7986EB199}" type="presOf" srcId="{C690B718-A7F1-481E-A8C7-55776596ADD9}" destId="{FC0BEE90-0E9C-44CB-8EEA-0C4F0E6249BA}" srcOrd="0" destOrd="2" presId="urn:microsoft.com/office/officeart/2005/8/layout/chevron2"/>
    <dgm:cxn modelId="{5C474973-9AEC-40F5-A5B7-E9F6E9FBBD92}" srcId="{6AAC0D04-A7AA-43ED-94E7-5F7E5B0AD91C}" destId="{1BD3F433-755D-4AC0-8021-C04F1B77CEF5}" srcOrd="1" destOrd="0" parTransId="{A3FC4098-0848-49B6-BDFB-65103D9989FF}" sibTransId="{88A5C309-BFE9-4180-BF6C-388800C4927C}"/>
    <dgm:cxn modelId="{69126A09-21E2-4A32-A635-17D69124DA9B}" srcId="{03CDB33F-00E9-4F40-B5BC-2A933C509F97}" destId="{78F27BB0-6577-4B05-9D92-730AD194D26E}" srcOrd="0" destOrd="0" parTransId="{05499E67-B052-4FBB-8980-FCBE2AD6FE12}" sibTransId="{C7B08892-494A-4E5B-98BC-B10FB597D798}"/>
    <dgm:cxn modelId="{F703F2AA-012F-42C2-AE03-07234C5FFE03}" srcId="{6AAC0D04-A7AA-43ED-94E7-5F7E5B0AD91C}" destId="{03CDB33F-00E9-4F40-B5BC-2A933C509F97}" srcOrd="0" destOrd="0" parTransId="{F8738C55-ECE9-47BA-BF57-90FE077DEF50}" sibTransId="{FD3FBB07-67C7-4EC0-BE0C-227E5A5472FC}"/>
    <dgm:cxn modelId="{D062FE15-C979-4894-AACD-5FB292DFCD0F}" type="presOf" srcId="{03CDB33F-00E9-4F40-B5BC-2A933C509F97}" destId="{6DBF1DEB-4DA7-41DD-B403-C6A0556C7059}" srcOrd="0" destOrd="0" presId="urn:microsoft.com/office/officeart/2005/8/layout/chevron2"/>
    <dgm:cxn modelId="{E1688ADA-804C-4584-9406-A0A5CD3E44BA}" srcId="{D53CF330-4224-4893-888D-4FA0AEE64490}" destId="{107333E4-9B58-4CD1-A9DE-CB0DF040B744}" srcOrd="0" destOrd="0" parTransId="{6C2CAB3C-2147-471E-AA59-19FBC417A043}" sibTransId="{352BED50-8979-4386-9695-29046AC4FD2A}"/>
    <dgm:cxn modelId="{F126A537-1A3B-45F6-817D-D470CC24F9B8}" srcId="{D53CF330-4224-4893-888D-4FA0AEE64490}" destId="{070A1FB4-A692-4079-AB42-567CAAF57062}" srcOrd="2" destOrd="0" parTransId="{E5D25151-D2F5-454C-BC52-1148C16EC9AD}" sibTransId="{1D41BA22-020F-4170-8F2A-5459DCC6B36F}"/>
    <dgm:cxn modelId="{7622109F-D07A-4444-B9CF-A3792A9E9232}" type="presOf" srcId="{E99CAE34-350A-4F93-9C99-A45D87E47F56}" destId="{A7AD3DE0-7048-43B6-A000-8313C17A516E}" srcOrd="0" destOrd="2" presId="urn:microsoft.com/office/officeart/2005/8/layout/chevron2"/>
    <dgm:cxn modelId="{97F280C2-F49C-4726-B3B4-B018270B5597}" type="presOf" srcId="{4F0092EC-9392-441A-8A80-BBECA684EA06}" destId="{B1E228BC-4DDA-4372-9966-95F869942029}" srcOrd="0" destOrd="0" presId="urn:microsoft.com/office/officeart/2005/8/layout/chevron2"/>
    <dgm:cxn modelId="{9EFE03EA-87B0-4852-90CF-67090D01B45B}" srcId="{D53CF330-4224-4893-888D-4FA0AEE64490}" destId="{E99CAE34-350A-4F93-9C99-A45D87E47F56}" srcOrd="1" destOrd="0" parTransId="{23149F2D-B766-45A4-8A8C-C4F8022F592D}" sibTransId="{05BEECD1-8EA4-49A6-95FF-F4BC7F434604}"/>
    <dgm:cxn modelId="{B9F75416-DAF0-461F-A14C-1C0C814F3060}" type="presOf" srcId="{93925D87-CC26-4CFA-8797-8BA741A445BA}" destId="{8138FF1C-1138-47A7-BD18-E2F021F765F8}" srcOrd="0" destOrd="1" presId="urn:microsoft.com/office/officeart/2005/8/layout/chevron2"/>
    <dgm:cxn modelId="{74BBBF2D-453D-4E8F-BD91-DE8DB651F83B}" srcId="{7A19F66A-CFCD-49B8-8E38-8099E811E612}" destId="{34703B84-1FE6-4922-9696-72FAA803F0B2}" srcOrd="2" destOrd="0" parTransId="{07EFE8DF-AFF3-4A83-A55E-96E2A52C7BF6}" sibTransId="{DA6F5DBF-C538-4DDD-B77F-76637584CE45}"/>
    <dgm:cxn modelId="{FB61FD94-7D42-4CD1-BB72-4036C2A274D4}" type="presOf" srcId="{107333E4-9B58-4CD1-A9DE-CB0DF040B744}" destId="{A7AD3DE0-7048-43B6-A000-8313C17A516E}" srcOrd="0" destOrd="1" presId="urn:microsoft.com/office/officeart/2005/8/layout/chevron2"/>
    <dgm:cxn modelId="{25367739-C7D3-4DC1-9848-520A6AB7CFF9}" type="presOf" srcId="{070A1FB4-A692-4079-AB42-567CAAF57062}" destId="{A7AD3DE0-7048-43B6-A000-8313C17A516E}" srcOrd="0" destOrd="3" presId="urn:microsoft.com/office/officeart/2005/8/layout/chevron2"/>
    <dgm:cxn modelId="{DCAAB473-90D3-4B01-A136-AAB0A8FF5467}" srcId="{03CDB33F-00E9-4F40-B5BC-2A933C509F97}" destId="{93925D87-CC26-4CFA-8797-8BA741A445BA}" srcOrd="1" destOrd="0" parTransId="{427E3B97-7F21-43FF-B2B1-481A89884C22}" sibTransId="{A2A1189C-613A-42E8-BC9B-C2FFC460FF99}"/>
    <dgm:cxn modelId="{54C7C8A1-56CF-4E38-B790-C30B8DD66CFC}" type="presOf" srcId="{34873F8D-CD88-4576-AC8B-40711E5302D0}" destId="{FC0BEE90-0E9C-44CB-8EEA-0C4F0E6249BA}" srcOrd="0" destOrd="1" presId="urn:microsoft.com/office/officeart/2005/8/layout/chevron2"/>
    <dgm:cxn modelId="{C52E96B3-2AB4-492F-9258-4F3AAE9074A0}" type="presOf" srcId="{78F27BB0-6577-4B05-9D92-730AD194D26E}" destId="{8138FF1C-1138-47A7-BD18-E2F021F765F8}" srcOrd="0" destOrd="0" presId="urn:microsoft.com/office/officeart/2005/8/layout/chevron2"/>
    <dgm:cxn modelId="{058E4D59-BA2F-4267-9312-08BD81E10CA9}" type="presOf" srcId="{7A19F66A-CFCD-49B8-8E38-8099E811E612}" destId="{FC0BEE90-0E9C-44CB-8EEA-0C4F0E6249BA}" srcOrd="0" destOrd="0" presId="urn:microsoft.com/office/officeart/2005/8/layout/chevron2"/>
    <dgm:cxn modelId="{0B3EDCBC-79A8-46F0-93F5-8EF75E46CD06}" type="presOf" srcId="{1BD3F433-755D-4AC0-8021-C04F1B77CEF5}" destId="{B2D37FDD-D133-42BE-BAC0-80FC0CAB8754}" srcOrd="0" destOrd="0" presId="urn:microsoft.com/office/officeart/2005/8/layout/chevron2"/>
    <dgm:cxn modelId="{052A9941-D788-4BD6-89DD-701449C8B0FB}" type="presOf" srcId="{D53CF330-4224-4893-888D-4FA0AEE64490}" destId="{A7AD3DE0-7048-43B6-A000-8313C17A516E}" srcOrd="0" destOrd="0" presId="urn:microsoft.com/office/officeart/2005/8/layout/chevron2"/>
    <dgm:cxn modelId="{2E4E2D33-A24A-4646-B86A-3FF2AB07FD3D}" srcId="{4F0092EC-9392-441A-8A80-BBECA684EA06}" destId="{7A19F66A-CFCD-49B8-8E38-8099E811E612}" srcOrd="0" destOrd="0" parTransId="{FCD45CDE-C150-4CEC-A2D6-665F51246920}" sibTransId="{C9093C60-E2FF-40C8-9FDA-980D2805CCC4}"/>
    <dgm:cxn modelId="{23BF02D5-4CCE-4C10-8EE8-4BD8A6FC55A1}" srcId="{7A19F66A-CFCD-49B8-8E38-8099E811E612}" destId="{34873F8D-CD88-4576-AC8B-40711E5302D0}" srcOrd="0" destOrd="0" parTransId="{26997434-8D9C-4481-A8E3-19BAB946C037}" sibTransId="{B0BCAD6A-4C5B-4E8E-A991-D1D414BD7DA6}"/>
    <dgm:cxn modelId="{5B74341A-C55D-4704-9564-74312B8615EC}" srcId="{1BD3F433-755D-4AC0-8021-C04F1B77CEF5}" destId="{D53CF330-4224-4893-888D-4FA0AEE64490}" srcOrd="0" destOrd="0" parTransId="{B7A17ED0-BF67-4599-90A3-6A53C2D5FBEA}" sibTransId="{10CC9505-0BD8-42F3-8B71-879698F58997}"/>
    <dgm:cxn modelId="{499EEA25-D527-4747-A8D4-BC2F27B8C7FE}" type="presOf" srcId="{6AAC0D04-A7AA-43ED-94E7-5F7E5B0AD91C}" destId="{AD554B61-DA8E-4848-9648-58AAC4955B8E}" srcOrd="0" destOrd="0" presId="urn:microsoft.com/office/officeart/2005/8/layout/chevron2"/>
    <dgm:cxn modelId="{10C64169-FF42-406B-9A34-BAAA65B13B91}" type="presOf" srcId="{34703B84-1FE6-4922-9696-72FAA803F0B2}" destId="{FC0BEE90-0E9C-44CB-8EEA-0C4F0E6249BA}" srcOrd="0" destOrd="3" presId="urn:microsoft.com/office/officeart/2005/8/layout/chevron2"/>
    <dgm:cxn modelId="{99181935-0172-47C7-A723-57D8F408540F}" type="presParOf" srcId="{AD554B61-DA8E-4848-9648-58AAC4955B8E}" destId="{567DA916-6523-48DD-A429-E69372984D02}" srcOrd="0" destOrd="0" presId="urn:microsoft.com/office/officeart/2005/8/layout/chevron2"/>
    <dgm:cxn modelId="{B3EA1454-8093-498A-8558-48911D41BB24}" type="presParOf" srcId="{567DA916-6523-48DD-A429-E69372984D02}" destId="{6DBF1DEB-4DA7-41DD-B403-C6A0556C7059}" srcOrd="0" destOrd="0" presId="urn:microsoft.com/office/officeart/2005/8/layout/chevron2"/>
    <dgm:cxn modelId="{B69801E1-482E-42AB-B489-581129622F63}" type="presParOf" srcId="{567DA916-6523-48DD-A429-E69372984D02}" destId="{8138FF1C-1138-47A7-BD18-E2F021F765F8}" srcOrd="1" destOrd="0" presId="urn:microsoft.com/office/officeart/2005/8/layout/chevron2"/>
    <dgm:cxn modelId="{B2AAADCC-5F14-4772-BDB9-DBA3C3A5F0BF}" type="presParOf" srcId="{AD554B61-DA8E-4848-9648-58AAC4955B8E}" destId="{764C6B85-F120-42D3-9E31-6D1F340688E7}" srcOrd="1" destOrd="0" presId="urn:microsoft.com/office/officeart/2005/8/layout/chevron2"/>
    <dgm:cxn modelId="{C0E3EA95-D18E-4BDC-8BBA-0C55AEB203F1}" type="presParOf" srcId="{AD554B61-DA8E-4848-9648-58AAC4955B8E}" destId="{8E3D7EBF-4FD1-42E4-AF39-91EFC1AD66FA}" srcOrd="2" destOrd="0" presId="urn:microsoft.com/office/officeart/2005/8/layout/chevron2"/>
    <dgm:cxn modelId="{39778DAC-B400-4FE0-B107-1719D0E7908A}" type="presParOf" srcId="{8E3D7EBF-4FD1-42E4-AF39-91EFC1AD66FA}" destId="{B2D37FDD-D133-42BE-BAC0-80FC0CAB8754}" srcOrd="0" destOrd="0" presId="urn:microsoft.com/office/officeart/2005/8/layout/chevron2"/>
    <dgm:cxn modelId="{F1F871F3-BE38-4936-8865-9B7DDD67E5D2}" type="presParOf" srcId="{8E3D7EBF-4FD1-42E4-AF39-91EFC1AD66FA}" destId="{A7AD3DE0-7048-43B6-A000-8313C17A516E}" srcOrd="1" destOrd="0" presId="urn:microsoft.com/office/officeart/2005/8/layout/chevron2"/>
    <dgm:cxn modelId="{BFF6248C-BD05-4C67-B7ED-AF107ABA833E}" type="presParOf" srcId="{AD554B61-DA8E-4848-9648-58AAC4955B8E}" destId="{F0223BE2-29F9-4D41-8DC5-49E8964D08B0}" srcOrd="3" destOrd="0" presId="urn:microsoft.com/office/officeart/2005/8/layout/chevron2"/>
    <dgm:cxn modelId="{B3EB3EC2-8E87-4F86-972A-330DB70414B0}" type="presParOf" srcId="{AD554B61-DA8E-4848-9648-58AAC4955B8E}" destId="{C6AAEE08-4021-4FFF-A2B6-3BF3834D3B29}" srcOrd="4" destOrd="0" presId="urn:microsoft.com/office/officeart/2005/8/layout/chevron2"/>
    <dgm:cxn modelId="{A2362D1E-205B-47A9-87B5-F36D586526F5}" type="presParOf" srcId="{C6AAEE08-4021-4FFF-A2B6-3BF3834D3B29}" destId="{B1E228BC-4DDA-4372-9966-95F869942029}" srcOrd="0" destOrd="0" presId="urn:microsoft.com/office/officeart/2005/8/layout/chevron2"/>
    <dgm:cxn modelId="{E35AF0CF-A22B-4E0F-AC27-CE2FCAB7F872}" type="presParOf" srcId="{C6AAEE08-4021-4FFF-A2B6-3BF3834D3B29}" destId="{FC0BEE90-0E9C-44CB-8EEA-0C4F0E6249BA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BF1DEB-4DA7-41DD-B403-C6A0556C7059}">
      <dsp:nvSpPr>
        <dsp:cNvPr id="0" name=""/>
        <dsp:cNvSpPr/>
      </dsp:nvSpPr>
      <dsp:spPr>
        <a:xfrm rot="5400000">
          <a:off x="-61319" y="256394"/>
          <a:ext cx="1208728" cy="99226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1" kern="1200" dirty="0" smtClean="0">
              <a:solidFill>
                <a:schemeClr val="bg1"/>
              </a:solidFill>
            </a:rPr>
            <a:t>1</a:t>
          </a:r>
          <a:endParaRPr lang="ru-RU" sz="3200" b="1" kern="1200" dirty="0">
            <a:solidFill>
              <a:schemeClr val="bg1"/>
            </a:solidFill>
          </a:endParaRPr>
        </a:p>
      </dsp:txBody>
      <dsp:txXfrm rot="-5400000">
        <a:off x="46912" y="644298"/>
        <a:ext cx="992267" cy="216461"/>
      </dsp:txXfrm>
    </dsp:sp>
    <dsp:sp modelId="{8138FF1C-1138-47A7-BD18-E2F021F765F8}">
      <dsp:nvSpPr>
        <dsp:cNvPr id="0" name=""/>
        <dsp:cNvSpPr/>
      </dsp:nvSpPr>
      <dsp:spPr>
        <a:xfrm rot="5400000">
          <a:off x="3778159" y="-2612499"/>
          <a:ext cx="1069710" cy="630066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b="1" kern="1200" dirty="0" smtClean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ЕСКІРГЕН ЗАҢНАМА</a:t>
          </a:r>
          <a:endParaRPr lang="ru-RU" sz="2000" b="1" kern="1200" dirty="0">
            <a:solidFill>
              <a:schemeClr val="accent2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i="1" kern="1200" dirty="0" err="1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Қолданыстағы</a:t>
          </a:r>
          <a:r>
            <a:rPr lang="ru-RU" sz="1600" i="1" kern="1200" dirty="0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 «</a:t>
          </a:r>
          <a:r>
            <a:rPr lang="ru-RU" sz="1600" i="1" kern="1200" dirty="0" err="1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Табиғи</a:t>
          </a:r>
          <a:r>
            <a:rPr lang="ru-RU" sz="1600" i="1" kern="1200" dirty="0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 </a:t>
          </a:r>
          <a:r>
            <a:rPr lang="ru-RU" sz="1600" i="1" kern="1200" dirty="0" err="1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монополиялар</a:t>
          </a:r>
          <a:r>
            <a:rPr lang="ru-RU" sz="1600" i="1" kern="1200" dirty="0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 </a:t>
          </a:r>
          <a:r>
            <a:rPr lang="ru-RU" sz="1600" i="1" kern="1200" dirty="0" err="1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туралы</a:t>
          </a:r>
          <a:r>
            <a:rPr lang="ru-RU" sz="1600" i="1" kern="1200" dirty="0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» ҚР </a:t>
          </a:r>
          <a:r>
            <a:rPr lang="ru-RU" sz="1600" i="1" kern="1200" dirty="0" err="1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Заңы</a:t>
          </a:r>
          <a:r>
            <a:rPr lang="ru-RU" sz="1600" i="1" kern="1200" dirty="0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 1998 </a:t>
          </a:r>
          <a:r>
            <a:rPr lang="ru-RU" sz="1600" i="1" kern="1200" dirty="0" err="1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жылы</a:t>
          </a:r>
          <a:r>
            <a:rPr lang="ru-RU" sz="1600" i="1" kern="1200" dirty="0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 </a:t>
          </a:r>
          <a:r>
            <a:rPr lang="ru-RU" sz="1600" i="1" kern="1200" dirty="0" err="1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әлемдік</a:t>
          </a:r>
          <a:r>
            <a:rPr lang="ru-RU" sz="1600" i="1" kern="1200" dirty="0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 </a:t>
          </a:r>
          <a:r>
            <a:rPr lang="ru-RU" sz="1600" i="1" kern="1200" dirty="0" err="1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қаржылық</a:t>
          </a:r>
          <a:r>
            <a:rPr lang="ru-RU" sz="1600" i="1" kern="1200" dirty="0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 </a:t>
          </a:r>
          <a:r>
            <a:rPr lang="ru-RU" sz="1600" i="1" kern="1200" dirty="0" err="1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дағдарыс</a:t>
          </a:r>
          <a:r>
            <a:rPr lang="ru-RU" sz="1600" i="1" kern="1200" dirty="0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 </a:t>
          </a:r>
          <a:r>
            <a:rPr lang="ru-RU" sz="1600" i="1" kern="1200" dirty="0" err="1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кезінде</a:t>
          </a:r>
          <a:r>
            <a:rPr lang="ru-RU" sz="1600" i="1" kern="1200" dirty="0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 </a:t>
          </a:r>
          <a:r>
            <a:rPr lang="ru-RU" sz="1600" i="1" kern="1200" dirty="0" err="1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қабылданды</a:t>
          </a:r>
          <a:endParaRPr lang="ru-RU" sz="1600" b="1" kern="1200" dirty="0">
            <a:solidFill>
              <a:schemeClr val="accent2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-5400000">
        <a:off x="1162681" y="55198"/>
        <a:ext cx="6248448" cy="965272"/>
      </dsp:txXfrm>
    </dsp:sp>
    <dsp:sp modelId="{B2D37FDD-D133-42BE-BAC0-80FC0CAB8754}">
      <dsp:nvSpPr>
        <dsp:cNvPr id="0" name=""/>
        <dsp:cNvSpPr/>
      </dsp:nvSpPr>
      <dsp:spPr>
        <a:xfrm rot="5400000">
          <a:off x="-240812" y="1518175"/>
          <a:ext cx="1543583" cy="96813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kern="1200" dirty="0" smtClean="0">
              <a:solidFill>
                <a:schemeClr val="bg1"/>
              </a:solidFill>
            </a:rPr>
            <a:t>2</a:t>
          </a:r>
          <a:endParaRPr lang="ru-RU" sz="3600" b="1" kern="1200" dirty="0">
            <a:solidFill>
              <a:schemeClr val="bg1"/>
            </a:solidFill>
          </a:endParaRPr>
        </a:p>
      </dsp:txBody>
      <dsp:txXfrm rot="-5400000">
        <a:off x="46912" y="1714519"/>
        <a:ext cx="968136" cy="575447"/>
      </dsp:txXfrm>
    </dsp:sp>
    <dsp:sp modelId="{A7AD3DE0-7048-43B6-A000-8313C17A516E}">
      <dsp:nvSpPr>
        <dsp:cNvPr id="0" name=""/>
        <dsp:cNvSpPr/>
      </dsp:nvSpPr>
      <dsp:spPr>
        <a:xfrm rot="5400000">
          <a:off x="3829644" y="-1503292"/>
          <a:ext cx="1487893" cy="683710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2000" b="1" kern="1200" dirty="0" smtClean="0">
              <a:solidFill>
                <a:schemeClr val="accent2">
                  <a:lumMod val="50000"/>
                </a:schemeClr>
              </a:solidFill>
            </a:rPr>
            <a:t>РЕТТЕУДІҢ ҚҰҚЫҚТЫҚ ТЕТІГІНІҢ ЖҮЙЕСІЗДІГІ</a:t>
          </a:r>
          <a:endParaRPr lang="ru-RU" sz="2000" b="1" kern="1200" dirty="0">
            <a:solidFill>
              <a:schemeClr val="accent2">
                <a:lumMod val="50000"/>
              </a:schemeClr>
            </a:solidFill>
          </a:endParaRP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i="1" kern="1200" dirty="0" err="1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Заңға</a:t>
          </a:r>
          <a:r>
            <a:rPr lang="ru-RU" sz="1600" i="1" kern="1200" dirty="0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 15 </a:t>
          </a:r>
          <a:r>
            <a:rPr lang="ru-RU" sz="1600" i="1" kern="1200" dirty="0" err="1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заңмен</a:t>
          </a:r>
          <a:r>
            <a:rPr lang="ru-RU" sz="1600" i="1" kern="1200" dirty="0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 200-ден </a:t>
          </a:r>
          <a:r>
            <a:rPr lang="ru-RU" sz="1600" i="1" kern="1200" dirty="0" err="1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астам</a:t>
          </a:r>
          <a:r>
            <a:rPr lang="ru-RU" sz="1600" i="1" kern="1200" dirty="0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 </a:t>
          </a:r>
          <a:r>
            <a:rPr lang="ru-RU" sz="1600" i="1" kern="1200" dirty="0" err="1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өзгеріс</a:t>
          </a:r>
          <a:r>
            <a:rPr lang="ru-RU" sz="1600" i="1" kern="1200" dirty="0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 </a:t>
          </a:r>
          <a:r>
            <a:rPr lang="ru-RU" sz="1600" i="1" kern="1200" dirty="0" err="1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енгізілді</a:t>
          </a:r>
          <a:endParaRPr lang="ru-RU" sz="1600" i="1" kern="1200" dirty="0">
            <a:solidFill>
              <a:schemeClr val="accent2">
                <a:lumMod val="50000"/>
              </a:schemeClr>
            </a:solidFill>
            <a:latin typeface="Arial" pitchFamily="34" charset="0"/>
            <a:ea typeface="Calibri" panose="020F0502020204030204" pitchFamily="34" charset="0"/>
            <a:cs typeface="Arial" pitchFamily="34" charset="0"/>
          </a:endParaRP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i="1" kern="1200" dirty="0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тариф </a:t>
          </a:r>
          <a:r>
            <a:rPr lang="ru-RU" sz="1600" i="1" kern="1200" dirty="0" err="1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белгілеу</a:t>
          </a:r>
          <a:r>
            <a:rPr lang="ru-RU" sz="1600" i="1" kern="1200" dirty="0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 </a:t>
          </a:r>
          <a:r>
            <a:rPr lang="ru-RU" sz="1600" i="1" kern="1200" dirty="0" err="1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процесінің</a:t>
          </a:r>
          <a:r>
            <a:rPr lang="ru-RU" sz="1600" i="1" kern="1200" dirty="0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 </a:t>
          </a:r>
          <a:r>
            <a:rPr lang="ru-RU" sz="1600" i="1" kern="1200" dirty="0" err="1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ашық</a:t>
          </a:r>
          <a:r>
            <a:rPr lang="ru-RU" sz="1600" i="1" kern="1200" dirty="0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 </a:t>
          </a:r>
          <a:r>
            <a:rPr lang="ru-RU" sz="1600" i="1" kern="1200" dirty="0" err="1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болмауы</a:t>
          </a:r>
          <a:endParaRPr lang="ru-RU" sz="1600" i="1" kern="1200" dirty="0">
            <a:solidFill>
              <a:schemeClr val="accent2">
                <a:lumMod val="50000"/>
              </a:schemeClr>
            </a:solidFill>
            <a:latin typeface="Arial" pitchFamily="34" charset="0"/>
            <a:ea typeface="Calibri" panose="020F0502020204030204" pitchFamily="34" charset="0"/>
            <a:cs typeface="Arial" pitchFamily="34" charset="0"/>
          </a:endParaRP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i="1" kern="1200" dirty="0" err="1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рәсімдерде</a:t>
          </a:r>
          <a:r>
            <a:rPr lang="ru-RU" sz="1600" i="1" kern="1200" dirty="0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 79 </a:t>
          </a:r>
          <a:r>
            <a:rPr lang="ru-RU" sz="1600" i="1" kern="1200" dirty="0" err="1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заңға</a:t>
          </a:r>
          <a:r>
            <a:rPr lang="ru-RU" sz="1600" i="1" kern="1200" dirty="0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 </a:t>
          </a:r>
          <a:r>
            <a:rPr lang="ru-RU" sz="1600" i="1" kern="1200" dirty="0" err="1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тәуелді</a:t>
          </a:r>
          <a:r>
            <a:rPr lang="ru-RU" sz="1600" i="1" kern="1200" dirty="0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 НҚА-</a:t>
          </a:r>
          <a:r>
            <a:rPr lang="ru-RU" sz="1600" i="1" kern="1200" dirty="0" err="1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ға</a:t>
          </a:r>
          <a:r>
            <a:rPr lang="ru-RU" sz="1600" i="1" kern="1200" dirty="0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 </a:t>
          </a:r>
          <a:r>
            <a:rPr lang="ru-RU" sz="1600" i="1" kern="1200" dirty="0" err="1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сілтеме</a:t>
          </a:r>
          <a:r>
            <a:rPr lang="ru-RU" sz="1600" i="1" kern="1200" dirty="0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 </a:t>
          </a:r>
          <a:r>
            <a:rPr lang="ru-RU" sz="1600" i="1" kern="1200" dirty="0" err="1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жасау</a:t>
          </a:r>
          <a:endParaRPr lang="ru-RU" sz="1600" i="1" kern="1200" dirty="0">
            <a:solidFill>
              <a:schemeClr val="accent2">
                <a:lumMod val="50000"/>
              </a:schemeClr>
            </a:solidFill>
            <a:latin typeface="Arial" pitchFamily="34" charset="0"/>
            <a:ea typeface="Calibri" panose="020F0502020204030204" pitchFamily="34" charset="0"/>
            <a:cs typeface="Arial" pitchFamily="34" charset="0"/>
          </a:endParaRPr>
        </a:p>
      </dsp:txBody>
      <dsp:txXfrm rot="-5400000">
        <a:off x="1155038" y="1243947"/>
        <a:ext cx="6764474" cy="1342627"/>
      </dsp:txXfrm>
    </dsp:sp>
    <dsp:sp modelId="{B1E228BC-4DDA-4372-9966-95F869942029}">
      <dsp:nvSpPr>
        <dsp:cNvPr id="0" name=""/>
        <dsp:cNvSpPr/>
      </dsp:nvSpPr>
      <dsp:spPr>
        <a:xfrm rot="5400000">
          <a:off x="-154207" y="3043482"/>
          <a:ext cx="1370372" cy="96813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kern="1200" dirty="0" smtClean="0">
              <a:solidFill>
                <a:schemeClr val="bg1"/>
              </a:solidFill>
            </a:rPr>
            <a:t>3</a:t>
          </a:r>
          <a:endParaRPr lang="ru-RU" sz="3600" b="1" kern="1200" dirty="0">
            <a:solidFill>
              <a:schemeClr val="bg1"/>
            </a:solidFill>
          </a:endParaRPr>
        </a:p>
      </dsp:txBody>
      <dsp:txXfrm rot="-5400000">
        <a:off x="46911" y="3326432"/>
        <a:ext cx="968136" cy="402236"/>
      </dsp:txXfrm>
    </dsp:sp>
    <dsp:sp modelId="{FC0BEE90-0E9C-44CB-8EEA-0C4F0E6249BA}">
      <dsp:nvSpPr>
        <dsp:cNvPr id="0" name=""/>
        <dsp:cNvSpPr/>
      </dsp:nvSpPr>
      <dsp:spPr>
        <a:xfrm rot="5400000">
          <a:off x="3720881" y="244937"/>
          <a:ext cx="1565627" cy="667837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b="1" kern="1200" dirty="0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ТАРИФ БЕЛГІЛЕУДІҢ ШЫҒЫНДЫ ТЕТІГІН БЕКІТУ </a:t>
          </a:r>
          <a:endParaRPr lang="ru-RU" sz="2000" b="1" kern="1200" dirty="0">
            <a:solidFill>
              <a:schemeClr val="accent2">
                <a:lumMod val="50000"/>
              </a:schemeClr>
            </a:solidFill>
          </a:endParaRP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i="1" kern="1200" dirty="0" err="1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шығындарды</a:t>
          </a:r>
          <a:r>
            <a:rPr lang="ru-RU" sz="1600" i="1" kern="1200" dirty="0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 </a:t>
          </a:r>
          <a:r>
            <a:rPr lang="ru-RU" sz="1600" i="1" kern="1200" dirty="0" err="1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азайтуға</a:t>
          </a:r>
          <a:r>
            <a:rPr lang="ru-RU" sz="1600" i="1" kern="1200" dirty="0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 </a:t>
          </a:r>
          <a:r>
            <a:rPr lang="ru-RU" sz="1600" i="1" kern="1200" dirty="0" err="1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және</a:t>
          </a:r>
          <a:r>
            <a:rPr lang="ru-RU" sz="1600" i="1" kern="1200" dirty="0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 </a:t>
          </a:r>
          <a:r>
            <a:rPr lang="ru-RU" sz="1600" i="1" kern="1200" dirty="0" err="1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тиімділікті</a:t>
          </a:r>
          <a:r>
            <a:rPr lang="ru-RU" sz="1600" i="1" kern="1200" dirty="0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 </a:t>
          </a:r>
          <a:r>
            <a:rPr lang="ru-RU" sz="1600" i="1" kern="1200" dirty="0" err="1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арттыруға</a:t>
          </a:r>
          <a:r>
            <a:rPr lang="ru-RU" sz="1600" i="1" kern="1200" dirty="0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 </a:t>
          </a:r>
          <a:r>
            <a:rPr lang="ru-RU" sz="1600" i="1" kern="1200" dirty="0" err="1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ынталандырудың</a:t>
          </a:r>
          <a:r>
            <a:rPr lang="ru-RU" sz="1600" i="1" kern="1200" dirty="0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 </a:t>
          </a:r>
          <a:r>
            <a:rPr lang="ru-RU" sz="1600" i="1" kern="1200" dirty="0" err="1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болмауы</a:t>
          </a:r>
          <a:endParaRPr lang="ru-RU" sz="1600" b="1" i="1" kern="1200" dirty="0">
            <a:solidFill>
              <a:schemeClr val="accent2">
                <a:lumMod val="50000"/>
              </a:schemeClr>
            </a:solidFill>
          </a:endParaRP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i="1" kern="1200" dirty="0" err="1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реттеу</a:t>
          </a:r>
          <a:r>
            <a:rPr lang="ru-RU" sz="1600" i="1" kern="1200" dirty="0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 </a:t>
          </a:r>
          <a:r>
            <a:rPr lang="ru-RU" sz="1600" i="1" kern="1200" dirty="0" err="1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процесінің</a:t>
          </a:r>
          <a:r>
            <a:rPr lang="ru-RU" sz="1600" i="1" kern="1200" dirty="0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 </a:t>
          </a:r>
          <a:r>
            <a:rPr lang="ru-RU" sz="1600" i="1" kern="1200" dirty="0" err="1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күрделілігі</a:t>
          </a:r>
          <a:endParaRPr lang="ru-RU" sz="1600" b="1" i="1" kern="1200" dirty="0">
            <a:solidFill>
              <a:schemeClr val="accent2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i="1" kern="1200" dirty="0" err="1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сыбайлас</a:t>
          </a:r>
          <a:r>
            <a:rPr lang="ru-RU" sz="1600" i="1" kern="1200" dirty="0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 </a:t>
          </a:r>
          <a:r>
            <a:rPr lang="ru-RU" sz="1600" i="1" kern="1200" dirty="0" err="1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жемқорлық</a:t>
          </a:r>
          <a:r>
            <a:rPr lang="ru-RU" sz="1600" i="1" kern="1200" dirty="0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 </a:t>
          </a:r>
          <a:r>
            <a:rPr lang="ru-RU" sz="1600" i="1" kern="1200" dirty="0" err="1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тәуекелдерінің</a:t>
          </a:r>
          <a:r>
            <a:rPr lang="ru-RU" sz="1600" i="1" kern="1200" dirty="0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 </a:t>
          </a:r>
          <a:r>
            <a:rPr lang="ru-RU" sz="1600" i="1" kern="1200" dirty="0" err="1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жоғары</a:t>
          </a:r>
          <a:r>
            <a:rPr lang="ru-RU" sz="1600" i="1" kern="1200" dirty="0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 </a:t>
          </a:r>
          <a:r>
            <a:rPr lang="ru-RU" sz="1600" i="1" kern="1200" dirty="0" err="1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rPr>
            <a:t>болуы</a:t>
          </a:r>
          <a:endParaRPr lang="ru-RU" sz="1600" b="1" i="1" kern="1200" dirty="0">
            <a:solidFill>
              <a:schemeClr val="accent2">
                <a:lumMod val="50000"/>
              </a:schemeClr>
            </a:solidFill>
          </a:endParaRPr>
        </a:p>
      </dsp:txBody>
      <dsp:txXfrm rot="-5400000">
        <a:off x="1164506" y="2877740"/>
        <a:ext cx="6601949" cy="141277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050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03" tIns="45854" rIns="91703" bIns="45854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 b="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9699" name="Rectangle 2051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03" tIns="45854" rIns="91703" bIns="4585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9700" name="Rectangle 2052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7213"/>
            <a:ext cx="2971800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03" tIns="45854" rIns="91703" bIns="45854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 b="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9701" name="Rectangle 2053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9447213"/>
            <a:ext cx="2971800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03" tIns="45854" rIns="91703" bIns="45854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D3EDCF78-77F4-4A82-B4F0-D85CB2AA015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441532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03" tIns="45854" rIns="91703" bIns="45854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 b="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05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03" tIns="45854" rIns="91703" bIns="4585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942975" y="746125"/>
            <a:ext cx="4975225" cy="37306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05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729163"/>
            <a:ext cx="5486400" cy="4471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03" tIns="45854" rIns="91703" bIns="4585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505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625"/>
            <a:ext cx="2971800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03" tIns="45854" rIns="91703" bIns="45854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 b="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05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9445625"/>
            <a:ext cx="2971800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03" tIns="45854" rIns="91703" bIns="45854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779CF16C-67A5-48AE-BFDD-DEF878B85E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87296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smtClean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947877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smtClean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500700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smtClean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303785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212850" y="1241425"/>
            <a:ext cx="4470400" cy="3352800"/>
          </a:xfrm>
          <a:ln/>
        </p:spPr>
      </p:sp>
      <p:sp>
        <p:nvSpPr>
          <p:cNvPr id="17411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smtClean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889152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212850" y="1241425"/>
            <a:ext cx="4470400" cy="3352800"/>
          </a:xfrm>
          <a:ln/>
        </p:spPr>
      </p:sp>
      <p:sp>
        <p:nvSpPr>
          <p:cNvPr id="19459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smtClean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667366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212850" y="1241425"/>
            <a:ext cx="4470400" cy="3352800"/>
          </a:xfrm>
          <a:ln/>
        </p:spPr>
      </p:sp>
      <p:sp>
        <p:nvSpPr>
          <p:cNvPr id="21507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smtClean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413895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212850" y="1241425"/>
            <a:ext cx="4470400" cy="3352800"/>
          </a:xfrm>
          <a:ln/>
        </p:spPr>
      </p:sp>
      <p:sp>
        <p:nvSpPr>
          <p:cNvPr id="23555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smtClean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5776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3175" y="6400800"/>
            <a:ext cx="9140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7"/>
          <p:cNvSpPr/>
          <p:nvPr/>
        </p:nvSpPr>
        <p:spPr>
          <a:xfrm>
            <a:off x="0" y="6334125"/>
            <a:ext cx="9142413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6" name="Straight Connector 8"/>
          <p:cNvCxnSpPr/>
          <p:nvPr/>
        </p:nvCxnSpPr>
        <p:spPr>
          <a:xfrm>
            <a:off x="906463" y="4343400"/>
            <a:ext cx="7405687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/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D3A547-BB6A-4FB4-AF38-A526E21EA1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00888"/>
      </p:ext>
    </p:extLst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BADAD1-50A2-493C-A757-FE6A8C1385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8384204"/>
      </p:ext>
    </p:extLst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3175" y="6400800"/>
            <a:ext cx="9140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7"/>
          <p:cNvSpPr/>
          <p:nvPr/>
        </p:nvSpPr>
        <p:spPr>
          <a:xfrm>
            <a:off x="0" y="6334125"/>
            <a:ext cx="9142413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AF323E-85C7-4280-97CE-EB504E4EEB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698358"/>
      </p:ext>
    </p:extLst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14CF71-20B1-4186-AF12-3B6243ACC4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844343"/>
      </p:ext>
    </p:extLst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3175" y="6400800"/>
            <a:ext cx="9140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7"/>
          <p:cNvSpPr/>
          <p:nvPr/>
        </p:nvSpPr>
        <p:spPr>
          <a:xfrm>
            <a:off x="0" y="6334125"/>
            <a:ext cx="9142413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6" name="Straight Connector 8"/>
          <p:cNvCxnSpPr/>
          <p:nvPr/>
        </p:nvCxnSpPr>
        <p:spPr>
          <a:xfrm>
            <a:off x="906463" y="4343400"/>
            <a:ext cx="7405687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Ctr="0"/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3ACBF3-7C9D-4B18-929D-B80541E2F3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779212"/>
      </p:ext>
    </p:extLst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5"/>
            <a:ext cx="3703320" cy="402335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DF315F-0D63-4CBE-AEA7-CAD84A6A08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822302"/>
      </p:ext>
    </p:extLst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5"/>
            <a:ext cx="3703320" cy="3286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AF973B-E468-44E6-80A5-881539C550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216021"/>
      </p:ext>
    </p:extLst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F0274-EB05-4706-9329-DE0CBAD79D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081248"/>
      </p:ext>
    </p:extLst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/>
          <p:nvPr/>
        </p:nvSpPr>
        <p:spPr>
          <a:xfrm>
            <a:off x="3175" y="6400800"/>
            <a:ext cx="9140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Rectangle 5"/>
          <p:cNvSpPr/>
          <p:nvPr/>
        </p:nvSpPr>
        <p:spPr>
          <a:xfrm>
            <a:off x="0" y="6334125"/>
            <a:ext cx="9142413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4BD52E-DC42-4629-A538-C1AB0224EF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091331"/>
      </p:ext>
    </p:extLst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0"/>
            <a:ext cx="3038475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8"/>
          <p:cNvSpPr/>
          <p:nvPr/>
        </p:nvSpPr>
        <p:spPr>
          <a:xfrm>
            <a:off x="3030538" y="0"/>
            <a:ext cx="4762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/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>
          <a:xfrm>
            <a:off x="349250" y="6459538"/>
            <a:ext cx="1963738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538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4FEB074C-3561-45AA-95B1-76D4B4DD7F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071587"/>
      </p:ext>
    </p:extLst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4953000"/>
            <a:ext cx="9142413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8"/>
          <p:cNvSpPr/>
          <p:nvPr/>
        </p:nvSpPr>
        <p:spPr>
          <a:xfrm>
            <a:off x="0" y="4914900"/>
            <a:ext cx="9142413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bg2">
              <a:lumMod val="90000"/>
            </a:schemeClr>
          </a:solidFill>
        </p:spPr>
        <p:txBody>
          <a:bodyPr lIns="457200" tIns="457200"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F37660-911B-4A0A-A02C-C74C6E6597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29984"/>
      </p:ext>
    </p:extLst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125"/>
            <a:ext cx="9144000" cy="666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325" y="287338"/>
            <a:ext cx="7543800" cy="144938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22325" y="1846263"/>
            <a:ext cx="7543800" cy="402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325" y="6459538"/>
            <a:ext cx="1854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5425" y="6459538"/>
            <a:ext cx="36163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4738" y="6459538"/>
            <a:ext cx="9842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D3455F91-FAFA-4FAF-AE40-DB27F3E8C5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350" y="1738313"/>
            <a:ext cx="7475538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5457" r:id="rId1"/>
    <p:sldLayoutId id="2147485452" r:id="rId2"/>
    <p:sldLayoutId id="2147485458" r:id="rId3"/>
    <p:sldLayoutId id="2147485453" r:id="rId4"/>
    <p:sldLayoutId id="2147485454" r:id="rId5"/>
    <p:sldLayoutId id="2147485455" r:id="rId6"/>
    <p:sldLayoutId id="2147485459" r:id="rId7"/>
    <p:sldLayoutId id="2147485460" r:id="rId8"/>
    <p:sldLayoutId id="2147485461" r:id="rId9"/>
    <p:sldLayoutId id="2147485456" r:id="rId10"/>
    <p:sldLayoutId id="2147485462" r:id="rId11"/>
  </p:sldLayoutIdLst>
  <p:transition spd="slow">
    <p:fade thruBlk="1"/>
  </p:transition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 kern="1200" spc="-50">
          <a:solidFill>
            <a:srgbClr val="404040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9pPr>
    </p:titleStyle>
    <p:bodyStyle>
      <a:lvl1pPr marL="90488" indent="-90488" algn="l" rtl="0" eaLnBrk="0" fontAlgn="base" hangingPunct="0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404040"/>
          </a:solidFill>
          <a:latin typeface="+mn-lt"/>
          <a:ea typeface="+mn-ea"/>
          <a:cs typeface="+mn-cs"/>
        </a:defRPr>
      </a:lvl1pPr>
      <a:lvl2pPr marL="38258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kern="1200">
          <a:solidFill>
            <a:srgbClr val="404040"/>
          </a:solidFill>
          <a:latin typeface="+mn-lt"/>
          <a:ea typeface="+mn-ea"/>
          <a:cs typeface="+mn-cs"/>
        </a:defRPr>
      </a:lvl2pPr>
      <a:lvl3pPr marL="56673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749300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rgbClr val="404040"/>
          </a:solidFill>
          <a:latin typeface="+mn-lt"/>
          <a:ea typeface="+mn-ea"/>
          <a:cs typeface="+mn-cs"/>
        </a:defRPr>
      </a:lvl4pPr>
      <a:lvl5pPr marL="931863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ChangeArrowheads="1"/>
          </p:cNvSpPr>
          <p:nvPr/>
        </p:nvSpPr>
        <p:spPr bwMode="auto">
          <a:xfrm>
            <a:off x="2755900" y="6357938"/>
            <a:ext cx="4038600" cy="341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None/>
            </a:pPr>
            <a:r>
              <a:rPr lang="ru-RU" sz="2000">
                <a:solidFill>
                  <a:schemeClr val="bg1"/>
                </a:solidFill>
                <a:latin typeface="Times New Roman" panose="02020603050405020304" pitchFamily="18" charset="0"/>
              </a:rPr>
              <a:t>Астана 2017</a:t>
            </a:r>
          </a:p>
        </p:txBody>
      </p:sp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285019" y="2183389"/>
            <a:ext cx="8607425" cy="1428533"/>
          </a:xfrm>
          <a:solidFill>
            <a:schemeClr val="accent2">
              <a:lumMod val="60000"/>
              <a:lumOff val="40000"/>
            </a:schemeClr>
          </a:solidFill>
        </p:spPr>
        <p:txBody>
          <a:bodyPr>
            <a:scene3d>
              <a:camera prst="orthographicFront"/>
              <a:lightRig rig="soft" dir="t"/>
            </a:scene3d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kk-KZ" sz="3600" b="1" i="1" dirty="0" smtClean="0"/>
              <a:t>ТКШ САЛАСЫНДАҒЫ </a:t>
            </a:r>
            <a:r>
              <a:rPr lang="kk-KZ" sz="3600" b="1" i="1" dirty="0"/>
              <a:t>ТАРИФ </a:t>
            </a:r>
            <a:r>
              <a:rPr lang="kk-KZ" sz="3600" b="1" i="1" dirty="0" smtClean="0"/>
              <a:t>БЕЛГІЛЕУ: ПРОБЛЕМАЛАРЫ МЕН ПЕРСПЕКТИВАЛАРЫ</a:t>
            </a:r>
            <a:endParaRPr lang="ru-RU" sz="3400" b="1" dirty="0">
              <a:solidFill>
                <a:srgbClr val="0000FF"/>
              </a:solidFill>
            </a:endParaRP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0" y="18859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1547813" y="708025"/>
            <a:ext cx="7561262" cy="5762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k-KZ" sz="2400" dirty="0">
                <a:solidFill>
                  <a:schemeClr val="tx1"/>
                </a:solidFill>
              </a:rPr>
              <a:t>ҚАЗАҚСТАН РЕСПУБЛИКАСЫ ҰЛТТЫҚ ЭКОНОМИКА МИНИСТРЛІГІ</a:t>
            </a:r>
            <a:endParaRPr lang="ru-RU" sz="2400" dirty="0">
              <a:solidFill>
                <a:schemeClr val="tx1"/>
              </a:solidFill>
            </a:endParaRPr>
          </a:p>
        </p:txBody>
      </p:sp>
      <p:pic>
        <p:nvPicPr>
          <p:cNvPr id="10246" name="Рисунок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300" y="346075"/>
            <a:ext cx="1179513" cy="1150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47" t="4212" r="3532" b="6085"/>
          <a:stretch/>
        </p:blipFill>
        <p:spPr>
          <a:xfrm>
            <a:off x="3995936" y="4562558"/>
            <a:ext cx="1558970" cy="149794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550" y="2636838"/>
            <a:ext cx="7543800" cy="874712"/>
          </a:xfrm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НАЗАРЛАРЫҢЫЗҒА РАХМЕТ!</a:t>
            </a:r>
            <a:endParaRPr lang="ru-RU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0236" y="91803"/>
            <a:ext cx="6768752" cy="1260748"/>
          </a:xfrm>
          <a:solidFill>
            <a:srgbClr val="45B0D1"/>
          </a:solidFill>
        </p:spPr>
        <p:txBody>
          <a:bodyPr>
            <a:normAutofit fontScale="90000"/>
            <a:scene3d>
              <a:camera prst="orthographicFront"/>
              <a:lightRig rig="soft" dir="t"/>
            </a:scene3d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/>
            </a:r>
            <a:br>
              <a:rPr lang="ru-RU" sz="2800" b="1" dirty="0" smtClean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</a:br>
            <a:r>
              <a:rPr lang="ru-RU" sz="2800" b="1" dirty="0" smtClean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ТАБИҒИ </a:t>
            </a:r>
            <a:r>
              <a:rPr lang="ru-RU" sz="2800" b="1" dirty="0" smtClean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МОНОПОЛИЯЛАР ЖӘНЕ ҚОҒАМДЫҚ МАҢЫЗЫ БАР НАРЫҚТАР </a:t>
            </a:r>
            <a:r>
              <a:rPr lang="ru-RU" sz="2800" b="1" dirty="0" smtClean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САЛАСЫ</a:t>
            </a:r>
            <a:endParaRPr lang="ru-RU" sz="26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43" name="Номер слайда 2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defRPr/>
            </a:pPr>
            <a:r>
              <a:rPr lang="ru-RU" dirty="0" smtClean="0">
                <a:solidFill>
                  <a:schemeClr val="bg1"/>
                </a:solidFill>
              </a:rPr>
              <a:t>1</a:t>
            </a:r>
            <a:endParaRPr lang="en-US" dirty="0" smtClean="0">
              <a:solidFill>
                <a:schemeClr val="bg1"/>
              </a:solidFill>
            </a:endParaRPr>
          </a:p>
        </p:txBody>
      </p:sp>
      <p:sp>
        <p:nvSpPr>
          <p:cNvPr id="12292" name="Объект 2"/>
          <p:cNvSpPr>
            <a:spLocks noGrp="1"/>
          </p:cNvSpPr>
          <p:nvPr>
            <p:ph idx="1"/>
          </p:nvPr>
        </p:nvSpPr>
        <p:spPr>
          <a:xfrm>
            <a:off x="268288" y="1911350"/>
            <a:ext cx="4371975" cy="4254500"/>
          </a:xfrm>
        </p:spPr>
        <p:txBody>
          <a:bodyPr/>
          <a:lstStyle/>
          <a:p>
            <a:pPr eaLnBrk="1" hangingPunct="1">
              <a:defRPr/>
            </a:pPr>
            <a:r>
              <a:rPr lang="ru-RU" sz="1800" b="1" u="sng" dirty="0" err="1" smtClean="0">
                <a:solidFill>
                  <a:schemeClr val="tx1"/>
                </a:solidFill>
              </a:rPr>
              <a:t>Табиғи</a:t>
            </a:r>
            <a:r>
              <a:rPr lang="ru-RU" sz="1800" b="1" u="sng" dirty="0" smtClean="0">
                <a:solidFill>
                  <a:schemeClr val="tx1"/>
                </a:solidFill>
              </a:rPr>
              <a:t> </a:t>
            </a:r>
            <a:r>
              <a:rPr lang="ru-RU" sz="1800" b="1" u="sng" dirty="0" err="1" smtClean="0">
                <a:solidFill>
                  <a:schemeClr val="tx1"/>
                </a:solidFill>
              </a:rPr>
              <a:t>монополиялар</a:t>
            </a:r>
            <a:r>
              <a:rPr lang="ru-RU" sz="1800" b="1" u="sng" dirty="0" smtClean="0">
                <a:solidFill>
                  <a:schemeClr val="tx1"/>
                </a:solidFill>
              </a:rPr>
              <a:t> </a:t>
            </a:r>
            <a:r>
              <a:rPr lang="ru-RU" sz="1800" b="1" u="sng" dirty="0" err="1" smtClean="0">
                <a:solidFill>
                  <a:schemeClr val="tx1"/>
                </a:solidFill>
              </a:rPr>
              <a:t>субъектілерінің</a:t>
            </a:r>
            <a:r>
              <a:rPr lang="ru-RU" sz="1800" b="1" u="sng" dirty="0" smtClean="0">
                <a:solidFill>
                  <a:schemeClr val="tx1"/>
                </a:solidFill>
              </a:rPr>
              <a:t> (ТМС) </a:t>
            </a:r>
            <a:r>
              <a:rPr lang="ru-RU" sz="1800" b="1" u="sng" dirty="0" err="1" smtClean="0">
                <a:solidFill>
                  <a:schemeClr val="tx1"/>
                </a:solidFill>
              </a:rPr>
              <a:t>Мемлекеттік</a:t>
            </a:r>
            <a:r>
              <a:rPr lang="ru-RU" sz="1800" b="1" u="sng" dirty="0" smtClean="0">
                <a:solidFill>
                  <a:schemeClr val="tx1"/>
                </a:solidFill>
              </a:rPr>
              <a:t> </a:t>
            </a:r>
            <a:r>
              <a:rPr lang="ru-RU" sz="1800" b="1" u="sng" dirty="0" err="1" smtClean="0">
                <a:solidFill>
                  <a:schemeClr val="tx1"/>
                </a:solidFill>
              </a:rPr>
              <a:t>тіркелімі</a:t>
            </a:r>
            <a:r>
              <a:rPr lang="ru-RU" sz="1800" b="1" u="sng" dirty="0" smtClean="0">
                <a:solidFill>
                  <a:schemeClr val="tx1"/>
                </a:solidFill>
              </a:rPr>
              <a:t> </a:t>
            </a:r>
          </a:p>
          <a:p>
            <a:pPr eaLnBrk="1" hangingPunct="1">
              <a:defRPr/>
            </a:pPr>
            <a:r>
              <a:rPr lang="ru-RU" sz="1800" b="1" dirty="0" err="1" smtClean="0">
                <a:solidFill>
                  <a:schemeClr val="tx1"/>
                </a:solidFill>
              </a:rPr>
              <a:t>Барлығы</a:t>
            </a:r>
            <a:r>
              <a:rPr lang="ru-RU" sz="1800" b="1" dirty="0" smtClean="0">
                <a:solidFill>
                  <a:schemeClr val="tx1"/>
                </a:solidFill>
              </a:rPr>
              <a:t> - 1 172 ТМС </a:t>
            </a:r>
            <a:r>
              <a:rPr lang="ru-RU" sz="1800" b="1" dirty="0" err="1" smtClean="0">
                <a:solidFill>
                  <a:schemeClr val="tx1"/>
                </a:solidFill>
              </a:rPr>
              <a:t>тіркелген</a:t>
            </a:r>
            <a:r>
              <a:rPr lang="ru-RU" sz="1800" b="1" dirty="0" smtClean="0">
                <a:solidFill>
                  <a:schemeClr val="tx1"/>
                </a:solidFill>
              </a:rPr>
              <a:t>.</a:t>
            </a:r>
          </a:p>
          <a:p>
            <a:pPr algn="just">
              <a:defRPr/>
            </a:pPr>
            <a:r>
              <a:rPr lang="ru-RU" sz="1800" b="1" dirty="0" smtClean="0">
                <a:solidFill>
                  <a:schemeClr val="tx1"/>
                </a:solidFill>
              </a:rPr>
              <a:t>ТКШ </a:t>
            </a:r>
            <a:r>
              <a:rPr lang="ru-RU" sz="1800" b="1" dirty="0" err="1" smtClean="0">
                <a:solidFill>
                  <a:schemeClr val="tx1"/>
                </a:solidFill>
              </a:rPr>
              <a:t>саласында</a:t>
            </a:r>
            <a:r>
              <a:rPr lang="ru-RU" sz="1800" b="1" dirty="0" smtClean="0">
                <a:solidFill>
                  <a:schemeClr val="tx1"/>
                </a:solidFill>
              </a:rPr>
              <a:t> – 926 ТМС:</a:t>
            </a:r>
          </a:p>
          <a:p>
            <a:pPr lvl="1" eaLnBrk="1" hangingPunct="1">
              <a:buFont typeface="Wingdings" panose="05000000000000000000" pitchFamily="2" charset="2"/>
              <a:buChar char="§"/>
              <a:defRPr/>
            </a:pPr>
            <a:r>
              <a:rPr lang="kk-KZ" sz="1600" i="1" dirty="0" smtClean="0">
                <a:solidFill>
                  <a:schemeClr val="tx1"/>
                </a:solidFill>
              </a:rPr>
              <a:t>жылумен жабдықтау бойынша </a:t>
            </a:r>
            <a:r>
              <a:rPr lang="ru-RU" sz="1600" i="1" dirty="0" smtClean="0">
                <a:solidFill>
                  <a:schemeClr val="tx1"/>
                </a:solidFill>
              </a:rPr>
              <a:t>–</a:t>
            </a:r>
            <a:r>
              <a:rPr lang="kk-KZ" sz="1600" i="1" dirty="0" smtClean="0">
                <a:solidFill>
                  <a:schemeClr val="tx1"/>
                </a:solidFill>
              </a:rPr>
              <a:t>231 ТМС</a:t>
            </a:r>
          </a:p>
          <a:p>
            <a:pPr lvl="1" eaLnBrk="1" hangingPunct="1">
              <a:buFont typeface="Wingdings" panose="05000000000000000000" pitchFamily="2" charset="2"/>
              <a:buChar char="§"/>
              <a:defRPr/>
            </a:pPr>
            <a:r>
              <a:rPr lang="kk-KZ" sz="1600" i="1" dirty="0" smtClean="0">
                <a:solidFill>
                  <a:schemeClr val="tx1"/>
                </a:solidFill>
              </a:rPr>
              <a:t>электр энергиясын беру бойынша </a:t>
            </a:r>
            <a:r>
              <a:rPr lang="ru-RU" sz="1600" i="1" dirty="0" smtClean="0">
                <a:solidFill>
                  <a:schemeClr val="tx1"/>
                </a:solidFill>
              </a:rPr>
              <a:t>–</a:t>
            </a:r>
            <a:r>
              <a:rPr lang="kk-KZ" sz="1600" i="1" dirty="0" smtClean="0">
                <a:solidFill>
                  <a:schemeClr val="tx1"/>
                </a:solidFill>
              </a:rPr>
              <a:t>118 ТМС</a:t>
            </a:r>
          </a:p>
          <a:p>
            <a:pPr lvl="1" eaLnBrk="1" hangingPunct="1">
              <a:buFont typeface="Wingdings" panose="05000000000000000000" pitchFamily="2" charset="2"/>
              <a:buChar char="§"/>
              <a:defRPr/>
            </a:pPr>
            <a:r>
              <a:rPr lang="ru-RU" sz="1600" i="1" dirty="0" err="1" smtClean="0">
                <a:solidFill>
                  <a:schemeClr val="tx1"/>
                </a:solidFill>
              </a:rPr>
              <a:t>сумен</a:t>
            </a:r>
            <a:r>
              <a:rPr lang="ru-RU" sz="1600" i="1" dirty="0" smtClean="0">
                <a:solidFill>
                  <a:schemeClr val="tx1"/>
                </a:solidFill>
              </a:rPr>
              <a:t> </a:t>
            </a:r>
            <a:r>
              <a:rPr lang="ru-RU" sz="1600" i="1" dirty="0" err="1" smtClean="0">
                <a:solidFill>
                  <a:schemeClr val="tx1"/>
                </a:solidFill>
              </a:rPr>
              <a:t>жабдықтау</a:t>
            </a:r>
            <a:r>
              <a:rPr lang="ru-RU" sz="1600" i="1" dirty="0" smtClean="0">
                <a:solidFill>
                  <a:schemeClr val="tx1"/>
                </a:solidFill>
              </a:rPr>
              <a:t> </a:t>
            </a:r>
            <a:r>
              <a:rPr lang="ru-RU" sz="1600" i="1" dirty="0" err="1" smtClean="0">
                <a:solidFill>
                  <a:schemeClr val="tx1"/>
                </a:solidFill>
              </a:rPr>
              <a:t>және</a:t>
            </a:r>
            <a:r>
              <a:rPr lang="ru-RU" sz="1600" i="1" dirty="0" smtClean="0">
                <a:solidFill>
                  <a:schemeClr val="tx1"/>
                </a:solidFill>
              </a:rPr>
              <a:t> су </a:t>
            </a:r>
            <a:r>
              <a:rPr lang="ru-RU" sz="1600" i="1" dirty="0" err="1" smtClean="0">
                <a:solidFill>
                  <a:schemeClr val="tx1"/>
                </a:solidFill>
              </a:rPr>
              <a:t>бұру</a:t>
            </a:r>
            <a:r>
              <a:rPr lang="ru-RU" sz="1600" i="1" dirty="0" smtClean="0">
                <a:solidFill>
                  <a:schemeClr val="tx1"/>
                </a:solidFill>
              </a:rPr>
              <a:t> </a:t>
            </a:r>
            <a:r>
              <a:rPr lang="ru-RU" sz="1600" i="1" dirty="0" err="1" smtClean="0">
                <a:solidFill>
                  <a:schemeClr val="tx1"/>
                </a:solidFill>
              </a:rPr>
              <a:t>бойынша</a:t>
            </a:r>
            <a:r>
              <a:rPr lang="ru-RU" sz="1600" i="1" dirty="0" smtClean="0">
                <a:solidFill>
                  <a:schemeClr val="tx1"/>
                </a:solidFill>
              </a:rPr>
              <a:t> –577 ТМС</a:t>
            </a:r>
          </a:p>
          <a:p>
            <a:pPr marL="200025" lvl="1" indent="0" eaLnBrk="1" hangingPunct="1">
              <a:buFont typeface="Calibri" panose="020F0502020204030204" pitchFamily="34" charset="0"/>
              <a:buNone/>
              <a:defRPr/>
            </a:pPr>
            <a:r>
              <a:rPr lang="kk-KZ" b="1" u="sng" dirty="0" smtClean="0">
                <a:solidFill>
                  <a:schemeClr val="tx1"/>
                </a:solidFill>
              </a:rPr>
              <a:t>ТМС саласындағы </a:t>
            </a:r>
            <a:r>
              <a:rPr lang="kk-KZ" b="1" u="sng" dirty="0" err="1" smtClean="0">
                <a:solidFill>
                  <a:schemeClr val="tx1"/>
                </a:solidFill>
              </a:rPr>
              <a:t>ТМС-ның</a:t>
            </a:r>
            <a:r>
              <a:rPr lang="kk-KZ" b="1" u="sng" dirty="0" smtClean="0">
                <a:solidFill>
                  <a:schemeClr val="tx1"/>
                </a:solidFill>
              </a:rPr>
              <a:t> көрсетілетін қызметтері </a:t>
            </a:r>
            <a:r>
              <a:rPr lang="kk-KZ" b="1" dirty="0" smtClean="0">
                <a:solidFill>
                  <a:schemeClr val="tx1"/>
                </a:solidFill>
              </a:rPr>
              <a:t>- 1355</a:t>
            </a:r>
          </a:p>
          <a:p>
            <a:pPr lvl="1" eaLnBrk="1" hangingPunct="1">
              <a:buFont typeface="Wingdings" panose="05000000000000000000" pitchFamily="2" charset="2"/>
              <a:buChar char="§"/>
              <a:defRPr/>
            </a:pPr>
            <a:endParaRPr lang="ru-RU" sz="1600" i="1" dirty="0" smtClean="0">
              <a:solidFill>
                <a:schemeClr val="tx1"/>
              </a:solidFill>
            </a:endParaRPr>
          </a:p>
        </p:txBody>
      </p:sp>
      <p:pic>
        <p:nvPicPr>
          <p:cNvPr id="12293" name="Рисунок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8" y="252413"/>
            <a:ext cx="1063625" cy="947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4" name="Прямоугольник 3"/>
          <p:cNvSpPr>
            <a:spLocks noChangeArrowheads="1"/>
          </p:cNvSpPr>
          <p:nvPr/>
        </p:nvSpPr>
        <p:spPr bwMode="auto">
          <a:xfrm>
            <a:off x="557213" y="1385888"/>
            <a:ext cx="3960812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kk-KZ" sz="1600" i="1"/>
              <a:t>ТАБИҒИ МОНОПОЛИЯЛАР</a:t>
            </a:r>
            <a:endParaRPr lang="ru-RU" sz="1600" i="1"/>
          </a:p>
        </p:txBody>
      </p:sp>
      <p:sp>
        <p:nvSpPr>
          <p:cNvPr id="12295" name="Прямоугольник 3"/>
          <p:cNvSpPr>
            <a:spLocks noChangeArrowheads="1"/>
          </p:cNvSpPr>
          <p:nvPr/>
        </p:nvSpPr>
        <p:spPr bwMode="auto">
          <a:xfrm>
            <a:off x="4640263" y="1392238"/>
            <a:ext cx="4252912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ru-RU" sz="1600">
                <a:cs typeface="Arial" panose="020B0604020202020204" pitchFamily="34" charset="0"/>
              </a:rPr>
              <a:t>ҚОҒАМДЫҚ МАҢЫЗЫ БАР НАРЫҚТАР</a:t>
            </a:r>
            <a:endParaRPr lang="ru-RU" sz="1600" i="1"/>
          </a:p>
        </p:txBody>
      </p:sp>
      <p:sp>
        <p:nvSpPr>
          <p:cNvPr id="12296" name="Прямоугольник 2"/>
          <p:cNvSpPr>
            <a:spLocks noChangeArrowheads="1"/>
          </p:cNvSpPr>
          <p:nvPr/>
        </p:nvSpPr>
        <p:spPr bwMode="auto">
          <a:xfrm>
            <a:off x="4635500" y="1844675"/>
            <a:ext cx="3984625" cy="378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just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ru-RU" dirty="0" err="1">
                <a:latin typeface="Calibri" panose="020F0502020204030204" pitchFamily="34" charset="0"/>
              </a:rPr>
              <a:t>Газбен</a:t>
            </a:r>
            <a:r>
              <a:rPr lang="ru-RU" dirty="0">
                <a:latin typeface="Calibri" panose="020F0502020204030204" pitchFamily="34" charset="0"/>
              </a:rPr>
              <a:t> </a:t>
            </a:r>
            <a:r>
              <a:rPr lang="ru-RU" dirty="0" err="1">
                <a:latin typeface="Calibri" panose="020F0502020204030204" pitchFamily="34" charset="0"/>
              </a:rPr>
              <a:t>жабдықтау</a:t>
            </a:r>
            <a:endParaRPr lang="ru-RU" dirty="0">
              <a:latin typeface="Calibri" panose="020F0502020204030204" pitchFamily="34" charset="0"/>
            </a:endParaRPr>
          </a:p>
          <a:p>
            <a:pPr algn="just">
              <a:buClr>
                <a:schemeClr val="accent1"/>
              </a:buClr>
            </a:pPr>
            <a:r>
              <a:rPr lang="ru-RU" sz="1400" b="0" i="1" dirty="0">
                <a:latin typeface="Calibri" panose="020F0502020204030204" pitchFamily="34" charset="0"/>
              </a:rPr>
              <a:t>	</a:t>
            </a:r>
            <a:r>
              <a:rPr lang="ru-RU" sz="1400" b="0" i="1" dirty="0" err="1">
                <a:latin typeface="Calibri" panose="020F0502020204030204" pitchFamily="34" charset="0"/>
              </a:rPr>
              <a:t>тауарлық</a:t>
            </a:r>
            <a:r>
              <a:rPr lang="ru-RU" sz="1400" b="0" i="1" dirty="0">
                <a:latin typeface="Calibri" panose="020F0502020204030204" pitchFamily="34" charset="0"/>
              </a:rPr>
              <a:t> </a:t>
            </a:r>
            <a:r>
              <a:rPr lang="ru-RU" sz="1400" b="0" i="1" dirty="0" err="1">
                <a:latin typeface="Calibri" panose="020F0502020204030204" pitchFamily="34" charset="0"/>
              </a:rPr>
              <a:t>газды</a:t>
            </a:r>
            <a:r>
              <a:rPr lang="ru-RU" sz="1400" b="0" i="1" dirty="0">
                <a:latin typeface="Calibri" panose="020F0502020204030204" pitchFamily="34" charset="0"/>
              </a:rPr>
              <a:t> </a:t>
            </a:r>
            <a:r>
              <a:rPr lang="ru-RU" sz="1400" b="0" i="1" dirty="0" err="1">
                <a:latin typeface="Calibri" panose="020F0502020204030204" pitchFamily="34" charset="0"/>
              </a:rPr>
              <a:t>және</a:t>
            </a:r>
            <a:r>
              <a:rPr lang="ru-RU" sz="1400" b="0" i="1" dirty="0">
                <a:latin typeface="Calibri" panose="020F0502020204030204" pitchFamily="34" charset="0"/>
              </a:rPr>
              <a:t> </a:t>
            </a:r>
            <a:r>
              <a:rPr lang="ru-RU" sz="1400" b="0" i="1" dirty="0" err="1">
                <a:latin typeface="Calibri" panose="020F0502020204030204" pitchFamily="34" charset="0"/>
              </a:rPr>
              <a:t>сұйытылған</a:t>
            </a:r>
            <a:r>
              <a:rPr lang="ru-RU" sz="1400" b="0" i="1" dirty="0">
                <a:latin typeface="Calibri" panose="020F0502020204030204" pitchFamily="34" charset="0"/>
              </a:rPr>
              <a:t> </a:t>
            </a:r>
            <a:r>
              <a:rPr lang="ru-RU" sz="1400" b="0" i="1" dirty="0" err="1">
                <a:latin typeface="Calibri" panose="020F0502020204030204" pitchFamily="34" charset="0"/>
              </a:rPr>
              <a:t>мұнай</a:t>
            </a:r>
            <a:r>
              <a:rPr lang="ru-RU" sz="1400" b="0" i="1" dirty="0">
                <a:latin typeface="Calibri" panose="020F0502020204030204" pitchFamily="34" charset="0"/>
              </a:rPr>
              <a:t> </a:t>
            </a:r>
            <a:r>
              <a:rPr lang="ru-RU" sz="1400" b="0" i="1" dirty="0" err="1">
                <a:latin typeface="Calibri" panose="020F0502020204030204" pitchFamily="34" charset="0"/>
              </a:rPr>
              <a:t>газын</a:t>
            </a:r>
            <a:r>
              <a:rPr lang="ru-RU" sz="1400" b="0" i="1" dirty="0">
                <a:latin typeface="Calibri" panose="020F0502020204030204" pitchFamily="34" charset="0"/>
              </a:rPr>
              <a:t> газ </a:t>
            </a:r>
            <a:r>
              <a:rPr lang="ru-RU" sz="1400" b="0" i="1" dirty="0" err="1">
                <a:latin typeface="Calibri" panose="020F0502020204030204" pitchFamily="34" charset="0"/>
              </a:rPr>
              <a:t>тарату</a:t>
            </a:r>
            <a:r>
              <a:rPr lang="ru-RU" sz="1400" b="0" i="1" dirty="0">
                <a:latin typeface="Calibri" panose="020F0502020204030204" pitchFamily="34" charset="0"/>
              </a:rPr>
              <a:t> </a:t>
            </a:r>
            <a:r>
              <a:rPr lang="ru-RU" sz="1400" b="0" i="1" dirty="0" err="1">
                <a:latin typeface="Calibri" panose="020F0502020204030204" pitchFamily="34" charset="0"/>
              </a:rPr>
              <a:t>қондырғылары</a:t>
            </a:r>
            <a:r>
              <a:rPr lang="ru-RU" sz="1400" b="0" i="1" dirty="0">
                <a:latin typeface="Calibri" panose="020F0502020204030204" pitchFamily="34" charset="0"/>
              </a:rPr>
              <a:t> </a:t>
            </a:r>
            <a:r>
              <a:rPr lang="ru-RU" sz="1400" b="0" i="1" dirty="0" err="1">
                <a:latin typeface="Calibri" panose="020F0502020204030204" pitchFamily="34" charset="0"/>
              </a:rPr>
              <a:t>арқылы</a:t>
            </a:r>
            <a:r>
              <a:rPr lang="ru-RU" sz="1400" b="0" i="1" dirty="0">
                <a:latin typeface="Calibri" panose="020F0502020204030204" pitchFamily="34" charset="0"/>
              </a:rPr>
              <a:t> </a:t>
            </a:r>
            <a:r>
              <a:rPr lang="ru-RU" sz="1400" b="0" i="1" dirty="0" err="1">
                <a:latin typeface="Calibri" panose="020F0502020204030204" pitchFamily="34" charset="0"/>
              </a:rPr>
              <a:t>бөлшек</a:t>
            </a:r>
            <a:r>
              <a:rPr lang="ru-RU" sz="1400" b="0" i="1" dirty="0">
                <a:latin typeface="Calibri" panose="020F0502020204030204" pitchFamily="34" charset="0"/>
              </a:rPr>
              <a:t> </a:t>
            </a:r>
            <a:r>
              <a:rPr lang="ru-RU" sz="1400" b="0" i="1" dirty="0" err="1">
                <a:latin typeface="Calibri" panose="020F0502020204030204" pitchFamily="34" charset="0"/>
              </a:rPr>
              <a:t>саудада</a:t>
            </a:r>
            <a:r>
              <a:rPr lang="ru-RU" sz="1400" b="0" i="1" dirty="0">
                <a:latin typeface="Calibri" panose="020F0502020204030204" pitchFamily="34" charset="0"/>
              </a:rPr>
              <a:t> </a:t>
            </a:r>
            <a:r>
              <a:rPr lang="ru-RU" sz="1400" b="0" i="1" dirty="0" err="1">
                <a:latin typeface="Calibri" panose="020F0502020204030204" pitchFamily="34" charset="0"/>
              </a:rPr>
              <a:t>өткізу</a:t>
            </a:r>
            <a:endParaRPr lang="ru-RU" sz="1400" b="0" i="1" dirty="0">
              <a:latin typeface="Calibri" panose="020F0502020204030204" pitchFamily="34" charset="0"/>
            </a:endParaRPr>
          </a:p>
          <a:p>
            <a:pPr algn="just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ru-RU" dirty="0" err="1">
                <a:latin typeface="Calibri" panose="020F0502020204030204" pitchFamily="34" charset="0"/>
              </a:rPr>
              <a:t>Электрмен</a:t>
            </a:r>
            <a:r>
              <a:rPr lang="ru-RU" dirty="0">
                <a:latin typeface="Calibri" panose="020F0502020204030204" pitchFamily="34" charset="0"/>
              </a:rPr>
              <a:t> </a:t>
            </a:r>
            <a:r>
              <a:rPr lang="ru-RU" dirty="0" err="1">
                <a:latin typeface="Calibri" panose="020F0502020204030204" pitchFamily="34" charset="0"/>
              </a:rPr>
              <a:t>жабдықтау</a:t>
            </a:r>
            <a:endParaRPr lang="ru-RU" dirty="0">
              <a:latin typeface="Calibri" panose="020F0502020204030204" pitchFamily="34" charset="0"/>
            </a:endParaRPr>
          </a:p>
          <a:p>
            <a:pPr algn="just">
              <a:buClr>
                <a:schemeClr val="accent1"/>
              </a:buClr>
            </a:pPr>
            <a:r>
              <a:rPr lang="ru-RU" sz="1400" b="0" i="1" dirty="0">
                <a:latin typeface="Calibri" panose="020F0502020204030204" pitchFamily="34" charset="0"/>
              </a:rPr>
              <a:t>	</a:t>
            </a:r>
            <a:r>
              <a:rPr lang="ru-RU" sz="1400" b="0" i="1" dirty="0" err="1">
                <a:latin typeface="Calibri" panose="020F0502020204030204" pitchFamily="34" charset="0"/>
              </a:rPr>
              <a:t>электр</a:t>
            </a:r>
            <a:r>
              <a:rPr lang="ru-RU" sz="1400" b="0" i="1" dirty="0">
                <a:latin typeface="Calibri" panose="020F0502020204030204" pitchFamily="34" charset="0"/>
              </a:rPr>
              <a:t> </a:t>
            </a:r>
            <a:r>
              <a:rPr lang="ru-RU" sz="1400" b="0" i="1" dirty="0" err="1">
                <a:latin typeface="Calibri" panose="020F0502020204030204" pitchFamily="34" charset="0"/>
              </a:rPr>
              <a:t>энергиясын</a:t>
            </a:r>
            <a:r>
              <a:rPr lang="ru-RU" sz="1400" b="0" i="1" dirty="0">
                <a:latin typeface="Calibri" panose="020F0502020204030204" pitchFamily="34" charset="0"/>
              </a:rPr>
              <a:t> </a:t>
            </a:r>
            <a:r>
              <a:rPr lang="ru-RU" sz="1400" b="0" i="1" dirty="0" err="1">
                <a:latin typeface="Calibri" panose="020F0502020204030204" pitchFamily="34" charset="0"/>
              </a:rPr>
              <a:t>бөлшек</a:t>
            </a:r>
            <a:r>
              <a:rPr lang="ru-RU" sz="1400" b="0" i="1" dirty="0">
                <a:latin typeface="Calibri" panose="020F0502020204030204" pitchFamily="34" charset="0"/>
              </a:rPr>
              <a:t> </a:t>
            </a:r>
            <a:r>
              <a:rPr lang="ru-RU" sz="1400" b="0" i="1" dirty="0" err="1">
                <a:latin typeface="Calibri" panose="020F0502020204030204" pitchFamily="34" charset="0"/>
              </a:rPr>
              <a:t>саудада</a:t>
            </a:r>
            <a:r>
              <a:rPr lang="ru-RU" sz="1400" b="0" i="1" dirty="0">
                <a:latin typeface="Calibri" panose="020F0502020204030204" pitchFamily="34" charset="0"/>
              </a:rPr>
              <a:t> </a:t>
            </a:r>
            <a:r>
              <a:rPr lang="ru-RU" sz="1400" b="0" i="1" dirty="0" err="1">
                <a:latin typeface="Calibri" panose="020F0502020204030204" pitchFamily="34" charset="0"/>
              </a:rPr>
              <a:t>өткізу</a:t>
            </a:r>
            <a:endParaRPr lang="ru-RU" sz="1400" b="0" i="1" dirty="0">
              <a:latin typeface="Calibri" panose="020F0502020204030204" pitchFamily="34" charset="0"/>
            </a:endParaRPr>
          </a:p>
          <a:p>
            <a:pPr algn="just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ru-RU" dirty="0" err="1">
                <a:latin typeface="Calibri" panose="020F0502020204030204" pitchFamily="34" charset="0"/>
              </a:rPr>
              <a:t>Темір</a:t>
            </a:r>
            <a:r>
              <a:rPr lang="ru-RU" dirty="0">
                <a:latin typeface="Calibri" panose="020F0502020204030204" pitchFamily="34" charset="0"/>
              </a:rPr>
              <a:t> </a:t>
            </a:r>
            <a:r>
              <a:rPr lang="ru-RU" dirty="0" err="1">
                <a:latin typeface="Calibri" panose="020F0502020204030204" pitchFamily="34" charset="0"/>
              </a:rPr>
              <a:t>жол</a:t>
            </a:r>
            <a:r>
              <a:rPr lang="ru-RU" dirty="0">
                <a:latin typeface="Calibri" panose="020F0502020204030204" pitchFamily="34" charset="0"/>
              </a:rPr>
              <a:t> </a:t>
            </a:r>
            <a:r>
              <a:rPr lang="ru-RU" dirty="0" err="1">
                <a:latin typeface="Calibri" panose="020F0502020204030204" pitchFamily="34" charset="0"/>
              </a:rPr>
              <a:t>көлігі</a:t>
            </a:r>
            <a:r>
              <a:rPr lang="ru-RU" dirty="0">
                <a:latin typeface="Calibri" panose="020F0502020204030204" pitchFamily="34" charset="0"/>
              </a:rPr>
              <a:t> </a:t>
            </a:r>
          </a:p>
          <a:p>
            <a:pPr algn="just">
              <a:buClr>
                <a:schemeClr val="accent1"/>
              </a:buClr>
            </a:pPr>
            <a:r>
              <a:rPr lang="ru-RU" sz="1400" b="0" i="1" dirty="0">
                <a:latin typeface="Calibri" panose="020F0502020204030204" pitchFamily="34" charset="0"/>
              </a:rPr>
              <a:t>	</a:t>
            </a:r>
            <a:r>
              <a:rPr lang="ru-RU" sz="1400" b="0" i="1" dirty="0" err="1">
                <a:latin typeface="Calibri" panose="020F0502020204030204" pitchFamily="34" charset="0"/>
              </a:rPr>
              <a:t>локомотивтік</a:t>
            </a:r>
            <a:r>
              <a:rPr lang="ru-RU" sz="1400" b="0" i="1" dirty="0">
                <a:latin typeface="Calibri" panose="020F0502020204030204" pitchFamily="34" charset="0"/>
              </a:rPr>
              <a:t> </a:t>
            </a:r>
            <a:r>
              <a:rPr lang="ru-RU" sz="1400" b="0" i="1" dirty="0" err="1">
                <a:latin typeface="Calibri" panose="020F0502020204030204" pitchFamily="34" charset="0"/>
              </a:rPr>
              <a:t>тартқыш</a:t>
            </a:r>
            <a:r>
              <a:rPr lang="ru-RU" sz="1400" b="0" i="1" dirty="0">
                <a:latin typeface="Calibri" panose="020F0502020204030204" pitchFamily="34" charset="0"/>
              </a:rPr>
              <a:t> </a:t>
            </a:r>
            <a:r>
              <a:rPr lang="ru-RU" sz="1400" b="0" i="1" dirty="0" err="1">
                <a:latin typeface="Calibri" panose="020F0502020204030204" pitchFamily="34" charset="0"/>
              </a:rPr>
              <a:t>қызметтерін</a:t>
            </a:r>
            <a:r>
              <a:rPr lang="ru-RU" sz="1400" b="0" i="1" dirty="0">
                <a:latin typeface="Calibri" panose="020F0502020204030204" pitchFamily="34" charset="0"/>
              </a:rPr>
              <a:t> </a:t>
            </a:r>
            <a:r>
              <a:rPr lang="ru-RU" sz="1400" b="0" i="1" dirty="0" err="1">
                <a:latin typeface="Calibri" panose="020F0502020204030204" pitchFamily="34" charset="0"/>
              </a:rPr>
              <a:t>қоса</a:t>
            </a:r>
            <a:r>
              <a:rPr lang="ru-RU" sz="1400" b="0" i="1" dirty="0">
                <a:latin typeface="Calibri" panose="020F0502020204030204" pitchFamily="34" charset="0"/>
              </a:rPr>
              <a:t> </a:t>
            </a:r>
            <a:r>
              <a:rPr lang="ru-RU" sz="1400" b="0" i="1" dirty="0" err="1">
                <a:latin typeface="Calibri" panose="020F0502020204030204" pitchFamily="34" charset="0"/>
              </a:rPr>
              <a:t>алғанда</a:t>
            </a:r>
            <a:r>
              <a:rPr lang="ru-RU" sz="1400" b="0" i="1" dirty="0">
                <a:latin typeface="Calibri" panose="020F0502020204030204" pitchFamily="34" charset="0"/>
              </a:rPr>
              <a:t>, </a:t>
            </a:r>
            <a:r>
              <a:rPr lang="ru-RU" sz="1400" b="0" i="1" dirty="0" err="1">
                <a:latin typeface="Calibri" panose="020F0502020204030204" pitchFamily="34" charset="0"/>
              </a:rPr>
              <a:t>жүктерді</a:t>
            </a:r>
            <a:r>
              <a:rPr lang="ru-RU" sz="1400" b="0" i="1" dirty="0">
                <a:latin typeface="Calibri" panose="020F0502020204030204" pitchFamily="34" charset="0"/>
              </a:rPr>
              <a:t> </a:t>
            </a:r>
            <a:r>
              <a:rPr lang="ru-RU" sz="1400" b="0" i="1" dirty="0" err="1">
                <a:latin typeface="Calibri" panose="020F0502020204030204" pitchFamily="34" charset="0"/>
              </a:rPr>
              <a:t>темір</a:t>
            </a:r>
            <a:r>
              <a:rPr lang="ru-RU" sz="1400" b="0" i="1" dirty="0">
                <a:latin typeface="Calibri" panose="020F0502020204030204" pitchFamily="34" charset="0"/>
              </a:rPr>
              <a:t> </a:t>
            </a:r>
            <a:r>
              <a:rPr lang="ru-RU" sz="1400" b="0" i="1" dirty="0" err="1">
                <a:latin typeface="Calibri" panose="020F0502020204030204" pitchFamily="34" charset="0"/>
              </a:rPr>
              <a:t>жол</a:t>
            </a:r>
            <a:r>
              <a:rPr lang="ru-RU" sz="1400" b="0" i="1" dirty="0">
                <a:latin typeface="Calibri" panose="020F0502020204030204" pitchFamily="34" charset="0"/>
              </a:rPr>
              <a:t> </a:t>
            </a:r>
            <a:r>
              <a:rPr lang="ru-RU" sz="1400" b="0" i="1" dirty="0" err="1">
                <a:latin typeface="Calibri" panose="020F0502020204030204" pitchFamily="34" charset="0"/>
              </a:rPr>
              <a:t>көлігімен</a:t>
            </a:r>
            <a:r>
              <a:rPr lang="ru-RU" sz="1400" b="0" i="1" dirty="0">
                <a:latin typeface="Calibri" panose="020F0502020204030204" pitchFamily="34" charset="0"/>
              </a:rPr>
              <a:t> </a:t>
            </a:r>
            <a:r>
              <a:rPr lang="ru-RU" sz="1400" b="0" i="1" dirty="0" err="1">
                <a:latin typeface="Calibri" panose="020F0502020204030204" pitchFamily="34" charset="0"/>
              </a:rPr>
              <a:t>тасымалдау</a:t>
            </a:r>
            <a:r>
              <a:rPr lang="ru-RU" sz="1400" b="0" i="1" dirty="0">
                <a:latin typeface="Calibri" panose="020F0502020204030204" pitchFamily="34" charset="0"/>
              </a:rPr>
              <a:t> </a:t>
            </a:r>
            <a:r>
              <a:rPr lang="ru-RU" sz="1400" b="0" i="1" dirty="0" err="1">
                <a:latin typeface="Calibri" panose="020F0502020204030204" pitchFamily="34" charset="0"/>
              </a:rPr>
              <a:t>бойынша</a:t>
            </a:r>
            <a:r>
              <a:rPr lang="ru-RU" sz="1400" b="0" i="1" dirty="0">
                <a:latin typeface="Calibri" panose="020F0502020204030204" pitchFamily="34" charset="0"/>
              </a:rPr>
              <a:t> </a:t>
            </a:r>
            <a:r>
              <a:rPr lang="ru-RU" sz="1400" b="0" i="1" dirty="0" err="1">
                <a:latin typeface="Calibri" panose="020F0502020204030204" pitchFamily="34" charset="0"/>
              </a:rPr>
              <a:t>қызметтер</a:t>
            </a:r>
            <a:endParaRPr lang="ru-RU" sz="1400" b="0" i="1" dirty="0">
              <a:latin typeface="Calibri" panose="020F0502020204030204" pitchFamily="34" charset="0"/>
            </a:endParaRPr>
          </a:p>
          <a:p>
            <a:pPr algn="just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ru-RU" dirty="0" err="1">
                <a:latin typeface="Calibri" panose="020F0502020204030204" pitchFamily="34" charset="0"/>
              </a:rPr>
              <a:t>Әуежайлар</a:t>
            </a:r>
            <a:endParaRPr lang="ru-RU" dirty="0">
              <a:latin typeface="Calibri" panose="020F0502020204030204" pitchFamily="34" charset="0"/>
            </a:endParaRPr>
          </a:p>
          <a:p>
            <a:pPr algn="just">
              <a:buClr>
                <a:schemeClr val="accent1"/>
              </a:buClr>
            </a:pPr>
            <a:r>
              <a:rPr lang="ru-RU" sz="1400" b="0" i="1" dirty="0">
                <a:latin typeface="Calibri" panose="020F0502020204030204" pitchFamily="34" charset="0"/>
              </a:rPr>
              <a:t>	</a:t>
            </a:r>
            <a:r>
              <a:rPr lang="ru-RU" sz="1400" b="0" i="1" dirty="0" err="1">
                <a:latin typeface="Calibri" panose="020F0502020204030204" pitchFamily="34" charset="0"/>
              </a:rPr>
              <a:t>ішкі</a:t>
            </a:r>
            <a:r>
              <a:rPr lang="ru-RU" sz="1400" b="0" i="1" dirty="0">
                <a:latin typeface="Calibri" panose="020F0502020204030204" pitchFamily="34" charset="0"/>
              </a:rPr>
              <a:t> </a:t>
            </a:r>
            <a:r>
              <a:rPr lang="ru-RU" sz="1400" b="0" i="1" dirty="0" err="1">
                <a:latin typeface="Calibri" panose="020F0502020204030204" pitchFamily="34" charset="0"/>
              </a:rPr>
              <a:t>рейстерге</a:t>
            </a:r>
            <a:r>
              <a:rPr lang="ru-RU" sz="1400" b="0" i="1" dirty="0">
                <a:latin typeface="Calibri" panose="020F0502020204030204" pitchFamily="34" charset="0"/>
              </a:rPr>
              <a:t> </a:t>
            </a:r>
            <a:r>
              <a:rPr lang="ru-RU" sz="1400" b="0" i="1" dirty="0" err="1">
                <a:latin typeface="Calibri" panose="020F0502020204030204" pitchFamily="34" charset="0"/>
              </a:rPr>
              <a:t>қызмет</a:t>
            </a:r>
            <a:r>
              <a:rPr lang="ru-RU" sz="1400" b="0" i="1" dirty="0">
                <a:latin typeface="Calibri" panose="020F0502020204030204" pitchFamily="34" charset="0"/>
              </a:rPr>
              <a:t> </a:t>
            </a:r>
            <a:r>
              <a:rPr lang="ru-RU" sz="1400" b="0" i="1" dirty="0" err="1">
                <a:latin typeface="Calibri" panose="020F0502020204030204" pitchFamily="34" charset="0"/>
              </a:rPr>
              <a:t>көрсету</a:t>
            </a:r>
            <a:r>
              <a:rPr lang="ru-RU" sz="1400" b="0" i="1" dirty="0">
                <a:latin typeface="Calibri" panose="020F0502020204030204" pitchFamily="34" charset="0"/>
              </a:rPr>
              <a:t> </a:t>
            </a:r>
            <a:r>
              <a:rPr lang="ru-RU" sz="1400" b="0" i="1" dirty="0" err="1">
                <a:latin typeface="Calibri" panose="020F0502020204030204" pitchFamily="34" charset="0"/>
              </a:rPr>
              <a:t>кезінде</a:t>
            </a:r>
            <a:r>
              <a:rPr lang="ru-RU" sz="1400" b="0" i="1" dirty="0">
                <a:latin typeface="Calibri" panose="020F0502020204030204" pitchFamily="34" charset="0"/>
              </a:rPr>
              <a:t>  </a:t>
            </a:r>
            <a:r>
              <a:rPr lang="ru-RU" sz="1400" b="0" i="1" dirty="0" err="1">
                <a:latin typeface="Calibri" panose="020F0502020204030204" pitchFamily="34" charset="0"/>
              </a:rPr>
              <a:t>әуежайлардың</a:t>
            </a:r>
            <a:r>
              <a:rPr lang="ru-RU" sz="1400" b="0" i="1" dirty="0">
                <a:latin typeface="Calibri" panose="020F0502020204030204" pitchFamily="34" charset="0"/>
              </a:rPr>
              <a:t> </a:t>
            </a:r>
            <a:r>
              <a:rPr lang="ru-RU" sz="1400" b="0" i="1" dirty="0" err="1">
                <a:latin typeface="Calibri" panose="020F0502020204030204" pitchFamily="34" charset="0"/>
              </a:rPr>
              <a:t>қызметі</a:t>
            </a:r>
            <a:endParaRPr lang="ru-RU" sz="1400" b="0" i="1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just"/>
            <a:endParaRPr lang="ru-RU" sz="1400" b="0" i="1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just"/>
            <a:r>
              <a:rPr lang="ru-RU" sz="1400" b="0" i="1" dirty="0">
                <a:solidFill>
                  <a:srgbClr val="000000"/>
                </a:solidFill>
                <a:latin typeface="Calibri" panose="020F0502020204030204" pitchFamily="34" charset="0"/>
              </a:rPr>
              <a:t>	*</a:t>
            </a:r>
            <a:r>
              <a:rPr lang="ru-RU" sz="1400" b="0" i="1" dirty="0" err="1">
                <a:solidFill>
                  <a:srgbClr val="000000"/>
                </a:solidFill>
                <a:latin typeface="Calibri" panose="020F0502020204030204" pitchFamily="34" charset="0"/>
              </a:rPr>
              <a:t>баға</a:t>
            </a:r>
            <a:r>
              <a:rPr lang="ru-RU" sz="1400" b="0" i="1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ru-RU" sz="1400" b="0" i="1" dirty="0" err="1">
                <a:solidFill>
                  <a:srgbClr val="000000"/>
                </a:solidFill>
                <a:latin typeface="Calibri" panose="020F0502020204030204" pitchFamily="34" charset="0"/>
              </a:rPr>
              <a:t>реттеу</a:t>
            </a:r>
            <a:r>
              <a:rPr lang="ru-RU" sz="1400" b="0" i="1" dirty="0">
                <a:solidFill>
                  <a:srgbClr val="000000"/>
                </a:solidFill>
                <a:latin typeface="Calibri" panose="020F0502020204030204" pitchFamily="34" charset="0"/>
              </a:rPr>
              <a:t> – 2020 </a:t>
            </a:r>
            <a:r>
              <a:rPr lang="ru-RU" sz="1400" b="0" i="1" dirty="0" err="1">
                <a:solidFill>
                  <a:srgbClr val="000000"/>
                </a:solidFill>
                <a:latin typeface="Calibri" panose="020F0502020204030204" pitchFamily="34" charset="0"/>
              </a:rPr>
              <a:t>жылғы</a:t>
            </a:r>
            <a:r>
              <a:rPr lang="ru-RU" sz="1400" b="0" i="1" dirty="0">
                <a:solidFill>
                  <a:srgbClr val="000000"/>
                </a:solidFill>
                <a:latin typeface="Calibri" panose="020F0502020204030204" pitchFamily="34" charset="0"/>
              </a:rPr>
              <a:t> 1 </a:t>
            </a:r>
            <a:r>
              <a:rPr lang="ru-RU" sz="1400" b="0" i="1" dirty="0" err="1">
                <a:solidFill>
                  <a:srgbClr val="000000"/>
                </a:solidFill>
                <a:latin typeface="Calibri" panose="020F0502020204030204" pitchFamily="34" charset="0"/>
              </a:rPr>
              <a:t>қаңтарға</a:t>
            </a:r>
            <a:r>
              <a:rPr lang="ru-RU" sz="1400" b="0" i="1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ru-RU" sz="1400" b="0" i="1" dirty="0" err="1">
                <a:solidFill>
                  <a:srgbClr val="000000"/>
                </a:solidFill>
                <a:latin typeface="Calibri" panose="020F0502020204030204" pitchFamily="34" charset="0"/>
              </a:rPr>
              <a:t>дейін</a:t>
            </a:r>
            <a:endParaRPr lang="ru-RU" sz="1400" b="0" i="1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4147" y="483237"/>
            <a:ext cx="6768752" cy="485104"/>
          </a:xfrm>
          <a:solidFill>
            <a:srgbClr val="45B0D1"/>
          </a:solidFill>
        </p:spPr>
        <p:txBody>
          <a:bodyPr>
            <a:normAutofit fontScale="90000"/>
            <a:scene3d>
              <a:camera prst="orthographicFront"/>
              <a:lightRig rig="soft" dir="t"/>
            </a:scene3d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/>
            </a:r>
            <a:br>
              <a:rPr lang="ru-RU" sz="2800" b="1" dirty="0" smtClean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</a:br>
            <a:r>
              <a:rPr lang="ru-RU" sz="2800" b="1" dirty="0" smtClean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/>
            </a:r>
            <a:br>
              <a:rPr lang="ru-RU" sz="2800" b="1" dirty="0" smtClean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</a:br>
            <a:r>
              <a:rPr lang="ru-RU" sz="2800" b="1" dirty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/>
            </a:r>
            <a:br>
              <a:rPr lang="ru-RU" sz="2800" b="1" dirty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</a:b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ЕҚДБ-МЕН 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ЫНТЫМАҚТАСТЫҚ</a:t>
            </a:r>
            <a:endParaRPr lang="ru-RU" sz="26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43" name="Номер слайда 2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defRPr/>
            </a:pPr>
            <a:r>
              <a:rPr lang="ru-RU" dirty="0" smtClean="0">
                <a:solidFill>
                  <a:schemeClr val="bg1"/>
                </a:solidFill>
              </a:rPr>
              <a:t>2</a:t>
            </a:r>
            <a:endParaRPr lang="en-US" dirty="0" smtClean="0">
              <a:solidFill>
                <a:schemeClr val="bg1"/>
              </a:solidFill>
            </a:endParaRPr>
          </a:p>
        </p:txBody>
      </p:sp>
      <p:pic>
        <p:nvPicPr>
          <p:cNvPr id="14340" name="Рисунок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8" y="252413"/>
            <a:ext cx="1063625" cy="947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1" name="Picture 2" descr="http://www.belmarket.by/get_img?ImageId=368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350" y="1920875"/>
            <a:ext cx="1568450" cy="127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Прямоугольник 8"/>
          <p:cNvSpPr/>
          <p:nvPr/>
        </p:nvSpPr>
        <p:spPr>
          <a:xfrm>
            <a:off x="2509838" y="1906588"/>
            <a:ext cx="5886450" cy="12795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defRPr/>
            </a:pPr>
            <a:r>
              <a:rPr lang="ru-RU" altLang="ru-RU" sz="2000" smtClean="0">
                <a:cs typeface="Arial" panose="020B0604020202020204" pitchFamily="34" charset="0"/>
              </a:rPr>
              <a:t>ЕҚДБ-ның</a:t>
            </a:r>
            <a:r>
              <a:rPr lang="kk-KZ" sz="2000" smtClean="0">
                <a:latin typeface="Calibri" panose="020F0502020204030204" pitchFamily="34" charset="0"/>
              </a:rPr>
              <a:t> </a:t>
            </a:r>
            <a:r>
              <a:rPr lang="ru-RU" sz="2000" smtClean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«</a:t>
            </a:r>
            <a:r>
              <a:rPr lang="kk-KZ" sz="2000" smtClean="0">
                <a:latin typeface="Calibri" panose="020F0502020204030204" pitchFamily="34" charset="0"/>
              </a:rPr>
              <a:t>Инфрақұрылымдағы реттеу және тарифтік саясатты </a:t>
            </a:r>
            <a:r>
              <a:rPr lang="ru-RU" sz="2000" smtClean="0">
                <a:solidFill>
                  <a:srgbClr val="000000"/>
                </a:solidFill>
              </a:rPr>
              <a:t>әзірлеу» атты</a:t>
            </a:r>
            <a:r>
              <a:rPr lang="ru-RU" altLang="ru-RU" sz="2000" smtClean="0">
                <a:cs typeface="Arial" panose="020B0604020202020204" pitchFamily="34" charset="0"/>
              </a:rPr>
              <a:t> зерттеуі</a:t>
            </a:r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00100" y="3500438"/>
            <a:ext cx="3627438" cy="369887"/>
          </a:xfrm>
          <a:prstGeom prst="rect">
            <a:avLst/>
          </a:prstGeom>
          <a:solidFill>
            <a:schemeClr val="accent1">
              <a:lumMod val="40000"/>
              <a:lumOff val="60000"/>
              <a:alpha val="90000"/>
            </a:schemeClr>
          </a:solidFill>
          <a:ln w="19050">
            <a:noFill/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180000" tIns="180000" rIns="180000" bIns="180000" spcCol="1270" anchor="ctr"/>
          <a:lstStyle/>
          <a:p>
            <a:pPr algn="ctr" defTabSz="1698879">
              <a:lnSpc>
                <a:spcPct val="90000"/>
              </a:lnSpc>
              <a:spcAft>
                <a:spcPts val="600"/>
              </a:spcAft>
              <a:defRPr/>
            </a:pPr>
            <a:r>
              <a:rPr lang="ru-RU" sz="16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1-фаза</a:t>
            </a:r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-KZ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2015 жыл</a:t>
            </a:r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4787900" y="3500438"/>
            <a:ext cx="3649663" cy="369887"/>
          </a:xfrm>
          <a:prstGeom prst="rect">
            <a:avLst/>
          </a:prstGeom>
          <a:solidFill>
            <a:schemeClr val="accent1">
              <a:lumMod val="40000"/>
              <a:lumOff val="60000"/>
              <a:alpha val="90000"/>
            </a:schemeClr>
          </a:solidFill>
          <a:ln w="19050">
            <a:noFill/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180000" tIns="180000" rIns="180000" bIns="180000" spcCol="1270" anchor="ctr"/>
          <a:lstStyle/>
          <a:p>
            <a:pPr algn="ctr" defTabSz="1698879">
              <a:lnSpc>
                <a:spcPct val="90000"/>
              </a:lnSpc>
              <a:spcAft>
                <a:spcPts val="600"/>
              </a:spcAft>
              <a:defRPr/>
            </a:pPr>
            <a:r>
              <a:rPr lang="ru-RU" sz="16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фаза </a:t>
            </a:r>
            <a:r>
              <a:rPr lang="kk-KZ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-KZ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6-2017</a:t>
            </a:r>
            <a:r>
              <a:rPr lang="kk-KZ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жылдар</a:t>
            </a:r>
            <a:endParaRPr lang="ru-RU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45" name="Прямоугольник 5"/>
          <p:cNvSpPr>
            <a:spLocks noChangeArrowheads="1"/>
          </p:cNvSpPr>
          <p:nvPr/>
        </p:nvSpPr>
        <p:spPr bwMode="auto">
          <a:xfrm>
            <a:off x="742950" y="4076700"/>
            <a:ext cx="3684588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ru-RU">
                <a:cs typeface="Times New Roman" panose="02020603050405020304" pitchFamily="18" charset="0"/>
              </a:rPr>
              <a:t>Талдау жүргізу: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b="0">
                <a:cs typeface="Times New Roman" panose="02020603050405020304" pitchFamily="18" charset="0"/>
              </a:rPr>
              <a:t>тарифтік саясатқа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b="0">
                <a:cs typeface="Times New Roman" panose="02020603050405020304" pitchFamily="18" charset="0"/>
              </a:rPr>
              <a:t>нормативтік құқықтық базаға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k-KZ" b="0"/>
              <a:t>Қазақстандағы табиғи монополияларды реттеу процесіне</a:t>
            </a:r>
            <a:endParaRPr lang="ru-RU" b="0"/>
          </a:p>
        </p:txBody>
      </p:sp>
      <p:sp>
        <p:nvSpPr>
          <p:cNvPr id="7" name="Прямоугольник 6"/>
          <p:cNvSpPr/>
          <p:nvPr/>
        </p:nvSpPr>
        <p:spPr>
          <a:xfrm>
            <a:off x="4778375" y="4076700"/>
            <a:ext cx="3663950" cy="175418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kk-KZ" dirty="0"/>
              <a:t>ЕҚДБ консультанттарының ұсынымдарын сынақтан </a:t>
            </a:r>
            <a:r>
              <a:rPr lang="kk-KZ" dirty="0"/>
              <a:t>өткізу</a:t>
            </a:r>
            <a:r>
              <a:rPr lang="ru-RU" dirty="0">
                <a:cs typeface="Arial" pitchFamily="34" charset="0"/>
              </a:rPr>
              <a:t>:</a:t>
            </a:r>
            <a:endParaRPr lang="ru-RU" dirty="0">
              <a:cs typeface="Arial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  <a:defRPr/>
            </a:pPr>
            <a:r>
              <a:rPr lang="ru-RU" b="0" dirty="0" err="1">
                <a:cs typeface="Arial" pitchFamily="34" charset="0"/>
              </a:rPr>
              <a:t>салалар</a:t>
            </a:r>
            <a:r>
              <a:rPr lang="ru-RU" b="0" dirty="0">
                <a:cs typeface="Arial" pitchFamily="34" charset="0"/>
              </a:rPr>
              <a:t> </a:t>
            </a:r>
            <a:r>
              <a:rPr lang="ru-RU" b="0" dirty="0" err="1">
                <a:cs typeface="Arial" pitchFamily="34" charset="0"/>
              </a:rPr>
              <a:t>бойынша</a:t>
            </a:r>
            <a:endParaRPr lang="ru-RU" b="0" dirty="0">
              <a:cs typeface="Arial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  <a:defRPr/>
            </a:pPr>
            <a:r>
              <a:rPr lang="ru-RU" b="0" dirty="0" err="1">
                <a:cs typeface="Arial" pitchFamily="34" charset="0"/>
              </a:rPr>
              <a:t>табиғи</a:t>
            </a:r>
            <a:r>
              <a:rPr lang="ru-RU" b="0" dirty="0">
                <a:cs typeface="Arial" pitchFamily="34" charset="0"/>
              </a:rPr>
              <a:t> </a:t>
            </a:r>
            <a:r>
              <a:rPr lang="ru-RU" b="0" dirty="0" err="1">
                <a:cs typeface="Arial" pitchFamily="34" charset="0"/>
              </a:rPr>
              <a:t>монополиялар</a:t>
            </a:r>
            <a:r>
              <a:rPr lang="ru-RU" b="0" dirty="0">
                <a:cs typeface="Arial" pitchFamily="34" charset="0"/>
              </a:rPr>
              <a:t> </a:t>
            </a:r>
            <a:r>
              <a:rPr lang="ru-RU" b="0" dirty="0" err="1">
                <a:cs typeface="Arial" pitchFamily="34" charset="0"/>
              </a:rPr>
              <a:t>субъектілері</a:t>
            </a:r>
            <a:r>
              <a:rPr lang="ru-RU" b="0" dirty="0">
                <a:cs typeface="Arial" pitchFamily="34" charset="0"/>
              </a:rPr>
              <a:t> </a:t>
            </a:r>
            <a:r>
              <a:rPr lang="ru-RU" b="0" dirty="0" err="1">
                <a:cs typeface="Arial" pitchFamily="34" charset="0"/>
              </a:rPr>
              <a:t>бойынша</a:t>
            </a:r>
            <a:endParaRPr lang="ru-RU" b="0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Прямая соединительная линия 18"/>
          <p:cNvCxnSpPr/>
          <p:nvPr/>
        </p:nvCxnSpPr>
        <p:spPr>
          <a:xfrm>
            <a:off x="0" y="765175"/>
            <a:ext cx="9144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1495425" y="247650"/>
            <a:ext cx="6888163" cy="63182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07000"/>
              </a:lnSpc>
              <a:defRPr/>
            </a:pPr>
            <a:r>
              <a:rPr lang="kk-KZ" dirty="0">
                <a:solidFill>
                  <a:schemeClr val="tx1"/>
                </a:solidFill>
                <a:latin typeface="Arial" pitchFamily="34" charset="0"/>
                <a:ea typeface="Calibri" panose="020F0502020204030204" pitchFamily="34" charset="0"/>
                <a:cs typeface="Arial" pitchFamily="34" charset="0"/>
              </a:rPr>
              <a:t>ЖАҢА ТАРИФТІК САЯСАТ</a:t>
            </a:r>
            <a:endParaRPr lang="ru-RU" dirty="0">
              <a:solidFill>
                <a:schemeClr val="tx1"/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ru-RU" dirty="0"/>
              <a:t>3</a:t>
            </a:r>
            <a:endParaRPr lang="ru-RU" dirty="0"/>
          </a:p>
        </p:txBody>
      </p:sp>
      <p:pic>
        <p:nvPicPr>
          <p:cNvPr id="16389" name="Рисунок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175" y="147638"/>
            <a:ext cx="935038" cy="833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6390" name="Группа 6"/>
          <p:cNvGrpSpPr>
            <a:grpSpLocks/>
          </p:cNvGrpSpPr>
          <p:nvPr/>
        </p:nvGrpSpPr>
        <p:grpSpPr bwMode="auto">
          <a:xfrm>
            <a:off x="193675" y="928688"/>
            <a:ext cx="8653463" cy="3816350"/>
            <a:chOff x="55705" y="972809"/>
            <a:chExt cx="5549171" cy="2776665"/>
          </a:xfrm>
        </p:grpSpPr>
        <p:sp>
          <p:nvSpPr>
            <p:cNvPr id="9" name="Прямоугольник 8"/>
            <p:cNvSpPr/>
            <p:nvPr/>
          </p:nvSpPr>
          <p:spPr>
            <a:xfrm>
              <a:off x="55705" y="1204967"/>
              <a:ext cx="5506415" cy="60869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just">
                <a:defRPr/>
              </a:pPr>
              <a:r>
                <a:rPr lang="ru-RU" altLang="ru-RU" sz="1400" i="1" dirty="0">
                  <a:solidFill>
                    <a:schemeClr val="tx1"/>
                  </a:solidFill>
                  <a:cs typeface="Arial" panose="020B0604020202020204" pitchFamily="34" charset="0"/>
                </a:rPr>
                <a:t>       </a:t>
              </a:r>
            </a:p>
            <a:p>
              <a:pPr algn="just">
                <a:defRPr/>
              </a:pPr>
              <a:endParaRPr lang="ru-RU" altLang="ru-RU" sz="1400" b="0" i="1" dirty="0">
                <a:solidFill>
                  <a:schemeClr val="tx1"/>
                </a:solidFill>
                <a:cs typeface="Arial" panose="020B0604020202020204" pitchFamily="34" charset="0"/>
              </a:endParaRPr>
            </a:p>
            <a:p>
              <a:pPr algn="just">
                <a:defRPr/>
              </a:pPr>
              <a:endParaRPr lang="ru-RU" altLang="ru-RU" sz="1400" b="0" i="1" dirty="0">
                <a:solidFill>
                  <a:schemeClr val="tx1"/>
                </a:solidFill>
                <a:cs typeface="Arial" panose="020B0604020202020204" pitchFamily="34" charset="0"/>
              </a:endParaRPr>
            </a:p>
            <a:p>
              <a:pPr algn="just">
                <a:defRPr/>
              </a:pPr>
              <a:r>
                <a:rPr lang="ru-RU" altLang="ru-RU" sz="1400" b="0" i="1" dirty="0">
                  <a:solidFill>
                    <a:schemeClr val="tx1"/>
                  </a:solidFill>
                  <a:cs typeface="Arial" panose="020B0604020202020204" pitchFamily="34" charset="0"/>
                </a:rPr>
                <a:t>        </a:t>
              </a:r>
            </a:p>
            <a:p>
              <a:pPr marL="285750" indent="-285750" algn="just">
                <a:buFont typeface="Wingdings" panose="05000000000000000000" pitchFamily="2" charset="2"/>
                <a:buChar char="Ø"/>
                <a:defRPr/>
              </a:pPr>
              <a:r>
                <a:rPr lang="ru-RU" altLang="ru-RU" sz="1600" dirty="0">
                  <a:solidFill>
                    <a:schemeClr val="tx1"/>
                  </a:solidFill>
                  <a:cs typeface="Arial" panose="020B0604020202020204" pitchFamily="34" charset="0"/>
                </a:rPr>
                <a:t>ТМС-</a:t>
              </a:r>
              <a:r>
                <a:rPr lang="ru-RU" altLang="ru-RU" sz="1600" dirty="0" err="1">
                  <a:solidFill>
                    <a:schemeClr val="tx1"/>
                  </a:solidFill>
                  <a:cs typeface="Arial" panose="020B0604020202020204" pitchFamily="34" charset="0"/>
                </a:rPr>
                <a:t>нің</a:t>
              </a:r>
              <a:r>
                <a:rPr lang="ru-RU" altLang="ru-RU" sz="1600" dirty="0">
                  <a:solidFill>
                    <a:schemeClr val="tx1"/>
                  </a:solidFill>
                  <a:cs typeface="Arial" panose="020B0604020202020204" pitchFamily="34" charset="0"/>
                </a:rPr>
                <a:t> </a:t>
              </a:r>
              <a:r>
                <a:rPr lang="ru-RU" altLang="ru-RU" sz="1600" dirty="0">
                  <a:solidFill>
                    <a:schemeClr val="tx1"/>
                  </a:solidFill>
                  <a:cs typeface="Arial" panose="020B0604020202020204" pitchFamily="34" charset="0"/>
                </a:rPr>
                <a:t>(</a:t>
              </a:r>
              <a:r>
                <a:rPr lang="ru-RU" altLang="ru-RU" sz="1600" dirty="0" err="1">
                  <a:solidFill>
                    <a:schemeClr val="tx1"/>
                  </a:solidFill>
                  <a:cs typeface="Arial" panose="020B0604020202020204" pitchFamily="34" charset="0"/>
                </a:rPr>
                <a:t>қуаты</a:t>
              </a:r>
              <a:r>
                <a:rPr lang="ru-RU" altLang="ru-RU" sz="1600" dirty="0">
                  <a:solidFill>
                    <a:schemeClr val="tx1"/>
                  </a:solidFill>
                  <a:cs typeface="Arial" panose="020B0604020202020204" pitchFamily="34" charset="0"/>
                </a:rPr>
                <a:t> аз </a:t>
              </a:r>
              <a:r>
                <a:rPr lang="ru-RU" altLang="ru-RU" sz="1600" dirty="0" err="1">
                  <a:solidFill>
                    <a:schemeClr val="tx1"/>
                  </a:solidFill>
                  <a:cs typeface="Arial" panose="020B0604020202020204" pitchFamily="34" charset="0"/>
                </a:rPr>
                <a:t>субъектілерден</a:t>
              </a:r>
              <a:r>
                <a:rPr lang="ru-RU" altLang="ru-RU" sz="1600" dirty="0">
                  <a:solidFill>
                    <a:schemeClr val="tx1"/>
                  </a:solidFill>
                  <a:cs typeface="Arial" panose="020B0604020202020204" pitchFamily="34" charset="0"/>
                </a:rPr>
                <a:t> </a:t>
              </a:r>
              <a:r>
                <a:rPr lang="ru-RU" altLang="ru-RU" sz="1600" dirty="0" err="1">
                  <a:solidFill>
                    <a:schemeClr val="tx1"/>
                  </a:solidFill>
                  <a:cs typeface="Arial" panose="020B0604020202020204" pitchFamily="34" charset="0"/>
                </a:rPr>
                <a:t>басқа</a:t>
              </a:r>
              <a:r>
                <a:rPr lang="ru-RU" altLang="ru-RU" sz="1600" dirty="0">
                  <a:solidFill>
                    <a:schemeClr val="tx1"/>
                  </a:solidFill>
                  <a:cs typeface="Arial" panose="020B0604020202020204" pitchFamily="34" charset="0"/>
                </a:rPr>
                <a:t>) </a:t>
              </a:r>
              <a:r>
                <a:rPr lang="ru-RU" altLang="ru-RU" sz="1600" dirty="0" err="1">
                  <a:solidFill>
                    <a:schemeClr val="tx1"/>
                  </a:solidFill>
                  <a:cs typeface="Arial" panose="020B0604020202020204" pitchFamily="34" charset="0"/>
                </a:rPr>
                <a:t>көрсетілетін</a:t>
              </a:r>
              <a:r>
                <a:rPr lang="ru-RU" altLang="ru-RU" sz="1600" dirty="0">
                  <a:solidFill>
                    <a:schemeClr val="tx1"/>
                  </a:solidFill>
                  <a:cs typeface="Arial" panose="020B0604020202020204" pitchFamily="34" charset="0"/>
                </a:rPr>
                <a:t> </a:t>
              </a:r>
              <a:r>
                <a:rPr lang="ru-RU" altLang="ru-RU" sz="1600" dirty="0" err="1">
                  <a:solidFill>
                    <a:schemeClr val="tx1"/>
                  </a:solidFill>
                  <a:cs typeface="Arial" panose="020B0604020202020204" pitchFamily="34" charset="0"/>
                </a:rPr>
                <a:t>қызметтеріне</a:t>
              </a:r>
              <a:r>
                <a:rPr lang="ru-RU" altLang="ru-RU" sz="1600" dirty="0">
                  <a:solidFill>
                    <a:schemeClr val="tx1"/>
                  </a:solidFill>
                  <a:cs typeface="Arial" panose="020B0604020202020204" pitchFamily="34" charset="0"/>
                </a:rPr>
                <a:t> </a:t>
              </a:r>
              <a:r>
                <a:rPr lang="ru-RU" altLang="ru-RU" sz="1600" u="sng" dirty="0">
                  <a:solidFill>
                    <a:schemeClr val="tx1"/>
                  </a:solidFill>
                  <a:cs typeface="Arial" panose="020B0604020202020204" pitchFamily="34" charset="0"/>
                </a:rPr>
                <a:t>5 </a:t>
              </a:r>
              <a:r>
                <a:rPr lang="ru-RU" altLang="ru-RU" sz="1600" u="sng" dirty="0" err="1">
                  <a:solidFill>
                    <a:schemeClr val="tx1"/>
                  </a:solidFill>
                  <a:cs typeface="Arial" panose="020B0604020202020204" pitchFamily="34" charset="0"/>
                </a:rPr>
                <a:t>жыл</a:t>
              </a:r>
              <a:r>
                <a:rPr lang="ru-RU" altLang="ru-RU" sz="1600" u="sng" dirty="0">
                  <a:solidFill>
                    <a:schemeClr val="tx1"/>
                  </a:solidFill>
                  <a:cs typeface="Arial" panose="020B0604020202020204" pitchFamily="34" charset="0"/>
                </a:rPr>
                <a:t> </a:t>
              </a:r>
              <a:r>
                <a:rPr lang="ru-RU" altLang="ru-RU" sz="1600" u="sng" dirty="0" err="1">
                  <a:solidFill>
                    <a:schemeClr val="tx1"/>
                  </a:solidFill>
                  <a:cs typeface="Arial" panose="020B0604020202020204" pitchFamily="34" charset="0"/>
                </a:rPr>
                <a:t>және</a:t>
              </a:r>
              <a:r>
                <a:rPr lang="ru-RU" altLang="ru-RU" sz="1600" u="sng" dirty="0">
                  <a:solidFill>
                    <a:schemeClr val="tx1"/>
                  </a:solidFill>
                  <a:cs typeface="Arial" panose="020B0604020202020204" pitchFamily="34" charset="0"/>
                </a:rPr>
                <a:t> </a:t>
              </a:r>
              <a:r>
                <a:rPr lang="ru-RU" altLang="ru-RU" sz="1600" u="sng" dirty="0" err="1">
                  <a:solidFill>
                    <a:schemeClr val="tx1"/>
                  </a:solidFill>
                  <a:cs typeface="Arial" panose="020B0604020202020204" pitchFamily="34" charset="0"/>
                </a:rPr>
                <a:t>одан</a:t>
              </a:r>
              <a:r>
                <a:rPr lang="ru-RU" altLang="ru-RU" sz="1600" u="sng" dirty="0">
                  <a:solidFill>
                    <a:schemeClr val="tx1"/>
                  </a:solidFill>
                  <a:cs typeface="Arial" panose="020B0604020202020204" pitchFamily="34" charset="0"/>
                </a:rPr>
                <a:t> </a:t>
              </a:r>
              <a:r>
                <a:rPr lang="ru-RU" altLang="ru-RU" sz="1600" u="sng" dirty="0" err="1">
                  <a:solidFill>
                    <a:schemeClr val="tx1"/>
                  </a:solidFill>
                  <a:cs typeface="Arial" panose="020B0604020202020204" pitchFamily="34" charset="0"/>
                </a:rPr>
                <a:t>астам</a:t>
              </a:r>
              <a:r>
                <a:rPr lang="ru-RU" altLang="ru-RU" sz="1600" u="sng" dirty="0">
                  <a:solidFill>
                    <a:schemeClr val="tx1"/>
                  </a:solidFill>
                  <a:cs typeface="Arial" panose="020B0604020202020204" pitchFamily="34" charset="0"/>
                </a:rPr>
                <a:t> </a:t>
              </a:r>
              <a:r>
                <a:rPr lang="ru-RU" altLang="ru-RU" sz="1600" u="sng" dirty="0" err="1">
                  <a:solidFill>
                    <a:schemeClr val="tx1"/>
                  </a:solidFill>
                  <a:cs typeface="Arial" panose="020B0604020202020204" pitchFamily="34" charset="0"/>
                </a:rPr>
                <a:t>мерзімге</a:t>
              </a:r>
              <a:r>
                <a:rPr lang="ru-RU" altLang="ru-RU" sz="1600" u="sng" dirty="0">
                  <a:solidFill>
                    <a:schemeClr val="tx1"/>
                  </a:solidFill>
                  <a:cs typeface="Arial" panose="020B0604020202020204" pitchFamily="34" charset="0"/>
                </a:rPr>
                <a:t> </a:t>
              </a:r>
              <a:r>
                <a:rPr lang="ru-RU" altLang="ru-RU" sz="1600" dirty="0">
                  <a:solidFill>
                    <a:schemeClr val="tx1"/>
                  </a:solidFill>
                  <a:cs typeface="Arial" panose="020B0604020202020204" pitchFamily="34" charset="0"/>
                </a:rPr>
                <a:t>(</a:t>
              </a:r>
              <a:r>
                <a:rPr lang="kk-KZ" altLang="ru-RU" sz="1600" dirty="0">
                  <a:solidFill>
                    <a:schemeClr val="tx1"/>
                  </a:solidFill>
                  <a:cs typeface="Arial" panose="020B0604020202020204" pitchFamily="34" charset="0"/>
                </a:rPr>
                <a:t>ұзақ мерзімдік</a:t>
              </a:r>
              <a:r>
                <a:rPr lang="ru-RU" altLang="ru-RU" sz="1600" dirty="0">
                  <a:solidFill>
                    <a:schemeClr val="tx1"/>
                  </a:solidFill>
                  <a:cs typeface="Arial" panose="020B0604020202020204" pitchFamily="34" charset="0"/>
                </a:rPr>
                <a:t>) </a:t>
              </a:r>
              <a:r>
                <a:rPr lang="ru-RU" altLang="ru-RU" sz="1600" dirty="0" err="1">
                  <a:solidFill>
                    <a:schemeClr val="tx1"/>
                  </a:solidFill>
                  <a:cs typeface="Arial" panose="020B0604020202020204" pitchFamily="34" charset="0"/>
                </a:rPr>
                <a:t>шекті</a:t>
              </a:r>
              <a:r>
                <a:rPr lang="ru-RU" altLang="ru-RU" sz="1600" dirty="0">
                  <a:solidFill>
                    <a:schemeClr val="tx1"/>
                  </a:solidFill>
                  <a:cs typeface="Arial" panose="020B0604020202020204" pitchFamily="34" charset="0"/>
                </a:rPr>
                <a:t> </a:t>
              </a:r>
              <a:r>
                <a:rPr lang="ru-RU" altLang="ru-RU" sz="1600" dirty="0" err="1">
                  <a:solidFill>
                    <a:schemeClr val="tx1"/>
                  </a:solidFill>
                  <a:cs typeface="Arial" panose="020B0604020202020204" pitchFamily="34" charset="0"/>
                </a:rPr>
                <a:t>инвестиялық</a:t>
              </a:r>
              <a:r>
                <a:rPr lang="ru-RU" altLang="ru-RU" sz="1600" dirty="0">
                  <a:solidFill>
                    <a:schemeClr val="tx1"/>
                  </a:solidFill>
                  <a:cs typeface="Arial" panose="020B0604020202020204" pitchFamily="34" charset="0"/>
                </a:rPr>
                <a:t> </a:t>
              </a:r>
              <a:r>
                <a:rPr lang="ru-RU" altLang="ru-RU" sz="1600" dirty="0" err="1">
                  <a:solidFill>
                    <a:schemeClr val="tx1"/>
                  </a:solidFill>
                  <a:cs typeface="Arial" panose="020B0604020202020204" pitchFamily="34" charset="0"/>
                </a:rPr>
                <a:t>тарифтерге</a:t>
              </a:r>
              <a:r>
                <a:rPr lang="ru-RU" altLang="ru-RU" sz="1600" dirty="0">
                  <a:solidFill>
                    <a:schemeClr val="tx1"/>
                  </a:solidFill>
                  <a:cs typeface="Arial" panose="020B0604020202020204" pitchFamily="34" charset="0"/>
                </a:rPr>
                <a:t> </a:t>
              </a:r>
              <a:r>
                <a:rPr lang="ru-RU" altLang="ru-RU" sz="1600" u="sng" dirty="0">
                  <a:solidFill>
                    <a:schemeClr val="tx1"/>
                  </a:solidFill>
                  <a:cs typeface="Arial" panose="020B0604020202020204" pitchFamily="34" charset="0"/>
                </a:rPr>
                <a:t>ӨТУ</a:t>
              </a:r>
            </a:p>
            <a:p>
              <a:pPr algn="just">
                <a:defRPr/>
              </a:pPr>
              <a:r>
                <a:rPr lang="ru-RU" altLang="ru-RU" sz="1600" b="0" i="1" dirty="0">
                  <a:solidFill>
                    <a:schemeClr val="tx1"/>
                  </a:solidFill>
                  <a:cs typeface="Arial" panose="020B0604020202020204" pitchFamily="34" charset="0"/>
                </a:rPr>
                <a:t> </a:t>
              </a:r>
              <a:r>
                <a:rPr lang="ru-RU" altLang="ru-RU" sz="1600" b="0" i="1" dirty="0">
                  <a:solidFill>
                    <a:schemeClr val="tx1"/>
                  </a:solidFill>
                  <a:cs typeface="Arial" panose="020B0604020202020204" pitchFamily="34" charset="0"/>
                </a:rPr>
                <a:t>      </a:t>
              </a:r>
              <a:r>
                <a:rPr lang="ru-RU" altLang="ru-RU" sz="1400" b="0" i="1" dirty="0" err="1">
                  <a:solidFill>
                    <a:schemeClr val="tx1"/>
                  </a:solidFill>
                  <a:cs typeface="Arial" panose="020B0604020202020204" pitchFamily="34" charset="0"/>
                </a:rPr>
                <a:t>Қазіргі</a:t>
              </a:r>
              <a:r>
                <a:rPr lang="ru-RU" altLang="ru-RU" sz="1400" b="0" i="1" dirty="0">
                  <a:solidFill>
                    <a:schemeClr val="tx1"/>
                  </a:solidFill>
                  <a:cs typeface="Arial" panose="020B0604020202020204" pitchFamily="34" charset="0"/>
                </a:rPr>
                <a:t> </a:t>
              </a:r>
              <a:r>
                <a:rPr lang="ru-RU" altLang="ru-RU" sz="1400" b="0" i="1" dirty="0" err="1">
                  <a:solidFill>
                    <a:schemeClr val="tx1"/>
                  </a:solidFill>
                  <a:cs typeface="Arial" panose="020B0604020202020204" pitchFamily="34" charset="0"/>
                </a:rPr>
                <a:t>уақытта</a:t>
              </a:r>
              <a:r>
                <a:rPr lang="ru-RU" altLang="ru-RU" sz="1400" b="0" i="1" dirty="0">
                  <a:solidFill>
                    <a:schemeClr val="tx1"/>
                  </a:solidFill>
                  <a:cs typeface="Arial" panose="020B0604020202020204" pitchFamily="34" charset="0"/>
                </a:rPr>
                <a:t> </a:t>
              </a:r>
              <a:r>
                <a:rPr lang="ru-RU" altLang="ru-RU" sz="1400" b="0" i="1" dirty="0" err="1">
                  <a:solidFill>
                    <a:schemeClr val="tx1"/>
                  </a:solidFill>
                  <a:cs typeface="Arial" panose="020B0604020202020204" pitchFamily="34" charset="0"/>
                </a:rPr>
                <a:t>шекті</a:t>
              </a:r>
              <a:r>
                <a:rPr lang="ru-RU" altLang="ru-RU" sz="1400" b="0" i="1" dirty="0">
                  <a:solidFill>
                    <a:schemeClr val="tx1"/>
                  </a:solidFill>
                  <a:cs typeface="Arial" panose="020B0604020202020204" pitchFamily="34" charset="0"/>
                </a:rPr>
                <a:t> </a:t>
              </a:r>
              <a:r>
                <a:rPr lang="ru-RU" altLang="ru-RU" sz="1400" b="0" i="1" dirty="0" err="1">
                  <a:solidFill>
                    <a:schemeClr val="tx1"/>
                  </a:solidFill>
                  <a:cs typeface="Arial" panose="020B0604020202020204" pitchFamily="34" charset="0"/>
                </a:rPr>
                <a:t>тарифке</a:t>
              </a:r>
              <a:r>
                <a:rPr lang="ru-RU" altLang="ru-RU" sz="1400" b="0" i="1" dirty="0">
                  <a:solidFill>
                    <a:schemeClr val="tx1"/>
                  </a:solidFill>
                  <a:cs typeface="Arial" panose="020B0604020202020204" pitchFamily="34" charset="0"/>
                </a:rPr>
                <a:t> ТМС-</a:t>
              </a:r>
              <a:r>
                <a:rPr lang="ru-RU" altLang="ru-RU" sz="1400" b="0" i="1" dirty="0" err="1">
                  <a:solidFill>
                    <a:schemeClr val="tx1"/>
                  </a:solidFill>
                  <a:cs typeface="Arial" panose="020B0604020202020204" pitchFamily="34" charset="0"/>
                </a:rPr>
                <a:t>нің</a:t>
              </a:r>
              <a:r>
                <a:rPr lang="ru-RU" altLang="ru-RU" sz="1400" b="0" i="1" dirty="0">
                  <a:solidFill>
                    <a:schemeClr val="tx1"/>
                  </a:solidFill>
                  <a:cs typeface="Arial" panose="020B0604020202020204" pitchFamily="34" charset="0"/>
                </a:rPr>
                <a:t> 87 % -</a:t>
              </a:r>
              <a:r>
                <a:rPr lang="ru-RU" altLang="ru-RU" sz="1400" b="0" i="1" dirty="0" err="1">
                  <a:solidFill>
                    <a:schemeClr val="tx1"/>
                  </a:solidFill>
                  <a:cs typeface="Arial" panose="020B0604020202020204" pitchFamily="34" charset="0"/>
                </a:rPr>
                <a:t>ға</a:t>
              </a:r>
              <a:r>
                <a:rPr lang="ru-RU" altLang="ru-RU" sz="1400" b="0" i="1" dirty="0">
                  <a:solidFill>
                    <a:schemeClr val="tx1"/>
                  </a:solidFill>
                  <a:cs typeface="Arial" panose="020B0604020202020204" pitchFamily="34" charset="0"/>
                </a:rPr>
                <a:t> </a:t>
              </a:r>
              <a:r>
                <a:rPr lang="ru-RU" altLang="ru-RU" sz="1400" b="0" i="1" dirty="0" err="1">
                  <a:solidFill>
                    <a:schemeClr val="tx1"/>
                  </a:solidFill>
                  <a:cs typeface="Arial" panose="020B0604020202020204" pitchFamily="34" charset="0"/>
                </a:rPr>
                <a:t>жуығы</a:t>
              </a:r>
              <a:r>
                <a:rPr lang="ru-RU" altLang="ru-RU" sz="1400" b="0" i="1" dirty="0">
                  <a:solidFill>
                    <a:schemeClr val="tx1"/>
                  </a:solidFill>
                  <a:cs typeface="Arial" panose="020B0604020202020204" pitchFamily="34" charset="0"/>
                </a:rPr>
                <a:t> </a:t>
              </a:r>
              <a:r>
                <a:rPr lang="ru-RU" altLang="ru-RU" sz="1400" b="0" i="1" dirty="0" err="1">
                  <a:solidFill>
                    <a:schemeClr val="tx1"/>
                  </a:solidFill>
                  <a:cs typeface="Arial" panose="020B0604020202020204" pitchFamily="34" charset="0"/>
                </a:rPr>
                <a:t>көшті</a:t>
              </a:r>
              <a:endParaRPr lang="ru-RU" altLang="ru-RU" sz="1400" b="0" i="1" dirty="0">
                <a:solidFill>
                  <a:schemeClr val="tx1"/>
                </a:solidFill>
                <a:cs typeface="Arial" panose="020B0604020202020204" pitchFamily="34" charset="0"/>
              </a:endParaRPr>
            </a:p>
            <a:p>
              <a:pPr marL="285750" indent="-285750" algn="just">
                <a:buFont typeface="Wingdings" panose="05000000000000000000" pitchFamily="2" charset="2"/>
                <a:buChar char="Ø"/>
                <a:defRPr/>
              </a:pPr>
              <a:endParaRPr lang="ru-RU" altLang="ru-RU" sz="1600" u="sng" dirty="0">
                <a:solidFill>
                  <a:schemeClr val="tx1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62831" y="2597920"/>
              <a:ext cx="5542045" cy="115155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285750" indent="-285750" algn="just">
                <a:spcBef>
                  <a:spcPts val="600"/>
                </a:spcBef>
                <a:spcAft>
                  <a:spcPts val="600"/>
                </a:spcAft>
                <a:buFont typeface="Wingdings" panose="05000000000000000000" pitchFamily="2" charset="2"/>
                <a:buChar char="Ø"/>
                <a:defRPr/>
              </a:pPr>
              <a:r>
                <a:rPr lang="ru-RU" sz="1600" dirty="0" err="1">
                  <a:solidFill>
                    <a:schemeClr val="tx1"/>
                  </a:solidFill>
                </a:rPr>
                <a:t>Табиғи</a:t>
              </a:r>
              <a:r>
                <a:rPr lang="ru-RU" sz="1600" dirty="0">
                  <a:solidFill>
                    <a:schemeClr val="tx1"/>
                  </a:solidFill>
                </a:rPr>
                <a:t> </a:t>
              </a:r>
              <a:r>
                <a:rPr lang="ru-RU" sz="1600" dirty="0" err="1">
                  <a:solidFill>
                    <a:schemeClr val="tx1"/>
                  </a:solidFill>
                </a:rPr>
                <a:t>монополиялар</a:t>
              </a:r>
              <a:r>
                <a:rPr lang="ru-RU" sz="1600" dirty="0">
                  <a:solidFill>
                    <a:schemeClr val="tx1"/>
                  </a:solidFill>
                </a:rPr>
                <a:t> </a:t>
              </a:r>
              <a:r>
                <a:rPr lang="ru-RU" sz="1600" dirty="0" err="1">
                  <a:solidFill>
                    <a:schemeClr val="tx1"/>
                  </a:solidFill>
                </a:rPr>
                <a:t>саласына</a:t>
              </a:r>
              <a:r>
                <a:rPr lang="ru-RU" sz="1600" dirty="0">
                  <a:solidFill>
                    <a:schemeClr val="tx1"/>
                  </a:solidFill>
                </a:rPr>
                <a:t> </a:t>
              </a:r>
              <a:r>
                <a:rPr lang="ru-RU" sz="1600" dirty="0" err="1">
                  <a:solidFill>
                    <a:schemeClr val="tx1"/>
                  </a:solidFill>
                </a:rPr>
                <a:t>инвестициялар</a:t>
              </a:r>
              <a:r>
                <a:rPr lang="ru-RU" sz="1600" dirty="0">
                  <a:solidFill>
                    <a:schemeClr val="tx1"/>
                  </a:solidFill>
                </a:rPr>
                <a:t> </a:t>
              </a:r>
              <a:r>
                <a:rPr lang="ru-RU" sz="1600" dirty="0" err="1">
                  <a:solidFill>
                    <a:schemeClr val="tx1"/>
                  </a:solidFill>
                </a:rPr>
                <a:t>тарту</a:t>
              </a:r>
              <a:r>
                <a:rPr lang="ru-RU" sz="1600" dirty="0">
                  <a:solidFill>
                    <a:schemeClr val="tx1"/>
                  </a:solidFill>
                </a:rPr>
                <a:t> </a:t>
              </a:r>
              <a:r>
                <a:rPr lang="ru-RU" sz="1400" b="0" i="1" dirty="0">
                  <a:solidFill>
                    <a:schemeClr val="tx1"/>
                  </a:solidFill>
                </a:rPr>
                <a:t>( 2015 – 2021 </a:t>
              </a:r>
              <a:r>
                <a:rPr lang="ru-RU" sz="1400" b="0" i="1" dirty="0" err="1">
                  <a:solidFill>
                    <a:schemeClr val="tx1"/>
                  </a:solidFill>
                </a:rPr>
                <a:t>жылдары</a:t>
              </a:r>
              <a:r>
                <a:rPr lang="ru-RU" sz="1400" b="0" i="1" dirty="0">
                  <a:solidFill>
                    <a:schemeClr val="tx1"/>
                  </a:solidFill>
                </a:rPr>
                <a:t> </a:t>
              </a:r>
              <a:r>
                <a:rPr lang="ru-RU" sz="1400" b="0" i="1" dirty="0">
                  <a:solidFill>
                    <a:schemeClr val="tx1"/>
                  </a:solidFill>
                </a:rPr>
                <a:t>– 2,1 трлн. </a:t>
              </a:r>
              <a:r>
                <a:rPr lang="ru-RU" sz="1400" b="0" i="1" dirty="0">
                  <a:solidFill>
                    <a:schemeClr val="tx1"/>
                  </a:solidFill>
                </a:rPr>
                <a:t>те</a:t>
              </a:r>
              <a:r>
                <a:rPr lang="kk-KZ" sz="1400" b="0" i="1" dirty="0">
                  <a:solidFill>
                    <a:schemeClr val="tx1"/>
                  </a:solidFill>
                </a:rPr>
                <a:t>ң</a:t>
              </a:r>
              <a:r>
                <a:rPr lang="ru-RU" sz="1400" b="0" i="1" dirty="0" err="1">
                  <a:solidFill>
                    <a:schemeClr val="tx1"/>
                  </a:solidFill>
                </a:rPr>
                <a:t>ге</a:t>
              </a:r>
              <a:r>
                <a:rPr lang="ru-RU" sz="1400" b="0" i="1" dirty="0">
                  <a:solidFill>
                    <a:schemeClr val="tx1"/>
                  </a:solidFill>
                </a:rPr>
                <a:t>)</a:t>
              </a:r>
            </a:p>
            <a:p>
              <a:pPr marL="285750" indent="-285750" algn="just">
                <a:spcBef>
                  <a:spcPts val="600"/>
                </a:spcBef>
                <a:spcAft>
                  <a:spcPts val="600"/>
                </a:spcAft>
                <a:buFont typeface="Wingdings" panose="05000000000000000000" pitchFamily="2" charset="2"/>
                <a:buChar char="Ø"/>
                <a:defRPr/>
              </a:pPr>
              <a:r>
                <a:rPr lang="ru-RU" sz="1600" dirty="0" err="1">
                  <a:solidFill>
                    <a:schemeClr val="tx1"/>
                  </a:solidFill>
                </a:rPr>
                <a:t>Тарифтердің</a:t>
              </a:r>
              <a:r>
                <a:rPr lang="ru-RU" sz="1600" dirty="0">
                  <a:solidFill>
                    <a:schemeClr val="tx1"/>
                  </a:solidFill>
                </a:rPr>
                <a:t> </a:t>
              </a:r>
              <a:r>
                <a:rPr lang="ru-RU" sz="1600" dirty="0" err="1">
                  <a:solidFill>
                    <a:schemeClr val="tx1"/>
                  </a:solidFill>
                </a:rPr>
                <a:t>ұзақ</a:t>
              </a:r>
              <a:r>
                <a:rPr lang="ru-RU" sz="1600" dirty="0">
                  <a:solidFill>
                    <a:schemeClr val="tx1"/>
                  </a:solidFill>
                </a:rPr>
                <a:t> </a:t>
              </a:r>
              <a:r>
                <a:rPr lang="ru-RU" sz="1600" dirty="0" err="1">
                  <a:solidFill>
                    <a:schemeClr val="tx1"/>
                  </a:solidFill>
                </a:rPr>
                <a:t>мерзімдік</a:t>
              </a:r>
              <a:r>
                <a:rPr lang="ru-RU" sz="1600" dirty="0">
                  <a:solidFill>
                    <a:schemeClr val="tx1"/>
                  </a:solidFill>
                </a:rPr>
                <a:t> </a:t>
              </a:r>
              <a:r>
                <a:rPr lang="ru-RU" sz="1600" dirty="0" err="1">
                  <a:solidFill>
                    <a:schemeClr val="tx1"/>
                  </a:solidFill>
                </a:rPr>
                <a:t>кезеңге</a:t>
              </a:r>
              <a:r>
                <a:rPr lang="ru-RU" sz="1600" dirty="0">
                  <a:solidFill>
                    <a:schemeClr val="tx1"/>
                  </a:solidFill>
                </a:rPr>
                <a:t> </a:t>
              </a:r>
              <a:r>
                <a:rPr lang="ru-RU" sz="1600" dirty="0" err="1">
                  <a:solidFill>
                    <a:schemeClr val="tx1"/>
                  </a:solidFill>
                </a:rPr>
                <a:t>өзгеруінің</a:t>
              </a:r>
              <a:r>
                <a:rPr lang="ru-RU" sz="1600" dirty="0">
                  <a:solidFill>
                    <a:schemeClr val="tx1"/>
                  </a:solidFill>
                </a:rPr>
                <a:t> </a:t>
              </a:r>
              <a:r>
                <a:rPr lang="ru-RU" sz="1600" dirty="0" err="1">
                  <a:solidFill>
                    <a:schemeClr val="tx1"/>
                  </a:solidFill>
                </a:rPr>
                <a:t>болжамдылығын</a:t>
              </a:r>
              <a:r>
                <a:rPr lang="ru-RU" sz="1600" dirty="0">
                  <a:solidFill>
                    <a:schemeClr val="tx1"/>
                  </a:solidFill>
                </a:rPr>
                <a:t> </a:t>
              </a:r>
              <a:r>
                <a:rPr lang="ru-RU" sz="1600" dirty="0" err="1">
                  <a:solidFill>
                    <a:schemeClr val="tx1"/>
                  </a:solidFill>
                </a:rPr>
                <a:t>қамтамасыз</a:t>
              </a:r>
              <a:r>
                <a:rPr lang="ru-RU" sz="1600" dirty="0">
                  <a:solidFill>
                    <a:schemeClr val="tx1"/>
                  </a:solidFill>
                </a:rPr>
                <a:t> </a:t>
              </a:r>
              <a:r>
                <a:rPr lang="ru-RU" sz="1600" dirty="0" err="1">
                  <a:solidFill>
                    <a:schemeClr val="tx1"/>
                  </a:solidFill>
                </a:rPr>
                <a:t>ету</a:t>
              </a:r>
              <a:endParaRPr lang="ru-RU" sz="1600" dirty="0">
                <a:solidFill>
                  <a:schemeClr val="tx1"/>
                </a:solidFill>
              </a:endParaRPr>
            </a:p>
            <a:p>
              <a:pPr marL="285750" indent="-285750" algn="just">
                <a:spcBef>
                  <a:spcPts val="600"/>
                </a:spcBef>
                <a:spcAft>
                  <a:spcPts val="600"/>
                </a:spcAft>
                <a:buFont typeface="Wingdings" panose="05000000000000000000" pitchFamily="2" charset="2"/>
                <a:buChar char="Ø"/>
                <a:defRPr/>
              </a:pPr>
              <a:r>
                <a:rPr lang="kk-KZ" sz="1600" dirty="0">
                  <a:solidFill>
                    <a:schemeClr val="tx1"/>
                  </a:solidFill>
                </a:rPr>
                <a:t>Инвесторлар үшін тарифтердің болжамдылығын қамтамасыз ету</a:t>
              </a:r>
              <a:endParaRPr lang="ru-RU" sz="1600" dirty="0">
                <a:solidFill>
                  <a:schemeClr val="tx1"/>
                </a:solidFill>
              </a:endParaRPr>
            </a:p>
            <a:p>
              <a:pPr marL="285750" indent="-285750" algn="just">
                <a:spcBef>
                  <a:spcPts val="600"/>
                </a:spcBef>
                <a:spcAft>
                  <a:spcPts val="600"/>
                </a:spcAft>
                <a:buFont typeface="Wingdings" panose="05000000000000000000" pitchFamily="2" charset="2"/>
                <a:buChar char="Ø"/>
                <a:defRPr/>
              </a:pPr>
              <a:r>
                <a:rPr lang="kk-KZ" sz="1600" dirty="0">
                  <a:solidFill>
                    <a:schemeClr val="tx1"/>
                  </a:solidFill>
                </a:rPr>
                <a:t>Халық </a:t>
              </a:r>
              <a:r>
                <a:rPr lang="kk-KZ" sz="1600" dirty="0">
                  <a:solidFill>
                    <a:schemeClr val="tx1"/>
                  </a:solidFill>
                </a:rPr>
                <a:t>үшін тарифтердің өсуінің ақылға қонымдылығын қамтамасыз ету</a:t>
              </a:r>
              <a:endParaRPr lang="ru-RU" sz="1600" dirty="0">
                <a:solidFill>
                  <a:schemeClr val="tx1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117804" y="2221384"/>
              <a:ext cx="3619024" cy="246019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ru-RU" sz="16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БІРІНШІ КЕЗЕКТЕГІ </a:t>
              </a:r>
              <a:r>
                <a:rPr lang="ru-RU" sz="16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МІНДЕТТЕР:</a:t>
              </a:r>
              <a:endParaRPr lang="ru-RU" sz="1600" dirty="0">
                <a:solidFill>
                  <a:schemeClr val="bg1"/>
                </a:solidFill>
              </a:endParaRPr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93372" y="972809"/>
              <a:ext cx="3628186" cy="246019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ru-RU" sz="16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2015 ЖЫЛҒЫ 1 СӘУІРДЕН БАСТАП:</a:t>
              </a:r>
              <a:r>
                <a:rPr lang="en-US" sz="16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endParaRPr lang="ru-RU" sz="1600" dirty="0">
                <a:solidFill>
                  <a:schemeClr val="bg1"/>
                </a:solidFill>
              </a:endParaRPr>
            </a:p>
          </p:txBody>
        </p:sp>
      </p:grpSp>
      <p:sp>
        <p:nvSpPr>
          <p:cNvPr id="16" name="Прямоугольник 15"/>
          <p:cNvSpPr/>
          <p:nvPr/>
        </p:nvSpPr>
        <p:spPr>
          <a:xfrm>
            <a:off x="290513" y="5043488"/>
            <a:ext cx="6275387" cy="33813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kk-KZ" sz="1600" dirty="0">
                <a:solidFill>
                  <a:schemeClr val="bg1"/>
                </a:solidFill>
              </a:rPr>
              <a:t>ШЫҒЫНДАРДЫ ҚАЛЫПТАСТЫРУДЫҢ ЕРЕКШЕ ТӘРТІБІ</a:t>
            </a:r>
            <a:r>
              <a:rPr lang="ru-RU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ru-RU" sz="1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392" name="Прямоугольник 16"/>
          <p:cNvSpPr>
            <a:spLocks noChangeArrowheads="1"/>
          </p:cNvSpPr>
          <p:nvPr/>
        </p:nvSpPr>
        <p:spPr bwMode="auto">
          <a:xfrm>
            <a:off x="217488" y="5511800"/>
            <a:ext cx="8250237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kk-KZ" sz="1600"/>
              <a:t>тарифтерге экономикалық негізделген шығындар қосылады</a:t>
            </a:r>
            <a:endParaRPr lang="ru-RU" sz="1600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Прямая соединительная линия 18"/>
          <p:cNvCxnSpPr/>
          <p:nvPr/>
        </p:nvCxnSpPr>
        <p:spPr>
          <a:xfrm>
            <a:off x="-12700" y="1519238"/>
            <a:ext cx="9144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 bwMode="auto">
          <a:xfrm>
            <a:off x="444500" y="1611687"/>
            <a:ext cx="8229600" cy="4217987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endParaRPr lang="ru-RU" sz="2200" dirty="0">
              <a:solidFill>
                <a:srgbClr val="000000"/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endParaRPr>
          </a:p>
          <a:p>
            <a:pPr>
              <a:defRPr/>
            </a:pPr>
            <a:r>
              <a:rPr lang="ru-RU" sz="2200" dirty="0">
                <a:solidFill>
                  <a:srgbClr val="000000"/>
                </a:solidFill>
                <a:latin typeface="Arial" pitchFamily="34" charset="0"/>
                <a:ea typeface="Calibri" panose="020F0502020204030204" pitchFamily="34" charset="0"/>
                <a:cs typeface="Arial" pitchFamily="34" charset="0"/>
              </a:rPr>
              <a:t>«</a:t>
            </a:r>
            <a:r>
              <a:rPr lang="ru-RU" sz="2200" dirty="0" err="1">
                <a:solidFill>
                  <a:srgbClr val="000000"/>
                </a:solidFill>
                <a:latin typeface="Arial" pitchFamily="34" charset="0"/>
                <a:ea typeface="Calibri" panose="020F0502020204030204" pitchFamily="34" charset="0"/>
                <a:cs typeface="Arial" pitchFamily="34" charset="0"/>
              </a:rPr>
              <a:t>Табиғи</a:t>
            </a:r>
            <a:r>
              <a:rPr lang="ru-RU" sz="2200" dirty="0">
                <a:solidFill>
                  <a:srgbClr val="000000"/>
                </a:solidFill>
                <a:latin typeface="Arial" pitchFamily="34" charset="0"/>
                <a:ea typeface="Calibri" panose="020F0502020204030204" pitchFamily="34" charset="0"/>
                <a:cs typeface="Arial" pitchFamily="34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Arial" pitchFamily="34" charset="0"/>
                <a:ea typeface="Calibri" panose="020F0502020204030204" pitchFamily="34" charset="0"/>
                <a:cs typeface="Arial" pitchFamily="34" charset="0"/>
              </a:rPr>
              <a:t>монополиялар</a:t>
            </a:r>
            <a:r>
              <a:rPr lang="ru-RU" sz="2200" dirty="0">
                <a:solidFill>
                  <a:srgbClr val="000000"/>
                </a:solidFill>
                <a:latin typeface="Arial" pitchFamily="34" charset="0"/>
                <a:ea typeface="Calibri" panose="020F0502020204030204" pitchFamily="34" charset="0"/>
                <a:cs typeface="Arial" pitchFamily="34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Arial" pitchFamily="34" charset="0"/>
                <a:ea typeface="Calibri" panose="020F0502020204030204" pitchFamily="34" charset="0"/>
                <a:cs typeface="Arial" pitchFamily="34" charset="0"/>
              </a:rPr>
              <a:t>туралы</a:t>
            </a:r>
            <a:r>
              <a:rPr lang="ru-RU" sz="2200" dirty="0">
                <a:solidFill>
                  <a:srgbClr val="000000"/>
                </a:solidFill>
                <a:latin typeface="Arial" pitchFamily="34" charset="0"/>
                <a:ea typeface="Calibri" panose="020F0502020204030204" pitchFamily="34" charset="0"/>
                <a:cs typeface="Arial" pitchFamily="34" charset="0"/>
              </a:rPr>
              <a:t>» </a:t>
            </a:r>
            <a:r>
              <a:rPr lang="ru-RU" sz="2200" dirty="0" err="1">
                <a:solidFill>
                  <a:srgbClr val="000000"/>
                </a:solidFill>
                <a:latin typeface="Arial" pitchFamily="34" charset="0"/>
                <a:ea typeface="Calibri" panose="020F0502020204030204" pitchFamily="34" charset="0"/>
                <a:cs typeface="Arial" pitchFamily="34" charset="0"/>
              </a:rPr>
              <a:t>Қазақстан</a:t>
            </a:r>
            <a:r>
              <a:rPr lang="ru-RU" sz="2200" dirty="0">
                <a:solidFill>
                  <a:srgbClr val="000000"/>
                </a:solidFill>
                <a:latin typeface="Arial" pitchFamily="34" charset="0"/>
                <a:ea typeface="Calibri" panose="020F0502020204030204" pitchFamily="34" charset="0"/>
                <a:cs typeface="Arial" pitchFamily="34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Arial" pitchFamily="34" charset="0"/>
                <a:ea typeface="Calibri" panose="020F0502020204030204" pitchFamily="34" charset="0"/>
                <a:cs typeface="Arial" pitchFamily="34" charset="0"/>
              </a:rPr>
              <a:t>Республикасының</a:t>
            </a:r>
            <a:r>
              <a:rPr lang="ru-RU" sz="2200" dirty="0">
                <a:solidFill>
                  <a:srgbClr val="000000"/>
                </a:solidFill>
                <a:latin typeface="Arial" pitchFamily="34" charset="0"/>
                <a:ea typeface="Calibri" panose="020F0502020204030204" pitchFamily="34" charset="0"/>
                <a:cs typeface="Arial" pitchFamily="34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Arial" pitchFamily="34" charset="0"/>
                <a:ea typeface="Calibri" panose="020F0502020204030204" pitchFamily="34" charset="0"/>
                <a:cs typeface="Arial" pitchFamily="34" charset="0"/>
              </a:rPr>
              <a:t>жаңа</a:t>
            </a:r>
            <a:r>
              <a:rPr lang="ru-RU" sz="2200" dirty="0">
                <a:solidFill>
                  <a:srgbClr val="000000"/>
                </a:solidFill>
                <a:latin typeface="Arial" pitchFamily="34" charset="0"/>
                <a:ea typeface="Calibri" panose="020F0502020204030204" pitchFamily="34" charset="0"/>
                <a:cs typeface="Arial" pitchFamily="34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Arial" pitchFamily="34" charset="0"/>
                <a:ea typeface="Calibri" panose="020F0502020204030204" pitchFamily="34" charset="0"/>
                <a:cs typeface="Arial" pitchFamily="34" charset="0"/>
              </a:rPr>
              <a:t>Заңының</a:t>
            </a:r>
            <a:r>
              <a:rPr lang="ru-RU" sz="2200" dirty="0">
                <a:solidFill>
                  <a:srgbClr val="000000"/>
                </a:solidFill>
                <a:latin typeface="Arial" pitchFamily="34" charset="0"/>
                <a:ea typeface="Calibri" panose="020F0502020204030204" pitchFamily="34" charset="0"/>
                <a:cs typeface="Arial" pitchFamily="34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Arial" pitchFamily="34" charset="0"/>
                <a:ea typeface="Calibri" panose="020F0502020204030204" pitchFamily="34" charset="0"/>
                <a:cs typeface="Arial" pitchFamily="34" charset="0"/>
              </a:rPr>
              <a:t>жобасы</a:t>
            </a:r>
            <a:endParaRPr lang="ru-RU" sz="2200" dirty="0">
              <a:solidFill>
                <a:srgbClr val="000000"/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endParaRPr>
          </a:p>
          <a:p>
            <a:pPr>
              <a:defRPr/>
            </a:pPr>
            <a:endParaRPr lang="kk-KZ" sz="2200" dirty="0">
              <a:solidFill>
                <a:srgbClr val="000000"/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endParaRPr>
          </a:p>
          <a:p>
            <a:pPr>
              <a:defRPr/>
            </a:pPr>
            <a:endParaRPr lang="ru-RU" sz="2200" dirty="0">
              <a:solidFill>
                <a:srgbClr val="000000"/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endParaRPr>
          </a:p>
          <a:p>
            <a:pPr marL="627063" indent="-285750">
              <a:buFont typeface="Wingdings" panose="05000000000000000000" pitchFamily="2" charset="2"/>
              <a:buChar char="q"/>
              <a:defRPr/>
            </a:pPr>
            <a:r>
              <a:rPr lang="ru-RU" sz="2000" b="0" dirty="0" err="1">
                <a:solidFill>
                  <a:srgbClr val="000000"/>
                </a:solidFill>
                <a:latin typeface="Arial" pitchFamily="34" charset="0"/>
                <a:ea typeface="Calibri" panose="020F0502020204030204" pitchFamily="34" charset="0"/>
                <a:cs typeface="Arial" pitchFamily="34" charset="0"/>
              </a:rPr>
              <a:t>Халықаралық</a:t>
            </a:r>
            <a:r>
              <a:rPr lang="ru-RU" sz="2000" b="0" dirty="0">
                <a:solidFill>
                  <a:srgbClr val="000000"/>
                </a:solidFill>
                <a:latin typeface="Arial" pitchFamily="34" charset="0"/>
                <a:ea typeface="Calibri" panose="020F0502020204030204" pitchFamily="34" charset="0"/>
                <a:cs typeface="Arial" pitchFamily="34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Arial" pitchFamily="34" charset="0"/>
                <a:ea typeface="Calibri" panose="020F0502020204030204" pitchFamily="34" charset="0"/>
                <a:cs typeface="Arial" pitchFamily="34" charset="0"/>
              </a:rPr>
              <a:t>сарапшылардың</a:t>
            </a:r>
            <a:r>
              <a:rPr lang="ru-RU" sz="2000" b="0" dirty="0">
                <a:solidFill>
                  <a:srgbClr val="000000"/>
                </a:solidFill>
                <a:latin typeface="Arial" pitchFamily="34" charset="0"/>
                <a:ea typeface="Calibri" panose="020F0502020204030204" pitchFamily="34" charset="0"/>
                <a:cs typeface="Arial" pitchFamily="34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Arial" pitchFamily="34" charset="0"/>
                <a:ea typeface="Calibri" panose="020F0502020204030204" pitchFamily="34" charset="0"/>
                <a:cs typeface="Arial" pitchFamily="34" charset="0"/>
              </a:rPr>
              <a:t>ұсынымдарын</a:t>
            </a:r>
            <a:r>
              <a:rPr lang="ru-RU" sz="2000" b="0" dirty="0">
                <a:solidFill>
                  <a:srgbClr val="000000"/>
                </a:solidFill>
                <a:latin typeface="Arial" pitchFamily="34" charset="0"/>
                <a:ea typeface="Calibri" panose="020F0502020204030204" pitchFamily="34" charset="0"/>
                <a:cs typeface="Arial" pitchFamily="34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Arial" pitchFamily="34" charset="0"/>
                <a:ea typeface="Calibri" panose="020F0502020204030204" pitchFamily="34" charset="0"/>
                <a:cs typeface="Arial" pitchFamily="34" charset="0"/>
              </a:rPr>
              <a:t>ескере</a:t>
            </a:r>
            <a:r>
              <a:rPr lang="ru-RU" sz="2000" b="0" dirty="0">
                <a:solidFill>
                  <a:srgbClr val="000000"/>
                </a:solidFill>
                <a:latin typeface="Arial" pitchFamily="34" charset="0"/>
                <a:ea typeface="Calibri" panose="020F0502020204030204" pitchFamily="34" charset="0"/>
                <a:cs typeface="Arial" pitchFamily="34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Arial" pitchFamily="34" charset="0"/>
                <a:ea typeface="Calibri" panose="020F0502020204030204" pitchFamily="34" charset="0"/>
                <a:cs typeface="Arial" pitchFamily="34" charset="0"/>
              </a:rPr>
              <a:t>отырып</a:t>
            </a:r>
            <a:r>
              <a:rPr lang="ru-RU" sz="2000" b="0" dirty="0">
                <a:solidFill>
                  <a:srgbClr val="000000"/>
                </a:solidFill>
                <a:latin typeface="Arial" pitchFamily="34" charset="0"/>
                <a:ea typeface="Calibri" panose="020F0502020204030204" pitchFamily="34" charset="0"/>
                <a:cs typeface="Arial" pitchFamily="34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Arial" pitchFamily="34" charset="0"/>
                <a:ea typeface="Calibri" panose="020F0502020204030204" pitchFamily="34" charset="0"/>
                <a:cs typeface="Arial" pitchFamily="34" charset="0"/>
              </a:rPr>
              <a:t>әзірленді</a:t>
            </a:r>
            <a:endParaRPr lang="ru-RU" sz="2000" b="0" dirty="0">
              <a:solidFill>
                <a:srgbClr val="000000"/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endParaRPr>
          </a:p>
          <a:p>
            <a:pPr marL="627063" indent="-285750">
              <a:buFont typeface="Wingdings" panose="05000000000000000000" pitchFamily="2" charset="2"/>
              <a:buChar char="q"/>
              <a:defRPr/>
            </a:pPr>
            <a:r>
              <a:rPr lang="ru-RU" sz="2000" b="0" dirty="0">
                <a:solidFill>
                  <a:srgbClr val="000000"/>
                </a:solidFill>
                <a:latin typeface="Arial" pitchFamily="34" charset="0"/>
                <a:ea typeface="Calibri" panose="020F0502020204030204" pitchFamily="34" charset="0"/>
                <a:cs typeface="Arial" pitchFamily="34" charset="0"/>
              </a:rPr>
              <a:t>Тариф </a:t>
            </a:r>
            <a:r>
              <a:rPr lang="ru-RU" sz="2000" b="0" dirty="0" err="1">
                <a:solidFill>
                  <a:srgbClr val="000000"/>
                </a:solidFill>
                <a:latin typeface="Arial" pitchFamily="34" charset="0"/>
                <a:ea typeface="Calibri" panose="020F0502020204030204" pitchFamily="34" charset="0"/>
                <a:cs typeface="Arial" pitchFamily="34" charset="0"/>
              </a:rPr>
              <a:t>белгілеу</a:t>
            </a:r>
            <a:r>
              <a:rPr lang="ru-RU" sz="2000" b="0" dirty="0">
                <a:solidFill>
                  <a:srgbClr val="000000"/>
                </a:solidFill>
                <a:latin typeface="Arial" pitchFamily="34" charset="0"/>
                <a:ea typeface="Calibri" panose="020F0502020204030204" pitchFamily="34" charset="0"/>
                <a:cs typeface="Arial" pitchFamily="34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Arial" pitchFamily="34" charset="0"/>
                <a:ea typeface="Calibri" panose="020F0502020204030204" pitchFamily="34" charset="0"/>
                <a:cs typeface="Arial" pitchFamily="34" charset="0"/>
              </a:rPr>
              <a:t>және</a:t>
            </a:r>
            <a:r>
              <a:rPr lang="ru-RU" sz="2000" b="0" dirty="0">
                <a:solidFill>
                  <a:srgbClr val="000000"/>
                </a:solidFill>
                <a:latin typeface="Arial" pitchFamily="34" charset="0"/>
                <a:ea typeface="Calibri" panose="020F0502020204030204" pitchFamily="34" charset="0"/>
                <a:cs typeface="Arial" pitchFamily="34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Arial" pitchFamily="34" charset="0"/>
                <a:ea typeface="Calibri" panose="020F0502020204030204" pitchFamily="34" charset="0"/>
                <a:cs typeface="Arial" pitchFamily="34" charset="0"/>
              </a:rPr>
              <a:t>табиғи</a:t>
            </a:r>
            <a:r>
              <a:rPr lang="ru-RU" sz="2000" b="0" dirty="0">
                <a:solidFill>
                  <a:srgbClr val="000000"/>
                </a:solidFill>
                <a:latin typeface="Arial" pitchFamily="34" charset="0"/>
                <a:ea typeface="Calibri" panose="020F0502020204030204" pitchFamily="34" charset="0"/>
                <a:cs typeface="Arial" pitchFamily="34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Arial" pitchFamily="34" charset="0"/>
                <a:ea typeface="Calibri" panose="020F0502020204030204" pitchFamily="34" charset="0"/>
                <a:cs typeface="Arial" pitchFamily="34" charset="0"/>
              </a:rPr>
              <a:t>монополиялар</a:t>
            </a:r>
            <a:r>
              <a:rPr lang="ru-RU" sz="2000" b="0" dirty="0">
                <a:solidFill>
                  <a:srgbClr val="000000"/>
                </a:solidFill>
                <a:latin typeface="Arial" pitchFamily="34" charset="0"/>
                <a:ea typeface="Calibri" panose="020F0502020204030204" pitchFamily="34" charset="0"/>
                <a:cs typeface="Arial" pitchFamily="34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Arial" pitchFamily="34" charset="0"/>
                <a:ea typeface="Calibri" panose="020F0502020204030204" pitchFamily="34" charset="0"/>
                <a:cs typeface="Arial" pitchFamily="34" charset="0"/>
              </a:rPr>
              <a:t>субъектілерінің</a:t>
            </a:r>
            <a:r>
              <a:rPr lang="ru-RU" sz="2000" b="0" dirty="0">
                <a:solidFill>
                  <a:srgbClr val="000000"/>
                </a:solidFill>
                <a:latin typeface="Arial" pitchFamily="34" charset="0"/>
                <a:ea typeface="Calibri" panose="020F0502020204030204" pitchFamily="34" charset="0"/>
                <a:cs typeface="Arial" pitchFamily="34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Arial" pitchFamily="34" charset="0"/>
                <a:ea typeface="Calibri" panose="020F0502020204030204" pitchFamily="34" charset="0"/>
                <a:cs typeface="Arial" pitchFamily="34" charset="0"/>
              </a:rPr>
              <a:t>жауапкершілігін</a:t>
            </a:r>
            <a:r>
              <a:rPr lang="ru-RU" sz="2000" b="0" dirty="0">
                <a:solidFill>
                  <a:srgbClr val="000000"/>
                </a:solidFill>
                <a:latin typeface="Arial" pitchFamily="34" charset="0"/>
                <a:ea typeface="Calibri" panose="020F0502020204030204" pitchFamily="34" charset="0"/>
                <a:cs typeface="Arial" pitchFamily="34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Arial" pitchFamily="34" charset="0"/>
                <a:ea typeface="Calibri" panose="020F0502020204030204" pitchFamily="34" charset="0"/>
                <a:cs typeface="Arial" pitchFamily="34" charset="0"/>
              </a:rPr>
              <a:t>арттыру</a:t>
            </a:r>
            <a:r>
              <a:rPr lang="ru-RU" sz="2000" b="0" dirty="0">
                <a:solidFill>
                  <a:srgbClr val="000000"/>
                </a:solidFill>
                <a:latin typeface="Arial" pitchFamily="34" charset="0"/>
                <a:ea typeface="Calibri" panose="020F0502020204030204" pitchFamily="34" charset="0"/>
                <a:cs typeface="Arial" pitchFamily="34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Arial" pitchFamily="34" charset="0"/>
                <a:ea typeface="Calibri" panose="020F0502020204030204" pitchFamily="34" charset="0"/>
                <a:cs typeface="Arial" pitchFamily="34" charset="0"/>
              </a:rPr>
              <a:t>бойынша</a:t>
            </a:r>
            <a:r>
              <a:rPr lang="ru-RU" sz="2000" b="0" dirty="0">
                <a:solidFill>
                  <a:srgbClr val="000000"/>
                </a:solidFill>
                <a:latin typeface="Arial" pitchFamily="34" charset="0"/>
                <a:ea typeface="Calibri" panose="020F0502020204030204" pitchFamily="34" charset="0"/>
                <a:cs typeface="Arial" pitchFamily="34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Arial" pitchFamily="34" charset="0"/>
                <a:ea typeface="Calibri" panose="020F0502020204030204" pitchFamily="34" charset="0"/>
                <a:cs typeface="Arial" pitchFamily="34" charset="0"/>
              </a:rPr>
              <a:t>балама</a:t>
            </a:r>
            <a:r>
              <a:rPr lang="ru-RU" sz="2000" b="0" dirty="0">
                <a:solidFill>
                  <a:srgbClr val="000000"/>
                </a:solidFill>
                <a:latin typeface="Arial" pitchFamily="34" charset="0"/>
                <a:ea typeface="Calibri" panose="020F0502020204030204" pitchFamily="34" charset="0"/>
                <a:cs typeface="Arial" pitchFamily="34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Arial" pitchFamily="34" charset="0"/>
                <a:ea typeface="Calibri" panose="020F0502020204030204" pitchFamily="34" charset="0"/>
                <a:cs typeface="Arial" pitchFamily="34" charset="0"/>
              </a:rPr>
              <a:t>шешімдерді</a:t>
            </a:r>
            <a:r>
              <a:rPr lang="ru-RU" sz="2000" b="0" dirty="0">
                <a:solidFill>
                  <a:srgbClr val="000000"/>
                </a:solidFill>
                <a:latin typeface="Arial" pitchFamily="34" charset="0"/>
                <a:ea typeface="Calibri" panose="020F0502020204030204" pitchFamily="34" charset="0"/>
                <a:cs typeface="Arial" pitchFamily="34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Arial" pitchFamily="34" charset="0"/>
                <a:ea typeface="Calibri" panose="020F0502020204030204" pitchFamily="34" charset="0"/>
                <a:cs typeface="Arial" pitchFamily="34" charset="0"/>
              </a:rPr>
              <a:t>көздейді</a:t>
            </a:r>
            <a:endParaRPr lang="ru-RU" sz="2000" b="0" dirty="0">
              <a:solidFill>
                <a:srgbClr val="000000"/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endParaRPr>
          </a:p>
          <a:p>
            <a:pPr algn="just">
              <a:defRPr/>
            </a:pPr>
            <a:endParaRPr lang="ru-RU" sz="2200" dirty="0">
              <a:solidFill>
                <a:srgbClr val="000000"/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endParaRPr>
          </a:p>
          <a:p>
            <a:pPr algn="just">
              <a:defRPr/>
            </a:pPr>
            <a:r>
              <a:rPr lang="kk-KZ" sz="2000" dirty="0">
                <a:solidFill>
                  <a:srgbClr val="000000"/>
                </a:solidFill>
                <a:latin typeface="Arial" pitchFamily="34" charset="0"/>
                <a:ea typeface="Calibri" panose="020F0502020204030204" pitchFamily="34" charset="0"/>
                <a:cs typeface="Arial" pitchFamily="34" charset="0"/>
              </a:rPr>
              <a:t>ҚР Парламентінің Мәжілісіне енгізу мерзімі </a:t>
            </a:r>
            <a:r>
              <a:rPr lang="kk-KZ" sz="2000" dirty="0">
                <a:solidFill>
                  <a:srgbClr val="000000"/>
                </a:solidFill>
                <a:latin typeface="Arial" pitchFamily="34" charset="0"/>
                <a:ea typeface="Calibri" panose="020F0502020204030204" pitchFamily="34" charset="0"/>
                <a:cs typeface="Arial" pitchFamily="34" charset="0"/>
              </a:rPr>
              <a:t>– 2017 </a:t>
            </a:r>
            <a:r>
              <a:rPr lang="kk-KZ" sz="2000" dirty="0">
                <a:solidFill>
                  <a:srgbClr val="000000"/>
                </a:solidFill>
                <a:latin typeface="Arial" pitchFamily="34" charset="0"/>
                <a:ea typeface="Calibri" panose="020F0502020204030204" pitchFamily="34" charset="0"/>
                <a:cs typeface="Arial" pitchFamily="34" charset="0"/>
              </a:rPr>
              <a:t>жылғы </a:t>
            </a:r>
            <a:r>
              <a:rPr lang="kk-KZ" sz="2000" i="1" dirty="0">
                <a:solidFill>
                  <a:srgbClr val="000000"/>
                </a:solidFill>
                <a:latin typeface="Arial" pitchFamily="34" charset="0"/>
                <a:ea typeface="Calibri" panose="020F0502020204030204" pitchFamily="34" charset="0"/>
                <a:cs typeface="Arial" pitchFamily="34" charset="0"/>
              </a:rPr>
              <a:t>мамыр</a:t>
            </a:r>
            <a:endParaRPr lang="ru-RU" sz="2000" i="1" dirty="0">
              <a:solidFill>
                <a:srgbClr val="000000"/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endParaRPr>
          </a:p>
          <a:p>
            <a:pPr algn="just">
              <a:defRPr/>
            </a:pPr>
            <a:endParaRPr lang="ru-RU" sz="2200" dirty="0">
              <a:solidFill>
                <a:srgbClr val="000000"/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495425" y="247650"/>
            <a:ext cx="6888163" cy="63182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07000"/>
              </a:lnSpc>
              <a:defRPr/>
            </a:pPr>
            <a:r>
              <a:rPr lang="kk-KZ" dirty="0">
                <a:solidFill>
                  <a:schemeClr val="tx1"/>
                </a:solidFill>
                <a:latin typeface="Arial" pitchFamily="34" charset="0"/>
                <a:ea typeface="Calibri" panose="020F0502020204030204" pitchFamily="34" charset="0"/>
                <a:cs typeface="Arial" pitchFamily="34" charset="0"/>
              </a:rPr>
              <a:t>ТАРИФ БЕЛГІЛЕУДІҢ ЖАҢА ТӘСІЛДЕРІ</a:t>
            </a:r>
            <a:endParaRPr lang="ru-RU" dirty="0">
              <a:solidFill>
                <a:schemeClr val="tx1"/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ru-RU" dirty="0"/>
              <a:t>4</a:t>
            </a:r>
            <a:endParaRPr lang="ru-RU" dirty="0"/>
          </a:p>
        </p:txBody>
      </p:sp>
      <p:pic>
        <p:nvPicPr>
          <p:cNvPr id="18438" name="Рисунок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175" y="147638"/>
            <a:ext cx="935038" cy="833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Прямая соединительная линия 18"/>
          <p:cNvCxnSpPr/>
          <p:nvPr/>
        </p:nvCxnSpPr>
        <p:spPr>
          <a:xfrm>
            <a:off x="-12700" y="1519238"/>
            <a:ext cx="9144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784225" y="898525"/>
            <a:ext cx="8172450" cy="58896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07000"/>
              </a:lnSpc>
              <a:defRPr/>
            </a:pPr>
            <a:r>
              <a:rPr lang="ru-RU" i="1" dirty="0">
                <a:solidFill>
                  <a:schemeClr val="tx1"/>
                </a:solidFill>
                <a:latin typeface="Arial" pitchFamily="34" charset="0"/>
                <a:ea typeface="Calibri" panose="020F0502020204030204" pitchFamily="34" charset="0"/>
                <a:cs typeface="Arial" pitchFamily="34" charset="0"/>
              </a:rPr>
              <a:t>ТАБИҒИ </a:t>
            </a:r>
            <a:r>
              <a:rPr lang="ru-RU" i="1" dirty="0">
                <a:solidFill>
                  <a:schemeClr val="tx1"/>
                </a:solidFill>
                <a:latin typeface="Arial" pitchFamily="34" charset="0"/>
                <a:ea typeface="Calibri" panose="020F0502020204030204" pitchFamily="34" charset="0"/>
                <a:cs typeface="Arial" pitchFamily="34" charset="0"/>
              </a:rPr>
              <a:t>МОНОПОЛИЯЛАР </a:t>
            </a:r>
            <a:r>
              <a:rPr lang="ru-RU" i="1" dirty="0">
                <a:solidFill>
                  <a:schemeClr val="tx1"/>
                </a:solidFill>
                <a:latin typeface="Arial" pitchFamily="34" charset="0"/>
                <a:ea typeface="Calibri" panose="020F0502020204030204" pitchFamily="34" charset="0"/>
                <a:cs typeface="Arial" pitchFamily="34" charset="0"/>
              </a:rPr>
              <a:t>САЛАЛАРЫН</a:t>
            </a:r>
            <a:endParaRPr lang="ru-RU" i="1" dirty="0">
              <a:solidFill>
                <a:schemeClr val="tx1"/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endParaRPr>
          </a:p>
          <a:p>
            <a:pPr algn="ctr">
              <a:lnSpc>
                <a:spcPct val="107000"/>
              </a:lnSpc>
              <a:defRPr/>
            </a:pPr>
            <a:r>
              <a:rPr lang="ru-RU" i="1" dirty="0">
                <a:solidFill>
                  <a:schemeClr val="tx1"/>
                </a:solidFill>
                <a:latin typeface="Arial" pitchFamily="34" charset="0"/>
                <a:ea typeface="Calibri" panose="020F0502020204030204" pitchFamily="34" charset="0"/>
                <a:cs typeface="Arial" pitchFamily="34" charset="0"/>
              </a:rPr>
              <a:t>РЕТТЕУДІҢ ҚОЛДАНЫСТАҒЫ ЗАҢНАМАСЫНЫҢ </a:t>
            </a:r>
            <a:r>
              <a:rPr lang="ru-RU" i="1" dirty="0">
                <a:solidFill>
                  <a:schemeClr val="tx1"/>
                </a:solidFill>
                <a:latin typeface="Arial" pitchFamily="34" charset="0"/>
                <a:ea typeface="Calibri" panose="020F0502020204030204" pitchFamily="34" charset="0"/>
                <a:cs typeface="Arial" pitchFamily="34" charset="0"/>
              </a:rPr>
              <a:t>ПРОБЛЕМАЛАРЫ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ru-RU" dirty="0"/>
              <a:t>5</a:t>
            </a:r>
            <a:endParaRPr lang="ru-RU" dirty="0"/>
          </a:p>
        </p:txBody>
      </p:sp>
      <p:pic>
        <p:nvPicPr>
          <p:cNvPr id="20485" name="Рисунок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175" y="147638"/>
            <a:ext cx="1108075" cy="987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Прямоугольник 13"/>
          <p:cNvSpPr/>
          <p:nvPr/>
        </p:nvSpPr>
        <p:spPr>
          <a:xfrm>
            <a:off x="1619250" y="133350"/>
            <a:ext cx="7337425" cy="674688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07000"/>
              </a:lnSpc>
              <a:defRPr/>
            </a:pPr>
            <a:r>
              <a:rPr lang="ru-RU" dirty="0">
                <a:solidFill>
                  <a:schemeClr val="tx1"/>
                </a:solidFill>
                <a:latin typeface="Arial" pitchFamily="34" charset="0"/>
                <a:ea typeface="Calibri" panose="020F0502020204030204" pitchFamily="34" charset="0"/>
                <a:cs typeface="Arial" pitchFamily="34" charset="0"/>
              </a:rPr>
              <a:t>ТАРИФ БЕЛГІЛЕУДІҢ ЖАҢА ТӘСІЛДЕРІ</a:t>
            </a:r>
            <a:endParaRPr lang="ru-RU" dirty="0">
              <a:solidFill>
                <a:schemeClr val="tx1"/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endParaRPr>
          </a:p>
        </p:txBody>
      </p:sp>
      <p:graphicFrame>
        <p:nvGraphicFramePr>
          <p:cNvPr id="3" name="Схема 2"/>
          <p:cNvGraphicFramePr/>
          <p:nvPr/>
        </p:nvGraphicFramePr>
        <p:xfrm>
          <a:off x="539552" y="1684478"/>
          <a:ext cx="7992888" cy="44808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Прямая соединительная линия 18"/>
          <p:cNvCxnSpPr/>
          <p:nvPr/>
        </p:nvCxnSpPr>
        <p:spPr>
          <a:xfrm>
            <a:off x="-12700" y="1519238"/>
            <a:ext cx="9144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 bwMode="auto">
          <a:xfrm>
            <a:off x="446088" y="1776413"/>
            <a:ext cx="8289925" cy="39608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defRPr/>
            </a:pPr>
            <a:endParaRPr lang="ru-RU" sz="1500" b="0" dirty="0" smtClean="0">
              <a:solidFill>
                <a:srgbClr val="000000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ü"/>
              <a:defRPr/>
            </a:pPr>
            <a:r>
              <a:rPr lang="kk-KZ" sz="1500" dirty="0" smtClean="0">
                <a:ea typeface="Calibri" panose="020F0502020204030204" pitchFamily="34" charset="0"/>
                <a:cs typeface="Arial" panose="020B0604020202020204" pitchFamily="34" charset="0"/>
              </a:rPr>
              <a:t>Ынталандырушы әдісі</a:t>
            </a:r>
            <a:r>
              <a:rPr lang="ru-RU" sz="1500" b="0" dirty="0" smtClean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– </a:t>
            </a:r>
            <a:r>
              <a:rPr lang="kk-KZ" sz="1500" b="0" dirty="0" smtClean="0">
                <a:ea typeface="Calibri" panose="020F0502020204030204" pitchFamily="34" charset="0"/>
                <a:cs typeface="Arial" panose="020B0604020202020204" pitchFamily="34" charset="0"/>
              </a:rPr>
              <a:t>табиғи монополия субъектілерінің көрсетілетін қызметтеріне тарифтерді олардың қызмет тиімділігін арттыруына және көрсетілетін қызметтердің сапа стандарттарын сақтауына байланысты белгілеу</a:t>
            </a:r>
            <a:endParaRPr lang="ru-RU" sz="1500" b="0" dirty="0" smtClean="0">
              <a:solidFill>
                <a:srgbClr val="000000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ü"/>
              <a:defRPr/>
            </a:pPr>
            <a:r>
              <a:rPr lang="kk-KZ" sz="1500" dirty="0" smtClean="0">
                <a:ea typeface="Calibri" panose="020F0502020204030204" pitchFamily="34" charset="0"/>
                <a:cs typeface="Arial" panose="020B0604020202020204" pitchFamily="34" charset="0"/>
              </a:rPr>
              <a:t>Индекстеу әдісі</a:t>
            </a:r>
            <a:r>
              <a:rPr lang="ru-RU" sz="1500" b="0" dirty="0" smtClean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– </a:t>
            </a:r>
            <a:r>
              <a:rPr lang="kk-KZ" sz="1500" b="0" dirty="0" smtClean="0">
                <a:ea typeface="Calibri" panose="020F0502020204030204" pitchFamily="34" charset="0"/>
                <a:cs typeface="Arial" panose="020B0604020202020204" pitchFamily="34" charset="0"/>
              </a:rPr>
              <a:t>тарифтерді жыл сайын индекстеу арқылы табиғи монополия субъектілерінің көрсетілетін қызметтеріне тарифтерді белгілеу </a:t>
            </a:r>
            <a:endParaRPr lang="kk-KZ" sz="1500" b="0" dirty="0" smtClean="0">
              <a:solidFill>
                <a:srgbClr val="000000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ü"/>
              <a:defRPr/>
            </a:pPr>
            <a:r>
              <a:rPr lang="kk-KZ" sz="1500" dirty="0" smtClean="0">
                <a:ea typeface="Calibri" panose="020F0502020204030204" pitchFamily="34" charset="0"/>
                <a:cs typeface="Arial" panose="020B0604020202020204" pitchFamily="34" charset="0"/>
              </a:rPr>
              <a:t>МЖӘ шартын жасасқан кезде тарифті айқындау</a:t>
            </a:r>
            <a:r>
              <a:rPr lang="ru-RU" sz="1500" b="0" dirty="0" smtClean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– </a:t>
            </a:r>
            <a:r>
              <a:rPr lang="kk-KZ" sz="1500" b="0" dirty="0" smtClean="0">
                <a:ea typeface="Calibri" panose="020F0502020204030204" pitchFamily="34" charset="0"/>
                <a:cs typeface="Arial" panose="020B0604020202020204" pitchFamily="34" charset="0"/>
              </a:rPr>
              <a:t>табиғи монополиялар субъектісі мен реттеуіш арасындағы реттеушілік келісімнің қолданылу мерзімін және тарифін, нысаналы көрсеткіштерді, көлемін және инвестициялық бағыттарды және басқа да шарттарды айқындау.</a:t>
            </a:r>
          </a:p>
          <a:p>
            <a:pPr algn="just">
              <a:buFont typeface="Wingdings" panose="05000000000000000000" pitchFamily="2" charset="2"/>
              <a:buChar char="ü"/>
              <a:defRPr/>
            </a:pPr>
            <a:endParaRPr lang="kk-KZ" sz="1500" b="0" dirty="0" smtClean="0">
              <a:solidFill>
                <a:srgbClr val="000000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defRPr/>
            </a:pPr>
            <a:endParaRPr lang="kk-KZ" sz="1500" b="0" dirty="0" smtClean="0">
              <a:solidFill>
                <a:srgbClr val="000000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defRPr/>
            </a:pPr>
            <a:r>
              <a:rPr lang="kk-KZ" sz="1500" i="1" dirty="0" smtClean="0">
                <a:ea typeface="Calibri" panose="020F0502020204030204" pitchFamily="34" charset="0"/>
                <a:cs typeface="Arial" panose="020B0604020202020204" pitchFamily="34" charset="0"/>
              </a:rPr>
              <a:t>Табиғи монополия субъектілерінің қызметін жүзеге асыру мен реттеліп көрсетілетін  қызметтерге тарифтерді белгілеу қағидалары</a:t>
            </a:r>
            <a:r>
              <a:rPr lang="ru-RU" sz="1500" b="0" i="1" dirty="0" smtClean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</a:p>
          <a:p>
            <a:pPr algn="just">
              <a:buFont typeface="Arial" panose="020B0604020202020204" pitchFamily="34" charset="0"/>
              <a:buChar char="•"/>
              <a:defRPr/>
            </a:pPr>
            <a:r>
              <a:rPr lang="ru-RU" sz="1500" b="0" i="1" dirty="0" smtClean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500" b="0" i="1" dirty="0" err="1" smtClean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оған</a:t>
            </a:r>
            <a:r>
              <a:rPr lang="ru-RU" sz="1500" b="0" i="1" dirty="0" smtClean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500" b="0" i="1" dirty="0" err="1" smtClean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сәйкес</a:t>
            </a:r>
            <a:r>
              <a:rPr lang="ru-RU" sz="1500" b="0" i="1" dirty="0" smtClean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тариф </a:t>
            </a:r>
            <a:r>
              <a:rPr lang="ru-RU" sz="1500" b="0" i="1" dirty="0" err="1" smtClean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белгілеу</a:t>
            </a:r>
            <a:r>
              <a:rPr lang="ru-RU" sz="1500" b="0" i="1" dirty="0" smtClean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500" b="0" i="1" dirty="0" err="1" smtClean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рәсімі</a:t>
            </a:r>
            <a:r>
              <a:rPr lang="ru-RU" sz="1500" b="0" i="1" dirty="0" smtClean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500" b="0" i="1" dirty="0" err="1" smtClean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айқындалатын</a:t>
            </a:r>
            <a:r>
              <a:rPr lang="ru-RU" sz="1500" b="0" i="1" dirty="0" smtClean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500" b="0" i="1" dirty="0" err="1" smtClean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базалық</a:t>
            </a:r>
            <a:r>
              <a:rPr lang="ru-RU" sz="1500" b="0" i="1" dirty="0" smtClean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500" b="0" i="1" dirty="0" err="1" smtClean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құжат</a:t>
            </a:r>
            <a:endParaRPr lang="ru-RU" sz="1500" b="0" i="1" dirty="0" smtClean="0">
              <a:solidFill>
                <a:srgbClr val="000000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buFont typeface="Arial" panose="020B0604020202020204" pitchFamily="34" charset="0"/>
              <a:buChar char="•"/>
              <a:defRPr/>
            </a:pPr>
            <a:r>
              <a:rPr lang="kk-KZ" sz="1500" b="0" i="1" dirty="0" smtClean="0">
                <a:ea typeface="Calibri" panose="020F0502020204030204" pitchFamily="34" charset="0"/>
                <a:cs typeface="Arial" panose="020B0604020202020204" pitchFamily="34" charset="0"/>
              </a:rPr>
              <a:t> барлық дерлік заңға тәуелді нормативтік базаны қамтитын болады,  бұл монополияларды реттеудің құқықтық тетігін жүйелендіру мен түсінуді қамтамасыз етеді.</a:t>
            </a:r>
            <a:endParaRPr lang="ru-RU" sz="1500" b="0" dirty="0" smtClean="0">
              <a:solidFill>
                <a:srgbClr val="000000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495425" y="133350"/>
            <a:ext cx="6888163" cy="66357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07000"/>
              </a:lnSpc>
              <a:defRPr/>
            </a:pPr>
            <a:r>
              <a:rPr lang="ru-RU" dirty="0">
                <a:solidFill>
                  <a:schemeClr val="tx1"/>
                </a:solidFill>
                <a:latin typeface="Arial" pitchFamily="34" charset="0"/>
                <a:ea typeface="Calibri" panose="020F0502020204030204" pitchFamily="34" charset="0"/>
                <a:cs typeface="Arial" pitchFamily="34" charset="0"/>
              </a:rPr>
              <a:t>ТАРИФ БЕЛГІЛЕУДІҢ ЖАҢА ТӘСІЛДЕРІ</a:t>
            </a:r>
            <a:endParaRPr lang="ru-RU" dirty="0">
              <a:solidFill>
                <a:schemeClr val="tx1"/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ru-RU" dirty="0"/>
              <a:t>6</a:t>
            </a:r>
            <a:endParaRPr lang="ru-RU" dirty="0"/>
          </a:p>
        </p:txBody>
      </p:sp>
      <p:pic>
        <p:nvPicPr>
          <p:cNvPr id="22534" name="Рисунок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175" y="147638"/>
            <a:ext cx="935038" cy="833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5" name="Прямоугольник 2"/>
          <p:cNvSpPr>
            <a:spLocks noChangeArrowheads="1"/>
          </p:cNvSpPr>
          <p:nvPr/>
        </p:nvSpPr>
        <p:spPr bwMode="auto">
          <a:xfrm>
            <a:off x="3108325" y="1020763"/>
            <a:ext cx="31654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ru-RU" i="1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Реттеудің жаңа әдістері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2"/>
          <p:cNvSpPr txBox="1">
            <a:spLocks/>
          </p:cNvSpPr>
          <p:nvPr/>
        </p:nvSpPr>
        <p:spPr>
          <a:xfrm>
            <a:off x="912511" y="808509"/>
            <a:ext cx="7578243" cy="504056"/>
          </a:xfrm>
          <a:prstGeom prst="rect">
            <a:avLst/>
          </a:prstGeom>
          <a:solidFill>
            <a:schemeClr val="bg1"/>
          </a:solidFill>
        </p:spPr>
        <p:txBody>
          <a:bodyPr anchor="ctr">
            <a:normAutofit/>
            <a:sp3d prstMaterial="softEdge">
              <a:bevelT w="25400" h="25400"/>
            </a:sp3d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ＭＳ Ｐゴシック" charset="0"/>
                <a:cs typeface="ＭＳ Ｐゴシック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  <a:ea typeface="ＭＳ Ｐゴシック" charset="0"/>
                <a:cs typeface="ＭＳ Ｐゴシック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  <a:ea typeface="ＭＳ Ｐゴシック" charset="0"/>
                <a:cs typeface="ＭＳ Ｐゴシック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  <a:ea typeface="ＭＳ Ｐゴシック" charset="0"/>
                <a:cs typeface="ＭＳ Ｐゴシック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  <a:ea typeface="ＭＳ Ｐゴシック" charset="0"/>
                <a:cs typeface="ＭＳ Ｐゴシック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</a:defRPr>
            </a:lvl9pPr>
            <a:extLst/>
          </a:lstStyle>
          <a:p>
            <a:pPr marL="107950" algn="ctr">
              <a:lnSpc>
                <a:spcPct val="150000"/>
              </a:lnSpc>
              <a:defRPr/>
            </a:pPr>
            <a:r>
              <a:rPr lang="ru-RU" sz="1800" i="1" dirty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  <a:cs typeface="Arial" pitchFamily="34" charset="0"/>
              </a:rPr>
              <a:t>Тариф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  <a:cs typeface="Arial" pitchFamily="34" charset="0"/>
              </a:rPr>
              <a:t>белгілеу</a:t>
            </a:r>
            <a:r>
              <a:rPr lang="ru-RU" sz="1800" i="1" dirty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  <a:cs typeface="Arial" pitchFamily="34" charset="0"/>
              </a:rPr>
              <a:t>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  <a:cs typeface="Arial" pitchFamily="34" charset="0"/>
              </a:rPr>
              <a:t>процесінің</a:t>
            </a:r>
            <a:r>
              <a:rPr lang="ru-RU" sz="1800" i="1" dirty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  <a:cs typeface="Arial" pitchFamily="34" charset="0"/>
              </a:rPr>
              <a:t>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  <a:cs typeface="Arial" pitchFamily="34" charset="0"/>
              </a:rPr>
              <a:t>ашықтығы</a:t>
            </a:r>
            <a:endParaRPr lang="ru-RU" sz="1800" i="1" dirty="0">
              <a:solidFill>
                <a:schemeClr val="tx1"/>
              </a:solidFill>
              <a:effectLst/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  <p:sp>
        <p:nvSpPr>
          <p:cNvPr id="24579" name="Номер слайда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ru-RU" sz="1200" dirty="0">
                <a:solidFill>
                  <a:schemeClr val="bg1"/>
                </a:solidFill>
              </a:rPr>
              <a:t>7</a:t>
            </a:r>
            <a:endParaRPr lang="en-US" sz="1200" dirty="0" smtClean="0">
              <a:solidFill>
                <a:schemeClr val="bg1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3815499"/>
              </p:ext>
            </p:extLst>
          </p:nvPr>
        </p:nvGraphicFramePr>
        <p:xfrm>
          <a:off x="619125" y="1312863"/>
          <a:ext cx="7872412" cy="49565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99984"/>
                <a:gridCol w="2736214"/>
                <a:gridCol w="2736214"/>
              </a:tblGrid>
              <a:tr h="510315">
                <a:tc>
                  <a:txBody>
                    <a:bodyPr/>
                    <a:lstStyle/>
                    <a:p>
                      <a:pPr algn="ctr"/>
                      <a:r>
                        <a:rPr lang="kk-KZ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Тарифтік саясат жөніндегі кеңес</a:t>
                      </a:r>
                      <a:r>
                        <a:rPr lang="ru-RU" sz="13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:</a:t>
                      </a:r>
                      <a:endParaRPr lang="ru-RU" sz="13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6" marR="91446" marT="45695" marB="4569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Қоғамдық</a:t>
                      </a:r>
                      <a:r>
                        <a:rPr lang="ru-RU" sz="13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3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бірлестер</a:t>
                      </a:r>
                      <a:r>
                        <a:rPr lang="ru-RU" sz="13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:</a:t>
                      </a:r>
                      <a:endParaRPr lang="ru-RU" sz="13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6" marR="91446" marT="45695" marB="45695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3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Уәкілетті</a:t>
                      </a:r>
                      <a:r>
                        <a:rPr kumimoji="0" lang="ru-RU" sz="13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орган:</a:t>
                      </a:r>
                      <a:endParaRPr kumimoji="0" lang="ru-RU" sz="13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1437" marR="91437" marT="45699" marB="45699"/>
                </a:tc>
              </a:tr>
              <a:tr h="1080723">
                <a:tc>
                  <a:txBody>
                    <a:bodyPr/>
                    <a:lstStyle/>
                    <a:p>
                      <a:pPr marL="285750" indent="-285750" algn="just">
                        <a:buFont typeface="Arial" pitchFamily="34" charset="0"/>
                        <a:buChar char="•"/>
                      </a:pPr>
                      <a:r>
                        <a:rPr lang="ru-RU" sz="11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саясатты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1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қалыптастыруға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1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қатысу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;</a:t>
                      </a:r>
                    </a:p>
                  </a:txBody>
                  <a:tcPr marL="91446" marR="91446" marT="45695" marB="45695"/>
                </a:tc>
                <a:tc>
                  <a:txBody>
                    <a:bodyPr/>
                    <a:lstStyle/>
                    <a:p>
                      <a:pPr marL="285750" indent="-285750" algn="just">
                        <a:buFont typeface="Arial" pitchFamily="34" charset="0"/>
                        <a:buChar char="•"/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ТМС</a:t>
                      </a:r>
                      <a:r>
                        <a:rPr lang="ru-RU" sz="11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мен </a:t>
                      </a:r>
                      <a:r>
                        <a:rPr lang="ru-RU" sz="1100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тұтынушылар</a:t>
                      </a:r>
                      <a:r>
                        <a:rPr lang="ru-RU" sz="11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kk-KZ" sz="11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мүдделері арасындағы өзара тиімді теңгерімді қамтамасыз ету</a:t>
                      </a:r>
                    </a:p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kk-KZ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ТМС мен реттеуіштің қызметін</a:t>
                      </a:r>
                      <a:r>
                        <a:rPr lang="kk-KZ" sz="11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қоғамдық бақылау</a:t>
                      </a:r>
                      <a:endParaRPr lang="ru-RU" sz="110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285750" indent="-285750" algn="just">
                        <a:buFont typeface="Arial" pitchFamily="34" charset="0"/>
                        <a:buChar char="•"/>
                      </a:pPr>
                      <a:endParaRPr lang="kk-KZ" sz="11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95" marB="45695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kumimoji="0" lang="ru-RU" sz="1100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өтінім</a:t>
                      </a:r>
                      <a:r>
                        <a:rPr kumimoji="0" lang="ru-RU" sz="110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ru-RU" sz="1100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процесін</a:t>
                      </a:r>
                      <a:r>
                        <a:rPr kumimoji="0" lang="ru-RU" sz="110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ru-RU" sz="1100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электрондық</a:t>
                      </a:r>
                      <a:r>
                        <a:rPr kumimoji="0" lang="ru-RU" sz="110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ru-RU" sz="1100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нұсқада</a:t>
                      </a:r>
                      <a:r>
                        <a:rPr kumimoji="0" lang="ru-RU" sz="110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ru-RU" sz="1100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қамтамасыз</a:t>
                      </a:r>
                      <a:r>
                        <a:rPr kumimoji="0" lang="ru-RU" sz="110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ru-RU" sz="1100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ету</a:t>
                      </a:r>
                      <a:r>
                        <a:rPr kumimoji="0" lang="ru-RU" sz="110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(</a:t>
                      </a:r>
                      <a:r>
                        <a:rPr kumimoji="0" lang="ru-RU" sz="1100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өтінім</a:t>
                      </a:r>
                      <a:r>
                        <a:rPr kumimoji="0" lang="ru-RU" sz="110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ru-RU" sz="1100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қабылдау</a:t>
                      </a:r>
                      <a:r>
                        <a:rPr kumimoji="0" lang="ru-RU" sz="110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 </a:t>
                      </a:r>
                      <a:r>
                        <a:rPr kumimoji="0" lang="ru-RU" sz="1100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есеп</a:t>
                      </a:r>
                      <a:r>
                        <a:rPr kumimoji="0" lang="ru-RU" sz="11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ru-RU" sz="1100" kern="1200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айырысуларды</a:t>
                      </a:r>
                      <a:r>
                        <a:rPr kumimoji="0" lang="ru-RU" sz="11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ru-RU" sz="1100" kern="1200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орналастыру</a:t>
                      </a:r>
                      <a:r>
                        <a:rPr kumimoji="0" lang="ru-RU" sz="11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ru-RU" sz="1100" kern="1200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және</a:t>
                      </a:r>
                      <a:r>
                        <a:rPr kumimoji="0" lang="ru-RU" sz="11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ru-RU" sz="1100" kern="1200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т.с</a:t>
                      </a:r>
                      <a:r>
                        <a:rPr kumimoji="0" lang="ru-RU" sz="11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.</a:t>
                      </a:r>
                      <a:r>
                        <a:rPr kumimoji="0" lang="ru-RU" sz="110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)</a:t>
                      </a:r>
                      <a:endParaRPr kumimoji="0" lang="ru-RU" sz="110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1437" marR="91437" marT="45699" marB="45699"/>
                </a:tc>
              </a:tr>
              <a:tr h="1139171"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kk-KZ" sz="11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НҚА</a:t>
                      </a:r>
                      <a:r>
                        <a:rPr lang="kk-KZ" sz="11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жобаларын және тарифтерді қарау </a:t>
                      </a:r>
                      <a:endParaRPr lang="ru-RU" sz="110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6" marR="91446" marT="45695" marB="45695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kumimoji="0" lang="ru-RU" sz="1100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тарифтік</a:t>
                      </a:r>
                      <a:r>
                        <a:rPr kumimoji="0" lang="ru-RU" sz="110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ru-RU" sz="1100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саясатты</a:t>
                      </a:r>
                      <a:r>
                        <a:rPr kumimoji="0" lang="ru-RU" sz="110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ru-RU" sz="1100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түсіндіру</a:t>
                      </a:r>
                      <a:endParaRPr kumimoji="0" lang="ru-RU" sz="110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1446" marR="91446" marT="45695" marB="45695"/>
                </a:tc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kk-KZ" sz="11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бұқаралық ақпарат құралдарында және уәкілетті органның </a:t>
                      </a:r>
                      <a:r>
                        <a:rPr kumimoji="0" lang="kk-KZ" sz="1100" kern="1200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интернет-ресурсында</a:t>
                      </a:r>
                      <a:r>
                        <a:rPr kumimoji="0" lang="kk-KZ" sz="11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</a:t>
                      </a:r>
                      <a:r>
                        <a:rPr kumimoji="0" lang="kk-KZ" sz="110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табиғи монополиялар</a:t>
                      </a:r>
                      <a:r>
                        <a:rPr kumimoji="0" lang="kk-KZ" sz="11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субъектілерінің қызметін  мемлекеттік реттеуге қатысты ақпаратты орналастыру</a:t>
                      </a:r>
                      <a:endParaRPr kumimoji="0" lang="kk-KZ" sz="1100" kern="120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1437" marR="91437" marT="45699" marB="45699"/>
                </a:tc>
              </a:tr>
              <a:tr h="808813"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kk-KZ" sz="1100" b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коммуналдық </a:t>
                      </a:r>
                      <a:r>
                        <a:rPr lang="kk-KZ" sz="1100" b="0" kern="1200" baseline="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қызметтер</a:t>
                      </a:r>
                      <a:r>
                        <a:rPr lang="kk-KZ" sz="1100" b="0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тарифтерінің инфляцияға қосатын жиынтық үлесін келісу</a:t>
                      </a:r>
                      <a:endParaRPr lang="ru-RU" sz="1100" b="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6" marR="91446" marT="45695" marB="45695"/>
                </a:tc>
                <a:tc>
                  <a:txBody>
                    <a:bodyPr/>
                    <a:lstStyle/>
                    <a:p>
                      <a:endParaRPr lang="ru-RU" sz="11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6" marR="91446" marT="45695" marB="45695"/>
                </a:tc>
                <a:tc>
                  <a:txBody>
                    <a:bodyPr/>
                    <a:lstStyle/>
                    <a:p>
                      <a:endParaRPr lang="ru-RU" sz="1100" dirty="0"/>
                    </a:p>
                  </a:txBody>
                  <a:tcPr marL="91437" marR="91437" marT="45699" marB="45699"/>
                </a:tc>
              </a:tr>
              <a:tr h="87511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b="1" i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Өзін-өзі реттеу қағидаттарына ықтимал өтудің </a:t>
                      </a:r>
                      <a:r>
                        <a:rPr lang="kk-KZ" sz="1200" b="1" i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н</a:t>
                      </a:r>
                      <a:r>
                        <a:rPr lang="kk-KZ" sz="1200" b="1" i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егізі ретінде</a:t>
                      </a:r>
                      <a:endParaRPr lang="kk-KZ" sz="1200" b="1" i="1" dirty="0" smtClean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i="1" dirty="0" smtClean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6" marR="91446" marT="45695" marB="45695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1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Ұйымдасқан</a:t>
                      </a:r>
                      <a:r>
                        <a:rPr lang="ru-RU" sz="1200" b="1" i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="1" i="1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тұтынушы</a:t>
                      </a:r>
                      <a:r>
                        <a:rPr lang="ru-RU" sz="1200" b="1" i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="1" i="1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қағидатын</a:t>
                      </a:r>
                      <a:r>
                        <a:rPr lang="ru-RU" sz="1200" b="1" i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="1" i="1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енгізу</a:t>
                      </a:r>
                      <a:endParaRPr lang="ru-RU" sz="1200" b="1" i="1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6" marR="91446" marT="45695" marB="45695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200" b="1" i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Тұтынушылар</a:t>
                      </a:r>
                      <a:r>
                        <a:rPr kumimoji="0" lang="ru-RU" sz="1200" b="1" i="1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ru-RU" sz="1200" b="1" i="1" kern="1200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үшін</a:t>
                      </a:r>
                      <a:r>
                        <a:rPr kumimoji="0" lang="ru-RU" sz="1200" b="1" i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ru-RU" sz="1200" b="1" i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толық</a:t>
                      </a:r>
                      <a:r>
                        <a:rPr kumimoji="0" lang="ru-RU" sz="1200" b="1" i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ru-RU" sz="1200" b="1" i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қолжетімділік</a:t>
                      </a:r>
                      <a:endParaRPr kumimoji="0" lang="ru-RU" sz="1200" b="1" i="1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1437" marR="91437" marT="45699" marB="45699"/>
                </a:tc>
              </a:tr>
              <a:tr h="510315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МАҚСАТЫ: тариф </a:t>
                      </a:r>
                      <a:r>
                        <a:rPr lang="ru-RU" sz="1400" b="1" i="1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белгілеу</a:t>
                      </a:r>
                      <a:r>
                        <a:rPr lang="ru-RU" sz="1400" b="1" i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b="1" i="1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процесіне</a:t>
                      </a:r>
                      <a:r>
                        <a:rPr lang="ru-RU" sz="1400" b="1" i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b="1" i="1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барлық</a:t>
                      </a:r>
                      <a:r>
                        <a:rPr lang="ru-RU" sz="1400" b="1" i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b="1" i="1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мүдделі</a:t>
                      </a:r>
                      <a:r>
                        <a:rPr lang="ru-RU" sz="1400" b="1" i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b="1" i="1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адамдарды</a:t>
                      </a:r>
                      <a:endParaRPr lang="ru-RU" sz="1400" b="1" i="1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1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барынша</a:t>
                      </a:r>
                      <a:r>
                        <a:rPr lang="ru-RU" sz="1400" b="1" i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b="1" i="1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тарту</a:t>
                      </a:r>
                      <a:endParaRPr lang="ru-RU" sz="1400" b="1" i="1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6" marR="91446" marT="45695" marB="45695"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i="1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6" marR="91446" marT="45713" marB="45713"/>
                </a:tc>
                <a:tc hMerge="1"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37" marR="91437" marT="45717" marB="45717"/>
                </a:tc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1495425" y="133350"/>
            <a:ext cx="6888163" cy="66357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07000"/>
              </a:lnSpc>
              <a:defRPr/>
            </a:pPr>
            <a:r>
              <a:rPr lang="ru-RU" dirty="0">
                <a:solidFill>
                  <a:schemeClr val="tx1"/>
                </a:solidFill>
                <a:latin typeface="Arial" pitchFamily="34" charset="0"/>
                <a:ea typeface="Calibri" panose="020F0502020204030204" pitchFamily="34" charset="0"/>
                <a:cs typeface="Arial" pitchFamily="34" charset="0"/>
              </a:rPr>
              <a:t>ТАРИФ БЕЛГІЛЕУДІҢ ЖАҢА ТӘСІЛДЕРІ</a:t>
            </a:r>
            <a:endParaRPr lang="ru-RU" dirty="0">
              <a:solidFill>
                <a:schemeClr val="tx1"/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endParaRPr>
          </a:p>
        </p:txBody>
      </p:sp>
      <p:pic>
        <p:nvPicPr>
          <p:cNvPr id="24609" name="Рисунок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175" y="147638"/>
            <a:ext cx="935038" cy="833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2"/>
          <p:cNvSpPr txBox="1">
            <a:spLocks/>
          </p:cNvSpPr>
          <p:nvPr/>
        </p:nvSpPr>
        <p:spPr>
          <a:xfrm>
            <a:off x="1150575" y="1013070"/>
            <a:ext cx="7578243" cy="504056"/>
          </a:xfrm>
          <a:prstGeom prst="rect">
            <a:avLst/>
          </a:prstGeom>
          <a:solidFill>
            <a:schemeClr val="bg1"/>
          </a:solidFill>
        </p:spPr>
        <p:txBody>
          <a:bodyPr anchor="ctr">
            <a:normAutofit/>
            <a:sp3d prstMaterial="softEdge">
              <a:bevelT w="25400" h="25400"/>
            </a:sp3d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ＭＳ Ｐゴシック" charset="0"/>
                <a:cs typeface="ＭＳ Ｐゴシック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  <a:ea typeface="ＭＳ Ｐゴシック" charset="0"/>
                <a:cs typeface="ＭＳ Ｐゴシック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  <a:ea typeface="ＭＳ Ｐゴシック" charset="0"/>
                <a:cs typeface="ＭＳ Ｐゴシック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  <a:ea typeface="ＭＳ Ｐゴシック" charset="0"/>
                <a:cs typeface="ＭＳ Ｐゴシック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  <a:ea typeface="ＭＳ Ｐゴシック" charset="0"/>
                <a:cs typeface="ＭＳ Ｐゴシック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</a:defRPr>
            </a:lvl9pPr>
            <a:extLst/>
          </a:lstStyle>
          <a:p>
            <a:pPr marL="107950" algn="ctr">
              <a:lnSpc>
                <a:spcPct val="150000"/>
              </a:lnSpc>
              <a:defRPr/>
            </a:pPr>
            <a:r>
              <a:rPr lang="ru-RU" sz="1800" i="1" dirty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  <a:cs typeface="Arial" pitchFamily="34" charset="0"/>
              </a:rPr>
              <a:t>ЖАҢА </a:t>
            </a:r>
            <a:r>
              <a:rPr lang="ru-RU" sz="1800" i="1" dirty="0" smtClean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  <a:cs typeface="Arial" pitchFamily="34" charset="0"/>
              </a:rPr>
              <a:t>ЗАҢНАМАЛЫҚ НОРМАЛАРДЫҢ АРТЫҚШЫЛЫҚТАРЫ</a:t>
            </a:r>
            <a:endParaRPr lang="ru-RU" sz="1800" i="1" dirty="0">
              <a:solidFill>
                <a:schemeClr val="tx1"/>
              </a:solidFill>
              <a:effectLst/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  <p:sp>
        <p:nvSpPr>
          <p:cNvPr id="25603" name="Номер слайда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ru-RU" sz="1200" dirty="0">
                <a:solidFill>
                  <a:schemeClr val="bg1"/>
                </a:solidFill>
              </a:rPr>
              <a:t>8</a:t>
            </a:r>
            <a:endParaRPr lang="en-US" sz="1200" dirty="0" smtClean="0">
              <a:solidFill>
                <a:schemeClr val="bg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495425" y="133350"/>
            <a:ext cx="6888163" cy="66357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07000"/>
              </a:lnSpc>
              <a:defRPr/>
            </a:pPr>
            <a:r>
              <a:rPr lang="ru-RU" dirty="0">
                <a:solidFill>
                  <a:schemeClr val="tx1"/>
                </a:solidFill>
                <a:latin typeface="Arial" pitchFamily="34" charset="0"/>
                <a:ea typeface="Calibri" panose="020F0502020204030204" pitchFamily="34" charset="0"/>
                <a:cs typeface="Arial" pitchFamily="34" charset="0"/>
              </a:rPr>
              <a:t>ТАРИФ БЕЛГІЛЕУДІҢ ЖАҢА ТӘСІЛДЕРІ</a:t>
            </a:r>
            <a:endParaRPr lang="ru-RU" dirty="0">
              <a:solidFill>
                <a:schemeClr val="tx1"/>
              </a:solidFill>
              <a:latin typeface="Arial" pitchFamily="34" charset="0"/>
              <a:ea typeface="Calibri" panose="020F0502020204030204" pitchFamily="34" charset="0"/>
              <a:cs typeface="Arial" pitchFamily="34" charset="0"/>
            </a:endParaRPr>
          </a:p>
        </p:txBody>
      </p:sp>
      <p:pic>
        <p:nvPicPr>
          <p:cNvPr id="25605" name="Рисунок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175" y="147638"/>
            <a:ext cx="935038" cy="833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6" name="Прямоугольник 1"/>
          <p:cNvSpPr>
            <a:spLocks noChangeArrowheads="1"/>
          </p:cNvSpPr>
          <p:nvPr/>
        </p:nvSpPr>
        <p:spPr bwMode="auto">
          <a:xfrm>
            <a:off x="701675" y="1989138"/>
            <a:ext cx="7902575" cy="341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tabLst>
                <a:tab pos="53975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tabLst>
                <a:tab pos="53975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tabLst>
                <a:tab pos="53975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tabLst>
                <a:tab pos="53975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tabLst>
                <a:tab pos="53975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kk-KZ" b="0" i="1" dirty="0"/>
              <a:t>тариф белгілеудің құқықтық жүйесінің икемділігі</a:t>
            </a:r>
            <a:endParaRPr lang="ru-RU" b="0" i="1" dirty="0"/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kk-KZ" b="0" i="1" dirty="0"/>
              <a:t>тариф белгілеудің шығын әдісінен ынталандырушы және өзге әдістеріне кезең-кезеңмен көшу</a:t>
            </a:r>
            <a:endParaRPr lang="ru-RU" b="0" i="1" dirty="0"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kk-KZ" b="0" i="1" dirty="0"/>
              <a:t>тариф белгілеу тетігінің ашықтығын және оны тұтынушылардың түсінуінің артуы;</a:t>
            </a:r>
            <a:endParaRPr lang="ru-RU" b="0" i="1" dirty="0"/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kk-KZ" b="0" i="1" dirty="0"/>
              <a:t>сыбайлас жемқорлық тәуекелдерінің төмендеуі</a:t>
            </a:r>
            <a:endParaRPr lang="ru-RU" b="0" i="1" dirty="0"/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kk-KZ" b="0" i="1" dirty="0"/>
              <a:t>тарифтерді бекіту процесіне мүдделі адамдарды (кәсіпкерлерді, тұтынушыларды және т.б.) барынша көп тарту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Ретро">
  <a:themeElements>
    <a:clrScheme name="Ретро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90512</TotalTime>
  <Words>590</Words>
  <Application>Microsoft Office PowerPoint</Application>
  <PresentationFormat>Экран (4:3)</PresentationFormat>
  <Paragraphs>119</Paragraphs>
  <Slides>10</Slides>
  <Notes>7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  <vt:variant>
        <vt:lpstr>Произвольные показы</vt:lpstr>
      </vt:variant>
      <vt:variant>
        <vt:i4>1</vt:i4>
      </vt:variant>
    </vt:vector>
  </HeadingPairs>
  <TitlesOfParts>
    <vt:vector size="18" baseType="lpstr">
      <vt:lpstr>Arial</vt:lpstr>
      <vt:lpstr>ＭＳ Ｐゴシック</vt:lpstr>
      <vt:lpstr>Calibri Light</vt:lpstr>
      <vt:lpstr>Calibri</vt:lpstr>
      <vt:lpstr>Times New Roman</vt:lpstr>
      <vt:lpstr>Wingdings</vt:lpstr>
      <vt:lpstr>Ретро</vt:lpstr>
      <vt:lpstr>ТКШ САЛАСЫНДАҒЫ ТАРИФ БЕЛГІЛЕУ: ПРОБЛЕМАЛАРЫ МЕН ПЕРСПЕКТИВАЛАРЫ</vt:lpstr>
      <vt:lpstr> ТАБИҒИ МОНОПОЛИЯЛАР ЖӘНЕ ҚОҒАМДЫҚ МАҢЫЗЫ БАР НАРЫҚТАР САЛАСЫ</vt:lpstr>
      <vt:lpstr>   ЕҚДБ-МЕН ЫНТЫМАҚТАСТЫҚ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НАЗАРЛАРЫҢЫЗҒА РАХМЕТ!</vt:lpstr>
      <vt:lpstr>Custom Show 1</vt:lpstr>
    </vt:vector>
  </TitlesOfParts>
  <Company>антимон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Принципы тарифной политики</dc:title>
  <dc:creator>IbraevA</dc:creator>
  <cp:lastModifiedBy>Nabieva</cp:lastModifiedBy>
  <cp:revision>2069</cp:revision>
  <cp:lastPrinted>2017-04-24T12:14:50Z</cp:lastPrinted>
  <dcterms:created xsi:type="dcterms:W3CDTF">2004-09-07T02:58:37Z</dcterms:created>
  <dcterms:modified xsi:type="dcterms:W3CDTF">2017-04-25T13:24:52Z</dcterms:modified>
</cp:coreProperties>
</file>