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01" r:id="rId2"/>
    <p:sldId id="366" r:id="rId3"/>
    <p:sldId id="367" r:id="rId4"/>
    <p:sldId id="364" r:id="rId5"/>
    <p:sldId id="368" r:id="rId6"/>
    <p:sldId id="353" r:id="rId7"/>
    <p:sldId id="369" r:id="rId8"/>
    <p:sldId id="359" r:id="rId9"/>
    <p:sldId id="373" r:id="rId10"/>
    <p:sldId id="352" r:id="rId11"/>
    <p:sldId id="358" r:id="rId12"/>
    <p:sldId id="374" r:id="rId13"/>
    <p:sldId id="375" r:id="rId14"/>
    <p:sldId id="376" r:id="rId15"/>
    <p:sldId id="362" r:id="rId16"/>
    <p:sldId id="361" r:id="rId17"/>
    <p:sldId id="377" r:id="rId18"/>
    <p:sldId id="372" r:id="rId19"/>
    <p:sldId id="327" r:id="rId20"/>
  </p:sldIdLst>
  <p:sldSz cx="9144000" cy="6858000" type="screen4x3"/>
  <p:notesSz cx="6796088" cy="992505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4572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9144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371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18288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1C0B7F"/>
    <a:srgbClr val="000000"/>
    <a:srgbClr val="BBE0E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19" autoAdjust="0"/>
  </p:normalViewPr>
  <p:slideViewPr>
    <p:cSldViewPr>
      <p:cViewPr>
        <p:scale>
          <a:sx n="70" d="100"/>
          <a:sy n="70" d="100"/>
        </p:scale>
        <p:origin x="-516" y="-12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Clr>
                <a:srgbClr val="000000"/>
              </a:buClr>
              <a:buSzPct val="100000"/>
              <a:buFont typeface="Arial" pitchFamily="34" charset="0"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481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Clr>
                <a:srgbClr val="000000"/>
              </a:buClr>
              <a:buSzPct val="100000"/>
              <a:buFont typeface="Arial" pitchFamily="34" charset="0"/>
              <a:buNone/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A6EFECCA-41A8-489F-8D7B-090451A2E500}" type="datetimeFigureOut">
              <a:rPr lang="ru-RU"/>
              <a:pPr>
                <a:defRPr/>
              </a:pPr>
              <a:t>05.12.2012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657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Clr>
                <a:srgbClr val="000000"/>
              </a:buClr>
              <a:buSzPct val="100000"/>
              <a:buFont typeface="Arial" pitchFamily="34" charset="0"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6575"/>
            <a:ext cx="2944812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buClr>
                <a:srgbClr val="000000"/>
              </a:buClr>
              <a:buSzPct val="100000"/>
              <a:buFont typeface="Arial" pitchFamily="34" charset="0"/>
              <a:buNone/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F2DC31EA-54C9-49FB-B05E-A2CB1FDB12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796088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49688" y="0"/>
            <a:ext cx="2944812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3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5988" y="744538"/>
            <a:ext cx="4964112" cy="37211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714875"/>
            <a:ext cx="5437188" cy="4465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9426575"/>
            <a:ext cx="2944813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49688" y="9426575"/>
            <a:ext cx="2944812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FF91922-7AF4-4EEF-A02D-5AAB8C2838B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Arial" charset="0"/>
              <a:buNone/>
            </a:pPr>
            <a:fld id="{2D780B47-334D-4283-8A6E-694D6917CC91}" type="slidenum">
              <a:rPr lang="ru-RU" smtClean="0">
                <a:latin typeface="Arial" charset="0"/>
              </a:rPr>
              <a:pPr>
                <a:buFont typeface="Arial" charset="0"/>
                <a:buNone/>
              </a:pPr>
              <a:t>1</a:t>
            </a:fld>
            <a:endParaRPr lang="ru-RU" smtClean="0">
              <a:latin typeface="Arial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0938" cy="3722687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B0F2D-32B9-4CF5-81C9-363FB18730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03CF3-49D0-4C00-BBDF-4D16750C8E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40513" y="0"/>
            <a:ext cx="2055812" cy="59372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019800" cy="59372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6F7C6-5B08-409E-B1F1-56BC04ECD8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6694487" cy="11414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E4431-F927-46D0-A820-9E35DD65F2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6694487" cy="11414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68313" y="1412875"/>
            <a:ext cx="4037012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7725" y="1412875"/>
            <a:ext cx="4038600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40327-0B99-4C3B-93FA-05DAC91236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6694487" cy="11414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68313" y="1412875"/>
            <a:ext cx="8228012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313" y="3751263"/>
            <a:ext cx="8228012" cy="21859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60A1F-811C-43B7-95FB-7FAC624DA7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187450" y="274638"/>
            <a:ext cx="7632700" cy="8683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4038600" cy="23987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4038600" cy="23987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98913"/>
            <a:ext cx="4038600" cy="23987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98913"/>
            <a:ext cx="4038600" cy="23987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  <a:prstGeom prst="rect">
            <a:avLst/>
          </a:prstGeom>
        </p:spPr>
        <p:txBody>
          <a:bodyPr/>
          <a:lstStyle>
            <a:lvl1pPr>
              <a:buClr>
                <a:srgbClr val="000000"/>
              </a:buClr>
              <a:buSzPct val="100000"/>
              <a:buFont typeface="Arial" pitchFamily="34" charset="0"/>
              <a:buNone/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0FC98-6F0D-40B6-9E58-42276F3436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F8997-EDFF-450B-AA3B-7771574C0C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24922-B3F7-4419-89F4-A9ED750963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412875"/>
            <a:ext cx="4037012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7725" y="1412875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18B47-7AB4-40E2-9CF9-F82C7E1FC5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38C8D-EB4B-4F64-9BD8-3E0E621207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99EAF-C953-4266-B48F-8F4C085A96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C6DA3-DAD7-4461-A218-368F785043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EE3F2-249E-4124-9625-453E573BBA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B89B4-634A-4ACB-8F84-4B6B3DED8B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EFEFE">
                  <a:alpha val="4999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7010400" y="6524625"/>
            <a:ext cx="2132013" cy="331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F275EC8-CB24-41B2-A4C3-03E06F77CD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20486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12875"/>
            <a:ext cx="8228012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048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6694487" cy="114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52" r:id="rId12"/>
    <p:sldLayoutId id="2147483651" r:id="rId13"/>
    <p:sldLayoutId id="2147483650" r:id="rId14"/>
    <p:sldLayoutId id="2147483664" r:id="rId15"/>
  </p:sldLayoutIdLst>
  <p:hf hdr="0" ft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28166F"/>
        </a:buClr>
        <a:buSzPct val="100000"/>
        <a:buFont typeface="Arial" charset="0"/>
        <a:defRPr sz="2800" b="1">
          <a:solidFill>
            <a:srgbClr val="28166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28166F"/>
        </a:buClr>
        <a:buSzPct val="100000"/>
        <a:buFont typeface="Arial" charset="0"/>
        <a:defRPr sz="2800" b="1">
          <a:solidFill>
            <a:srgbClr val="28166F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28166F"/>
        </a:buClr>
        <a:buSzPct val="100000"/>
        <a:buFont typeface="Arial" charset="0"/>
        <a:defRPr sz="2800" b="1">
          <a:solidFill>
            <a:srgbClr val="28166F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28166F"/>
        </a:buClr>
        <a:buSzPct val="100000"/>
        <a:buFont typeface="Arial" charset="0"/>
        <a:defRPr sz="2800" b="1">
          <a:solidFill>
            <a:srgbClr val="28166F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28166F"/>
        </a:buClr>
        <a:buSzPct val="100000"/>
        <a:buFont typeface="Arial" charset="0"/>
        <a:defRPr sz="2800" b="1">
          <a:solidFill>
            <a:srgbClr val="28166F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5pPr>
      <a:lvl6pPr marL="457200" algn="l" defTabSz="449263" rtl="0" fontAlgn="base">
        <a:spcBef>
          <a:spcPct val="0"/>
        </a:spcBef>
        <a:spcAft>
          <a:spcPct val="0"/>
        </a:spcAft>
        <a:buClr>
          <a:srgbClr val="28166F"/>
        </a:buClr>
        <a:buSzPct val="100000"/>
        <a:buFont typeface="Arial" pitchFamily="34" charset="0"/>
        <a:defRPr sz="2800" b="1">
          <a:solidFill>
            <a:srgbClr val="28166F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6pPr>
      <a:lvl7pPr marL="914400" algn="l" defTabSz="449263" rtl="0" fontAlgn="base">
        <a:spcBef>
          <a:spcPct val="0"/>
        </a:spcBef>
        <a:spcAft>
          <a:spcPct val="0"/>
        </a:spcAft>
        <a:buClr>
          <a:srgbClr val="28166F"/>
        </a:buClr>
        <a:buSzPct val="100000"/>
        <a:buFont typeface="Arial" pitchFamily="34" charset="0"/>
        <a:defRPr sz="2800" b="1">
          <a:solidFill>
            <a:srgbClr val="28166F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7pPr>
      <a:lvl8pPr marL="1371600" algn="l" defTabSz="449263" rtl="0" fontAlgn="base">
        <a:spcBef>
          <a:spcPct val="0"/>
        </a:spcBef>
        <a:spcAft>
          <a:spcPct val="0"/>
        </a:spcAft>
        <a:buClr>
          <a:srgbClr val="28166F"/>
        </a:buClr>
        <a:buSzPct val="100000"/>
        <a:buFont typeface="Arial" pitchFamily="34" charset="0"/>
        <a:defRPr sz="2800" b="1">
          <a:solidFill>
            <a:srgbClr val="28166F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8pPr>
      <a:lvl9pPr marL="1828800" algn="l" defTabSz="449263" rtl="0" fontAlgn="base">
        <a:spcBef>
          <a:spcPct val="0"/>
        </a:spcBef>
        <a:spcAft>
          <a:spcPct val="0"/>
        </a:spcAft>
        <a:buClr>
          <a:srgbClr val="28166F"/>
        </a:buClr>
        <a:buSzPct val="100000"/>
        <a:buFont typeface="Arial" pitchFamily="34" charset="0"/>
        <a:defRPr sz="2800" b="1">
          <a:solidFill>
            <a:srgbClr val="28166F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341313" indent="-341313" algn="l" defTabSz="449263" rtl="0" eaLnBrk="0" fontAlgn="base" hangingPunct="0">
        <a:spcBef>
          <a:spcPts val="600"/>
        </a:spcBef>
        <a:spcAft>
          <a:spcPct val="0"/>
        </a:spcAft>
        <a:buClr>
          <a:srgbClr val="28166F"/>
        </a:buClr>
        <a:buSzPct val="100000"/>
        <a:buFont typeface="Wingdings" pitchFamily="2" charset="2"/>
        <a:buChar char="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49263" rtl="0" eaLnBrk="0" fontAlgn="base" hangingPunct="0">
        <a:spcBef>
          <a:spcPts val="500"/>
        </a:spcBef>
        <a:spcAft>
          <a:spcPct val="0"/>
        </a:spcAft>
        <a:buClr>
          <a:srgbClr val="28166F"/>
        </a:buClr>
        <a:buSzPct val="100000"/>
        <a:buFont typeface="Arial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28166F"/>
        </a:buClr>
        <a:buSzPct val="100000"/>
        <a:buFont typeface="Arial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28166F"/>
        </a:buClr>
        <a:buSzPct val="100000"/>
        <a:buFont typeface="Arial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28166F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28166F"/>
        </a:buClr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28166F"/>
        </a:buClr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28166F"/>
        </a:buClr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28166F"/>
        </a:buClr>
        <a:buSzPct val="100000"/>
        <a:buFont typeface="Arial" pitchFamily="34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oleObject" Target="../embeddings/oleObject10.bin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3.jpeg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1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7.wmf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jpeg"/><Relationship Id="rId18" Type="http://schemas.openxmlformats.org/officeDocument/2006/relationships/image" Target="../media/image36.jpeg"/><Relationship Id="rId3" Type="http://schemas.openxmlformats.org/officeDocument/2006/relationships/oleObject" Target="../embeddings/oleObject17.bin"/><Relationship Id="rId7" Type="http://schemas.openxmlformats.org/officeDocument/2006/relationships/image" Target="../media/image25.jpeg"/><Relationship Id="rId12" Type="http://schemas.openxmlformats.org/officeDocument/2006/relationships/image" Target="../media/image30.png"/><Relationship Id="rId17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4.jpeg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4.jpeg"/><Relationship Id="rId11" Type="http://schemas.openxmlformats.org/officeDocument/2006/relationships/image" Target="../media/image29.png"/><Relationship Id="rId5" Type="http://schemas.openxmlformats.org/officeDocument/2006/relationships/image" Target="../media/image23.jpeg"/><Relationship Id="rId15" Type="http://schemas.openxmlformats.org/officeDocument/2006/relationships/image" Target="../media/image33.jpe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9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8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4937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214438" y="285750"/>
          <a:ext cx="1000125" cy="1019175"/>
        </p:xfrm>
        <a:graphic>
          <a:graphicData uri="http://schemas.openxmlformats.org/presentationml/2006/ole">
            <p:oleObj spid="_x0000_s1026" r:id="rId4" imgW="1486107" imgH="1514686" progId="">
              <p:embed/>
            </p:oleObj>
          </a:graphicData>
        </a:graphic>
      </p:graphicFrame>
      <p:sp>
        <p:nvSpPr>
          <p:cNvPr id="294938" name="Rectangle 26"/>
          <p:cNvSpPr>
            <a:spLocks noChangeArrowheads="1"/>
          </p:cNvSpPr>
          <p:nvPr/>
        </p:nvSpPr>
        <p:spPr bwMode="auto">
          <a:xfrm>
            <a:off x="0" y="2389188"/>
            <a:ext cx="91440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r>
              <a:rPr lang="kk-KZ" sz="3600" b="1" dirty="0">
                <a:solidFill>
                  <a:srgbClr val="1C0B7F"/>
                </a:solidFill>
                <a:latin typeface="+mn-lt"/>
              </a:rPr>
              <a:t>Қазақстан Республикасында</a:t>
            </a:r>
            <a:r>
              <a:rPr lang="en-US" sz="3600" b="1" dirty="0">
                <a:solidFill>
                  <a:srgbClr val="1C0B7F"/>
                </a:solidFill>
                <a:latin typeface="+mn-lt"/>
              </a:rPr>
              <a:t/>
            </a:r>
            <a:br>
              <a:rPr lang="en-US" sz="3600" b="1" dirty="0">
                <a:solidFill>
                  <a:srgbClr val="1C0B7F"/>
                </a:solidFill>
                <a:latin typeface="+mn-lt"/>
              </a:rPr>
            </a:br>
            <a:r>
              <a:rPr lang="kk-KZ" sz="3600" b="1" dirty="0">
                <a:solidFill>
                  <a:srgbClr val="1C0B7F"/>
                </a:solidFill>
                <a:latin typeface="+mn-lt"/>
              </a:rPr>
              <a:t>ғарыш саласын құрудың өзекті мәселелері</a:t>
            </a:r>
            <a:endParaRPr lang="kk-KZ" sz="2400" b="1" dirty="0">
              <a:solidFill>
                <a:srgbClr val="1C0B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2185988" y="428625"/>
            <a:ext cx="581501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r>
              <a:rPr lang="kk-KZ" sz="2200" b="1" dirty="0">
                <a:solidFill>
                  <a:srgbClr val="1C0B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Қазақстан Республикасы</a:t>
            </a:r>
          </a:p>
          <a:p>
            <a:pPr algn="ctr"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r>
              <a:rPr lang="kk-KZ" sz="2200" b="1" dirty="0">
                <a:solidFill>
                  <a:srgbClr val="1C0B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Ұлттық ғарыш агенттігі (Қазғарыш)</a:t>
            </a:r>
            <a:endParaRPr lang="kk-KZ" sz="2200" b="1" dirty="0">
              <a:solidFill>
                <a:srgbClr val="1C0B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6" name="Rectangle 26"/>
          <p:cNvSpPr>
            <a:spLocks noChangeArrowheads="1"/>
          </p:cNvSpPr>
          <p:nvPr/>
        </p:nvSpPr>
        <p:spPr bwMode="auto">
          <a:xfrm>
            <a:off x="1571625" y="6149975"/>
            <a:ext cx="58150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r>
              <a:rPr lang="kk-KZ" sz="20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Астана қ.</a:t>
            </a:r>
          </a:p>
          <a:p>
            <a:pPr algn="ctr"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r>
              <a:rPr lang="kk-KZ" sz="20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2012 жылы 10 желтоқсан</a:t>
            </a:r>
            <a:endParaRPr lang="kk-KZ" sz="2000" dirty="0">
              <a:solidFill>
                <a:schemeClr val="accent6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1030" name="TextBox 6"/>
          <p:cNvSpPr txBox="1">
            <a:spLocks noChangeArrowheads="1"/>
          </p:cNvSpPr>
          <p:nvPr/>
        </p:nvSpPr>
        <p:spPr bwMode="auto">
          <a:xfrm>
            <a:off x="1785938" y="4572000"/>
            <a:ext cx="55006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kk-KZ" b="1">
                <a:solidFill>
                  <a:srgbClr val="1C0B7F"/>
                </a:solidFill>
              </a:rPr>
              <a:t>ҚР ҰҒА Төрағасы</a:t>
            </a:r>
          </a:p>
          <a:p>
            <a:pPr algn="ctr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kk-KZ" b="1">
                <a:solidFill>
                  <a:srgbClr val="1C0B7F"/>
                </a:solidFill>
              </a:rPr>
              <a:t>Мұсабаев Т.А.</a:t>
            </a:r>
          </a:p>
        </p:txBody>
      </p:sp>
      <p:sp>
        <p:nvSpPr>
          <p:cNvPr id="1031" name="TextBox 8"/>
          <p:cNvSpPr txBox="1">
            <a:spLocks noChangeArrowheads="1"/>
          </p:cNvSpPr>
          <p:nvPr/>
        </p:nvSpPr>
        <p:spPr bwMode="auto">
          <a:xfrm>
            <a:off x="0" y="1824038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kk-KZ" sz="2400" b="1">
                <a:solidFill>
                  <a:srgbClr val="1C0B7F"/>
                </a:solidFill>
              </a:rPr>
              <a:t>Үкімет сағаты</a:t>
            </a:r>
            <a:endParaRPr lang="kk-KZ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42938"/>
            <a:ext cx="9144000" cy="1071562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endParaRPr lang="en-US" sz="2200" b="1" smtClean="0">
              <a:solidFill>
                <a:srgbClr val="800000"/>
              </a:solidFill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sz="2800" b="1" smtClean="0">
                <a:solidFill>
                  <a:srgbClr val="1C0B7F"/>
                </a:solidFill>
                <a:cs typeface="Arial" charset="0"/>
              </a:rPr>
              <a:t>Қазғарыш іске асыратын инвестициялық жобалар</a:t>
            </a:r>
          </a:p>
        </p:txBody>
      </p:sp>
      <p:graphicFrame>
        <p:nvGraphicFramePr>
          <p:cNvPr id="6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31788" y="190500"/>
          <a:ext cx="363537" cy="371475"/>
        </p:xfrm>
        <a:graphic>
          <a:graphicData uri="http://schemas.openxmlformats.org/presentationml/2006/ole">
            <p:oleObj spid="_x0000_s97282" r:id="rId3" imgW="1486107" imgH="1514686" progId="">
              <p:embed/>
            </p:oleObj>
          </a:graphicData>
        </a:graphic>
      </p:graphicFrame>
      <p:sp>
        <p:nvSpPr>
          <p:cNvPr id="13" name="Rectangle 26"/>
          <p:cNvSpPr>
            <a:spLocks noChangeArrowheads="1"/>
          </p:cNvSpPr>
          <p:nvPr/>
        </p:nvSpPr>
        <p:spPr bwMode="auto">
          <a:xfrm>
            <a:off x="647700" y="-63500"/>
            <a:ext cx="67151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ru-RU" sz="2000" b="1" dirty="0">
              <a:solidFill>
                <a:srgbClr val="1C0B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r>
              <a:rPr lang="ru-RU" sz="1400" b="1" dirty="0" err="1">
                <a:solidFill>
                  <a:srgbClr val="1C0B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Қазақстан Республикасы</a:t>
            </a:r>
            <a:r>
              <a:rPr lang="ru-RU" sz="1400" b="1" dirty="0">
                <a:solidFill>
                  <a:srgbClr val="1C0B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ru-RU" sz="1400" b="1" dirty="0" err="1">
                <a:solidFill>
                  <a:srgbClr val="1C0B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Ұлттық ғарыш агенттігі</a:t>
            </a:r>
            <a:r>
              <a:rPr lang="ru-RU" sz="1400" b="1" dirty="0">
                <a:solidFill>
                  <a:srgbClr val="1C0B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ru-RU" sz="1400" b="1" dirty="0" err="1">
                <a:solidFill>
                  <a:srgbClr val="1C0B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(Қазғарыш</a:t>
            </a:r>
            <a:r>
              <a:rPr lang="ru-RU" sz="1400" b="1" dirty="0">
                <a:solidFill>
                  <a:srgbClr val="1C0B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)</a:t>
            </a:r>
            <a:endParaRPr lang="ru-RU" sz="1400" b="1" dirty="0">
              <a:solidFill>
                <a:srgbClr val="1C0B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cxnSp>
        <p:nvCxnSpPr>
          <p:cNvPr id="97285" name="Прямая соединительная линия 8"/>
          <p:cNvCxnSpPr>
            <a:cxnSpLocks noChangeShapeType="1"/>
          </p:cNvCxnSpPr>
          <p:nvPr/>
        </p:nvCxnSpPr>
        <p:spPr bwMode="auto">
          <a:xfrm>
            <a:off x="325438" y="669925"/>
            <a:ext cx="8532812" cy="0"/>
          </a:xfrm>
          <a:prstGeom prst="line">
            <a:avLst/>
          </a:prstGeom>
          <a:noFill/>
          <a:ln w="57150" cmpd="thickThin" algn="ctr">
            <a:solidFill>
              <a:srgbClr val="1C0B7F"/>
            </a:solidFill>
            <a:round/>
            <a:headEnd/>
            <a:tailEnd/>
          </a:ln>
        </p:spPr>
      </p:cxnSp>
      <p:sp>
        <p:nvSpPr>
          <p:cNvPr id="97286" name="Номер слайда 1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>
              <a:buFont typeface="Arial" charset="0"/>
              <a:buNone/>
            </a:pPr>
            <a:fld id="{8E96CEE3-3739-41DA-9145-1AB89939A4BF}" type="slidenum">
              <a:rPr lang="en-GB" smtClean="0">
                <a:latin typeface="Arial" charset="0"/>
              </a:rPr>
              <a:pPr>
                <a:buFont typeface="Arial" charset="0"/>
                <a:buNone/>
              </a:pPr>
              <a:t>10</a:t>
            </a:fld>
            <a:endParaRPr lang="en-GB" smtClean="0">
              <a:latin typeface="Arial" charset="0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642938" y="1714500"/>
            <a:ext cx="62865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5600" indent="-355600" algn="just" eaLnBrk="0" hangingPunct="0">
              <a:buClr>
                <a:srgbClr val="28166F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rgbClr val="1C0B7F"/>
                </a:solidFill>
                <a:latin typeface="+mn-lt"/>
                <a:ea typeface="+mn-ea"/>
                <a:cs typeface="+mn-cs"/>
              </a:rPr>
              <a:t>«KazSat» </a:t>
            </a:r>
            <a:r>
              <a:rPr lang="ru-RU" sz="2000" dirty="0" err="1">
                <a:solidFill>
                  <a:srgbClr val="1C0B7F"/>
                </a:solidFill>
                <a:latin typeface="+mn-lt"/>
                <a:ea typeface="+mn-ea"/>
                <a:cs typeface="+mn-cs"/>
              </a:rPr>
              <a:t>байланыс</a:t>
            </a:r>
            <a:r>
              <a:rPr lang="ru-RU" sz="2000" dirty="0">
                <a:solidFill>
                  <a:srgbClr val="1C0B7F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rgbClr val="1C0B7F"/>
                </a:solidFill>
                <a:latin typeface="+mn-lt"/>
                <a:ea typeface="+mn-ea"/>
                <a:cs typeface="+mn-cs"/>
              </a:rPr>
              <a:t>және </a:t>
            </a:r>
            <a:r>
              <a:rPr lang="ru-RU" sz="2000" dirty="0">
                <a:solidFill>
                  <a:srgbClr val="1C0B7F"/>
                </a:solidFill>
                <a:latin typeface="+mn-lt"/>
                <a:ea typeface="+mn-ea"/>
                <a:cs typeface="+mn-cs"/>
              </a:rPr>
              <a:t>хабар </a:t>
            </a:r>
            <a:r>
              <a:rPr lang="ru-RU" sz="2000" dirty="0" err="1">
                <a:solidFill>
                  <a:srgbClr val="1C0B7F"/>
                </a:solidFill>
                <a:latin typeface="+mn-lt"/>
                <a:ea typeface="+mn-ea"/>
                <a:cs typeface="+mn-cs"/>
              </a:rPr>
              <a:t>тарату</a:t>
            </a:r>
            <a:r>
              <a:rPr lang="ru-RU" sz="2000" dirty="0">
                <a:solidFill>
                  <a:srgbClr val="1C0B7F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rgbClr val="1C0B7F"/>
                </a:solidFill>
                <a:latin typeface="+mn-lt"/>
                <a:ea typeface="+mn-ea"/>
                <a:cs typeface="+mn-cs"/>
              </a:rPr>
              <a:t>спутниктік</a:t>
            </a:r>
            <a:r>
              <a:rPr lang="ru-RU" sz="2000" dirty="0">
                <a:solidFill>
                  <a:srgbClr val="1C0B7F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rgbClr val="1C0B7F"/>
                </a:solidFill>
                <a:latin typeface="+mn-lt"/>
                <a:ea typeface="+mn-ea"/>
                <a:cs typeface="+mn-cs"/>
              </a:rPr>
              <a:t>жүйесін құру</a:t>
            </a:r>
            <a:r>
              <a:rPr lang="ru-RU" sz="2000" dirty="0">
                <a:solidFill>
                  <a:srgbClr val="1C0B7F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pPr marL="355600" indent="-355600" algn="just" eaLnBrk="0" hangingPunct="0">
              <a:buClr>
                <a:srgbClr val="28166F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2000" dirty="0" err="1">
                <a:solidFill>
                  <a:srgbClr val="1C0B7F"/>
                </a:solidFill>
                <a:latin typeface="+mn-lt"/>
                <a:ea typeface="+mn-ea"/>
                <a:cs typeface="+mn-cs"/>
              </a:rPr>
              <a:t>Жерді</a:t>
            </a:r>
            <a:r>
              <a:rPr lang="ru-RU" sz="2000" dirty="0">
                <a:solidFill>
                  <a:srgbClr val="1C0B7F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rgbClr val="1C0B7F"/>
                </a:solidFill>
                <a:latin typeface="+mn-lt"/>
                <a:ea typeface="+mn-ea"/>
                <a:cs typeface="+mn-cs"/>
              </a:rPr>
              <a:t>қашықтықтан зондтау</a:t>
            </a:r>
            <a:r>
              <a:rPr lang="ru-RU" sz="2000" dirty="0">
                <a:solidFill>
                  <a:srgbClr val="1C0B7F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rgbClr val="1C0B7F"/>
                </a:solidFill>
                <a:latin typeface="+mn-lt"/>
                <a:ea typeface="+mn-ea"/>
                <a:cs typeface="+mn-cs"/>
              </a:rPr>
              <a:t>ғарыш жүйесін құру;</a:t>
            </a:r>
            <a:endParaRPr lang="ru-RU" sz="2000" dirty="0">
              <a:solidFill>
                <a:srgbClr val="1C0B7F"/>
              </a:solidFill>
              <a:latin typeface="+mn-lt"/>
              <a:ea typeface="+mn-ea"/>
              <a:cs typeface="+mn-cs"/>
            </a:endParaRPr>
          </a:p>
          <a:p>
            <a:pPr marL="355600" indent="-355600" algn="just" eaLnBrk="0" hangingPunct="0">
              <a:buClr>
                <a:srgbClr val="28166F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2000" dirty="0" err="1">
                <a:solidFill>
                  <a:srgbClr val="1C0B7F"/>
                </a:solidFill>
                <a:latin typeface="+mn-lt"/>
                <a:ea typeface="+mn-ea"/>
                <a:cs typeface="+mn-cs"/>
              </a:rPr>
              <a:t>Ғарыш аппараттарын</a:t>
            </a:r>
            <a:r>
              <a:rPr lang="ru-RU" sz="2000" dirty="0">
                <a:solidFill>
                  <a:srgbClr val="1C0B7F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rgbClr val="1C0B7F"/>
                </a:solidFill>
                <a:latin typeface="+mn-lt"/>
                <a:ea typeface="+mn-ea"/>
                <a:cs typeface="+mn-cs"/>
              </a:rPr>
              <a:t>құрастыру-сынау кешенін</a:t>
            </a:r>
            <a:r>
              <a:rPr lang="ru-RU" sz="2000" dirty="0">
                <a:solidFill>
                  <a:srgbClr val="1C0B7F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rgbClr val="1C0B7F"/>
                </a:solidFill>
                <a:latin typeface="+mn-lt"/>
                <a:ea typeface="+mn-ea"/>
                <a:cs typeface="+mn-cs"/>
              </a:rPr>
              <a:t>құру;</a:t>
            </a:r>
            <a:endParaRPr lang="ru-RU" sz="2000" dirty="0">
              <a:solidFill>
                <a:srgbClr val="1C0B7F"/>
              </a:solidFill>
              <a:latin typeface="+mn-lt"/>
              <a:ea typeface="+mn-ea"/>
              <a:cs typeface="+mn-cs"/>
            </a:endParaRPr>
          </a:p>
          <a:p>
            <a:pPr marL="355600" indent="-355600" algn="just" eaLnBrk="0" hangingPunct="0">
              <a:buClr>
                <a:srgbClr val="28166F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2000" dirty="0" err="1">
                <a:solidFill>
                  <a:srgbClr val="1C0B7F"/>
                </a:solidFill>
                <a:latin typeface="+mn-lt"/>
                <a:ea typeface="+mn-ea"/>
                <a:cs typeface="+mn-cs"/>
              </a:rPr>
              <a:t>«Байқоңыр» ғарыш айлағында экологиялық </a:t>
            </a:r>
            <a:r>
              <a:rPr lang="ru-RU" sz="2000" dirty="0">
                <a:solidFill>
                  <a:srgbClr val="1C0B7F"/>
                </a:solidFill>
                <a:latin typeface="+mn-lt"/>
                <a:ea typeface="+mn-ea"/>
                <a:cs typeface="+mn-cs"/>
              </a:rPr>
              <a:t>таза «</a:t>
            </a:r>
            <a:r>
              <a:rPr lang="ru-RU" sz="2000" dirty="0" err="1">
                <a:solidFill>
                  <a:srgbClr val="1C0B7F"/>
                </a:solidFill>
                <a:latin typeface="+mn-lt"/>
                <a:ea typeface="+mn-ea"/>
                <a:cs typeface="+mn-cs"/>
              </a:rPr>
              <a:t>Бәйтерек</a:t>
            </a:r>
            <a:r>
              <a:rPr lang="ru-RU" sz="2000" dirty="0">
                <a:solidFill>
                  <a:srgbClr val="1C0B7F"/>
                </a:solidFill>
                <a:latin typeface="+mn-lt"/>
                <a:ea typeface="+mn-ea"/>
                <a:cs typeface="+mn-cs"/>
              </a:rPr>
              <a:t>» </a:t>
            </a:r>
            <a:r>
              <a:rPr lang="ru-RU" sz="2000" dirty="0" err="1">
                <a:solidFill>
                  <a:srgbClr val="1C0B7F"/>
                </a:solidFill>
                <a:latin typeface="+mn-lt"/>
                <a:ea typeface="+mn-ea"/>
                <a:cs typeface="+mn-cs"/>
              </a:rPr>
              <a:t>ғарыштық зымыран</a:t>
            </a:r>
            <a:r>
              <a:rPr lang="ru-RU" sz="2000" dirty="0">
                <a:solidFill>
                  <a:srgbClr val="1C0B7F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rgbClr val="1C0B7F"/>
                </a:solidFill>
                <a:latin typeface="+mn-lt"/>
                <a:ea typeface="+mn-ea"/>
                <a:cs typeface="+mn-cs"/>
              </a:rPr>
              <a:t>кешенін</a:t>
            </a:r>
            <a:r>
              <a:rPr lang="ru-RU" sz="2000" dirty="0">
                <a:solidFill>
                  <a:srgbClr val="1C0B7F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rgbClr val="1C0B7F"/>
                </a:solidFill>
                <a:latin typeface="+mn-lt"/>
                <a:ea typeface="+mn-ea"/>
                <a:cs typeface="+mn-cs"/>
              </a:rPr>
              <a:t>құру</a:t>
            </a:r>
            <a:r>
              <a:rPr lang="ru-RU" sz="2000" dirty="0">
                <a:solidFill>
                  <a:srgbClr val="1C0B7F"/>
                </a:solidFill>
                <a:latin typeface="+mn-lt"/>
                <a:ea typeface="+mn-ea"/>
                <a:cs typeface="+mn-cs"/>
              </a:rPr>
              <a:t>.</a:t>
            </a:r>
            <a:endParaRPr lang="ru-RU" dirty="0">
              <a:solidFill>
                <a:srgbClr val="000099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8" name="Рисунок 12" descr="казсат.gif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83413" y="1755775"/>
            <a:ext cx="1981200" cy="1439863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Рисунок 16" descr="сб.jpg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83413" y="4843463"/>
            <a:ext cx="1981200" cy="1800225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6" descr="kompsat-2__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83413" y="3343275"/>
            <a:ext cx="1981200" cy="1317625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5" descr="Ангара-А5_устан_на_ПУ_(слева)_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10088" y="4843463"/>
            <a:ext cx="2286000" cy="1800225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Picture 4" descr="Space City in Astana - 6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38338" y="4843463"/>
            <a:ext cx="2357437" cy="1800225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Рисунок 10" descr="C:\Documents and Settings\user\Мои документы\Мои рисунки\Ангара (ст компл).bmp"/>
          <p:cNvPicPr>
            <a:picLocks noChangeArrowheads="1"/>
          </p:cNvPicPr>
          <p:nvPr/>
        </p:nvPicPr>
        <p:blipFill>
          <a:blip r:embed="rId9"/>
          <a:srcRect l="21709" r="17433"/>
          <a:stretch>
            <a:fillRect/>
          </a:stretch>
        </p:blipFill>
        <p:spPr bwMode="auto">
          <a:xfrm>
            <a:off x="142875" y="4843463"/>
            <a:ext cx="1581150" cy="1800225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71500"/>
            <a:ext cx="9144000" cy="11430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kk-KZ" dirty="0" smtClean="0"/>
              <a:t>Ғарыш аппараттарын құрастыру-сынау кешенін құру</a:t>
            </a:r>
            <a:endParaRPr lang="ru-RU" dirty="0" smtClean="0">
              <a:solidFill>
                <a:srgbClr val="1C0B7F"/>
              </a:solidFill>
              <a:latin typeface="+mn-lt"/>
            </a:endParaRPr>
          </a:p>
        </p:txBody>
      </p:sp>
      <p:sp>
        <p:nvSpPr>
          <p:cNvPr id="1034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30238" y="1571625"/>
            <a:ext cx="5870575" cy="3143250"/>
          </a:xfrm>
        </p:spPr>
        <p:txBody>
          <a:bodyPr/>
          <a:lstStyle/>
          <a:p>
            <a:pPr algn="just">
              <a:buFont typeface="Wingdings" pitchFamily="2" charset="2"/>
              <a:buChar char="§"/>
            </a:pPr>
            <a:r>
              <a:rPr lang="kk-KZ" sz="2000" smtClean="0">
                <a:solidFill>
                  <a:srgbClr val="1C0B7F"/>
                </a:solidFill>
              </a:rPr>
              <a:t>Сынау учаскелердің жабдықтарын жобалау жұмыстары аяқталды</a:t>
            </a:r>
          </a:p>
          <a:p>
            <a:pPr algn="just">
              <a:buFont typeface="Wingdings" pitchFamily="2" charset="2"/>
              <a:buChar char="§"/>
            </a:pPr>
            <a:r>
              <a:rPr lang="kk-KZ" sz="2000" smtClean="0">
                <a:solidFill>
                  <a:srgbClr val="1C0B7F"/>
                </a:solidFill>
              </a:rPr>
              <a:t>құрастыру-сынау кешенін және арнайы конструкторлық-технологиялық бюроның технологиялық жабдықтарының жасалуы бойынша жұмыстар жүргізілуде</a:t>
            </a:r>
          </a:p>
          <a:p>
            <a:pPr algn="just">
              <a:buFont typeface="Wingdings" pitchFamily="2" charset="2"/>
              <a:buChar char="§"/>
            </a:pPr>
            <a:r>
              <a:rPr lang="kk-KZ" sz="2000" smtClean="0">
                <a:solidFill>
                  <a:srgbClr val="1C0B7F"/>
                </a:solidFill>
              </a:rPr>
              <a:t>Құрастыру-сынау кешені және арнайы конструкторлық-технологиялық бюро  ғимараты салынуда</a:t>
            </a:r>
            <a:endParaRPr lang="ru-RU" sz="2000" smtClean="0">
              <a:solidFill>
                <a:srgbClr val="1C0B7F"/>
              </a:solidFill>
            </a:endParaRPr>
          </a:p>
        </p:txBody>
      </p:sp>
      <p:pic>
        <p:nvPicPr>
          <p:cNvPr id="103429" name="Picture 4" descr="0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714375" y="4600575"/>
            <a:ext cx="2914650" cy="1949450"/>
          </a:xfrm>
          <a:ln>
            <a:solidFill>
              <a:schemeClr val="tx1"/>
            </a:solidFill>
            <a:miter lim="800000"/>
          </a:ln>
        </p:spPr>
      </p:pic>
      <p:pic>
        <p:nvPicPr>
          <p:cNvPr id="103430" name="Picture 5" descr="Рисунок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24288" y="4592638"/>
            <a:ext cx="2643187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31788" y="190500"/>
          <a:ext cx="363537" cy="371475"/>
        </p:xfrm>
        <a:graphic>
          <a:graphicData uri="http://schemas.openxmlformats.org/presentationml/2006/ole">
            <p:oleObj spid="_x0000_s103426" r:id="rId5" imgW="1486107" imgH="1514686" progId="">
              <p:embed/>
            </p:oleObj>
          </a:graphicData>
        </a:graphic>
      </p:graphicFrame>
      <p:cxnSp>
        <p:nvCxnSpPr>
          <p:cNvPr id="103431" name="Прямая соединительная линия 10"/>
          <p:cNvCxnSpPr>
            <a:cxnSpLocks noChangeShapeType="1"/>
          </p:cNvCxnSpPr>
          <p:nvPr/>
        </p:nvCxnSpPr>
        <p:spPr bwMode="auto">
          <a:xfrm>
            <a:off x="325438" y="669925"/>
            <a:ext cx="8532812" cy="0"/>
          </a:xfrm>
          <a:prstGeom prst="line">
            <a:avLst/>
          </a:prstGeom>
          <a:noFill/>
          <a:ln w="57150" cmpd="thickThin" algn="ctr">
            <a:solidFill>
              <a:srgbClr val="1C0B7F"/>
            </a:solidFill>
            <a:round/>
            <a:headEnd/>
            <a:tailEnd/>
          </a:ln>
        </p:spPr>
      </p:cxnSp>
      <p:pic>
        <p:nvPicPr>
          <p:cNvPr id="11" name="Picture 9" descr="meteosa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40" y="1643050"/>
            <a:ext cx="1884384" cy="4986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3433" name="Номер слайда 1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>
              <a:buFont typeface="Arial" charset="0"/>
              <a:buNone/>
            </a:pPr>
            <a:fld id="{69A51D76-067E-46DD-A8B7-3D697387EE44}" type="slidenum">
              <a:rPr lang="en-GB" smtClean="0">
                <a:latin typeface="Arial" charset="0"/>
              </a:rPr>
              <a:pPr>
                <a:buFont typeface="Arial" charset="0"/>
                <a:buNone/>
              </a:pPr>
              <a:t>11</a:t>
            </a:fld>
            <a:endParaRPr lang="en-GB" smtClean="0">
              <a:latin typeface="Arial" charset="0"/>
            </a:endParaRPr>
          </a:p>
        </p:txBody>
      </p:sp>
      <p:sp>
        <p:nvSpPr>
          <p:cNvPr id="13" name="Rectangle 26"/>
          <p:cNvSpPr>
            <a:spLocks noChangeArrowheads="1"/>
          </p:cNvSpPr>
          <p:nvPr/>
        </p:nvSpPr>
        <p:spPr bwMode="auto">
          <a:xfrm>
            <a:off x="647700" y="-63500"/>
            <a:ext cx="67151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ru-RU" sz="2000" b="1" dirty="0">
              <a:solidFill>
                <a:srgbClr val="1C0B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r>
              <a:rPr lang="kk-KZ" sz="1400" b="1" dirty="0">
                <a:solidFill>
                  <a:srgbClr val="1C0B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Қазақстан Республикасы Ұлттық ғарыш агенттігі (Қазғарыш)</a:t>
            </a:r>
            <a:endParaRPr lang="kk-KZ" sz="1400" b="1" dirty="0">
              <a:solidFill>
                <a:srgbClr val="1C0B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6"/>
          <p:cNvSpPr>
            <a:spLocks noChangeArrowheads="1"/>
          </p:cNvSpPr>
          <p:nvPr/>
        </p:nvSpPr>
        <p:spPr bwMode="auto">
          <a:xfrm>
            <a:off x="0" y="714375"/>
            <a:ext cx="91440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606" tIns="54804" rIns="109606" bIns="54804" anchor="ctr"/>
          <a:lstStyle/>
          <a:p>
            <a:pPr algn="ctr"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r>
              <a:rPr lang="kk-KZ" sz="2800" b="1" dirty="0">
                <a:solidFill>
                  <a:srgbClr val="1C0B7F"/>
                </a:solidFill>
                <a:latin typeface="Arial" pitchFamily="34" charset="0"/>
              </a:rPr>
              <a:t>Жерді қашықтықтан зондтау ғарыш жүйесін құру</a:t>
            </a:r>
            <a:endParaRPr lang="ru-RU" sz="2800" b="1" dirty="0">
              <a:solidFill>
                <a:srgbClr val="1C0B7F"/>
              </a:solidFill>
              <a:latin typeface="+mj-lt"/>
            </a:endParaRPr>
          </a:p>
        </p:txBody>
      </p:sp>
      <p:graphicFrame>
        <p:nvGraphicFramePr>
          <p:cNvPr id="685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31788" y="190500"/>
          <a:ext cx="363537" cy="371475"/>
        </p:xfrm>
        <a:graphic>
          <a:graphicData uri="http://schemas.openxmlformats.org/presentationml/2006/ole">
            <p:oleObj spid="_x0000_s122882" r:id="rId3" imgW="1486107" imgH="1514686" progId="">
              <p:embed/>
            </p:oleObj>
          </a:graphicData>
        </a:graphic>
      </p:graphicFrame>
      <p:cxnSp>
        <p:nvCxnSpPr>
          <p:cNvPr id="122884" name="Прямая соединительная линия 686"/>
          <p:cNvCxnSpPr>
            <a:cxnSpLocks noChangeShapeType="1"/>
          </p:cNvCxnSpPr>
          <p:nvPr/>
        </p:nvCxnSpPr>
        <p:spPr bwMode="auto">
          <a:xfrm>
            <a:off x="325438" y="669925"/>
            <a:ext cx="8532812" cy="0"/>
          </a:xfrm>
          <a:prstGeom prst="line">
            <a:avLst/>
          </a:prstGeom>
          <a:noFill/>
          <a:ln w="57150" cmpd="thickThin" algn="ctr">
            <a:solidFill>
              <a:srgbClr val="1C0B7F"/>
            </a:solidFill>
            <a:round/>
            <a:headEnd/>
            <a:tailEnd/>
          </a:ln>
        </p:spPr>
      </p:cxnSp>
      <p:sp>
        <p:nvSpPr>
          <p:cNvPr id="122885" name="Содержимое 681"/>
          <p:cNvSpPr>
            <a:spLocks noGrp="1"/>
          </p:cNvSpPr>
          <p:nvPr>
            <p:ph idx="1"/>
          </p:nvPr>
        </p:nvSpPr>
        <p:spPr>
          <a:xfrm>
            <a:off x="468313" y="1643063"/>
            <a:ext cx="8228012" cy="4524375"/>
          </a:xfrm>
        </p:spPr>
        <p:txBody>
          <a:bodyPr/>
          <a:lstStyle/>
          <a:p>
            <a:pPr algn="just"/>
            <a:r>
              <a:rPr lang="ru-RU" smtClean="0">
                <a:solidFill>
                  <a:srgbClr val="1C0B7F"/>
                </a:solidFill>
              </a:rPr>
              <a:t>ғарыш жүйесін жобалау кезеңі аяқталды;</a:t>
            </a:r>
          </a:p>
          <a:p>
            <a:pPr algn="just"/>
            <a:r>
              <a:rPr lang="ru-RU" smtClean="0">
                <a:solidFill>
                  <a:srgbClr val="1C0B7F"/>
                </a:solidFill>
              </a:rPr>
              <a:t>қосалқы жүйелерінің сынағы және құруы жүргізілуде;</a:t>
            </a:r>
          </a:p>
          <a:p>
            <a:pPr algn="just"/>
            <a:r>
              <a:rPr lang="ru-RU" smtClean="0">
                <a:solidFill>
                  <a:srgbClr val="1C0B7F"/>
                </a:solidFill>
              </a:rPr>
              <a:t>жер үсті сегментінің құрылыс жұмыстары жүргізілуде;</a:t>
            </a:r>
          </a:p>
          <a:p>
            <a:pPr algn="just"/>
            <a:r>
              <a:rPr lang="ru-RU" smtClean="0">
                <a:solidFill>
                  <a:srgbClr val="1C0B7F"/>
                </a:solidFill>
              </a:rPr>
              <a:t>Францияда жұмыс орындарда жобаны жобалау, жинау, сынау және пайдалану бойынша 66  қазақстандық мамандар ек</a:t>
            </a:r>
            <a:r>
              <a:rPr lang="en-US" smtClean="0">
                <a:solidFill>
                  <a:srgbClr val="1C0B7F"/>
                </a:solidFill>
              </a:rPr>
              <a:t>i</a:t>
            </a:r>
            <a:r>
              <a:rPr lang="ru-RU" smtClean="0">
                <a:solidFill>
                  <a:srgbClr val="1C0B7F"/>
                </a:solidFill>
              </a:rPr>
              <a:t>жылдық практикалық тағылымдамадан өтуде.</a:t>
            </a:r>
            <a:endParaRPr lang="ru-RU" smtClean="0"/>
          </a:p>
        </p:txBody>
      </p:sp>
      <p:sp>
        <p:nvSpPr>
          <p:cNvPr id="122886" name="Номер слайда 679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>
              <a:buFont typeface="Arial" charset="0"/>
              <a:buNone/>
            </a:pPr>
            <a:fld id="{97EE26A3-8E70-4DCF-A519-C8239E7BD177}" type="slidenum">
              <a:rPr lang="en-GB" smtClean="0">
                <a:latin typeface="Arial" charset="0"/>
              </a:rPr>
              <a:pPr>
                <a:buFont typeface="Arial" charset="0"/>
                <a:buNone/>
              </a:pPr>
              <a:t>12</a:t>
            </a:fld>
            <a:endParaRPr lang="en-GB" smtClean="0">
              <a:latin typeface="Arial" charset="0"/>
            </a:endParaRPr>
          </a:p>
        </p:txBody>
      </p:sp>
      <p:pic>
        <p:nvPicPr>
          <p:cNvPr id="683" name="Рисунок 12" descr="казсат.gif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38" y="5060950"/>
            <a:ext cx="1979612" cy="1439863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84" name="Picture 16" descr="kompsat-2__1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5" y="5060950"/>
            <a:ext cx="1979613" cy="1439863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26"/>
          <p:cNvSpPr>
            <a:spLocks noChangeArrowheads="1"/>
          </p:cNvSpPr>
          <p:nvPr/>
        </p:nvSpPr>
        <p:spPr bwMode="auto">
          <a:xfrm>
            <a:off x="647700" y="-63500"/>
            <a:ext cx="67151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ru-RU" sz="2000" b="1" dirty="0">
              <a:solidFill>
                <a:srgbClr val="1C0B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r>
              <a:rPr lang="kk-KZ" sz="1400" b="1" dirty="0">
                <a:solidFill>
                  <a:srgbClr val="1C0B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Қазақстан Республикасы Ұлттық ғарыш агенттігі (Қазғарыш)</a:t>
            </a:r>
            <a:endParaRPr lang="kk-KZ" sz="1400" b="1" dirty="0">
              <a:solidFill>
                <a:srgbClr val="1C0B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7" name="Picture 2" descr="Осн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83063" y="1820863"/>
            <a:ext cx="4586287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08" name="Text Box 7"/>
          <p:cNvSpPr txBox="1">
            <a:spLocks noChangeArrowheads="1"/>
          </p:cNvSpPr>
          <p:nvPr/>
        </p:nvSpPr>
        <p:spPr bwMode="auto">
          <a:xfrm>
            <a:off x="7800975" y="5632450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Arial" charset="0"/>
              <a:buNone/>
            </a:pPr>
            <a:endParaRPr kumimoji="1" lang="ru-RU" sz="1400" b="1">
              <a:latin typeface="Times New Roman" pitchFamily="18" charset="0"/>
            </a:endParaRPr>
          </a:p>
        </p:txBody>
      </p:sp>
      <p:sp>
        <p:nvSpPr>
          <p:cNvPr id="25606" name="Rectangle 8"/>
          <p:cNvSpPr>
            <a:spLocks noChangeArrowheads="1"/>
          </p:cNvSpPr>
          <p:nvPr/>
        </p:nvSpPr>
        <p:spPr bwMode="auto">
          <a:xfrm>
            <a:off x="0" y="642938"/>
            <a:ext cx="9144000" cy="10080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r>
              <a:rPr lang="kk-KZ" sz="2800" b="1" dirty="0">
                <a:solidFill>
                  <a:srgbClr val="1C0B7F"/>
                </a:solidFill>
                <a:latin typeface="Arial" pitchFamily="34" charset="0"/>
              </a:rPr>
              <a:t>«Байқоңыр» ғарыш айлағында экологиялық таза «Бәйтерек» ғарыштық зымыран кешенін құру</a:t>
            </a:r>
            <a:endParaRPr lang="ru-RU" sz="2800" b="1" dirty="0">
              <a:solidFill>
                <a:srgbClr val="1C0B7F"/>
              </a:solidFill>
              <a:latin typeface="+mn-lt"/>
            </a:endParaRPr>
          </a:p>
        </p:txBody>
      </p:sp>
      <p:graphicFrame>
        <p:nvGraphicFramePr>
          <p:cNvPr id="8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31788" y="190500"/>
          <a:ext cx="363537" cy="371475"/>
        </p:xfrm>
        <a:graphic>
          <a:graphicData uri="http://schemas.openxmlformats.org/presentationml/2006/ole">
            <p:oleObj spid="_x0000_s123906" r:id="rId4" imgW="1486107" imgH="1514686" progId="">
              <p:embed/>
            </p:oleObj>
          </a:graphicData>
        </a:graphic>
      </p:graphicFrame>
      <p:cxnSp>
        <p:nvCxnSpPr>
          <p:cNvPr id="123910" name="Прямая соединительная линия 9"/>
          <p:cNvCxnSpPr>
            <a:cxnSpLocks noChangeShapeType="1"/>
          </p:cNvCxnSpPr>
          <p:nvPr/>
        </p:nvCxnSpPr>
        <p:spPr bwMode="auto">
          <a:xfrm>
            <a:off x="325438" y="669925"/>
            <a:ext cx="8532812" cy="0"/>
          </a:xfrm>
          <a:prstGeom prst="line">
            <a:avLst/>
          </a:prstGeom>
          <a:noFill/>
          <a:ln w="57150" cmpd="thickThin" algn="ctr">
            <a:solidFill>
              <a:srgbClr val="1C0B7F"/>
            </a:solidFill>
            <a:round/>
            <a:headEnd/>
            <a:tailEnd/>
          </a:ln>
        </p:spPr>
      </p:cxnSp>
      <p:sp>
        <p:nvSpPr>
          <p:cNvPr id="123911" name="Номер слайда 9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>
              <a:buFont typeface="Arial" charset="0"/>
              <a:buNone/>
            </a:pPr>
            <a:fld id="{7C3FD019-143A-461F-8D40-93457AEBA245}" type="slidenum">
              <a:rPr lang="en-GB" smtClean="0">
                <a:latin typeface="Arial" charset="0"/>
              </a:rPr>
              <a:pPr>
                <a:buFont typeface="Arial" charset="0"/>
                <a:buNone/>
              </a:pPr>
              <a:t>13</a:t>
            </a:fld>
            <a:endParaRPr lang="en-GB" smtClean="0">
              <a:latin typeface="Arial" charset="0"/>
            </a:endParaRPr>
          </a:p>
        </p:txBody>
      </p:sp>
      <p:sp>
        <p:nvSpPr>
          <p:cNvPr id="11" name="Rectangle 26"/>
          <p:cNvSpPr>
            <a:spLocks noChangeArrowheads="1"/>
          </p:cNvSpPr>
          <p:nvPr/>
        </p:nvSpPr>
        <p:spPr bwMode="auto">
          <a:xfrm>
            <a:off x="647700" y="-63500"/>
            <a:ext cx="67151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ru-RU" sz="2000" b="1" dirty="0">
              <a:solidFill>
                <a:srgbClr val="1C0B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r>
              <a:rPr lang="kk-KZ" sz="1400" b="1" dirty="0">
                <a:solidFill>
                  <a:srgbClr val="1C0B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Қазақстан Республикасы Ұлттық ғарыш агенттігі (Қазғарыш)</a:t>
            </a:r>
            <a:endParaRPr lang="kk-KZ" sz="1400" b="1" dirty="0">
              <a:solidFill>
                <a:srgbClr val="1C0B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123913" name="Rectangle 4"/>
          <p:cNvSpPr>
            <a:spLocks noChangeArrowheads="1"/>
          </p:cNvSpPr>
          <p:nvPr/>
        </p:nvSpPr>
        <p:spPr bwMode="auto">
          <a:xfrm>
            <a:off x="395288" y="1857375"/>
            <a:ext cx="3744912" cy="440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 algn="just"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ru-RU" sz="2000">
                <a:solidFill>
                  <a:srgbClr val="1C0B7F"/>
                </a:solidFill>
              </a:rPr>
              <a:t>Жобаның жобалау жұмыстары аяқталған жоқ;</a:t>
            </a:r>
          </a:p>
          <a:p>
            <a:pPr marL="355600" indent="-355600" algn="just"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ru-RU" sz="2000">
                <a:solidFill>
                  <a:srgbClr val="1C0B7F"/>
                </a:solidFill>
              </a:rPr>
              <a:t>Жоба осы себептерден қиыншылықтар кешуде:</a:t>
            </a:r>
          </a:p>
          <a:p>
            <a:pPr marL="812800" lvl="1" indent="-355600" algn="just"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ru-RU" sz="2000">
                <a:solidFill>
                  <a:srgbClr val="1C0B7F"/>
                </a:solidFill>
              </a:rPr>
              <a:t>Ресей тарапы жағынан жобалау жұмыстарын 47 айға кешіктіруі;</a:t>
            </a:r>
          </a:p>
          <a:p>
            <a:pPr marL="812800" lvl="1" indent="-355600" algn="just"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ru-RU" sz="2000">
                <a:solidFill>
                  <a:srgbClr val="1C0B7F"/>
                </a:solidFill>
              </a:rPr>
              <a:t>жоба бағасының 7 есе өсуі;</a:t>
            </a:r>
          </a:p>
          <a:p>
            <a:pPr marL="355600" indent="-355600" algn="just"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ru-RU" sz="2000">
                <a:solidFill>
                  <a:srgbClr val="1C0B7F"/>
                </a:solidFill>
              </a:rPr>
              <a:t>«Бәйтерек» ҒЗК техникалық негізін «Ангара» ЗТ «Зенит» ЗТ көшіру бойынша жұмыс жүргізілуде.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Rectangle 75"/>
          <p:cNvSpPr>
            <a:spLocks noChangeArrowheads="1"/>
          </p:cNvSpPr>
          <p:nvPr/>
        </p:nvSpPr>
        <p:spPr bwMode="auto">
          <a:xfrm>
            <a:off x="0" y="642938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606" tIns="54804" rIns="109606" bIns="54804" anchor="ctr"/>
          <a:lstStyle/>
          <a:p>
            <a:pPr algn="ctr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kk-KZ" sz="2400" b="1">
                <a:solidFill>
                  <a:srgbClr val="1C0B7F"/>
                </a:solidFill>
              </a:rPr>
              <a:t>«KazSat» байланыс және хабар тарату спутниктік жүйесін құру</a:t>
            </a:r>
            <a:endParaRPr lang="ru-RU" sz="2400" b="1">
              <a:solidFill>
                <a:srgbClr val="1C0B7F"/>
              </a:solidFill>
            </a:endParaRPr>
          </a:p>
        </p:txBody>
      </p:sp>
      <p:graphicFrame>
        <p:nvGraphicFramePr>
          <p:cNvPr id="75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31788" y="190500"/>
          <a:ext cx="363537" cy="371475"/>
        </p:xfrm>
        <a:graphic>
          <a:graphicData uri="http://schemas.openxmlformats.org/presentationml/2006/ole">
            <p:oleObj spid="_x0000_s124930" r:id="rId3" imgW="1486107" imgH="1514686" progId="">
              <p:embed/>
            </p:oleObj>
          </a:graphicData>
        </a:graphic>
      </p:graphicFrame>
      <p:cxnSp>
        <p:nvCxnSpPr>
          <p:cNvPr id="124932" name="Прямая соединительная линия 76"/>
          <p:cNvCxnSpPr>
            <a:cxnSpLocks noChangeShapeType="1"/>
          </p:cNvCxnSpPr>
          <p:nvPr/>
        </p:nvCxnSpPr>
        <p:spPr bwMode="auto">
          <a:xfrm>
            <a:off x="325438" y="669925"/>
            <a:ext cx="8532812" cy="0"/>
          </a:xfrm>
          <a:prstGeom prst="line">
            <a:avLst/>
          </a:prstGeom>
          <a:noFill/>
          <a:ln w="57150" cmpd="thickThin" algn="ctr">
            <a:solidFill>
              <a:srgbClr val="1C0B7F"/>
            </a:solidFill>
            <a:round/>
            <a:headEnd/>
            <a:tailEnd/>
          </a:ln>
        </p:spPr>
      </p:cxnSp>
      <p:sp>
        <p:nvSpPr>
          <p:cNvPr id="124933" name="Содержимое 77"/>
          <p:cNvSpPr>
            <a:spLocks noGrp="1"/>
          </p:cNvSpPr>
          <p:nvPr>
            <p:ph sz="quarter" idx="1"/>
          </p:nvPr>
        </p:nvSpPr>
        <p:spPr>
          <a:xfrm>
            <a:off x="285750" y="1571625"/>
            <a:ext cx="2857500" cy="450056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1800" b="1" smtClean="0">
                <a:solidFill>
                  <a:srgbClr val="1C0B7F"/>
                </a:solidFill>
              </a:rPr>
              <a:t>«KazSat-2»</a:t>
            </a:r>
          </a:p>
          <a:p>
            <a:pPr algn="just"/>
            <a:r>
              <a:rPr lang="en-US" sz="1800" smtClean="0">
                <a:solidFill>
                  <a:srgbClr val="1C0B7F"/>
                </a:solidFill>
              </a:rPr>
              <a:t>«KazSat-2» </a:t>
            </a:r>
            <a:r>
              <a:rPr lang="ru-RU" sz="1800" smtClean="0">
                <a:solidFill>
                  <a:srgbClr val="1C0B7F"/>
                </a:solidFill>
              </a:rPr>
              <a:t>спутнигі 2011 жылда пайдалануға берілді;</a:t>
            </a:r>
          </a:p>
          <a:p>
            <a:pPr algn="just"/>
            <a:r>
              <a:rPr lang="ru-RU" sz="1800" smtClean="0">
                <a:solidFill>
                  <a:srgbClr val="1C0B7F"/>
                </a:solidFill>
              </a:rPr>
              <a:t>Қызметі 9 қазақстандық телекоммуникациялық компанияларға көрсетіледі.</a:t>
            </a:r>
            <a:endParaRPr lang="ru-RU" sz="2000" smtClean="0"/>
          </a:p>
        </p:txBody>
      </p:sp>
      <p:sp>
        <p:nvSpPr>
          <p:cNvPr id="124934" name="Содержимое 79"/>
          <p:cNvSpPr>
            <a:spLocks noGrp="1"/>
          </p:cNvSpPr>
          <p:nvPr>
            <p:ph sz="quarter" idx="3"/>
          </p:nvPr>
        </p:nvSpPr>
        <p:spPr>
          <a:xfrm>
            <a:off x="6072188" y="1571625"/>
            <a:ext cx="2786062" cy="450056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1800" b="1" smtClean="0">
                <a:solidFill>
                  <a:srgbClr val="1C0B7F"/>
                </a:solidFill>
              </a:rPr>
              <a:t>РЖБК</a:t>
            </a:r>
          </a:p>
          <a:p>
            <a:pPr algn="just"/>
            <a:r>
              <a:rPr lang="en-US" sz="1800" smtClean="0">
                <a:solidFill>
                  <a:srgbClr val="1C0B7F"/>
                </a:solidFill>
              </a:rPr>
              <a:t>«KazSat» </a:t>
            </a:r>
            <a:r>
              <a:rPr lang="ru-RU" sz="1800" smtClean="0">
                <a:solidFill>
                  <a:srgbClr val="1C0B7F"/>
                </a:solidFill>
              </a:rPr>
              <a:t>спутниктерін резервті жерүсті басқару кешенін құру бойынша құрылыс-жөндеу жұмыстары аяқталды;</a:t>
            </a:r>
          </a:p>
          <a:p>
            <a:pPr algn="just"/>
            <a:r>
              <a:rPr lang="ru-RU" sz="1800" smtClean="0">
                <a:solidFill>
                  <a:srgbClr val="1C0B7F"/>
                </a:solidFill>
              </a:rPr>
              <a:t>Жылдың аяғында объект іске қосылады.</a:t>
            </a:r>
          </a:p>
        </p:txBody>
      </p:sp>
      <p:sp>
        <p:nvSpPr>
          <p:cNvPr id="124935" name="Содержимое 80"/>
          <p:cNvSpPr>
            <a:spLocks noGrp="1"/>
          </p:cNvSpPr>
          <p:nvPr>
            <p:ph sz="quarter" idx="4"/>
          </p:nvPr>
        </p:nvSpPr>
        <p:spPr>
          <a:xfrm>
            <a:off x="3071813" y="1571625"/>
            <a:ext cx="3000375" cy="450056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1800" b="1" smtClean="0">
                <a:solidFill>
                  <a:srgbClr val="1C0B7F"/>
                </a:solidFill>
              </a:rPr>
              <a:t>«KazSat-3»</a:t>
            </a:r>
          </a:p>
          <a:p>
            <a:pPr algn="just"/>
            <a:r>
              <a:rPr lang="en-US" sz="1800" smtClean="0">
                <a:solidFill>
                  <a:srgbClr val="1C0B7F"/>
                </a:solidFill>
              </a:rPr>
              <a:t>«KazSat-3» </a:t>
            </a:r>
            <a:r>
              <a:rPr lang="ru-RU" sz="1800" smtClean="0">
                <a:solidFill>
                  <a:srgbClr val="1C0B7F"/>
                </a:solidFill>
              </a:rPr>
              <a:t>ғарыш аппаратын құру жұмыстары басталды;</a:t>
            </a:r>
          </a:p>
          <a:p>
            <a:pPr algn="just"/>
            <a:r>
              <a:rPr lang="ru-RU" sz="1800" smtClean="0">
                <a:solidFill>
                  <a:srgbClr val="1C0B7F"/>
                </a:solidFill>
              </a:rPr>
              <a:t>Қазіргі кезде жобалық-техникалық құжаттамасы дайын.</a:t>
            </a:r>
          </a:p>
        </p:txBody>
      </p:sp>
      <p:sp>
        <p:nvSpPr>
          <p:cNvPr id="124936" name="Номер слайда 7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Arial" charset="0"/>
              <a:buNone/>
            </a:pPr>
            <a:fld id="{31831547-F356-4C3D-8131-7D9D3479C8C4}" type="slidenum">
              <a:rPr lang="en-GB" smtClean="0">
                <a:latin typeface="Arial" charset="0"/>
              </a:rPr>
              <a:pPr>
                <a:buFont typeface="Arial" charset="0"/>
                <a:buNone/>
              </a:pPr>
              <a:t>14</a:t>
            </a:fld>
            <a:endParaRPr lang="en-GB" smtClean="0">
              <a:latin typeface="Arial" charset="0"/>
            </a:endParaRPr>
          </a:p>
        </p:txBody>
      </p:sp>
      <p:pic>
        <p:nvPicPr>
          <p:cNvPr id="124937" name="Picture 23" descr="\\ASTSERV02C\Mail\Gumenyuk\11042012\DSC0038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50" y="5143500"/>
            <a:ext cx="2065338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38" name="Picture 10" descr="D:\KazSat 3\KazSat-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714875"/>
            <a:ext cx="3851275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39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14750" y="4929188"/>
            <a:ext cx="259238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6"/>
          <p:cNvSpPr>
            <a:spLocks noChangeArrowheads="1"/>
          </p:cNvSpPr>
          <p:nvPr/>
        </p:nvSpPr>
        <p:spPr bwMode="auto">
          <a:xfrm>
            <a:off x="647700" y="-63500"/>
            <a:ext cx="67151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ru-RU" sz="2000" b="1" dirty="0">
              <a:solidFill>
                <a:srgbClr val="1C0B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r>
              <a:rPr lang="kk-KZ" sz="1400" b="1" dirty="0">
                <a:solidFill>
                  <a:srgbClr val="1C0B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Қазақстан Республикасы Ұлттық ғарыш агенттігі (Қазғарыш)</a:t>
            </a:r>
            <a:endParaRPr lang="kk-KZ" sz="1400" b="1" dirty="0">
              <a:solidFill>
                <a:srgbClr val="1C0B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85813"/>
            <a:ext cx="9144000" cy="796925"/>
          </a:xfrm>
        </p:spPr>
        <p:txBody>
          <a:bodyPr>
            <a:noAutofit/>
          </a:bodyPr>
          <a:lstStyle/>
          <a:p>
            <a:pPr algn="ctr">
              <a:buFont typeface="Arial" pitchFamily="34" charset="0"/>
              <a:buNone/>
              <a:defRPr/>
            </a:pPr>
            <a:r>
              <a:rPr lang="ru-RU" dirty="0" err="1" smtClean="0">
                <a:solidFill>
                  <a:srgbClr val="1C0B7F"/>
                </a:solidFill>
                <a:ea typeface="+mn-ea"/>
                <a:cs typeface="Arial" pitchFamily="34" charset="0"/>
              </a:rPr>
              <a:t>Ғарыш саласындағы ғылыми зерттеулер</a:t>
            </a:r>
            <a:endParaRPr lang="ru-RU" dirty="0" smtClean="0">
              <a:solidFill>
                <a:srgbClr val="1C0B7F"/>
              </a:solidFill>
              <a:ea typeface="+mn-ea"/>
              <a:cs typeface="Arial" pitchFamily="34" charset="0"/>
            </a:endParaRPr>
          </a:p>
        </p:txBody>
      </p:sp>
      <p:graphicFrame>
        <p:nvGraphicFramePr>
          <p:cNvPr id="8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31788" y="190500"/>
          <a:ext cx="363537" cy="371475"/>
        </p:xfrm>
        <a:graphic>
          <a:graphicData uri="http://schemas.openxmlformats.org/presentationml/2006/ole">
            <p:oleObj spid="_x0000_s110594" r:id="rId3" imgW="1486107" imgH="1514686" progId="">
              <p:embed/>
            </p:oleObj>
          </a:graphicData>
        </a:graphic>
      </p:graphicFrame>
      <p:cxnSp>
        <p:nvCxnSpPr>
          <p:cNvPr id="110596" name="Прямая соединительная линия 7"/>
          <p:cNvCxnSpPr>
            <a:cxnSpLocks noChangeShapeType="1"/>
          </p:cNvCxnSpPr>
          <p:nvPr/>
        </p:nvCxnSpPr>
        <p:spPr bwMode="auto">
          <a:xfrm>
            <a:off x="325438" y="669925"/>
            <a:ext cx="8532812" cy="0"/>
          </a:xfrm>
          <a:prstGeom prst="line">
            <a:avLst/>
          </a:prstGeom>
          <a:noFill/>
          <a:ln w="57150" cmpd="thickThin" algn="ctr">
            <a:solidFill>
              <a:srgbClr val="1C0B7F"/>
            </a:solidFill>
            <a:round/>
            <a:headEnd/>
            <a:tailEnd/>
          </a:ln>
        </p:spPr>
      </p:cxnSp>
      <p:sp>
        <p:nvSpPr>
          <p:cNvPr id="110597" name="Номер слайда 8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>
              <a:buFont typeface="Arial" charset="0"/>
              <a:buNone/>
            </a:pPr>
            <a:fld id="{1B1469DE-7C95-4E89-B2C2-BC2AC7EE1D54}" type="slidenum">
              <a:rPr lang="en-GB" smtClean="0">
                <a:latin typeface="Arial" charset="0"/>
              </a:rPr>
              <a:pPr>
                <a:buFont typeface="Arial" charset="0"/>
                <a:buNone/>
              </a:pPr>
              <a:t>15</a:t>
            </a:fld>
            <a:endParaRPr lang="en-GB" smtClean="0">
              <a:latin typeface="Arial" charset="0"/>
            </a:endParaRPr>
          </a:p>
        </p:txBody>
      </p:sp>
      <p:sp>
        <p:nvSpPr>
          <p:cNvPr id="10" name="Rectangle 26"/>
          <p:cNvSpPr>
            <a:spLocks noChangeArrowheads="1"/>
          </p:cNvSpPr>
          <p:nvPr/>
        </p:nvSpPr>
        <p:spPr bwMode="auto">
          <a:xfrm>
            <a:off x="647700" y="-63500"/>
            <a:ext cx="67151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ru-RU" sz="2000" b="1" dirty="0">
              <a:solidFill>
                <a:srgbClr val="1C0B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r>
              <a:rPr lang="kk-KZ" sz="1400" b="1" dirty="0">
                <a:solidFill>
                  <a:srgbClr val="1C0B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Қазақстан Республикасы Ұлттық ғарыш агенттігі (Қазғарыш)</a:t>
            </a:r>
            <a:endParaRPr lang="kk-KZ" sz="1400" b="1" dirty="0">
              <a:solidFill>
                <a:srgbClr val="1C0B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110599" name="Содержимое 9"/>
          <p:cNvSpPr>
            <a:spLocks noGrp="1"/>
          </p:cNvSpPr>
          <p:nvPr>
            <p:ph idx="1"/>
          </p:nvPr>
        </p:nvSpPr>
        <p:spPr>
          <a:xfrm>
            <a:off x="468313" y="1762125"/>
            <a:ext cx="8228012" cy="4810125"/>
          </a:xfrm>
        </p:spPr>
        <p:txBody>
          <a:bodyPr/>
          <a:lstStyle/>
          <a:p>
            <a:pPr algn="just"/>
            <a:r>
              <a:rPr lang="ru-RU" sz="2200" smtClean="0">
                <a:solidFill>
                  <a:srgbClr val="1C0B7F"/>
                </a:solidFill>
              </a:rPr>
              <a:t>Ғарыш саласының күрделі ғылыми-технологиялық әлуетін дамыту</a:t>
            </a:r>
          </a:p>
          <a:p>
            <a:pPr algn="just"/>
            <a:r>
              <a:rPr lang="ru-RU" sz="2200" smtClean="0">
                <a:solidFill>
                  <a:srgbClr val="1C0B7F"/>
                </a:solidFill>
              </a:rPr>
              <a:t>Ғалымдар 23 ғылыми жобалар бойынша қолданбалы ғылыми зерттеулер атқаруда</a:t>
            </a:r>
          </a:p>
          <a:p>
            <a:pPr algn="just"/>
            <a:r>
              <a:rPr lang="ru-RU" sz="2200" smtClean="0">
                <a:solidFill>
                  <a:srgbClr val="1C0B7F"/>
                </a:solidFill>
              </a:rPr>
              <a:t>Ғарыш техникасы мен технологияларын жасау және қолдану </a:t>
            </a:r>
          </a:p>
          <a:p>
            <a:pPr algn="just"/>
            <a:r>
              <a:rPr lang="ru-RU" sz="2200" smtClean="0">
                <a:solidFill>
                  <a:srgbClr val="1C0B7F"/>
                </a:solidFill>
              </a:rPr>
              <a:t>Экологиялық қауіпсіздік саласындағы қолданбалы зерттеулер</a:t>
            </a:r>
          </a:p>
          <a:p>
            <a:pPr algn="just"/>
            <a:r>
              <a:rPr lang="ru-RU" sz="2200" smtClean="0">
                <a:solidFill>
                  <a:srgbClr val="1C0B7F"/>
                </a:solidFill>
              </a:rPr>
              <a:t>Ғылыми және ғылыми-технологиялық базасын дамытуда үлкен проблема бар – ол ғылыми ұйымдардың зерттеулік жабдықтары ескірген, сондықтан жаңартуды және модернизациялауды талап етеді.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Прямоугольник 1"/>
          <p:cNvSpPr>
            <a:spLocks noChangeArrowheads="1"/>
          </p:cNvSpPr>
          <p:nvPr/>
        </p:nvSpPr>
        <p:spPr bwMode="auto">
          <a:xfrm>
            <a:off x="0" y="895350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ru-RU" sz="2400" b="1">
                <a:solidFill>
                  <a:srgbClr val="1C0B7F"/>
                </a:solidFill>
                <a:cs typeface="Arial" charset="0"/>
              </a:rPr>
              <a:t>Ғарыш саласын мамандармен қамтамасыз ету</a:t>
            </a:r>
          </a:p>
        </p:txBody>
      </p:sp>
      <p:pic>
        <p:nvPicPr>
          <p:cNvPr id="108548" name="Рисунок 4" descr="image5 (1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4857750"/>
            <a:ext cx="235743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49" name="Рисунок 5" descr="image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75" y="4857750"/>
            <a:ext cx="2357438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50" name="Рисунок 6" descr="image7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00" y="4857750"/>
            <a:ext cx="2286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51" name="Рисунок 7" descr="IMG_5387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7938" y="3071813"/>
            <a:ext cx="225107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31788" y="190500"/>
          <a:ext cx="363537" cy="371475"/>
        </p:xfrm>
        <a:graphic>
          <a:graphicData uri="http://schemas.openxmlformats.org/presentationml/2006/ole">
            <p:oleObj spid="_x0000_s108546" r:id="rId7" imgW="1486107" imgH="1514686" progId="">
              <p:embed/>
            </p:oleObj>
          </a:graphicData>
        </a:graphic>
      </p:graphicFrame>
      <p:cxnSp>
        <p:nvCxnSpPr>
          <p:cNvPr id="108552" name="Прямая соединительная линия 12"/>
          <p:cNvCxnSpPr>
            <a:cxnSpLocks noChangeShapeType="1"/>
          </p:cNvCxnSpPr>
          <p:nvPr/>
        </p:nvCxnSpPr>
        <p:spPr bwMode="auto">
          <a:xfrm>
            <a:off x="325438" y="669925"/>
            <a:ext cx="8532812" cy="0"/>
          </a:xfrm>
          <a:prstGeom prst="line">
            <a:avLst/>
          </a:prstGeom>
          <a:noFill/>
          <a:ln w="57150" cmpd="thickThin" algn="ctr">
            <a:solidFill>
              <a:srgbClr val="1C0B7F"/>
            </a:solidFill>
            <a:round/>
            <a:headEnd/>
            <a:tailEnd/>
          </a:ln>
        </p:spPr>
      </p:cxnSp>
      <p:sp>
        <p:nvSpPr>
          <p:cNvPr id="108553" name="Номер слайда 1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>
              <a:buFont typeface="Arial" charset="0"/>
              <a:buNone/>
            </a:pPr>
            <a:fld id="{A9A671C1-4A50-4652-AB6E-536084343E7B}" type="slidenum">
              <a:rPr lang="en-GB" smtClean="0">
                <a:latin typeface="Arial" charset="0"/>
              </a:rPr>
              <a:pPr>
                <a:buFont typeface="Arial" charset="0"/>
                <a:buNone/>
              </a:pPr>
              <a:t>16</a:t>
            </a:fld>
            <a:endParaRPr lang="en-GB" smtClean="0">
              <a:latin typeface="Arial" charset="0"/>
            </a:endParaRPr>
          </a:p>
        </p:txBody>
      </p:sp>
      <p:sp>
        <p:nvSpPr>
          <p:cNvPr id="15" name="Rectangle 26"/>
          <p:cNvSpPr>
            <a:spLocks noChangeArrowheads="1"/>
          </p:cNvSpPr>
          <p:nvPr/>
        </p:nvSpPr>
        <p:spPr bwMode="auto">
          <a:xfrm>
            <a:off x="647700" y="-63500"/>
            <a:ext cx="67151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ru-RU" sz="2000" b="1" dirty="0">
              <a:solidFill>
                <a:srgbClr val="1C0B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r>
              <a:rPr lang="kk-KZ" sz="1400" b="1" dirty="0">
                <a:solidFill>
                  <a:srgbClr val="1C0B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Қазақстан Республикасы Ұлттық ғарыш агенттігі (Қазғарыш)</a:t>
            </a:r>
            <a:endParaRPr lang="kk-KZ" sz="1400" b="1" dirty="0">
              <a:solidFill>
                <a:srgbClr val="1C0B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857250" y="1539875"/>
            <a:ext cx="5429250" cy="332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55600" indent="-355600" algn="just">
              <a:spcAft>
                <a:spcPts val="60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2000" dirty="0" err="1">
                <a:solidFill>
                  <a:srgbClr val="1C0B7F"/>
                </a:solidFill>
                <a:latin typeface="Arial" pitchFamily="34" charset="0"/>
                <a:ea typeface="+mj-ea"/>
                <a:cs typeface="Arial" pitchFamily="34" charset="0"/>
              </a:rPr>
              <a:t>ғарыш саласының қызметкерлеріне оқу семинарларын</a:t>
            </a:r>
            <a:r>
              <a:rPr lang="ru-RU" sz="2000" dirty="0">
                <a:solidFill>
                  <a:srgbClr val="1C0B7F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1C0B7F"/>
                </a:solidFill>
                <a:latin typeface="Arial" pitchFamily="34" charset="0"/>
                <a:ea typeface="+mj-ea"/>
                <a:cs typeface="Arial" pitchFamily="34" charset="0"/>
              </a:rPr>
              <a:t>өткізу арқылы кадрларды</a:t>
            </a:r>
            <a:r>
              <a:rPr lang="ru-RU" sz="2000" dirty="0">
                <a:solidFill>
                  <a:srgbClr val="1C0B7F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1C0B7F"/>
                </a:solidFill>
                <a:latin typeface="Arial" pitchFamily="34" charset="0"/>
                <a:ea typeface="+mj-ea"/>
                <a:cs typeface="Arial" pitchFamily="34" charset="0"/>
              </a:rPr>
              <a:t>қайта даярлау</a:t>
            </a:r>
            <a:r>
              <a:rPr lang="ru-RU" sz="2000" dirty="0">
                <a:solidFill>
                  <a:srgbClr val="1C0B7F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1C0B7F"/>
                </a:solidFill>
                <a:latin typeface="Arial" pitchFamily="34" charset="0"/>
                <a:ea typeface="+mj-ea"/>
                <a:cs typeface="Arial" pitchFamily="34" charset="0"/>
              </a:rPr>
              <a:t>және олардың біліктілігін</a:t>
            </a:r>
            <a:r>
              <a:rPr lang="ru-RU" sz="2000" dirty="0">
                <a:solidFill>
                  <a:srgbClr val="1C0B7F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1C0B7F"/>
                </a:solidFill>
                <a:latin typeface="Arial" pitchFamily="34" charset="0"/>
                <a:ea typeface="+mj-ea"/>
                <a:cs typeface="Arial" pitchFamily="34" charset="0"/>
              </a:rPr>
              <a:t>көтеру,</a:t>
            </a:r>
            <a:endParaRPr lang="ru-RU" sz="2000" dirty="0">
              <a:solidFill>
                <a:srgbClr val="1C0B7F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355600" indent="-355600" algn="just">
              <a:spcAft>
                <a:spcPts val="60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2000" dirty="0" err="1">
                <a:solidFill>
                  <a:srgbClr val="1C0B7F"/>
                </a:solidFill>
                <a:latin typeface="Arial" pitchFamily="34" charset="0"/>
                <a:ea typeface="+mj-ea"/>
                <a:cs typeface="Arial" pitchFamily="34" charset="0"/>
              </a:rPr>
              <a:t>Қазақстанның жоғары оқу орындарында</a:t>
            </a:r>
            <a:r>
              <a:rPr lang="ru-RU" sz="2000" dirty="0">
                <a:solidFill>
                  <a:srgbClr val="1C0B7F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1C0B7F"/>
                </a:solidFill>
                <a:latin typeface="Arial" pitchFamily="34" charset="0"/>
                <a:ea typeface="+mj-ea"/>
                <a:cs typeface="Arial" pitchFamily="34" charset="0"/>
              </a:rPr>
              <a:t>және «Болашақ» бағдарламасы арқылы жақын және таяу</a:t>
            </a:r>
            <a:r>
              <a:rPr lang="ru-RU" sz="2000" dirty="0">
                <a:solidFill>
                  <a:srgbClr val="1C0B7F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1C0B7F"/>
                </a:solidFill>
                <a:latin typeface="Arial" pitchFamily="34" charset="0"/>
                <a:ea typeface="+mj-ea"/>
                <a:cs typeface="Arial" pitchFamily="34" charset="0"/>
              </a:rPr>
              <a:t>шетелде</a:t>
            </a:r>
            <a:r>
              <a:rPr lang="ru-RU" sz="2000" dirty="0">
                <a:solidFill>
                  <a:srgbClr val="1C0B7F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1C0B7F"/>
                </a:solidFill>
                <a:latin typeface="Arial" pitchFamily="34" charset="0"/>
                <a:ea typeface="+mj-ea"/>
                <a:cs typeface="Arial" pitchFamily="34" charset="0"/>
              </a:rPr>
              <a:t>кадрларды</a:t>
            </a:r>
            <a:r>
              <a:rPr lang="ru-RU" sz="2000" dirty="0">
                <a:solidFill>
                  <a:srgbClr val="1C0B7F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1C0B7F"/>
                </a:solidFill>
                <a:latin typeface="Arial" pitchFamily="34" charset="0"/>
                <a:ea typeface="+mj-ea"/>
                <a:cs typeface="Arial" pitchFamily="34" charset="0"/>
              </a:rPr>
              <a:t>даярлау</a:t>
            </a:r>
            <a:r>
              <a:rPr lang="ru-RU" sz="2000" dirty="0">
                <a:solidFill>
                  <a:srgbClr val="1C0B7F"/>
                </a:solidFill>
                <a:latin typeface="Arial" pitchFamily="34" charset="0"/>
                <a:ea typeface="+mj-ea"/>
                <a:cs typeface="Arial" pitchFamily="34" charset="0"/>
              </a:rPr>
              <a:t>,</a:t>
            </a:r>
          </a:p>
          <a:p>
            <a:pPr marL="355600" indent="-355600" algn="just">
              <a:spcAft>
                <a:spcPts val="60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2000" dirty="0" err="1">
                <a:solidFill>
                  <a:srgbClr val="1C0B7F"/>
                </a:solidFill>
                <a:latin typeface="Arial" pitchFamily="34" charset="0"/>
                <a:ea typeface="+mj-ea"/>
                <a:cs typeface="Arial" pitchFamily="34" charset="0"/>
              </a:rPr>
              <a:t>іске</a:t>
            </a:r>
            <a:r>
              <a:rPr lang="ru-RU" sz="2000" dirty="0">
                <a:solidFill>
                  <a:srgbClr val="1C0B7F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1C0B7F"/>
                </a:solidFill>
                <a:latin typeface="Arial" pitchFamily="34" charset="0"/>
                <a:ea typeface="+mj-ea"/>
                <a:cs typeface="Arial" pitchFamily="34" charset="0"/>
              </a:rPr>
              <a:t>асырылатын</a:t>
            </a:r>
            <a:r>
              <a:rPr lang="ru-RU" sz="2000" dirty="0">
                <a:solidFill>
                  <a:srgbClr val="1C0B7F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1C0B7F"/>
                </a:solidFill>
                <a:latin typeface="Arial" pitchFamily="34" charset="0"/>
                <a:ea typeface="+mj-ea"/>
                <a:cs typeface="Arial" pitchFamily="34" charset="0"/>
              </a:rPr>
              <a:t>жобалар</a:t>
            </a:r>
            <a:r>
              <a:rPr lang="ru-RU" sz="2000" dirty="0">
                <a:solidFill>
                  <a:srgbClr val="1C0B7F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1C0B7F"/>
                </a:solidFill>
                <a:latin typeface="Arial" pitchFamily="34" charset="0"/>
                <a:ea typeface="+mj-ea"/>
                <a:cs typeface="Arial" pitchFamily="34" charset="0"/>
              </a:rPr>
              <a:t>шеңберінде кадрларды</a:t>
            </a:r>
            <a:r>
              <a:rPr lang="ru-RU" sz="2000" dirty="0">
                <a:solidFill>
                  <a:srgbClr val="1C0B7F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1C0B7F"/>
                </a:solidFill>
                <a:latin typeface="Arial" pitchFamily="34" charset="0"/>
                <a:ea typeface="+mj-ea"/>
                <a:cs typeface="Arial" pitchFamily="34" charset="0"/>
              </a:rPr>
              <a:t>даярлау</a:t>
            </a:r>
            <a:r>
              <a:rPr lang="ru-RU" sz="2000" dirty="0">
                <a:solidFill>
                  <a:srgbClr val="1C0B7F"/>
                </a:solidFill>
                <a:latin typeface="Arial" pitchFamily="34" charset="0"/>
                <a:ea typeface="+mj-ea"/>
                <a:cs typeface="Arial" pitchFamily="34" charset="0"/>
              </a:rPr>
              <a:t>.</a:t>
            </a:r>
            <a:endParaRPr lang="ru-RU" sz="2000" dirty="0">
              <a:solidFill>
                <a:srgbClr val="1C0B7F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000" smtClean="0">
                <a:solidFill>
                  <a:srgbClr val="1C0B7F"/>
                </a:solidFill>
              </a:rPr>
              <a:t>Қазғарыш ғарыш техникасы мен технологияларды жасау саласындағы әлемдегі озық мемлекеттермен халықаралық ынтымақтастықты дамытуда.</a:t>
            </a:r>
          </a:p>
        </p:txBody>
      </p:sp>
      <p:sp>
        <p:nvSpPr>
          <p:cNvPr id="125956" name="Прямоугольник 1"/>
          <p:cNvSpPr>
            <a:spLocks noChangeArrowheads="1"/>
          </p:cNvSpPr>
          <p:nvPr/>
        </p:nvSpPr>
        <p:spPr bwMode="auto">
          <a:xfrm>
            <a:off x="0" y="833438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kk-KZ" sz="2800" b="1">
                <a:solidFill>
                  <a:srgbClr val="1C0B7F"/>
                </a:solidFill>
                <a:cs typeface="Arial" charset="0"/>
              </a:rPr>
              <a:t>Халықаралық ынтымақтастық</a:t>
            </a:r>
            <a:endParaRPr lang="ru-RU" sz="2800" b="1">
              <a:solidFill>
                <a:srgbClr val="1C0B7F"/>
              </a:solidFill>
              <a:cs typeface="Arial" charset="0"/>
            </a:endParaRPr>
          </a:p>
        </p:txBody>
      </p:sp>
      <p:graphicFrame>
        <p:nvGraphicFramePr>
          <p:cNvPr id="8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31788" y="190500"/>
          <a:ext cx="363537" cy="371475"/>
        </p:xfrm>
        <a:graphic>
          <a:graphicData uri="http://schemas.openxmlformats.org/presentationml/2006/ole">
            <p:oleObj spid="_x0000_s125954" r:id="rId3" imgW="1486107" imgH="1514686" progId="">
              <p:embed/>
            </p:oleObj>
          </a:graphicData>
        </a:graphic>
      </p:graphicFrame>
      <p:cxnSp>
        <p:nvCxnSpPr>
          <p:cNvPr id="125957" name="Прямая соединительная линия 5"/>
          <p:cNvCxnSpPr>
            <a:cxnSpLocks noChangeShapeType="1"/>
          </p:cNvCxnSpPr>
          <p:nvPr/>
        </p:nvCxnSpPr>
        <p:spPr bwMode="auto">
          <a:xfrm>
            <a:off x="325438" y="669925"/>
            <a:ext cx="8532812" cy="0"/>
          </a:xfrm>
          <a:prstGeom prst="line">
            <a:avLst/>
          </a:prstGeom>
          <a:noFill/>
          <a:ln w="57150" cmpd="thickThin" algn="ctr">
            <a:solidFill>
              <a:srgbClr val="1C0B7F"/>
            </a:solidFill>
            <a:round/>
            <a:headEnd/>
            <a:tailEnd/>
          </a:ln>
        </p:spPr>
      </p:cxnSp>
      <p:sp>
        <p:nvSpPr>
          <p:cNvPr id="125958" name="Номер слайда 5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A8C6E21-C390-49B5-9641-2287EA3D71FC}" type="slidenum">
              <a:rPr lang="ru-RU" sz="1000">
                <a:solidFill>
                  <a:srgbClr val="000000"/>
                </a:solidFill>
              </a:rPr>
              <a:pPr algn="r">
                <a:buClr>
                  <a:srgbClr val="000000"/>
                </a:buClr>
                <a:buSzPct val="100000"/>
                <a:buFont typeface="Arial" charset="0"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17</a:t>
            </a:fld>
            <a:endParaRPr lang="ru-RU" sz="1000">
              <a:solidFill>
                <a:srgbClr val="000000"/>
              </a:solidFill>
            </a:endParaRPr>
          </a:p>
        </p:txBody>
      </p:sp>
      <p:sp>
        <p:nvSpPr>
          <p:cNvPr id="125959" name="Rectangle 1"/>
          <p:cNvSpPr>
            <a:spLocks noChangeArrowheads="1"/>
          </p:cNvSpPr>
          <p:nvPr/>
        </p:nvSpPr>
        <p:spPr bwMode="auto">
          <a:xfrm>
            <a:off x="642938" y="2428875"/>
            <a:ext cx="3000375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 defTabSz="914400">
              <a:buFont typeface="Arial" charset="0"/>
              <a:buChar char="•"/>
            </a:pPr>
            <a:r>
              <a:rPr lang="ru-RU" sz="2000">
                <a:solidFill>
                  <a:srgbClr val="1C0B7F"/>
                </a:solidFill>
                <a:ea typeface="Calibri" pitchFamily="34" charset="0"/>
                <a:cs typeface="Arial" charset="0"/>
              </a:rPr>
              <a:t>Ресей</a:t>
            </a:r>
          </a:p>
          <a:p>
            <a:pPr indent="449263" algn="just" defTabSz="914400">
              <a:buFont typeface="Arial" charset="0"/>
              <a:buChar char="•"/>
            </a:pPr>
            <a:r>
              <a:rPr lang="ru-RU" sz="2000">
                <a:solidFill>
                  <a:srgbClr val="1C0B7F"/>
                </a:solidFill>
                <a:ea typeface="Calibri" pitchFamily="34" charset="0"/>
                <a:cs typeface="Arial" charset="0"/>
              </a:rPr>
              <a:t>Украина</a:t>
            </a:r>
          </a:p>
          <a:p>
            <a:pPr indent="449263" algn="just" defTabSz="914400">
              <a:buFont typeface="Arial" charset="0"/>
              <a:buChar char="•"/>
            </a:pPr>
            <a:r>
              <a:rPr lang="ru-RU" sz="2000">
                <a:solidFill>
                  <a:srgbClr val="1C0B7F"/>
                </a:solidFill>
                <a:ea typeface="Calibri" pitchFamily="34" charset="0"/>
                <a:cs typeface="Arial" charset="0"/>
              </a:rPr>
              <a:t>Франция</a:t>
            </a:r>
          </a:p>
          <a:p>
            <a:pPr indent="449263" algn="just" defTabSz="914400">
              <a:buFont typeface="Arial" charset="0"/>
              <a:buChar char="•"/>
            </a:pPr>
            <a:r>
              <a:rPr lang="ru-RU" sz="2000">
                <a:solidFill>
                  <a:srgbClr val="1C0B7F"/>
                </a:solidFill>
                <a:ea typeface="Calibri" pitchFamily="34" charset="0"/>
                <a:cs typeface="Arial" charset="0"/>
              </a:rPr>
              <a:t>Германия</a:t>
            </a:r>
          </a:p>
          <a:p>
            <a:pPr indent="449263" algn="just" defTabSz="914400">
              <a:buFont typeface="Arial" charset="0"/>
              <a:buChar char="•"/>
            </a:pPr>
            <a:r>
              <a:rPr lang="ru-RU" sz="2000">
                <a:solidFill>
                  <a:srgbClr val="1C0B7F"/>
                </a:solidFill>
                <a:ea typeface="Calibri" pitchFamily="34" charset="0"/>
                <a:cs typeface="Arial" charset="0"/>
              </a:rPr>
              <a:t>Қытай</a:t>
            </a:r>
          </a:p>
          <a:p>
            <a:pPr indent="449263" algn="just" defTabSz="914400">
              <a:buFont typeface="Arial" charset="0"/>
              <a:buChar char="•"/>
            </a:pPr>
            <a:r>
              <a:rPr lang="ru-RU" sz="2000">
                <a:solidFill>
                  <a:srgbClr val="1C0B7F"/>
                </a:solidFill>
                <a:ea typeface="Calibri" pitchFamily="34" charset="0"/>
                <a:cs typeface="Arial" charset="0"/>
              </a:rPr>
              <a:t>Үндістан</a:t>
            </a:r>
          </a:p>
          <a:p>
            <a:pPr indent="449263" algn="just" defTabSz="914400">
              <a:buFont typeface="Arial" charset="0"/>
              <a:buChar char="•"/>
            </a:pPr>
            <a:r>
              <a:rPr lang="ru-RU" sz="2000">
                <a:solidFill>
                  <a:srgbClr val="1C0B7F"/>
                </a:solidFill>
                <a:ea typeface="Calibri" pitchFamily="34" charset="0"/>
                <a:cs typeface="Arial" charset="0"/>
              </a:rPr>
              <a:t>Ұлыбритания</a:t>
            </a:r>
          </a:p>
        </p:txBody>
      </p:sp>
      <p:sp>
        <p:nvSpPr>
          <p:cNvPr id="125960" name="Прямоугольник 10"/>
          <p:cNvSpPr>
            <a:spLocks noChangeArrowheads="1"/>
          </p:cNvSpPr>
          <p:nvPr/>
        </p:nvSpPr>
        <p:spPr bwMode="auto">
          <a:xfrm>
            <a:off x="4071938" y="2428875"/>
            <a:ext cx="3429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ru-RU" sz="2000">
                <a:solidFill>
                  <a:srgbClr val="1C0B7F"/>
                </a:solidFill>
                <a:ea typeface="Calibri" pitchFamily="34" charset="0"/>
                <a:cs typeface="Arial" charset="0"/>
              </a:rPr>
              <a:t>•   Италия</a:t>
            </a:r>
          </a:p>
          <a:p>
            <a:pPr indent="449263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ru-RU" sz="2000">
                <a:solidFill>
                  <a:srgbClr val="1C0B7F"/>
                </a:solidFill>
                <a:ea typeface="Calibri" pitchFamily="34" charset="0"/>
                <a:cs typeface="Arial" charset="0"/>
              </a:rPr>
              <a:t>•   Жапония</a:t>
            </a:r>
          </a:p>
          <a:p>
            <a:pPr indent="449263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ru-RU" sz="2000">
                <a:solidFill>
                  <a:srgbClr val="1C0B7F"/>
                </a:solidFill>
                <a:ea typeface="Calibri" pitchFamily="34" charset="0"/>
                <a:cs typeface="Arial" charset="0"/>
              </a:rPr>
              <a:t>•   Оңтүстік Корея</a:t>
            </a:r>
          </a:p>
          <a:p>
            <a:pPr indent="449263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ru-RU" sz="2000">
                <a:solidFill>
                  <a:srgbClr val="1C0B7F"/>
                </a:solidFill>
                <a:ea typeface="Calibri" pitchFamily="34" charset="0"/>
                <a:cs typeface="Arial" charset="0"/>
              </a:rPr>
              <a:t>•   Израиль</a:t>
            </a:r>
          </a:p>
          <a:p>
            <a:pPr indent="449263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ru-RU" sz="2000">
                <a:solidFill>
                  <a:srgbClr val="1C0B7F"/>
                </a:solidFill>
                <a:ea typeface="Calibri" pitchFamily="34" charset="0"/>
                <a:cs typeface="Arial" charset="0"/>
              </a:rPr>
              <a:t>•   Сауд Арабиясы     </a:t>
            </a:r>
          </a:p>
          <a:p>
            <a:pPr indent="449263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ru-RU" sz="2000">
                <a:solidFill>
                  <a:srgbClr val="1C0B7F"/>
                </a:solidFill>
                <a:ea typeface="Calibri" pitchFamily="34" charset="0"/>
                <a:cs typeface="Arial" charset="0"/>
              </a:rPr>
              <a:t>•   БАӘ</a:t>
            </a:r>
          </a:p>
        </p:txBody>
      </p:sp>
      <p:pic>
        <p:nvPicPr>
          <p:cNvPr id="125961" name="Picture 37" descr="Франция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8" y="6215063"/>
            <a:ext cx="647700" cy="39528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25962" name="Picture 25" descr="Германия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08275" y="6205538"/>
            <a:ext cx="647700" cy="39528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25963" name="Picture 29" descr="Италия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50" y="6215063"/>
            <a:ext cx="647700" cy="39528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25964" name="Picture 26" descr="Израиль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57875" y="6215063"/>
            <a:ext cx="647700" cy="3968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25965" name="Picture 27" descr="Индия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60950" y="6200775"/>
            <a:ext cx="647700" cy="39528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25966" name="Picture 38" descr="Япония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28813" y="6215063"/>
            <a:ext cx="647700" cy="39528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25967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689725" y="6213475"/>
            <a:ext cx="590550" cy="39528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21" name="Picture 33" descr="Россия"/>
          <p:cNvPicPr>
            <a:picLocks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143875" y="6215063"/>
            <a:ext cx="647700" cy="396875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pic>
        <p:nvPicPr>
          <p:cNvPr id="125969" name="Picture 34" descr="США"/>
          <p:cNvPicPr>
            <a:picLocks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410450" y="6210300"/>
            <a:ext cx="647700" cy="3968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23" name="Picture 36" descr="Украина"/>
          <p:cNvPicPr>
            <a:picLocks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125538" y="6221413"/>
            <a:ext cx="647700" cy="396875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pic>
        <p:nvPicPr>
          <p:cNvPr id="125971" name="Рисунок 18" descr="E:\МО\Встреча на Байконуре\DSC07319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929438" y="4714875"/>
            <a:ext cx="18573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72" name="Picture 5" descr="E:\МО\Израиль\IMG_2365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714875" y="4714875"/>
            <a:ext cx="1928813" cy="128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73" name="Рисунок 21" descr="E:\МО\встреча с послом Украины\IMG_0006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00063" y="4714875"/>
            <a:ext cx="18573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74" name="Рисунок 22" descr="FR 4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643188" y="4714875"/>
            <a:ext cx="17748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75" name="Picture 30" descr="Канада"/>
          <p:cNvPicPr>
            <a:picLocks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57188" y="6215063"/>
            <a:ext cx="647700" cy="39528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125976" name="Номер слайда 28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>
              <a:buFont typeface="Arial" charset="0"/>
              <a:buNone/>
            </a:pPr>
            <a:fld id="{D5D0C23C-6183-4DBF-8B6D-B6F170C51C92}" type="slidenum">
              <a:rPr lang="en-GB" smtClean="0">
                <a:latin typeface="Arial" charset="0"/>
              </a:rPr>
              <a:pPr>
                <a:buFont typeface="Arial" charset="0"/>
                <a:buNone/>
              </a:pPr>
              <a:t>17</a:t>
            </a:fld>
            <a:endParaRPr lang="en-GB" smtClean="0">
              <a:latin typeface="Arial" charset="0"/>
            </a:endParaRPr>
          </a:p>
        </p:txBody>
      </p:sp>
      <p:sp>
        <p:nvSpPr>
          <p:cNvPr id="30" name="Rectangle 26"/>
          <p:cNvSpPr>
            <a:spLocks noChangeArrowheads="1"/>
          </p:cNvSpPr>
          <p:nvPr/>
        </p:nvSpPr>
        <p:spPr bwMode="auto">
          <a:xfrm>
            <a:off x="647700" y="-63500"/>
            <a:ext cx="67151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ru-RU" sz="2000" b="1" dirty="0">
              <a:solidFill>
                <a:srgbClr val="1C0B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r>
              <a:rPr lang="kk-KZ" sz="1400" b="1" dirty="0">
                <a:solidFill>
                  <a:srgbClr val="1C0B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Қазақстан Республикасы Ұлттық ғарыш агенттігі (Қазғарыш)</a:t>
            </a:r>
            <a:endParaRPr lang="kk-KZ" sz="1400" b="1" dirty="0">
              <a:solidFill>
                <a:srgbClr val="1C0B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Заголовок 1"/>
          <p:cNvSpPr>
            <a:spLocks noGrp="1"/>
          </p:cNvSpPr>
          <p:nvPr>
            <p:ph type="title"/>
          </p:nvPr>
        </p:nvSpPr>
        <p:spPr>
          <a:xfrm>
            <a:off x="0" y="642938"/>
            <a:ext cx="9144000" cy="928687"/>
          </a:xfrm>
        </p:spPr>
        <p:txBody>
          <a:bodyPr/>
          <a:lstStyle/>
          <a:p>
            <a:pPr algn="ctr"/>
            <a:r>
              <a:rPr lang="ru-RU" smtClean="0"/>
              <a:t>Қорытынды</a:t>
            </a:r>
          </a:p>
        </p:txBody>
      </p:sp>
      <p:sp>
        <p:nvSpPr>
          <p:cNvPr id="119812" name="Содержимое 2"/>
          <p:cNvSpPr>
            <a:spLocks noGrp="1"/>
          </p:cNvSpPr>
          <p:nvPr>
            <p:ph idx="1"/>
          </p:nvPr>
        </p:nvSpPr>
        <p:spPr>
          <a:xfrm>
            <a:off x="468313" y="1619250"/>
            <a:ext cx="8228012" cy="4524375"/>
          </a:xfrm>
        </p:spPr>
        <p:txBody>
          <a:bodyPr/>
          <a:lstStyle/>
          <a:p>
            <a:pPr algn="just"/>
            <a:r>
              <a:rPr lang="kk-KZ" smtClean="0">
                <a:solidFill>
                  <a:srgbClr val="1C0B7F"/>
                </a:solidFill>
              </a:rPr>
              <a:t>Ғарыш жобаларын іске асыру нәтижесінде Қазақстан толыққанды ғарыш саласын құра алады. Ол отандық экономиканың «локомотивтерінің» бірі болады және республиканың индустриялық дамуына, Қазақстанның ұлттық қауіпсіздігі мен қорғанысын күшейтуге ықпал етеді.</a:t>
            </a:r>
            <a:endParaRPr lang="ru-RU" smtClean="0">
              <a:solidFill>
                <a:srgbClr val="1C0B7F"/>
              </a:solidFill>
            </a:endParaRPr>
          </a:p>
        </p:txBody>
      </p:sp>
      <p:graphicFrame>
        <p:nvGraphicFramePr>
          <p:cNvPr id="8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31788" y="190500"/>
          <a:ext cx="363537" cy="371475"/>
        </p:xfrm>
        <a:graphic>
          <a:graphicData uri="http://schemas.openxmlformats.org/presentationml/2006/ole">
            <p:oleObj spid="_x0000_s119810" r:id="rId3" imgW="1486107" imgH="1514686" progId="">
              <p:embed/>
            </p:oleObj>
          </a:graphicData>
        </a:graphic>
      </p:graphicFrame>
      <p:cxnSp>
        <p:nvCxnSpPr>
          <p:cNvPr id="119813" name="Прямая соединительная линия 5"/>
          <p:cNvCxnSpPr>
            <a:cxnSpLocks noChangeShapeType="1"/>
          </p:cNvCxnSpPr>
          <p:nvPr/>
        </p:nvCxnSpPr>
        <p:spPr bwMode="auto">
          <a:xfrm>
            <a:off x="325438" y="669925"/>
            <a:ext cx="8532812" cy="0"/>
          </a:xfrm>
          <a:prstGeom prst="line">
            <a:avLst/>
          </a:prstGeom>
          <a:noFill/>
          <a:ln w="57150" cmpd="thickThin" algn="ctr">
            <a:solidFill>
              <a:srgbClr val="1C0B7F"/>
            </a:solidFill>
            <a:round/>
            <a:headEnd/>
            <a:tailEnd/>
          </a:ln>
        </p:spPr>
      </p:cxnSp>
      <p:sp>
        <p:nvSpPr>
          <p:cNvPr id="119814" name="Номер слайда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>
              <a:buFont typeface="Arial" charset="0"/>
              <a:buNone/>
            </a:pPr>
            <a:fld id="{BE3C7161-CD62-437D-922C-D726DEF266F4}" type="slidenum">
              <a:rPr lang="en-GB" smtClean="0">
                <a:latin typeface="Arial" charset="0"/>
              </a:rPr>
              <a:pPr>
                <a:buFont typeface="Arial" charset="0"/>
                <a:buNone/>
              </a:pPr>
              <a:t>18</a:t>
            </a:fld>
            <a:endParaRPr lang="en-GB" smtClean="0">
              <a:latin typeface="Arial" charset="0"/>
            </a:endParaRPr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647700" y="-63500"/>
            <a:ext cx="67151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ru-RU" sz="2000" b="1" dirty="0">
              <a:solidFill>
                <a:srgbClr val="1C0B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r>
              <a:rPr lang="kk-KZ" sz="1400" b="1" dirty="0">
                <a:solidFill>
                  <a:srgbClr val="1C0B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Қазақстан Республикасы Ұлттық ғарыш агенттігі (Қазғарыш)</a:t>
            </a:r>
            <a:endParaRPr lang="kk-KZ" sz="1400" b="1" dirty="0">
              <a:solidFill>
                <a:srgbClr val="1C0B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15"/>
          <p:cNvSpPr>
            <a:spLocks noChangeArrowheads="1"/>
          </p:cNvSpPr>
          <p:nvPr/>
        </p:nvSpPr>
        <p:spPr bwMode="auto">
          <a:xfrm>
            <a:off x="0" y="2924175"/>
            <a:ext cx="9144000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hangingPunct="0">
              <a:lnSpc>
                <a:spcPct val="124000"/>
              </a:lnSpc>
              <a:spcAft>
                <a:spcPts val="1425"/>
              </a:spcAft>
              <a:buClr>
                <a:srgbClr val="0066CC"/>
              </a:buClr>
              <a:buSzPct val="45000"/>
              <a:buFont typeface="Wingdings" pitchFamily="2" charset="2"/>
              <a:buNone/>
            </a:pPr>
            <a:r>
              <a:rPr lang="kk-KZ" sz="3600" b="1">
                <a:solidFill>
                  <a:srgbClr val="1C0B7F"/>
                </a:solidFill>
              </a:rPr>
              <a:t>Назарларыңызға рахмет</a:t>
            </a:r>
            <a:r>
              <a:rPr lang="ru-RU" sz="3600" b="1">
                <a:solidFill>
                  <a:srgbClr val="1C0B7F"/>
                </a:solidFill>
              </a:rPr>
              <a:t>!</a:t>
            </a:r>
            <a:endParaRPr lang="en-GB" sz="3600" b="1">
              <a:solidFill>
                <a:srgbClr val="1C0B7F"/>
              </a:solidFill>
            </a:endParaRPr>
          </a:p>
        </p:txBody>
      </p:sp>
      <p:sp>
        <p:nvSpPr>
          <p:cNvPr id="64516" name="Rectangle 19"/>
          <p:cNvSpPr>
            <a:spLocks noChangeArrowheads="1"/>
          </p:cNvSpPr>
          <p:nvPr/>
        </p:nvSpPr>
        <p:spPr bwMode="auto">
          <a:xfrm>
            <a:off x="2195513" y="5589588"/>
            <a:ext cx="457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ru-RU" sz="1600" b="1">
                <a:solidFill>
                  <a:srgbClr val="1C0B7F"/>
                </a:solidFill>
              </a:rPr>
              <a:t>Астана қ.</a:t>
            </a:r>
          </a:p>
          <a:p>
            <a:pPr algn="ctr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ru-RU" sz="1600" b="1">
                <a:solidFill>
                  <a:srgbClr val="1C0B7F"/>
                </a:solidFill>
              </a:rPr>
              <a:t>2012 жыл 10 желтоқсан</a:t>
            </a:r>
          </a:p>
        </p:txBody>
      </p:sp>
      <p:graphicFrame>
        <p:nvGraphicFramePr>
          <p:cNvPr id="6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31788" y="190500"/>
          <a:ext cx="363537" cy="371475"/>
        </p:xfrm>
        <a:graphic>
          <a:graphicData uri="http://schemas.openxmlformats.org/presentationml/2006/ole">
            <p:oleObj spid="_x0000_s64514" r:id="rId3" imgW="1486107" imgH="1514686" progId="">
              <p:embed/>
            </p:oleObj>
          </a:graphicData>
        </a:graphic>
      </p:graphicFrame>
      <p:cxnSp>
        <p:nvCxnSpPr>
          <p:cNvPr id="64517" name="Прямая соединительная линия 8"/>
          <p:cNvCxnSpPr>
            <a:cxnSpLocks noChangeShapeType="1"/>
          </p:cNvCxnSpPr>
          <p:nvPr/>
        </p:nvCxnSpPr>
        <p:spPr bwMode="auto">
          <a:xfrm>
            <a:off x="325438" y="669925"/>
            <a:ext cx="8532812" cy="0"/>
          </a:xfrm>
          <a:prstGeom prst="line">
            <a:avLst/>
          </a:prstGeom>
          <a:noFill/>
          <a:ln w="57150" cmpd="thickThin" algn="ctr">
            <a:solidFill>
              <a:srgbClr val="1C0B7F"/>
            </a:solidFill>
            <a:round/>
            <a:headEnd/>
            <a:tailEnd/>
          </a:ln>
        </p:spPr>
      </p:cxnSp>
      <p:sp>
        <p:nvSpPr>
          <p:cNvPr id="64518" name="Номер слайда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Arial" charset="0"/>
              <a:buNone/>
            </a:pPr>
            <a:fld id="{BBDBE715-B9D0-40BF-892B-11713DFFE5AB}" type="slidenum">
              <a:rPr lang="en-US" smtClean="0">
                <a:latin typeface="Arial" charset="0"/>
              </a:rPr>
              <a:pPr>
                <a:buFont typeface="Arial" charset="0"/>
                <a:buNone/>
              </a:pPr>
              <a:t>19</a:t>
            </a:fld>
            <a:endParaRPr lang="en-US" smtClean="0">
              <a:latin typeface="Arial" charset="0"/>
            </a:endParaRPr>
          </a:p>
        </p:txBody>
      </p:sp>
      <p:sp>
        <p:nvSpPr>
          <p:cNvPr id="12" name="Rectangle 26"/>
          <p:cNvSpPr>
            <a:spLocks noChangeArrowheads="1"/>
          </p:cNvSpPr>
          <p:nvPr/>
        </p:nvSpPr>
        <p:spPr bwMode="auto">
          <a:xfrm>
            <a:off x="647700" y="-63500"/>
            <a:ext cx="67151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ru-RU" sz="2000" b="1" dirty="0">
              <a:solidFill>
                <a:srgbClr val="1C0B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r>
              <a:rPr lang="kk-KZ" sz="1400" b="1" dirty="0">
                <a:solidFill>
                  <a:srgbClr val="1C0B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Қазақстан Республикасы Ұлттық ғарыш агенттігі (Қазғарыш)</a:t>
            </a:r>
            <a:endParaRPr lang="kk-KZ" sz="1400" b="1" dirty="0">
              <a:solidFill>
                <a:srgbClr val="1C0B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Заголовок 1"/>
          <p:cNvSpPr>
            <a:spLocks noGrp="1"/>
          </p:cNvSpPr>
          <p:nvPr>
            <p:ph type="title"/>
          </p:nvPr>
        </p:nvSpPr>
        <p:spPr>
          <a:xfrm>
            <a:off x="0" y="714375"/>
            <a:ext cx="9144000" cy="714375"/>
          </a:xfrm>
        </p:spPr>
        <p:txBody>
          <a:bodyPr/>
          <a:lstStyle/>
          <a:p>
            <a:pPr algn="ctr"/>
            <a:r>
              <a:rPr lang="kk-KZ" smtClean="0"/>
              <a:t>Ғарыш қызметі</a:t>
            </a:r>
          </a:p>
        </p:txBody>
      </p:sp>
      <p:sp>
        <p:nvSpPr>
          <p:cNvPr id="113668" name="Содержимое 2"/>
          <p:cNvSpPr>
            <a:spLocks noGrp="1"/>
          </p:cNvSpPr>
          <p:nvPr>
            <p:ph idx="1"/>
          </p:nvPr>
        </p:nvSpPr>
        <p:spPr>
          <a:xfrm>
            <a:off x="428625" y="1476375"/>
            <a:ext cx="8228013" cy="4524375"/>
          </a:xfrm>
        </p:spPr>
        <p:txBody>
          <a:bodyPr/>
          <a:lstStyle/>
          <a:p>
            <a:pPr marL="0" indent="0" algn="just">
              <a:buFont typeface="Wingdings" pitchFamily="2" charset="2"/>
              <a:buNone/>
            </a:pPr>
            <a:r>
              <a:rPr lang="kk-KZ" smtClean="0">
                <a:solidFill>
                  <a:srgbClr val="1C0B7F"/>
                </a:solidFill>
              </a:rPr>
              <a:t>Адамзат үшін ең басымды және ғылымды қажетсінетін салалардың бірі болып табылады. Бұл қазіргі заманғы кез-келген мемлекеттің даму деңгейінің, оның экономикалық, ғылыми, техникалық және қорғаныс әлеуетінің нағыз көрсеткіші.</a:t>
            </a:r>
            <a:endParaRPr lang="ru-RU" smtClean="0">
              <a:solidFill>
                <a:srgbClr val="1C0B7F"/>
              </a:solidFill>
            </a:endParaRPr>
          </a:p>
        </p:txBody>
      </p:sp>
      <p:graphicFrame>
        <p:nvGraphicFramePr>
          <p:cNvPr id="8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31788" y="190500"/>
          <a:ext cx="363537" cy="371475"/>
        </p:xfrm>
        <a:graphic>
          <a:graphicData uri="http://schemas.openxmlformats.org/presentationml/2006/ole">
            <p:oleObj spid="_x0000_s113666" r:id="rId3" imgW="1486107" imgH="1514686" progId="">
              <p:embed/>
            </p:oleObj>
          </a:graphicData>
        </a:graphic>
      </p:graphicFrame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647700" y="-63500"/>
            <a:ext cx="67151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ru-RU" sz="2000" b="1" dirty="0">
              <a:solidFill>
                <a:srgbClr val="1C0B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r>
              <a:rPr lang="kk-KZ" sz="1400" b="1" dirty="0">
                <a:solidFill>
                  <a:srgbClr val="1C0B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Қазақстан Республикасы Ұлттық ғарыш агенттігі (Қазғарыш)</a:t>
            </a:r>
            <a:endParaRPr lang="kk-KZ" sz="1400" b="1" dirty="0">
              <a:solidFill>
                <a:srgbClr val="1C0B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cxnSp>
        <p:nvCxnSpPr>
          <p:cNvPr id="113670" name="Прямая соединительная линия 5"/>
          <p:cNvCxnSpPr>
            <a:cxnSpLocks noChangeShapeType="1"/>
          </p:cNvCxnSpPr>
          <p:nvPr/>
        </p:nvCxnSpPr>
        <p:spPr bwMode="auto">
          <a:xfrm>
            <a:off x="325438" y="669925"/>
            <a:ext cx="8532812" cy="0"/>
          </a:xfrm>
          <a:prstGeom prst="line">
            <a:avLst/>
          </a:prstGeom>
          <a:noFill/>
          <a:ln w="57150" cmpd="thickThin" algn="ctr">
            <a:solidFill>
              <a:srgbClr val="1C0B7F"/>
            </a:solidFill>
            <a:round/>
            <a:headEnd/>
            <a:tailEnd/>
          </a:ln>
        </p:spPr>
      </p:cxnSp>
      <p:pic>
        <p:nvPicPr>
          <p:cNvPr id="113671" name="Picture 4" descr="E:\Edge-spac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5600" y="3500438"/>
            <a:ext cx="8502650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72" name="Номер слайда 8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>
              <a:buFont typeface="Arial" charset="0"/>
              <a:buNone/>
            </a:pPr>
            <a:fld id="{D68FBC4F-5691-421F-83BC-9C6AB6744A3A}" type="slidenum">
              <a:rPr lang="en-GB" smtClean="0">
                <a:latin typeface="Arial" charset="0"/>
              </a:rPr>
              <a:pPr>
                <a:buFont typeface="Arial" charset="0"/>
                <a:buNone/>
              </a:pPr>
              <a:t>2</a:t>
            </a:fld>
            <a:endParaRPr lang="en-GB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000125" y="1930400"/>
            <a:ext cx="7283450" cy="2713038"/>
          </a:xfrm>
        </p:spPr>
        <p:txBody>
          <a:bodyPr/>
          <a:lstStyle/>
          <a:p>
            <a:pPr algn="just"/>
            <a:r>
              <a:rPr lang="kk-KZ" sz="2600" smtClean="0"/>
              <a:t>«Ғарыш қызметі – отандық және ұлт аралық бизнеспен серіктесіп нақты нәтижелерге қол жеткізу мүмкіндігіміз бар болған сала»</a:t>
            </a:r>
            <a:endParaRPr lang="ru-RU" sz="2600" smtClean="0">
              <a:solidFill>
                <a:srgbClr val="000099"/>
              </a:solidFill>
              <a:cs typeface="Arial" charset="0"/>
            </a:endParaRPr>
          </a:p>
        </p:txBody>
      </p:sp>
      <p:sp>
        <p:nvSpPr>
          <p:cNvPr id="409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071563" y="4598988"/>
            <a:ext cx="7143750" cy="723900"/>
          </a:xfrm>
        </p:spPr>
        <p:txBody>
          <a:bodyPr>
            <a:normAutofit fontScale="92500" lnSpcReduction="10000"/>
          </a:bodyPr>
          <a:lstStyle/>
          <a:p>
            <a:pPr algn="r">
              <a:defRPr/>
            </a:pPr>
            <a:r>
              <a:rPr lang="ru-RU" sz="2200" b="1" dirty="0" err="1" smtClean="0">
                <a:solidFill>
                  <a:srgbClr val="C00000"/>
                </a:solidFill>
              </a:rPr>
              <a:t>Қазақстан Республикасының Президенті</a:t>
            </a:r>
            <a:endParaRPr lang="ru-RU" sz="2200" b="1" dirty="0" smtClean="0">
              <a:solidFill>
                <a:srgbClr val="C00000"/>
              </a:solidFill>
            </a:endParaRPr>
          </a:p>
          <a:p>
            <a:pPr algn="r">
              <a:defRPr/>
            </a:pPr>
            <a:r>
              <a:rPr lang="ru-RU" sz="2200" b="1" dirty="0" err="1" smtClean="0">
                <a:solidFill>
                  <a:srgbClr val="C00000"/>
                </a:solidFill>
              </a:rPr>
              <a:t>Н.Ә.Назарбаев</a:t>
            </a:r>
            <a:endParaRPr lang="ru-RU" sz="2200" b="1" dirty="0" smtClean="0">
              <a:solidFill>
                <a:srgbClr val="C00000"/>
              </a:solidFill>
            </a:endParaRPr>
          </a:p>
        </p:txBody>
      </p:sp>
      <p:graphicFrame>
        <p:nvGraphicFramePr>
          <p:cNvPr id="8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31788" y="190500"/>
          <a:ext cx="363537" cy="371475"/>
        </p:xfrm>
        <a:graphic>
          <a:graphicData uri="http://schemas.openxmlformats.org/presentationml/2006/ole">
            <p:oleObj spid="_x0000_s114690" r:id="rId3" imgW="1486107" imgH="1514686" progId="">
              <p:embed/>
            </p:oleObj>
          </a:graphicData>
        </a:graphic>
      </p:graphicFrame>
      <p:sp>
        <p:nvSpPr>
          <p:cNvPr id="6" name="Rectangle 26"/>
          <p:cNvSpPr>
            <a:spLocks noChangeArrowheads="1"/>
          </p:cNvSpPr>
          <p:nvPr/>
        </p:nvSpPr>
        <p:spPr bwMode="auto">
          <a:xfrm>
            <a:off x="647700" y="-63500"/>
            <a:ext cx="67151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ru-RU" sz="2000" b="1" dirty="0">
              <a:solidFill>
                <a:srgbClr val="1C0B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r>
              <a:rPr lang="ru-RU" sz="1400" b="1" dirty="0" err="1">
                <a:solidFill>
                  <a:srgbClr val="1C0B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Қазақстан Республикасы</a:t>
            </a:r>
            <a:r>
              <a:rPr lang="ru-RU" sz="1400" b="1" dirty="0">
                <a:solidFill>
                  <a:srgbClr val="1C0B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ru-RU" sz="1400" b="1" dirty="0" err="1">
                <a:solidFill>
                  <a:srgbClr val="1C0B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Ұлттық ғарыш агенттігі</a:t>
            </a:r>
            <a:r>
              <a:rPr lang="ru-RU" sz="1400" b="1" dirty="0">
                <a:solidFill>
                  <a:srgbClr val="1C0B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ru-RU" sz="1400" b="1" dirty="0" err="1">
                <a:solidFill>
                  <a:srgbClr val="1C0B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(Қазғарыш</a:t>
            </a:r>
            <a:r>
              <a:rPr lang="ru-RU" sz="1400" b="1" dirty="0">
                <a:solidFill>
                  <a:srgbClr val="1C0B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)</a:t>
            </a:r>
            <a:endParaRPr lang="ru-RU" sz="1400" b="1" dirty="0">
              <a:solidFill>
                <a:srgbClr val="1C0B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cxnSp>
        <p:nvCxnSpPr>
          <p:cNvPr id="114694" name="Прямая соединительная линия 6"/>
          <p:cNvCxnSpPr>
            <a:cxnSpLocks noChangeShapeType="1"/>
          </p:cNvCxnSpPr>
          <p:nvPr/>
        </p:nvCxnSpPr>
        <p:spPr bwMode="auto">
          <a:xfrm>
            <a:off x="325438" y="669925"/>
            <a:ext cx="8532812" cy="0"/>
          </a:xfrm>
          <a:prstGeom prst="line">
            <a:avLst/>
          </a:prstGeom>
          <a:noFill/>
          <a:ln w="57150" cmpd="thickThin" algn="ctr">
            <a:solidFill>
              <a:srgbClr val="1C0B7F"/>
            </a:solidFill>
            <a:round/>
            <a:headEnd/>
            <a:tailEnd/>
          </a:ln>
        </p:spPr>
      </p:cxnSp>
      <p:sp>
        <p:nvSpPr>
          <p:cNvPr id="114695" name="Номер слайда 9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>
              <a:buFont typeface="Arial" charset="0"/>
              <a:buNone/>
            </a:pPr>
            <a:fld id="{D0BC817E-011D-4A6D-9417-91272273158D}" type="slidenum">
              <a:rPr lang="en-GB" smtClean="0">
                <a:latin typeface="Arial" charset="0"/>
              </a:rPr>
              <a:pPr>
                <a:buFont typeface="Arial" charset="0"/>
                <a:buNone/>
              </a:pPr>
              <a:t>3</a:t>
            </a:fld>
            <a:endParaRPr lang="en-GB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Заголовок 4"/>
          <p:cNvSpPr>
            <a:spLocks noGrp="1"/>
          </p:cNvSpPr>
          <p:nvPr>
            <p:ph type="title"/>
          </p:nvPr>
        </p:nvSpPr>
        <p:spPr>
          <a:xfrm>
            <a:off x="0" y="644525"/>
            <a:ext cx="9144000" cy="1141413"/>
          </a:xfrm>
        </p:spPr>
        <p:txBody>
          <a:bodyPr/>
          <a:lstStyle/>
          <a:p>
            <a:pPr algn="ctr"/>
            <a:r>
              <a:rPr lang="ru-RU" smtClean="0"/>
              <a:t>«Ғарыш қызметі туралы» Заң</a:t>
            </a:r>
          </a:p>
        </p:txBody>
      </p:sp>
      <p:graphicFrame>
        <p:nvGraphicFramePr>
          <p:cNvPr id="8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31788" y="190500"/>
          <a:ext cx="363537" cy="371475"/>
        </p:xfrm>
        <a:graphic>
          <a:graphicData uri="http://schemas.openxmlformats.org/presentationml/2006/ole">
            <p:oleObj spid="_x0000_s111618" r:id="rId3" imgW="1486107" imgH="1514686" progId="">
              <p:embed/>
            </p:oleObj>
          </a:graphicData>
        </a:graphic>
      </p:graphicFrame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647700" y="-63500"/>
            <a:ext cx="67151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ru-RU" sz="2000" b="1" dirty="0">
              <a:solidFill>
                <a:srgbClr val="1C0B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r>
              <a:rPr lang="ru-RU" sz="1400" b="1" dirty="0" err="1">
                <a:solidFill>
                  <a:srgbClr val="1C0B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Қазақстан Республикасы</a:t>
            </a:r>
            <a:r>
              <a:rPr lang="ru-RU" sz="1400" b="1" dirty="0">
                <a:solidFill>
                  <a:srgbClr val="1C0B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ru-RU" sz="1400" b="1" dirty="0" err="1">
                <a:solidFill>
                  <a:srgbClr val="1C0B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Ұлттық ғарыш агенттігі</a:t>
            </a:r>
            <a:r>
              <a:rPr lang="ru-RU" sz="1400" b="1" dirty="0">
                <a:solidFill>
                  <a:srgbClr val="1C0B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ru-RU" sz="1400" b="1" dirty="0" err="1">
                <a:solidFill>
                  <a:srgbClr val="1C0B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(Қазғарыш</a:t>
            </a:r>
            <a:r>
              <a:rPr lang="ru-RU" sz="1400" b="1" dirty="0">
                <a:solidFill>
                  <a:srgbClr val="1C0B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)</a:t>
            </a:r>
            <a:endParaRPr lang="ru-RU" sz="1400" b="1" dirty="0">
              <a:solidFill>
                <a:srgbClr val="1C0B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cxnSp>
        <p:nvCxnSpPr>
          <p:cNvPr id="111621" name="Прямая соединительная линия 8"/>
          <p:cNvCxnSpPr>
            <a:cxnSpLocks noChangeShapeType="1"/>
          </p:cNvCxnSpPr>
          <p:nvPr/>
        </p:nvCxnSpPr>
        <p:spPr bwMode="auto">
          <a:xfrm>
            <a:off x="325438" y="669925"/>
            <a:ext cx="8532812" cy="0"/>
          </a:xfrm>
          <a:prstGeom prst="line">
            <a:avLst/>
          </a:prstGeom>
          <a:noFill/>
          <a:ln w="57150" cmpd="thickThin" algn="ctr">
            <a:solidFill>
              <a:srgbClr val="1C0B7F"/>
            </a:solidFill>
            <a:round/>
            <a:headEnd/>
            <a:tailEnd/>
          </a:ln>
        </p:spPr>
      </p:cxnSp>
      <p:sp>
        <p:nvSpPr>
          <p:cNvPr id="111622" name="Номер слайда 9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>
              <a:buFont typeface="Arial" charset="0"/>
              <a:buNone/>
            </a:pPr>
            <a:fld id="{18E980C1-4B7A-4A1F-9163-263E91EB6ED8}" type="slidenum">
              <a:rPr lang="en-GB" smtClean="0">
                <a:latin typeface="Arial" charset="0"/>
              </a:rPr>
              <a:pPr>
                <a:buFont typeface="Arial" charset="0"/>
                <a:buNone/>
              </a:pPr>
              <a:t>4</a:t>
            </a:fld>
            <a:endParaRPr lang="en-GB" smtClean="0">
              <a:latin typeface="Arial" charset="0"/>
            </a:endParaRPr>
          </a:p>
        </p:txBody>
      </p:sp>
      <p:sp>
        <p:nvSpPr>
          <p:cNvPr id="13" name="Содержимое 5"/>
          <p:cNvSpPr txBox="1">
            <a:spLocks/>
          </p:cNvSpPr>
          <p:nvPr/>
        </p:nvSpPr>
        <p:spPr bwMode="auto">
          <a:xfrm>
            <a:off x="468313" y="1643063"/>
            <a:ext cx="8228012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1313" indent="-341313" algn="just" eaLnBrk="0" hangingPunct="0">
              <a:spcBef>
                <a:spcPts val="600"/>
              </a:spcBef>
              <a:buClr>
                <a:srgbClr val="28166F"/>
              </a:buClr>
              <a:buSzPct val="100000"/>
              <a:buFont typeface="Wingdings" pitchFamily="2" charset="2"/>
              <a:buChar char=""/>
              <a:defRPr/>
            </a:pPr>
            <a:r>
              <a:rPr lang="ru-RU" sz="2400" kern="0" dirty="0">
                <a:solidFill>
                  <a:srgbClr val="1C0B7F"/>
                </a:solidFill>
                <a:latin typeface="+mn-lt"/>
                <a:ea typeface="+mn-ea"/>
                <a:cs typeface="+mn-cs"/>
              </a:rPr>
              <a:t>Ел </a:t>
            </a:r>
            <a:r>
              <a:rPr lang="ru-RU" sz="2400" kern="0" dirty="0" err="1">
                <a:solidFill>
                  <a:srgbClr val="1C0B7F"/>
                </a:solidFill>
                <a:latin typeface="+mn-lt"/>
                <a:ea typeface="+mn-ea"/>
                <a:cs typeface="+mn-cs"/>
              </a:rPr>
              <a:t>Президенті</a:t>
            </a:r>
            <a:r>
              <a:rPr lang="ru-RU" sz="2400" kern="0" dirty="0">
                <a:solidFill>
                  <a:srgbClr val="1C0B7F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kern="0" dirty="0" err="1">
                <a:solidFill>
                  <a:srgbClr val="1C0B7F"/>
                </a:solidFill>
                <a:latin typeface="+mn-lt"/>
                <a:ea typeface="+mn-ea"/>
                <a:cs typeface="+mn-cs"/>
              </a:rPr>
              <a:t>ағымдағы жылдың </a:t>
            </a:r>
            <a:r>
              <a:rPr lang="ru-RU" sz="2400" kern="0" dirty="0">
                <a:solidFill>
                  <a:srgbClr val="1C0B7F"/>
                </a:solidFill>
                <a:latin typeface="+mn-lt"/>
                <a:ea typeface="+mn-ea"/>
                <a:cs typeface="+mn-cs"/>
              </a:rPr>
              <a:t>6 </a:t>
            </a:r>
            <a:r>
              <a:rPr lang="ru-RU" sz="2400" kern="0" dirty="0" err="1">
                <a:solidFill>
                  <a:srgbClr val="1C0B7F"/>
                </a:solidFill>
                <a:latin typeface="+mn-lt"/>
                <a:ea typeface="+mn-ea"/>
                <a:cs typeface="+mn-cs"/>
              </a:rPr>
              <a:t>қаңтарында қол қойды</a:t>
            </a:r>
            <a:endParaRPr lang="ru-RU" sz="2400" kern="0" dirty="0">
              <a:solidFill>
                <a:srgbClr val="1C0B7F"/>
              </a:solidFill>
              <a:latin typeface="+mn-lt"/>
              <a:ea typeface="+mn-ea"/>
              <a:cs typeface="+mn-cs"/>
            </a:endParaRPr>
          </a:p>
          <a:p>
            <a:pPr marL="341313" indent="-341313" algn="just" eaLnBrk="0" hangingPunct="0">
              <a:spcBef>
                <a:spcPts val="600"/>
              </a:spcBef>
              <a:buClr>
                <a:srgbClr val="28166F"/>
              </a:buClr>
              <a:buSzPct val="100000"/>
              <a:buFont typeface="Wingdings" pitchFamily="2" charset="2"/>
              <a:buChar char=""/>
              <a:defRPr/>
            </a:pPr>
            <a:r>
              <a:rPr lang="ru-RU" sz="2400" kern="0" dirty="0" err="1">
                <a:solidFill>
                  <a:srgbClr val="1C0B7F"/>
                </a:solidFill>
                <a:latin typeface="+mn-lt"/>
                <a:ea typeface="+mn-ea"/>
                <a:cs typeface="+mn-cs"/>
              </a:rPr>
              <a:t>Қазақстан аумағында ғарыш қызметін құқықтық негізде</a:t>
            </a:r>
            <a:r>
              <a:rPr lang="ru-RU" sz="2400" kern="0" dirty="0">
                <a:solidFill>
                  <a:srgbClr val="1C0B7F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kern="0" dirty="0" err="1">
                <a:solidFill>
                  <a:srgbClr val="1C0B7F"/>
                </a:solidFill>
                <a:latin typeface="+mn-lt"/>
                <a:ea typeface="+mn-ea"/>
                <a:cs typeface="+mn-cs"/>
              </a:rPr>
              <a:t>іске</a:t>
            </a:r>
            <a:r>
              <a:rPr lang="ru-RU" sz="2400" kern="0" dirty="0">
                <a:solidFill>
                  <a:srgbClr val="1C0B7F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kern="0" dirty="0" err="1">
                <a:solidFill>
                  <a:srgbClr val="1C0B7F"/>
                </a:solidFill>
                <a:latin typeface="+mn-lt"/>
                <a:ea typeface="+mn-ea"/>
                <a:cs typeface="+mn-cs"/>
              </a:rPr>
              <a:t>асыру</a:t>
            </a:r>
            <a:r>
              <a:rPr lang="ru-RU" sz="2400" kern="0" dirty="0">
                <a:solidFill>
                  <a:srgbClr val="1C0B7F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kern="0" dirty="0" err="1">
                <a:solidFill>
                  <a:srgbClr val="1C0B7F"/>
                </a:solidFill>
                <a:latin typeface="+mn-lt"/>
                <a:ea typeface="+mn-ea"/>
                <a:cs typeface="+mn-cs"/>
              </a:rPr>
              <a:t>алғаш рет</a:t>
            </a:r>
            <a:r>
              <a:rPr lang="ru-RU" sz="2400" kern="0" dirty="0">
                <a:solidFill>
                  <a:srgbClr val="1C0B7F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kern="0" dirty="0" err="1">
                <a:solidFill>
                  <a:srgbClr val="1C0B7F"/>
                </a:solidFill>
                <a:latin typeface="+mn-lt"/>
                <a:ea typeface="+mn-ea"/>
                <a:cs typeface="+mn-cs"/>
              </a:rPr>
              <a:t>заңды түрде бекітілді</a:t>
            </a:r>
            <a:r>
              <a:rPr lang="ru-RU" sz="2400" kern="0" dirty="0">
                <a:solidFill>
                  <a:srgbClr val="1C0B7F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341313" indent="-341313" algn="just" eaLnBrk="0" hangingPunct="0">
              <a:spcBef>
                <a:spcPts val="600"/>
              </a:spcBef>
              <a:buClr>
                <a:srgbClr val="28166F"/>
              </a:buClr>
              <a:buSzPct val="100000"/>
              <a:buFont typeface="Wingdings" pitchFamily="2" charset="2"/>
              <a:buChar char=""/>
              <a:defRPr/>
            </a:pPr>
            <a:r>
              <a:rPr lang="ru-RU" sz="2400" kern="0" dirty="0" err="1">
                <a:solidFill>
                  <a:srgbClr val="1C0B7F"/>
                </a:solidFill>
                <a:latin typeface="+mn-lt"/>
                <a:ea typeface="+mn-ea"/>
                <a:cs typeface="+mn-cs"/>
              </a:rPr>
              <a:t>Заң ғарыш қызметінің дамуына</a:t>
            </a:r>
            <a:r>
              <a:rPr lang="ru-RU" sz="2400" kern="0" dirty="0">
                <a:solidFill>
                  <a:srgbClr val="1C0B7F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2400" kern="0" dirty="0" err="1">
                <a:solidFill>
                  <a:srgbClr val="1C0B7F"/>
                </a:solidFill>
                <a:latin typeface="+mn-lt"/>
                <a:ea typeface="+mn-ea"/>
                <a:cs typeface="+mn-cs"/>
              </a:rPr>
              <a:t>республиканың басқа мемлекеттермен</a:t>
            </a:r>
            <a:r>
              <a:rPr lang="ru-RU" sz="2400" kern="0" dirty="0">
                <a:solidFill>
                  <a:srgbClr val="1C0B7F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kern="0" dirty="0" err="1">
                <a:solidFill>
                  <a:srgbClr val="1C0B7F"/>
                </a:solidFill>
                <a:latin typeface="+mn-lt"/>
                <a:ea typeface="+mn-ea"/>
                <a:cs typeface="+mn-cs"/>
              </a:rPr>
              <a:t>қарым-қатынасын кеңеюіне және күшеюіне сеп</a:t>
            </a:r>
            <a:r>
              <a:rPr lang="ru-RU" sz="2400" kern="0" dirty="0">
                <a:solidFill>
                  <a:srgbClr val="1C0B7F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kern="0" dirty="0" err="1">
                <a:solidFill>
                  <a:srgbClr val="1C0B7F"/>
                </a:solidFill>
                <a:latin typeface="+mn-lt"/>
                <a:ea typeface="+mn-ea"/>
                <a:cs typeface="+mn-cs"/>
              </a:rPr>
              <a:t>болып</a:t>
            </a:r>
            <a:r>
              <a:rPr lang="ru-RU" sz="2400" kern="0" dirty="0">
                <a:solidFill>
                  <a:srgbClr val="1C0B7F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kern="0" dirty="0" err="1">
                <a:solidFill>
                  <a:srgbClr val="1C0B7F"/>
                </a:solidFill>
                <a:latin typeface="+mn-lt"/>
                <a:ea typeface="+mn-ea"/>
                <a:cs typeface="+mn-cs"/>
              </a:rPr>
              <a:t>отыр</a:t>
            </a:r>
            <a:r>
              <a:rPr lang="ru-RU" sz="2400" kern="0" dirty="0">
                <a:solidFill>
                  <a:srgbClr val="1C0B7F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Заголовок 1"/>
          <p:cNvSpPr>
            <a:spLocks noGrp="1"/>
          </p:cNvSpPr>
          <p:nvPr>
            <p:ph type="title"/>
          </p:nvPr>
        </p:nvSpPr>
        <p:spPr>
          <a:xfrm>
            <a:off x="0" y="857250"/>
            <a:ext cx="9144000" cy="928688"/>
          </a:xfrm>
        </p:spPr>
        <p:txBody>
          <a:bodyPr/>
          <a:lstStyle/>
          <a:p>
            <a:pPr algn="ctr"/>
            <a:r>
              <a:rPr lang="ru-RU" smtClean="0"/>
              <a:t>2005-2007 жылдарға арналған ғарыш қызметін дамытудың мемлекеттік бағдарлама</a:t>
            </a:r>
            <a:r>
              <a:rPr lang="kk-KZ" smtClean="0"/>
              <a:t>сы</a:t>
            </a:r>
            <a:endParaRPr lang="ru-RU" smtClean="0"/>
          </a:p>
        </p:txBody>
      </p:sp>
      <p:sp>
        <p:nvSpPr>
          <p:cNvPr id="115716" name="Содержимое 2"/>
          <p:cNvSpPr>
            <a:spLocks noGrp="1"/>
          </p:cNvSpPr>
          <p:nvPr>
            <p:ph idx="1"/>
          </p:nvPr>
        </p:nvSpPr>
        <p:spPr>
          <a:xfrm>
            <a:off x="428625" y="2071688"/>
            <a:ext cx="8228013" cy="3524250"/>
          </a:xfrm>
        </p:spPr>
        <p:txBody>
          <a:bodyPr/>
          <a:lstStyle/>
          <a:p>
            <a:pPr algn="just">
              <a:buFont typeface="Wingdings" pitchFamily="2" charset="2"/>
              <a:buChar char="§"/>
            </a:pPr>
            <a:r>
              <a:rPr lang="kk-KZ" smtClean="0">
                <a:solidFill>
                  <a:srgbClr val="1C0B7F"/>
                </a:solidFill>
              </a:rPr>
              <a:t>Бірнеше оң нәтижелер алынды</a:t>
            </a:r>
          </a:p>
          <a:p>
            <a:pPr algn="just">
              <a:buFont typeface="Wingdings" pitchFamily="2" charset="2"/>
              <a:buChar char="§"/>
            </a:pPr>
            <a:endParaRPr lang="kk-KZ" smtClean="0">
              <a:solidFill>
                <a:srgbClr val="1C0B7F"/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kk-KZ" smtClean="0">
                <a:solidFill>
                  <a:srgbClr val="1C0B7F"/>
                </a:solidFill>
              </a:rPr>
              <a:t>Бірақ ғарыш қызметіне жауапты бір мемлекеттік орган болмағандықтан, ірі қателіктер орын алды</a:t>
            </a:r>
            <a:endParaRPr lang="ru-RU" smtClean="0">
              <a:solidFill>
                <a:srgbClr val="1C0B7F"/>
              </a:solidFill>
            </a:endParaRPr>
          </a:p>
        </p:txBody>
      </p:sp>
      <p:graphicFrame>
        <p:nvGraphicFramePr>
          <p:cNvPr id="8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31788" y="190500"/>
          <a:ext cx="363537" cy="371475"/>
        </p:xfrm>
        <a:graphic>
          <a:graphicData uri="http://schemas.openxmlformats.org/presentationml/2006/ole">
            <p:oleObj spid="_x0000_s115714" r:id="rId3" imgW="1486107" imgH="1514686" progId="">
              <p:embed/>
            </p:oleObj>
          </a:graphicData>
        </a:graphic>
      </p:graphicFrame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647700" y="-63500"/>
            <a:ext cx="67151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ru-RU" sz="2000" b="1" dirty="0">
              <a:solidFill>
                <a:srgbClr val="1C0B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r>
              <a:rPr lang="ru-RU" sz="1400" b="1" dirty="0" err="1">
                <a:solidFill>
                  <a:srgbClr val="1C0B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Қазақстан Республикасы</a:t>
            </a:r>
            <a:r>
              <a:rPr lang="ru-RU" sz="1400" b="1" dirty="0">
                <a:solidFill>
                  <a:srgbClr val="1C0B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ru-RU" sz="1400" b="1" dirty="0" err="1">
                <a:solidFill>
                  <a:srgbClr val="1C0B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Ұлттық ғарыш агенттігі</a:t>
            </a:r>
            <a:r>
              <a:rPr lang="ru-RU" sz="1400" b="1" dirty="0">
                <a:solidFill>
                  <a:srgbClr val="1C0B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ru-RU" sz="1400" b="1" dirty="0" err="1">
                <a:solidFill>
                  <a:srgbClr val="1C0B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(Қазғарыш</a:t>
            </a:r>
            <a:r>
              <a:rPr lang="ru-RU" sz="1400" b="1" dirty="0">
                <a:solidFill>
                  <a:srgbClr val="1C0B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)</a:t>
            </a:r>
            <a:endParaRPr lang="ru-RU" sz="1400" b="1" dirty="0">
              <a:solidFill>
                <a:srgbClr val="1C0B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cxnSp>
        <p:nvCxnSpPr>
          <p:cNvPr id="115718" name="Прямая соединительная линия 5"/>
          <p:cNvCxnSpPr>
            <a:cxnSpLocks noChangeShapeType="1"/>
          </p:cNvCxnSpPr>
          <p:nvPr/>
        </p:nvCxnSpPr>
        <p:spPr bwMode="auto">
          <a:xfrm>
            <a:off x="325438" y="669925"/>
            <a:ext cx="8532812" cy="0"/>
          </a:xfrm>
          <a:prstGeom prst="line">
            <a:avLst/>
          </a:prstGeom>
          <a:noFill/>
          <a:ln w="57150" cmpd="thickThin" algn="ctr">
            <a:solidFill>
              <a:srgbClr val="1C0B7F"/>
            </a:solidFill>
            <a:round/>
            <a:headEnd/>
            <a:tailEnd/>
          </a:ln>
        </p:spPr>
      </p:cxnSp>
      <p:sp>
        <p:nvSpPr>
          <p:cNvPr id="115719" name="Номер слайда 8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>
              <a:buFont typeface="Arial" charset="0"/>
              <a:buNone/>
            </a:pPr>
            <a:fld id="{6059C163-778D-4339-89C0-EC7B45C9A5A6}" type="slidenum">
              <a:rPr lang="en-GB" smtClean="0">
                <a:latin typeface="Arial" charset="0"/>
              </a:rPr>
              <a:pPr>
                <a:buFont typeface="Arial" charset="0"/>
                <a:buNone/>
              </a:pPr>
              <a:t>5</a:t>
            </a:fld>
            <a:endParaRPr lang="en-GB" smtClean="0">
              <a:latin typeface="Arial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 bwMode="auto">
          <a:xfrm>
            <a:off x="928688" y="2786063"/>
            <a:ext cx="7380287" cy="0"/>
          </a:xfrm>
          <a:prstGeom prst="line">
            <a:avLst/>
          </a:prstGeom>
          <a:ln>
            <a:solidFill>
              <a:srgbClr val="1C0B7F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28938" y="1857375"/>
            <a:ext cx="5853112" cy="3311525"/>
          </a:xfrm>
        </p:spPr>
        <p:txBody>
          <a:bodyPr/>
          <a:lstStyle/>
          <a:p>
            <a:pPr marL="0" indent="444500" algn="just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kk-KZ" smtClean="0">
                <a:solidFill>
                  <a:srgbClr val="1C0B7F"/>
                </a:solidFill>
              </a:rPr>
              <a:t>2007 жылғы 27 наурыздағы Қазақстан Республикасы Президентінің Жарлығымен Ұлттық ғарыш агенттігі (Қазғарыш) құрылды.</a:t>
            </a:r>
          </a:p>
          <a:p>
            <a:pPr marL="0" indent="444500" algn="just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kk-KZ" smtClean="0">
                <a:solidFill>
                  <a:srgbClr val="1C0B7F"/>
                </a:solidFill>
              </a:rPr>
              <a:t>Қазғарыш - ғарыш саласындағы Қазақстан Республикасы Үкіметінің уәкілетті мемлекеттік органы болып табылады.</a:t>
            </a:r>
            <a:endParaRPr lang="ru-RU" smtClean="0">
              <a:solidFill>
                <a:srgbClr val="1C0B7F"/>
              </a:solidFill>
            </a:endParaRPr>
          </a:p>
        </p:txBody>
      </p:sp>
      <p:pic>
        <p:nvPicPr>
          <p:cNvPr id="99332" name="Picture 7" descr="small-1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0225" y="1835150"/>
            <a:ext cx="2312988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31788" y="190500"/>
          <a:ext cx="363537" cy="371475"/>
        </p:xfrm>
        <a:graphic>
          <a:graphicData uri="http://schemas.openxmlformats.org/presentationml/2006/ole">
            <p:oleObj spid="_x0000_s99330" r:id="rId4" imgW="1486107" imgH="1514686" progId="">
              <p:embed/>
            </p:oleObj>
          </a:graphicData>
        </a:graphic>
      </p:graphicFrame>
      <p:sp>
        <p:nvSpPr>
          <p:cNvPr id="8" name="Rectangle 26"/>
          <p:cNvSpPr>
            <a:spLocks noChangeArrowheads="1"/>
          </p:cNvSpPr>
          <p:nvPr/>
        </p:nvSpPr>
        <p:spPr bwMode="auto">
          <a:xfrm>
            <a:off x="647700" y="-63500"/>
            <a:ext cx="67151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ru-RU" sz="2000" b="1" dirty="0">
              <a:solidFill>
                <a:srgbClr val="1C0B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r>
              <a:rPr lang="ru-RU" sz="1400" b="1" dirty="0" err="1">
                <a:solidFill>
                  <a:srgbClr val="1C0B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Қазақстан Республикасы</a:t>
            </a:r>
            <a:r>
              <a:rPr lang="ru-RU" sz="1400" b="1" dirty="0">
                <a:solidFill>
                  <a:srgbClr val="1C0B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ru-RU" sz="1400" b="1" dirty="0" err="1">
                <a:solidFill>
                  <a:srgbClr val="1C0B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Ұлттық ғарыш агенттігі</a:t>
            </a:r>
            <a:r>
              <a:rPr lang="ru-RU" sz="1400" b="1" dirty="0">
                <a:solidFill>
                  <a:srgbClr val="1C0B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ru-RU" sz="1400" b="1" dirty="0" err="1">
                <a:solidFill>
                  <a:srgbClr val="1C0B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(Қазғарыш</a:t>
            </a:r>
            <a:r>
              <a:rPr lang="ru-RU" sz="1400" b="1" dirty="0">
                <a:solidFill>
                  <a:srgbClr val="1C0B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)</a:t>
            </a:r>
            <a:endParaRPr lang="ru-RU" sz="1400" b="1" dirty="0">
              <a:solidFill>
                <a:srgbClr val="1C0B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cxnSp>
        <p:nvCxnSpPr>
          <p:cNvPr id="99334" name="Прямая соединительная линия 8"/>
          <p:cNvCxnSpPr>
            <a:cxnSpLocks noChangeShapeType="1"/>
          </p:cNvCxnSpPr>
          <p:nvPr/>
        </p:nvCxnSpPr>
        <p:spPr bwMode="auto">
          <a:xfrm>
            <a:off x="325438" y="669925"/>
            <a:ext cx="8532812" cy="0"/>
          </a:xfrm>
          <a:prstGeom prst="line">
            <a:avLst/>
          </a:prstGeom>
          <a:noFill/>
          <a:ln w="57150" cmpd="thickThin" algn="ctr">
            <a:solidFill>
              <a:srgbClr val="1C0B7F"/>
            </a:solidFill>
            <a:round/>
            <a:headEnd/>
            <a:tailEnd/>
          </a:ln>
        </p:spPr>
      </p:cxnSp>
      <p:sp>
        <p:nvSpPr>
          <p:cNvPr id="99335" name="Номер слайда 9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>
              <a:buFont typeface="Arial" charset="0"/>
              <a:buNone/>
            </a:pPr>
            <a:fld id="{1730F90D-56F2-42A0-B709-7431FAB72D22}" type="slidenum">
              <a:rPr lang="en-GB" smtClean="0">
                <a:latin typeface="Arial" charset="0"/>
              </a:rPr>
              <a:pPr>
                <a:buFont typeface="Arial" charset="0"/>
                <a:buNone/>
              </a:pPr>
              <a:t>6</a:t>
            </a:fld>
            <a:endParaRPr lang="en-GB" smtClean="0">
              <a:latin typeface="Arial" charset="0"/>
            </a:endParaRPr>
          </a:p>
        </p:txBody>
      </p:sp>
      <p:sp>
        <p:nvSpPr>
          <p:cNvPr id="99336" name="Заголовок 4"/>
          <p:cNvSpPr>
            <a:spLocks noGrp="1"/>
          </p:cNvSpPr>
          <p:nvPr>
            <p:ph type="title"/>
          </p:nvPr>
        </p:nvSpPr>
        <p:spPr>
          <a:xfrm>
            <a:off x="0" y="714375"/>
            <a:ext cx="9144000" cy="928688"/>
          </a:xfrm>
        </p:spPr>
        <p:txBody>
          <a:bodyPr/>
          <a:lstStyle/>
          <a:p>
            <a:pPr algn="ctr"/>
            <a:r>
              <a:rPr lang="ru-RU" smtClean="0"/>
              <a:t>Қазғарыштың құрылуы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Заголовок 4"/>
          <p:cNvSpPr>
            <a:spLocks noGrp="1"/>
          </p:cNvSpPr>
          <p:nvPr>
            <p:ph type="title"/>
          </p:nvPr>
        </p:nvSpPr>
        <p:spPr>
          <a:xfrm>
            <a:off x="0" y="571500"/>
            <a:ext cx="9144000" cy="928688"/>
          </a:xfrm>
        </p:spPr>
        <p:txBody>
          <a:bodyPr/>
          <a:lstStyle/>
          <a:p>
            <a:pPr algn="ctr"/>
            <a:r>
              <a:rPr lang="ru-RU" smtClean="0"/>
              <a:t>Талдаудың нәтижелері</a:t>
            </a:r>
          </a:p>
        </p:txBody>
      </p:sp>
      <p:sp>
        <p:nvSpPr>
          <p:cNvPr id="118788" name="Содержимое 5"/>
          <p:cNvSpPr>
            <a:spLocks noGrp="1"/>
          </p:cNvSpPr>
          <p:nvPr>
            <p:ph idx="1"/>
          </p:nvPr>
        </p:nvSpPr>
        <p:spPr>
          <a:xfrm>
            <a:off x="468313" y="1428750"/>
            <a:ext cx="8228012" cy="4810125"/>
          </a:xfrm>
        </p:spPr>
        <p:txBody>
          <a:bodyPr/>
          <a:lstStyle/>
          <a:p>
            <a:pPr algn="just">
              <a:buFont typeface="Wingdings" pitchFamily="2" charset="2"/>
              <a:buChar char="§"/>
            </a:pPr>
            <a:r>
              <a:rPr lang="kk-KZ" smtClean="0">
                <a:solidFill>
                  <a:srgbClr val="1C0B7F"/>
                </a:solidFill>
              </a:rPr>
              <a:t>ғарыш саласында қарым-қатынастарды реттейтін нормативтік-құқықтық базасы жоқ екенін көрсетті</a:t>
            </a:r>
          </a:p>
          <a:p>
            <a:pPr algn="just">
              <a:buFont typeface="Wingdings" pitchFamily="2" charset="2"/>
              <a:buChar char="§"/>
            </a:pPr>
            <a:r>
              <a:rPr lang="kk-KZ" smtClean="0">
                <a:solidFill>
                  <a:srgbClr val="1C0B7F"/>
                </a:solidFill>
              </a:rPr>
              <a:t>ғарыш-зымыран техникасын құру үшін жеткілікті ғылыми-техникалық базасы жоқ</a:t>
            </a:r>
          </a:p>
          <a:p>
            <a:pPr algn="just">
              <a:buFont typeface="Wingdings" pitchFamily="2" charset="2"/>
              <a:buChar char="§"/>
            </a:pPr>
            <a:r>
              <a:rPr lang="kk-KZ" smtClean="0">
                <a:solidFill>
                  <a:srgbClr val="1C0B7F"/>
                </a:solidFill>
              </a:rPr>
              <a:t>дамыған ғарыш сегменті жоқ</a:t>
            </a:r>
          </a:p>
          <a:p>
            <a:pPr algn="just">
              <a:buFont typeface="Wingdings" pitchFamily="2" charset="2"/>
              <a:buChar char="§"/>
            </a:pPr>
            <a:r>
              <a:rPr lang="kk-KZ" smtClean="0">
                <a:solidFill>
                  <a:srgbClr val="1C0B7F"/>
                </a:solidFill>
              </a:rPr>
              <a:t>ғарыш техникасын әз</a:t>
            </a:r>
            <a:r>
              <a:rPr lang="en-US" smtClean="0">
                <a:solidFill>
                  <a:srgbClr val="1C0B7F"/>
                </a:solidFill>
              </a:rPr>
              <a:t>i</a:t>
            </a:r>
            <a:r>
              <a:rPr lang="kk-KZ" smtClean="0">
                <a:solidFill>
                  <a:srgbClr val="1C0B7F"/>
                </a:solidFill>
              </a:rPr>
              <a:t>рлеу тәж</a:t>
            </a:r>
            <a:r>
              <a:rPr lang="en-US" smtClean="0">
                <a:solidFill>
                  <a:srgbClr val="1C0B7F"/>
                </a:solidFill>
              </a:rPr>
              <a:t>i</a:t>
            </a:r>
            <a:r>
              <a:rPr lang="kk-KZ" smtClean="0">
                <a:solidFill>
                  <a:srgbClr val="1C0B7F"/>
                </a:solidFill>
              </a:rPr>
              <a:t>рибес</a:t>
            </a:r>
            <a:r>
              <a:rPr lang="en-US" smtClean="0">
                <a:solidFill>
                  <a:srgbClr val="1C0B7F"/>
                </a:solidFill>
              </a:rPr>
              <a:t>i, </a:t>
            </a:r>
            <a:r>
              <a:rPr lang="kk-KZ" smtClean="0">
                <a:solidFill>
                  <a:srgbClr val="1C0B7F"/>
                </a:solidFill>
              </a:rPr>
              <a:t>машықтары мен б</a:t>
            </a:r>
            <a:r>
              <a:rPr lang="en-US" smtClean="0">
                <a:solidFill>
                  <a:srgbClr val="1C0B7F"/>
                </a:solidFill>
              </a:rPr>
              <a:t>i</a:t>
            </a:r>
            <a:r>
              <a:rPr lang="kk-KZ" smtClean="0">
                <a:solidFill>
                  <a:srgbClr val="1C0B7F"/>
                </a:solidFill>
              </a:rPr>
              <a:t>л</a:t>
            </a:r>
            <a:r>
              <a:rPr lang="en-US" smtClean="0">
                <a:solidFill>
                  <a:srgbClr val="1C0B7F"/>
                </a:solidFill>
              </a:rPr>
              <a:t>i</a:t>
            </a:r>
            <a:r>
              <a:rPr lang="kk-KZ" smtClean="0">
                <a:solidFill>
                  <a:srgbClr val="1C0B7F"/>
                </a:solidFill>
              </a:rPr>
              <a:t>м</a:t>
            </a:r>
            <a:r>
              <a:rPr lang="en-US" smtClean="0">
                <a:solidFill>
                  <a:srgbClr val="1C0B7F"/>
                </a:solidFill>
              </a:rPr>
              <a:t>i </a:t>
            </a:r>
            <a:r>
              <a:rPr lang="kk-KZ" smtClean="0">
                <a:solidFill>
                  <a:srgbClr val="1C0B7F"/>
                </a:solidFill>
              </a:rPr>
              <a:t>бар мамандар жет</a:t>
            </a:r>
            <a:r>
              <a:rPr lang="en-US" smtClean="0">
                <a:solidFill>
                  <a:srgbClr val="1C0B7F"/>
                </a:solidFill>
              </a:rPr>
              <a:t>i</a:t>
            </a:r>
            <a:r>
              <a:rPr lang="kk-KZ" smtClean="0">
                <a:solidFill>
                  <a:srgbClr val="1C0B7F"/>
                </a:solidFill>
              </a:rPr>
              <a:t>спеді</a:t>
            </a:r>
            <a:endParaRPr lang="ru-RU" smtClean="0">
              <a:solidFill>
                <a:srgbClr val="1C0B7F"/>
              </a:solidFill>
            </a:endParaRPr>
          </a:p>
        </p:txBody>
      </p:sp>
      <p:graphicFrame>
        <p:nvGraphicFramePr>
          <p:cNvPr id="6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31788" y="190500"/>
          <a:ext cx="363537" cy="371475"/>
        </p:xfrm>
        <a:graphic>
          <a:graphicData uri="http://schemas.openxmlformats.org/presentationml/2006/ole">
            <p:oleObj spid="_x0000_s118786" r:id="rId3" imgW="1486107" imgH="1514686" progId="">
              <p:embed/>
            </p:oleObj>
          </a:graphicData>
        </a:graphic>
      </p:graphicFrame>
      <p:sp>
        <p:nvSpPr>
          <p:cNvPr id="8" name="Rectangle 26"/>
          <p:cNvSpPr>
            <a:spLocks noChangeArrowheads="1"/>
          </p:cNvSpPr>
          <p:nvPr/>
        </p:nvSpPr>
        <p:spPr bwMode="auto">
          <a:xfrm>
            <a:off x="647700" y="-63500"/>
            <a:ext cx="67151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ru-RU" sz="2000" b="1" dirty="0">
              <a:solidFill>
                <a:srgbClr val="1C0B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r>
              <a:rPr lang="ru-RU" sz="1400" b="1" dirty="0" err="1">
                <a:solidFill>
                  <a:srgbClr val="1C0B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Қазақстан Республикасы</a:t>
            </a:r>
            <a:r>
              <a:rPr lang="ru-RU" sz="1400" b="1" dirty="0">
                <a:solidFill>
                  <a:srgbClr val="1C0B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ru-RU" sz="1400" b="1" dirty="0" err="1">
                <a:solidFill>
                  <a:srgbClr val="1C0B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Ұлттық ғарыш агенттігі</a:t>
            </a:r>
            <a:r>
              <a:rPr lang="ru-RU" sz="1400" b="1" dirty="0">
                <a:solidFill>
                  <a:srgbClr val="1C0B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ru-RU" sz="1400" b="1" dirty="0" err="1">
                <a:solidFill>
                  <a:srgbClr val="1C0B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(Қазғарыш</a:t>
            </a:r>
            <a:r>
              <a:rPr lang="ru-RU" sz="1400" b="1" dirty="0">
                <a:solidFill>
                  <a:srgbClr val="1C0B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)</a:t>
            </a:r>
            <a:endParaRPr lang="ru-RU" sz="1400" b="1" dirty="0">
              <a:solidFill>
                <a:srgbClr val="1C0B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cxnSp>
        <p:nvCxnSpPr>
          <p:cNvPr id="118790" name="Прямая соединительная линия 8"/>
          <p:cNvCxnSpPr>
            <a:cxnSpLocks noChangeShapeType="1"/>
          </p:cNvCxnSpPr>
          <p:nvPr/>
        </p:nvCxnSpPr>
        <p:spPr bwMode="auto">
          <a:xfrm>
            <a:off x="325438" y="669925"/>
            <a:ext cx="8532812" cy="0"/>
          </a:xfrm>
          <a:prstGeom prst="line">
            <a:avLst/>
          </a:prstGeom>
          <a:noFill/>
          <a:ln w="57150" cmpd="thickThin" algn="ctr">
            <a:solidFill>
              <a:srgbClr val="1C0B7F"/>
            </a:solidFill>
            <a:round/>
            <a:headEnd/>
            <a:tailEnd/>
          </a:ln>
        </p:spPr>
      </p:cxnSp>
      <p:sp>
        <p:nvSpPr>
          <p:cNvPr id="118791" name="Номер слайда 9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>
              <a:buFont typeface="Arial" charset="0"/>
              <a:buNone/>
            </a:pPr>
            <a:fld id="{73D644D5-BD18-414D-9C08-2F3237982FEC}" type="slidenum">
              <a:rPr lang="en-GB" smtClean="0">
                <a:latin typeface="Arial" charset="0"/>
              </a:rPr>
              <a:pPr>
                <a:buFont typeface="Arial" charset="0"/>
                <a:buNone/>
              </a:pPr>
              <a:t>7</a:t>
            </a:fld>
            <a:endParaRPr lang="en-GB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35025"/>
            <a:ext cx="9144000" cy="116522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kk-KZ" sz="2800" b="1" dirty="0" smtClean="0">
                <a:solidFill>
                  <a:srgbClr val="1C0B7F"/>
                </a:solidFill>
              </a:rPr>
              <a:t>2010-2014 жылдарға арналған индустриялық-инновациялық дамытудың мемлекеттік бағдарламасы</a:t>
            </a:r>
            <a:endParaRPr lang="ru-RU" sz="2800" b="1" dirty="0" smtClean="0">
              <a:solidFill>
                <a:srgbClr val="1C0B7F"/>
              </a:solidFill>
              <a:latin typeface="+mj-lt"/>
            </a:endParaRP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504825" y="2039938"/>
            <a:ext cx="8281988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rgbClr val="28166F"/>
              </a:buClr>
              <a:buSzPct val="100000"/>
              <a:buFont typeface="Wingdings" pitchFamily="2" charset="2"/>
              <a:buChar char="§"/>
              <a:defRPr/>
            </a:pPr>
            <a:r>
              <a:rPr lang="kk-KZ" sz="2300" dirty="0">
                <a:solidFill>
                  <a:srgbClr val="1C0B7F"/>
                </a:solidFill>
                <a:latin typeface="Arial" pitchFamily="34" charset="0"/>
              </a:rPr>
              <a:t>Ғарыш саласындағы негізгі міндеті – республиканың индустриялық-инновациялық дамуын үдемелеуге, ұлттық қауіпсіздік пен қорғанысты нығайтуға ықпал ететін, экономиканың ғылымды қажетсінетін және жоғары технологиялық секторы ретінде ғарыш саласын құру.</a:t>
            </a:r>
            <a:endParaRPr lang="ru-RU" sz="2300" dirty="0">
              <a:solidFill>
                <a:srgbClr val="1C0B7F"/>
              </a:solidFill>
              <a:latin typeface="+mn-lt"/>
            </a:endParaRPr>
          </a:p>
        </p:txBody>
      </p:sp>
      <p:graphicFrame>
        <p:nvGraphicFramePr>
          <p:cNvPr id="8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31788" y="190500"/>
          <a:ext cx="363537" cy="371475"/>
        </p:xfrm>
        <a:graphic>
          <a:graphicData uri="http://schemas.openxmlformats.org/presentationml/2006/ole">
            <p:oleObj spid="_x0000_s106498" r:id="rId3" imgW="1486107" imgH="1514686" progId="">
              <p:embed/>
            </p:oleObj>
          </a:graphicData>
        </a:graphic>
      </p:graphicFrame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647700" y="-63500"/>
            <a:ext cx="67151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ru-RU" sz="2000" b="1" dirty="0">
              <a:solidFill>
                <a:srgbClr val="1C0B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r>
              <a:rPr lang="ru-RU" sz="1400" b="1" dirty="0" err="1">
                <a:solidFill>
                  <a:srgbClr val="1C0B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Қазақстан Республикасы</a:t>
            </a:r>
            <a:r>
              <a:rPr lang="ru-RU" sz="1400" b="1" dirty="0">
                <a:solidFill>
                  <a:srgbClr val="1C0B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ru-RU" sz="1400" b="1" dirty="0" err="1">
                <a:solidFill>
                  <a:srgbClr val="1C0B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Ұлттық ғарыш агенттігі</a:t>
            </a:r>
            <a:r>
              <a:rPr lang="ru-RU" sz="1400" b="1" dirty="0">
                <a:solidFill>
                  <a:srgbClr val="1C0B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ru-RU" sz="1400" b="1" dirty="0" err="1">
                <a:solidFill>
                  <a:srgbClr val="1C0B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(Қазғарыш</a:t>
            </a:r>
            <a:r>
              <a:rPr lang="ru-RU" sz="1400" b="1" dirty="0">
                <a:solidFill>
                  <a:srgbClr val="1C0B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)</a:t>
            </a:r>
            <a:endParaRPr lang="ru-RU" sz="1400" b="1" dirty="0">
              <a:solidFill>
                <a:srgbClr val="1C0B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cxnSp>
        <p:nvCxnSpPr>
          <p:cNvPr id="106502" name="Прямая соединительная линия 9"/>
          <p:cNvCxnSpPr>
            <a:cxnSpLocks noChangeShapeType="1"/>
          </p:cNvCxnSpPr>
          <p:nvPr/>
        </p:nvCxnSpPr>
        <p:spPr bwMode="auto">
          <a:xfrm>
            <a:off x="325438" y="669925"/>
            <a:ext cx="8532812" cy="0"/>
          </a:xfrm>
          <a:prstGeom prst="line">
            <a:avLst/>
          </a:prstGeom>
          <a:noFill/>
          <a:ln w="57150" cmpd="thickThin" algn="ctr">
            <a:solidFill>
              <a:srgbClr val="1C0B7F"/>
            </a:solidFill>
            <a:round/>
            <a:headEnd/>
            <a:tailEnd/>
          </a:ln>
        </p:spPr>
      </p:cxnSp>
      <p:sp>
        <p:nvSpPr>
          <p:cNvPr id="106503" name="Номер слайда 1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>
              <a:buFont typeface="Arial" charset="0"/>
              <a:buNone/>
            </a:pPr>
            <a:fld id="{0F33E2A4-E85B-4781-A704-1FE6B2042262}" type="slidenum">
              <a:rPr lang="en-GB" smtClean="0">
                <a:latin typeface="Arial" charset="0"/>
              </a:rPr>
              <a:pPr>
                <a:buFont typeface="Arial" charset="0"/>
                <a:buNone/>
              </a:pPr>
              <a:t>8</a:t>
            </a:fld>
            <a:endParaRPr lang="en-GB" smtClean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Заголовок 8"/>
          <p:cNvSpPr>
            <a:spLocks noGrp="1"/>
          </p:cNvSpPr>
          <p:nvPr>
            <p:ph type="title"/>
          </p:nvPr>
        </p:nvSpPr>
        <p:spPr>
          <a:xfrm>
            <a:off x="0" y="714375"/>
            <a:ext cx="9144000" cy="857250"/>
          </a:xfrm>
        </p:spPr>
        <p:txBody>
          <a:bodyPr/>
          <a:lstStyle/>
          <a:p>
            <a:pPr algn="ctr"/>
            <a:r>
              <a:rPr lang="ru-RU" smtClean="0">
                <a:solidFill>
                  <a:srgbClr val="1C0B7F"/>
                </a:solidFill>
              </a:rPr>
              <a:t>Ғарыш қызметі дамуының алғышарттары</a:t>
            </a:r>
            <a:endParaRPr lang="ru-RU" smtClean="0"/>
          </a:p>
        </p:txBody>
      </p:sp>
      <p:sp>
        <p:nvSpPr>
          <p:cNvPr id="121860" name="Содержимое 9"/>
          <p:cNvSpPr>
            <a:spLocks noGrp="1"/>
          </p:cNvSpPr>
          <p:nvPr>
            <p:ph idx="1"/>
          </p:nvPr>
        </p:nvSpPr>
        <p:spPr>
          <a:xfrm>
            <a:off x="468313" y="1643063"/>
            <a:ext cx="8228012" cy="4524375"/>
          </a:xfrm>
        </p:spPr>
        <p:txBody>
          <a:bodyPr/>
          <a:lstStyle/>
          <a:p>
            <a:pPr algn="just"/>
            <a:r>
              <a:rPr lang="ru-RU" b="1" smtClean="0">
                <a:solidFill>
                  <a:srgbClr val="1C0B7F"/>
                </a:solidFill>
              </a:rPr>
              <a:t>«Болашақ экономиканың» басым секторы</a:t>
            </a:r>
          </a:p>
          <a:p>
            <a:pPr lvl="1" algn="just"/>
            <a:r>
              <a:rPr lang="ru-RU" sz="2400" smtClean="0">
                <a:solidFill>
                  <a:srgbClr val="1C0B7F"/>
                </a:solidFill>
              </a:rPr>
              <a:t>толықтай мемлекет қолдауын алып отыр: соңғы 3 жылда ғарыш қызметін дамытуға 90 млрд. теңге бөлінді</a:t>
            </a:r>
          </a:p>
          <a:p>
            <a:pPr algn="just"/>
            <a:r>
              <a:rPr lang="kk-KZ" b="1" smtClean="0">
                <a:solidFill>
                  <a:srgbClr val="1C0B7F"/>
                </a:solidFill>
              </a:rPr>
              <a:t>«Байқоңыр» ғарыш айлағының болуы</a:t>
            </a:r>
            <a:endParaRPr lang="ru-RU" b="1" smtClean="0">
              <a:solidFill>
                <a:srgbClr val="1C0B7F"/>
              </a:solidFill>
            </a:endParaRPr>
          </a:p>
          <a:p>
            <a:pPr lvl="1" algn="just"/>
            <a:r>
              <a:rPr lang="ru-RU" sz="2400" smtClean="0">
                <a:solidFill>
                  <a:srgbClr val="1C0B7F"/>
                </a:solidFill>
              </a:rPr>
              <a:t>одан ғарыш аппараттарын ұшыруға қатысу</a:t>
            </a:r>
          </a:p>
          <a:p>
            <a:pPr lvl="1" algn="just"/>
            <a:r>
              <a:rPr lang="ru-RU" sz="2400" smtClean="0">
                <a:solidFill>
                  <a:srgbClr val="1C0B7F"/>
                </a:solidFill>
              </a:rPr>
              <a:t>әлуетті және тәжірибені жинау</a:t>
            </a:r>
          </a:p>
          <a:p>
            <a:pPr algn="just"/>
            <a:r>
              <a:rPr lang="ru-RU" b="1" smtClean="0">
                <a:solidFill>
                  <a:srgbClr val="1C0B7F"/>
                </a:solidFill>
              </a:rPr>
              <a:t>Әлемдегі жетекші </a:t>
            </a:r>
            <a:r>
              <a:rPr lang="en-US" b="1" smtClean="0">
                <a:solidFill>
                  <a:srgbClr val="1C0B7F"/>
                </a:solidFill>
              </a:rPr>
              <a:t>EADS Astrium </a:t>
            </a:r>
            <a:r>
              <a:rPr lang="ru-RU" b="1" smtClean="0">
                <a:solidFill>
                  <a:srgbClr val="1C0B7F"/>
                </a:solidFill>
              </a:rPr>
              <a:t>ғарыш компаниясымен стратегиялық серіктестік</a:t>
            </a:r>
          </a:p>
          <a:p>
            <a:pPr lvl="1" algn="just"/>
            <a:r>
              <a:rPr lang="kk-KZ" sz="2400" smtClean="0">
                <a:solidFill>
                  <a:srgbClr val="1C0B7F"/>
                </a:solidFill>
              </a:rPr>
              <a:t>күрделі ғарыш жобаларды табысты іске асыруға мүмкіндік</a:t>
            </a:r>
            <a:endParaRPr lang="ru-RU" sz="2400" smtClean="0">
              <a:solidFill>
                <a:srgbClr val="1C0B7F"/>
              </a:solidFill>
            </a:endParaRPr>
          </a:p>
        </p:txBody>
      </p:sp>
      <p:graphicFrame>
        <p:nvGraphicFramePr>
          <p:cNvPr id="8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31788" y="190500"/>
          <a:ext cx="363537" cy="371475"/>
        </p:xfrm>
        <a:graphic>
          <a:graphicData uri="http://schemas.openxmlformats.org/presentationml/2006/ole">
            <p:oleObj spid="_x0000_s121858" r:id="rId3" imgW="1486107" imgH="1514686" progId="">
              <p:embed/>
            </p:oleObj>
          </a:graphicData>
        </a:graphic>
      </p:graphicFrame>
      <p:cxnSp>
        <p:nvCxnSpPr>
          <p:cNvPr id="121861" name="Прямая соединительная линия 7"/>
          <p:cNvCxnSpPr>
            <a:cxnSpLocks noChangeShapeType="1"/>
          </p:cNvCxnSpPr>
          <p:nvPr/>
        </p:nvCxnSpPr>
        <p:spPr bwMode="auto">
          <a:xfrm>
            <a:off x="325438" y="669925"/>
            <a:ext cx="8532812" cy="0"/>
          </a:xfrm>
          <a:prstGeom prst="line">
            <a:avLst/>
          </a:prstGeom>
          <a:noFill/>
          <a:ln w="57150" cmpd="thickThin" algn="ctr">
            <a:solidFill>
              <a:srgbClr val="1C0B7F"/>
            </a:solidFill>
            <a:round/>
            <a:headEnd/>
            <a:tailEnd/>
          </a:ln>
        </p:spPr>
      </p:cxnSp>
      <p:sp>
        <p:nvSpPr>
          <p:cNvPr id="121862" name="Номер слайда 10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>
              <a:buFont typeface="Arial" charset="0"/>
              <a:buNone/>
            </a:pPr>
            <a:fld id="{64DB3D4E-E175-461D-8696-50A28F981C83}" type="slidenum">
              <a:rPr lang="en-GB" smtClean="0">
                <a:latin typeface="Arial" charset="0"/>
              </a:rPr>
              <a:pPr>
                <a:buFont typeface="Arial" charset="0"/>
                <a:buNone/>
              </a:pPr>
              <a:t>9</a:t>
            </a:fld>
            <a:endParaRPr lang="en-GB" smtClean="0">
              <a:latin typeface="Arial" charset="0"/>
            </a:endParaRPr>
          </a:p>
        </p:txBody>
      </p:sp>
      <p:sp>
        <p:nvSpPr>
          <p:cNvPr id="12" name="Rectangle 26"/>
          <p:cNvSpPr>
            <a:spLocks noChangeArrowheads="1"/>
          </p:cNvSpPr>
          <p:nvPr/>
        </p:nvSpPr>
        <p:spPr bwMode="auto">
          <a:xfrm>
            <a:off x="647700" y="-63500"/>
            <a:ext cx="67151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endParaRPr lang="ru-RU" sz="2000" b="1" dirty="0">
              <a:solidFill>
                <a:srgbClr val="1C0B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>
              <a:buClr>
                <a:srgbClr val="000000"/>
              </a:buClr>
              <a:buSzPct val="100000"/>
              <a:buFont typeface="Arial" pitchFamily="34" charset="0"/>
              <a:buNone/>
              <a:defRPr/>
            </a:pPr>
            <a:r>
              <a:rPr lang="kk-KZ" sz="1400" b="1" dirty="0">
                <a:solidFill>
                  <a:srgbClr val="1C0B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Қазақстан Республикасы Ұлттық ғарыш агенттігі (Қазғарыш)</a:t>
            </a:r>
            <a:endParaRPr lang="kk-KZ" sz="1400" b="1" dirty="0">
              <a:solidFill>
                <a:srgbClr val="1C0B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pitchFamily="34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pitchFamily="34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ea typeface="Arial Unicode MS" pitchFamily="34" charset="-128"/>
            <a:cs typeface="Arial Unicode MS" pitchFamily="3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6059</TotalTime>
  <Words>782</Words>
  <PresentationFormat>On-screen Show (4:3)</PresentationFormat>
  <Paragraphs>156</Paragraphs>
  <Slides>19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2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Arial Unicode MS</vt:lpstr>
      <vt:lpstr>Wingdings</vt:lpstr>
      <vt:lpstr>Times New Roman</vt:lpstr>
      <vt:lpstr>Calibri</vt:lpstr>
      <vt:lpstr>Оформление по умолчанию</vt:lpstr>
      <vt:lpstr>Оформление по умолчанию</vt:lpstr>
      <vt:lpstr>Слайд 1</vt:lpstr>
      <vt:lpstr>Ғарыш қызметі</vt:lpstr>
      <vt:lpstr>«Ғарыш қызметі – отандық және ұлт аралық бизнеспен серіктесіп нақты нәтижелерге қол жеткізу мүмкіндігіміз бар болған сала»</vt:lpstr>
      <vt:lpstr>«Ғарыш қызметі туралы» Заң</vt:lpstr>
      <vt:lpstr>2005-2007 жылдарға арналған ғарыш қызметін дамытудың мемлекеттік бағдарламасы</vt:lpstr>
      <vt:lpstr>Қазғарыштың құрылуы</vt:lpstr>
      <vt:lpstr>Талдаудың нәтижелері</vt:lpstr>
      <vt:lpstr>Слайд 8</vt:lpstr>
      <vt:lpstr>Ғарыш қызметі дамуының алғышарттары</vt:lpstr>
      <vt:lpstr>Слайд 10</vt:lpstr>
      <vt:lpstr>Ғарыш аппараттарын құрастыру-сынау кешенін құру</vt:lpstr>
      <vt:lpstr>Слайд 12</vt:lpstr>
      <vt:lpstr>Слайд 13</vt:lpstr>
      <vt:lpstr>Слайд 14</vt:lpstr>
      <vt:lpstr>Ғарыш саласындағы ғылыми зерттеулер</vt:lpstr>
      <vt:lpstr>Слайд 16</vt:lpstr>
      <vt:lpstr>Слайд 17</vt:lpstr>
      <vt:lpstr>Қорытынды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Andrey</dc:creator>
  <cp:lastModifiedBy>Tusubjanov</cp:lastModifiedBy>
  <cp:revision>540</cp:revision>
  <dcterms:modified xsi:type="dcterms:W3CDTF">2012-12-05T11:14:10Z</dcterms:modified>
</cp:coreProperties>
</file>