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418" r:id="rId2"/>
    <p:sldId id="449" r:id="rId3"/>
    <p:sldId id="435" r:id="rId4"/>
    <p:sldId id="451" r:id="rId5"/>
    <p:sldId id="453" r:id="rId6"/>
    <p:sldId id="452" r:id="rId7"/>
    <p:sldId id="436" r:id="rId8"/>
    <p:sldId id="437" r:id="rId9"/>
    <p:sldId id="454" r:id="rId10"/>
    <p:sldId id="455" r:id="rId11"/>
    <p:sldId id="457" r:id="rId12"/>
    <p:sldId id="456" r:id="rId13"/>
    <p:sldId id="458" r:id="rId14"/>
    <p:sldId id="459" r:id="rId15"/>
    <p:sldId id="460" r:id="rId16"/>
    <p:sldId id="461" r:id="rId17"/>
  </p:sldIdLst>
  <p:sldSz cx="9144000" cy="6858000" type="screen4x3"/>
  <p:notesSz cx="6735763" cy="9799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FFEC"/>
    <a:srgbClr val="2A5682"/>
    <a:srgbClr val="33CCCC"/>
    <a:srgbClr val="0000FF"/>
    <a:srgbClr val="1F1F1F"/>
    <a:srgbClr val="FFFF00"/>
    <a:srgbClr val="00CC00"/>
    <a:srgbClr val="356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91" autoAdjust="0"/>
    <p:restoredTop sz="97935" autoAdjust="0"/>
  </p:normalViewPr>
  <p:slideViewPr>
    <p:cSldViewPr>
      <p:cViewPr varScale="1">
        <p:scale>
          <a:sx n="67" d="100"/>
          <a:sy n="67" d="100"/>
        </p:scale>
        <p:origin x="14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4653332802323747E-2"/>
          <c:w val="0.98040272017424901"/>
          <c:h val="0.651356302658205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6.1473868920376906E-3"/>
                  <c:y val="-0.229205192283039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248962806331061E-2"/>
                  <c:y val="-0.26767874535298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331909146670347E-2"/>
                  <c:y val="-0.280074109164962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569185693934681E-2"/>
                  <c:y val="-0.30876995289253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322890403260217E-2"/>
                  <c:y val="-0.3225008844287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2789</c:v>
                </c:pt>
                <c:pt idx="1">
                  <c:v>3264</c:v>
                </c:pt>
                <c:pt idx="2">
                  <c:v>3953</c:v>
                </c:pt>
                <c:pt idx="3">
                  <c:v>4142</c:v>
                </c:pt>
                <c:pt idx="4">
                  <c:v>4163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635616"/>
        <c:axId val="177636176"/>
        <c:axId val="0"/>
      </c:bar3DChart>
      <c:catAx>
        <c:axId val="17763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/>
            </a:pPr>
            <a:endParaRPr lang="ru-RU"/>
          </a:p>
        </c:txPr>
        <c:crossAx val="177636176"/>
        <c:crosses val="autoZero"/>
        <c:auto val="1"/>
        <c:lblAlgn val="ctr"/>
        <c:lblOffset val="100"/>
        <c:noMultiLvlLbl val="0"/>
      </c:catAx>
      <c:valAx>
        <c:axId val="1776361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763561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 prstMaterial="flat"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251121117965488E-2"/>
          <c:y val="1.776688554033956E-4"/>
          <c:w val="0.76417634036850723"/>
          <c:h val="0.618946965667198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күші жойылған мәмілелер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Lbls>
            <c:dLbl>
              <c:idx val="0"/>
              <c:layout>
                <c:manualLayout>
                  <c:x val="4.87533633538964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753363353896434E-2"/>
                  <c:y val="2.7350235922704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4662861942247551E-2"/>
                  <c:y val="4.5583726537840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243</c:v>
                </c:pt>
                <c:pt idx="1">
                  <c:v>232</c:v>
                </c:pt>
                <c:pt idx="2">
                  <c:v>221</c:v>
                </c:pt>
                <c:pt idx="3">
                  <c:v>167</c:v>
                </c:pt>
                <c:pt idx="4">
                  <c:v>163</c:v>
                </c:pt>
                <c:pt idx="5">
                  <c:v>156</c:v>
                </c:pt>
                <c:pt idx="6">
                  <c:v>145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оның ішінде нотариустың кінәсі бойынша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7728495765053243E-2"/>
                  <c:y val="2.9629422249596388E-2"/>
                </c:manualLayout>
              </c:layout>
              <c:tx>
                <c:rich>
                  <a:bodyPr/>
                  <a:lstStyle/>
                  <a:p>
                    <a:pPr>
                      <a:defRPr sz="1400" baseline="0"/>
                    </a:pPr>
                    <a:r>
                      <a:rPr lang="en-US" sz="1400" baseline="0" dirty="0" smtClean="0"/>
                      <a:t>38</a:t>
                    </a:r>
                    <a:endParaRPr lang="ru-RU" sz="1400" baseline="0" dirty="0" smtClean="0"/>
                  </a:p>
                  <a:p>
                    <a:pPr>
                      <a:defRPr sz="1400" baseline="0"/>
                    </a:pPr>
                    <a:endParaRPr lang="en-US" sz="140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205870412141061E-2"/>
                  <c:y val="-2.4353195634586487E-3"/>
                </c:manualLayout>
              </c:layout>
              <c:tx>
                <c:rich>
                  <a:bodyPr/>
                  <a:lstStyle/>
                  <a:p>
                    <a:pPr>
                      <a:defRPr sz="1400" baseline="0"/>
                    </a:pPr>
                    <a:r>
                      <a:rPr lang="en-US" sz="1400" baseline="0" dirty="0" smtClean="0"/>
                      <a:t>36</a:t>
                    </a:r>
                    <a:endParaRPr lang="ru-RU" sz="1400" baseline="0" dirty="0" smtClean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205870412141036E-2"/>
                  <c:y val="-4.8705899588377625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35</a:t>
                    </a:r>
                    <a:endParaRPr lang="ru-RU" sz="140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341506200902047E-2"/>
                  <c:y val="4.558354707435029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28</a:t>
                    </a:r>
                    <a:endParaRPr lang="ru-RU" sz="1400" dirty="0" smtClean="0"/>
                  </a:p>
                  <a:p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251121117965513E-2"/>
                  <c:y val="5.226515228194995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31</a:t>
                    </a:r>
                    <a:endParaRPr lang="ru-RU" sz="1400" dirty="0" smtClean="0"/>
                  </a:p>
                  <a:p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773746470877678E-2"/>
                  <c:y val="3.734114789155531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19</a:t>
                    </a:r>
                    <a:endParaRPr lang="ru-RU" sz="1400" dirty="0" smtClean="0"/>
                  </a:p>
                  <a:p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818997176702144E-2"/>
                  <c:y val="4.4647106581931176E-2"/>
                </c:manualLayout>
              </c:layout>
              <c:tx>
                <c:rich>
                  <a:bodyPr/>
                  <a:lstStyle/>
                  <a:p>
                    <a:pPr>
                      <a:defRPr sz="1400" baseline="0"/>
                    </a:pPr>
                    <a:r>
                      <a:rPr lang="en-US" sz="1400" baseline="0" dirty="0" smtClean="0"/>
                      <a:t>27</a:t>
                    </a:r>
                    <a:endParaRPr lang="ru-RU" sz="1400" baseline="0" dirty="0" smtClean="0"/>
                  </a:p>
                  <a:p>
                    <a:pPr>
                      <a:defRPr sz="1400" baseline="0"/>
                    </a:pPr>
                    <a:endParaRPr lang="en-US" sz="140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38</c:v>
                </c:pt>
                <c:pt idx="1">
                  <c:v>36</c:v>
                </c:pt>
                <c:pt idx="2">
                  <c:v>35</c:v>
                </c:pt>
                <c:pt idx="3">
                  <c:v>28</c:v>
                </c:pt>
                <c:pt idx="4">
                  <c:v>31</c:v>
                </c:pt>
                <c:pt idx="5">
                  <c:v>19</c:v>
                </c:pt>
                <c:pt idx="6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638976"/>
        <c:axId val="175446864"/>
        <c:axId val="0"/>
      </c:bar3DChart>
      <c:catAx>
        <c:axId val="17763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75446864"/>
        <c:crosses val="autoZero"/>
        <c:auto val="1"/>
        <c:lblAlgn val="ctr"/>
        <c:lblOffset val="100"/>
        <c:noMultiLvlLbl val="0"/>
      </c:catAx>
      <c:valAx>
        <c:axId val="1754468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76389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76450066481859191"/>
          <c:y val="0.11626003829033037"/>
          <c:w val="0.19265547041586351"/>
          <c:h val="0.753804716955445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1202705829986412E-2"/>
                  <c:y val="-1.1208363027405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</c:v>
                </c:pt>
                <c:pt idx="1">
                  <c:v>133</c:v>
                </c:pt>
                <c:pt idx="2">
                  <c:v>214</c:v>
                </c:pt>
                <c:pt idx="3">
                  <c:v>274</c:v>
                </c:pt>
                <c:pt idx="4">
                  <c:v>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761184"/>
        <c:axId val="179761744"/>
        <c:axId val="0"/>
      </c:bar3DChart>
      <c:catAx>
        <c:axId val="17976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9761744"/>
        <c:crosses val="autoZero"/>
        <c:auto val="1"/>
        <c:lblAlgn val="ctr"/>
        <c:lblOffset val="100"/>
        <c:noMultiLvlLbl val="0"/>
      </c:catAx>
      <c:valAx>
        <c:axId val="1797617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976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641783760696586E-2"/>
                  <c:y val="0.11501832168028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908435854301343E-2"/>
                  <c:y val="0.10323720276763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3263381889657E-2"/>
                  <c:y val="9.5424676126269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1071</c:v>
                </c:pt>
                <c:pt idx="1">
                  <c:v>492</c:v>
                </c:pt>
                <c:pt idx="2">
                  <c:v>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763984"/>
        <c:axId val="179764544"/>
        <c:axId val="0"/>
      </c:bar3DChart>
      <c:catAx>
        <c:axId val="17976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79764544"/>
        <c:crosses val="autoZero"/>
        <c:auto val="1"/>
        <c:lblAlgn val="ctr"/>
        <c:lblOffset val="100"/>
        <c:noMultiLvlLbl val="0"/>
      </c:catAx>
      <c:valAx>
        <c:axId val="1797645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976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296182237278019E-2"/>
          <c:y val="2.9431320318102649E-2"/>
          <c:w val="0.93363231053500961"/>
          <c:h val="0.841095308601193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қағаз бетінде тіркеу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latin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жыл</c:v>
                </c:pt>
                <c:pt idx="1">
                  <c:v>2015 жыл</c:v>
                </c:pt>
                <c:pt idx="2">
                  <c:v>2016 жыл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1562563</c:v>
                </c:pt>
                <c:pt idx="1">
                  <c:v>1754751</c:v>
                </c:pt>
                <c:pt idx="2">
                  <c:v>1474643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электрондық тіркеу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370297787358736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latin typeface="Calibri" pitchFamily="34" charset="0"/>
                      </a:defRPr>
                    </a:pPr>
                    <a:r>
                      <a:rPr lang="en-US" dirty="0" smtClean="0">
                        <a:latin typeface="Calibri" pitchFamily="34" charset="0"/>
                      </a:rPr>
                      <a:t>88445 (6%)</a:t>
                    </a:r>
                    <a:endParaRPr lang="en-US" dirty="0">
                      <a:latin typeface="Calibri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258844499192774E-3"/>
                  <c:y val="2.9629422249596391E-3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latin typeface="Calibri" pitchFamily="34" charset="0"/>
                      </a:defRPr>
                    </a:pPr>
                    <a:r>
                      <a:rPr lang="en-US" smtClean="0">
                        <a:latin typeface="Calibri" pitchFamily="34" charset="0"/>
                      </a:rPr>
                      <a:t>321486 (18%)</a:t>
                    </a:r>
                    <a:endParaRPr lang="en-US">
                      <a:latin typeface="Calibri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4073555623990969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latin typeface="Calibri" pitchFamily="34" charset="0"/>
                      </a:defRPr>
                    </a:pPr>
                    <a:r>
                      <a:rPr lang="en-US" smtClean="0">
                        <a:latin typeface="Calibri" pitchFamily="34" charset="0"/>
                      </a:rPr>
                      <a:t>390320 (26%)</a:t>
                    </a:r>
                    <a:endParaRPr lang="en-US">
                      <a:latin typeface="Calibri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жыл</c:v>
                </c:pt>
                <c:pt idx="1">
                  <c:v>2015 жыл</c:v>
                </c:pt>
                <c:pt idx="2">
                  <c:v>2016 жыл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88445</c:v>
                </c:pt>
                <c:pt idx="1">
                  <c:v>321486</c:v>
                </c:pt>
                <c:pt idx="2">
                  <c:v>390320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766224"/>
        <c:axId val="179766784"/>
        <c:axId val="0"/>
      </c:bar3DChart>
      <c:catAx>
        <c:axId val="17976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79766784"/>
        <c:crosses val="autoZero"/>
        <c:auto val="1"/>
        <c:lblAlgn val="ctr"/>
        <c:lblOffset val="100"/>
        <c:noMultiLvlLbl val="0"/>
      </c:catAx>
      <c:valAx>
        <c:axId val="1797667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97662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7499298925875123"/>
          <c:y val="4.5891370829579767E-2"/>
          <c:w val="0.24710716518752868"/>
          <c:h val="0.16177524566757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0.52893</cdr:x>
      <cdr:y>0.21053</cdr:y>
    </cdr:from>
    <cdr:to>
      <cdr:x>0.61951</cdr:x>
      <cdr:y>0.25372</cdr:y>
    </cdr:to>
    <cdr:cxnSp macro="">
      <cdr:nvCxnSpPr>
        <cdr:cNvPr id="2" name="Прямая со стрелкой 1"/>
        <cdr:cNvCxnSpPr/>
      </cdr:nvCxnSpPr>
      <cdr:spPr bwMode="auto">
        <a:xfrm xmlns:a="http://schemas.openxmlformats.org/drawingml/2006/main" flipV="1">
          <a:off x="4572032" y="1143008"/>
          <a:ext cx="782974" cy="23449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thickThin" algn="ctr">
          <a:solidFill>
            <a:srgbClr val="2DA2BF"/>
          </a:solidFill>
          <a:prstDash val="solid"/>
          <a:tailEnd type="triangle"/>
        </a:ln>
        <a:effectLst xmlns:a="http://schemas.openxmlformats.org/drawingml/2006/main">
          <a:outerShdw blurRad="50800" dist="381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0.36364</cdr:x>
      <cdr:y>0.27632</cdr:y>
    </cdr:from>
    <cdr:to>
      <cdr:x>0.45422</cdr:x>
      <cdr:y>0.31951</cdr:y>
    </cdr:to>
    <cdr:cxnSp macro="">
      <cdr:nvCxnSpPr>
        <cdr:cNvPr id="4" name="Прямая со стрелкой 3"/>
        <cdr:cNvCxnSpPr/>
      </cdr:nvCxnSpPr>
      <cdr:spPr bwMode="auto">
        <a:xfrm xmlns:a="http://schemas.openxmlformats.org/drawingml/2006/main" flipV="1">
          <a:off x="3143272" y="1500198"/>
          <a:ext cx="782973" cy="23449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thickThin" algn="ctr">
          <a:solidFill>
            <a:srgbClr val="2DA2BF"/>
          </a:solidFill>
          <a:prstDash val="solid"/>
          <a:tailEnd type="triangle"/>
        </a:ln>
        <a:effectLst xmlns:a="http://schemas.openxmlformats.org/drawingml/2006/main">
          <a:outerShdw blurRad="50800" dist="381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0.19008</cdr:x>
      <cdr:y>0.32895</cdr:y>
    </cdr:from>
    <cdr:to>
      <cdr:x>0.28066</cdr:x>
      <cdr:y>0.37214</cdr:y>
    </cdr:to>
    <cdr:cxnSp macro="">
      <cdr:nvCxnSpPr>
        <cdr:cNvPr id="5" name="Прямая со стрелкой 4"/>
        <cdr:cNvCxnSpPr/>
      </cdr:nvCxnSpPr>
      <cdr:spPr bwMode="auto">
        <a:xfrm xmlns:a="http://schemas.openxmlformats.org/drawingml/2006/main" flipV="1">
          <a:off x="1643074" y="1785950"/>
          <a:ext cx="782973" cy="23449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thickThin" algn="ctr">
          <a:solidFill>
            <a:srgbClr val="2DA2BF"/>
          </a:solidFill>
          <a:prstDash val="solid"/>
          <a:tailEnd type="triangle"/>
        </a:ln>
        <a:effectLst xmlns:a="http://schemas.openxmlformats.org/drawingml/2006/main">
          <a:outerShdw blurRad="50800" dist="381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0.71901</cdr:x>
      <cdr:y>0.15584</cdr:y>
    </cdr:from>
    <cdr:to>
      <cdr:x>0.80959</cdr:x>
      <cdr:y>0.19903</cdr:y>
    </cdr:to>
    <cdr:cxnSp macro="">
      <cdr:nvCxnSpPr>
        <cdr:cNvPr id="6" name="Прямая со стрелкой 5"/>
        <cdr:cNvCxnSpPr/>
      </cdr:nvCxnSpPr>
      <cdr:spPr bwMode="auto">
        <a:xfrm xmlns:a="http://schemas.openxmlformats.org/drawingml/2006/main" flipV="1">
          <a:off x="6215106" y="857256"/>
          <a:ext cx="782973" cy="23757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thickThin" algn="ctr">
          <a:solidFill>
            <a:srgbClr val="2DA2BF"/>
          </a:solidFill>
          <a:prstDash val="solid"/>
          <a:tailEnd type="triangle"/>
        </a:ln>
        <a:effectLst xmlns:a="http://schemas.openxmlformats.org/drawingml/2006/main">
          <a:outerShdw blurRad="50800" dist="381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D2611A5-1B09-499C-A114-6471BBB47CC8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BEE0763-5418-4911-A47D-12B396593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12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9CD6B9-D791-4C01-8A76-1A64352728E5}" type="slidenum">
              <a:rPr lang="ru-RU" smtClean="0">
                <a:latin typeface="Arial" pitchFamily="34" charset="0"/>
              </a:rPr>
              <a:pPr>
                <a:defRPr/>
              </a:pPr>
              <a:t>4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3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9CD6B9-D791-4C01-8A76-1A64352728E5}" type="slidenum">
              <a:rPr lang="ru-RU" smtClean="0">
                <a:latin typeface="Arial" pitchFamily="34" charset="0"/>
              </a:rPr>
              <a:pPr>
                <a:defRPr/>
              </a:pPr>
              <a:t>5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4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B794A6-29DD-47DC-9227-A6C58DFEA70E}" type="slidenum">
              <a:rPr lang="ru-RU" smtClean="0">
                <a:latin typeface="Arial" pitchFamily="34" charset="0"/>
              </a:rPr>
              <a:pPr>
                <a:defRPr/>
              </a:pPr>
              <a:t>7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75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B794A6-29DD-47DC-9227-A6C58DFEA70E}" type="slidenum">
              <a:rPr lang="ru-RU" smtClean="0">
                <a:latin typeface="Arial" pitchFamily="34" charset="0"/>
              </a:rPr>
              <a:pPr>
                <a:defRPr/>
              </a:pPr>
              <a:t>8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2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AFE633-6AC7-4DD7-8B5A-49A3ED8D8A65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0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429337B-FC7C-480A-B9AA-0907CD5CB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82448-F926-4E5A-8982-B4FA0D2B1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6BB5-F5EC-47EC-BB8B-E6B130629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0" y="-1588"/>
            <a:ext cx="9144000" cy="695326"/>
          </a:xfrm>
          <a:prstGeom prst="rect">
            <a:avLst/>
          </a:prstGeom>
          <a:gradFill flip="none" rotWithShape="1">
            <a:gsLst>
              <a:gs pos="0">
                <a:srgbClr val="3F6EA7">
                  <a:shade val="30000"/>
                  <a:satMod val="115000"/>
                </a:srgbClr>
              </a:gs>
              <a:gs pos="50000">
                <a:srgbClr val="3F6EA7">
                  <a:shade val="67500"/>
                  <a:satMod val="115000"/>
                </a:srgbClr>
              </a:gs>
              <a:gs pos="100000">
                <a:srgbClr val="3F6EA7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735763"/>
            <a:ext cx="9144000" cy="142875"/>
          </a:xfrm>
          <a:prstGeom prst="rect">
            <a:avLst/>
          </a:prstGeom>
          <a:gradFill flip="none" rotWithShape="1">
            <a:gsLst>
              <a:gs pos="12000">
                <a:srgbClr val="3F6EA7">
                  <a:shade val="30000"/>
                  <a:satMod val="115000"/>
                </a:srgbClr>
              </a:gs>
              <a:gs pos="45000">
                <a:srgbClr val="3F6EA7">
                  <a:shade val="67500"/>
                  <a:satMod val="115000"/>
                </a:srgbClr>
              </a:gs>
              <a:gs pos="100000">
                <a:srgbClr val="3F6EA7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3" descr="L:\Новая папка (2)\For prezentations\kz_icons\Map1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67544" y="1520032"/>
            <a:ext cx="8035380" cy="4069208"/>
          </a:xfrm>
          <a:prstGeom prst="rect">
            <a:avLst/>
          </a:prstGeom>
          <a:noFill/>
          <a:extLst/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70306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000" b="0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pPr lvl="0"/>
            <a:endParaRPr lang="ru-RU" dirty="0" smtClean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0425" y="179388"/>
            <a:ext cx="642938" cy="365125"/>
          </a:xfrm>
        </p:spPr>
        <p:txBody>
          <a:bodyPr/>
          <a:lstStyle>
            <a:lvl1pPr algn="r">
              <a:defRPr sz="1400" b="0">
                <a:solidFill>
                  <a:schemeClr val="bg1">
                    <a:lumMod val="65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72D3E01A-480A-4526-9747-4E2E3EE25D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1684-D766-4E40-AE23-14923B1B0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8CC174-88C1-43BB-84F2-7FBB6A7A9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8B48-C884-4382-96A3-1AE085F5E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E5DADD-165B-489A-8033-0F28EB50E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3894-89C0-414F-993B-B6369DAAB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7BDD-F1DE-4277-BF78-29A35C5EC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8EA37D-9085-4C4C-A794-66C8E58AD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D137A9-9ECE-454C-8859-C476F7AD6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6BAFD567-85E3-42FA-BAA0-A8E7C34C5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1" r:id="rId2"/>
    <p:sldLayoutId id="2147484548" r:id="rId3"/>
    <p:sldLayoutId id="2147484542" r:id="rId4"/>
    <p:sldLayoutId id="2147484549" r:id="rId5"/>
    <p:sldLayoutId id="2147484543" r:id="rId6"/>
    <p:sldLayoutId id="2147484544" r:id="rId7"/>
    <p:sldLayoutId id="2147484550" r:id="rId8"/>
    <p:sldLayoutId id="2147484551" r:id="rId9"/>
    <p:sldLayoutId id="2147484545" r:id="rId10"/>
    <p:sldLayoutId id="2147484546" r:id="rId11"/>
    <p:sldLayoutId id="2147484552" r:id="rId12"/>
  </p:sldLayoutIdLst>
  <p:transition spd="slow">
    <p:pull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28688" y="928688"/>
            <a:ext cx="8215312" cy="42148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kk-KZ" sz="2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ru-RU" sz="3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нотариа</a:t>
            </a:r>
            <a:r>
              <a:rPr lang="kk-KZ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ттық</a:t>
            </a:r>
            <a:endParaRPr lang="ru-RU" sz="3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қызмет саласы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500438" y="5857875"/>
            <a:ext cx="371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Астана 2017 </a:t>
            </a:r>
            <a:r>
              <a:rPr lang="ru-RU" dirty="0" smtClean="0"/>
              <a:t>ж.</a:t>
            </a:r>
            <a:endParaRPr lang="ru-RU" dirty="0"/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214313" y="5143500"/>
            <a:ext cx="150018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2294" name="Picture 2" descr="&amp;Kcy;&amp;acy;&amp;rcy;&amp;tcy;&amp;icy;&amp;ncy;&amp;kcy;&amp;icy; &amp;pcy;&amp;ocy; &amp;zcy;&amp;acy;&amp;pcy;&amp;rcy;&amp;ocy;&amp;scy;&amp;ucy; &amp;ncy;&amp;ocy;&amp;tcy;&amp;acy;&amp;rcy;&amp;icy;&amp;ucy;&amp;scy; &amp;kcy;&amp;acy;&amp;rcy;&amp;tcy;&amp;icy;&amp;n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3357562" cy="42862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№19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кругленный прямоугольник 53"/>
          <p:cNvSpPr/>
          <p:nvPr/>
        </p:nvSpPr>
        <p:spPr>
          <a:xfrm>
            <a:off x="357158" y="4000504"/>
            <a:ext cx="1571636" cy="18573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жасқа толған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жоғары заң білімі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және заңгер мамандығы бойынша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кемінде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жыл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жұмыс өтілі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бар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ҚР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азаматы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9850"/>
            <a:ext cx="9144000" cy="57150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dirty="0" smtClean="0"/>
              <a:t>Нотариус болу </a:t>
            </a:r>
            <a:r>
              <a:rPr lang="ru-RU" sz="2400" dirty="0" err="1" smtClean="0"/>
              <a:t>үшін</a:t>
            </a:r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14375" y="4071938"/>
            <a:ext cx="7929563" cy="1571625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857500"/>
            <a:ext cx="7389812" cy="3214688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cs typeface="+mn-cs"/>
            </a:endParaRPr>
          </a:p>
        </p:txBody>
      </p:sp>
      <p:sp>
        <p:nvSpPr>
          <p:cNvPr id="14342" name="Прямоугольник 14"/>
          <p:cNvSpPr>
            <a:spLocks noChangeArrowheads="1"/>
          </p:cNvSpPr>
          <p:nvPr/>
        </p:nvSpPr>
        <p:spPr bwMode="auto">
          <a:xfrm>
            <a:off x="214313" y="785813"/>
            <a:ext cx="6500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 sz="1400">
              <a:latin typeface="Impact" pitchFamily="34" charset="0"/>
            </a:endParaRPr>
          </a:p>
        </p:txBody>
      </p:sp>
      <p:sp>
        <p:nvSpPr>
          <p:cNvPr id="14343" name="Прямоугольник 20"/>
          <p:cNvSpPr>
            <a:spLocks noChangeArrowheads="1"/>
          </p:cNvSpPr>
          <p:nvPr/>
        </p:nvSpPr>
        <p:spPr bwMode="auto">
          <a:xfrm>
            <a:off x="714375" y="5214938"/>
            <a:ext cx="7929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endParaRPr lang="ru-RU" sz="240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625" y="5072063"/>
            <a:ext cx="7032625" cy="1643062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300" i="1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88" y="642938"/>
            <a:ext cx="2928937" cy="235743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0375" y="714375"/>
            <a:ext cx="1571625" cy="25717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1600" dirty="0">
              <a:latin typeface="Impact" pitchFamily="34" charset="0"/>
              <a:cs typeface="+mn-cs"/>
            </a:endParaRPr>
          </a:p>
          <a:p>
            <a:pPr>
              <a:defRPr/>
            </a:pPr>
            <a:endParaRPr lang="ru-RU" sz="1600" dirty="0">
              <a:latin typeface="Impact" pitchFamily="34" charset="0"/>
              <a:cs typeface="+mn-cs"/>
            </a:endParaRPr>
          </a:p>
          <a:p>
            <a:pPr>
              <a:defRPr/>
            </a:pPr>
            <a:endParaRPr lang="ru-RU" sz="1600" dirty="0">
              <a:latin typeface="Impact" pitchFamily="34" charset="0"/>
              <a:cs typeface="+mn-cs"/>
            </a:endParaRPr>
          </a:p>
          <a:p>
            <a:pPr>
              <a:defRPr/>
            </a:pPr>
            <a:endParaRPr lang="ru-RU" sz="1600" dirty="0">
              <a:latin typeface="Impact" pitchFamily="34" charset="0"/>
              <a:cs typeface="+mn-cs"/>
            </a:endParaRPr>
          </a:p>
          <a:p>
            <a:pPr>
              <a:defRPr/>
            </a:pPr>
            <a:endParaRPr lang="ru-RU" sz="1600" dirty="0">
              <a:latin typeface="Impact" pitchFamily="34" charset="0"/>
              <a:cs typeface="+mn-cs"/>
            </a:endParaRPr>
          </a:p>
          <a:p>
            <a:pPr>
              <a:defRPr/>
            </a:pPr>
            <a:endParaRPr lang="ru-RU" sz="1600" dirty="0">
              <a:latin typeface="Impact" pitchFamily="34" charset="0"/>
              <a:cs typeface="+mn-cs"/>
            </a:endParaRPr>
          </a:p>
          <a:p>
            <a:pPr>
              <a:defRPr/>
            </a:pPr>
            <a:endParaRPr lang="ru-RU" sz="1600" dirty="0">
              <a:latin typeface="Impact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  <a:cs typeface="+mn-cs"/>
            </a:endParaRPr>
          </a:p>
        </p:txBody>
      </p:sp>
      <p:sp>
        <p:nvSpPr>
          <p:cNvPr id="14347" name="Прямоугольник 29"/>
          <p:cNvSpPr>
            <a:spLocks noChangeArrowheads="1"/>
          </p:cNvSpPr>
          <p:nvPr/>
        </p:nvSpPr>
        <p:spPr bwMode="auto">
          <a:xfrm>
            <a:off x="785813" y="785813"/>
            <a:ext cx="7858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2714625"/>
            <a:ext cx="8715375" cy="3357563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  <a:cs typeface="+mn-cs"/>
              </a:rPr>
              <a:t>                                                                      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  <a:cs typeface="+mn-cs"/>
              </a:rPr>
              <a:t>                                                                                    </a:t>
            </a:r>
          </a:p>
          <a:p>
            <a:pPr>
              <a:defRPr/>
            </a:pPr>
            <a:endParaRPr lang="ru-RU" sz="1400" dirty="0">
              <a:latin typeface="Impact" pitchFamily="34" charset="0"/>
              <a:cs typeface="+mn-cs"/>
            </a:endParaRPr>
          </a:p>
          <a:p>
            <a:pPr>
              <a:defRPr/>
            </a:pPr>
            <a:endParaRPr lang="ru-RU" sz="1400" dirty="0">
              <a:latin typeface="Impact" pitchFamily="34" charset="0"/>
              <a:cs typeface="+mn-cs"/>
            </a:endParaRPr>
          </a:p>
          <a:p>
            <a:pPr>
              <a:defRPr/>
            </a:pPr>
            <a:endParaRPr lang="ru-RU" sz="1400" dirty="0">
              <a:latin typeface="Impact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  <a:cs typeface="+mn-cs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000500" y="3643313"/>
            <a:ext cx="4643438" cy="857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257175" indent="-250825">
              <a:spcAft>
                <a:spcPts val="1075"/>
              </a:spcAft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  <a:defRPr/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Ubuntu" charset="0"/>
              <a:ea typeface="DejaVu Sans" charset="0"/>
              <a:cs typeface="DejaVu Sans" charset="0"/>
            </a:endParaRPr>
          </a:p>
        </p:txBody>
      </p:sp>
      <p:sp>
        <p:nvSpPr>
          <p:cNvPr id="14350" name="AutoShape 2" descr="&amp;Kcy;&amp;acy;&amp;rcy;&amp;tcy;&amp;icy;&amp;ncy;&amp;kcy;&amp;icy; &amp;pcy;&amp;ocy; &amp;zcy;&amp;acy;&amp;pcy;&amp;rcy;&amp;ocy;&amp;scy;&amp;ucy; &amp;ocy;&amp;rcy;&amp;iecy;&amp;lcy; &amp;kcy;&amp;acy;&amp;zcy;&amp;acy;&amp;khcy;&amp;scy;&amp;tcy;&amp;acy;&amp;ncy;&amp;acy; png"/>
          <p:cNvSpPr>
            <a:spLocks noChangeAspect="1" noChangeArrowheads="1"/>
          </p:cNvSpPr>
          <p:nvPr/>
        </p:nvSpPr>
        <p:spPr bwMode="auto">
          <a:xfrm>
            <a:off x="161925" y="-1524000"/>
            <a:ext cx="60388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51" name="Picture 6" descr="j0085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15001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50" descr="C:\Documents and Settings\Admin\Мои документы\For prezentations\university_a_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428868"/>
            <a:ext cx="107156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50" descr="C:\Documents and Settings\Admin\Мои документы\For prezentations\university_a_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1" y="2143117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2" descr="&amp;icy;&amp;kcy;&amp;ocy;&amp;ncy;&amp;kcy;&amp;acy; &amp;lcy;&amp;icy;&amp;tscy;&amp;iecy;&amp;ncy;&amp;zcy;&amp;icy;&amp;yacy;, license manager,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357298"/>
            <a:ext cx="1071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Рисунок 7" descr="стр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143116"/>
            <a:ext cx="402349" cy="4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Рисунок 7" descr="стрy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643182"/>
            <a:ext cx="38625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Рисунок 18" descr="http://www.adilet.gov.kz/sites/default/files/IMCE/minjust_simvolik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1643050"/>
            <a:ext cx="714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Скругленный прямоугольник 51"/>
          <p:cNvSpPr/>
          <p:nvPr/>
        </p:nvSpPr>
        <p:spPr>
          <a:xfrm>
            <a:off x="1928794" y="3286124"/>
            <a:ext cx="1643074" cy="12144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Ай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сайын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10 АЕК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мөлшерінде нотариуста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жыл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мерзімге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тағылымдамадан өту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571868" y="2928934"/>
            <a:ext cx="1428749" cy="7143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Әділет департаментінде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аттестаудан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өту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1" name="Рисунок 7" descr="стрy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4723436">
            <a:off x="5795750" y="1916356"/>
            <a:ext cx="415373" cy="35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кругленный прямоугольник 26"/>
          <p:cNvSpPr/>
          <p:nvPr/>
        </p:nvSpPr>
        <p:spPr>
          <a:xfrm>
            <a:off x="5000628" y="2643182"/>
            <a:ext cx="1500187" cy="5715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Әділет министрлігінде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лицензия 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алу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4" name="Picture 31" descr="&amp;Kcy;&amp;acy;&amp;rcy;&amp;tcy;&amp;icy;&amp;ncy;&amp;kcy;&amp;icy; &amp;pcy;&amp;ocy; &amp;zcy;&amp;acy;&amp;pcy;&amp;rcy;&amp;ocy;&amp;scy;&amp;ucy; &amp;lcy;&amp;ocy;&amp;gcy;&amp;ocy;&amp;tcy;&amp;icy;&amp;pcy; &amp;rcy;&amp;iecy;&amp;scy;&amp;pcy;&amp;ucy;&amp;bcy;&amp;lcy;&amp;icy;&amp;kcy;&amp;acy;&amp;ncy;&amp;scy;&amp;kcy;&amp;ocy;&amp;jcy; &amp;ncy;&amp;ocy;&amp;tcy;&amp;acy;&amp;rcy;&amp;icy;&amp;acy;&amp;lcy;&amp;softcy;&amp;ncy;&amp;ocy;&amp;jcy; &amp;pcy;&amp;acy;&amp;lcy;&amp;acy;&amp;tcy;&amp;ycy; &amp;kcy;&amp;acy;&amp;rcy;&amp;tcy;&amp;icy;&amp;ncy;&amp;kcy;&amp;a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1928802"/>
            <a:ext cx="57150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1" descr="&amp;Kcy;&amp;acy;&amp;rcy;&amp;tcy;&amp;icy;&amp;ncy;&amp;kcy;&amp;icy; &amp;pcy;&amp;ocy; &amp;zcy;&amp;acy;&amp;pcy;&amp;rcy;&amp;ocy;&amp;scy;&amp;ucy; &amp;lcy;&amp;ocy;&amp;gcy;&amp;ocy;&amp;tcy;&amp;icy;&amp;pcy; &amp;rcy;&amp;iecy;&amp;scy;&amp;pcy;&amp;ucy;&amp;bcy;&amp;lcy;&amp;icy;&amp;kcy;&amp;acy;&amp;ncy;&amp;scy;&amp;kcy;&amp;ocy;&amp;jcy; &amp;ncy;&amp;ocy;&amp;tcy;&amp;acy;&amp;rcy;&amp;icy;&amp;acy;&amp;lcy;&amp;softcy;&amp;ncy;&amp;ocy;&amp;jcy; &amp;pcy;&amp;acy;&amp;lcy;&amp;acy;&amp;tcy;&amp;ycy; &amp;kcy;&amp;acy;&amp;rcy;&amp;tcy;&amp;icy;&amp;ncy;&amp;kcy;&amp;acy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88" y="928670"/>
            <a:ext cx="571500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Рисунок 7" descr="стрy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4965288">
            <a:off x="1878963" y="2953039"/>
            <a:ext cx="388305" cy="38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3" descr="&amp;Kcy;&amp;acy;&amp;rcy;&amp;tcy;&amp;icy;&amp;ncy;&amp;kcy;&amp;icy; &amp;pcy;&amp;ocy; &amp;zcy;&amp;acy;&amp;pcy;&amp;rcy;&amp;ocy;&amp;scy;&amp;ucy; &amp;ncy;&amp;ocy;&amp;tcy;&amp;acy;&amp;rcy;&amp;icy;&amp;ucy;&amp;scy; &amp;kcy;&amp;acy;&amp;rcy;&amp;tcy;&amp;icy;&amp;ncy;&amp;kcy;&amp;acy;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58063" y="142852"/>
            <a:ext cx="17859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Скругленный прямоугольник 34"/>
          <p:cNvSpPr/>
          <p:nvPr/>
        </p:nvSpPr>
        <p:spPr>
          <a:xfrm>
            <a:off x="6500826" y="2214554"/>
            <a:ext cx="1500188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Нотариаттық палатада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мүшелікте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болу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№28</a:t>
            </a:r>
            <a:endParaRPr lang="ru-RU" sz="1000" dirty="0">
              <a:latin typeface="+mn-lt"/>
              <a:cs typeface="+mn-cs"/>
            </a:endParaRPr>
          </a:p>
        </p:txBody>
      </p:sp>
      <p:pic>
        <p:nvPicPr>
          <p:cNvPr id="14365" name="Picture 50" descr="C:\Documents and Settings\Admin\Мои документы\For prezentations\university_a_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7" y="1357298"/>
            <a:ext cx="107156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Рисунок 7" descr="стрy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565573">
            <a:off x="7084214" y="1372108"/>
            <a:ext cx="447104" cy="36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9850"/>
            <a:ext cx="9144000" cy="57150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 err="1" smtClean="0"/>
              <a:t>Тағылымдамадан өтуге қойылатын талаптарды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күшейту</a:t>
            </a:r>
            <a:endParaRPr lang="ru-RU" sz="2400" dirty="0" smtClean="0"/>
          </a:p>
        </p:txBody>
      </p:sp>
      <p:sp>
        <p:nvSpPr>
          <p:cNvPr id="25603" name="Прямоугольник 14"/>
          <p:cNvSpPr>
            <a:spLocks noChangeArrowheads="1"/>
          </p:cNvSpPr>
          <p:nvPr/>
        </p:nvSpPr>
        <p:spPr bwMode="auto">
          <a:xfrm>
            <a:off x="214313" y="785813"/>
            <a:ext cx="6500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 sz="1400">
              <a:latin typeface="Impact" pitchFamily="34" charset="0"/>
            </a:endParaRPr>
          </a:p>
        </p:txBody>
      </p:sp>
      <p:sp>
        <p:nvSpPr>
          <p:cNvPr id="25604" name="Прямоугольник 20"/>
          <p:cNvSpPr>
            <a:spLocks noChangeArrowheads="1"/>
          </p:cNvSpPr>
          <p:nvPr/>
        </p:nvSpPr>
        <p:spPr bwMode="auto">
          <a:xfrm>
            <a:off x="714375" y="5214938"/>
            <a:ext cx="7929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endParaRPr lang="ru-RU" sz="240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625" y="5072063"/>
            <a:ext cx="7032625" cy="1643062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300" i="1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625" y="4429125"/>
            <a:ext cx="7143750" cy="500063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88" y="714375"/>
            <a:ext cx="2928937" cy="2357438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63" y="2286000"/>
            <a:ext cx="1571625" cy="25717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5609" name="Прямоугольник 29"/>
          <p:cNvSpPr>
            <a:spLocks noChangeArrowheads="1"/>
          </p:cNvSpPr>
          <p:nvPr/>
        </p:nvSpPr>
        <p:spPr bwMode="auto">
          <a:xfrm>
            <a:off x="785813" y="785813"/>
            <a:ext cx="7858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2714625"/>
            <a:ext cx="8715375" cy="3357563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              </a:t>
            </a: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5611" name="Прямоугольник 16"/>
          <p:cNvSpPr>
            <a:spLocks noChangeArrowheads="1"/>
          </p:cNvSpPr>
          <p:nvPr/>
        </p:nvSpPr>
        <p:spPr bwMode="auto">
          <a:xfrm>
            <a:off x="1071563" y="4786313"/>
            <a:ext cx="72151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ru-RU" sz="2800">
              <a:latin typeface="Impact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ru-RU" sz="2800">
              <a:latin typeface="Impact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ru-RU" sz="280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ru-RU">
                <a:latin typeface="Impact" pitchFamily="34" charset="0"/>
              </a:rPr>
              <a:t> </a:t>
            </a:r>
          </a:p>
        </p:txBody>
      </p:sp>
      <p:sp>
        <p:nvSpPr>
          <p:cNvPr id="25612" name="AutoShape 24" descr="&amp;Kcy;&amp;acy;&amp;rcy;&amp;tcy;&amp;icy;&amp;ncy;&amp;kcy;&amp;icy; &amp;pcy;&amp;ocy; &amp;zcy;&amp;acy;&amp;pcy;&amp;rcy;&amp;ocy;&amp;scy;&amp;ucy; &amp;chcy;&amp;iecy;&amp;lcy;&amp;ocy;&amp;vcy;&amp;iecy;&amp;chcy;&amp;iecy;&amp;kcy; &amp;scy;&amp;ucy;&amp;dcy;&amp;softcy;&amp;yacy;"/>
          <p:cNvSpPr>
            <a:spLocks noChangeAspect="1" noChangeArrowheads="1"/>
          </p:cNvSpPr>
          <p:nvPr/>
        </p:nvSpPr>
        <p:spPr bwMode="auto">
          <a:xfrm>
            <a:off x="161925" y="-731838"/>
            <a:ext cx="1038225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AutoShape 26" descr="&amp;Kcy;&amp;acy;&amp;rcy;&amp;tcy;&amp;icy;&amp;ncy;&amp;kcy;&amp;icy; &amp;pcy;&amp;ocy; &amp;zcy;&amp;acy;&amp;pcy;&amp;rcy;&amp;ocy;&amp;scy;&amp;ucy; &amp;chcy;&amp;iecy;&amp;lcy;&amp;ocy;&amp;vcy;&amp;iecy;&amp;chcy;&amp;iecy;&amp;kcy; &amp;scy;&amp;ucy;&amp;dcy;&amp;softcy;&amp;yacy;"/>
          <p:cNvSpPr>
            <a:spLocks noChangeAspect="1" noChangeArrowheads="1"/>
          </p:cNvSpPr>
          <p:nvPr/>
        </p:nvSpPr>
        <p:spPr bwMode="auto">
          <a:xfrm>
            <a:off x="161925" y="-731838"/>
            <a:ext cx="1038225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AutoShape 30" descr="&amp;Kcy;&amp;acy;&amp;rcy;&amp;tcy;&amp;icy;&amp;ncy;&amp;kcy;&amp;icy; &amp;pcy;&amp;ocy; &amp;zcy;&amp;acy;&amp;pcy;&amp;rcy;&amp;ocy;&amp;scy;&amp;ucy; &amp;kcy;&amp;acy;&amp;rcy;&amp;tcy;&amp;icy;&amp;ncy;&amp;kcy;&amp;acy; &amp;tcy;&amp;iecy;&amp;ncy;&amp;gcy;&amp;iecy; &amp;rcy;&amp;icy;&amp;scy;&amp;ucy;&amp;ncy;&amp;ocy;&amp;kcy;"/>
          <p:cNvSpPr>
            <a:spLocks noChangeAspect="1" noChangeArrowheads="1"/>
          </p:cNvSpPr>
          <p:nvPr/>
        </p:nvSpPr>
        <p:spPr bwMode="auto">
          <a:xfrm>
            <a:off x="161925" y="-1189038"/>
            <a:ext cx="3295650" cy="24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286644" y="3357562"/>
            <a:ext cx="1000125" cy="285750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Грузия</a:t>
            </a:r>
          </a:p>
        </p:txBody>
      </p:sp>
      <p:pic>
        <p:nvPicPr>
          <p:cNvPr id="25617" name="Рисунок 18" descr="&amp;Kcy;&amp;acy;&amp;rcy;&amp;tcy;&amp;icy;&amp;ncy;&amp;kcy;&amp;icy; &amp;pcy;&amp;ocy; &amp;zcy;&amp;acy;&amp;pcy;&amp;rcy;&amp;ocy;&amp;scy;&amp;ucy; &amp;ocy;&amp;rcy;&amp;iecy;&amp;lcy; &amp;kcy;&amp;acy;&amp;zcy;&amp;acy;&amp;khcy;&amp;scy;&amp;tcy;&amp;acy;&amp;ncy;&amp;acy;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785813"/>
            <a:ext cx="3357587" cy="200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286380" y="3357562"/>
            <a:ext cx="1000125" cy="285750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Ресей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pic>
        <p:nvPicPr>
          <p:cNvPr id="27" name="Picture 37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714752"/>
            <a:ext cx="1857388" cy="1143008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43010" name="Picture 2" descr="https://vignette1.wikia.nocookie.net/wikia/images/9/98/%D0%A4%D0%BB%D0%B0%D0%B3_%D0%A0%D0%BE%D1%81%D1%81%D0%B8%D0%B8.png/revision/latest?cb=20110207132346&amp;path-prefix=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14752"/>
            <a:ext cx="1785936" cy="114300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31" name="Скругленный прямоугольник 30"/>
          <p:cNvSpPr/>
          <p:nvPr/>
        </p:nvSpPr>
        <p:spPr>
          <a:xfrm>
            <a:off x="4714876" y="857232"/>
            <a:ext cx="4143404" cy="192882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prstClr val="black"/>
                </a:solidFill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</a:rPr>
              <a:t>заңгер мамандығы бойынша</a:t>
            </a:r>
            <a:r>
              <a:rPr lang="ru-RU" sz="1800" b="1" dirty="0" smtClean="0">
                <a:solidFill>
                  <a:prstClr val="black"/>
                </a:solidFill>
              </a:rPr>
              <a:t>  </a:t>
            </a:r>
            <a:r>
              <a:rPr lang="ru-RU" sz="1800" b="1" dirty="0" err="1" smtClean="0">
                <a:solidFill>
                  <a:prstClr val="black"/>
                </a:solidFill>
              </a:rPr>
              <a:t>кемінде</a:t>
            </a:r>
            <a:r>
              <a:rPr lang="ru-RU" sz="1800" b="1" dirty="0" smtClean="0">
                <a:solidFill>
                  <a:prstClr val="black"/>
                </a:solidFill>
              </a:rPr>
              <a:t> 2 </a:t>
            </a:r>
            <a:r>
              <a:rPr lang="ru-RU" sz="1800" b="1" dirty="0" err="1" smtClean="0">
                <a:solidFill>
                  <a:prstClr val="black"/>
                </a:solidFill>
              </a:rPr>
              <a:t>жыл</a:t>
            </a:r>
            <a:r>
              <a:rPr lang="ru-RU" sz="1800" b="1" dirty="0" smtClean="0">
                <a:solidFill>
                  <a:prstClr val="black"/>
                </a:solidFill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</a:rPr>
              <a:t>жұмыс өтілінің болуы</a:t>
            </a:r>
            <a:r>
              <a:rPr lang="ru-RU" sz="1800" b="1" dirty="0" smtClean="0">
                <a:solidFill>
                  <a:prstClr val="black"/>
                </a:solidFill>
              </a:rPr>
              <a:t>  </a:t>
            </a:r>
            <a:endParaRPr lang="ru-RU" sz="1800" b="1" dirty="0">
              <a:solidFill>
                <a:prstClr val="black"/>
              </a:solidFill>
            </a:endParaRPr>
          </a:p>
          <a:p>
            <a:pPr marL="8890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4000496" y="1357298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64" name="Picture 4" descr="https://encrypted-tbn0.gstatic.com/images?q=tbn:ANd9GcSVAiI4CwCNpksEvsMY7Cu69o7bEmVJjD__N2NDmWbZ3F8yN0X09PXuUl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714752"/>
            <a:ext cx="1785950" cy="1143008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1071538" y="3357562"/>
            <a:ext cx="1214446" cy="285752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Швейцария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143240" y="3429000"/>
            <a:ext cx="1428760" cy="285750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Ұ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лыбритания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142976" y="5143512"/>
            <a:ext cx="7643866" cy="50006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err="1" smtClean="0">
                <a:solidFill>
                  <a:prstClr val="black"/>
                </a:solidFill>
              </a:rPr>
              <a:t>Заңгер мамандығы бойынша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</a:rPr>
              <a:t>кемінде</a:t>
            </a:r>
            <a:r>
              <a:rPr lang="ru-RU" sz="1400" b="1" dirty="0" smtClean="0">
                <a:solidFill>
                  <a:prstClr val="black"/>
                </a:solidFill>
              </a:rPr>
              <a:t> 4-5 </a:t>
            </a:r>
            <a:r>
              <a:rPr lang="ru-RU" sz="1400" b="1" dirty="0" err="1" smtClean="0">
                <a:solidFill>
                  <a:prstClr val="black"/>
                </a:solidFill>
              </a:rPr>
              <a:t>жыл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</a:rPr>
              <a:t>жұмыс өтілінің болуы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№29</a:t>
            </a:r>
            <a:endParaRPr lang="ru-RU" sz="1000" dirty="0">
              <a:latin typeface="+mn-lt"/>
              <a:cs typeface="+mn-cs"/>
            </a:endParaRPr>
          </a:p>
        </p:txBody>
      </p:sp>
      <p:pic>
        <p:nvPicPr>
          <p:cNvPr id="7170" name="Picture 2" descr="Flag of Switzerland (Pantone).sv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714752"/>
            <a:ext cx="1714480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9850"/>
            <a:ext cx="9144000" cy="715944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 err="1" smtClean="0"/>
              <a:t>Тағылымдамадан өтуге қойылатын біліктілік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талаптарын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күшейту</a:t>
            </a:r>
            <a:endParaRPr lang="ru-RU" sz="2400" dirty="0" smtClean="0"/>
          </a:p>
        </p:txBody>
      </p:sp>
      <p:sp>
        <p:nvSpPr>
          <p:cNvPr id="25603" name="Прямоугольник 14"/>
          <p:cNvSpPr>
            <a:spLocks noChangeArrowheads="1"/>
          </p:cNvSpPr>
          <p:nvPr/>
        </p:nvSpPr>
        <p:spPr bwMode="auto">
          <a:xfrm>
            <a:off x="214313" y="785813"/>
            <a:ext cx="6500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 sz="1400">
              <a:latin typeface="Impact" pitchFamily="34" charset="0"/>
            </a:endParaRPr>
          </a:p>
        </p:txBody>
      </p:sp>
      <p:sp>
        <p:nvSpPr>
          <p:cNvPr id="25604" name="Прямоугольник 20"/>
          <p:cNvSpPr>
            <a:spLocks noChangeArrowheads="1"/>
          </p:cNvSpPr>
          <p:nvPr/>
        </p:nvSpPr>
        <p:spPr bwMode="auto">
          <a:xfrm>
            <a:off x="714375" y="5214938"/>
            <a:ext cx="7929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endParaRPr lang="ru-RU" sz="240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625" y="5072063"/>
            <a:ext cx="7032625" cy="1643062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300" i="1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625" y="4429125"/>
            <a:ext cx="7143750" cy="500063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88" y="714375"/>
            <a:ext cx="2928937" cy="2357438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63" y="2286000"/>
            <a:ext cx="1571625" cy="25717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5609" name="Прямоугольник 29"/>
          <p:cNvSpPr>
            <a:spLocks noChangeArrowheads="1"/>
          </p:cNvSpPr>
          <p:nvPr/>
        </p:nvSpPr>
        <p:spPr bwMode="auto">
          <a:xfrm>
            <a:off x="785813" y="785813"/>
            <a:ext cx="7858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2714625"/>
            <a:ext cx="8715375" cy="3357563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              </a:t>
            </a: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5611" name="Прямоугольник 16"/>
          <p:cNvSpPr>
            <a:spLocks noChangeArrowheads="1"/>
          </p:cNvSpPr>
          <p:nvPr/>
        </p:nvSpPr>
        <p:spPr bwMode="auto">
          <a:xfrm>
            <a:off x="1071563" y="4786313"/>
            <a:ext cx="72151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ru-RU" sz="2800">
              <a:latin typeface="Impact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ru-RU" sz="2800">
              <a:latin typeface="Impact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ru-RU" sz="280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ru-RU">
                <a:latin typeface="Impact" pitchFamily="34" charset="0"/>
              </a:rPr>
              <a:t> </a:t>
            </a:r>
          </a:p>
        </p:txBody>
      </p:sp>
      <p:sp>
        <p:nvSpPr>
          <p:cNvPr id="25612" name="AutoShape 24" descr="&amp;Kcy;&amp;acy;&amp;rcy;&amp;tcy;&amp;icy;&amp;ncy;&amp;kcy;&amp;icy; &amp;pcy;&amp;ocy; &amp;zcy;&amp;acy;&amp;pcy;&amp;rcy;&amp;ocy;&amp;scy;&amp;ucy; &amp;chcy;&amp;iecy;&amp;lcy;&amp;ocy;&amp;vcy;&amp;iecy;&amp;chcy;&amp;iecy;&amp;kcy; &amp;scy;&amp;ucy;&amp;dcy;&amp;softcy;&amp;yacy;"/>
          <p:cNvSpPr>
            <a:spLocks noChangeAspect="1" noChangeArrowheads="1"/>
          </p:cNvSpPr>
          <p:nvPr/>
        </p:nvSpPr>
        <p:spPr bwMode="auto">
          <a:xfrm>
            <a:off x="161925" y="-731838"/>
            <a:ext cx="1038225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AutoShape 26" descr="&amp;Kcy;&amp;acy;&amp;rcy;&amp;tcy;&amp;icy;&amp;ncy;&amp;kcy;&amp;icy; &amp;pcy;&amp;ocy; &amp;zcy;&amp;acy;&amp;pcy;&amp;rcy;&amp;ocy;&amp;scy;&amp;ucy; &amp;chcy;&amp;iecy;&amp;lcy;&amp;ocy;&amp;vcy;&amp;iecy;&amp;chcy;&amp;iecy;&amp;kcy; &amp;scy;&amp;ucy;&amp;dcy;&amp;softcy;&amp;yacy;"/>
          <p:cNvSpPr>
            <a:spLocks noChangeAspect="1" noChangeArrowheads="1"/>
          </p:cNvSpPr>
          <p:nvPr/>
        </p:nvSpPr>
        <p:spPr bwMode="auto">
          <a:xfrm>
            <a:off x="161925" y="-731838"/>
            <a:ext cx="1038225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AutoShape 30" descr="&amp;Kcy;&amp;acy;&amp;rcy;&amp;tcy;&amp;icy;&amp;ncy;&amp;kcy;&amp;icy; &amp;pcy;&amp;ocy; &amp;zcy;&amp;acy;&amp;pcy;&amp;rcy;&amp;ocy;&amp;scy;&amp;ucy; &amp;kcy;&amp;acy;&amp;rcy;&amp;tcy;&amp;icy;&amp;ncy;&amp;kcy;&amp;acy; &amp;tcy;&amp;iecy;&amp;ncy;&amp;gcy;&amp;iecy; &amp;rcy;&amp;icy;&amp;scy;&amp;ucy;&amp;ncy;&amp;ocy;&amp;kcy;"/>
          <p:cNvSpPr>
            <a:spLocks noChangeAspect="1" noChangeArrowheads="1"/>
          </p:cNvSpPr>
          <p:nvPr/>
        </p:nvSpPr>
        <p:spPr bwMode="auto">
          <a:xfrm>
            <a:off x="161925" y="-1189038"/>
            <a:ext cx="3295650" cy="24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17" name="Рисунок 18" descr="&amp;Kcy;&amp;acy;&amp;rcy;&amp;tcy;&amp;icy;&amp;ncy;&amp;kcy;&amp;icy; &amp;pcy;&amp;ocy; &amp;zcy;&amp;acy;&amp;pcy;&amp;rcy;&amp;ocy;&amp;scy;&amp;ucy; &amp;ocy;&amp;rcy;&amp;iecy;&amp;lcy; &amp;kcy;&amp;acy;&amp;zcy;&amp;acy;&amp;khcy;&amp;scy;&amp;tcy;&amp;acy;&amp;ncy;&amp;acy;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3429025" cy="178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500034" y="4786322"/>
            <a:ext cx="8429684" cy="100013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5113" algn="just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indent="265113" algn="just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indent="265113" algn="just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indent="265113" algn="just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indent="265113"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FF0000"/>
                </a:solidFill>
              </a:rPr>
              <a:t>ҰСЫНЫЛАДЫ</a:t>
            </a:r>
            <a:endParaRPr lang="ru-RU" sz="1400" b="1" dirty="0">
              <a:solidFill>
                <a:srgbClr val="FF0000"/>
              </a:solidFill>
            </a:endParaRPr>
          </a:p>
          <a:p>
            <a:pPr indent="265113" algn="just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kk-KZ" sz="1400" b="1" dirty="0" smtClean="0">
                <a:solidFill>
                  <a:prstClr val="black"/>
                </a:solidFill>
              </a:rPr>
              <a:t>Нотариуста тағылымдамадан өту мерзімін қысқарту мүмкіндігін алып тастау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indent="265113" algn="just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err="1" smtClean="0">
                <a:solidFill>
                  <a:prstClr val="black"/>
                </a:solidFill>
              </a:rPr>
              <a:t>Лицензиясынан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</a:rPr>
              <a:t>айырылуына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</a:rPr>
              <a:t>байланысты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</a:rPr>
              <a:t>нотариаттық қызметін тоқтатқан, сондай-ақ  қасақана жасаған қылмыстары үшін сотталған адамдарды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</a:rPr>
              <a:t>мамандыққа кіруін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</a:rPr>
              <a:t>алып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</a:rPr>
              <a:t>тастау</a:t>
            </a:r>
            <a:endParaRPr lang="ru-RU" sz="1400" b="1" dirty="0">
              <a:solidFill>
                <a:prstClr val="black"/>
              </a:solidFill>
            </a:endParaRPr>
          </a:p>
          <a:p>
            <a:pPr indent="265113" algn="just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indent="265113" algn="just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indent="265113" algn="just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indent="265113" algn="just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72066" y="928670"/>
            <a:ext cx="3786214" cy="192882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</a:rPr>
              <a:t>заңгер мамандығы бойынша</a:t>
            </a:r>
            <a:r>
              <a:rPr lang="ru-RU" sz="1400" b="1" dirty="0" smtClean="0">
                <a:solidFill>
                  <a:prstClr val="black"/>
                </a:solidFill>
              </a:rPr>
              <a:t>  </a:t>
            </a:r>
            <a:r>
              <a:rPr lang="ru-RU" sz="1400" b="1" dirty="0" err="1" smtClean="0">
                <a:solidFill>
                  <a:prstClr val="black"/>
                </a:solidFill>
              </a:rPr>
              <a:t>кемінде</a:t>
            </a:r>
            <a:r>
              <a:rPr lang="ru-RU" sz="1400" b="1" dirty="0" smtClean="0">
                <a:solidFill>
                  <a:prstClr val="black"/>
                </a:solidFill>
              </a:rPr>
              <a:t> 2 </a:t>
            </a:r>
            <a:r>
              <a:rPr lang="ru-RU" sz="1400" b="1" dirty="0" err="1" smtClean="0">
                <a:solidFill>
                  <a:prstClr val="black"/>
                </a:solidFill>
              </a:rPr>
              <a:t>жыл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</a:rPr>
              <a:t>жұмыс өтілінің болуы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</a:rPr>
              <a:t>нотариуста</a:t>
            </a:r>
            <a:r>
              <a:rPr lang="ru-RU" sz="1400" b="1" dirty="0" smtClean="0">
                <a:solidFill>
                  <a:prstClr val="black"/>
                </a:solidFill>
              </a:rPr>
              <a:t> 1 </a:t>
            </a:r>
            <a:r>
              <a:rPr lang="ru-RU" sz="1400" b="1" dirty="0" err="1" smtClean="0">
                <a:solidFill>
                  <a:prstClr val="black"/>
                </a:solidFill>
              </a:rPr>
              <a:t>жыл</a:t>
            </a:r>
            <a:r>
              <a:rPr lang="ru-RU" sz="1400" b="1" dirty="0" smtClean="0">
                <a:solidFill>
                  <a:prstClr val="black"/>
                </a:solidFill>
              </a:rPr>
              <a:t>  </a:t>
            </a:r>
            <a:r>
              <a:rPr lang="ru-RU" sz="1400" b="1" dirty="0" err="1" smtClean="0">
                <a:solidFill>
                  <a:prstClr val="black"/>
                </a:solidFill>
              </a:rPr>
              <a:t>мерзімге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</a:rPr>
              <a:t>тағылымдамадан өту</a:t>
            </a:r>
            <a:r>
              <a:rPr lang="ru-RU" sz="1400" b="1" dirty="0" smtClean="0">
                <a:solidFill>
                  <a:prstClr val="black"/>
                </a:solidFill>
              </a:rPr>
              <a:t>;</a:t>
            </a:r>
            <a:endParaRPr lang="ru-RU" sz="1400" b="1" dirty="0">
              <a:solidFill>
                <a:prstClr val="black"/>
              </a:solidFill>
            </a:endParaRPr>
          </a:p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</a:rPr>
              <a:t>тағылымдамадан өту мерзімін</a:t>
            </a:r>
            <a:r>
              <a:rPr lang="ru-RU" sz="1400" b="1" dirty="0" smtClean="0">
                <a:solidFill>
                  <a:prstClr val="black"/>
                </a:solidFill>
              </a:rPr>
              <a:t> 3 </a:t>
            </a:r>
            <a:r>
              <a:rPr lang="ru-RU" sz="1400" b="1" dirty="0" err="1" smtClean="0">
                <a:solidFill>
                  <a:prstClr val="black"/>
                </a:solidFill>
              </a:rPr>
              <a:t>айға дейін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</a:rPr>
              <a:t>қысқарту мүмкіндігі</a:t>
            </a:r>
            <a:endParaRPr lang="ru-RU" sz="1400" b="1" dirty="0">
              <a:solidFill>
                <a:prstClr val="black"/>
              </a:solidFill>
            </a:endParaRPr>
          </a:p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 rot="16200000">
            <a:off x="4221567" y="1372811"/>
            <a:ext cx="428625" cy="700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" name="Рисунок 20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71810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4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143248"/>
            <a:ext cx="17859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142976" y="2786058"/>
            <a:ext cx="1000125" cy="285750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ФРГ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71934" y="2786058"/>
            <a:ext cx="1000125" cy="285750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Италия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2910" y="4143380"/>
            <a:ext cx="7786742" cy="42862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err="1" smtClean="0">
                <a:solidFill>
                  <a:prstClr val="black"/>
                </a:solidFill>
              </a:rPr>
              <a:t>тағылымдамадан өту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</a:p>
          <a:p>
            <a:pPr marL="88900"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prstClr val="black"/>
                </a:solidFill>
              </a:rPr>
              <a:t>2 </a:t>
            </a:r>
            <a:r>
              <a:rPr lang="ru-RU" sz="1400" b="1" dirty="0" err="1" smtClean="0">
                <a:solidFill>
                  <a:prstClr val="black"/>
                </a:solidFill>
              </a:rPr>
              <a:t>жыл</a:t>
            </a:r>
            <a:r>
              <a:rPr lang="ru-RU" sz="1400" b="1" dirty="0" smtClean="0">
                <a:solidFill>
                  <a:prstClr val="black"/>
                </a:solidFill>
              </a:rPr>
              <a:t>                                                2 </a:t>
            </a:r>
            <a:r>
              <a:rPr lang="ru-RU" sz="1400" b="1" dirty="0" err="1" smtClean="0">
                <a:solidFill>
                  <a:prstClr val="black"/>
                </a:solidFill>
              </a:rPr>
              <a:t>жыл</a:t>
            </a:r>
            <a:r>
              <a:rPr lang="ru-RU" sz="1400" b="1" dirty="0" smtClean="0">
                <a:solidFill>
                  <a:prstClr val="black"/>
                </a:solidFill>
              </a:rPr>
              <a:t>                                       3 </a:t>
            </a:r>
            <a:r>
              <a:rPr lang="ru-RU" sz="1400" b="1" dirty="0" err="1" smtClean="0">
                <a:solidFill>
                  <a:prstClr val="black"/>
                </a:solidFill>
              </a:rPr>
              <a:t>жыл</a:t>
            </a:r>
            <a:r>
              <a:rPr lang="ru-RU" sz="1400" b="1" dirty="0" smtClean="0">
                <a:solidFill>
                  <a:prstClr val="black"/>
                </a:solidFill>
              </a:rPr>
              <a:t>                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40" name="Picture 39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071810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6929454" y="2857496"/>
            <a:ext cx="1000125" cy="285750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Франция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№30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9144000" cy="5715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/>
              <a:t>  </a:t>
            </a:r>
            <a:r>
              <a:rPr lang="ru-RU" sz="2400" b="1" dirty="0" err="1" smtClean="0"/>
              <a:t>Аумақтық нотариаттық </a:t>
            </a:r>
            <a:r>
              <a:rPr lang="ru-RU" sz="2400" b="1" dirty="0" smtClean="0"/>
              <a:t>палата </a:t>
            </a:r>
            <a:r>
              <a:rPr lang="ru-RU" sz="2400" b="1" dirty="0" err="1" smtClean="0"/>
              <a:t>төрағаларын</a:t>
            </a:r>
            <a:r>
              <a:rPr lang="ru-RU" sz="2400" dirty="0" err="1" smtClean="0"/>
              <a:t>ың ауыстырылмайтындығы</a:t>
            </a:r>
            <a:endParaRPr lang="ru-RU" sz="2400" dirty="0"/>
          </a:p>
        </p:txBody>
      </p:sp>
      <p:sp>
        <p:nvSpPr>
          <p:cNvPr id="22531" name="TextBox 19"/>
          <p:cNvSpPr txBox="1">
            <a:spLocks noChangeArrowheads="1"/>
          </p:cNvSpPr>
          <p:nvPr/>
        </p:nvSpPr>
        <p:spPr bwMode="auto">
          <a:xfrm>
            <a:off x="2428875" y="1643063"/>
            <a:ext cx="1857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 err="1" smtClean="0">
                <a:latin typeface="Times New Roman" pitchFamily="18" charset="0"/>
                <a:cs typeface="Times New Roman" pitchFamily="18" charset="0"/>
              </a:rPr>
              <a:t>Шығыс Қазақстан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обл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532" name="TextBox 19"/>
          <p:cNvSpPr txBox="1">
            <a:spLocks noChangeArrowheads="1"/>
          </p:cNvSpPr>
          <p:nvPr/>
        </p:nvSpPr>
        <p:spPr bwMode="auto">
          <a:xfrm>
            <a:off x="7000875" y="1643063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Павлодар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обл.</a:t>
            </a:r>
          </a:p>
        </p:txBody>
      </p:sp>
      <p:sp>
        <p:nvSpPr>
          <p:cNvPr id="22533" name="TextBox 19"/>
          <p:cNvSpPr txBox="1">
            <a:spLocks noChangeArrowheads="1"/>
          </p:cNvSpPr>
          <p:nvPr/>
        </p:nvSpPr>
        <p:spPr bwMode="auto">
          <a:xfrm>
            <a:off x="357188" y="1643063"/>
            <a:ext cx="1857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обл. 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Box 19"/>
          <p:cNvSpPr txBox="1">
            <a:spLocks noChangeArrowheads="1"/>
          </p:cNvSpPr>
          <p:nvPr/>
        </p:nvSpPr>
        <p:spPr bwMode="auto">
          <a:xfrm>
            <a:off x="4857750" y="1643063"/>
            <a:ext cx="1857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 err="1" smtClean="0">
                <a:latin typeface="Times New Roman" pitchFamily="18" charset="0"/>
                <a:cs typeface="Times New Roman" pitchFamily="18" charset="0"/>
              </a:rPr>
              <a:t>Қарағанды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обл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535" name="Picture 2" descr="&amp;Kcy;&amp;acy;&amp;rcy;&amp;tcy;&amp;icy;&amp;ncy;&amp;kcy;&amp;icy; &amp;pcy;&amp;ocy; &amp;zcy;&amp;acy;&amp;pcy;&amp;rcy;&amp;ocy;&amp;scy;&amp;ucy; &amp;kcy;&amp;acy;&amp;rcy;&amp;tcy;&amp;icy;&amp;ncy;&amp;kcy;&amp;acy; &amp;ncy;&amp;ocy;&amp;tcy;&amp;acy;&amp;rcy;&amp;i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00025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 descr="&amp;Kcy;&amp;acy;&amp;rcy;&amp;tcy;&amp;icy;&amp;ncy;&amp;kcy;&amp;icy; &amp;pcy;&amp;ocy; &amp;zcy;&amp;acy;&amp;pcy;&amp;rcy;&amp;ocy;&amp;scy;&amp;ucy; &amp;kcy;&amp;acy;&amp;rcy;&amp;tcy;&amp;icy;&amp;ncy;&amp;kcy;&amp;acy; &amp;ncy;&amp;ocy;&amp;tcy;&amp;acy;&amp;rcy;&amp;i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1928813"/>
            <a:ext cx="1143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" descr="&amp;Kcy;&amp;acy;&amp;rcy;&amp;tcy;&amp;icy;&amp;ncy;&amp;kcy;&amp;icy; &amp;pcy;&amp;ocy; &amp;zcy;&amp;acy;&amp;pcy;&amp;rcy;&amp;ocy;&amp;scy;&amp;ucy; &amp;kcy;&amp;acy;&amp;rcy;&amp;tcy;&amp;icy;&amp;ncy;&amp;kcy;&amp;acy; &amp;ncy;&amp;ocy;&amp;tcy;&amp;acy;&amp;rcy;&amp;i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2071688"/>
            <a:ext cx="1143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" descr="&amp;Kcy;&amp;acy;&amp;rcy;&amp;tcy;&amp;icy;&amp;ncy;&amp;kcy;&amp;icy; &amp;pcy;&amp;ocy; &amp;zcy;&amp;acy;&amp;pcy;&amp;rcy;&amp;ocy;&amp;scy;&amp;ucy; &amp;kcy;&amp;acy;&amp;rcy;&amp;tcy;&amp;icy;&amp;ncy;&amp;kcy;&amp;acy; &amp;ncy;&amp;ocy;&amp;tcy;&amp;acy;&amp;rcy;&amp;i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071688"/>
            <a:ext cx="1143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Box 19"/>
          <p:cNvSpPr txBox="1">
            <a:spLocks noChangeArrowheads="1"/>
          </p:cNvSpPr>
          <p:nvPr/>
        </p:nvSpPr>
        <p:spPr bwMode="auto">
          <a:xfrm>
            <a:off x="357188" y="3071813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kk-KZ" altLang="ru-RU" sz="1200" b="1" dirty="0" smtClean="0">
                <a:latin typeface="Times New Roman" pitchFamily="18" charset="0"/>
                <a:cs typeface="Times New Roman" pitchFamily="18" charset="0"/>
              </a:rPr>
              <a:t>жылдан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0" name="TextBox 19"/>
          <p:cNvSpPr txBox="1">
            <a:spLocks noChangeArrowheads="1"/>
          </p:cNvSpPr>
          <p:nvPr/>
        </p:nvSpPr>
        <p:spPr bwMode="auto">
          <a:xfrm>
            <a:off x="2500313" y="3143250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1999 </a:t>
            </a:r>
            <a:r>
              <a:rPr lang="ru-RU" altLang="ru-RU" sz="1200" b="1" dirty="0" err="1" smtClean="0"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1" name="TextBox 19"/>
          <p:cNvSpPr txBox="1">
            <a:spLocks noChangeArrowheads="1"/>
          </p:cNvSpPr>
          <p:nvPr/>
        </p:nvSpPr>
        <p:spPr bwMode="auto">
          <a:xfrm>
            <a:off x="4714875" y="3214688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1998 </a:t>
            </a:r>
            <a:r>
              <a:rPr lang="ru-RU" altLang="ru-RU" sz="1200" b="1" dirty="0" err="1" smtClean="0"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2" name="TextBox 19"/>
          <p:cNvSpPr txBox="1">
            <a:spLocks noChangeArrowheads="1"/>
          </p:cNvSpPr>
          <p:nvPr/>
        </p:nvSpPr>
        <p:spPr bwMode="auto">
          <a:xfrm>
            <a:off x="7072313" y="3143250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1998 </a:t>
            </a:r>
            <a:r>
              <a:rPr lang="ru-RU" altLang="ru-RU" sz="1200" b="1" dirty="0" err="1" smtClean="0">
                <a:latin typeface="Times New Roman" pitchFamily="18" charset="0"/>
                <a:cs typeface="Times New Roman" pitchFamily="18" charset="0"/>
              </a:rPr>
              <a:t>жылдан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4348" y="1071546"/>
            <a:ext cx="7715250" cy="5000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Аумақтық нотариаттық палаталар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төрағалары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85786" y="4643447"/>
            <a:ext cx="7858180" cy="1143008"/>
          </a:xfrm>
          <a:prstGeom prst="roundRect">
            <a:avLst/>
          </a:prstGeom>
          <a:solidFill>
            <a:srgbClr val="B7FFE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ҰСЫНЫЛАДЫ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бір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адам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қатарынан екі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мерзімнен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артық төраға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бола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алмайтыны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норманы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бекіту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85786" y="3571876"/>
            <a:ext cx="7715250" cy="5000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Осылайша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нотариаттық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палата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төрағалары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жылдан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астам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ауыспаған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4357686" y="4143380"/>
            <a:ext cx="484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№31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3" name="Номер слайда 8"/>
          <p:cNvSpPr txBox="1">
            <a:spLocks/>
          </p:cNvSpPr>
          <p:nvPr/>
        </p:nvSpPr>
        <p:spPr bwMode="auto">
          <a:xfrm>
            <a:off x="6804025" y="6326188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Номер слайда 8"/>
          <p:cNvSpPr txBox="1">
            <a:spLocks/>
          </p:cNvSpPr>
          <p:nvPr/>
        </p:nvSpPr>
        <p:spPr bwMode="auto">
          <a:xfrm>
            <a:off x="6954838" y="642302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328319" y="515144"/>
            <a:ext cx="25400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46"/>
          <p:cNvSpPr txBox="1">
            <a:spLocks noChangeArrowheads="1"/>
          </p:cNvSpPr>
          <p:nvPr/>
        </p:nvSpPr>
        <p:spPr bwMode="auto">
          <a:xfrm>
            <a:off x="1166813" y="6064250"/>
            <a:ext cx="214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Calibri" pitchFamily="34" charset="0"/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487" name="Прямоугольник 11"/>
          <p:cNvSpPr>
            <a:spLocks noChangeArrowheads="1"/>
          </p:cNvSpPr>
          <p:nvPr/>
        </p:nvSpPr>
        <p:spPr bwMode="auto">
          <a:xfrm>
            <a:off x="5703888" y="4089400"/>
            <a:ext cx="178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488" name="Прямоугольник 11"/>
          <p:cNvSpPr>
            <a:spLocks noChangeArrowheads="1"/>
          </p:cNvSpPr>
          <p:nvPr/>
        </p:nvSpPr>
        <p:spPr bwMode="auto">
          <a:xfrm>
            <a:off x="1449388" y="5105400"/>
            <a:ext cx="178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489" name="Прямоугольник 11"/>
          <p:cNvSpPr>
            <a:spLocks noChangeArrowheads="1"/>
          </p:cNvSpPr>
          <p:nvPr/>
        </p:nvSpPr>
        <p:spPr bwMode="auto">
          <a:xfrm>
            <a:off x="254000" y="4140200"/>
            <a:ext cx="1785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490" name="Прямоугольник 11"/>
          <p:cNvSpPr>
            <a:spLocks noChangeArrowheads="1"/>
          </p:cNvSpPr>
          <p:nvPr/>
        </p:nvSpPr>
        <p:spPr bwMode="auto">
          <a:xfrm>
            <a:off x="322263" y="3706813"/>
            <a:ext cx="1785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491" name="Прямоугольник 24"/>
          <p:cNvSpPr>
            <a:spLocks noChangeArrowheads="1"/>
          </p:cNvSpPr>
          <p:nvPr/>
        </p:nvSpPr>
        <p:spPr bwMode="auto">
          <a:xfrm>
            <a:off x="3687763" y="3230563"/>
            <a:ext cx="1766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solidFill>
                <a:srgbClr val="002060"/>
              </a:solidFill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7143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err="1" smtClean="0"/>
              <a:t>Нотариаттық палаталардың қаржылық қызметтерінің ашықтығы</a:t>
            </a:r>
            <a:endParaRPr lang="ru-RU" sz="2400" dirty="0"/>
          </a:p>
        </p:txBody>
      </p:sp>
      <p:pic>
        <p:nvPicPr>
          <p:cNvPr id="20493" name="Picture 16" descr="&amp;Kcy;&amp;acy;&amp;rcy;&amp;tcy;&amp;icy;&amp;ncy;&amp;kcy;&amp;icy; &amp;pcy;&amp;ocy; &amp;zcy;&amp;acy;&amp;pcy;&amp;rcy;&amp;ocy;&amp;scy;&amp;ucy; &amp;pcy;&amp;rcy;&amp;ocy;&amp;zcy;&amp;rcy;&amp;acy;&amp;chcy;&amp;ncy;&amp;ocy;&amp;scy;&amp;tcy;&amp;softcy; &amp;ncy;&amp;ocy;&amp;tcy;&amp;acy;&amp;rcy;&amp;icy;&amp;acy;&amp;lcy;&amp;softcy;&amp;ncy;&amp;ocy;&amp;jcy; &amp;dcy;&amp;iecy;&amp;yacy;&amp;tcy;&amp;iecy;&amp;lcy;&amp;softcy;&amp;ncy;&amp;ocy;&amp;scy;&amp;t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85860"/>
            <a:ext cx="58816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1500188" y="4857760"/>
            <a:ext cx="6286500" cy="11429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Нотариаттық палаталардың қаржылық есептіліктерінің жария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тетігін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енгізу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жоспарлануда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№32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9850"/>
            <a:ext cx="9144000" cy="571500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dirty="0" smtClean="0"/>
              <a:t>«</a:t>
            </a:r>
            <a:r>
              <a:rPr lang="en-US" sz="2400" dirty="0" smtClean="0"/>
              <a:t>PRO BONO</a:t>
            </a:r>
            <a:r>
              <a:rPr lang="ru-RU" sz="2400" dirty="0" smtClean="0"/>
              <a:t>» </a:t>
            </a:r>
            <a:r>
              <a:rPr lang="ru-RU" sz="2400" dirty="0" err="1" smtClean="0"/>
              <a:t>жүйесін енгізу</a:t>
            </a:r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14375" y="3786188"/>
            <a:ext cx="7929563" cy="1571625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857500"/>
            <a:ext cx="7389812" cy="3214688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88" y="714375"/>
            <a:ext cx="2928937" cy="2357438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63" y="2286000"/>
            <a:ext cx="1571625" cy="25717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1514" name="Прямоугольник 29"/>
          <p:cNvSpPr>
            <a:spLocks noChangeArrowheads="1"/>
          </p:cNvSpPr>
          <p:nvPr/>
        </p:nvSpPr>
        <p:spPr bwMode="auto">
          <a:xfrm>
            <a:off x="714375" y="714375"/>
            <a:ext cx="7858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2714625"/>
            <a:ext cx="8715375" cy="3357563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              </a:t>
            </a: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1516" name="Прямоугольник 16"/>
          <p:cNvSpPr>
            <a:spLocks noChangeArrowheads="1"/>
          </p:cNvSpPr>
          <p:nvPr/>
        </p:nvSpPr>
        <p:spPr bwMode="auto">
          <a:xfrm>
            <a:off x="1071563" y="4786313"/>
            <a:ext cx="72151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ru-RU" sz="2800">
              <a:latin typeface="Impact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ru-RU" sz="2800">
              <a:latin typeface="Impact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ru-RU" sz="280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ru-RU">
                <a:latin typeface="Impact" pitchFamily="34" charset="0"/>
              </a:rPr>
              <a:t>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7158" y="2857496"/>
            <a:ext cx="8501062" cy="17145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     «</a:t>
            </a:r>
            <a:r>
              <a:rPr lang="ru-RU" sz="1600" b="1" dirty="0" err="1">
                <a:solidFill>
                  <a:schemeClr val="tx1"/>
                </a:solidFill>
              </a:rPr>
              <a:t>Pro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bono</a:t>
            </a:r>
            <a:r>
              <a:rPr lang="ru-RU" sz="1600" b="1" dirty="0">
                <a:solidFill>
                  <a:schemeClr val="tx1"/>
                </a:solidFill>
              </a:rPr>
              <a:t>»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hlinkClick r:id="rId2" tooltip="Латинский язык"/>
              </a:rPr>
              <a:t>лат</a:t>
            </a:r>
            <a:r>
              <a:rPr lang="ru-RU" sz="1600" dirty="0">
                <a:solidFill>
                  <a:schemeClr val="tx1"/>
                </a:solidFill>
                <a:hlinkClick r:id="rId2" tooltip="Латинский язык"/>
              </a:rPr>
              <a:t>.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la-Latn" sz="1600" i="1" dirty="0">
                <a:solidFill>
                  <a:schemeClr val="tx1"/>
                </a:solidFill>
              </a:rPr>
              <a:t>pro bono publico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</a:rPr>
              <a:t>— </a:t>
            </a:r>
            <a:r>
              <a:rPr lang="ru-RU" sz="1600" dirty="0" err="1" smtClean="0">
                <a:solidFill>
                  <a:schemeClr val="tx1"/>
                </a:solidFill>
              </a:rPr>
              <a:t>қоғам игілігі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үшін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</a:rPr>
              <a:t>— </a:t>
            </a:r>
            <a:r>
              <a:rPr lang="ru-RU" sz="1600" dirty="0" err="1" smtClean="0">
                <a:solidFill>
                  <a:schemeClr val="tx1"/>
                </a:solidFill>
              </a:rPr>
              <a:t>қоғамдық қызмет ретінде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ерікті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бастама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және төлем ақысыз көрсетілетін кәсіптік жұмысты білдіретін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латын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сөзі,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      </a:t>
            </a:r>
            <a:r>
              <a:rPr lang="ru-RU" sz="1600" dirty="0" err="1" smtClean="0">
                <a:solidFill>
                  <a:schemeClr val="tx1"/>
                </a:solidFill>
              </a:rPr>
              <a:t>Дәстүрлі волонтерліктен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айырмашылығы, бұл ерекше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кәсіби дағдыларды көмекке ақы төлеуге мүмкіндігі жоқ адамдарға көмек көрсету үшін пайдаланатын</a:t>
            </a:r>
            <a:r>
              <a:rPr lang="ru-RU" sz="1600" dirty="0" smtClean="0">
                <a:solidFill>
                  <a:schemeClr val="tx1"/>
                </a:solidFill>
              </a:rPr>
              <a:t> сервис.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      </a:t>
            </a:r>
          </a:p>
        </p:txBody>
      </p:sp>
      <p:pic>
        <p:nvPicPr>
          <p:cNvPr id="21518" name="Picture 25" descr="http://ingushombudsman.ru/wp-content/uploads/2017/04/%D0%BF%D1%80%D0%BE-%D0%B1%D0%BE%D0%BD%D0%B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928688"/>
            <a:ext cx="79295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1571625" y="5143500"/>
            <a:ext cx="6286500" cy="100014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ҰСЫНЫЛАДЫ</a:t>
            </a:r>
            <a:endParaRPr lang="ru-RU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dirty="0" err="1" smtClean="0">
                <a:solidFill>
                  <a:schemeClr val="tx1"/>
                </a:solidFill>
              </a:rPr>
              <a:t>Өмірлік жағдайлары ауыр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азаматтарға тегін</a:t>
            </a:r>
            <a:r>
              <a:rPr lang="ru-RU" sz="1600" dirty="0" smtClean="0">
                <a:solidFill>
                  <a:schemeClr val="tx1"/>
                </a:solidFill>
              </a:rPr>
              <a:t> консультация беру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214813" y="4643438"/>
            <a:ext cx="484187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Номер слайда 8"/>
          <p:cNvSpPr txBox="1">
            <a:spLocks/>
          </p:cNvSpPr>
          <p:nvPr/>
        </p:nvSpPr>
        <p:spPr bwMode="auto">
          <a:xfrm>
            <a:off x="6804025" y="6326188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8"/>
          <p:cNvSpPr txBox="1">
            <a:spLocks/>
          </p:cNvSpPr>
          <p:nvPr/>
        </p:nvSpPr>
        <p:spPr bwMode="auto">
          <a:xfrm>
            <a:off x="7086600" y="6143644"/>
            <a:ext cx="20574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№33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b="1" dirty="0" smtClean="0"/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b="1" dirty="0" smtClean="0"/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Благодарю за внимание!</a:t>
            </a:r>
          </a:p>
        </p:txBody>
      </p:sp>
      <p:pic>
        <p:nvPicPr>
          <p:cNvPr id="26627" name="Рисунок 2" descr="0017-017-Spasibo-za-vnimani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7964488" y="6611938"/>
            <a:ext cx="1179512" cy="2460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№34</a:t>
            </a:r>
            <a:endParaRPr lang="ru-RU" sz="1000" dirty="0">
              <a:latin typeface="+mn-lt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28596" y="1785926"/>
            <a:ext cx="8215312" cy="25717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65125" indent="-25558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ru-RU" sz="4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Назарларыныз</a:t>
            </a:r>
            <a:r>
              <a:rPr lang="kk-KZ" sz="4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ға                            </a:t>
            </a:r>
          </a:p>
          <a:p>
            <a:pPr marL="365125" indent="-255588"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kk-KZ" sz="4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рақмет</a:t>
            </a:r>
            <a:r>
              <a:rPr lang="ru-RU" sz="4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65125" indent="-255588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65125" indent="-255588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65125" indent="-25558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65125" indent="-25558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65125" indent="-25558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75" y="4071938"/>
            <a:ext cx="7929563" cy="1571625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857500"/>
            <a:ext cx="7389812" cy="3214688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17412" name="Прямоугольник 14"/>
          <p:cNvSpPr>
            <a:spLocks noChangeArrowheads="1"/>
          </p:cNvSpPr>
          <p:nvPr/>
        </p:nvSpPr>
        <p:spPr bwMode="auto">
          <a:xfrm>
            <a:off x="214313" y="785813"/>
            <a:ext cx="6500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 sz="1400">
              <a:latin typeface="Impact" pitchFamily="34" charset="0"/>
            </a:endParaRPr>
          </a:p>
        </p:txBody>
      </p:sp>
      <p:sp>
        <p:nvSpPr>
          <p:cNvPr id="17413" name="Прямоугольник 20"/>
          <p:cNvSpPr>
            <a:spLocks noChangeArrowheads="1"/>
          </p:cNvSpPr>
          <p:nvPr/>
        </p:nvSpPr>
        <p:spPr bwMode="auto">
          <a:xfrm>
            <a:off x="714375" y="5214938"/>
            <a:ext cx="7929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endParaRPr lang="ru-RU" sz="240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88" y="642938"/>
            <a:ext cx="2928937" cy="235743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0375" y="714375"/>
            <a:ext cx="1571625" cy="25717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17417" name="Прямоугольник 29"/>
          <p:cNvSpPr>
            <a:spLocks noChangeArrowheads="1"/>
          </p:cNvSpPr>
          <p:nvPr/>
        </p:nvSpPr>
        <p:spPr bwMode="auto">
          <a:xfrm>
            <a:off x="785813" y="785813"/>
            <a:ext cx="7858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2714625"/>
            <a:ext cx="8715375" cy="3357563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              </a:t>
            </a: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000500" y="3643313"/>
            <a:ext cx="4643438" cy="857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257175" indent="-250825">
              <a:spcAft>
                <a:spcPts val="1075"/>
              </a:spcAft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  <a:defRPr/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Ubuntu" charset="0"/>
              <a:ea typeface="DejaVu Sans" charset="0"/>
              <a:cs typeface="DejaVu Sans" charset="0"/>
            </a:endParaRPr>
          </a:p>
        </p:txBody>
      </p:sp>
      <p:sp>
        <p:nvSpPr>
          <p:cNvPr id="17420" name="AutoShape 2" descr="&amp;Kcy;&amp;acy;&amp;rcy;&amp;tcy;&amp;icy;&amp;ncy;&amp;kcy;&amp;icy; &amp;pcy;&amp;ocy; &amp;zcy;&amp;acy;&amp;pcy;&amp;rcy;&amp;ocy;&amp;scy;&amp;ucy; &amp;ocy;&amp;rcy;&amp;iecy;&amp;lcy; &amp;kcy;&amp;acy;&amp;zcy;&amp;acy;&amp;khcy;&amp;scy;&amp;tcy;&amp;acy;&amp;ncy;&amp;acy; png"/>
          <p:cNvSpPr>
            <a:spLocks noChangeAspect="1" noChangeArrowheads="1"/>
          </p:cNvSpPr>
          <p:nvPr/>
        </p:nvSpPr>
        <p:spPr bwMode="auto">
          <a:xfrm>
            <a:off x="161925" y="-1524000"/>
            <a:ext cx="60388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1" name="Диаграмма 50"/>
          <p:cNvGraphicFramePr/>
          <p:nvPr/>
        </p:nvGraphicFramePr>
        <p:xfrm>
          <a:off x="142844" y="857232"/>
          <a:ext cx="8643998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Прямоугольник 41"/>
          <p:cNvSpPr/>
          <p:nvPr/>
        </p:nvSpPr>
        <p:spPr bwMode="auto">
          <a:xfrm rot="20661400">
            <a:off x="4667437" y="1693471"/>
            <a:ext cx="9461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+ </a:t>
            </a:r>
            <a:r>
              <a:rPr lang="ru-RU" sz="1400" b="1" dirty="0" smtClean="0">
                <a:latin typeface="+mn-lt"/>
              </a:rPr>
              <a:t>4,6 </a:t>
            </a:r>
            <a:r>
              <a:rPr lang="ru-RU" sz="1400" b="1" dirty="0">
                <a:latin typeface="+mn-lt"/>
              </a:rPr>
              <a:t>%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 rot="20536813">
            <a:off x="6239499" y="1422541"/>
            <a:ext cx="9461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+ 0,5 </a:t>
            </a:r>
            <a:r>
              <a:rPr lang="ru-RU" sz="1400" b="1" dirty="0">
                <a:latin typeface="+mn-lt"/>
              </a:rPr>
              <a:t>%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 idx="4294967295"/>
          </p:nvPr>
        </p:nvSpPr>
        <p:spPr>
          <a:xfrm>
            <a:off x="0" y="69850"/>
            <a:ext cx="9144000" cy="5715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err="1" smtClean="0"/>
              <a:t>Нотариустар</a:t>
            </a:r>
            <a:r>
              <a:rPr lang="ru-RU" sz="2400" dirty="0" smtClean="0"/>
              <a:t> </a:t>
            </a:r>
            <a:r>
              <a:rPr lang="ru-RU" sz="2400" dirty="0" err="1" smtClean="0"/>
              <a:t>санының өсу динамикасы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 bwMode="auto">
          <a:xfrm rot="20661400">
            <a:off x="3238650" y="1979227"/>
            <a:ext cx="946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+ 17 %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 rot="20661400">
            <a:off x="1738452" y="2264979"/>
            <a:ext cx="946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+ 15 %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№20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143000"/>
            <a:ext cx="77184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18"/>
          <p:cNvSpPr txBox="1">
            <a:spLocks noChangeArrowheads="1"/>
          </p:cNvSpPr>
          <p:nvPr/>
        </p:nvSpPr>
        <p:spPr bwMode="auto">
          <a:xfrm>
            <a:off x="2786063" y="5286375"/>
            <a:ext cx="67008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4163 нотариус бар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5299075" y="2255838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668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6858000" y="3929063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850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4714875" y="1643063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131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2357438" y="3000375"/>
            <a:ext cx="576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178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1714480" y="2857496"/>
            <a:ext cx="576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96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6858000" y="2214563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287</a:t>
            </a: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5143500" y="3500438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169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TextBox 12"/>
          <p:cNvSpPr txBox="1">
            <a:spLocks noChangeArrowheads="1"/>
          </p:cNvSpPr>
          <p:nvPr/>
        </p:nvSpPr>
        <p:spPr bwMode="auto">
          <a:xfrm>
            <a:off x="1571625" y="2071688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94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4" name="TextBox 13"/>
          <p:cNvSpPr txBox="1">
            <a:spLocks noChangeArrowheads="1"/>
          </p:cNvSpPr>
          <p:nvPr/>
        </p:nvSpPr>
        <p:spPr bwMode="auto">
          <a:xfrm>
            <a:off x="4714875" y="3214688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347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5" name="TextBox 14"/>
          <p:cNvSpPr txBox="1">
            <a:spLocks noChangeArrowheads="1"/>
          </p:cNvSpPr>
          <p:nvPr/>
        </p:nvSpPr>
        <p:spPr bwMode="auto">
          <a:xfrm>
            <a:off x="3714750" y="2286000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172</a:t>
            </a:r>
          </a:p>
        </p:txBody>
      </p:sp>
      <p:sp>
        <p:nvSpPr>
          <p:cNvPr id="13326" name="TextBox 15"/>
          <p:cNvSpPr txBox="1">
            <a:spLocks noChangeArrowheads="1"/>
          </p:cNvSpPr>
          <p:nvPr/>
        </p:nvSpPr>
        <p:spPr bwMode="auto">
          <a:xfrm>
            <a:off x="3857625" y="3857625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125</a:t>
            </a:r>
          </a:p>
        </p:txBody>
      </p:sp>
      <p:sp>
        <p:nvSpPr>
          <p:cNvPr id="13327" name="TextBox 16"/>
          <p:cNvSpPr txBox="1">
            <a:spLocks noChangeArrowheads="1"/>
          </p:cNvSpPr>
          <p:nvPr/>
        </p:nvSpPr>
        <p:spPr bwMode="auto">
          <a:xfrm>
            <a:off x="5715000" y="1428750"/>
            <a:ext cx="576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127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8" name="TextBox 17"/>
          <p:cNvSpPr txBox="1">
            <a:spLocks noChangeArrowheads="1"/>
          </p:cNvSpPr>
          <p:nvPr/>
        </p:nvSpPr>
        <p:spPr bwMode="auto">
          <a:xfrm>
            <a:off x="4357688" y="1500188"/>
            <a:ext cx="577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84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9" name="TextBox 18"/>
          <p:cNvSpPr txBox="1">
            <a:spLocks noChangeArrowheads="1"/>
          </p:cNvSpPr>
          <p:nvPr/>
        </p:nvSpPr>
        <p:spPr bwMode="auto">
          <a:xfrm>
            <a:off x="4572000" y="4143380"/>
            <a:ext cx="577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467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0" name="TextBox 19"/>
          <p:cNvSpPr txBox="1">
            <a:spLocks noChangeArrowheads="1"/>
          </p:cNvSpPr>
          <p:nvPr/>
        </p:nvSpPr>
        <p:spPr bwMode="auto">
          <a:xfrm>
            <a:off x="1727200" y="3851275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89</a:t>
            </a:r>
          </a:p>
        </p:txBody>
      </p:sp>
      <p:sp>
        <p:nvSpPr>
          <p:cNvPr id="13331" name="TextBox 6"/>
          <p:cNvSpPr txBox="1">
            <a:spLocks noChangeArrowheads="1"/>
          </p:cNvSpPr>
          <p:nvPr/>
        </p:nvSpPr>
        <p:spPr bwMode="auto">
          <a:xfrm>
            <a:off x="6572250" y="3214688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279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 idx="4294967295"/>
          </p:nvPr>
        </p:nvSpPr>
        <p:spPr>
          <a:xfrm>
            <a:off x="0" y="69850"/>
            <a:ext cx="9144000" cy="5715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kk-KZ" sz="2400" dirty="0" smtClean="0"/>
              <a:t>Нотариустардың облыстар бойынша саны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№21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4" name="Номер слайда 8"/>
          <p:cNvSpPr txBox="1">
            <a:spLocks/>
          </p:cNvSpPr>
          <p:nvPr/>
        </p:nvSpPr>
        <p:spPr bwMode="auto">
          <a:xfrm>
            <a:off x="6804025" y="6326188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Номер слайда 8"/>
          <p:cNvSpPr txBox="1">
            <a:spLocks/>
          </p:cNvSpPr>
          <p:nvPr/>
        </p:nvSpPr>
        <p:spPr bwMode="auto">
          <a:xfrm>
            <a:off x="6954838" y="642302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328319" y="515144"/>
            <a:ext cx="25400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46"/>
          <p:cNvSpPr txBox="1">
            <a:spLocks noChangeArrowheads="1"/>
          </p:cNvSpPr>
          <p:nvPr/>
        </p:nvSpPr>
        <p:spPr bwMode="auto">
          <a:xfrm>
            <a:off x="1166813" y="6064250"/>
            <a:ext cx="214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Calibri" pitchFamily="34" charset="0"/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58" name="Прямоугольник 11"/>
          <p:cNvSpPr>
            <a:spLocks noChangeArrowheads="1"/>
          </p:cNvSpPr>
          <p:nvPr/>
        </p:nvSpPr>
        <p:spPr bwMode="auto">
          <a:xfrm>
            <a:off x="5703888" y="4089400"/>
            <a:ext cx="178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59" name="Прямоугольник 11"/>
          <p:cNvSpPr>
            <a:spLocks noChangeArrowheads="1"/>
          </p:cNvSpPr>
          <p:nvPr/>
        </p:nvSpPr>
        <p:spPr bwMode="auto">
          <a:xfrm>
            <a:off x="1449388" y="5105400"/>
            <a:ext cx="178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60" name="Прямоугольник 11"/>
          <p:cNvSpPr>
            <a:spLocks noChangeArrowheads="1"/>
          </p:cNvSpPr>
          <p:nvPr/>
        </p:nvSpPr>
        <p:spPr bwMode="auto">
          <a:xfrm>
            <a:off x="254000" y="4140200"/>
            <a:ext cx="1785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61" name="Прямоугольник 11"/>
          <p:cNvSpPr>
            <a:spLocks noChangeArrowheads="1"/>
          </p:cNvSpPr>
          <p:nvPr/>
        </p:nvSpPr>
        <p:spPr bwMode="auto">
          <a:xfrm>
            <a:off x="322263" y="3706813"/>
            <a:ext cx="1785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64" name="TextBox 22"/>
          <p:cNvSpPr txBox="1">
            <a:spLocks noChangeArrowheads="1"/>
          </p:cNvSpPr>
          <p:nvPr/>
        </p:nvSpPr>
        <p:spPr bwMode="auto">
          <a:xfrm>
            <a:off x="5643563" y="1000125"/>
            <a:ext cx="4357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71437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kk-KZ" sz="2400" dirty="0" smtClean="0"/>
              <a:t>Мәмілелерді жарамсыз деп тану туралы талап қоюдың саны бойынша ақпарат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№22</a:t>
            </a:r>
            <a:endParaRPr lang="ru-RU" sz="1000" dirty="0">
              <a:latin typeface="+mn-lt"/>
              <a:cs typeface="+mn-cs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785786" y="785794"/>
          <a:ext cx="859633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Левая фигурная скобка 18"/>
          <p:cNvSpPr/>
          <p:nvPr/>
        </p:nvSpPr>
        <p:spPr>
          <a:xfrm rot="16200000">
            <a:off x="1130316" y="3798853"/>
            <a:ext cx="1311207" cy="2000264"/>
          </a:xfrm>
          <a:prstGeom prst="leftBrace">
            <a:avLst>
              <a:gd name="adj1" fmla="val 8333"/>
              <a:gd name="adj2" fmla="val 492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4202150" y="2798718"/>
            <a:ext cx="1311206" cy="4143406"/>
          </a:xfrm>
          <a:prstGeom prst="leftBrace">
            <a:avLst>
              <a:gd name="adj1" fmla="val 8333"/>
              <a:gd name="adj2" fmla="val 492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785786" y="5572140"/>
            <a:ext cx="2643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Квоталауды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жоюға дейін</a:t>
            </a:r>
            <a:endParaRPr lang="ru-RU" alt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3643306" y="5572140"/>
            <a:ext cx="2643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Квоталауды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жойғаннан кейін</a:t>
            </a:r>
            <a:endParaRPr lang="ru-RU" alt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4" name="Номер слайда 8"/>
          <p:cNvSpPr txBox="1">
            <a:spLocks/>
          </p:cNvSpPr>
          <p:nvPr/>
        </p:nvSpPr>
        <p:spPr bwMode="auto">
          <a:xfrm>
            <a:off x="6804025" y="6326188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Номер слайда 8"/>
          <p:cNvSpPr txBox="1">
            <a:spLocks/>
          </p:cNvSpPr>
          <p:nvPr/>
        </p:nvSpPr>
        <p:spPr bwMode="auto">
          <a:xfrm>
            <a:off x="6954838" y="642302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328319" y="515144"/>
            <a:ext cx="25400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46"/>
          <p:cNvSpPr txBox="1">
            <a:spLocks noChangeArrowheads="1"/>
          </p:cNvSpPr>
          <p:nvPr/>
        </p:nvSpPr>
        <p:spPr bwMode="auto">
          <a:xfrm>
            <a:off x="1166813" y="6064250"/>
            <a:ext cx="214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Calibri" pitchFamily="34" charset="0"/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58" name="Прямоугольник 11"/>
          <p:cNvSpPr>
            <a:spLocks noChangeArrowheads="1"/>
          </p:cNvSpPr>
          <p:nvPr/>
        </p:nvSpPr>
        <p:spPr bwMode="auto">
          <a:xfrm>
            <a:off x="5703888" y="4089400"/>
            <a:ext cx="178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59" name="Прямоугольник 11"/>
          <p:cNvSpPr>
            <a:spLocks noChangeArrowheads="1"/>
          </p:cNvSpPr>
          <p:nvPr/>
        </p:nvSpPr>
        <p:spPr bwMode="auto">
          <a:xfrm>
            <a:off x="1449388" y="5105400"/>
            <a:ext cx="178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60" name="Прямоугольник 11"/>
          <p:cNvSpPr>
            <a:spLocks noChangeArrowheads="1"/>
          </p:cNvSpPr>
          <p:nvPr/>
        </p:nvSpPr>
        <p:spPr bwMode="auto">
          <a:xfrm>
            <a:off x="254000" y="4140200"/>
            <a:ext cx="1785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61" name="Прямоугольник 11"/>
          <p:cNvSpPr>
            <a:spLocks noChangeArrowheads="1"/>
          </p:cNvSpPr>
          <p:nvPr/>
        </p:nvSpPr>
        <p:spPr bwMode="auto">
          <a:xfrm>
            <a:off x="322263" y="3706813"/>
            <a:ext cx="1785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64" name="TextBox 22"/>
          <p:cNvSpPr txBox="1">
            <a:spLocks noChangeArrowheads="1"/>
          </p:cNvSpPr>
          <p:nvPr/>
        </p:nvSpPr>
        <p:spPr bwMode="auto">
          <a:xfrm>
            <a:off x="5643563" y="1000125"/>
            <a:ext cx="4357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9144000" cy="5715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err="1" smtClean="0"/>
              <a:t>Нотариаттық </a:t>
            </a:r>
            <a:r>
              <a:rPr lang="ru-RU" sz="2400" dirty="0" smtClean="0"/>
              <a:t>палата </a:t>
            </a:r>
            <a:r>
              <a:rPr lang="ru-RU" sz="2400" dirty="0" err="1" smtClean="0"/>
              <a:t>мүшелігінен шыққан нотариустардың </a:t>
            </a:r>
            <a:r>
              <a:rPr lang="ru-RU" sz="2400" dirty="0" smtClean="0"/>
              <a:t>саны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№23</a:t>
            </a:r>
            <a:endParaRPr lang="ru-RU" sz="1000" dirty="0">
              <a:latin typeface="+mn-lt"/>
              <a:cs typeface="+mn-cs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785786" y="1428736"/>
          <a:ext cx="7786742" cy="453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 bwMode="auto">
          <a:xfrm>
            <a:off x="428596" y="1000108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err="1" smtClean="0">
                <a:latin typeface="+mn-lt"/>
                <a:cs typeface="+mn-cs"/>
              </a:rPr>
              <a:t>Барлығы </a:t>
            </a:r>
            <a:r>
              <a:rPr lang="ru-RU" sz="1800" b="1" dirty="0" smtClean="0">
                <a:latin typeface="+mn-lt"/>
                <a:cs typeface="+mn-cs"/>
              </a:rPr>
              <a:t>- 944</a:t>
            </a:r>
            <a:endParaRPr lang="ru-RU" sz="1800" b="1" dirty="0">
              <a:latin typeface="+mn-lt"/>
              <a:cs typeface="+mn-cs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V="1">
            <a:off x="2143108" y="3500438"/>
            <a:ext cx="782973" cy="237576"/>
          </a:xfrm>
          <a:prstGeom prst="straightConnector1">
            <a:avLst/>
          </a:prstGeom>
          <a:noFill/>
          <a:ln w="63500" cap="flat" cmpd="thickThin" algn="ctr">
            <a:solidFill>
              <a:srgbClr val="2DA2BF"/>
            </a:solidFill>
            <a:prstDash val="solid"/>
            <a:tailEnd type="triangle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 bwMode="auto">
          <a:xfrm rot="20661400">
            <a:off x="1952766" y="3265111"/>
            <a:ext cx="946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+ </a:t>
            </a:r>
            <a:r>
              <a:rPr lang="ru-RU" sz="1400" b="1" dirty="0" smtClean="0">
                <a:latin typeface="+mn-lt"/>
              </a:rPr>
              <a:t>31 </a:t>
            </a:r>
            <a:r>
              <a:rPr lang="ru-RU" sz="1400" b="1" dirty="0">
                <a:latin typeface="+mn-lt"/>
              </a:rPr>
              <a:t>%</a:t>
            </a: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V="1">
            <a:off x="3571868" y="2786058"/>
            <a:ext cx="714380" cy="380452"/>
          </a:xfrm>
          <a:prstGeom prst="straightConnector1">
            <a:avLst/>
          </a:prstGeom>
          <a:noFill/>
          <a:ln w="63500" cap="flat" cmpd="thickThin" algn="ctr">
            <a:solidFill>
              <a:srgbClr val="2DA2BF"/>
            </a:solidFill>
            <a:prstDash val="solid"/>
            <a:tailEnd type="triangle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 bwMode="auto">
          <a:xfrm rot="19930928">
            <a:off x="3010275" y="2667570"/>
            <a:ext cx="1123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+ </a:t>
            </a:r>
            <a:r>
              <a:rPr lang="ru-RU" sz="1400" b="1" dirty="0" smtClean="0">
                <a:latin typeface="+mn-lt"/>
              </a:rPr>
              <a:t>38 </a:t>
            </a:r>
            <a:r>
              <a:rPr lang="ru-RU" sz="1400" b="1" dirty="0">
                <a:latin typeface="+mn-lt"/>
              </a:rPr>
              <a:t>%</a:t>
            </a:r>
          </a:p>
        </p:txBody>
      </p:sp>
      <p:cxnSp>
        <p:nvCxnSpPr>
          <p:cNvPr id="24" name="Прямая со стрелкой 23"/>
          <p:cNvCxnSpPr/>
          <p:nvPr/>
        </p:nvCxnSpPr>
        <p:spPr bwMode="auto">
          <a:xfrm flipV="1">
            <a:off x="4857752" y="2000240"/>
            <a:ext cx="714380" cy="380452"/>
          </a:xfrm>
          <a:prstGeom prst="straightConnector1">
            <a:avLst/>
          </a:prstGeom>
          <a:noFill/>
          <a:ln w="63500" cap="flat" cmpd="thickThin" algn="ctr">
            <a:solidFill>
              <a:srgbClr val="2DA2BF"/>
            </a:solidFill>
            <a:prstDash val="solid"/>
            <a:tailEnd type="triangle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 bwMode="auto">
          <a:xfrm rot="767975">
            <a:off x="6165975" y="1744032"/>
            <a:ext cx="946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-16%</a:t>
            </a:r>
            <a:endParaRPr lang="ru-RU" sz="1400" b="1" dirty="0">
              <a:latin typeface="+mn-lt"/>
            </a:endParaRPr>
          </a:p>
        </p:txBody>
      </p:sp>
      <p:cxnSp>
        <p:nvCxnSpPr>
          <p:cNvPr id="26" name="Прямая со стрелкой 25"/>
          <p:cNvCxnSpPr/>
          <p:nvPr/>
        </p:nvCxnSpPr>
        <p:spPr bwMode="auto">
          <a:xfrm>
            <a:off x="6286512" y="2071678"/>
            <a:ext cx="785818" cy="191052"/>
          </a:xfrm>
          <a:prstGeom prst="straightConnector1">
            <a:avLst/>
          </a:prstGeom>
          <a:noFill/>
          <a:ln w="63500" cap="flat" cmpd="thickThin" algn="ctr">
            <a:solidFill>
              <a:srgbClr val="2DA2BF"/>
            </a:solidFill>
            <a:prstDash val="solid"/>
            <a:tailEnd type="triangle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 bwMode="auto">
          <a:xfrm rot="19930928">
            <a:off x="4591638" y="1845414"/>
            <a:ext cx="946150" cy="318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+ </a:t>
            </a:r>
            <a:r>
              <a:rPr lang="ru-RU" sz="1400" b="1" dirty="0" smtClean="0">
                <a:latin typeface="+mn-lt"/>
              </a:rPr>
              <a:t>22 </a:t>
            </a:r>
            <a:r>
              <a:rPr lang="ru-RU" sz="1400" b="1" dirty="0">
                <a:latin typeface="+mn-lt"/>
              </a:rPr>
              <a:t>%</a:t>
            </a:r>
          </a:p>
        </p:txBody>
      </p:sp>
    </p:spTree>
  </p:cSld>
  <p:clrMapOvr>
    <a:masterClrMapping/>
  </p:clrMapOvr>
  <p:transition spd="slow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75" y="4071938"/>
            <a:ext cx="7929563" cy="1571625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857500"/>
            <a:ext cx="7389812" cy="3214688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17412" name="Прямоугольник 14"/>
          <p:cNvSpPr>
            <a:spLocks noChangeArrowheads="1"/>
          </p:cNvSpPr>
          <p:nvPr/>
        </p:nvSpPr>
        <p:spPr bwMode="auto">
          <a:xfrm>
            <a:off x="214313" y="785813"/>
            <a:ext cx="6500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 sz="1400">
              <a:latin typeface="Impact" pitchFamily="34" charset="0"/>
            </a:endParaRPr>
          </a:p>
        </p:txBody>
      </p:sp>
      <p:sp>
        <p:nvSpPr>
          <p:cNvPr id="17413" name="Прямоугольник 20"/>
          <p:cNvSpPr>
            <a:spLocks noChangeArrowheads="1"/>
          </p:cNvSpPr>
          <p:nvPr/>
        </p:nvSpPr>
        <p:spPr bwMode="auto">
          <a:xfrm>
            <a:off x="714375" y="5214938"/>
            <a:ext cx="7929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endParaRPr lang="ru-RU" sz="240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88" y="642938"/>
            <a:ext cx="2928937" cy="235743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0375" y="714375"/>
            <a:ext cx="1571625" cy="25717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17417" name="Прямоугольник 29"/>
          <p:cNvSpPr>
            <a:spLocks noChangeArrowheads="1"/>
          </p:cNvSpPr>
          <p:nvPr/>
        </p:nvSpPr>
        <p:spPr bwMode="auto">
          <a:xfrm>
            <a:off x="785813" y="785813"/>
            <a:ext cx="7858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2714625"/>
            <a:ext cx="8715375" cy="3357563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              </a:t>
            </a: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000500" y="3643313"/>
            <a:ext cx="4643438" cy="857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257175" indent="-250825">
              <a:spcAft>
                <a:spcPts val="1075"/>
              </a:spcAft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  <a:defRPr/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Ubuntu" charset="0"/>
              <a:ea typeface="DejaVu Sans" charset="0"/>
              <a:cs typeface="DejaVu Sans" charset="0"/>
            </a:endParaRPr>
          </a:p>
        </p:txBody>
      </p:sp>
      <p:sp>
        <p:nvSpPr>
          <p:cNvPr id="17420" name="AutoShape 2" descr="&amp;Kcy;&amp;acy;&amp;rcy;&amp;tcy;&amp;icy;&amp;ncy;&amp;kcy;&amp;icy; &amp;pcy;&amp;ocy; &amp;zcy;&amp;acy;&amp;pcy;&amp;rcy;&amp;ocy;&amp;scy;&amp;ucy; &amp;ocy;&amp;rcy;&amp;iecy;&amp;lcy; &amp;kcy;&amp;acy;&amp;zcy;&amp;acy;&amp;khcy;&amp;scy;&amp;tcy;&amp;acy;&amp;ncy;&amp;acy; png"/>
          <p:cNvSpPr>
            <a:spLocks noChangeAspect="1" noChangeArrowheads="1"/>
          </p:cNvSpPr>
          <p:nvPr/>
        </p:nvSpPr>
        <p:spPr bwMode="auto">
          <a:xfrm>
            <a:off x="161925" y="-1524000"/>
            <a:ext cx="60388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Заголовок 20"/>
          <p:cNvSpPr>
            <a:spLocks noGrp="1"/>
          </p:cNvSpPr>
          <p:nvPr>
            <p:ph type="title" idx="4294967295"/>
          </p:nvPr>
        </p:nvSpPr>
        <p:spPr>
          <a:xfrm>
            <a:off x="0" y="69850"/>
            <a:ext cx="9144000" cy="78738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err="1" smtClean="0"/>
              <a:t>Нотариаттық қызметпен айналысу</a:t>
            </a:r>
            <a:r>
              <a:rPr lang="ru-RU" sz="2400" dirty="0" smtClean="0"/>
              <a:t> </a:t>
            </a:r>
            <a:r>
              <a:rPr lang="ru-RU" sz="2400" dirty="0" err="1" smtClean="0"/>
              <a:t>құқығына үміркерлер санының азаю</a:t>
            </a:r>
            <a:r>
              <a:rPr lang="ru-RU" sz="2400" dirty="0" smtClean="0"/>
              <a:t> </a:t>
            </a:r>
            <a:r>
              <a:rPr lang="ru-RU" sz="2400" dirty="0" err="1" smtClean="0"/>
              <a:t>динамикасы</a:t>
            </a:r>
            <a:endParaRPr lang="ru-RU" sz="2400" dirty="0"/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357126" y="1000108"/>
          <a:ext cx="878687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Прямая со стрелкой 23"/>
          <p:cNvCxnSpPr/>
          <p:nvPr/>
        </p:nvCxnSpPr>
        <p:spPr bwMode="auto">
          <a:xfrm>
            <a:off x="3000364" y="2143116"/>
            <a:ext cx="1143008" cy="714380"/>
          </a:xfrm>
          <a:prstGeom prst="straightConnector1">
            <a:avLst/>
          </a:prstGeom>
          <a:noFill/>
          <a:ln w="63500" cap="flat" cmpd="thickThin" algn="ctr">
            <a:solidFill>
              <a:srgbClr val="2DA2BF"/>
            </a:solidFill>
            <a:prstDash val="solid"/>
            <a:tailEnd type="triangle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 bwMode="auto">
          <a:xfrm>
            <a:off x="5500694" y="3643314"/>
            <a:ext cx="928694" cy="500066"/>
          </a:xfrm>
          <a:prstGeom prst="straightConnector1">
            <a:avLst/>
          </a:prstGeom>
          <a:noFill/>
          <a:ln w="63500" cap="flat" cmpd="thickThin" algn="ctr">
            <a:solidFill>
              <a:srgbClr val="2DA2BF"/>
            </a:solidFill>
            <a:prstDash val="solid"/>
            <a:tailEnd type="triangle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 bwMode="auto">
          <a:xfrm rot="1970557">
            <a:off x="3079646" y="1946455"/>
            <a:ext cx="946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-54,1%</a:t>
            </a:r>
            <a:endParaRPr lang="ru-RU" sz="1400" b="1" dirty="0"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 rot="1811949">
            <a:off x="5513896" y="3503199"/>
            <a:ext cx="946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-29,9%</a:t>
            </a:r>
            <a:endParaRPr lang="ru-RU" sz="1400" b="1" dirty="0">
              <a:latin typeface="+mn-lt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№24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9" name="Номер слайда 8"/>
          <p:cNvSpPr txBox="1">
            <a:spLocks/>
          </p:cNvSpPr>
          <p:nvPr/>
        </p:nvSpPr>
        <p:spPr bwMode="auto">
          <a:xfrm>
            <a:off x="6804025" y="6326188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Номер слайда 8"/>
          <p:cNvSpPr txBox="1">
            <a:spLocks/>
          </p:cNvSpPr>
          <p:nvPr/>
        </p:nvSpPr>
        <p:spPr bwMode="auto">
          <a:xfrm>
            <a:off x="6954838" y="642302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328319" y="515144"/>
            <a:ext cx="25400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46"/>
          <p:cNvSpPr txBox="1">
            <a:spLocks noChangeArrowheads="1"/>
          </p:cNvSpPr>
          <p:nvPr/>
        </p:nvSpPr>
        <p:spPr bwMode="auto">
          <a:xfrm>
            <a:off x="1166813" y="6064250"/>
            <a:ext cx="214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Calibri" pitchFamily="34" charset="0"/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3" name="Прямоугольник 11"/>
          <p:cNvSpPr>
            <a:spLocks noChangeArrowheads="1"/>
          </p:cNvSpPr>
          <p:nvPr/>
        </p:nvSpPr>
        <p:spPr bwMode="auto">
          <a:xfrm>
            <a:off x="5703888" y="4089400"/>
            <a:ext cx="178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4" name="Прямоугольник 11"/>
          <p:cNvSpPr>
            <a:spLocks noChangeArrowheads="1"/>
          </p:cNvSpPr>
          <p:nvPr/>
        </p:nvSpPr>
        <p:spPr bwMode="auto">
          <a:xfrm>
            <a:off x="1449388" y="5105400"/>
            <a:ext cx="178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5" name="Прямоугольник 11"/>
          <p:cNvSpPr>
            <a:spLocks noChangeArrowheads="1"/>
          </p:cNvSpPr>
          <p:nvPr/>
        </p:nvSpPr>
        <p:spPr bwMode="auto">
          <a:xfrm>
            <a:off x="254000" y="4140200"/>
            <a:ext cx="1785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6" name="Прямоугольник 11"/>
          <p:cNvSpPr>
            <a:spLocks noChangeArrowheads="1"/>
          </p:cNvSpPr>
          <p:nvPr/>
        </p:nvSpPr>
        <p:spPr bwMode="auto">
          <a:xfrm>
            <a:off x="322263" y="3706813"/>
            <a:ext cx="1785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7" name="Прямоугольник 24"/>
          <p:cNvSpPr>
            <a:spLocks noChangeArrowheads="1"/>
          </p:cNvSpPr>
          <p:nvPr/>
        </p:nvSpPr>
        <p:spPr bwMode="auto">
          <a:xfrm>
            <a:off x="3687763" y="3230563"/>
            <a:ext cx="1766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solidFill>
                <a:srgbClr val="002060"/>
              </a:solidFill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15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err="1" smtClean="0"/>
              <a:t>Мемлекеттік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деректер</a:t>
            </a:r>
            <a:r>
              <a:rPr lang="ru-RU" sz="2400" dirty="0" smtClean="0"/>
              <a:t> </a:t>
            </a:r>
            <a:r>
              <a:rPr lang="ru-RU" sz="2400" dirty="0" err="1" smtClean="0"/>
              <a:t>базасымен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біріктіру</a:t>
            </a:r>
            <a:r>
              <a:rPr lang="ru-RU" sz="2400" dirty="0" smtClean="0"/>
              <a:t>   </a:t>
            </a:r>
            <a:endParaRPr lang="ru-RU" sz="2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43174" y="1071546"/>
            <a:ext cx="4500594" cy="1214446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prstClr val="black"/>
                </a:solidFill>
              </a:rPr>
              <a:t>«Е-нотариат»  </a:t>
            </a:r>
            <a:r>
              <a:rPr lang="ru-RU" sz="1600" b="1" dirty="0" err="1" smtClean="0">
                <a:solidFill>
                  <a:prstClr val="black"/>
                </a:solidFill>
              </a:rPr>
              <a:t>ақпараттық жүйесі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71802" y="3714752"/>
            <a:ext cx="1571636" cy="1428760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err="1" smtClean="0">
                <a:solidFill>
                  <a:srgbClr val="0000FF"/>
                </a:solidFill>
              </a:rPr>
              <a:t>«Заңды тұлғалар»</a:t>
            </a:r>
            <a:r>
              <a:rPr lang="ru-RU" sz="1400" b="1" dirty="0" smtClean="0">
                <a:solidFill>
                  <a:srgbClr val="0000FF"/>
                </a:solidFill>
              </a:rPr>
              <a:t>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00FF"/>
                </a:solidFill>
              </a:rPr>
              <a:t>МДБ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71538" y="3786190"/>
            <a:ext cx="1571636" cy="1428760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 smtClean="0">
              <a:solidFill>
                <a:srgbClr val="0000FF"/>
              </a:solidFill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00FF"/>
                </a:solidFill>
              </a:rPr>
              <a:t>«</a:t>
            </a:r>
            <a:r>
              <a:rPr lang="ru-RU" sz="1400" b="1" dirty="0" err="1" smtClean="0">
                <a:solidFill>
                  <a:srgbClr val="0000FF"/>
                </a:solidFill>
              </a:rPr>
              <a:t>Жылжымай</a:t>
            </a:r>
            <a:r>
              <a:rPr lang="ru-RU" sz="1400" b="1" dirty="0" smtClean="0">
                <a:solidFill>
                  <a:srgbClr val="0000FF"/>
                </a:solidFill>
              </a:rPr>
              <a:t> тын </a:t>
            </a:r>
            <a:r>
              <a:rPr lang="ru-RU" sz="1400" b="1" dirty="0" err="1" smtClean="0">
                <a:solidFill>
                  <a:srgbClr val="0000FF"/>
                </a:solidFill>
              </a:rPr>
              <a:t>мүлік тіркелімі</a:t>
            </a:r>
            <a:r>
              <a:rPr lang="ru-RU" sz="1400" b="1" dirty="0" smtClean="0">
                <a:solidFill>
                  <a:srgbClr val="0000FF"/>
                </a:solidFill>
              </a:rPr>
              <a:t>»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00FF"/>
                </a:solidFill>
              </a:rPr>
              <a:t>МДБ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00628" y="3714752"/>
            <a:ext cx="1571636" cy="1428760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 smtClean="0">
              <a:solidFill>
                <a:srgbClr val="0000FF"/>
              </a:solidFill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00FF"/>
                </a:solidFill>
              </a:rPr>
              <a:t>«</a:t>
            </a:r>
            <a:r>
              <a:rPr lang="ru-RU" sz="1400" b="1" dirty="0" err="1" smtClean="0">
                <a:solidFill>
                  <a:srgbClr val="0000FF"/>
                </a:solidFill>
              </a:rPr>
              <a:t>Жеке</a:t>
            </a:r>
            <a:r>
              <a:rPr lang="ru-RU" sz="1400" b="1" dirty="0" smtClean="0">
                <a:solidFill>
                  <a:srgbClr val="0000FF"/>
                </a:solidFill>
              </a:rPr>
              <a:t> </a:t>
            </a:r>
            <a:r>
              <a:rPr lang="ru-RU" sz="1400" b="1" dirty="0" err="1" smtClean="0">
                <a:solidFill>
                  <a:srgbClr val="0000FF"/>
                </a:solidFill>
              </a:rPr>
              <a:t>тұлғалар» </a:t>
            </a:r>
            <a:r>
              <a:rPr lang="ru-RU" sz="1400" b="1" dirty="0" smtClean="0">
                <a:solidFill>
                  <a:srgbClr val="0000FF"/>
                </a:solidFill>
              </a:rPr>
              <a:t>МДБ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86578" y="3643314"/>
            <a:ext cx="1428760" cy="1428760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0000FF"/>
                </a:solidFill>
              </a:rPr>
              <a:t> 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0000FF"/>
                </a:solidFill>
              </a:rPr>
              <a:t>«АХАЖ» ТП</a:t>
            </a:r>
            <a:endParaRPr lang="ru-RU" sz="1600" b="1" dirty="0">
              <a:solidFill>
                <a:srgbClr val="0000FF"/>
              </a:solidFill>
            </a:endParaRPr>
          </a:p>
        </p:txBody>
      </p:sp>
      <p:cxnSp>
        <p:nvCxnSpPr>
          <p:cNvPr id="29" name="Прямая соединительная линия 28"/>
          <p:cNvCxnSpPr>
            <a:stCxn id="18" idx="3"/>
          </p:cNvCxnSpPr>
          <p:nvPr/>
        </p:nvCxnSpPr>
        <p:spPr>
          <a:xfrm flipV="1">
            <a:off x="7143768" y="1643050"/>
            <a:ext cx="1428760" cy="357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0929982" y="250030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7323157" y="2893215"/>
            <a:ext cx="2499536" cy="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>
            <a:off x="8215338" y="4143380"/>
            <a:ext cx="35719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8" idx="1"/>
          </p:cNvCxnSpPr>
          <p:nvPr/>
        </p:nvCxnSpPr>
        <p:spPr>
          <a:xfrm rot="10800000">
            <a:off x="785786" y="1643051"/>
            <a:ext cx="1857388" cy="357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-535023" y="2964653"/>
            <a:ext cx="2642412" cy="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85786" y="4286256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643174" y="4286256"/>
            <a:ext cx="35719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643438" y="4286256"/>
            <a:ext cx="35719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572264" y="4286256"/>
            <a:ext cx="21431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№25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9" name="Номер слайда 8"/>
          <p:cNvSpPr txBox="1">
            <a:spLocks/>
          </p:cNvSpPr>
          <p:nvPr/>
        </p:nvSpPr>
        <p:spPr bwMode="auto">
          <a:xfrm>
            <a:off x="6804025" y="6326188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Номер слайда 8"/>
          <p:cNvSpPr txBox="1">
            <a:spLocks/>
          </p:cNvSpPr>
          <p:nvPr/>
        </p:nvSpPr>
        <p:spPr bwMode="auto">
          <a:xfrm>
            <a:off x="6954838" y="642302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328319" y="515144"/>
            <a:ext cx="25400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46"/>
          <p:cNvSpPr txBox="1">
            <a:spLocks noChangeArrowheads="1"/>
          </p:cNvSpPr>
          <p:nvPr/>
        </p:nvSpPr>
        <p:spPr bwMode="auto">
          <a:xfrm>
            <a:off x="1166813" y="6064250"/>
            <a:ext cx="214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Calibri" pitchFamily="34" charset="0"/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4" name="Прямоугольник 11"/>
          <p:cNvSpPr>
            <a:spLocks noChangeArrowheads="1"/>
          </p:cNvSpPr>
          <p:nvPr/>
        </p:nvSpPr>
        <p:spPr bwMode="auto">
          <a:xfrm>
            <a:off x="1449388" y="5105400"/>
            <a:ext cx="178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5" name="Прямоугольник 11"/>
          <p:cNvSpPr>
            <a:spLocks noChangeArrowheads="1"/>
          </p:cNvSpPr>
          <p:nvPr/>
        </p:nvSpPr>
        <p:spPr bwMode="auto">
          <a:xfrm>
            <a:off x="254000" y="4140200"/>
            <a:ext cx="1785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6" name="Прямоугольник 11"/>
          <p:cNvSpPr>
            <a:spLocks noChangeArrowheads="1"/>
          </p:cNvSpPr>
          <p:nvPr/>
        </p:nvSpPr>
        <p:spPr bwMode="auto">
          <a:xfrm>
            <a:off x="322263" y="3706813"/>
            <a:ext cx="1785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7" name="Прямоугольник 24"/>
          <p:cNvSpPr>
            <a:spLocks noChangeArrowheads="1"/>
          </p:cNvSpPr>
          <p:nvPr/>
        </p:nvSpPr>
        <p:spPr bwMode="auto">
          <a:xfrm>
            <a:off x="3687763" y="3230563"/>
            <a:ext cx="1766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solidFill>
                <a:srgbClr val="002060"/>
              </a:solidFill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1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kk-KZ" b="1" dirty="0" smtClean="0">
                <a:latin typeface="Calibri" pitchFamily="34" charset="0"/>
              </a:rPr>
              <a:t/>
            </a:r>
            <a:br>
              <a:rPr lang="kk-KZ" b="1" dirty="0" smtClean="0">
                <a:latin typeface="Calibri" pitchFamily="34" charset="0"/>
              </a:rPr>
            </a:br>
            <a:r>
              <a:rPr lang="kk-KZ" sz="3600" b="1" dirty="0" smtClean="0">
                <a:latin typeface="Calibri" pitchFamily="34" charset="0"/>
              </a:rPr>
              <a:t>Жылжымайтын мүлікке құқықтарды тіркеу </a:t>
            </a:r>
            <a:r>
              <a:rPr lang="kk-KZ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/>
              <a:t>   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0929982" y="250030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57224" y="5000636"/>
            <a:ext cx="8001056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indent="271463" algn="just">
              <a:buClr>
                <a:srgbClr val="0070C0"/>
              </a:buClr>
            </a:pPr>
            <a:endParaRPr lang="ru-RU" altLang="ru-RU" sz="1100" dirty="0" smtClean="0"/>
          </a:p>
          <a:p>
            <a:pPr indent="271463" algn="just">
              <a:buClr>
                <a:srgbClr val="0070C0"/>
              </a:buClr>
            </a:pPr>
            <a:r>
              <a:rPr lang="ru-RU" altLang="ru-RU" sz="1200" dirty="0" err="1" smtClean="0"/>
              <a:t>Соңғы </a:t>
            </a:r>
            <a:r>
              <a:rPr lang="ru-RU" altLang="ru-RU" sz="1200" dirty="0" smtClean="0"/>
              <a:t>3 </a:t>
            </a:r>
            <a:r>
              <a:rPr lang="ru-RU" altLang="ru-RU" sz="1200" dirty="0" err="1" smtClean="0"/>
              <a:t>жылда</a:t>
            </a:r>
            <a:r>
              <a:rPr lang="ru-RU" altLang="ru-RU" sz="1200" dirty="0" smtClean="0"/>
              <a:t> 5 592 208,  </a:t>
            </a:r>
            <a:r>
              <a:rPr lang="ru-RU" altLang="ru-RU" sz="1200" dirty="0" err="1" smtClean="0"/>
              <a:t>оның  </a:t>
            </a:r>
            <a:r>
              <a:rPr lang="ru-RU" altLang="ru-RU" sz="1200" dirty="0" smtClean="0"/>
              <a:t>800 251 </a:t>
            </a:r>
            <a:r>
              <a:rPr lang="ru-RU" altLang="ru-RU" sz="1200" dirty="0" err="1" smtClean="0"/>
              <a:t>немесе</a:t>
            </a:r>
            <a:r>
              <a:rPr lang="ru-RU" altLang="ru-RU" sz="1200" dirty="0" smtClean="0"/>
              <a:t>  14,3% </a:t>
            </a:r>
            <a:r>
              <a:rPr lang="ru-RU" altLang="ru-RU" sz="1200" dirty="0" err="1" smtClean="0"/>
              <a:t>электрондық түрде тіркелген</a:t>
            </a:r>
            <a:endParaRPr lang="ru-RU" altLang="ru-RU" sz="1200" dirty="0" smtClean="0"/>
          </a:p>
          <a:p>
            <a:pPr indent="271463" algn="just">
              <a:buClr>
                <a:srgbClr val="0070C0"/>
              </a:buClr>
              <a:buFont typeface="Arial" pitchFamily="34" charset="0"/>
              <a:buChar char="•"/>
            </a:pPr>
            <a:r>
              <a:rPr lang="ru-RU" altLang="ru-RU" sz="1200" dirty="0" smtClean="0"/>
              <a:t>2014 </a:t>
            </a:r>
            <a:r>
              <a:rPr lang="ru-RU" altLang="ru-RU" sz="1200" dirty="0" err="1" smtClean="0"/>
              <a:t>жыл</a:t>
            </a:r>
            <a:r>
              <a:rPr lang="ru-RU" altLang="ru-RU" sz="1200" dirty="0" smtClean="0"/>
              <a:t> - 1 651 008    </a:t>
            </a:r>
          </a:p>
          <a:p>
            <a:pPr indent="271463" algn="just">
              <a:buClr>
                <a:srgbClr val="0070C0"/>
              </a:buClr>
              <a:buFont typeface="Arial" pitchFamily="34" charset="0"/>
              <a:buChar char="•"/>
            </a:pPr>
            <a:r>
              <a:rPr lang="ru-RU" altLang="ru-RU" sz="1200" dirty="0" smtClean="0"/>
              <a:t>2015 </a:t>
            </a:r>
            <a:r>
              <a:rPr lang="ru-RU" altLang="ru-RU" sz="1200" dirty="0" err="1" smtClean="0"/>
              <a:t>жыл</a:t>
            </a:r>
            <a:r>
              <a:rPr lang="ru-RU" altLang="ru-RU" sz="1200" dirty="0" smtClean="0"/>
              <a:t> - 2 076 237</a:t>
            </a:r>
          </a:p>
          <a:p>
            <a:pPr indent="271463" algn="just">
              <a:buClr>
                <a:srgbClr val="0070C0"/>
              </a:buClr>
              <a:buFont typeface="Arial" pitchFamily="34" charset="0"/>
              <a:buChar char="•"/>
            </a:pPr>
            <a:r>
              <a:rPr lang="ru-RU" altLang="ru-RU" sz="1200" dirty="0" smtClean="0"/>
              <a:t>2016 </a:t>
            </a:r>
            <a:r>
              <a:rPr lang="ru-RU" altLang="ru-RU" sz="1200" dirty="0" err="1" smtClean="0"/>
              <a:t>жыл</a:t>
            </a:r>
            <a:r>
              <a:rPr lang="ru-RU" altLang="ru-RU" sz="1200" dirty="0" smtClean="0"/>
              <a:t> - 1 864 963</a:t>
            </a:r>
          </a:p>
          <a:p>
            <a:pPr indent="271463" algn="just">
              <a:buClr>
                <a:srgbClr val="0070C0"/>
              </a:buClr>
            </a:pPr>
            <a:r>
              <a:rPr lang="ru-RU" altLang="ru-RU" sz="1100" dirty="0" smtClean="0"/>
              <a:t>. </a:t>
            </a:r>
            <a:endParaRPr lang="ru-RU" altLang="ru-RU" sz="1100" dirty="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№26</a:t>
            </a:r>
            <a:endParaRPr lang="ru-RU" sz="1000" dirty="0">
              <a:latin typeface="+mn-lt"/>
              <a:cs typeface="+mn-cs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357158" y="714356"/>
          <a:ext cx="857256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9850"/>
            <a:ext cx="9144000" cy="57150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dirty="0" err="1" smtClean="0"/>
              <a:t>Нотариустардың біліктілігін</a:t>
            </a:r>
            <a:r>
              <a:rPr lang="ru-RU" sz="2400" dirty="0" smtClean="0"/>
              <a:t> </a:t>
            </a:r>
            <a:r>
              <a:rPr lang="ru-RU" sz="2400" dirty="0" err="1" smtClean="0"/>
              <a:t>арттыру</a:t>
            </a:r>
            <a:r>
              <a:rPr lang="ru-RU" sz="2400" dirty="0" smtClean="0"/>
              <a:t> </a:t>
            </a:r>
          </a:p>
        </p:txBody>
      </p:sp>
      <p:sp>
        <p:nvSpPr>
          <p:cNvPr id="23555" name="Прямоугольник 14"/>
          <p:cNvSpPr>
            <a:spLocks noChangeArrowheads="1"/>
          </p:cNvSpPr>
          <p:nvPr/>
        </p:nvSpPr>
        <p:spPr bwMode="auto">
          <a:xfrm>
            <a:off x="214313" y="785813"/>
            <a:ext cx="6500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 sz="1400">
              <a:latin typeface="Impact" pitchFamily="34" charset="0"/>
            </a:endParaRPr>
          </a:p>
        </p:txBody>
      </p:sp>
      <p:sp>
        <p:nvSpPr>
          <p:cNvPr id="23556" name="Прямоугольник 20"/>
          <p:cNvSpPr>
            <a:spLocks noChangeArrowheads="1"/>
          </p:cNvSpPr>
          <p:nvPr/>
        </p:nvSpPr>
        <p:spPr bwMode="auto">
          <a:xfrm>
            <a:off x="714375" y="5214938"/>
            <a:ext cx="7929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endParaRPr lang="ru-RU" sz="240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88" y="642938"/>
            <a:ext cx="2928937" cy="235743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0375" y="714375"/>
            <a:ext cx="1571625" cy="25717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3560" name="Прямоугольник 29"/>
          <p:cNvSpPr>
            <a:spLocks noChangeArrowheads="1"/>
          </p:cNvSpPr>
          <p:nvPr/>
        </p:nvSpPr>
        <p:spPr bwMode="auto">
          <a:xfrm>
            <a:off x="785813" y="785813"/>
            <a:ext cx="7858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2714625"/>
            <a:ext cx="8715375" cy="3357563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              </a:t>
            </a: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143375" y="4429125"/>
            <a:ext cx="4643438" cy="857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257175" indent="-250825">
              <a:spcAft>
                <a:spcPts val="1075"/>
              </a:spcAft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  <a:defRPr/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Ubuntu" charset="0"/>
              <a:ea typeface="DejaVu Sans" charset="0"/>
              <a:cs typeface="DejaVu Sans" charset="0"/>
            </a:endParaRPr>
          </a:p>
        </p:txBody>
      </p:sp>
      <p:sp>
        <p:nvSpPr>
          <p:cNvPr id="23563" name="AutoShape 2" descr="&amp;Kcy;&amp;acy;&amp;rcy;&amp;tcy;&amp;icy;&amp;ncy;&amp;kcy;&amp;icy; &amp;pcy;&amp;ocy; &amp;zcy;&amp;acy;&amp;pcy;&amp;rcy;&amp;ocy;&amp;scy;&amp;ucy; &amp;ocy;&amp;rcy;&amp;iecy;&amp;lcy; &amp;kcy;&amp;acy;&amp;zcy;&amp;acy;&amp;khcy;&amp;scy;&amp;tcy;&amp;acy;&amp;ncy;&amp;acy; png"/>
          <p:cNvSpPr>
            <a:spLocks noChangeAspect="1" noChangeArrowheads="1"/>
          </p:cNvSpPr>
          <p:nvPr/>
        </p:nvSpPr>
        <p:spPr bwMode="auto">
          <a:xfrm>
            <a:off x="161925" y="-1524000"/>
            <a:ext cx="60388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7158" y="2643182"/>
            <a:ext cx="8501122" cy="12144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79705" indent="450215" algn="ctr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НОТАРИУСТАРДЫ ОҚЫТУДЫ ҰЙЫМДАСТЫРУ</a:t>
            </a:r>
            <a:endParaRPr lang="ru-RU" sz="1800" b="1" dirty="0">
              <a:solidFill>
                <a:srgbClr val="2A5682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179705" indent="450215" algn="ctr">
              <a:spcAft>
                <a:spcPts val="0"/>
              </a:spcAft>
              <a:defRPr/>
            </a:pPr>
            <a:r>
              <a:rPr lang="ru-RU" sz="1800" dirty="0" err="1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Республикалық нотариаттық </a:t>
            </a:r>
            <a:r>
              <a:rPr lang="ru-RU" sz="1800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палата </a:t>
            </a:r>
            <a:r>
              <a:rPr lang="ru-RU" sz="1800" dirty="0" err="1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басқармасының </a:t>
            </a:r>
            <a:r>
              <a:rPr lang="ru-RU" sz="1800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2014 </a:t>
            </a:r>
            <a:r>
              <a:rPr lang="ru-RU" sz="1800" dirty="0" err="1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жылғы </a:t>
            </a:r>
            <a:r>
              <a:rPr lang="ru-RU" sz="1800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27 </a:t>
            </a:r>
            <a:r>
              <a:rPr lang="ru-RU" sz="1800" dirty="0" err="1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маусымдағы </a:t>
            </a:r>
            <a:r>
              <a:rPr lang="ru-RU" sz="1800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№3 </a:t>
            </a:r>
            <a:r>
              <a:rPr lang="ru-RU" sz="1800" dirty="0" err="1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шешімімен</a:t>
            </a:r>
            <a:r>
              <a:rPr lang="ru-RU" sz="1800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 «</a:t>
            </a:r>
            <a:r>
              <a:rPr lang="ru-RU" sz="1800" dirty="0" err="1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Республикалық  нотариаттық </a:t>
            </a:r>
            <a:r>
              <a:rPr lang="ru-RU" sz="1800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палата </a:t>
            </a:r>
            <a:r>
              <a:rPr lang="ru-RU" sz="1800" dirty="0" err="1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жанында</a:t>
            </a:r>
            <a:r>
              <a:rPr lang="ru-RU" sz="1800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1800" dirty="0" err="1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нотариустардың біліктілігін</a:t>
            </a:r>
            <a:r>
              <a:rPr lang="ru-RU" sz="1800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1800" dirty="0" err="1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арттыру</a:t>
            </a:r>
            <a:r>
              <a:rPr lang="ru-RU" sz="1800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1800" dirty="0" err="1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орталығы</a:t>
            </a:r>
            <a:r>
              <a:rPr lang="ru-RU" sz="1800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» </a:t>
            </a:r>
            <a:r>
              <a:rPr lang="ru-RU" sz="1800" dirty="0" err="1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құрылды</a:t>
            </a:r>
            <a:r>
              <a:rPr lang="ru-RU" sz="1800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.</a:t>
            </a:r>
            <a:endParaRPr lang="ru-RU" sz="1800" dirty="0">
              <a:solidFill>
                <a:srgbClr val="2A5682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pic>
        <p:nvPicPr>
          <p:cNvPr id="23567" name="Picture 2" descr="&amp;Kcy;&amp;acy;&amp;rcy;&amp;tcy;&amp;icy;&amp;ncy;&amp;kcy;&amp;icy; &amp;pcy;&amp;ocy; &amp;zcy;&amp;acy;&amp;pcy;&amp;rcy;&amp;ocy;&amp;scy;&amp;ucy; &amp;lcy;&amp;ocy;&amp;gcy;&amp;ocy;&amp;tcy;&amp;icy;&amp;pcy; &amp;Rcy;&amp;iecy;&amp;scy;&amp;pcy;&amp;ucy;&amp;bcy;&amp;lcy;&amp;icy;&amp;kcy;&amp;acy;&amp;ncy;&amp;scy;&amp;kcy;&amp;ocy;&amp;jcy; &amp;ncy;&amp;ocy;&amp;tcy;&amp;acy;&amp;rcy;&amp;icy;&amp;acy;&amp;lcy;&amp;softcy;&amp;ncy;&amp;ocy;&amp;jcy; &amp;pcy;&amp;acy;&amp;lcy;&amp;acy;&amp;t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714356"/>
            <a:ext cx="2352675" cy="178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трелка вправо 18"/>
          <p:cNvSpPr/>
          <p:nvPr/>
        </p:nvSpPr>
        <p:spPr>
          <a:xfrm>
            <a:off x="642910" y="5072074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№27</a:t>
            </a:r>
            <a:endParaRPr lang="ru-RU" sz="1000" dirty="0">
              <a:latin typeface="+mn-lt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596" y="4572008"/>
            <a:ext cx="8501122" cy="12858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79705" indent="450215" algn="ctr">
              <a:spcAft>
                <a:spcPts val="0"/>
              </a:spcAft>
              <a:defRPr/>
            </a:pPr>
            <a:r>
              <a:rPr lang="ru-RU" sz="1800" b="1" dirty="0" err="1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Ұсынылады</a:t>
            </a:r>
            <a:endParaRPr lang="ru-RU" sz="1800" b="1" dirty="0" smtClean="0">
              <a:solidFill>
                <a:srgbClr val="2A5682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179705" indent="450215" algn="ctr">
              <a:spcAft>
                <a:spcPts val="0"/>
              </a:spcAft>
              <a:defRPr/>
            </a:pPr>
            <a:r>
              <a:rPr lang="ru-RU" sz="1800" dirty="0" err="1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Өз біліктілігін</a:t>
            </a:r>
            <a:r>
              <a:rPr lang="ru-RU" sz="1800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1800" dirty="0" err="1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арттыру</a:t>
            </a:r>
            <a:r>
              <a:rPr lang="ru-RU" sz="1800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1800" dirty="0" err="1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міндетін</a:t>
            </a:r>
            <a:r>
              <a:rPr lang="ru-RU" sz="1800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1800" dirty="0" err="1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және </a:t>
            </a:r>
            <a:r>
              <a:rPr lang="ru-RU" sz="1800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оны </a:t>
            </a:r>
            <a:r>
              <a:rPr lang="ru-RU" sz="1800" dirty="0" err="1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сақтамағаны үшін жауапкершілікті</a:t>
            </a:r>
            <a:r>
              <a:rPr lang="ru-RU" sz="1800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1800" dirty="0" err="1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заң жүзінде бекіту</a:t>
            </a:r>
            <a:endParaRPr lang="ru-RU" sz="1800" dirty="0" smtClean="0">
              <a:solidFill>
                <a:srgbClr val="2A5682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179705" indent="450215" algn="ctr">
              <a:spcAft>
                <a:spcPts val="0"/>
              </a:spcAft>
              <a:defRPr/>
            </a:pPr>
            <a:endParaRPr lang="ru-RU" sz="1800" dirty="0">
              <a:solidFill>
                <a:srgbClr val="2A5682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4357686" y="4000504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7" descr="стр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643050"/>
            <a:ext cx="899001" cy="89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7" descr="стр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428860" y="1714488"/>
            <a:ext cx="857256" cy="85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8523</TotalTime>
  <Words>568</Words>
  <Application>Microsoft Office PowerPoint</Application>
  <PresentationFormat>Экран (4:3)</PresentationFormat>
  <Paragraphs>370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Calibri</vt:lpstr>
      <vt:lpstr>DejaVu Sans</vt:lpstr>
      <vt:lpstr>Impact</vt:lpstr>
      <vt:lpstr>Lucida Sans Unicode</vt:lpstr>
      <vt:lpstr>Times New Roman</vt:lpstr>
      <vt:lpstr>Trebuchet MS</vt:lpstr>
      <vt:lpstr>Ubuntu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Нотариустар санының өсу динамикасы</vt:lpstr>
      <vt:lpstr>Нотариустардың облыстар бойынша саны</vt:lpstr>
      <vt:lpstr>Мәмілелерді жарамсыз деп тану туралы талап қоюдың саны бойынша ақпарат</vt:lpstr>
      <vt:lpstr>Нотариаттық палата мүшелігінен шыққан нотариустардың саны</vt:lpstr>
      <vt:lpstr>Нотариаттық қызметпен айналысу құқығына үміркерлер санының азаю динамикасы</vt:lpstr>
      <vt:lpstr>Мемлекеттік деректер базасымен біріктіру   </vt:lpstr>
      <vt:lpstr> Жылжымайтын мүлікке құқықтарды тіркеу      </vt:lpstr>
      <vt:lpstr>Нотариустардың біліктілігін арттыру </vt:lpstr>
      <vt:lpstr>Нотариус болу үшін</vt:lpstr>
      <vt:lpstr>Тағылымдамадан өтуге қойылатын талаптарды күшейту</vt:lpstr>
      <vt:lpstr>Тағылымдамадан өтуге қойылатын біліктілік талаптарын күшейту</vt:lpstr>
      <vt:lpstr>  Аумақтық нотариаттық палата төрағаларының ауыстырылмайтындығы</vt:lpstr>
      <vt:lpstr>Нотариаттық палаталардың қаржылық қызметтерінің ашықтығы</vt:lpstr>
      <vt:lpstr>«PRO BONO» жүйесін енгізу</vt:lpstr>
      <vt:lpstr>Презентация PowerPoint</vt:lpstr>
    </vt:vector>
  </TitlesOfParts>
  <Company>LATON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 Kim</dc:creator>
  <cp:lastModifiedBy>Жумажанова Айнур</cp:lastModifiedBy>
  <cp:revision>964</cp:revision>
  <dcterms:created xsi:type="dcterms:W3CDTF">2005-11-11T05:08:23Z</dcterms:created>
  <dcterms:modified xsi:type="dcterms:W3CDTF">2017-06-06T08:36:52Z</dcterms:modified>
</cp:coreProperties>
</file>