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8" r:id="rId1"/>
  </p:sldMasterIdLst>
  <p:sldIdLst>
    <p:sldId id="290" r:id="rId2"/>
    <p:sldId id="300" r:id="rId3"/>
    <p:sldId id="289" r:id="rId4"/>
    <p:sldId id="302" r:id="rId5"/>
    <p:sldId id="301" r:id="rId6"/>
    <p:sldId id="287" r:id="rId7"/>
    <p:sldId id="288" r:id="rId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9B164-653C-40CD-8304-B1F880411E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A2EFE7-4B16-475D-AFAF-C7FC6E9B28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FE5AFB-A05A-47C9-98B8-35D0CEE1DE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341CD5-5FF1-496C-85D3-0C8681B1A3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A8386-A67C-499D-931D-673E7C9EAE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98CD8-1F8E-41BF-979B-AF84B5A86D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B3A37-035D-4FCE-96B6-9C48C5E32A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CA62A-B2FF-4433-9999-FD84B567B4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BED53-EC14-4DEC-8BAC-2914E9053D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01452-0156-467E-B494-C37BC0783C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EA009-E87E-4649-B06B-EFEAA6452C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C53823-4CEB-447C-B85D-7F2ADDE7BD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270" r:id="rId2"/>
    <p:sldLayoutId id="2147484271" r:id="rId3"/>
    <p:sldLayoutId id="2147484272" r:id="rId4"/>
    <p:sldLayoutId id="2147484273" r:id="rId5"/>
    <p:sldLayoutId id="2147484274" r:id="rId6"/>
    <p:sldLayoutId id="2147484275" r:id="rId7"/>
    <p:sldLayoutId id="2147484276" r:id="rId8"/>
    <p:sldLayoutId id="2147484277" r:id="rId9"/>
    <p:sldLayoutId id="2147484278" r:id="rId10"/>
    <p:sldLayoutId id="21474842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0034" y="1857364"/>
            <a:ext cx="8172450" cy="4786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Clr>
                <a:srgbClr val="6BB1C9"/>
              </a:buClr>
              <a:buSzPct val="95000"/>
              <a:tabLst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ПРОЕКТЫ ЗАКОНОВ</a:t>
            </a:r>
          </a:p>
          <a:p>
            <a:pPr marR="0" lvl="0" algn="ctr" defTabSz="914400" rtl="0" eaLnBrk="1" fontAlgn="base" latinLnBrk="0" hangingPunct="1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>
                <a:srgbClr val="6BB1C9"/>
              </a:buClr>
              <a:buSzPct val="95000"/>
              <a:tabLst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 дорожном движении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» и </a:t>
            </a:r>
          </a:p>
          <a:p>
            <a:pPr marR="0" lvl="0" algn="ctr" defTabSz="914400" rtl="0" eaLnBrk="1" fontAlgn="base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>
                <a:srgbClr val="6BB1C9"/>
              </a:buClr>
              <a:buSzPct val="95000"/>
              <a:tabLst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 внесении изменений и дополнений в некоторые законодательные акты Республики Казахстан по вопросам дорожного движения» </a:t>
            </a:r>
          </a:p>
          <a:p>
            <a:pPr marL="273050" marR="0" lvl="0" indent="-273050" algn="ctr" defTabSz="914400" rtl="0" eaLnBrk="1" fontAlgn="base" latinLnBrk="0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Clr>
                <a:srgbClr val="6BB1C9"/>
              </a:buClr>
              <a:buSzPct val="95000"/>
              <a:buFont typeface="Wingdings 2" pitchFamily="18" charset="2"/>
              <a:buChar char=""/>
              <a:tabLst/>
              <a:defRPr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R="0" lvl="0" algn="ctr" defTabSz="914400" rtl="0" eaLnBrk="1" fontAlgn="base" latinLnBrk="0" hangingPunct="1">
              <a:lnSpc>
                <a:spcPct val="114000"/>
              </a:lnSpc>
              <a:spcBef>
                <a:spcPts val="1800"/>
              </a:spcBef>
              <a:spcAft>
                <a:spcPct val="0"/>
              </a:spcAft>
              <a:buClr>
                <a:srgbClr val="6BB1C9"/>
              </a:buClr>
              <a:buSzPct val="95000"/>
              <a:tabLst/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2012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год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39700" y="285728"/>
            <a:ext cx="8869363" cy="7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Министерство внутренних дел 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Республики Казахстан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1076313"/>
            <a:ext cx="9144000" cy="1174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1285860"/>
            <a:ext cx="9144000" cy="1174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1593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571472" y="1928802"/>
            <a:ext cx="8072494" cy="2571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just" defTabSz="914400" rtl="0" eaLnBrk="1" fontAlgn="base" latinLnBrk="0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Clr>
                <a:srgbClr val="6BB1C9"/>
              </a:buClr>
              <a:buSzPct val="95000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Законопроекты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«О дорожном движении»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О внесении изменений и дополнений в некоторые законодательные акты Республики Казахстан по вопросам дорожного движения»</a:t>
            </a:r>
            <a:r>
              <a:rPr lang="ru-RU" sz="24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разработаны в соответствии с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Планом законопроектных работ Правительства Республики Казахстан на 2012 год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ru-RU" sz="24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7800" marR="0" lvl="0" indent="-177800" algn="just" defTabSz="914400" rtl="0" eaLnBrk="1" fontAlgn="base" latinLnBrk="0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Clr>
                <a:srgbClr val="6BB1C9"/>
              </a:buClr>
              <a:buSzPct val="95000"/>
              <a:buFont typeface="Wingdings 2" pitchFamily="18" charset="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7800" marR="0" lvl="0" indent="-177800" algn="just" defTabSz="914400" rtl="0" eaLnBrk="1" fontAlgn="base" latinLnBrk="0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Clr>
                <a:srgbClr val="6BB1C9"/>
              </a:buClr>
              <a:buSzPct val="95000"/>
              <a:buFont typeface="Wingdings 2" pitchFamily="18" charset="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476888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Основания разработки законопроектов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076313"/>
            <a:ext cx="9144000" cy="1174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1285860"/>
            <a:ext cx="9144000" cy="1174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1593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428596" y="1428736"/>
            <a:ext cx="8280920" cy="4643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7800" marR="0" lvl="0" indent="-1778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6BB1C9"/>
              </a:buClr>
              <a:buSzPct val="95000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</a:t>
            </a: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92075" indent="350838"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Усиление координации деятельности государственных и местных исполнительных органов в сфере дорожного движения и обеспечения его безопасности.</a:t>
            </a:r>
          </a:p>
          <a:p>
            <a:pPr marL="92075" indent="350838" algn="just">
              <a:lnSpc>
                <a:spcPct val="114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ведение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новых методов управления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сфере организации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дорожного движения и повышения его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безопасности.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marL="92075" indent="350838" algn="just">
              <a:lnSpc>
                <a:spcPct val="114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У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регулирование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на законодательном уровне прав и обязанностей участников дорожного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движения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marL="92075" indent="350838" algn="just">
              <a:lnSpc>
                <a:spcPct val="114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нкорпорация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норм международных договоров, участниками которых является Республика Казахстан. </a:t>
            </a:r>
          </a:p>
          <a:p>
            <a:pPr marL="92075" marR="0" lvl="0" algn="just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rgbClr val="6BB1C9"/>
              </a:buClr>
              <a:buSzPct val="95000"/>
              <a:buFont typeface="Wingdings 2" pitchFamily="18" charset="2"/>
              <a:buChar char=""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6BB1C9"/>
              </a:buClr>
              <a:buSzPct val="95000"/>
              <a:buFont typeface="Wingdings 2" pitchFamily="18" charset="2"/>
              <a:buChar char=""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6BB1C9"/>
              </a:buClr>
              <a:buSzPct val="95000"/>
              <a:buFont typeface="Wingdings 2" pitchFamily="18" charset="2"/>
              <a:buChar char=""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476888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Цели законопроектов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076313"/>
            <a:ext cx="9144000" cy="1174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1285860"/>
            <a:ext cx="9144000" cy="1174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1593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9"/>
          </a:xfrm>
        </p:spPr>
        <p:txBody>
          <a:bodyPr>
            <a:normAutofit fontScale="70000" lnSpcReduction="20000"/>
          </a:bodyPr>
          <a:lstStyle/>
          <a:p>
            <a:pPr marL="0" indent="442913" algn="just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Основные положения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законопроекта  «О дорожном движении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» по направлениям:</a:t>
            </a:r>
            <a:endParaRPr lang="ru-RU" sz="2600" dirty="0" smtClean="0">
              <a:latin typeface="Arial" pitchFamily="34" charset="0"/>
              <a:cs typeface="Arial" pitchFamily="34" charset="0"/>
            </a:endParaRPr>
          </a:p>
          <a:p>
            <a:pPr marL="0" indent="442913" algn="just">
              <a:spcBef>
                <a:spcPts val="1200"/>
              </a:spcBef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1. Система государственного управления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в сфере дорожного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движения </a:t>
            </a:r>
            <a:r>
              <a:rPr lang="ru-RU" sz="1700" i="1" dirty="0" smtClean="0">
                <a:latin typeface="Arial" pitchFamily="34" charset="0"/>
                <a:cs typeface="Arial" pitchFamily="34" charset="0"/>
              </a:rPr>
              <a:t>(компетенции Правительства, центральных и местных исполнительных органов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700" i="1" dirty="0" smtClean="0">
                <a:latin typeface="Arial" pitchFamily="34" charset="0"/>
                <a:cs typeface="Arial" pitchFamily="34" charset="0"/>
              </a:rPr>
              <a:t>система рисков, аудит и государственный контроль в области дорожного движения). </a:t>
            </a:r>
            <a:endParaRPr lang="ru-RU" sz="1700" i="1" dirty="0" smtClean="0">
              <a:latin typeface="Arial" pitchFamily="34" charset="0"/>
              <a:cs typeface="Arial" pitchFamily="34" charset="0"/>
            </a:endParaRPr>
          </a:p>
          <a:p>
            <a:pPr marL="0" indent="442913" algn="just">
              <a:spcBef>
                <a:spcPts val="1200"/>
              </a:spcBef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2. Обеспечение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безопасности дорожного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движения </a:t>
            </a:r>
            <a:r>
              <a:rPr lang="ru-RU" sz="1700" i="1" dirty="0" smtClean="0">
                <a:latin typeface="Arial" pitchFamily="34" charset="0"/>
                <a:cs typeface="Arial" pitchFamily="34" charset="0"/>
              </a:rPr>
              <a:t>(организация дорожного движения, требования к субъектам в части обеспечения безопасности дорожного движения, основания ограничения и запрещения дорожного движения, меры по устранению последствий ДТП)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marL="0" indent="442913" algn="just">
              <a:spcBef>
                <a:spcPts val="1200"/>
              </a:spcBef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3. Обеспечение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безопасности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дорог </a:t>
            </a:r>
            <a:r>
              <a:rPr lang="ru-RU" sz="1700" i="1" dirty="0" smtClean="0">
                <a:latin typeface="Arial" pitchFamily="34" charset="0"/>
                <a:cs typeface="Arial" pitchFamily="34" charset="0"/>
              </a:rPr>
              <a:t>(требования при проектировании, строительстве, реконструкции, ремонте, содержании и управлении автомобильными дорогами)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marL="0" indent="442913" algn="just">
              <a:spcBef>
                <a:spcPts val="1200"/>
              </a:spcBef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4. Обеспечение безопасности транспортных средств </a:t>
            </a:r>
            <a:r>
              <a:rPr lang="ru-RU" sz="1700" i="1" dirty="0" smtClean="0">
                <a:latin typeface="Arial" pitchFamily="34" charset="0"/>
                <a:cs typeface="Arial" pitchFamily="34" charset="0"/>
              </a:rPr>
              <a:t>(основные  требования к транспортным средствам в процессе их эксплуатации, техническому обслуживанию и ремонту транспортных средств, основания запрещения эксплуатации транспортных средств)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442913" algn="just">
              <a:spcBef>
                <a:spcPts val="1200"/>
              </a:spcBef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5. Права и обязанности участников дорожного движения </a:t>
            </a:r>
            <a:r>
              <a:rPr lang="ru-RU" sz="1700" i="1" dirty="0" smtClean="0">
                <a:latin typeface="Arial" pitchFamily="34" charset="0"/>
                <a:cs typeface="Arial" pitchFamily="34" charset="0"/>
              </a:rPr>
              <a:t>(права и обязанности собственника, водителя транспортного средства, пассажира, пешехода).</a:t>
            </a:r>
          </a:p>
          <a:p>
            <a:pPr marL="0" indent="442913" algn="just">
              <a:spcBef>
                <a:spcPts val="1200"/>
              </a:spcBef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Допуск к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участию в дорожном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движении </a:t>
            </a:r>
            <a:r>
              <a:rPr lang="ru-RU" sz="17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700" i="1" u="sng" dirty="0" smtClean="0">
                <a:latin typeface="Arial" pitchFamily="34" charset="0"/>
                <a:cs typeface="Arial" pitchFamily="34" charset="0"/>
              </a:rPr>
              <a:t>допуск транспортных средств</a:t>
            </a:r>
            <a:r>
              <a:rPr lang="ru-RU" sz="1700" i="1" dirty="0" smtClean="0">
                <a:latin typeface="Arial" pitchFamily="34" charset="0"/>
                <a:cs typeface="Arial" pitchFamily="34" charset="0"/>
              </a:rPr>
              <a:t>: подтверждение соответствия, государственная регистрация, обязательный технический осмотр  транспортных средств; </a:t>
            </a:r>
            <a:r>
              <a:rPr lang="ru-RU" sz="1700" i="1" u="sng" dirty="0" smtClean="0">
                <a:latin typeface="Arial" pitchFamily="34" charset="0"/>
                <a:cs typeface="Arial" pitchFamily="34" charset="0"/>
              </a:rPr>
              <a:t>допуск лиц к управлению транспортными средствами</a:t>
            </a:r>
            <a:r>
              <a:rPr lang="ru-RU" sz="1700" i="1" dirty="0" smtClean="0">
                <a:latin typeface="Arial" pitchFamily="34" charset="0"/>
                <a:cs typeface="Arial" pitchFamily="34" charset="0"/>
              </a:rPr>
              <a:t>: выдача удостоверений на право управления транспортными средствами, регистрация лиц, которым транспортные средства переданы во временное владение и пользование)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442913" algn="just">
              <a:spcBef>
                <a:spcPts val="1200"/>
              </a:spcBef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42852"/>
            <a:ext cx="735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Основные положения законопроекта  «О дорожном движении»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1076313"/>
            <a:ext cx="9144000" cy="1174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1285860"/>
            <a:ext cx="9144000" cy="1174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20157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2428868"/>
            <a:ext cx="8678768" cy="4071966"/>
          </a:xfrm>
        </p:spPr>
        <p:txBody>
          <a:bodyPr/>
          <a:lstStyle/>
          <a:p>
            <a:pPr marL="0" indent="447675" algn="just">
              <a:buFont typeface="Wingdings" pitchFamily="2" charset="2"/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Законопроектом  предусматривается внесение изменений и дополнений в следующие законодательные акты: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447675" indent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Кодекс Республики Казахстан об административных правонарушениях;</a:t>
            </a:r>
          </a:p>
          <a:p>
            <a:pPr marL="447675" indent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Налоговый кодекс Республики Казахстан;</a:t>
            </a:r>
          </a:p>
          <a:p>
            <a:pPr marL="447675" indent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Закон Республики Казахстан «Об архитектурной, градостроительной и строительной деятельности в Республике Казахстан;</a:t>
            </a:r>
          </a:p>
          <a:p>
            <a:pPr marL="447675" indent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Закон Республики Казахстан «Об автомобильных дорогах»;</a:t>
            </a:r>
          </a:p>
          <a:p>
            <a:pPr marL="447675" indent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Закон Республики Казахстан «Об обязательном страховании гражданско-правовой ответственности владельцев транспортных средств».</a:t>
            </a:r>
          </a:p>
          <a:p>
            <a:pPr algn="just">
              <a:buFontTx/>
              <a:buChar char="-"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endParaRPr lang="ru-RU" sz="18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endParaRPr lang="ru-RU" sz="18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endParaRPr lang="ru-RU" sz="18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endParaRPr lang="ru-RU" sz="18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371283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Законопроект </a:t>
            </a:r>
            <a:r>
              <a:rPr lang="ru-RU" sz="2400" b="1" dirty="0" smtClean="0">
                <a:latin typeface="Arial" charset="0"/>
              </a:rPr>
              <a:t>«О внесении изменений и дополнений в некоторые законодательные акты Республики Казахстан по вопросам дорожного движения»</a:t>
            </a:r>
            <a:r>
              <a:rPr lang="ru-RU" sz="2400" dirty="0" smtClean="0"/>
              <a:t>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1714488"/>
            <a:ext cx="9144000" cy="1174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1924035"/>
            <a:ext cx="9144000" cy="1174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20313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2428868"/>
            <a:ext cx="8678768" cy="4071966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Законопроектом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предусматриваются: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indent="-161925" algn="just">
              <a:spcBef>
                <a:spcPts val="600"/>
              </a:spcBef>
              <a:buFontTx/>
              <a:buChar char="-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меры по усилению административной ответственности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за нарушения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правил обеспечения безопасности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дорожного движения; </a:t>
            </a:r>
          </a:p>
          <a:p>
            <a:pPr indent="-161925" algn="just">
              <a:spcBef>
                <a:spcPts val="600"/>
              </a:spcBef>
              <a:buFontTx/>
              <a:buChar char="-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меры по стимулированию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своевременной уплаты административных штрафов за нарушения правил дорожного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движения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(снижение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суммы административного штрафа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на пятьдесят и тридцать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процентов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в случае уплаты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штрафа в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течение суток и семи календарных дней с момента его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наложения)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indent="-161925" algn="just">
              <a:spcBef>
                <a:spcPts val="600"/>
              </a:spcBef>
              <a:buFontTx/>
              <a:buChar char="-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обязательные требования по транспортному планированию территории при застройке населенных пунктов (микрорайонов, жилых комплексов и других объектов);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indent="-161925" algn="just">
              <a:spcBef>
                <a:spcPts val="600"/>
              </a:spcBef>
              <a:buFontTx/>
              <a:buChar char="-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установление высоких фиксированных пошлин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на государственные регистрационные номерные знаки повышенного спроса.  </a:t>
            </a:r>
          </a:p>
          <a:p>
            <a:pPr algn="ctr">
              <a:buFont typeface="Wingdings" pitchFamily="2" charset="2"/>
              <a:buNone/>
            </a:pPr>
            <a:endParaRPr lang="ru-RU" sz="18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endParaRPr lang="ru-RU" sz="18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endParaRPr lang="ru-RU" sz="18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endParaRPr lang="ru-RU" sz="18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85728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Основные положения законопроекта </a:t>
            </a:r>
            <a:r>
              <a:rPr lang="ru-RU" sz="2400" b="1" dirty="0" smtClean="0">
                <a:latin typeface="Arial" charset="0"/>
              </a:rPr>
              <a:t>«О внесении изменений и дополнений в некоторые законодательные акты Республики Казахстан по вопросам дорожного движения»</a:t>
            </a:r>
            <a:r>
              <a:rPr lang="ru-RU" sz="2400" dirty="0" smtClean="0"/>
              <a:t>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1887532"/>
            <a:ext cx="9144000" cy="1174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2097079"/>
            <a:ext cx="9144000" cy="1174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2031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0042"/>
            <a:ext cx="8229600" cy="114300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charset="0"/>
              </a:rPr>
              <a:t>Министерство внутренних дел</a:t>
            </a:r>
            <a:br>
              <a:rPr lang="ru-RU" sz="24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charset="0"/>
              </a:rPr>
              <a:t> Республики Казахстан </a:t>
            </a:r>
            <a:endParaRPr lang="ru-RU" sz="2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35163"/>
            <a:ext cx="8640960" cy="43894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000" dirty="0" smtClean="0">
                <a:latin typeface="Arial" charset="0"/>
              </a:rPr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000" dirty="0" smtClean="0">
                <a:latin typeface="Arial" charset="0"/>
              </a:rPr>
              <a:t>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200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200" dirty="0" smtClean="0">
                <a:latin typeface="Arial" charset="0"/>
              </a:rPr>
              <a:t>       </a:t>
            </a:r>
            <a:endParaRPr lang="en-US" sz="1200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n-US" sz="1200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n-US" sz="1200" dirty="0">
              <a:latin typeface="Arial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400" dirty="0" smtClean="0">
                <a:solidFill>
                  <a:srgbClr val="1F1F2E"/>
                </a:solidFill>
                <a:latin typeface="Arial" pitchFamily="34" charset="0"/>
                <a:cs typeface="Arial" pitchFamily="34" charset="0"/>
              </a:rPr>
              <a:t>СПАСИБО ЗА ВНИМАНИЕ !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600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600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600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600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600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600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600" dirty="0" smtClean="0">
                <a:latin typeface="Arial" charset="0"/>
              </a:rPr>
              <a:t>	</a:t>
            </a:r>
          </a:p>
        </p:txBody>
      </p:sp>
    </p:spTree>
  </p:cSld>
  <p:clrMapOvr>
    <a:masterClrMapping/>
  </p:clrMapOvr>
  <p:transition advTm="1025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3545</TotalTime>
  <Words>539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Министерство внутренних дел  Республики Казахстан </vt:lpstr>
    </vt:vector>
  </TitlesOfParts>
  <Company>MEBP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экономики и бюджетного планирования Республики Казахстан</dc:title>
  <dc:creator>1</dc:creator>
  <cp:lastModifiedBy> </cp:lastModifiedBy>
  <cp:revision>184</cp:revision>
  <dcterms:created xsi:type="dcterms:W3CDTF">2007-11-30T10:58:49Z</dcterms:created>
  <dcterms:modified xsi:type="dcterms:W3CDTF">2012-12-18T07:05:13Z</dcterms:modified>
</cp:coreProperties>
</file>