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sldIdLst>
    <p:sldId id="303" r:id="rId2"/>
    <p:sldId id="465" r:id="rId3"/>
    <p:sldId id="471" r:id="rId4"/>
    <p:sldId id="473" r:id="rId5"/>
    <p:sldId id="474" r:id="rId6"/>
    <p:sldId id="478" r:id="rId7"/>
    <p:sldId id="452" r:id="rId8"/>
    <p:sldId id="477" r:id="rId9"/>
    <p:sldId id="457" r:id="rId10"/>
  </p:sldIdLst>
  <p:sldSz cx="9144000" cy="6858000" type="screen4x3"/>
  <p:notesSz cx="6735763" cy="986948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947CB0"/>
    <a:srgbClr val="8368A4"/>
    <a:srgbClr val="ECF1F8"/>
    <a:srgbClr val="6699FF"/>
    <a:srgbClr val="FFFFFF"/>
    <a:srgbClr val="EAEAEA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6555" autoAdjust="0"/>
    <p:restoredTop sz="94407" autoAdjust="0"/>
  </p:normalViewPr>
  <p:slideViewPr>
    <p:cSldViewPr>
      <p:cViewPr>
        <p:scale>
          <a:sx n="70" d="100"/>
          <a:sy n="70" d="100"/>
        </p:scale>
        <p:origin x="-798" y="-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mertaev_a\Desktop\&#1055;&#1077;&#1085;&#1089;&#1080;&#1086;&#1085;&#1082;&#1072;%20&#1055;-&#1052;%2011.02.2013\&#1052;&#1072;&#1090;&#1077;&#1088;&#1080;&#1072;&#1083;&#1099;\&#1050;&#1086;&#1087;&#1080;&#1103;%20&#1057;&#1058;&#1040;&#1058;&#1048;&#1057;&#1058;&#1048;&#1050;&#1040;%20(1998-2011)%20(2)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8"/>
  <c:chart>
    <c:plotArea>
      <c:layout/>
      <c:lineChart>
        <c:grouping val="standard"/>
        <c:ser>
          <c:idx val="0"/>
          <c:order val="0"/>
          <c:tx>
            <c:strRef>
              <c:f>'солидарка гражд'!$B$3</c:f>
              <c:strCache>
                <c:ptCount val="1"/>
                <c:pt idx="0">
                  <c:v>Численность пенсионеров, тыс. чел.</c:v>
                </c:pt>
              </c:strCache>
            </c:strRef>
          </c:tx>
          <c:cat>
            <c:strRef>
              <c:f>'солидарка гражд'!$C$2:$T$2</c:f>
              <c:strCache>
                <c:ptCount val="9"/>
                <c:pt idx="0">
                  <c:v>1998 г.</c:v>
                </c:pt>
                <c:pt idx="1">
                  <c:v>2000 г.</c:v>
                </c:pt>
                <c:pt idx="2">
                  <c:v>2003 г.</c:v>
                </c:pt>
                <c:pt idx="3">
                  <c:v>2006 г.</c:v>
                </c:pt>
                <c:pt idx="4">
                  <c:v>2009 г.</c:v>
                </c:pt>
                <c:pt idx="5">
                  <c:v>2012 г.*</c:v>
                </c:pt>
                <c:pt idx="6">
                  <c:v>2020 г.**</c:v>
                </c:pt>
                <c:pt idx="7">
                  <c:v>2030 г.**</c:v>
                </c:pt>
                <c:pt idx="8">
                  <c:v>2040 г.**</c:v>
                </c:pt>
              </c:strCache>
            </c:strRef>
          </c:cat>
          <c:val>
            <c:numRef>
              <c:f>'солидарка гражд'!$C$3:$T$3</c:f>
            </c:numRef>
          </c:val>
        </c:ser>
        <c:ser>
          <c:idx val="1"/>
          <c:order val="1"/>
          <c:tx>
            <c:strRef>
              <c:f>'солидарка гражд'!$B$4</c:f>
              <c:strCache>
                <c:ptCount val="1"/>
                <c:pt idx="0">
                  <c:v>состоявшихся пенсионеров</c:v>
                </c:pt>
              </c:strCache>
            </c:strRef>
          </c:tx>
          <c:cat>
            <c:strRef>
              <c:f>'солидарка гражд'!$C$2:$T$2</c:f>
              <c:strCache>
                <c:ptCount val="9"/>
                <c:pt idx="0">
                  <c:v>1998 г.</c:v>
                </c:pt>
                <c:pt idx="1">
                  <c:v>2000 г.</c:v>
                </c:pt>
                <c:pt idx="2">
                  <c:v>2003 г.</c:v>
                </c:pt>
                <c:pt idx="3">
                  <c:v>2006 г.</c:v>
                </c:pt>
                <c:pt idx="4">
                  <c:v>2009 г.</c:v>
                </c:pt>
                <c:pt idx="5">
                  <c:v>2012 г.*</c:v>
                </c:pt>
                <c:pt idx="6">
                  <c:v>2020 г.**</c:v>
                </c:pt>
                <c:pt idx="7">
                  <c:v>2030 г.**</c:v>
                </c:pt>
                <c:pt idx="8">
                  <c:v>2040 г.**</c:v>
                </c:pt>
              </c:strCache>
            </c:strRef>
          </c:cat>
          <c:val>
            <c:numRef>
              <c:f>'солидарка гражд'!$C$4:$T$4</c:f>
            </c:numRef>
          </c:val>
        </c:ser>
        <c:ser>
          <c:idx val="2"/>
          <c:order val="2"/>
          <c:tx>
            <c:strRef>
              <c:f>'солидарка гражд'!$B$5</c:f>
              <c:strCache>
                <c:ptCount val="1"/>
                <c:pt idx="0">
                  <c:v>входящих в систему</c:v>
                </c:pt>
              </c:strCache>
            </c:strRef>
          </c:tx>
          <c:cat>
            <c:strRef>
              <c:f>'солидарка гражд'!$C$2:$T$2</c:f>
              <c:strCache>
                <c:ptCount val="9"/>
                <c:pt idx="0">
                  <c:v>1998 г.</c:v>
                </c:pt>
                <c:pt idx="1">
                  <c:v>2000 г.</c:v>
                </c:pt>
                <c:pt idx="2">
                  <c:v>2003 г.</c:v>
                </c:pt>
                <c:pt idx="3">
                  <c:v>2006 г.</c:v>
                </c:pt>
                <c:pt idx="4">
                  <c:v>2009 г.</c:v>
                </c:pt>
                <c:pt idx="5">
                  <c:v>2012 г.*</c:v>
                </c:pt>
                <c:pt idx="6">
                  <c:v>2020 г.**</c:v>
                </c:pt>
                <c:pt idx="7">
                  <c:v>2030 г.**</c:v>
                </c:pt>
                <c:pt idx="8">
                  <c:v>2040 г.**</c:v>
                </c:pt>
              </c:strCache>
            </c:strRef>
          </c:cat>
          <c:val>
            <c:numRef>
              <c:f>'солидарка гражд'!$C$5:$T$5</c:f>
            </c:numRef>
          </c:val>
        </c:ser>
        <c:ser>
          <c:idx val="3"/>
          <c:order val="3"/>
          <c:tx>
            <c:strRef>
              <c:f>'солидарка гражд'!$B$6</c:f>
              <c:strCache>
                <c:ptCount val="1"/>
              </c:strCache>
            </c:strRef>
          </c:tx>
          <c:cat>
            <c:strRef>
              <c:f>'солидарка гражд'!$C$2:$T$2</c:f>
              <c:strCache>
                <c:ptCount val="9"/>
                <c:pt idx="0">
                  <c:v>1998 г.</c:v>
                </c:pt>
                <c:pt idx="1">
                  <c:v>2000 г.</c:v>
                </c:pt>
                <c:pt idx="2">
                  <c:v>2003 г.</c:v>
                </c:pt>
                <c:pt idx="3">
                  <c:v>2006 г.</c:v>
                </c:pt>
                <c:pt idx="4">
                  <c:v>2009 г.</c:v>
                </c:pt>
                <c:pt idx="5">
                  <c:v>2012 г.*</c:v>
                </c:pt>
                <c:pt idx="6">
                  <c:v>2020 г.**</c:v>
                </c:pt>
                <c:pt idx="7">
                  <c:v>2030 г.**</c:v>
                </c:pt>
                <c:pt idx="8">
                  <c:v>2040 г.**</c:v>
                </c:pt>
              </c:strCache>
            </c:strRef>
          </c:cat>
          <c:val>
            <c:numRef>
              <c:f>'солидарка гражд'!$C$6:$T$6</c:f>
            </c:numRef>
          </c:val>
        </c:ser>
        <c:ser>
          <c:idx val="4"/>
          <c:order val="4"/>
          <c:tx>
            <c:strRef>
              <c:f>'солидарка гражд'!$B$7</c:f>
              <c:strCache>
                <c:ptCount val="1"/>
                <c:pt idx="0">
                  <c:v>Средний размер пенсии, тенге</c:v>
                </c:pt>
              </c:strCache>
            </c:strRef>
          </c:tx>
          <c:cat>
            <c:strRef>
              <c:f>'солидарка гражд'!$C$2:$T$2</c:f>
              <c:strCache>
                <c:ptCount val="9"/>
                <c:pt idx="0">
                  <c:v>1998 г.</c:v>
                </c:pt>
                <c:pt idx="1">
                  <c:v>2000 г.</c:v>
                </c:pt>
                <c:pt idx="2">
                  <c:v>2003 г.</c:v>
                </c:pt>
                <c:pt idx="3">
                  <c:v>2006 г.</c:v>
                </c:pt>
                <c:pt idx="4">
                  <c:v>2009 г.</c:v>
                </c:pt>
                <c:pt idx="5">
                  <c:v>2012 г.*</c:v>
                </c:pt>
                <c:pt idx="6">
                  <c:v>2020 г.**</c:v>
                </c:pt>
                <c:pt idx="7">
                  <c:v>2030 г.**</c:v>
                </c:pt>
                <c:pt idx="8">
                  <c:v>2040 г.**</c:v>
                </c:pt>
              </c:strCache>
            </c:strRef>
          </c:cat>
          <c:val>
            <c:numRef>
              <c:f>'солидарка гражд'!$C$7:$T$7</c:f>
            </c:numRef>
          </c:val>
        </c:ser>
        <c:ser>
          <c:idx val="5"/>
          <c:order val="5"/>
          <c:tx>
            <c:strRef>
              <c:f>'солидарка гражд'!$B$8</c:f>
              <c:strCache>
                <c:ptCount val="1"/>
                <c:pt idx="0">
                  <c:v>состоявшихся пенсионеров</c:v>
                </c:pt>
              </c:strCache>
            </c:strRef>
          </c:tx>
          <c:cat>
            <c:strRef>
              <c:f>'солидарка гражд'!$C$2:$T$2</c:f>
              <c:strCache>
                <c:ptCount val="9"/>
                <c:pt idx="0">
                  <c:v>1998 г.</c:v>
                </c:pt>
                <c:pt idx="1">
                  <c:v>2000 г.</c:v>
                </c:pt>
                <c:pt idx="2">
                  <c:v>2003 г.</c:v>
                </c:pt>
                <c:pt idx="3">
                  <c:v>2006 г.</c:v>
                </c:pt>
                <c:pt idx="4">
                  <c:v>2009 г.</c:v>
                </c:pt>
                <c:pt idx="5">
                  <c:v>2012 г.*</c:v>
                </c:pt>
                <c:pt idx="6">
                  <c:v>2020 г.**</c:v>
                </c:pt>
                <c:pt idx="7">
                  <c:v>2030 г.**</c:v>
                </c:pt>
                <c:pt idx="8">
                  <c:v>2040 г.**</c:v>
                </c:pt>
              </c:strCache>
            </c:strRef>
          </c:cat>
          <c:val>
            <c:numRef>
              <c:f>'солидарка гражд'!$C$8:$T$8</c:f>
            </c:numRef>
          </c:val>
        </c:ser>
        <c:ser>
          <c:idx val="6"/>
          <c:order val="6"/>
          <c:tx>
            <c:strRef>
              <c:f>'солидарка гражд'!$B$9</c:f>
              <c:strCache>
                <c:ptCount val="1"/>
                <c:pt idx="0">
                  <c:v>входящих в систему</c:v>
                </c:pt>
              </c:strCache>
            </c:strRef>
          </c:tx>
          <c:cat>
            <c:strRef>
              <c:f>'солидарка гражд'!$C$2:$T$2</c:f>
              <c:strCache>
                <c:ptCount val="9"/>
                <c:pt idx="0">
                  <c:v>1998 г.</c:v>
                </c:pt>
                <c:pt idx="1">
                  <c:v>2000 г.</c:v>
                </c:pt>
                <c:pt idx="2">
                  <c:v>2003 г.</c:v>
                </c:pt>
                <c:pt idx="3">
                  <c:v>2006 г.</c:v>
                </c:pt>
                <c:pt idx="4">
                  <c:v>2009 г.</c:v>
                </c:pt>
                <c:pt idx="5">
                  <c:v>2012 г.*</c:v>
                </c:pt>
                <c:pt idx="6">
                  <c:v>2020 г.**</c:v>
                </c:pt>
                <c:pt idx="7">
                  <c:v>2030 г.**</c:v>
                </c:pt>
                <c:pt idx="8">
                  <c:v>2040 г.**</c:v>
                </c:pt>
              </c:strCache>
            </c:strRef>
          </c:cat>
          <c:val>
            <c:numRef>
              <c:f>'солидарка гражд'!$C$9:$T$9</c:f>
            </c:numRef>
          </c:val>
        </c:ser>
        <c:ser>
          <c:idx val="7"/>
          <c:order val="7"/>
          <c:tx>
            <c:strRef>
              <c:f>'солидарка гражд'!$B$10</c:f>
              <c:strCache>
                <c:ptCount val="1"/>
              </c:strCache>
            </c:strRef>
          </c:tx>
          <c:cat>
            <c:strRef>
              <c:f>'солидарка гражд'!$C$2:$T$2</c:f>
              <c:strCache>
                <c:ptCount val="9"/>
                <c:pt idx="0">
                  <c:v>1998 г.</c:v>
                </c:pt>
                <c:pt idx="1">
                  <c:v>2000 г.</c:v>
                </c:pt>
                <c:pt idx="2">
                  <c:v>2003 г.</c:v>
                </c:pt>
                <c:pt idx="3">
                  <c:v>2006 г.</c:v>
                </c:pt>
                <c:pt idx="4">
                  <c:v>2009 г.</c:v>
                </c:pt>
                <c:pt idx="5">
                  <c:v>2012 г.*</c:v>
                </c:pt>
                <c:pt idx="6">
                  <c:v>2020 г.**</c:v>
                </c:pt>
                <c:pt idx="7">
                  <c:v>2030 г.**</c:v>
                </c:pt>
                <c:pt idx="8">
                  <c:v>2040 г.**</c:v>
                </c:pt>
              </c:strCache>
            </c:strRef>
          </c:cat>
          <c:val>
            <c:numRef>
              <c:f>'солидарка гражд'!$C$10:$T$10</c:f>
            </c:numRef>
          </c:val>
        </c:ser>
        <c:ser>
          <c:idx val="8"/>
          <c:order val="8"/>
          <c:tx>
            <c:strRef>
              <c:f>'солидарка гражд'!$B$11</c:f>
              <c:strCache>
                <c:ptCount val="1"/>
                <c:pt idx="0">
                  <c:v>Ограничение на доход, используемый для исчисления пенсии - МРП</c:v>
                </c:pt>
              </c:strCache>
            </c:strRef>
          </c:tx>
          <c:cat>
            <c:strRef>
              <c:f>'солидарка гражд'!$C$2:$T$2</c:f>
              <c:strCache>
                <c:ptCount val="9"/>
                <c:pt idx="0">
                  <c:v>1998 г.</c:v>
                </c:pt>
                <c:pt idx="1">
                  <c:v>2000 г.</c:v>
                </c:pt>
                <c:pt idx="2">
                  <c:v>2003 г.</c:v>
                </c:pt>
                <c:pt idx="3">
                  <c:v>2006 г.</c:v>
                </c:pt>
                <c:pt idx="4">
                  <c:v>2009 г.</c:v>
                </c:pt>
                <c:pt idx="5">
                  <c:v>2012 г.*</c:v>
                </c:pt>
                <c:pt idx="6">
                  <c:v>2020 г.**</c:v>
                </c:pt>
                <c:pt idx="7">
                  <c:v>2030 г.**</c:v>
                </c:pt>
                <c:pt idx="8">
                  <c:v>2040 г.**</c:v>
                </c:pt>
              </c:strCache>
            </c:strRef>
          </c:cat>
          <c:val>
            <c:numRef>
              <c:f>'солидарка гражд'!$C$11:$T$11</c:f>
            </c:numRef>
          </c:val>
        </c:ser>
        <c:ser>
          <c:idx val="9"/>
          <c:order val="9"/>
          <c:tx>
            <c:strRef>
              <c:f>'солидарка гражд'!$B$12</c:f>
              <c:strCache>
                <c:ptCount val="1"/>
                <c:pt idx="0">
                  <c:v>Коэффициент замещения дохода, в %</c:v>
                </c:pt>
              </c:strCache>
            </c:strRef>
          </c:tx>
          <c:cat>
            <c:strRef>
              <c:f>'солидарка гражд'!$C$2:$T$2</c:f>
              <c:strCache>
                <c:ptCount val="9"/>
                <c:pt idx="0">
                  <c:v>1998 г.</c:v>
                </c:pt>
                <c:pt idx="1">
                  <c:v>2000 г.</c:v>
                </c:pt>
                <c:pt idx="2">
                  <c:v>2003 г.</c:v>
                </c:pt>
                <c:pt idx="3">
                  <c:v>2006 г.</c:v>
                </c:pt>
                <c:pt idx="4">
                  <c:v>2009 г.</c:v>
                </c:pt>
                <c:pt idx="5">
                  <c:v>2012 г.*</c:v>
                </c:pt>
                <c:pt idx="6">
                  <c:v>2020 г.**</c:v>
                </c:pt>
                <c:pt idx="7">
                  <c:v>2030 г.**</c:v>
                </c:pt>
                <c:pt idx="8">
                  <c:v>2040 г.**</c:v>
                </c:pt>
              </c:strCache>
            </c:strRef>
          </c:cat>
          <c:val>
            <c:numRef>
              <c:f>'солидарка гражд'!$C$12:$T$12</c:f>
            </c:numRef>
          </c:val>
        </c:ser>
        <c:ser>
          <c:idx val="10"/>
          <c:order val="10"/>
          <c:tx>
            <c:strRef>
              <c:f>'солидарка гражд'!$B$13</c:f>
              <c:strCache>
                <c:ptCount val="1"/>
                <c:pt idx="0">
                  <c:v>состоявшихся пенсионеров</c:v>
                </c:pt>
              </c:strCache>
            </c:strRef>
          </c:tx>
          <c:spPr>
            <a:ln>
              <a:solidFill>
                <a:schemeClr val="accent1"/>
              </a:solidFill>
            </a:ln>
          </c:spPr>
          <c:marker>
            <c:spPr>
              <a:solidFill>
                <a:schemeClr val="accent1"/>
              </a:solidFill>
              <a:ln>
                <a:solidFill>
                  <a:schemeClr val="accent1"/>
                </a:solidFill>
              </a:ln>
            </c:spPr>
          </c:marker>
          <c:cat>
            <c:strRef>
              <c:f>'солидарка гражд'!$C$2:$T$2</c:f>
              <c:strCache>
                <c:ptCount val="9"/>
                <c:pt idx="0">
                  <c:v>1998 г.</c:v>
                </c:pt>
                <c:pt idx="1">
                  <c:v>2000 г.</c:v>
                </c:pt>
                <c:pt idx="2">
                  <c:v>2003 г.</c:v>
                </c:pt>
                <c:pt idx="3">
                  <c:v>2006 г.</c:v>
                </c:pt>
                <c:pt idx="4">
                  <c:v>2009 г.</c:v>
                </c:pt>
                <c:pt idx="5">
                  <c:v>2012 г.*</c:v>
                </c:pt>
                <c:pt idx="6">
                  <c:v>2020 г.**</c:v>
                </c:pt>
                <c:pt idx="7">
                  <c:v>2030 г.**</c:v>
                </c:pt>
                <c:pt idx="8">
                  <c:v>2040 г.**</c:v>
                </c:pt>
              </c:strCache>
            </c:strRef>
          </c:cat>
          <c:val>
            <c:numRef>
              <c:f>'солидарка гражд'!$C$13:$T$13</c:f>
              <c:numCache>
                <c:formatCode>0.0</c:formatCode>
                <c:ptCount val="9"/>
                <c:pt idx="0">
                  <c:v>46.376302540686105</c:v>
                </c:pt>
                <c:pt idx="1">
                  <c:v>36.126095751854351</c:v>
                </c:pt>
                <c:pt idx="2">
                  <c:v>39.876002558677342</c:v>
                </c:pt>
                <c:pt idx="3">
                  <c:v>28.091603053435112</c:v>
                </c:pt>
                <c:pt idx="4">
                  <c:v>27.206644190444866</c:v>
                </c:pt>
                <c:pt idx="5">
                  <c:v>31.904527141519004</c:v>
                </c:pt>
                <c:pt idx="6">
                  <c:v>24.315503935942413</c:v>
                </c:pt>
                <c:pt idx="7">
                  <c:v>20.439734004628054</c:v>
                </c:pt>
                <c:pt idx="8">
                  <c:v>18.705583991468771</c:v>
                </c:pt>
              </c:numCache>
            </c:numRef>
          </c:val>
        </c:ser>
        <c:ser>
          <c:idx val="11"/>
          <c:order val="11"/>
          <c:tx>
            <c:strRef>
              <c:f>'солидарка гражд'!$B$14</c:f>
              <c:strCache>
                <c:ptCount val="1"/>
                <c:pt idx="0">
                  <c:v>вновь входящих в систему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cat>
            <c:strRef>
              <c:f>'солидарка гражд'!$C$2:$T$2</c:f>
              <c:strCache>
                <c:ptCount val="9"/>
                <c:pt idx="0">
                  <c:v>1998 г.</c:v>
                </c:pt>
                <c:pt idx="1">
                  <c:v>2000 г.</c:v>
                </c:pt>
                <c:pt idx="2">
                  <c:v>2003 г.</c:v>
                </c:pt>
                <c:pt idx="3">
                  <c:v>2006 г.</c:v>
                </c:pt>
                <c:pt idx="4">
                  <c:v>2009 г.</c:v>
                </c:pt>
                <c:pt idx="5">
                  <c:v>2012 г.*</c:v>
                </c:pt>
                <c:pt idx="6">
                  <c:v>2020 г.**</c:v>
                </c:pt>
                <c:pt idx="7">
                  <c:v>2030 г.**</c:v>
                </c:pt>
                <c:pt idx="8">
                  <c:v>2040 г.**</c:v>
                </c:pt>
              </c:strCache>
            </c:strRef>
          </c:cat>
          <c:val>
            <c:numRef>
              <c:f>'солидарка гражд'!$C$14:$T$14</c:f>
              <c:numCache>
                <c:formatCode>0.0</c:formatCode>
                <c:ptCount val="9"/>
                <c:pt idx="0">
                  <c:v>50.837138508371382</c:v>
                </c:pt>
                <c:pt idx="1">
                  <c:v>42.582602832097102</c:v>
                </c:pt>
                <c:pt idx="2">
                  <c:v>33.021699552231439</c:v>
                </c:pt>
                <c:pt idx="3">
                  <c:v>23.775689958896066</c:v>
                </c:pt>
                <c:pt idx="4">
                  <c:v>24.062165940300954</c:v>
                </c:pt>
                <c:pt idx="5">
                  <c:v>28.934964518198935</c:v>
                </c:pt>
                <c:pt idx="6">
                  <c:v>16.239794727412772</c:v>
                </c:pt>
                <c:pt idx="7">
                  <c:v>5.5730177245702865</c:v>
                </c:pt>
                <c:pt idx="8">
                  <c:v>0.44400544143887627</c:v>
                </c:pt>
              </c:numCache>
            </c:numRef>
          </c:val>
        </c:ser>
        <c:marker val="1"/>
        <c:axId val="46170880"/>
        <c:axId val="46172416"/>
      </c:lineChart>
      <c:catAx>
        <c:axId val="46170880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46172416"/>
        <c:crosses val="autoZero"/>
        <c:auto val="1"/>
        <c:lblAlgn val="ctr"/>
        <c:lblOffset val="100"/>
      </c:catAx>
      <c:valAx>
        <c:axId val="46172416"/>
        <c:scaling>
          <c:orientation val="minMax"/>
        </c:scaling>
        <c:axPos val="l"/>
        <c:numFmt formatCode="0" sourceLinked="0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46170880"/>
        <c:crosses val="autoZero"/>
        <c:crossBetween val="between"/>
      </c:valAx>
    </c:plotArea>
    <c:legend>
      <c:legendPos val="b"/>
    </c:legend>
    <c:plotVisOnly val="1"/>
    <c:dispBlanksAs val="gap"/>
  </c:chart>
  <c:txPr>
    <a:bodyPr/>
    <a:lstStyle/>
    <a:p>
      <a:pPr>
        <a:defRPr sz="1400"/>
      </a:pPr>
      <a:endParaRPr lang="ru-RU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0304" tIns="45153" rIns="90304" bIns="45153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0304" tIns="45153" rIns="90304" bIns="45153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5B2EE584-109F-4F61-ABA6-89C877F0562A}" type="datetimeFigureOut">
              <a:rPr lang="ru-RU"/>
              <a:pPr>
                <a:defRPr/>
              </a:pPr>
              <a:t>12.03.2013</a:t>
            </a:fld>
            <a:endParaRPr lang="ru-RU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304" tIns="45153" rIns="90304" bIns="45153" rtlCol="0" anchor="ctr"/>
          <a:lstStyle/>
          <a:p>
            <a:pPr lvl="0"/>
            <a:endParaRPr lang="ru-RU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100" y="4687888"/>
            <a:ext cx="5389563" cy="4441825"/>
          </a:xfrm>
          <a:prstGeom prst="rect">
            <a:avLst/>
          </a:prstGeom>
        </p:spPr>
        <p:txBody>
          <a:bodyPr vert="horz" lIns="90304" tIns="45153" rIns="90304" bIns="45153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ru-RU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4188"/>
            <a:ext cx="2919413" cy="493712"/>
          </a:xfrm>
          <a:prstGeom prst="rect">
            <a:avLst/>
          </a:prstGeom>
        </p:spPr>
        <p:txBody>
          <a:bodyPr vert="horz" lIns="90304" tIns="45153" rIns="90304" bIns="45153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4763" y="9374188"/>
            <a:ext cx="2919412" cy="493712"/>
          </a:xfrm>
          <a:prstGeom prst="rect">
            <a:avLst/>
          </a:prstGeom>
        </p:spPr>
        <p:txBody>
          <a:bodyPr vert="horz" lIns="90304" tIns="45153" rIns="90304" bIns="45153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DF82C686-72E0-4093-8ABB-C29E040EA56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536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288DA16-DFBC-4D3D-9F00-74349E5310C3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D6697B-0617-4F56-84E2-C8D40BCD0B90}" type="datetime1">
              <a:rPr lang="ru-RU"/>
              <a:pPr>
                <a:defRPr/>
              </a:pPr>
              <a:t>12.03.2013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094808-7F84-489B-BFC5-E223CAE1314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17BEE3-167E-4781-8769-5045E64A1161}" type="datetime1">
              <a:rPr lang="ru-RU"/>
              <a:pPr>
                <a:defRPr/>
              </a:pPr>
              <a:t>12.03.2013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ED5598-47CB-4416-B29E-EB9AD288CC8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3047B2-5CA5-4F4F-9F13-6EA32154F17A}" type="datetime1">
              <a:rPr lang="ru-RU"/>
              <a:pPr>
                <a:defRPr/>
              </a:pPr>
              <a:t>12.03.2013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B30EC4-6A94-47C7-B3E7-CE2BBEBF0A9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55AE3E-7179-4F14-9F5F-17632291F8F5}" type="datetime1">
              <a:rPr lang="ru-RU"/>
              <a:pPr>
                <a:defRPr/>
              </a:pPr>
              <a:t>12.03.2013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B77848-B64D-41CD-9E17-8010D4CF7AE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786908-E9E7-4513-9FDC-D8CA8F036381}" type="datetime1">
              <a:rPr lang="ru-RU"/>
              <a:pPr>
                <a:defRPr/>
              </a:pPr>
              <a:t>12.03.2013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E77366-BF04-4D67-96A9-9247AC4C17B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275C1A-E254-49E5-957D-90A455010849}" type="datetime1">
              <a:rPr lang="ru-RU"/>
              <a:pPr>
                <a:defRPr/>
              </a:pPr>
              <a:t>12.03.2013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840D58-A824-4726-8A02-D383EB60939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6FB2A1-BA2D-4178-BDB3-7063A7CD09B4}" type="datetime1">
              <a:rPr lang="ru-RU"/>
              <a:pPr>
                <a:defRPr/>
              </a:pPr>
              <a:t>12.03.2013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F85B3E-BCCD-41B0-B5C8-84C08CD7C45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B713DE-5041-421A-B04B-DBF80A33E51B}" type="datetime1">
              <a:rPr lang="ru-RU"/>
              <a:pPr>
                <a:defRPr/>
              </a:pPr>
              <a:t>12.03.2013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54DED3-DA0C-4EE4-9795-762CAD3F3B7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0CD8DB-FA65-4F52-98F0-C105F5626303}" type="datetime1">
              <a:rPr lang="ru-RU"/>
              <a:pPr>
                <a:defRPr/>
              </a:pPr>
              <a:t>12.03.2013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5D5DD2-2AF9-454F-85A0-FF4094674C8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21A26A-C3B3-466E-AFB3-C01AF9976720}" type="datetime1">
              <a:rPr lang="ru-RU"/>
              <a:pPr>
                <a:defRPr/>
              </a:pPr>
              <a:t>12.03.2013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F43465-A636-416B-BF89-C5A404D6641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F3D53B-34F5-4678-A2B9-4CE0DB8DB9F3}" type="datetime1">
              <a:rPr lang="ru-RU"/>
              <a:pPr>
                <a:defRPr/>
              </a:pPr>
              <a:t>12.03.2013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633A6F-1544-4462-B1E4-403A5C55910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C41D83B-EF5F-49B0-AE0B-C7E7EECDB528}" type="datetime1">
              <a:rPr lang="ru-RU"/>
              <a:pPr>
                <a:defRPr/>
              </a:pPr>
              <a:t>12.03.2013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1698F68-0CAA-450F-A747-ECC0EE4C061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13" Type="http://schemas.openxmlformats.org/officeDocument/2006/relationships/oleObject" Target="../embeddings/oleObject9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12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11" Type="http://schemas.openxmlformats.org/officeDocument/2006/relationships/image" Target="../media/image3.jpeg"/><Relationship Id="rId5" Type="http://schemas.openxmlformats.org/officeDocument/2006/relationships/oleObject" Target="../embeddings/oleObject3.bin"/><Relationship Id="rId10" Type="http://schemas.openxmlformats.org/officeDocument/2006/relationships/image" Target="../media/image2.jpeg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Relationship Id="rId14" Type="http://schemas.openxmlformats.org/officeDocument/2006/relationships/oleObject" Target="../embeddings/oleObject10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 txBox="1">
            <a:spLocks/>
          </p:cNvSpPr>
          <p:nvPr/>
        </p:nvSpPr>
        <p:spPr bwMode="auto">
          <a:xfrm>
            <a:off x="900113" y="4508500"/>
            <a:ext cx="7848600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ru-RU" sz="2400" b="1">
                <a:solidFill>
                  <a:srgbClr val="800000"/>
                </a:solidFill>
                <a:latin typeface="Arial Narrow" pitchFamily="34" charset="0"/>
              </a:rPr>
              <a:t>	МОДЕРНИЗАЦИЯ</a:t>
            </a:r>
          </a:p>
          <a:p>
            <a:pPr algn="r"/>
            <a:r>
              <a:rPr lang="ru-RU" sz="2400" b="1">
                <a:solidFill>
                  <a:srgbClr val="800000"/>
                </a:solidFill>
                <a:latin typeface="Arial Narrow" pitchFamily="34" charset="0"/>
              </a:rPr>
              <a:t>СИСТЕМЫ ПЕНСИОННОГО ОБЕСПЕЧЕНИЯ</a:t>
            </a:r>
            <a:endParaRPr lang="ru-RU" sz="1200" b="1">
              <a:solidFill>
                <a:srgbClr val="800000"/>
              </a:solidFill>
              <a:latin typeface="Arial Narrow" pitchFamily="34" charset="0"/>
            </a:endParaRPr>
          </a:p>
        </p:txBody>
      </p:sp>
      <p:sp>
        <p:nvSpPr>
          <p:cNvPr id="14338" name="TextBox 1"/>
          <p:cNvSpPr txBox="1">
            <a:spLocks noChangeArrowheads="1"/>
          </p:cNvSpPr>
          <p:nvPr/>
        </p:nvSpPr>
        <p:spPr bwMode="auto">
          <a:xfrm>
            <a:off x="1295400" y="333375"/>
            <a:ext cx="702151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b="1">
                <a:latin typeface="Calibri" pitchFamily="34" charset="0"/>
              </a:rPr>
              <a:t>Министерство труда и социальной защиты населения Республики Казахстан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700072-5363-45F9-8C15-78C969D7B0C4}" type="slidenum">
              <a:rPr lang="ru-RU"/>
              <a:pPr>
                <a:defRPr/>
              </a:pPr>
              <a:t>2</a:t>
            </a:fld>
            <a:endParaRPr lang="ru-RU" dirty="0"/>
          </a:p>
        </p:txBody>
      </p:sp>
      <p:sp>
        <p:nvSpPr>
          <p:cNvPr id="16386" name="Прямоугольник 4"/>
          <p:cNvSpPr>
            <a:spLocks noChangeArrowheads="1"/>
          </p:cNvSpPr>
          <p:nvPr/>
        </p:nvSpPr>
        <p:spPr bwMode="auto">
          <a:xfrm>
            <a:off x="755650" y="1893888"/>
            <a:ext cx="7848600" cy="317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355600" algn="just"/>
            <a:r>
              <a:rPr lang="ru-RU" sz="2500">
                <a:latin typeface="Calibri" pitchFamily="34" charset="0"/>
              </a:rPr>
              <a:t>Модернизация пенсионной системы осуществляется во исполнение поручений Главы государства, озвученных в Послании народу Казахстана от 27 января 2012 года «Социально-экономическая модернизация – главный вектор развития Казахстана» и данных на расширенном заседании Правительства Республики Казахстан от 23 января 2013 года по вопросу создания Единого накопительного пенсионного фонда.</a:t>
            </a:r>
            <a:endParaRPr lang="ru-RU" sz="2500" i="1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95288" y="620713"/>
            <a:ext cx="8137525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marL="446088" algn="ctr" fontAlgn="auto">
              <a:spcAft>
                <a:spcPts val="0"/>
              </a:spcAft>
              <a:defRPr/>
            </a:pPr>
            <a:r>
              <a:rPr lang="ru-RU" sz="2500" b="1" u="sng" dirty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Модернизация</a:t>
            </a:r>
            <a:r>
              <a:rPr lang="ru-RU" sz="2800" b="1" u="sng" dirty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системы пенсионного обеспечения</a:t>
            </a:r>
            <a:endParaRPr lang="ru-RU" sz="2800" b="1" u="sng" dirty="0">
              <a:solidFill>
                <a:schemeClr val="tx2">
                  <a:lumMod val="75000"/>
                </a:schemeClr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Прямоугольник 1"/>
          <p:cNvSpPr>
            <a:spLocks noChangeArrowheads="1"/>
          </p:cNvSpPr>
          <p:nvPr/>
        </p:nvSpPr>
        <p:spPr bwMode="auto">
          <a:xfrm>
            <a:off x="2592388" y="1003300"/>
            <a:ext cx="4572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000000"/>
                </a:solidFill>
                <a:latin typeface="Calibri" pitchFamily="34" charset="0"/>
              </a:rPr>
              <a:t>Коэффициент замещения прежнего дохода пенсионеров  трудовой пенсией</a:t>
            </a:r>
          </a:p>
        </p:txBody>
      </p:sp>
      <p:sp>
        <p:nvSpPr>
          <p:cNvPr id="17410" name="TextBox 2"/>
          <p:cNvSpPr txBox="1">
            <a:spLocks noChangeArrowheads="1"/>
          </p:cNvSpPr>
          <p:nvPr/>
        </p:nvSpPr>
        <p:spPr bwMode="auto">
          <a:xfrm>
            <a:off x="1431925" y="1247775"/>
            <a:ext cx="4762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>
                <a:latin typeface="Calibri" pitchFamily="34" charset="0"/>
              </a:rPr>
              <a:t>в %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80975" y="4670425"/>
            <a:ext cx="8855075" cy="1854200"/>
          </a:xfrm>
          <a:prstGeom prst="rect">
            <a:avLst/>
          </a:prstGeom>
        </p:spPr>
        <p:txBody>
          <a:bodyPr>
            <a:spAutoFit/>
          </a:bodyPr>
          <a:lstStyle/>
          <a:p>
            <a:pPr marL="892175" indent="-892175" algn="just" fontAlgn="auto">
              <a:spcBef>
                <a:spcPts val="0"/>
              </a:spcBef>
              <a:spcAft>
                <a:spcPts val="300"/>
              </a:spcAft>
              <a:defRPr/>
            </a:pPr>
            <a:r>
              <a:rPr lang="ru-RU" sz="1600" b="1" dirty="0">
                <a:solidFill>
                  <a:srgbClr val="C00000"/>
                </a:solidFill>
                <a:latin typeface="+mn-lt"/>
              </a:rPr>
              <a:t>Проблема:</a:t>
            </a:r>
            <a:r>
              <a:rPr lang="ru-RU" sz="1600" b="1" dirty="0">
                <a:solidFill>
                  <a:schemeClr val="tx2"/>
                </a:solidFill>
                <a:latin typeface="+mn-lt"/>
              </a:rPr>
              <a:t> </a:t>
            </a:r>
            <a:r>
              <a:rPr lang="ru-RU" sz="1600" b="1" dirty="0">
                <a:solidFill>
                  <a:schemeClr val="tx2"/>
                </a:solidFill>
                <a:latin typeface="+mn-lt"/>
              </a:rPr>
              <a:t>Размеры трудовой пенсии снижаются в связи с уменьшением накопленного на 1 января 1998 года трудового стажа. При сохранении действующих параметров, начиная с 40-х годов текущего столетия, вновь входящие в систему пенсионеры не будут получать пенсии из солидарного компонента.</a:t>
            </a:r>
          </a:p>
          <a:p>
            <a:pPr marL="892175" algn="just" fontAlgn="auto">
              <a:spcBef>
                <a:spcPts val="0"/>
              </a:spcBef>
              <a:spcAft>
                <a:spcPts val="300"/>
              </a:spcAft>
              <a:defRPr/>
            </a:pPr>
            <a:r>
              <a:rPr lang="ru-RU" sz="1600" b="1" dirty="0">
                <a:solidFill>
                  <a:schemeClr val="tx2"/>
                </a:solidFill>
                <a:latin typeface="+mn-lt"/>
              </a:rPr>
              <a:t>В таких условиях  обеспечения адекватного уровня пенсионного обеспечения полностью зависит от  возможностей роста  базовой пенсии и  соответствующего уровня пенсионных накоплений.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0" y="139700"/>
            <a:ext cx="9144000" cy="481013"/>
          </a:xfrm>
          <a:prstGeom prst="rect">
            <a:avLst/>
          </a:prstGeom>
          <a:noFill/>
        </p:spPr>
        <p:txBody>
          <a:bodyPr tIns="36000" bIns="36000" anchor="ctr"/>
          <a:lstStyle/>
          <a:p>
            <a:pPr marL="446088" algn="ctr" fontAlgn="auto">
              <a:spcAft>
                <a:spcPts val="0"/>
              </a:spcAft>
              <a:defRPr/>
            </a:pPr>
            <a:r>
              <a:rPr lang="ru-RU" sz="2500" b="1" u="sng" dirty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Солидарная</a:t>
            </a:r>
            <a:r>
              <a:rPr lang="ru-RU" sz="2800" b="1" u="sng" dirty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(трудовая) пенсионная выплата</a:t>
            </a:r>
            <a:endParaRPr lang="ru-RU" sz="2800" b="1" u="sng" dirty="0">
              <a:solidFill>
                <a:schemeClr val="tx2">
                  <a:lumMod val="75000"/>
                </a:schemeClr>
              </a:solidFill>
              <a:latin typeface="Arial Narrow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763713" y="2349500"/>
            <a:ext cx="6551612" cy="0"/>
          </a:xfrm>
          <a:prstGeom prst="line">
            <a:avLst/>
          </a:prstGeom>
          <a:ln>
            <a:prstDash val="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graphicFrame>
        <p:nvGraphicFramePr>
          <p:cNvPr id="12" name="Диаграмма 11"/>
          <p:cNvGraphicFramePr>
            <a:graphicFrameLocks/>
          </p:cNvGraphicFramePr>
          <p:nvPr/>
        </p:nvGraphicFramePr>
        <p:xfrm>
          <a:off x="301555" y="1247274"/>
          <a:ext cx="8496944" cy="32365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7415" name="TextBox 3"/>
          <p:cNvSpPr txBox="1">
            <a:spLocks noChangeArrowheads="1"/>
          </p:cNvSpPr>
          <p:nvPr/>
        </p:nvSpPr>
        <p:spPr bwMode="auto">
          <a:xfrm>
            <a:off x="323850" y="6480175"/>
            <a:ext cx="338455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100" i="1">
                <a:latin typeface="Calibri" pitchFamily="34" charset="0"/>
              </a:rPr>
              <a:t>* оперативные данные;   ** прогнозные данные.</a:t>
            </a:r>
          </a:p>
        </p:txBody>
      </p:sp>
      <p:sp>
        <p:nvSpPr>
          <p:cNvPr id="13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748713" y="6492875"/>
            <a:ext cx="365125" cy="365125"/>
          </a:xfrm>
        </p:spPr>
        <p:txBody>
          <a:bodyPr/>
          <a:lstStyle/>
          <a:p>
            <a:pPr>
              <a:defRPr/>
            </a:pPr>
            <a:fld id="{4428F689-42A8-4BBF-A948-A3A5A1C91604}" type="slidenum">
              <a:rPr lang="ru-RU" b="1"/>
              <a:pPr>
                <a:defRPr/>
              </a:pPr>
              <a:t>3</a:t>
            </a:fld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642937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500" b="1" u="sng" dirty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  <a:ea typeface="+mn-ea"/>
                <a:cs typeface="+mn-cs"/>
              </a:rPr>
              <a:t>Управление</a:t>
            </a:r>
            <a:r>
              <a:rPr lang="ru-RU" sz="2800" b="1" u="sng" dirty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  <a:ea typeface="+mn-ea"/>
                <a:cs typeface="+mn-cs"/>
              </a:rPr>
              <a:t> пенсионными активами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28625" y="2565400"/>
            <a:ext cx="3786188" cy="345598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indent="341313" algn="just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ru-RU" dirty="0">
                <a:latin typeface="Arial Narrow" pitchFamily="34" charset="0"/>
              </a:rPr>
              <a:t>Определение стратегических </a:t>
            </a:r>
            <a:r>
              <a:rPr lang="ru-RU" dirty="0">
                <a:latin typeface="Arial Narrow" pitchFamily="34" charset="0"/>
              </a:rPr>
              <a:t>направлений </a:t>
            </a:r>
            <a:r>
              <a:rPr lang="ru-RU" dirty="0">
                <a:latin typeface="Arial Narrow" pitchFamily="34" charset="0"/>
              </a:rPr>
              <a:t>инвестирования </a:t>
            </a:r>
            <a:r>
              <a:rPr lang="ru-RU" dirty="0">
                <a:latin typeface="Arial Narrow" pitchFamily="34" charset="0"/>
              </a:rPr>
              <a:t>пенсионных </a:t>
            </a:r>
            <a:r>
              <a:rPr lang="ru-RU" dirty="0">
                <a:latin typeface="Arial Narrow" pitchFamily="34" charset="0"/>
              </a:rPr>
              <a:t>активов и выработка </a:t>
            </a:r>
            <a:r>
              <a:rPr lang="ru-RU" dirty="0">
                <a:latin typeface="Arial Narrow" pitchFamily="34" charset="0"/>
              </a:rPr>
              <a:t>концептуальных </a:t>
            </a:r>
            <a:r>
              <a:rPr lang="ru-RU" dirty="0">
                <a:latin typeface="Arial Narrow" pitchFamily="34" charset="0"/>
              </a:rPr>
              <a:t>предложений по </a:t>
            </a:r>
            <a:r>
              <a:rPr lang="ru-RU" dirty="0">
                <a:latin typeface="Arial Narrow" pitchFamily="34" charset="0"/>
              </a:rPr>
              <a:t>повышению </a:t>
            </a:r>
            <a:r>
              <a:rPr lang="ru-RU" dirty="0">
                <a:latin typeface="Arial Narrow" pitchFamily="34" charset="0"/>
              </a:rPr>
              <a:t>эффективности инвестирования пенсионных </a:t>
            </a:r>
            <a:r>
              <a:rPr lang="ru-RU" dirty="0">
                <a:latin typeface="Arial Narrow" pitchFamily="34" charset="0"/>
              </a:rPr>
              <a:t>активов;</a:t>
            </a:r>
            <a:endParaRPr lang="ru-RU" dirty="0">
              <a:latin typeface="Arial Narrow" pitchFamily="34" charset="0"/>
            </a:endParaRPr>
          </a:p>
          <a:p>
            <a:pPr indent="341313" algn="just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endParaRPr lang="ru-RU" dirty="0">
              <a:latin typeface="Arial Narrow" pitchFamily="34" charset="0"/>
            </a:endParaRPr>
          </a:p>
          <a:p>
            <a:pPr indent="341313" algn="just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ru-RU" dirty="0">
                <a:latin typeface="Arial Narrow" pitchFamily="34" charset="0"/>
              </a:rPr>
              <a:t>Утверждение перечня </a:t>
            </a:r>
            <a:r>
              <a:rPr lang="ru-RU" dirty="0">
                <a:latin typeface="Arial Narrow" pitchFamily="34" charset="0"/>
              </a:rPr>
              <a:t>разрешенных </a:t>
            </a:r>
            <a:r>
              <a:rPr lang="ru-RU" dirty="0">
                <a:latin typeface="Arial Narrow" pitchFamily="34" charset="0"/>
              </a:rPr>
              <a:t>финансовых инструментов и </a:t>
            </a:r>
            <a:r>
              <a:rPr lang="ru-RU" dirty="0">
                <a:latin typeface="Arial Narrow" pitchFamily="34" charset="0"/>
              </a:rPr>
              <a:t>иного </a:t>
            </a:r>
            <a:r>
              <a:rPr lang="ru-RU" dirty="0">
                <a:latin typeface="Arial Narrow" pitchFamily="34" charset="0"/>
              </a:rPr>
              <a:t>имущества для размещения </a:t>
            </a:r>
            <a:r>
              <a:rPr lang="ru-RU" dirty="0">
                <a:latin typeface="Arial Narrow" pitchFamily="34" charset="0"/>
              </a:rPr>
              <a:t>пенсионных активов.</a:t>
            </a:r>
            <a:endParaRPr lang="ru-RU" dirty="0">
              <a:latin typeface="Arial Narrow" pitchFamily="34" charset="0"/>
            </a:endParaRPr>
          </a:p>
        </p:txBody>
      </p:sp>
      <p:sp>
        <p:nvSpPr>
          <p:cNvPr id="4" name="Выноска со стрелкой вниз 3"/>
          <p:cNvSpPr/>
          <p:nvPr/>
        </p:nvSpPr>
        <p:spPr>
          <a:xfrm>
            <a:off x="428625" y="1196975"/>
            <a:ext cx="3786188" cy="1223963"/>
          </a:xfrm>
          <a:prstGeom prst="downArrowCallout">
            <a:avLst>
              <a:gd name="adj1" fmla="val 60189"/>
              <a:gd name="adj2" fmla="val 57330"/>
              <a:gd name="adj3" fmla="val 12264"/>
              <a:gd name="adj4" fmla="val 82642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C00000"/>
                </a:solidFill>
                <a:latin typeface="Arial Narrow" pitchFamily="34" charset="0"/>
              </a:rPr>
              <a:t>Совет по управлению пенсионными активами при Президенте РК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786313" y="2554288"/>
            <a:ext cx="3900487" cy="34671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Arial Narrow" pitchFamily="34" charset="0"/>
              </a:rPr>
              <a:t>Утверждение инвестиционной декларации управления пенсионными активами:</a:t>
            </a:r>
          </a:p>
          <a:p>
            <a:pPr indent="341313" algn="just" fontAlgn="auto">
              <a:spcBef>
                <a:spcPts val="0"/>
              </a:spcBef>
              <a:spcAft>
                <a:spcPts val="400"/>
              </a:spcAft>
              <a:buFontTx/>
              <a:buAutoNum type="arabicParenR"/>
              <a:defRPr/>
            </a:pPr>
            <a:r>
              <a:rPr lang="ru-RU" dirty="0">
                <a:latin typeface="Arial Narrow" pitchFamily="34" charset="0"/>
              </a:rPr>
              <a:t>Определение </a:t>
            </a:r>
            <a:r>
              <a:rPr lang="ru-RU" dirty="0">
                <a:latin typeface="Arial Narrow" pitchFamily="34" charset="0"/>
              </a:rPr>
              <a:t>перечня объектов инвестирования, цели, стратегии, условия и ограничения инвестиционной деятельности в отношении пенсионных активов, условия хеджирования и диверсификации пенсионных активов;</a:t>
            </a:r>
          </a:p>
          <a:p>
            <a:pPr indent="341313" algn="just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ru-RU" dirty="0">
                <a:latin typeface="Arial Narrow" pitchFamily="34" charset="0"/>
              </a:rPr>
              <a:t>Проведение </a:t>
            </a:r>
            <a:r>
              <a:rPr lang="ru-RU" dirty="0">
                <a:latin typeface="Arial Narrow" pitchFamily="34" charset="0"/>
              </a:rPr>
              <a:t>процедур по выбору управляющих пенсионными активами (внутренних и внешних).</a:t>
            </a:r>
          </a:p>
        </p:txBody>
      </p:sp>
      <p:sp>
        <p:nvSpPr>
          <p:cNvPr id="7" name="Выноска со стрелкой вниз 6"/>
          <p:cNvSpPr/>
          <p:nvPr/>
        </p:nvSpPr>
        <p:spPr>
          <a:xfrm>
            <a:off x="4786313" y="1196975"/>
            <a:ext cx="3900487" cy="1223963"/>
          </a:xfrm>
          <a:prstGeom prst="downArrowCallout">
            <a:avLst>
              <a:gd name="adj1" fmla="val 60189"/>
              <a:gd name="adj2" fmla="val 57330"/>
              <a:gd name="adj3" fmla="val 12264"/>
              <a:gd name="adj4" fmla="val 82642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</a:rPr>
              <a:t>Национальный Банк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831013" y="6376988"/>
            <a:ext cx="2133600" cy="365125"/>
          </a:xfrm>
        </p:spPr>
        <p:txBody>
          <a:bodyPr/>
          <a:lstStyle/>
          <a:p>
            <a:pPr>
              <a:defRPr/>
            </a:pPr>
            <a:fld id="{5BD75C45-EEED-442E-AD55-26DBF028080A}" type="slidenum">
              <a:rPr lang="ru-RU"/>
              <a:pPr>
                <a:defRPr/>
              </a:pPr>
              <a:t>4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457200" y="115888"/>
            <a:ext cx="8229600" cy="649287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b="1" u="sng" dirty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  <a:ea typeface="+mn-ea"/>
                <a:cs typeface="+mn-cs"/>
              </a:rPr>
              <a:t>Реорганизация </a:t>
            </a:r>
            <a:r>
              <a:rPr lang="ru-RU" sz="2500" b="1" u="sng" dirty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  <a:ea typeface="+mn-ea"/>
                <a:cs typeface="+mn-cs"/>
              </a:rPr>
              <a:t>накопительных</a:t>
            </a:r>
            <a:r>
              <a:rPr lang="ru-RU" sz="2800" b="1" u="sng" dirty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  <a:ea typeface="+mn-ea"/>
                <a:cs typeface="+mn-cs"/>
              </a:rPr>
              <a:t> пенсионных фондов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95288" y="1268413"/>
            <a:ext cx="936625" cy="5184775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НПФ</a:t>
            </a:r>
          </a:p>
        </p:txBody>
      </p:sp>
      <p:sp>
        <p:nvSpPr>
          <p:cNvPr id="4" name="Штриховая стрелка вправо 3"/>
          <p:cNvSpPr/>
          <p:nvPr/>
        </p:nvSpPr>
        <p:spPr>
          <a:xfrm>
            <a:off x="1692275" y="981075"/>
            <a:ext cx="5183188" cy="2114550"/>
          </a:xfrm>
          <a:prstGeom prst="stripedRightArrow">
            <a:avLst>
              <a:gd name="adj1" fmla="val 85487"/>
              <a:gd name="adj2" fmla="val 30065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Arial Narrow" pitchFamily="34" charset="0"/>
              </a:rPr>
              <a:t>могут быть преобразованы в организации, управляющие инвестиционным </a:t>
            </a:r>
            <a:r>
              <a:rPr lang="ru-RU" dirty="0">
                <a:latin typeface="Arial Narrow" pitchFamily="34" charset="0"/>
              </a:rPr>
              <a:t>портфелем (УИП) и </a:t>
            </a:r>
            <a:r>
              <a:rPr lang="ru-RU" dirty="0">
                <a:latin typeface="Arial Narrow" pitchFamily="34" charset="0"/>
              </a:rPr>
              <a:t>будут иметь возможность участвовать в </a:t>
            </a:r>
            <a:r>
              <a:rPr lang="ru-RU" dirty="0">
                <a:latin typeface="Arial Narrow" pitchFamily="34" charset="0"/>
              </a:rPr>
              <a:t>конкурсах по </a:t>
            </a:r>
            <a:r>
              <a:rPr lang="ru-RU" dirty="0">
                <a:latin typeface="Arial Narrow" pitchFamily="34" charset="0"/>
              </a:rPr>
              <a:t>управлению пенсионными активами, при наличии соответствующей лицензии. 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7000875" y="1196975"/>
            <a:ext cx="1963738" cy="1871663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latin typeface="Arial Narrow" pitchFamily="34" charset="0"/>
              </a:rPr>
              <a:t>УИП</a:t>
            </a:r>
          </a:p>
        </p:txBody>
      </p:sp>
      <p:sp>
        <p:nvSpPr>
          <p:cNvPr id="8" name="Штриховая стрелка вправо 7"/>
          <p:cNvSpPr/>
          <p:nvPr/>
        </p:nvSpPr>
        <p:spPr>
          <a:xfrm>
            <a:off x="1692275" y="3260725"/>
            <a:ext cx="5183188" cy="2112963"/>
          </a:xfrm>
          <a:prstGeom prst="stripedRightArrow">
            <a:avLst>
              <a:gd name="adj1" fmla="val 85487"/>
              <a:gd name="adj2" fmla="val 30065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Arial Narrow" pitchFamily="34" charset="0"/>
              </a:rPr>
              <a:t>могут быть преобразованы в Добровольные накопительные пенсионные </a:t>
            </a:r>
            <a:r>
              <a:rPr lang="ru-RU" dirty="0">
                <a:latin typeface="Arial Narrow" pitchFamily="34" charset="0"/>
              </a:rPr>
              <a:t>фонды (ДНПФ)</a:t>
            </a:r>
            <a:endParaRPr lang="ru-RU" dirty="0">
              <a:latin typeface="Arial Narrow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7000875" y="3500438"/>
            <a:ext cx="1963738" cy="1873250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latin typeface="Arial Narrow" pitchFamily="34" charset="0"/>
              </a:rPr>
              <a:t>ДНПФ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619250" y="5661025"/>
            <a:ext cx="5183188" cy="7921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Arial Narrow" pitchFamily="34" charset="0"/>
              </a:rPr>
              <a:t>ликвидация</a:t>
            </a:r>
          </a:p>
        </p:txBody>
      </p:sp>
      <p:sp>
        <p:nvSpPr>
          <p:cNvPr id="10" name="Номер слайда 1"/>
          <p:cNvSpPr txBox="1">
            <a:spLocks noGrp="1"/>
          </p:cNvSpPr>
          <p:nvPr/>
        </p:nvSpPr>
        <p:spPr>
          <a:xfrm>
            <a:off x="668655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53259AE3-DD42-4864-9186-073A383BB231}" type="slidenum">
              <a:rPr lang="ru-RU" sz="1200">
                <a:solidFill>
                  <a:schemeClr val="tx1">
                    <a:tint val="75000"/>
                  </a:schemeClr>
                </a:solidFill>
                <a:latin typeface="Arial Narrow" pitchFamily="34" charset="0"/>
                <a:cs typeface="Arial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5</a:t>
            </a:fld>
            <a:endParaRPr lang="ru-RU" sz="1200">
              <a:solidFill>
                <a:schemeClr val="tx1">
                  <a:tint val="75000"/>
                </a:schemeClr>
              </a:solidFill>
              <a:latin typeface="Arial Narrow" pitchFamily="34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686550" y="6356350"/>
            <a:ext cx="2133600" cy="365125"/>
          </a:xfrm>
        </p:spPr>
        <p:txBody>
          <a:bodyPr/>
          <a:lstStyle/>
          <a:p>
            <a:pPr>
              <a:defRPr/>
            </a:pPr>
            <a:fld id="{3BAACBB0-C973-4844-BB23-A5F6CF111F55}" type="slidenum">
              <a:rPr lang="ru-RU"/>
              <a:pPr>
                <a:defRPr/>
              </a:pPr>
              <a:t>5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1" name="Group 5"/>
          <p:cNvGrpSpPr>
            <a:grpSpLocks/>
          </p:cNvGrpSpPr>
          <p:nvPr/>
        </p:nvGrpSpPr>
        <p:grpSpPr bwMode="auto">
          <a:xfrm>
            <a:off x="468313" y="1581150"/>
            <a:ext cx="8108950" cy="4200525"/>
            <a:chOff x="436" y="1207"/>
            <a:chExt cx="5384" cy="2646"/>
          </a:xfrm>
        </p:grpSpPr>
        <p:sp>
          <p:nvSpPr>
            <p:cNvPr id="20491" name="AutoShape 6"/>
            <p:cNvSpPr>
              <a:spLocks noChangeArrowheads="1"/>
            </p:cNvSpPr>
            <p:nvPr/>
          </p:nvSpPr>
          <p:spPr bwMode="auto">
            <a:xfrm rot="-5400000">
              <a:off x="2925" y="-1282"/>
              <a:ext cx="396" cy="5374"/>
            </a:xfrm>
            <a:prstGeom prst="chevron">
              <a:avLst>
                <a:gd name="adj" fmla="val 100000"/>
              </a:avLst>
            </a:prstGeom>
            <a:solidFill>
              <a:schemeClr val="hlink"/>
            </a:solidFill>
            <a:ln w="222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ru-RU">
                <a:latin typeface="Calibri" pitchFamily="34" charset="0"/>
              </a:endParaRPr>
            </a:p>
          </p:txBody>
        </p:sp>
        <p:grpSp>
          <p:nvGrpSpPr>
            <p:cNvPr id="20492" name="Group 7"/>
            <p:cNvGrpSpPr>
              <a:grpSpLocks/>
            </p:cNvGrpSpPr>
            <p:nvPr/>
          </p:nvGrpSpPr>
          <p:grpSpPr bwMode="auto">
            <a:xfrm>
              <a:off x="746" y="1644"/>
              <a:ext cx="4766" cy="70"/>
              <a:chOff x="714" y="1710"/>
              <a:chExt cx="4830" cy="69"/>
            </a:xfrm>
          </p:grpSpPr>
          <p:sp>
            <p:nvSpPr>
              <p:cNvPr id="20504" name="Line 8"/>
              <p:cNvSpPr>
                <a:spLocks noChangeShapeType="1"/>
              </p:cNvSpPr>
              <p:nvPr/>
            </p:nvSpPr>
            <p:spPr bwMode="auto">
              <a:xfrm>
                <a:off x="714" y="1710"/>
                <a:ext cx="4830" cy="0"/>
              </a:xfrm>
              <a:prstGeom prst="line">
                <a:avLst/>
              </a:prstGeom>
              <a:noFill/>
              <a:ln w="22225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lIns="0" tIns="0" rIns="0" bIns="0" anchor="ctr"/>
              <a:lstStyle/>
              <a:p>
                <a:endParaRPr lang="ru-RU"/>
              </a:p>
            </p:txBody>
          </p:sp>
          <p:sp>
            <p:nvSpPr>
              <p:cNvPr id="20505" name="Line 9"/>
              <p:cNvSpPr>
                <a:spLocks noChangeShapeType="1"/>
              </p:cNvSpPr>
              <p:nvPr/>
            </p:nvSpPr>
            <p:spPr bwMode="auto">
              <a:xfrm>
                <a:off x="714" y="1779"/>
                <a:ext cx="4830" cy="0"/>
              </a:xfrm>
              <a:prstGeom prst="line">
                <a:avLst/>
              </a:prstGeom>
              <a:noFill/>
              <a:ln w="22225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lIns="0" tIns="0" rIns="0" bIns="0" anchor="ctr"/>
              <a:lstStyle/>
              <a:p>
                <a:endParaRPr lang="ru-RU"/>
              </a:p>
            </p:txBody>
          </p:sp>
        </p:grpSp>
        <p:grpSp>
          <p:nvGrpSpPr>
            <p:cNvPr id="20493" name="Group 10"/>
            <p:cNvGrpSpPr>
              <a:grpSpLocks/>
            </p:cNvGrpSpPr>
            <p:nvPr/>
          </p:nvGrpSpPr>
          <p:grpSpPr bwMode="auto">
            <a:xfrm>
              <a:off x="438" y="1792"/>
              <a:ext cx="5382" cy="2061"/>
              <a:chOff x="438" y="1792"/>
              <a:chExt cx="5382" cy="2061"/>
            </a:xfrm>
          </p:grpSpPr>
          <p:sp>
            <p:nvSpPr>
              <p:cNvPr id="20494" name="Line 11"/>
              <p:cNvSpPr>
                <a:spLocks noChangeShapeType="1"/>
              </p:cNvSpPr>
              <p:nvPr/>
            </p:nvSpPr>
            <p:spPr bwMode="auto">
              <a:xfrm>
                <a:off x="802" y="3709"/>
                <a:ext cx="4710" cy="0"/>
              </a:xfrm>
              <a:prstGeom prst="line">
                <a:avLst/>
              </a:prstGeom>
              <a:noFill/>
              <a:ln w="22225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lIns="0" tIns="0" rIns="0" bIns="0" anchor="ctr"/>
              <a:lstStyle/>
              <a:p>
                <a:endParaRPr lang="ru-RU"/>
              </a:p>
            </p:txBody>
          </p:sp>
          <p:sp>
            <p:nvSpPr>
              <p:cNvPr id="20495" name="Line 12"/>
              <p:cNvSpPr>
                <a:spLocks noChangeShapeType="1"/>
              </p:cNvSpPr>
              <p:nvPr/>
            </p:nvSpPr>
            <p:spPr bwMode="auto">
              <a:xfrm>
                <a:off x="626" y="3781"/>
                <a:ext cx="5006" cy="0"/>
              </a:xfrm>
              <a:prstGeom prst="line">
                <a:avLst/>
              </a:prstGeom>
              <a:noFill/>
              <a:ln w="22225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lIns="0" tIns="0" rIns="0" bIns="0" anchor="ctr"/>
              <a:lstStyle/>
              <a:p>
                <a:endParaRPr lang="ru-RU"/>
              </a:p>
            </p:txBody>
          </p:sp>
          <p:sp>
            <p:nvSpPr>
              <p:cNvPr id="20496" name="Line 13"/>
              <p:cNvSpPr>
                <a:spLocks noChangeShapeType="1"/>
              </p:cNvSpPr>
              <p:nvPr/>
            </p:nvSpPr>
            <p:spPr bwMode="auto">
              <a:xfrm>
                <a:off x="438" y="3853"/>
                <a:ext cx="5382" cy="0"/>
              </a:xfrm>
              <a:prstGeom prst="line">
                <a:avLst/>
              </a:prstGeom>
              <a:noFill/>
              <a:ln w="22225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lIns="0" tIns="0" rIns="0" bIns="0" anchor="ctr"/>
              <a:lstStyle/>
              <a:p>
                <a:endParaRPr lang="ru-RU"/>
              </a:p>
            </p:txBody>
          </p:sp>
          <p:grpSp>
            <p:nvGrpSpPr>
              <p:cNvPr id="20497" name="Group 14"/>
              <p:cNvGrpSpPr>
                <a:grpSpLocks/>
              </p:cNvGrpSpPr>
              <p:nvPr/>
            </p:nvGrpSpPr>
            <p:grpSpPr bwMode="auto">
              <a:xfrm>
                <a:off x="834" y="1792"/>
                <a:ext cx="4637" cy="1845"/>
                <a:chOff x="730" y="1926"/>
                <a:chExt cx="4745" cy="1884"/>
              </a:xfrm>
            </p:grpSpPr>
            <p:sp>
              <p:nvSpPr>
                <p:cNvPr id="20498" name="AutoShape 15"/>
                <p:cNvSpPr>
                  <a:spLocks/>
                </p:cNvSpPr>
                <p:nvPr/>
              </p:nvSpPr>
              <p:spPr bwMode="auto">
                <a:xfrm>
                  <a:off x="730" y="1926"/>
                  <a:ext cx="144" cy="1884"/>
                </a:xfrm>
                <a:prstGeom prst="rightBracket">
                  <a:avLst>
                    <a:gd name="adj" fmla="val 0"/>
                  </a:avLst>
                </a:prstGeom>
                <a:noFill/>
                <a:ln w="22225">
                  <a:solidFill>
                    <a:schemeClr val="hlink"/>
                  </a:solidFill>
                  <a:round/>
                  <a:headEnd/>
                  <a:tailEnd/>
                </a:ln>
              </p:spPr>
              <p:txBody>
                <a:bodyPr wrap="none" lIns="0" tIns="0" rIns="0" bIns="0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20499" name="AutoShape 16"/>
                <p:cNvSpPr>
                  <a:spLocks/>
                </p:cNvSpPr>
                <p:nvPr/>
              </p:nvSpPr>
              <p:spPr bwMode="auto">
                <a:xfrm flipH="1">
                  <a:off x="2087" y="1926"/>
                  <a:ext cx="144" cy="1884"/>
                </a:xfrm>
                <a:prstGeom prst="rightBracket">
                  <a:avLst>
                    <a:gd name="adj" fmla="val 0"/>
                  </a:avLst>
                </a:prstGeom>
                <a:noFill/>
                <a:ln w="22225">
                  <a:solidFill>
                    <a:schemeClr val="hlink"/>
                  </a:solidFill>
                  <a:round/>
                  <a:headEnd/>
                  <a:tailEnd/>
                </a:ln>
              </p:spPr>
              <p:txBody>
                <a:bodyPr wrap="none" lIns="0" tIns="0" rIns="0" bIns="0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20500" name="AutoShape 17"/>
                <p:cNvSpPr>
                  <a:spLocks/>
                </p:cNvSpPr>
                <p:nvPr/>
              </p:nvSpPr>
              <p:spPr bwMode="auto">
                <a:xfrm>
                  <a:off x="2329" y="1926"/>
                  <a:ext cx="144" cy="1884"/>
                </a:xfrm>
                <a:prstGeom prst="rightBracket">
                  <a:avLst>
                    <a:gd name="adj" fmla="val 0"/>
                  </a:avLst>
                </a:prstGeom>
                <a:noFill/>
                <a:ln w="22225">
                  <a:solidFill>
                    <a:schemeClr val="hlink"/>
                  </a:solidFill>
                  <a:round/>
                  <a:headEnd/>
                  <a:tailEnd/>
                </a:ln>
              </p:spPr>
              <p:txBody>
                <a:bodyPr wrap="none" lIns="0" tIns="0" rIns="0" bIns="0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20501" name="AutoShape 18"/>
                <p:cNvSpPr>
                  <a:spLocks/>
                </p:cNvSpPr>
                <p:nvPr/>
              </p:nvSpPr>
              <p:spPr bwMode="auto">
                <a:xfrm flipH="1">
                  <a:off x="3766" y="1926"/>
                  <a:ext cx="144" cy="1884"/>
                </a:xfrm>
                <a:prstGeom prst="rightBracket">
                  <a:avLst>
                    <a:gd name="adj" fmla="val 0"/>
                  </a:avLst>
                </a:prstGeom>
                <a:noFill/>
                <a:ln w="22225">
                  <a:solidFill>
                    <a:schemeClr val="hlink"/>
                  </a:solidFill>
                  <a:round/>
                  <a:headEnd/>
                  <a:tailEnd/>
                </a:ln>
              </p:spPr>
              <p:txBody>
                <a:bodyPr wrap="none" lIns="0" tIns="0" rIns="0" bIns="0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20502" name="AutoShape 19"/>
                <p:cNvSpPr>
                  <a:spLocks/>
                </p:cNvSpPr>
                <p:nvPr/>
              </p:nvSpPr>
              <p:spPr bwMode="auto">
                <a:xfrm>
                  <a:off x="4010" y="1926"/>
                  <a:ext cx="144" cy="1884"/>
                </a:xfrm>
                <a:prstGeom prst="rightBracket">
                  <a:avLst>
                    <a:gd name="adj" fmla="val 0"/>
                  </a:avLst>
                </a:prstGeom>
                <a:noFill/>
                <a:ln w="22225">
                  <a:solidFill>
                    <a:schemeClr val="hlink"/>
                  </a:solidFill>
                  <a:round/>
                  <a:headEnd/>
                  <a:tailEnd/>
                </a:ln>
              </p:spPr>
              <p:txBody>
                <a:bodyPr wrap="none" lIns="0" tIns="0" rIns="0" bIns="0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20503" name="AutoShape 20"/>
                <p:cNvSpPr>
                  <a:spLocks/>
                </p:cNvSpPr>
                <p:nvPr/>
              </p:nvSpPr>
              <p:spPr bwMode="auto">
                <a:xfrm flipH="1">
                  <a:off x="5331" y="1926"/>
                  <a:ext cx="144" cy="1884"/>
                </a:xfrm>
                <a:prstGeom prst="rightBracket">
                  <a:avLst>
                    <a:gd name="adj" fmla="val 0"/>
                  </a:avLst>
                </a:prstGeom>
                <a:noFill/>
                <a:ln w="22225">
                  <a:solidFill>
                    <a:schemeClr val="hlink"/>
                  </a:solidFill>
                  <a:round/>
                  <a:headEnd/>
                  <a:tailEnd/>
                </a:ln>
              </p:spPr>
              <p:txBody>
                <a:bodyPr wrap="none" lIns="0" tIns="0" rIns="0" bIns="0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</p:grpSp>
        </p:grpSp>
      </p:grpSp>
      <p:sp>
        <p:nvSpPr>
          <p:cNvPr id="6149" name="Rectangle 21"/>
          <p:cNvSpPr>
            <a:spLocks noChangeArrowheads="1"/>
          </p:cNvSpPr>
          <p:nvPr/>
        </p:nvSpPr>
        <p:spPr bwMode="auto">
          <a:xfrm>
            <a:off x="1331913" y="2513013"/>
            <a:ext cx="1655762" cy="292417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txBody>
          <a:bodyPr wrap="none" lIns="0" tIns="0" rIns="0" bIns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6152" name="Rectangle 24"/>
          <p:cNvSpPr>
            <a:spLocks noChangeArrowheads="1"/>
          </p:cNvSpPr>
          <p:nvPr/>
        </p:nvSpPr>
        <p:spPr bwMode="gray">
          <a:xfrm>
            <a:off x="2627313" y="1844675"/>
            <a:ext cx="3808412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none" lIns="0" tIns="0" rIns="0" bIns="0">
            <a:spAutoFit/>
          </a:bodyPr>
          <a:lstStyle/>
          <a:p>
            <a:pPr marL="1588" lvl="1" eaLnBrk="0" fontAlgn="auto" hangingPunct="0">
              <a:spcBef>
                <a:spcPts val="0"/>
              </a:spcBef>
              <a:tabLst>
                <a:tab pos="195263" algn="l"/>
              </a:tabLst>
              <a:defRPr/>
            </a:pPr>
            <a:r>
              <a:rPr lang="ru-RU" b="1" dirty="0">
                <a:latin typeface="+mn-lt"/>
              </a:rPr>
              <a:t> </a:t>
            </a:r>
            <a:r>
              <a:rPr lang="ru-RU" sz="28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ПЕНСИОННАЯ СИСТЕМА</a:t>
            </a:r>
            <a:endParaRPr lang="ru-RU" sz="2400" b="1" dirty="0">
              <a:solidFill>
                <a:schemeClr val="tx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0484" name="Rectangle 25"/>
          <p:cNvSpPr>
            <a:spLocks noChangeArrowheads="1"/>
          </p:cNvSpPr>
          <p:nvPr/>
        </p:nvSpPr>
        <p:spPr bwMode="gray">
          <a:xfrm>
            <a:off x="1471613" y="3059113"/>
            <a:ext cx="1374775" cy="1662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588" lvl="1" algn="ctr" eaLnBrk="0" hangingPunct="0">
              <a:tabLst>
                <a:tab pos="195263" algn="l"/>
              </a:tabLst>
            </a:pPr>
            <a:r>
              <a:rPr lang="ru-RU" b="1">
                <a:solidFill>
                  <a:schemeClr val="bg1"/>
                </a:solidFill>
                <a:latin typeface="Calibri" pitchFamily="34" charset="0"/>
              </a:rPr>
              <a:t>Базовый уровень</a:t>
            </a:r>
          </a:p>
          <a:p>
            <a:pPr marL="1588" lvl="1" algn="ctr" eaLnBrk="0" hangingPunct="0">
              <a:tabLst>
                <a:tab pos="195263" algn="l"/>
              </a:tabLst>
            </a:pPr>
            <a:endParaRPr lang="ru-RU" b="1">
              <a:solidFill>
                <a:schemeClr val="bg1"/>
              </a:solidFill>
              <a:latin typeface="Calibri" pitchFamily="34" charset="0"/>
            </a:endParaRPr>
          </a:p>
          <a:p>
            <a:pPr marL="1588" lvl="1" algn="ctr" eaLnBrk="0" hangingPunct="0">
              <a:tabLst>
                <a:tab pos="195263" algn="l"/>
              </a:tabLst>
            </a:pPr>
            <a:endParaRPr lang="ru-RU" b="1">
              <a:solidFill>
                <a:schemeClr val="bg1"/>
              </a:solidFill>
              <a:latin typeface="Calibri" pitchFamily="34" charset="0"/>
            </a:endParaRPr>
          </a:p>
          <a:p>
            <a:pPr marL="1588" lvl="1" algn="ctr" eaLnBrk="0" hangingPunct="0">
              <a:tabLst>
                <a:tab pos="195263" algn="l"/>
              </a:tabLst>
            </a:pPr>
            <a:endParaRPr lang="ru-RU" b="1">
              <a:solidFill>
                <a:schemeClr val="bg1"/>
              </a:solidFill>
              <a:latin typeface="Calibri" pitchFamily="34" charset="0"/>
            </a:endParaRPr>
          </a:p>
          <a:p>
            <a:pPr marL="1588" lvl="1" algn="ctr" eaLnBrk="0" hangingPunct="0">
              <a:tabLst>
                <a:tab pos="195263" algn="l"/>
              </a:tabLst>
            </a:pPr>
            <a:r>
              <a:rPr lang="ru-RU" b="1" u="sng">
                <a:solidFill>
                  <a:schemeClr val="bg1"/>
                </a:solidFill>
                <a:latin typeface="Calibri" pitchFamily="34" charset="0"/>
              </a:rPr>
              <a:t>Государство</a:t>
            </a:r>
          </a:p>
        </p:txBody>
      </p:sp>
      <p:sp>
        <p:nvSpPr>
          <p:cNvPr id="28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500" b="1" u="sng" dirty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  <a:ea typeface="+mn-ea"/>
                <a:cs typeface="+mn-cs"/>
              </a:rPr>
              <a:t>Трехуровневая</a:t>
            </a:r>
            <a:r>
              <a:rPr lang="ru-RU" sz="2800" b="1" u="sng" dirty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  <a:ea typeface="+mn-ea"/>
                <a:cs typeface="+mn-cs"/>
              </a:rPr>
              <a:t> </a:t>
            </a:r>
            <a:r>
              <a:rPr lang="ru-RU" sz="2800" b="1" u="sng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  <a:ea typeface="+mn-ea"/>
                <a:cs typeface="+mn-cs"/>
              </a:rPr>
              <a:t>система социального обеспечения</a:t>
            </a:r>
            <a:endParaRPr lang="ru-RU" sz="2800" b="1" u="sng" dirty="0">
              <a:solidFill>
                <a:schemeClr val="tx2">
                  <a:lumMod val="75000"/>
                </a:schemeClr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29" name="Rectangle 21"/>
          <p:cNvSpPr>
            <a:spLocks noChangeArrowheads="1"/>
          </p:cNvSpPr>
          <p:nvPr/>
        </p:nvSpPr>
        <p:spPr bwMode="auto">
          <a:xfrm>
            <a:off x="3732213" y="2514600"/>
            <a:ext cx="1703387" cy="292417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txBody>
          <a:bodyPr wrap="none" lIns="0" tIns="0" rIns="0" bIns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30" name="Rectangle 21"/>
          <p:cNvSpPr>
            <a:spLocks noChangeArrowheads="1"/>
          </p:cNvSpPr>
          <p:nvPr/>
        </p:nvSpPr>
        <p:spPr bwMode="auto">
          <a:xfrm>
            <a:off x="6151563" y="2520950"/>
            <a:ext cx="1589087" cy="292417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txBody>
          <a:bodyPr wrap="none" lIns="0" tIns="0" rIns="0" bIns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20488" name="Rectangle 25"/>
          <p:cNvSpPr>
            <a:spLocks noChangeArrowheads="1"/>
          </p:cNvSpPr>
          <p:nvPr/>
        </p:nvSpPr>
        <p:spPr bwMode="gray">
          <a:xfrm>
            <a:off x="3779838" y="3068638"/>
            <a:ext cx="1584325" cy="193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588" lvl="1" algn="ctr" eaLnBrk="0" hangingPunct="0">
              <a:tabLst>
                <a:tab pos="195263" algn="l"/>
              </a:tabLst>
            </a:pPr>
            <a:r>
              <a:rPr lang="ru-RU" b="1">
                <a:solidFill>
                  <a:schemeClr val="bg1"/>
                </a:solidFill>
                <a:latin typeface="Calibri" pitchFamily="34" charset="0"/>
              </a:rPr>
              <a:t>Обязательный уровень</a:t>
            </a:r>
          </a:p>
          <a:p>
            <a:pPr marL="1588" lvl="1" algn="ctr" eaLnBrk="0" hangingPunct="0">
              <a:tabLst>
                <a:tab pos="195263" algn="l"/>
              </a:tabLst>
            </a:pPr>
            <a:endParaRPr lang="ru-RU" b="1">
              <a:solidFill>
                <a:schemeClr val="bg1"/>
              </a:solidFill>
              <a:latin typeface="Calibri" pitchFamily="34" charset="0"/>
            </a:endParaRPr>
          </a:p>
          <a:p>
            <a:pPr marL="1588" lvl="1" algn="ctr" eaLnBrk="0" hangingPunct="0">
              <a:tabLst>
                <a:tab pos="195263" algn="l"/>
              </a:tabLst>
            </a:pPr>
            <a:endParaRPr lang="ru-RU" b="1">
              <a:solidFill>
                <a:schemeClr val="bg1"/>
              </a:solidFill>
              <a:latin typeface="Calibri" pitchFamily="34" charset="0"/>
            </a:endParaRPr>
          </a:p>
          <a:p>
            <a:pPr marL="1588" lvl="1" algn="ctr" eaLnBrk="0" hangingPunct="0">
              <a:tabLst>
                <a:tab pos="195263" algn="l"/>
              </a:tabLst>
            </a:pPr>
            <a:endParaRPr lang="ru-RU" b="1">
              <a:solidFill>
                <a:schemeClr val="bg1"/>
              </a:solidFill>
              <a:latin typeface="Calibri" pitchFamily="34" charset="0"/>
            </a:endParaRPr>
          </a:p>
          <a:p>
            <a:pPr marL="1588" lvl="1" algn="ctr" eaLnBrk="0" hangingPunct="0">
              <a:tabLst>
                <a:tab pos="195263" algn="l"/>
              </a:tabLst>
            </a:pPr>
            <a:r>
              <a:rPr lang="ru-RU" b="1" u="sng">
                <a:solidFill>
                  <a:schemeClr val="bg1"/>
                </a:solidFill>
                <a:latin typeface="Calibri" pitchFamily="34" charset="0"/>
              </a:rPr>
              <a:t>Работник</a:t>
            </a:r>
          </a:p>
          <a:p>
            <a:pPr marL="1588" lvl="1" algn="ctr" eaLnBrk="0" hangingPunct="0">
              <a:tabLst>
                <a:tab pos="195263" algn="l"/>
              </a:tabLst>
            </a:pPr>
            <a:endParaRPr lang="ru-RU" b="1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0489" name="Rectangle 25"/>
          <p:cNvSpPr>
            <a:spLocks noChangeArrowheads="1"/>
          </p:cNvSpPr>
          <p:nvPr/>
        </p:nvSpPr>
        <p:spPr bwMode="gray">
          <a:xfrm>
            <a:off x="6107113" y="3059113"/>
            <a:ext cx="1704975" cy="223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588" lvl="1" algn="ctr" eaLnBrk="0" hangingPunct="0">
              <a:tabLst>
                <a:tab pos="195263" algn="l"/>
              </a:tabLst>
            </a:pPr>
            <a:r>
              <a:rPr lang="ru-RU" b="1">
                <a:solidFill>
                  <a:schemeClr val="bg1"/>
                </a:solidFill>
                <a:latin typeface="Calibri" pitchFamily="34" charset="0"/>
              </a:rPr>
              <a:t>Добровольный уровень</a:t>
            </a:r>
          </a:p>
          <a:p>
            <a:pPr marL="1588" lvl="1" algn="ctr" eaLnBrk="0" hangingPunct="0">
              <a:tabLst>
                <a:tab pos="195263" algn="l"/>
              </a:tabLst>
            </a:pPr>
            <a:endParaRPr lang="ru-RU" b="1">
              <a:solidFill>
                <a:schemeClr val="bg1"/>
              </a:solidFill>
              <a:latin typeface="Calibri" pitchFamily="34" charset="0"/>
            </a:endParaRPr>
          </a:p>
          <a:p>
            <a:pPr marL="1588" lvl="1" algn="ctr" eaLnBrk="0" hangingPunct="0">
              <a:tabLst>
                <a:tab pos="195263" algn="l"/>
              </a:tabLst>
            </a:pPr>
            <a:endParaRPr lang="ru-RU" b="1">
              <a:solidFill>
                <a:schemeClr val="bg1"/>
              </a:solidFill>
              <a:latin typeface="Calibri" pitchFamily="34" charset="0"/>
            </a:endParaRPr>
          </a:p>
          <a:p>
            <a:pPr marL="1588" lvl="1" algn="ctr" eaLnBrk="0" hangingPunct="0">
              <a:tabLst>
                <a:tab pos="195263" algn="l"/>
              </a:tabLst>
            </a:pPr>
            <a:endParaRPr lang="ru-RU" b="1">
              <a:solidFill>
                <a:schemeClr val="bg1"/>
              </a:solidFill>
              <a:latin typeface="Calibri" pitchFamily="34" charset="0"/>
            </a:endParaRPr>
          </a:p>
          <a:p>
            <a:pPr marL="1588" lvl="1" algn="ctr" eaLnBrk="0" hangingPunct="0">
              <a:tabLst>
                <a:tab pos="195263" algn="l"/>
              </a:tabLst>
            </a:pPr>
            <a:r>
              <a:rPr lang="ru-RU" b="1" u="sng">
                <a:solidFill>
                  <a:schemeClr val="bg1"/>
                </a:solidFill>
                <a:latin typeface="Calibri" pitchFamily="34" charset="0"/>
              </a:rPr>
              <a:t>Работник</a:t>
            </a:r>
          </a:p>
          <a:p>
            <a:pPr marL="1588" lvl="1" algn="ctr" eaLnBrk="0" hangingPunct="0">
              <a:tabLst>
                <a:tab pos="195263" algn="l"/>
              </a:tabLst>
            </a:pPr>
            <a:r>
              <a:rPr lang="ru-RU" b="1" u="sng">
                <a:solidFill>
                  <a:schemeClr val="bg1"/>
                </a:solidFill>
                <a:latin typeface="Calibri" pitchFamily="34" charset="0"/>
              </a:rPr>
              <a:t>Работодатель</a:t>
            </a:r>
          </a:p>
          <a:p>
            <a:pPr marL="1588" lvl="1" algn="ctr" eaLnBrk="0" hangingPunct="0">
              <a:tabLst>
                <a:tab pos="195263" algn="l"/>
              </a:tabLst>
            </a:pPr>
            <a:endParaRPr lang="ru-RU" sz="1900" b="1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33" name="Номер слайда 1"/>
          <p:cNvSpPr txBox="1">
            <a:spLocks noGrp="1"/>
          </p:cNvSpPr>
          <p:nvPr/>
        </p:nvSpPr>
        <p:spPr>
          <a:xfrm>
            <a:off x="668655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CE1A1C70-F734-442F-91B1-EC5E0ECCF4A3}" type="slidenum">
              <a:rPr lang="ru-RU" sz="1200">
                <a:solidFill>
                  <a:schemeClr val="tx1">
                    <a:tint val="75000"/>
                  </a:schemeClr>
                </a:solidFill>
                <a:latin typeface="Arial Narrow" pitchFamily="34" charset="0"/>
                <a:cs typeface="Arial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6</a:t>
            </a:fld>
            <a:endParaRPr lang="ru-RU" sz="1200">
              <a:solidFill>
                <a:schemeClr val="tx1">
                  <a:tint val="75000"/>
                </a:schemeClr>
              </a:solidFill>
              <a:latin typeface="Arial Narrow" pitchFamily="34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3" name="Rectangle 4"/>
          <p:cNvSpPr>
            <a:spLocks noChangeArrowheads="1"/>
          </p:cNvSpPr>
          <p:nvPr/>
        </p:nvSpPr>
        <p:spPr bwMode="auto">
          <a:xfrm>
            <a:off x="250825" y="620713"/>
            <a:ext cx="8604250" cy="2520950"/>
          </a:xfrm>
          <a:prstGeom prst="rect">
            <a:avLst/>
          </a:prstGeom>
          <a:noFill/>
          <a:ln w="12700">
            <a:solidFill>
              <a:srgbClr val="000000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pPr indent="355600" algn="just">
              <a:spcAft>
                <a:spcPts val="1200"/>
              </a:spcAft>
            </a:pPr>
            <a:endParaRPr lang="ru-RU">
              <a:latin typeface="Arial Narrow" pitchFamily="34" charset="0"/>
            </a:endParaRPr>
          </a:p>
          <a:p>
            <a:pPr indent="355600" algn="just">
              <a:spcAft>
                <a:spcPts val="1200"/>
              </a:spcAft>
            </a:pPr>
            <a:endParaRPr lang="ru-RU">
              <a:latin typeface="Arial Narrow" pitchFamily="34" charset="0"/>
            </a:endParaRPr>
          </a:p>
          <a:p>
            <a:pPr indent="355600" algn="just">
              <a:spcAft>
                <a:spcPts val="1200"/>
              </a:spcAft>
            </a:pPr>
            <a:endParaRPr lang="ru-RU">
              <a:latin typeface="Arial Narrow" pitchFamily="34" charset="0"/>
            </a:endParaRPr>
          </a:p>
          <a:p>
            <a:pPr indent="355600" algn="just">
              <a:spcAft>
                <a:spcPts val="600"/>
              </a:spcAft>
            </a:pPr>
            <a:endParaRPr lang="ru-RU" b="1">
              <a:latin typeface="Arial Narrow" pitchFamily="34" charset="0"/>
            </a:endParaRPr>
          </a:p>
          <a:p>
            <a:pPr indent="355600" algn="just">
              <a:spcAft>
                <a:spcPts val="600"/>
              </a:spcAft>
            </a:pPr>
            <a:endParaRPr lang="ru-RU" b="1">
              <a:latin typeface="Arial Narrow" pitchFamily="34" charset="0"/>
            </a:endParaRPr>
          </a:p>
          <a:p>
            <a:pPr indent="355600" algn="just">
              <a:spcAft>
                <a:spcPts val="600"/>
              </a:spcAft>
            </a:pPr>
            <a:endParaRPr lang="ru-RU" b="1">
              <a:latin typeface="Arial Narrow" pitchFamily="34" charset="0"/>
            </a:endParaRPr>
          </a:p>
          <a:p>
            <a:pPr indent="355600" algn="just">
              <a:spcAft>
                <a:spcPts val="600"/>
              </a:spcAft>
            </a:pPr>
            <a:endParaRPr lang="ru-RU" b="1">
              <a:latin typeface="Arial Narrow" pitchFamily="34" charset="0"/>
            </a:endParaRPr>
          </a:p>
          <a:p>
            <a:pPr indent="355600" algn="just"/>
            <a:r>
              <a:rPr lang="ru-RU" sz="1600" b="1">
                <a:latin typeface="Arial Narrow" pitchFamily="34" charset="0"/>
              </a:rPr>
              <a:t>	</a:t>
            </a:r>
          </a:p>
          <a:p>
            <a:pPr indent="355600" algn="just"/>
            <a:endParaRPr lang="ru-RU" sz="1600" b="1">
              <a:latin typeface="Arial Narrow" pitchFamily="34" charset="0"/>
            </a:endParaRPr>
          </a:p>
          <a:p>
            <a:pPr indent="355600" algn="just"/>
            <a:endParaRPr lang="ru-RU" sz="1600" b="1">
              <a:latin typeface="Arial Narrow" pitchFamily="34" charset="0"/>
            </a:endParaRPr>
          </a:p>
          <a:p>
            <a:pPr indent="355600" algn="just"/>
            <a:endParaRPr lang="ru-RU" sz="1600" b="1">
              <a:latin typeface="Arial Narrow" pitchFamily="34" charset="0"/>
            </a:endParaRPr>
          </a:p>
          <a:p>
            <a:pPr indent="355600" algn="just"/>
            <a:endParaRPr lang="ru-RU" sz="1600" b="1">
              <a:latin typeface="Arial Narrow" pitchFamily="34" charset="0"/>
            </a:endParaRPr>
          </a:p>
          <a:p>
            <a:pPr indent="355600" algn="just"/>
            <a:endParaRPr lang="ru-RU" sz="800" b="1">
              <a:latin typeface="Arial Narrow" pitchFamily="34" charset="0"/>
            </a:endParaRPr>
          </a:p>
          <a:p>
            <a:pPr indent="355600" algn="just">
              <a:spcAft>
                <a:spcPts val="1200"/>
              </a:spcAft>
            </a:pPr>
            <a:endParaRPr lang="ru-RU" sz="1400" i="1">
              <a:latin typeface="Arial Narrow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-684213" y="44450"/>
            <a:ext cx="10152063" cy="492125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42913" algn="ctr" fontAlgn="auto">
              <a:spcBef>
                <a:spcPts val="0"/>
              </a:spcBef>
              <a:spcAft>
                <a:spcPts val="1200"/>
              </a:spcAft>
              <a:defRPr/>
            </a:pPr>
            <a:r>
              <a:rPr lang="ru-RU" sz="2500" b="1" u="sng" dirty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Расширение охвата населения накопительной пенсионной системой </a:t>
            </a:r>
          </a:p>
        </p:txBody>
      </p:sp>
      <p:grpSp>
        <p:nvGrpSpPr>
          <p:cNvPr id="2605" name="Группа 17"/>
          <p:cNvGrpSpPr>
            <a:grpSpLocks/>
          </p:cNvGrpSpPr>
          <p:nvPr/>
        </p:nvGrpSpPr>
        <p:grpSpPr bwMode="auto">
          <a:xfrm>
            <a:off x="488950" y="1460500"/>
            <a:ext cx="1274763" cy="581025"/>
            <a:chOff x="1089506" y="1916837"/>
            <a:chExt cx="912307" cy="932110"/>
          </a:xfrm>
        </p:grpSpPr>
        <p:graphicFrame>
          <p:nvGraphicFramePr>
            <p:cNvPr id="2593" name="Object 545"/>
            <p:cNvGraphicFramePr>
              <a:graphicFrameLocks noChangeAspect="1"/>
            </p:cNvGraphicFramePr>
            <p:nvPr/>
          </p:nvGraphicFramePr>
          <p:xfrm>
            <a:off x="1089506" y="1920261"/>
            <a:ext cx="290206" cy="500634"/>
          </p:xfrm>
          <a:graphic>
            <a:graphicData uri="http://schemas.openxmlformats.org/presentationml/2006/ole">
              <p:oleObj spid="_x0000_s2593" name="Visio" r:id="rId3" imgW="205311" imgH="432054" progId="">
                <p:embed/>
              </p:oleObj>
            </a:graphicData>
          </a:graphic>
        </p:graphicFrame>
        <p:graphicFrame>
          <p:nvGraphicFramePr>
            <p:cNvPr id="2594" name="Object 546"/>
            <p:cNvGraphicFramePr>
              <a:graphicFrameLocks noChangeAspect="1"/>
            </p:cNvGraphicFramePr>
            <p:nvPr/>
          </p:nvGraphicFramePr>
          <p:xfrm>
            <a:off x="1305515" y="1916837"/>
            <a:ext cx="290375" cy="500064"/>
          </p:xfrm>
          <a:graphic>
            <a:graphicData uri="http://schemas.openxmlformats.org/presentationml/2006/ole">
              <p:oleObj spid="_x0000_s2594" name="Visio" r:id="rId4" imgW="205311" imgH="432054" progId="">
                <p:embed/>
              </p:oleObj>
            </a:graphicData>
          </a:graphic>
        </p:graphicFrame>
        <p:graphicFrame>
          <p:nvGraphicFramePr>
            <p:cNvPr id="2595" name="Object 547"/>
            <p:cNvGraphicFramePr>
              <a:graphicFrameLocks noChangeAspect="1"/>
            </p:cNvGraphicFramePr>
            <p:nvPr/>
          </p:nvGraphicFramePr>
          <p:xfrm>
            <a:off x="1521539" y="1916837"/>
            <a:ext cx="290375" cy="500064"/>
          </p:xfrm>
          <a:graphic>
            <a:graphicData uri="http://schemas.openxmlformats.org/presentationml/2006/ole">
              <p:oleObj spid="_x0000_s2595" name="Visio" r:id="rId5" imgW="205311" imgH="432054" progId="">
                <p:embed/>
              </p:oleObj>
            </a:graphicData>
          </a:graphic>
        </p:graphicFrame>
        <p:graphicFrame>
          <p:nvGraphicFramePr>
            <p:cNvPr id="2596" name="Object 548"/>
            <p:cNvGraphicFramePr>
              <a:graphicFrameLocks noChangeAspect="1"/>
            </p:cNvGraphicFramePr>
            <p:nvPr/>
          </p:nvGraphicFramePr>
          <p:xfrm>
            <a:off x="1763688" y="1916837"/>
            <a:ext cx="238125" cy="500064"/>
          </p:xfrm>
          <a:graphic>
            <a:graphicData uri="http://schemas.openxmlformats.org/presentationml/2006/ole">
              <p:oleObj spid="_x0000_s2596" name="Visio" r:id="rId6" imgW="205311" imgH="432054" progId="">
                <p:embed/>
              </p:oleObj>
            </a:graphicData>
          </a:graphic>
        </p:graphicFrame>
        <p:graphicFrame>
          <p:nvGraphicFramePr>
            <p:cNvPr id="2597" name="Object 549"/>
            <p:cNvGraphicFramePr>
              <a:graphicFrameLocks noChangeAspect="1"/>
            </p:cNvGraphicFramePr>
            <p:nvPr/>
          </p:nvGraphicFramePr>
          <p:xfrm>
            <a:off x="1237531" y="2348884"/>
            <a:ext cx="238125" cy="500063"/>
          </p:xfrm>
          <a:graphic>
            <a:graphicData uri="http://schemas.openxmlformats.org/presentationml/2006/ole">
              <p:oleObj spid="_x0000_s2597" name="Visio" r:id="rId7" imgW="205311" imgH="432054" progId="">
                <p:embed/>
              </p:oleObj>
            </a:graphicData>
          </a:graphic>
        </p:graphicFrame>
        <p:graphicFrame>
          <p:nvGraphicFramePr>
            <p:cNvPr id="2598" name="Object 550"/>
            <p:cNvGraphicFramePr>
              <a:graphicFrameLocks noChangeAspect="1"/>
            </p:cNvGraphicFramePr>
            <p:nvPr/>
          </p:nvGraphicFramePr>
          <p:xfrm>
            <a:off x="1669579" y="2348882"/>
            <a:ext cx="238125" cy="500063"/>
          </p:xfrm>
          <a:graphic>
            <a:graphicData uri="http://schemas.openxmlformats.org/presentationml/2006/ole">
              <p:oleObj spid="_x0000_s2598" name="Visio" r:id="rId8" imgW="205311" imgH="432054" progId="">
                <p:embed/>
              </p:oleObj>
            </a:graphicData>
          </a:graphic>
        </p:graphicFrame>
        <p:graphicFrame>
          <p:nvGraphicFramePr>
            <p:cNvPr id="2599" name="Object 551"/>
            <p:cNvGraphicFramePr>
              <a:graphicFrameLocks noChangeAspect="1"/>
            </p:cNvGraphicFramePr>
            <p:nvPr/>
          </p:nvGraphicFramePr>
          <p:xfrm>
            <a:off x="1453555" y="2348883"/>
            <a:ext cx="238125" cy="500063"/>
          </p:xfrm>
          <a:graphic>
            <a:graphicData uri="http://schemas.openxmlformats.org/presentationml/2006/ole">
              <p:oleObj spid="_x0000_s2599" name="Visio" r:id="rId9" imgW="205311" imgH="432054" progId="">
                <p:embed/>
              </p:oleObj>
            </a:graphicData>
          </a:graphic>
        </p:graphicFrame>
      </p:grpSp>
      <p:pic>
        <p:nvPicPr>
          <p:cNvPr id="2606" name="Picture 604" descr="1f63dda8e94e81876adb0d3a79513ccd_300_300_max"/>
          <p:cNvPicPr>
            <a:picLocks noChangeAspect="1" noChangeArrowheads="1"/>
          </p:cNvPicPr>
          <p:nvPr/>
        </p:nvPicPr>
        <p:blipFill>
          <a:blip r:embed="rId10"/>
          <a:srcRect l="51411" t="-1601" r="-77615" b="3938"/>
          <a:stretch>
            <a:fillRect/>
          </a:stretch>
        </p:blipFill>
        <p:spPr bwMode="auto">
          <a:xfrm>
            <a:off x="7527925" y="965200"/>
            <a:ext cx="3001963" cy="135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Скругленный прямоугольник 23"/>
          <p:cNvSpPr/>
          <p:nvPr/>
        </p:nvSpPr>
        <p:spPr>
          <a:xfrm>
            <a:off x="344488" y="765175"/>
            <a:ext cx="1584325" cy="500063"/>
          </a:xfrm>
          <a:prstGeom prst="round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1"/>
                </a:solidFill>
              </a:rPr>
              <a:t>Занятое население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323850" y="2244725"/>
            <a:ext cx="1584325" cy="466725"/>
          </a:xfrm>
          <a:prstGeom prst="round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1"/>
                </a:solidFill>
              </a:rPr>
              <a:t>8,5 млн. чел.</a:t>
            </a:r>
            <a:endParaRPr lang="ru-RU" b="1" dirty="0">
              <a:solidFill>
                <a:schemeClr val="bg1"/>
              </a:solidFill>
            </a:endParaRPr>
          </a:p>
        </p:txBody>
      </p:sp>
      <p:grpSp>
        <p:nvGrpSpPr>
          <p:cNvPr id="2609" name="Группа 18"/>
          <p:cNvGrpSpPr>
            <a:grpSpLocks/>
          </p:cNvGrpSpPr>
          <p:nvPr/>
        </p:nvGrpSpPr>
        <p:grpSpPr bwMode="auto">
          <a:xfrm>
            <a:off x="3635375" y="765175"/>
            <a:ext cx="2232025" cy="1841500"/>
            <a:chOff x="3923928" y="764704"/>
            <a:chExt cx="2232570" cy="2026034"/>
          </a:xfrm>
        </p:grpSpPr>
        <p:pic>
          <p:nvPicPr>
            <p:cNvPr id="10" name="Picture 2" descr="http://www.ericabrooks.com/wp-content/uploads/2010/12/target-market.jpg"/>
            <p:cNvPicPr>
              <a:picLocks noChangeAspect="1" noChangeArrowheads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4309785" y="1433645"/>
              <a:ext cx="1457681" cy="771989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</p:spPr>
        </p:pic>
        <p:sp>
          <p:nvSpPr>
            <p:cNvPr id="27" name="Скругленный прямоугольник 26"/>
            <p:cNvSpPr/>
            <p:nvPr/>
          </p:nvSpPr>
          <p:spPr>
            <a:xfrm>
              <a:off x="3923928" y="764704"/>
              <a:ext cx="2232570" cy="576372"/>
            </a:xfrm>
            <a:prstGeom prst="roundRect">
              <a:avLst/>
            </a:prstGeom>
            <a:solidFill>
              <a:schemeClr val="tx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 dirty="0">
                  <a:solidFill>
                    <a:schemeClr val="bg1"/>
                  </a:solidFill>
                </a:rPr>
                <a:t>Активные участники НПС</a:t>
              </a:r>
              <a:endParaRPr lang="ru-RU" b="1" dirty="0">
                <a:solidFill>
                  <a:schemeClr val="bg1"/>
                </a:solidFill>
              </a:endParaRPr>
            </a:p>
          </p:txBody>
        </p:sp>
        <p:sp>
          <p:nvSpPr>
            <p:cNvPr id="29" name="Скругленный прямоугольник 28"/>
            <p:cNvSpPr/>
            <p:nvPr/>
          </p:nvSpPr>
          <p:spPr>
            <a:xfrm>
              <a:off x="4170051" y="2277243"/>
              <a:ext cx="1699040" cy="513495"/>
            </a:xfrm>
            <a:prstGeom prst="roundRect">
              <a:avLst/>
            </a:prstGeom>
            <a:solidFill>
              <a:schemeClr val="tx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 dirty="0">
                  <a:solidFill>
                    <a:schemeClr val="bg1"/>
                  </a:solidFill>
                </a:rPr>
                <a:t>5,7 млн. чел.</a:t>
              </a:r>
              <a:endParaRPr lang="ru-RU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30" name="Скругленный прямоугольник 29"/>
          <p:cNvSpPr/>
          <p:nvPr/>
        </p:nvSpPr>
        <p:spPr>
          <a:xfrm>
            <a:off x="7091363" y="731838"/>
            <a:ext cx="1763712" cy="501650"/>
          </a:xfrm>
          <a:prstGeom prst="round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1"/>
                </a:solidFill>
              </a:rPr>
              <a:t>Осуществляют ПВ 12 раз в год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7091363" y="2244725"/>
            <a:ext cx="1763712" cy="466725"/>
          </a:xfrm>
          <a:prstGeom prst="round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1"/>
                </a:solidFill>
              </a:rPr>
              <a:t>3</a:t>
            </a:r>
            <a:r>
              <a:rPr lang="ru-RU" b="1" dirty="0">
                <a:solidFill>
                  <a:schemeClr val="bg1"/>
                </a:solidFill>
              </a:rPr>
              <a:t>,7 млн. чел</a:t>
            </a:r>
            <a:r>
              <a:rPr lang="ru-RU" dirty="0">
                <a:solidFill>
                  <a:schemeClr val="bg1"/>
                </a:solidFill>
              </a:rPr>
              <a:t>.</a:t>
            </a:r>
            <a:endParaRPr lang="ru-RU" dirty="0">
              <a:solidFill>
                <a:schemeClr val="bg1"/>
              </a:solidFill>
            </a:endParaRPr>
          </a:p>
        </p:txBody>
      </p:sp>
      <p:grpSp>
        <p:nvGrpSpPr>
          <p:cNvPr id="2612" name="Группа 37"/>
          <p:cNvGrpSpPr>
            <a:grpSpLocks/>
          </p:cNvGrpSpPr>
          <p:nvPr/>
        </p:nvGrpSpPr>
        <p:grpSpPr bwMode="auto">
          <a:xfrm>
            <a:off x="971550" y="3830638"/>
            <a:ext cx="1008063" cy="412750"/>
            <a:chOff x="2438380" y="2276103"/>
            <a:chExt cx="647700" cy="433335"/>
          </a:xfrm>
        </p:grpSpPr>
        <p:graphicFrame>
          <p:nvGraphicFramePr>
            <p:cNvPr id="2600" name="Object 552"/>
            <p:cNvGraphicFramePr>
              <a:graphicFrameLocks noChangeAspect="1"/>
            </p:cNvGraphicFramePr>
            <p:nvPr/>
          </p:nvGraphicFramePr>
          <p:xfrm>
            <a:off x="2438380" y="2276103"/>
            <a:ext cx="204787" cy="431800"/>
          </p:xfrm>
          <a:graphic>
            <a:graphicData uri="http://schemas.openxmlformats.org/presentationml/2006/ole">
              <p:oleObj spid="_x0000_s2600" name="Visio" r:id="rId12" imgW="205311" imgH="432054" progId="">
                <p:embed/>
              </p:oleObj>
            </a:graphicData>
          </a:graphic>
        </p:graphicFrame>
        <p:graphicFrame>
          <p:nvGraphicFramePr>
            <p:cNvPr id="2601" name="Object 553"/>
            <p:cNvGraphicFramePr>
              <a:graphicFrameLocks noChangeAspect="1"/>
            </p:cNvGraphicFramePr>
            <p:nvPr/>
          </p:nvGraphicFramePr>
          <p:xfrm>
            <a:off x="2654280" y="2277638"/>
            <a:ext cx="204787" cy="431800"/>
          </p:xfrm>
          <a:graphic>
            <a:graphicData uri="http://schemas.openxmlformats.org/presentationml/2006/ole">
              <p:oleObj spid="_x0000_s2601" name="Visio" r:id="rId13" imgW="205311" imgH="432054" progId="">
                <p:embed/>
              </p:oleObj>
            </a:graphicData>
          </a:graphic>
        </p:graphicFrame>
        <p:graphicFrame>
          <p:nvGraphicFramePr>
            <p:cNvPr id="2602" name="Object 554"/>
            <p:cNvGraphicFramePr>
              <a:graphicFrameLocks noChangeAspect="1"/>
            </p:cNvGraphicFramePr>
            <p:nvPr/>
          </p:nvGraphicFramePr>
          <p:xfrm>
            <a:off x="2881292" y="2276103"/>
            <a:ext cx="204788" cy="431800"/>
          </p:xfrm>
          <a:graphic>
            <a:graphicData uri="http://schemas.openxmlformats.org/presentationml/2006/ole">
              <p:oleObj spid="_x0000_s2602" name="Visio" r:id="rId14" imgW="205311" imgH="432054" progId="">
                <p:embed/>
              </p:oleObj>
            </a:graphicData>
          </a:graphic>
        </p:graphicFrame>
      </p:grpSp>
      <p:sp>
        <p:nvSpPr>
          <p:cNvPr id="39" name="Скругленный прямоугольник 38"/>
          <p:cNvSpPr/>
          <p:nvPr/>
        </p:nvSpPr>
        <p:spPr>
          <a:xfrm>
            <a:off x="684213" y="4367213"/>
            <a:ext cx="1584325" cy="39370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2,7 млн. чел. 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684213" y="3284538"/>
            <a:ext cx="1584325" cy="431800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>
                <a:solidFill>
                  <a:schemeClr val="tx2">
                    <a:lumMod val="50000"/>
                  </a:schemeClr>
                </a:solidFill>
              </a:rPr>
              <a:t>Самозанятые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 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grpSp>
        <p:nvGrpSpPr>
          <p:cNvPr id="2615" name="Группа 49"/>
          <p:cNvGrpSpPr>
            <a:grpSpLocks/>
          </p:cNvGrpSpPr>
          <p:nvPr/>
        </p:nvGrpSpPr>
        <p:grpSpPr bwMode="auto">
          <a:xfrm>
            <a:off x="3635375" y="3287713"/>
            <a:ext cx="3816350" cy="1473200"/>
            <a:chOff x="5594897" y="2097079"/>
            <a:chExt cx="3816424" cy="1067608"/>
          </a:xfrm>
        </p:grpSpPr>
        <p:pic>
          <p:nvPicPr>
            <p:cNvPr id="2622" name="Picture 604" descr="1f63dda8e94e81876adb0d3a79513ccd_300_300_max"/>
            <p:cNvPicPr>
              <a:picLocks noChangeAspect="1" noChangeArrowheads="1"/>
            </p:cNvPicPr>
            <p:nvPr/>
          </p:nvPicPr>
          <p:blipFill>
            <a:blip r:embed="rId10"/>
            <a:srcRect l="51411" t="-1601" r="-77615" b="3938"/>
            <a:stretch>
              <a:fillRect/>
            </a:stretch>
          </p:blipFill>
          <p:spPr bwMode="auto">
            <a:xfrm>
              <a:off x="6217763" y="2191978"/>
              <a:ext cx="3193558" cy="786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8" name="Скругленный прямоугольник 47"/>
            <p:cNvSpPr/>
            <p:nvPr/>
          </p:nvSpPr>
          <p:spPr>
            <a:xfrm>
              <a:off x="5594897" y="2097079"/>
              <a:ext cx="2376534" cy="332477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 dirty="0">
                  <a:solidFill>
                    <a:schemeClr val="tx2">
                      <a:lumMod val="50000"/>
                    </a:schemeClr>
                  </a:solidFill>
                </a:rPr>
                <a:t>Осуществляют пенсионные взносы</a:t>
              </a:r>
              <a:endParaRPr lang="ru-RU" b="1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49" name="Скругленный прямоугольник 48"/>
            <p:cNvSpPr/>
            <p:nvPr/>
          </p:nvSpPr>
          <p:spPr>
            <a:xfrm>
              <a:off x="5882241" y="2880528"/>
              <a:ext cx="1698658" cy="284159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 dirty="0">
                  <a:solidFill>
                    <a:schemeClr val="tx2">
                      <a:lumMod val="50000"/>
                    </a:schemeClr>
                  </a:solidFill>
                </a:rPr>
                <a:t>932,4 тыс. чел.</a:t>
              </a:r>
              <a:endParaRPr lang="ru-RU" b="1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</p:grpSp>
      <p:sp>
        <p:nvSpPr>
          <p:cNvPr id="41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948488" y="6519863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ru-RU" dirty="0"/>
              <a:t>7</a:t>
            </a:r>
            <a:endParaRPr lang="ru-RU" dirty="0"/>
          </a:p>
        </p:txBody>
      </p:sp>
      <p:sp>
        <p:nvSpPr>
          <p:cNvPr id="12" name="Стрелка вправо 11"/>
          <p:cNvSpPr/>
          <p:nvPr/>
        </p:nvSpPr>
        <p:spPr>
          <a:xfrm>
            <a:off x="2195513" y="1717675"/>
            <a:ext cx="1152525" cy="217488"/>
          </a:xfrm>
          <a:prstGeom prst="rightArrow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4" name="Стрелка вправо 43"/>
          <p:cNvSpPr/>
          <p:nvPr/>
        </p:nvSpPr>
        <p:spPr>
          <a:xfrm>
            <a:off x="5867400" y="1668463"/>
            <a:ext cx="1152525" cy="195262"/>
          </a:xfrm>
          <a:prstGeom prst="rightArrow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5" name="Стрелка вправо 44"/>
          <p:cNvSpPr/>
          <p:nvPr/>
        </p:nvSpPr>
        <p:spPr>
          <a:xfrm>
            <a:off x="2339975" y="4024313"/>
            <a:ext cx="1150938" cy="217487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03225" y="4941888"/>
            <a:ext cx="8451850" cy="1630362"/>
          </a:xfrm>
          <a:prstGeom prst="rect">
            <a:avLst/>
          </a:prstGeom>
          <a:ln w="12700">
            <a:solidFill>
              <a:schemeClr val="tx2">
                <a:lumMod val="60000"/>
                <a:lumOff val="40000"/>
              </a:schemeClr>
            </a:solidFill>
            <a:prstDash val="dash"/>
          </a:ln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latin typeface="Arial Narrow" pitchFamily="34" charset="0"/>
              </a:rPr>
              <a:t>Планируется комплекс </a:t>
            </a:r>
            <a:r>
              <a:rPr lang="ru-RU" sz="2000" dirty="0">
                <a:latin typeface="Arial Narrow" pitchFamily="34" charset="0"/>
              </a:rPr>
              <a:t>мер по формализации занятости и доходов наемных работников, </a:t>
            </a:r>
            <a:r>
              <a:rPr lang="ru-RU" sz="2000" dirty="0" err="1">
                <a:latin typeface="Arial Narrow" pitchFamily="34" charset="0"/>
              </a:rPr>
              <a:t>самозанятого</a:t>
            </a:r>
            <a:r>
              <a:rPr lang="ru-RU" sz="2000" dirty="0">
                <a:latin typeface="Arial Narrow" pitchFamily="34" charset="0"/>
              </a:rPr>
              <a:t> населения и стимулированию их участия в системе пенсионных накоплений через усиление гарантий минимального пенсионного обеспечения. В этих целях, предусматривается </a:t>
            </a:r>
            <a:r>
              <a:rPr lang="ru-RU" sz="2000" b="1" u="sng" dirty="0">
                <a:latin typeface="Arial Narrow" pitchFamily="34" charset="0"/>
              </a:rPr>
              <a:t>трансформирование базовой пенсии в гарантированную минимальную пенсию</a:t>
            </a:r>
            <a:r>
              <a:rPr lang="ru-RU" sz="2000" b="1" u="sng" dirty="0">
                <a:latin typeface="Arial Narrow" pitchFamily="34" charset="0"/>
              </a:rPr>
              <a:t>.</a:t>
            </a:r>
            <a:endParaRPr lang="ru-RU" u="sng" dirty="0">
              <a:latin typeface="Arial Narrow" pitchFamily="34" charset="0"/>
            </a:endParaRPr>
          </a:p>
        </p:txBody>
      </p:sp>
      <p:sp>
        <p:nvSpPr>
          <p:cNvPr id="42" name="Rectangle 4"/>
          <p:cNvSpPr>
            <a:spLocks noChangeArrowheads="1"/>
          </p:cNvSpPr>
          <p:nvPr/>
        </p:nvSpPr>
        <p:spPr bwMode="auto">
          <a:xfrm>
            <a:off x="403225" y="2781300"/>
            <a:ext cx="8451850" cy="2016125"/>
          </a:xfrm>
          <a:prstGeom prst="rect">
            <a:avLst/>
          </a:prstGeom>
          <a:noFill/>
          <a:ln w="12700">
            <a:solidFill>
              <a:srgbClr val="000000"/>
            </a:solidFill>
            <a:prstDash val="dash"/>
            <a:miter lim="800000"/>
            <a:headEnd/>
            <a:tailEnd/>
          </a:ln>
          <a:extLst>
            <a:ext uri="{909E8E84-426E-40DD-AFC4-6F175D3DCCD1}"/>
          </a:extLst>
        </p:spPr>
        <p:txBody>
          <a:bodyPr/>
          <a:lstStyle/>
          <a:p>
            <a:pPr algn="just" fontAlgn="auto">
              <a:spcBef>
                <a:spcPts val="0"/>
              </a:spcBef>
              <a:spcAft>
                <a:spcPts val="1200"/>
              </a:spcAft>
              <a:defRPr/>
            </a:pPr>
            <a:r>
              <a:rPr lang="ru-RU" sz="2000" b="1" dirty="0">
                <a:latin typeface="Arial Narrow" pitchFamily="34" charset="0"/>
              </a:rPr>
              <a:t>Из них</a:t>
            </a:r>
          </a:p>
          <a:p>
            <a:pPr indent="355600" algn="just" fontAlgn="auto">
              <a:spcBef>
                <a:spcPts val="0"/>
              </a:spcBef>
              <a:spcAft>
                <a:spcPts val="1200"/>
              </a:spcAft>
              <a:defRPr/>
            </a:pPr>
            <a:endParaRPr lang="ru-RU" dirty="0">
              <a:latin typeface="Arial Narrow" pitchFamily="34" charset="0"/>
            </a:endParaRPr>
          </a:p>
          <a:p>
            <a:pPr indent="355600" algn="just" fontAlgn="auto">
              <a:spcBef>
                <a:spcPts val="0"/>
              </a:spcBef>
              <a:spcAft>
                <a:spcPts val="600"/>
              </a:spcAft>
              <a:defRPr/>
            </a:pPr>
            <a:endParaRPr lang="ru-RU" b="1" dirty="0">
              <a:latin typeface="Arial Narrow" pitchFamily="34" charset="0"/>
            </a:endParaRPr>
          </a:p>
          <a:p>
            <a:pPr indent="355600" algn="just" fontAlgn="auto">
              <a:spcBef>
                <a:spcPts val="0"/>
              </a:spcBef>
              <a:spcAft>
                <a:spcPts val="600"/>
              </a:spcAft>
              <a:defRPr/>
            </a:pPr>
            <a:endParaRPr lang="ru-RU" b="1" dirty="0">
              <a:latin typeface="Arial Narrow" pitchFamily="34" charset="0"/>
            </a:endParaRPr>
          </a:p>
          <a:p>
            <a:pPr indent="355600" algn="just" fontAlgn="auto">
              <a:spcBef>
                <a:spcPts val="0"/>
              </a:spcBef>
              <a:spcAft>
                <a:spcPts val="600"/>
              </a:spcAft>
              <a:defRPr/>
            </a:pPr>
            <a:endParaRPr lang="ru-RU" b="1" dirty="0">
              <a:latin typeface="Arial Narrow" pitchFamily="34" charset="0"/>
            </a:endParaRPr>
          </a:p>
          <a:p>
            <a:pPr indent="355600" algn="just" fontAlgn="auto">
              <a:spcBef>
                <a:spcPts val="0"/>
              </a:spcBef>
              <a:spcAft>
                <a:spcPts val="600"/>
              </a:spcAft>
              <a:defRPr/>
            </a:pPr>
            <a:endParaRPr lang="ru-RU" b="1" dirty="0">
              <a:latin typeface="Arial Narrow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latin typeface="Arial Narrow" pitchFamily="34" charset="0"/>
              </a:rPr>
              <a:t>	</a:t>
            </a:r>
          </a:p>
          <a:p>
            <a:pPr indent="355600" algn="just" fontAlgn="auto">
              <a:spcBef>
                <a:spcPts val="0"/>
              </a:spcBef>
              <a:spcAft>
                <a:spcPts val="1200"/>
              </a:spcAft>
              <a:defRPr/>
            </a:pPr>
            <a:endParaRPr lang="ru-RU" sz="1400" i="1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188913"/>
            <a:ext cx="8229600" cy="719137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500" b="1" u="sng" dirty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  <a:ea typeface="+mn-ea"/>
                <a:cs typeface="+mn-cs"/>
              </a:rPr>
              <a:t>Проблема адекватного пенсионного обеспечения женщин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8313" y="908050"/>
            <a:ext cx="8229600" cy="4033838"/>
          </a:xfrm>
        </p:spPr>
        <p:txBody>
          <a:bodyPr rtlCol="0">
            <a:normAutofit fontScale="85000" lnSpcReduction="10000"/>
          </a:bodyPr>
          <a:lstStyle/>
          <a:p>
            <a:pPr marL="0" indent="0"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600" b="1" dirty="0" smtClean="0"/>
              <a:t>1. </a:t>
            </a:r>
            <a:r>
              <a:rPr lang="ru-RU" sz="2600" dirty="0" smtClean="0"/>
              <a:t>Причины отставания </a:t>
            </a:r>
            <a:r>
              <a:rPr lang="ru-RU" sz="2600" dirty="0"/>
              <a:t>размеров пенсионных накоплений </a:t>
            </a:r>
            <a:r>
              <a:rPr lang="ru-RU" sz="2600" dirty="0" smtClean="0"/>
              <a:t>женщин: </a:t>
            </a:r>
            <a:endParaRPr lang="ru-RU" sz="2600" dirty="0"/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600" dirty="0" smtClean="0"/>
              <a:t>относительно меньший стаж </a:t>
            </a:r>
            <a:r>
              <a:rPr lang="ru-RU" sz="2600" dirty="0"/>
              <a:t>участия в накопительной пенсионной системе в связи с нахождением в отпусках по беременности и родам и более </a:t>
            </a:r>
            <a:r>
              <a:rPr lang="ru-RU" sz="2600" dirty="0" smtClean="0"/>
              <a:t>раннее </a:t>
            </a:r>
            <a:r>
              <a:rPr lang="ru-RU" sz="2600" dirty="0"/>
              <a:t>в сравнении с мужчинами </a:t>
            </a:r>
            <a:r>
              <a:rPr lang="ru-RU" sz="2600" dirty="0" smtClean="0"/>
              <a:t>время </a:t>
            </a:r>
            <a:r>
              <a:rPr lang="ru-RU" sz="2600" dirty="0"/>
              <a:t>выхода на </a:t>
            </a:r>
            <a:r>
              <a:rPr lang="ru-RU" sz="2600" dirty="0" smtClean="0"/>
              <a:t>пенсию;</a:t>
            </a:r>
            <a:endParaRPr lang="ru-RU" sz="2600" dirty="0"/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600" dirty="0" smtClean="0"/>
              <a:t>гендерные различия </a:t>
            </a:r>
            <a:r>
              <a:rPr lang="ru-RU" sz="2600" dirty="0"/>
              <a:t>в оплате </a:t>
            </a:r>
            <a:r>
              <a:rPr lang="ru-RU" sz="2600" dirty="0" smtClean="0"/>
              <a:t>труда (в </a:t>
            </a:r>
            <a:r>
              <a:rPr lang="ru-RU" sz="2600" dirty="0"/>
              <a:t>последние пять </a:t>
            </a:r>
            <a:r>
              <a:rPr lang="ru-RU" sz="2600" dirty="0" smtClean="0"/>
              <a:t>лет </a:t>
            </a:r>
            <a:r>
              <a:rPr lang="ru-RU" sz="2600" dirty="0"/>
              <a:t>размер среднемесячной заработной платы женщин </a:t>
            </a:r>
            <a:r>
              <a:rPr lang="ru-RU" sz="2600" dirty="0" smtClean="0"/>
              <a:t>составлял </a:t>
            </a:r>
            <a:r>
              <a:rPr lang="ru-RU" sz="2600" dirty="0"/>
              <a:t>от 66 до 68% среднемесячной заработной платы </a:t>
            </a:r>
            <a:r>
              <a:rPr lang="ru-RU" sz="2600" dirty="0" smtClean="0"/>
              <a:t>мужчин).</a:t>
            </a:r>
          </a:p>
          <a:p>
            <a:pPr marL="0" indent="0"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600" b="1" dirty="0" smtClean="0"/>
              <a:t>2. </a:t>
            </a:r>
            <a:r>
              <a:rPr lang="ru-RU" sz="2600" dirty="0" smtClean="0"/>
              <a:t>Период </a:t>
            </a:r>
            <a:r>
              <a:rPr lang="ru-RU" sz="2600" dirty="0"/>
              <a:t>жизни после выхода на пенсию (дожитие) у женщин (20,84 лет) значительно больше, нежели у мужчин (12,99 лет</a:t>
            </a:r>
            <a:r>
              <a:rPr lang="ru-RU" sz="2600" dirty="0" smtClean="0"/>
              <a:t>). </a:t>
            </a:r>
            <a:endParaRPr lang="ru-RU" sz="2600" dirty="0"/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AFB92D-C81B-48E8-A456-43B666765739}" type="slidenum">
              <a:rPr lang="ru-RU"/>
              <a:pPr>
                <a:defRPr/>
              </a:pPr>
              <a:t>8</a:t>
            </a:fld>
            <a:endParaRPr lang="ru-RU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468313" y="4652963"/>
            <a:ext cx="8229600" cy="1800225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200" b="1" u="sng" dirty="0" smtClean="0"/>
              <a:t>ПУТИ РЕШЕНИЯ: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dirty="0" smtClean="0"/>
              <a:t>Унификация </a:t>
            </a:r>
            <a:r>
              <a:rPr lang="ru-RU" sz="2200" dirty="0"/>
              <a:t>пенсионного возраста </a:t>
            </a:r>
            <a:r>
              <a:rPr lang="ru-RU" sz="2200" dirty="0" smtClean="0"/>
              <a:t>женщин; </a:t>
            </a:r>
            <a:endParaRPr lang="ru-RU" sz="2200" dirty="0"/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dirty="0" smtClean="0"/>
              <a:t>Рассматривается </a:t>
            </a:r>
            <a:r>
              <a:rPr lang="ru-RU" sz="2200" dirty="0"/>
              <a:t>субсидирование потерь по обязательным пенсионным взносам женщин в период ухода за </a:t>
            </a:r>
            <a:r>
              <a:rPr lang="ru-RU" sz="2200" dirty="0" smtClean="0"/>
              <a:t>ребенком.</a:t>
            </a:r>
            <a:endParaRPr lang="ru-RU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39700"/>
            <a:ext cx="9144000" cy="481013"/>
          </a:xfrm>
          <a:prstGeom prst="rect">
            <a:avLst/>
          </a:prstGeom>
          <a:noFill/>
        </p:spPr>
        <p:txBody>
          <a:bodyPr tIns="36000" bIns="36000" anchor="ctr"/>
          <a:lstStyle/>
          <a:p>
            <a:pPr marL="1077913" indent="-631825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500" b="1" kern="0" dirty="0">
              <a:solidFill>
                <a:schemeClr val="tx2"/>
              </a:solidFill>
              <a:latin typeface="Arial Narrow" pitchFamily="34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500" b="1" u="sng" dirty="0">
                <a:solidFill>
                  <a:srgbClr val="003366"/>
                </a:solidFill>
                <a:latin typeface="Arial Narrow" pitchFamily="34" charset="0"/>
              </a:rPr>
              <a:t>Введение обязательных профессиональных </a:t>
            </a:r>
            <a:r>
              <a:rPr lang="ru-RU" sz="2500" b="1" u="sng" dirty="0">
                <a:solidFill>
                  <a:srgbClr val="003366"/>
                </a:solidFill>
                <a:latin typeface="Arial Narrow" pitchFamily="34" charset="0"/>
              </a:rPr>
              <a:t>пенсионных взносов</a:t>
            </a:r>
            <a:endParaRPr lang="ru-RU" sz="2500" b="1" u="sng" dirty="0">
              <a:solidFill>
                <a:srgbClr val="003366"/>
              </a:solidFill>
              <a:latin typeface="Arial Narrow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500" b="1" u="sng" dirty="0">
                <a:solidFill>
                  <a:srgbClr val="003366"/>
                </a:solidFill>
                <a:latin typeface="Arial Narrow" pitchFamily="34" charset="0"/>
              </a:rPr>
              <a:t> </a:t>
            </a:r>
            <a:r>
              <a:rPr lang="ru-RU" sz="2500" b="1" kern="0" dirty="0">
                <a:solidFill>
                  <a:schemeClr val="tx2"/>
                </a:solidFill>
                <a:latin typeface="Arial Narrow" pitchFamily="34" charset="0"/>
                <a:cs typeface="Times New Roman" pitchFamily="18" charset="0"/>
              </a:rPr>
              <a:t> </a:t>
            </a:r>
            <a:endParaRPr lang="ru-RU" sz="2500" b="1" kern="0" dirty="0">
              <a:solidFill>
                <a:schemeClr val="tx2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24578" name="Rectangle 85"/>
          <p:cNvSpPr>
            <a:spLocks noChangeArrowheads="1"/>
          </p:cNvSpPr>
          <p:nvPr/>
        </p:nvSpPr>
        <p:spPr bwMode="auto">
          <a:xfrm>
            <a:off x="469900" y="692150"/>
            <a:ext cx="33813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solidFill>
                  <a:schemeClr val="tx2"/>
                </a:solidFill>
                <a:latin typeface="Arial Narrow" pitchFamily="34" charset="0"/>
              </a:rPr>
              <a:t>Действующая система</a:t>
            </a:r>
          </a:p>
        </p:txBody>
      </p:sp>
      <p:sp>
        <p:nvSpPr>
          <p:cNvPr id="24579" name="Rectangle 86"/>
          <p:cNvSpPr>
            <a:spLocks noChangeArrowheads="1"/>
          </p:cNvSpPr>
          <p:nvPr/>
        </p:nvSpPr>
        <p:spPr bwMode="auto">
          <a:xfrm>
            <a:off x="5292725" y="692150"/>
            <a:ext cx="33115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solidFill>
                  <a:srgbClr val="C00000"/>
                </a:solidFill>
                <a:latin typeface="Arial Narrow" pitchFamily="34" charset="0"/>
              </a:rPr>
              <a:t>Предлагаемая система</a:t>
            </a:r>
          </a:p>
        </p:txBody>
      </p:sp>
      <p:sp>
        <p:nvSpPr>
          <p:cNvPr id="24580" name="Rectangle 85"/>
          <p:cNvSpPr>
            <a:spLocks noChangeArrowheads="1"/>
          </p:cNvSpPr>
          <p:nvPr/>
        </p:nvSpPr>
        <p:spPr bwMode="auto">
          <a:xfrm>
            <a:off x="107950" y="3213100"/>
            <a:ext cx="403225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271463" algn="just"/>
            <a:r>
              <a:rPr lang="ru-RU" sz="2000">
                <a:solidFill>
                  <a:srgbClr val="000000"/>
                </a:solidFill>
                <a:latin typeface="Calibri" pitchFamily="34" charset="0"/>
              </a:rPr>
              <a:t>На 1 января 2013 года численность участников добровольной профессиональной пенсионной системы составляет </a:t>
            </a:r>
            <a:r>
              <a:rPr lang="ru-RU" sz="2000">
                <a:latin typeface="Calibri" pitchFamily="34" charset="0"/>
              </a:rPr>
              <a:t>4225 человек, объем накопления составляет 133,9 млн. тенге</a:t>
            </a:r>
            <a:r>
              <a:rPr lang="ru-RU">
                <a:latin typeface="Arial Narrow" pitchFamily="34" charset="0"/>
              </a:rPr>
              <a:t>.</a:t>
            </a:r>
          </a:p>
        </p:txBody>
      </p:sp>
      <p:sp>
        <p:nvSpPr>
          <p:cNvPr id="14" name="Rectangle 85"/>
          <p:cNvSpPr>
            <a:spLocks noChangeArrowheads="1"/>
          </p:cNvSpPr>
          <p:nvPr/>
        </p:nvSpPr>
        <p:spPr bwMode="auto">
          <a:xfrm>
            <a:off x="4500563" y="2565400"/>
            <a:ext cx="4464050" cy="383857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latin typeface="+mn-lt"/>
              </a:rPr>
              <a:t>Работодатели </a:t>
            </a:r>
            <a:r>
              <a:rPr lang="ru-RU" sz="2000" dirty="0">
                <a:latin typeface="+mn-lt"/>
              </a:rPr>
              <a:t>будут отчислять ОППВ только по перечню профессий, отнесенных к вредным, который будет утверждаться Правительством и  периодически </a:t>
            </a:r>
            <a:r>
              <a:rPr lang="ru-RU" sz="2000" dirty="0">
                <a:latin typeface="+mn-lt"/>
              </a:rPr>
              <a:t>пересматриваться (прогноз 135 тыс. чел.). </a:t>
            </a:r>
            <a:endParaRPr lang="ru-RU" sz="2000" dirty="0">
              <a:latin typeface="+mn-lt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800" b="1" dirty="0">
              <a:latin typeface="+mn-lt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50" b="1" dirty="0">
                <a:latin typeface="+mn-lt"/>
              </a:rPr>
              <a:t>Пример: В </a:t>
            </a:r>
            <a:r>
              <a:rPr lang="ru-RU" sz="1650" dirty="0">
                <a:latin typeface="+mn-lt"/>
              </a:rPr>
              <a:t>Угольном департаменте АО «</a:t>
            </a:r>
            <a:r>
              <a:rPr lang="ru-RU" sz="1650" dirty="0" err="1">
                <a:latin typeface="+mn-lt"/>
              </a:rPr>
              <a:t>Арселор</a:t>
            </a:r>
            <a:r>
              <a:rPr lang="ru-RU" sz="1650" dirty="0">
                <a:latin typeface="+mn-lt"/>
              </a:rPr>
              <a:t> </a:t>
            </a:r>
            <a:r>
              <a:rPr lang="ru-RU" sz="1650" dirty="0" err="1">
                <a:latin typeface="+mn-lt"/>
              </a:rPr>
              <a:t>Миттал</a:t>
            </a:r>
            <a:r>
              <a:rPr lang="ru-RU" sz="1650" dirty="0">
                <a:latin typeface="+mn-lt"/>
              </a:rPr>
              <a:t> Темиртау» занято всего </a:t>
            </a:r>
            <a:r>
              <a:rPr lang="ru-RU" sz="1650" b="1" dirty="0">
                <a:latin typeface="+mn-lt"/>
              </a:rPr>
              <a:t>31825</a:t>
            </a:r>
            <a:r>
              <a:rPr lang="ru-RU" sz="1650" dirty="0">
                <a:latin typeface="+mn-lt"/>
              </a:rPr>
              <a:t> работников, из них во вредных условиях труда -  </a:t>
            </a:r>
            <a:r>
              <a:rPr lang="ru-RU" sz="1650" b="1" dirty="0">
                <a:latin typeface="+mn-lt"/>
              </a:rPr>
              <a:t>13212</a:t>
            </a:r>
            <a:r>
              <a:rPr lang="ru-RU" sz="1650" dirty="0">
                <a:latin typeface="+mn-lt"/>
              </a:rPr>
              <a:t> работников или </a:t>
            </a:r>
            <a:r>
              <a:rPr lang="ru-RU" sz="1650" b="1" dirty="0">
                <a:latin typeface="+mn-lt"/>
              </a:rPr>
              <a:t>41,5%</a:t>
            </a:r>
            <a:r>
              <a:rPr lang="ru-RU" sz="1650" dirty="0">
                <a:latin typeface="+mn-lt"/>
              </a:rPr>
              <a:t>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50" dirty="0">
                <a:latin typeface="+mn-lt"/>
              </a:rPr>
              <a:t>Фонд оплаты труда составляет 55,4 млрд. тенге в год. При введении ОППВ дополнительно потребуется на ОППВ – 1,1 млрд. тенге в год. </a:t>
            </a: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323850" y="1268413"/>
          <a:ext cx="3816350" cy="8461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6424"/>
              </a:tblGrid>
              <a:tr h="845056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Обычные производства: ОПВ</a:t>
                      </a:r>
                      <a:r>
                        <a:rPr lang="ru-RU" sz="2000" baseline="0" dirty="0" smtClean="0"/>
                        <a:t> (10%)</a:t>
                      </a:r>
                      <a:endParaRPr lang="ru-RU" sz="20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" name="Таблица 15"/>
          <p:cNvGraphicFramePr>
            <a:graphicFrameLocks noGrp="1"/>
          </p:cNvGraphicFramePr>
          <p:nvPr/>
        </p:nvGraphicFramePr>
        <p:xfrm>
          <a:off x="323850" y="2349500"/>
          <a:ext cx="3816350" cy="7000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6424"/>
              </a:tblGrid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ru-RU" sz="2000" i="0" dirty="0" smtClean="0"/>
                        <a:t>Вредные и тяжелые производства:</a:t>
                      </a:r>
                      <a:r>
                        <a:rPr lang="ru-RU" sz="2000" i="0" baseline="0" dirty="0" smtClean="0"/>
                        <a:t> </a:t>
                      </a:r>
                      <a:r>
                        <a:rPr lang="ru-RU" sz="2000" i="0" dirty="0" smtClean="0"/>
                        <a:t>ДППВ</a:t>
                      </a:r>
                      <a:r>
                        <a:rPr lang="ru-RU" sz="2000" i="0" baseline="0" dirty="0" smtClean="0"/>
                        <a:t> (5%)</a:t>
                      </a:r>
                      <a:endParaRPr lang="ru-RU" sz="2000" i="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7" name="Таблица 16"/>
          <p:cNvGraphicFramePr>
            <a:graphicFrameLocks noGrp="1"/>
          </p:cNvGraphicFramePr>
          <p:nvPr/>
        </p:nvGraphicFramePr>
        <p:xfrm>
          <a:off x="4859338" y="1628775"/>
          <a:ext cx="3871912" cy="8223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71838"/>
              </a:tblGrid>
              <a:tr h="792088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ОПВ</a:t>
                      </a:r>
                      <a:r>
                        <a:rPr lang="ru-RU" sz="2400" baseline="0" dirty="0" smtClean="0"/>
                        <a:t> (10%) + ОППВ (5%) </a:t>
                      </a:r>
                      <a:br>
                        <a:rPr lang="ru-RU" sz="2400" baseline="0" dirty="0" smtClean="0"/>
                      </a:br>
                      <a:r>
                        <a:rPr lang="ru-RU" sz="2400" baseline="0" dirty="0" smtClean="0"/>
                        <a:t>= 15%</a:t>
                      </a:r>
                      <a:endParaRPr lang="ru-RU" sz="1100" dirty="0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4600" name="Line 91"/>
          <p:cNvSpPr>
            <a:spLocks noChangeShapeType="1"/>
          </p:cNvSpPr>
          <p:nvPr/>
        </p:nvSpPr>
        <p:spPr bwMode="auto">
          <a:xfrm>
            <a:off x="4322763" y="1125538"/>
            <a:ext cx="0" cy="5040312"/>
          </a:xfrm>
          <a:prstGeom prst="line">
            <a:avLst/>
          </a:prstGeom>
          <a:noFill/>
          <a:ln w="38100">
            <a:solidFill>
              <a:schemeClr val="accent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cxnSp>
        <p:nvCxnSpPr>
          <p:cNvPr id="22" name="Прямая со стрелкой 21"/>
          <p:cNvCxnSpPr/>
          <p:nvPr/>
        </p:nvCxnSpPr>
        <p:spPr>
          <a:xfrm flipV="1">
            <a:off x="4211638" y="2133600"/>
            <a:ext cx="576262" cy="554038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4140200" y="1484313"/>
            <a:ext cx="647700" cy="371475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603" name="Номер слайда 3"/>
          <p:cNvSpPr txBox="1">
            <a:spLocks/>
          </p:cNvSpPr>
          <p:nvPr/>
        </p:nvSpPr>
        <p:spPr bwMode="auto">
          <a:xfrm>
            <a:off x="8243888" y="6376988"/>
            <a:ext cx="72548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ru-RU" sz="1200" b="1">
                <a:solidFill>
                  <a:srgbClr val="898989"/>
                </a:solidFill>
                <a:latin typeface="Calibri" pitchFamily="34" charset="0"/>
              </a:rPr>
              <a:t>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8923</TotalTime>
  <Words>567</Words>
  <Application>Microsoft Office PowerPoint</Application>
  <PresentationFormat>Экран (4:3)</PresentationFormat>
  <Paragraphs>107</Paragraphs>
  <Slides>9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Calibri</vt:lpstr>
      <vt:lpstr>Arial</vt:lpstr>
      <vt:lpstr>Arial Narrow</vt:lpstr>
      <vt:lpstr>Times New Roman</vt:lpstr>
      <vt:lpstr>Тема Office</vt:lpstr>
      <vt:lpstr>Visio</vt:lpstr>
      <vt:lpstr>Слайд 1</vt:lpstr>
      <vt:lpstr>Слайд 2</vt:lpstr>
      <vt:lpstr>Слайд 3</vt:lpstr>
      <vt:lpstr>Управление пенсионными активами </vt:lpstr>
      <vt:lpstr>Реорганизация накопительных пенсионных фондов</vt:lpstr>
      <vt:lpstr>Трехуровневая система социального обеспечения</vt:lpstr>
      <vt:lpstr>Слайд 7</vt:lpstr>
      <vt:lpstr>Проблема адекватного пенсионного обеспечения женщин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направления и мероприятия Национального плана действий на долгосрочную перспективу по обеспечению прав и улучшению качества жизни людей с ограниченными возможностями в Республике Казахстан  в 2012-2018 годы</dc:title>
  <dc:creator>777</dc:creator>
  <cp:lastModifiedBy>Tashimova</cp:lastModifiedBy>
  <cp:revision>560</cp:revision>
  <cp:lastPrinted>2013-03-12T03:28:10Z</cp:lastPrinted>
  <dcterms:created xsi:type="dcterms:W3CDTF">2011-02-26T11:19:06Z</dcterms:created>
  <dcterms:modified xsi:type="dcterms:W3CDTF">2013-03-12T04:18:38Z</dcterms:modified>
</cp:coreProperties>
</file>