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303" r:id="rId2"/>
    <p:sldId id="465" r:id="rId3"/>
    <p:sldId id="471" r:id="rId4"/>
    <p:sldId id="472" r:id="rId5"/>
    <p:sldId id="473" r:id="rId6"/>
    <p:sldId id="474" r:id="rId7"/>
    <p:sldId id="452" r:id="rId8"/>
    <p:sldId id="475" r:id="rId9"/>
    <p:sldId id="476" r:id="rId10"/>
  </p:sldIdLst>
  <p:sldSz cx="9144000" cy="6858000" type="screen4x3"/>
  <p:notesSz cx="6669088" cy="9926638"/>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947CB0"/>
    <a:srgbClr val="8368A4"/>
    <a:srgbClr val="ECF1F8"/>
    <a:srgbClr val="6699FF"/>
    <a:srgbClr val="FFFFFF"/>
    <a:srgbClr val="EAEAEA"/>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6555" autoAdjust="0"/>
    <p:restoredTop sz="94407" autoAdjust="0"/>
  </p:normalViewPr>
  <p:slideViewPr>
    <p:cSldViewPr>
      <p:cViewPr>
        <p:scale>
          <a:sx n="70" d="100"/>
          <a:sy n="70" d="100"/>
        </p:scale>
        <p:origin x="-798" y="-3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umertaev_a\Desktop\&#1055;&#1077;&#1085;&#1089;&#1080;&#1086;&#1085;&#1082;&#1072;%20&#1055;-&#1052;%2011.02.2013\&#1052;&#1072;&#1090;&#1077;&#1088;&#1080;&#1072;&#1083;&#1099;\&#1050;&#1086;&#1087;&#1080;&#1103;%20&#1057;&#1058;&#1040;&#1058;&#1048;&#1057;&#1058;&#1048;&#1050;&#1040;%20(1998-2011)%20(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ru-RU"/>
  <c:style val="18"/>
  <c:chart>
    <c:plotArea>
      <c:layout/>
      <c:lineChart>
        <c:grouping val="standard"/>
        <c:ser>
          <c:idx val="0"/>
          <c:order val="0"/>
          <c:tx>
            <c:strRef>
              <c:f>'солидарка гражд'!$B$3</c:f>
              <c:strCache>
                <c:ptCount val="1"/>
                <c:pt idx="0">
                  <c:v>Численность пенсионеров, тыс. чел.</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гражд'!$C$3:$T$3</c:f>
            </c:numRef>
          </c:val>
        </c:ser>
        <c:ser>
          <c:idx val="1"/>
          <c:order val="1"/>
          <c:tx>
            <c:strRef>
              <c:f>'солидарка гражд'!$B$4</c:f>
              <c:strCache>
                <c:ptCount val="1"/>
                <c:pt idx="0">
                  <c:v>состоявшихся пенсионеров</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гражд'!$C$4:$T$4</c:f>
            </c:numRef>
          </c:val>
        </c:ser>
        <c:ser>
          <c:idx val="2"/>
          <c:order val="2"/>
          <c:tx>
            <c:strRef>
              <c:f>'солидарка гражд'!$B$5</c:f>
              <c:strCache>
                <c:ptCount val="1"/>
                <c:pt idx="0">
                  <c:v>входящих в систему</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гражд'!$C$5:$T$5</c:f>
            </c:numRef>
          </c:val>
        </c:ser>
        <c:ser>
          <c:idx val="3"/>
          <c:order val="3"/>
          <c:tx>
            <c:strRef>
              <c:f>'солидарка гражд'!$B$6</c:f>
              <c:strCache>
                <c:ptCount val="1"/>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гражд'!$C$6:$T$6</c:f>
            </c:numRef>
          </c:val>
        </c:ser>
        <c:ser>
          <c:idx val="4"/>
          <c:order val="4"/>
          <c:tx>
            <c:strRef>
              <c:f>'солидарка гражд'!$B$7</c:f>
              <c:strCache>
                <c:ptCount val="1"/>
                <c:pt idx="0">
                  <c:v>Средний размер пенсии, тенге</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гражд'!$C$7:$T$7</c:f>
            </c:numRef>
          </c:val>
        </c:ser>
        <c:ser>
          <c:idx val="5"/>
          <c:order val="5"/>
          <c:tx>
            <c:strRef>
              <c:f>'солидарка гражд'!$B$8</c:f>
              <c:strCache>
                <c:ptCount val="1"/>
                <c:pt idx="0">
                  <c:v>состоявшихся пенсионеров</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гражд'!$C$8:$T$8</c:f>
            </c:numRef>
          </c:val>
        </c:ser>
        <c:ser>
          <c:idx val="6"/>
          <c:order val="6"/>
          <c:tx>
            <c:strRef>
              <c:f>'солидарка гражд'!$B$9</c:f>
              <c:strCache>
                <c:ptCount val="1"/>
                <c:pt idx="0">
                  <c:v>входящих в систему</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гражд'!$C$9:$T$9</c:f>
            </c:numRef>
          </c:val>
        </c:ser>
        <c:ser>
          <c:idx val="7"/>
          <c:order val="7"/>
          <c:tx>
            <c:strRef>
              <c:f>'солидарка гражд'!$B$10</c:f>
              <c:strCache>
                <c:ptCount val="1"/>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гражд'!$C$10:$T$10</c:f>
            </c:numRef>
          </c:val>
        </c:ser>
        <c:ser>
          <c:idx val="8"/>
          <c:order val="8"/>
          <c:tx>
            <c:strRef>
              <c:f>'солидарка гражд'!$B$11</c:f>
              <c:strCache>
                <c:ptCount val="1"/>
                <c:pt idx="0">
                  <c:v>Ограничение на доход, используемый для исчисления пенсии - МРП</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гражд'!$C$11:$T$11</c:f>
            </c:numRef>
          </c:val>
        </c:ser>
        <c:ser>
          <c:idx val="9"/>
          <c:order val="9"/>
          <c:tx>
            <c:strRef>
              <c:f>'солидарка гражд'!$B$12</c:f>
              <c:strCache>
                <c:ptCount val="1"/>
                <c:pt idx="0">
                  <c:v>Коэффициент замещения дохода, в %</c:v>
                </c:pt>
              </c:strCache>
            </c:strRef>
          </c:tx>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гражд'!$C$12:$T$12</c:f>
            </c:numRef>
          </c:val>
        </c:ser>
        <c:ser>
          <c:idx val="10"/>
          <c:order val="10"/>
          <c:tx>
            <c:strRef>
              <c:f>'солидарка гражд'!$B$13</c:f>
              <c:strCache>
                <c:ptCount val="1"/>
                <c:pt idx="0">
                  <c:v>состоявшихся пенсионеров</c:v>
                </c:pt>
              </c:strCache>
            </c:strRef>
          </c:tx>
          <c:spPr>
            <a:ln>
              <a:solidFill>
                <a:schemeClr val="accent1"/>
              </a:solidFill>
            </a:ln>
          </c:spPr>
          <c:marker>
            <c:spPr>
              <a:solidFill>
                <a:schemeClr val="accent1"/>
              </a:solidFill>
              <a:ln>
                <a:solidFill>
                  <a:schemeClr val="accent1"/>
                </a:solidFill>
              </a:ln>
            </c:spPr>
          </c:marker>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гражд'!$C$13:$T$13</c:f>
              <c:numCache>
                <c:formatCode>0.0</c:formatCode>
                <c:ptCount val="9"/>
                <c:pt idx="0">
                  <c:v>46.376302540686105</c:v>
                </c:pt>
                <c:pt idx="1">
                  <c:v>36.126095751854351</c:v>
                </c:pt>
                <c:pt idx="2">
                  <c:v>39.876002558677342</c:v>
                </c:pt>
                <c:pt idx="3">
                  <c:v>28.091603053435112</c:v>
                </c:pt>
                <c:pt idx="4">
                  <c:v>27.206644190444866</c:v>
                </c:pt>
                <c:pt idx="5">
                  <c:v>31.904527141519004</c:v>
                </c:pt>
                <c:pt idx="6">
                  <c:v>24.315503935942413</c:v>
                </c:pt>
                <c:pt idx="7">
                  <c:v>20.439734004628054</c:v>
                </c:pt>
                <c:pt idx="8">
                  <c:v>18.705583991468771</c:v>
                </c:pt>
              </c:numCache>
            </c:numRef>
          </c:val>
        </c:ser>
        <c:ser>
          <c:idx val="11"/>
          <c:order val="11"/>
          <c:tx>
            <c:strRef>
              <c:f>'солидарка гражд'!$B$14</c:f>
              <c:strCache>
                <c:ptCount val="1"/>
                <c:pt idx="0">
                  <c:v>вновь входящих в систему</c:v>
                </c:pt>
              </c:strCache>
            </c:strRef>
          </c:tx>
          <c:spPr>
            <a:ln>
              <a:solidFill>
                <a:srgbClr val="C00000"/>
              </a:solidFill>
            </a:ln>
          </c:spPr>
          <c:marker>
            <c:spPr>
              <a:solidFill>
                <a:srgbClr val="C00000"/>
              </a:solidFill>
              <a:ln>
                <a:solidFill>
                  <a:srgbClr val="C00000"/>
                </a:solidFill>
              </a:ln>
            </c:spPr>
          </c:marker>
          <c:cat>
            <c:strRef>
              <c:f>'солидарка гражд'!$C$2:$T$2</c:f>
              <c:strCache>
                <c:ptCount val="9"/>
                <c:pt idx="0">
                  <c:v>1998 г.</c:v>
                </c:pt>
                <c:pt idx="1">
                  <c:v>2000 г.</c:v>
                </c:pt>
                <c:pt idx="2">
                  <c:v>2003 г.</c:v>
                </c:pt>
                <c:pt idx="3">
                  <c:v>2006 г.</c:v>
                </c:pt>
                <c:pt idx="4">
                  <c:v>2009 г.</c:v>
                </c:pt>
                <c:pt idx="5">
                  <c:v>2012 г.*</c:v>
                </c:pt>
                <c:pt idx="6">
                  <c:v>2020 г.**</c:v>
                </c:pt>
                <c:pt idx="7">
                  <c:v>2030 г.**</c:v>
                </c:pt>
                <c:pt idx="8">
                  <c:v>2040 г.**</c:v>
                </c:pt>
              </c:strCache>
            </c:strRef>
          </c:cat>
          <c:val>
            <c:numRef>
              <c:f>'солидарка гражд'!$C$14:$T$14</c:f>
              <c:numCache>
                <c:formatCode>0.0</c:formatCode>
                <c:ptCount val="9"/>
                <c:pt idx="0">
                  <c:v>50.837138508371382</c:v>
                </c:pt>
                <c:pt idx="1">
                  <c:v>42.582602832097102</c:v>
                </c:pt>
                <c:pt idx="2">
                  <c:v>33.021699552231439</c:v>
                </c:pt>
                <c:pt idx="3">
                  <c:v>23.775689958896066</c:v>
                </c:pt>
                <c:pt idx="4">
                  <c:v>24.062165940300954</c:v>
                </c:pt>
                <c:pt idx="5">
                  <c:v>28.934964518198935</c:v>
                </c:pt>
                <c:pt idx="6">
                  <c:v>16.239794727412772</c:v>
                </c:pt>
                <c:pt idx="7">
                  <c:v>5.5730177245702865</c:v>
                </c:pt>
                <c:pt idx="8">
                  <c:v>0.44400544143887627</c:v>
                </c:pt>
              </c:numCache>
            </c:numRef>
          </c:val>
        </c:ser>
        <c:marker val="1"/>
        <c:axId val="46131456"/>
        <c:axId val="46141440"/>
      </c:lineChart>
      <c:catAx>
        <c:axId val="46131456"/>
        <c:scaling>
          <c:orientation val="minMax"/>
        </c:scaling>
        <c:axPos val="b"/>
        <c:numFmt formatCode="General" sourceLinked="1"/>
        <c:tickLblPos val="nextTo"/>
        <c:txPr>
          <a:bodyPr rot="0" vert="horz"/>
          <a:lstStyle/>
          <a:p>
            <a:pPr>
              <a:defRPr/>
            </a:pPr>
            <a:endParaRPr lang="ru-RU"/>
          </a:p>
        </c:txPr>
        <c:crossAx val="46141440"/>
        <c:crosses val="autoZero"/>
        <c:auto val="1"/>
        <c:lblAlgn val="ctr"/>
        <c:lblOffset val="100"/>
      </c:catAx>
      <c:valAx>
        <c:axId val="46141440"/>
        <c:scaling>
          <c:orientation val="minMax"/>
        </c:scaling>
        <c:axPos val="l"/>
        <c:numFmt formatCode="0" sourceLinked="0"/>
        <c:tickLblPos val="nextTo"/>
        <c:txPr>
          <a:bodyPr rot="0" vert="horz"/>
          <a:lstStyle/>
          <a:p>
            <a:pPr>
              <a:defRPr/>
            </a:pPr>
            <a:endParaRPr lang="ru-RU"/>
          </a:p>
        </c:txPr>
        <c:crossAx val="46131456"/>
        <c:crosses val="autoZero"/>
        <c:crossBetween val="between"/>
      </c:valAx>
    </c:plotArea>
    <c:legend>
      <c:legendPos val="b"/>
      <c:legendEntry>
        <c:idx val="0"/>
        <c:txPr>
          <a:bodyPr/>
          <a:lstStyle/>
          <a:p>
            <a:pPr>
              <a:defRPr>
                <a:solidFill>
                  <a:schemeClr val="bg1"/>
                </a:solidFill>
              </a:defRPr>
            </a:pPr>
            <a:endParaRPr lang="ru-RU"/>
          </a:p>
        </c:txPr>
      </c:legendEntry>
      <c:legendEntry>
        <c:idx val="1"/>
        <c:txPr>
          <a:bodyPr/>
          <a:lstStyle/>
          <a:p>
            <a:pPr>
              <a:defRPr>
                <a:solidFill>
                  <a:schemeClr val="bg1"/>
                </a:solidFill>
              </a:defRPr>
            </a:pPr>
            <a:endParaRPr lang="ru-RU"/>
          </a:p>
        </c:txPr>
      </c:legendEntry>
      <c:layout>
        <c:manualLayout>
          <c:xMode val="edge"/>
          <c:yMode val="edge"/>
          <c:x val="0.10464839212348891"/>
          <c:y val="0.86690570462385552"/>
          <c:w val="0.81663082784328089"/>
          <c:h val="0.13309429537614498"/>
        </c:manualLayout>
      </c:layout>
    </c:legend>
    <c:plotVisOnly val="1"/>
    <c:dispBlanksAs val="gap"/>
  </c:chart>
  <c:txPr>
    <a:bodyPr/>
    <a:lstStyle/>
    <a:p>
      <a:pPr>
        <a:defRPr sz="1400"/>
      </a:pPr>
      <a:endParaRPr lang="ru-RU"/>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90838" cy="496888"/>
          </a:xfrm>
          <a:prstGeom prst="rect">
            <a:avLst/>
          </a:prstGeom>
        </p:spPr>
        <p:txBody>
          <a:bodyPr vert="horz" lIns="90304" tIns="45153" rIns="90304" bIns="45153" rtlCol="0"/>
          <a:lstStyle>
            <a:lvl1pPr algn="l" fontAlgn="auto">
              <a:spcBef>
                <a:spcPts val="0"/>
              </a:spcBef>
              <a:spcAft>
                <a:spcPts val="0"/>
              </a:spcAft>
              <a:defRPr sz="1200" dirty="0">
                <a:latin typeface="+mn-lt"/>
              </a:defRPr>
            </a:lvl1pPr>
          </a:lstStyle>
          <a:p>
            <a:pPr>
              <a:defRPr/>
            </a:pPr>
            <a:endParaRPr lang="ru-RU"/>
          </a:p>
        </p:txBody>
      </p:sp>
      <p:sp>
        <p:nvSpPr>
          <p:cNvPr id="3" name="Date Placeholder 2"/>
          <p:cNvSpPr>
            <a:spLocks noGrp="1"/>
          </p:cNvSpPr>
          <p:nvPr>
            <p:ph type="dt" idx="1"/>
          </p:nvPr>
        </p:nvSpPr>
        <p:spPr>
          <a:xfrm>
            <a:off x="3776663" y="0"/>
            <a:ext cx="2890837" cy="496888"/>
          </a:xfrm>
          <a:prstGeom prst="rect">
            <a:avLst/>
          </a:prstGeom>
        </p:spPr>
        <p:txBody>
          <a:bodyPr vert="horz" lIns="90304" tIns="45153" rIns="90304" bIns="45153" rtlCol="0"/>
          <a:lstStyle>
            <a:lvl1pPr algn="r" fontAlgn="auto">
              <a:spcBef>
                <a:spcPts val="0"/>
              </a:spcBef>
              <a:spcAft>
                <a:spcPts val="0"/>
              </a:spcAft>
              <a:defRPr sz="1200" smtClean="0">
                <a:latin typeface="+mn-lt"/>
              </a:defRPr>
            </a:lvl1pPr>
          </a:lstStyle>
          <a:p>
            <a:pPr>
              <a:defRPr/>
            </a:pPr>
            <a:fld id="{4EB2CA9B-E0FD-465C-92B7-6AB36F06ADF6}" type="datetimeFigureOut">
              <a:rPr lang="ru-RU"/>
              <a:pPr>
                <a:defRPr/>
              </a:pPr>
              <a:t>12.03.2013</a:t>
            </a:fld>
            <a:endParaRPr lang="ru-RU" dirty="0"/>
          </a:p>
        </p:txBody>
      </p:sp>
      <p:sp>
        <p:nvSpPr>
          <p:cNvPr id="4" name="Slide Image Placeholder 3"/>
          <p:cNvSpPr>
            <a:spLocks noGrp="1" noRot="1" noChangeAspect="1"/>
          </p:cNvSpPr>
          <p:nvPr>
            <p:ph type="sldImg" idx="2"/>
          </p:nvPr>
        </p:nvSpPr>
        <p:spPr>
          <a:xfrm>
            <a:off x="852488" y="744538"/>
            <a:ext cx="4964112" cy="3722687"/>
          </a:xfrm>
          <a:prstGeom prst="rect">
            <a:avLst/>
          </a:prstGeom>
          <a:noFill/>
          <a:ln w="12700">
            <a:solidFill>
              <a:prstClr val="black"/>
            </a:solidFill>
          </a:ln>
        </p:spPr>
        <p:txBody>
          <a:bodyPr vert="horz" lIns="90304" tIns="45153" rIns="90304" bIns="45153" rtlCol="0" anchor="ctr"/>
          <a:lstStyle/>
          <a:p>
            <a:pPr lvl="0"/>
            <a:endParaRPr lang="ru-RU" noProof="0" dirty="0"/>
          </a:p>
        </p:txBody>
      </p:sp>
      <p:sp>
        <p:nvSpPr>
          <p:cNvPr id="5" name="Notes Placeholder 4"/>
          <p:cNvSpPr>
            <a:spLocks noGrp="1"/>
          </p:cNvSpPr>
          <p:nvPr>
            <p:ph type="body" sz="quarter" idx="3"/>
          </p:nvPr>
        </p:nvSpPr>
        <p:spPr>
          <a:xfrm>
            <a:off x="666750" y="4714875"/>
            <a:ext cx="5335588" cy="4467225"/>
          </a:xfrm>
          <a:prstGeom prst="rect">
            <a:avLst/>
          </a:prstGeom>
        </p:spPr>
        <p:txBody>
          <a:bodyPr vert="horz" lIns="90304" tIns="45153" rIns="90304" bIns="4515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ru-RU" noProof="0"/>
          </a:p>
        </p:txBody>
      </p:sp>
      <p:sp>
        <p:nvSpPr>
          <p:cNvPr id="6" name="Footer Placeholder 5"/>
          <p:cNvSpPr>
            <a:spLocks noGrp="1"/>
          </p:cNvSpPr>
          <p:nvPr>
            <p:ph type="ftr" sz="quarter" idx="4"/>
          </p:nvPr>
        </p:nvSpPr>
        <p:spPr>
          <a:xfrm>
            <a:off x="0" y="9428163"/>
            <a:ext cx="2890838" cy="496887"/>
          </a:xfrm>
          <a:prstGeom prst="rect">
            <a:avLst/>
          </a:prstGeom>
        </p:spPr>
        <p:txBody>
          <a:bodyPr vert="horz" lIns="90304" tIns="45153" rIns="90304" bIns="45153" rtlCol="0" anchor="b"/>
          <a:lstStyle>
            <a:lvl1pPr algn="l" fontAlgn="auto">
              <a:spcBef>
                <a:spcPts val="0"/>
              </a:spcBef>
              <a:spcAft>
                <a:spcPts val="0"/>
              </a:spcAft>
              <a:defRPr sz="1200" dirty="0">
                <a:latin typeface="+mn-lt"/>
              </a:defRPr>
            </a:lvl1pPr>
          </a:lstStyle>
          <a:p>
            <a:pPr>
              <a:defRPr/>
            </a:pPr>
            <a:endParaRPr lang="ru-RU"/>
          </a:p>
        </p:txBody>
      </p:sp>
      <p:sp>
        <p:nvSpPr>
          <p:cNvPr id="7" name="Slide Number Placeholder 6"/>
          <p:cNvSpPr>
            <a:spLocks noGrp="1"/>
          </p:cNvSpPr>
          <p:nvPr>
            <p:ph type="sldNum" sz="quarter" idx="5"/>
          </p:nvPr>
        </p:nvSpPr>
        <p:spPr>
          <a:xfrm>
            <a:off x="3776663" y="9428163"/>
            <a:ext cx="2890837" cy="496887"/>
          </a:xfrm>
          <a:prstGeom prst="rect">
            <a:avLst/>
          </a:prstGeom>
        </p:spPr>
        <p:txBody>
          <a:bodyPr vert="horz" lIns="90304" tIns="45153" rIns="90304" bIns="45153" rtlCol="0" anchor="b"/>
          <a:lstStyle>
            <a:lvl1pPr algn="r" fontAlgn="auto">
              <a:spcBef>
                <a:spcPts val="0"/>
              </a:spcBef>
              <a:spcAft>
                <a:spcPts val="0"/>
              </a:spcAft>
              <a:defRPr sz="1200" smtClean="0">
                <a:latin typeface="+mn-lt"/>
              </a:defRPr>
            </a:lvl1pPr>
          </a:lstStyle>
          <a:p>
            <a:pPr>
              <a:defRPr/>
            </a:pPr>
            <a:fld id="{D7AF3B12-52E0-4E23-B47F-34BC991FC84F}" type="slidenum">
              <a:rPr lang="ru-RU"/>
              <a:pPr>
                <a:defRPr/>
              </a:pPr>
              <a:t>‹#›</a:t>
            </a:fld>
            <a:endParaRPr lang="ru-RU"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раз слайда 1"/>
          <p:cNvSpPr>
            <a:spLocks noGrp="1" noRot="1" noChangeAspect="1"/>
          </p:cNvSpPr>
          <p:nvPr>
            <p:ph type="sldImg"/>
          </p:nvPr>
        </p:nvSpPr>
        <p:spPr bwMode="auto">
          <a:noFill/>
          <a:ln>
            <a:solidFill>
              <a:srgbClr val="000000"/>
            </a:solidFill>
            <a:miter lim="800000"/>
            <a:headEnd/>
            <a:tailEnd/>
          </a:ln>
        </p:spPr>
      </p:sp>
      <p:sp>
        <p:nvSpPr>
          <p:cNvPr id="15362" name="Заметки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ru-RU" smtClean="0"/>
          </a:p>
        </p:txBody>
      </p:sp>
      <p:sp>
        <p:nvSpPr>
          <p:cNvPr id="15363"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4D82EF-3CBE-4942-9724-26AB4F9AFFD8}" type="slidenum">
              <a:rPr lang="ru-RU"/>
              <a:pPr fontAlgn="base">
                <a:spcBef>
                  <a:spcPct val="0"/>
                </a:spcBef>
                <a:spcAft>
                  <a:spcPct val="0"/>
                </a:spcAft>
              </a:pPr>
              <a:t>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A16ACB0-12D8-4185-9BF8-E4846A8022E9}" type="datetime1">
              <a:rPr lang="ru-RU"/>
              <a:pPr>
                <a:defRPr/>
              </a:pPr>
              <a:t>12.03.2013</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8F3DFB4-A02D-4496-A1AB-0A21117043EA}"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D965EE4-B13B-40A8-A9C5-C93ADF041249}" type="datetime1">
              <a:rPr lang="ru-RU"/>
              <a:pPr>
                <a:defRPr/>
              </a:pPr>
              <a:t>12.03.2013</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92CC553-125F-47E8-BFEF-A8FDE0A62DE0}"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69D63639-E690-4D37-A45E-1B4DEACAE03E}" type="datetime1">
              <a:rPr lang="ru-RU"/>
              <a:pPr>
                <a:defRPr/>
              </a:pPr>
              <a:t>12.03.2013</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C63CC6DF-F36E-4218-ABD6-D7F92B095605}"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84833648-CFF5-4421-BDCC-BED77DCF6E6F}" type="datetime1">
              <a:rPr lang="ru-RU"/>
              <a:pPr>
                <a:defRPr/>
              </a:pPr>
              <a:t>12.03.2013</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532C825-C443-475B-B4BA-515DD10EECE5}"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D6BE473F-7734-417A-B9FB-AE4E24F5FD98}" type="datetime1">
              <a:rPr lang="ru-RU"/>
              <a:pPr>
                <a:defRPr/>
              </a:pPr>
              <a:t>12.03.2013</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37C3F22-77C0-499E-B86C-47BC170C6C09}" type="slidenum">
              <a:rPr lang="ru-RU"/>
              <a:pPr>
                <a:defRPr/>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0853AF4A-AD6D-4F2D-98A7-DAD8BE697BBC}" type="datetime1">
              <a:rPr lang="ru-RU"/>
              <a:pPr>
                <a:defRPr/>
              </a:pPr>
              <a:t>12.03.2013</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95905BFB-B724-4F51-9CE0-14AE65B06C60}"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68EE555A-F41E-463E-AFBB-4056A0692634}" type="datetime1">
              <a:rPr lang="ru-RU"/>
              <a:pPr>
                <a:defRPr/>
              </a:pPr>
              <a:t>12.03.2013</a:t>
            </a:fld>
            <a:endParaRPr lang="ru-RU" dirty="0"/>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666D488C-B634-42A3-8C15-35C0C91B9AD9}"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FD609BC4-7A55-4B08-8E64-0E8499A3D75F}" type="datetime1">
              <a:rPr lang="ru-RU"/>
              <a:pPr>
                <a:defRPr/>
              </a:pPr>
              <a:t>12.03.2013</a:t>
            </a:fld>
            <a:endParaRPr lang="ru-RU" dirty="0"/>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5F81E18B-79E5-4BE3-92A0-4F0411316356}"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DF284EE8-EF3B-4AE9-B540-4BD3764626F3}" type="datetime1">
              <a:rPr lang="ru-RU"/>
              <a:pPr>
                <a:defRPr/>
              </a:pPr>
              <a:t>12.03.2013</a:t>
            </a:fld>
            <a:endParaRPr lang="ru-RU" dirty="0"/>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B27247C3-363A-4B84-8E99-A9330A7541C7}"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9AC2ABC6-4D3A-4BA4-A80C-9816AD065D47}" type="datetime1">
              <a:rPr lang="ru-RU"/>
              <a:pPr>
                <a:defRPr/>
              </a:pPr>
              <a:t>12.03.2013</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3362C2A-DC52-4EE3-A83D-896EE27A7278}"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482B9A8C-C67E-4A49-BA7C-50D2E56095A5}" type="datetime1">
              <a:rPr lang="ru-RU"/>
              <a:pPr>
                <a:defRPr/>
              </a:pPr>
              <a:t>12.03.2013</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59BE731-5B98-4F45-9667-3C74875F9172}"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638F3467-A05E-4ABE-9DEC-57A32AF4979F}" type="datetime1">
              <a:rPr lang="ru-RU"/>
              <a:pPr>
                <a:defRPr/>
              </a:pPr>
              <a:t>12.03.2013</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D595996F-89CC-441B-9750-532B80B722E4}" type="slidenum">
              <a:rPr lang="ru-RU"/>
              <a:pPr>
                <a:defRPr/>
              </a:pPr>
              <a:t>‹#›</a:t>
            </a:fld>
            <a:endParaRPr lang="ru-RU"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oleObject" Target="../embeddings/oleObject9.bin"/><Relationship Id="rId3" Type="http://schemas.openxmlformats.org/officeDocument/2006/relationships/oleObject" Target="../embeddings/oleObject1.bin"/><Relationship Id="rId7" Type="http://schemas.openxmlformats.org/officeDocument/2006/relationships/oleObject" Target="../embeddings/oleObject5.bin"/><Relationship Id="rId12"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11" Type="http://schemas.openxmlformats.org/officeDocument/2006/relationships/image" Target="../media/image3.jpeg"/><Relationship Id="rId5" Type="http://schemas.openxmlformats.org/officeDocument/2006/relationships/oleObject" Target="../embeddings/oleObject3.bin"/><Relationship Id="rId10" Type="http://schemas.openxmlformats.org/officeDocument/2006/relationships/image" Target="../media/image2.jpeg"/><Relationship Id="rId4" Type="http://schemas.openxmlformats.org/officeDocument/2006/relationships/oleObject" Target="../embeddings/oleObject2.bin"/><Relationship Id="rId9" Type="http://schemas.openxmlformats.org/officeDocument/2006/relationships/oleObject" Target="../embeddings/oleObject7.bin"/><Relationship Id="rId14" Type="http://schemas.openxmlformats.org/officeDocument/2006/relationships/oleObject" Target="../embeddings/oleObject10.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Заголовок 1"/>
          <p:cNvSpPr txBox="1">
            <a:spLocks/>
          </p:cNvSpPr>
          <p:nvPr/>
        </p:nvSpPr>
        <p:spPr bwMode="auto">
          <a:xfrm>
            <a:off x="900113" y="4508500"/>
            <a:ext cx="7848600" cy="1152525"/>
          </a:xfrm>
          <a:prstGeom prst="rect">
            <a:avLst/>
          </a:prstGeom>
          <a:noFill/>
          <a:ln w="9525">
            <a:noFill/>
            <a:miter lim="800000"/>
            <a:headEnd/>
            <a:tailEnd/>
          </a:ln>
        </p:spPr>
        <p:txBody>
          <a:bodyPr anchor="ctr"/>
          <a:lstStyle/>
          <a:p>
            <a:pPr algn="r"/>
            <a:r>
              <a:rPr lang="ru-RU" sz="2400" b="1">
                <a:solidFill>
                  <a:srgbClr val="800000"/>
                </a:solidFill>
                <a:latin typeface="Arial Narrow" pitchFamily="34" charset="0"/>
              </a:rPr>
              <a:t>	ЗЕЙНЕТАҚЫМЕН ҚАМСЫЗДАНДЫРУ ЖҮЙЕСІН </a:t>
            </a:r>
          </a:p>
          <a:p>
            <a:pPr algn="r"/>
            <a:r>
              <a:rPr lang="ru-RU" sz="2400" b="1">
                <a:solidFill>
                  <a:srgbClr val="800000"/>
                </a:solidFill>
                <a:latin typeface="Arial Narrow" pitchFamily="34" charset="0"/>
              </a:rPr>
              <a:t>ЖАҢҒЫРТУ </a:t>
            </a:r>
          </a:p>
        </p:txBody>
      </p:sp>
      <p:sp>
        <p:nvSpPr>
          <p:cNvPr id="14338" name="TextBox 1"/>
          <p:cNvSpPr txBox="1">
            <a:spLocks noChangeArrowheads="1"/>
          </p:cNvSpPr>
          <p:nvPr/>
        </p:nvSpPr>
        <p:spPr bwMode="auto">
          <a:xfrm>
            <a:off x="1295400" y="333375"/>
            <a:ext cx="7023100" cy="338138"/>
          </a:xfrm>
          <a:prstGeom prst="rect">
            <a:avLst/>
          </a:prstGeom>
          <a:noFill/>
          <a:ln w="9525">
            <a:noFill/>
            <a:miter lim="800000"/>
            <a:headEnd/>
            <a:tailEnd/>
          </a:ln>
        </p:spPr>
        <p:txBody>
          <a:bodyPr wrap="none">
            <a:spAutoFit/>
          </a:bodyPr>
          <a:lstStyle/>
          <a:p>
            <a:r>
              <a:rPr lang="kk-KZ" sz="1600" b="1">
                <a:latin typeface="Calibri" pitchFamily="34" charset="0"/>
              </a:rPr>
              <a:t>Қазақстан Республикасы Еңбек және халықты әлеуметтік қорғау министрлігі</a:t>
            </a:r>
            <a:endParaRPr lang="ru-RU" sz="1600" b="1">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pPr>
              <a:defRPr/>
            </a:pPr>
            <a:fld id="{36479529-6C27-47BC-80C9-9C483B0F6EF8}" type="slidenum">
              <a:rPr lang="ru-RU"/>
              <a:pPr>
                <a:defRPr/>
              </a:pPr>
              <a:t>2</a:t>
            </a:fld>
            <a:endParaRPr lang="ru-RU" dirty="0"/>
          </a:p>
        </p:txBody>
      </p:sp>
      <p:sp>
        <p:nvSpPr>
          <p:cNvPr id="16386" name="Прямоугольник 4"/>
          <p:cNvSpPr>
            <a:spLocks noChangeArrowheads="1"/>
          </p:cNvSpPr>
          <p:nvPr/>
        </p:nvSpPr>
        <p:spPr bwMode="auto">
          <a:xfrm>
            <a:off x="755650" y="1893888"/>
            <a:ext cx="7848600" cy="3048000"/>
          </a:xfrm>
          <a:prstGeom prst="rect">
            <a:avLst/>
          </a:prstGeom>
          <a:noFill/>
          <a:ln w="9525">
            <a:noFill/>
            <a:miter lim="800000"/>
            <a:headEnd/>
            <a:tailEnd/>
          </a:ln>
        </p:spPr>
        <p:txBody>
          <a:bodyPr>
            <a:spAutoFit/>
          </a:bodyPr>
          <a:lstStyle/>
          <a:p>
            <a:pPr indent="355600" algn="just"/>
            <a:r>
              <a:rPr lang="kk-KZ" sz="2400">
                <a:latin typeface="Calibri" pitchFamily="34" charset="0"/>
              </a:rPr>
              <a:t>Зейнетақы жүйесін жаңғырту Мемлекет басшысының «Әлеуметтік-экономикалық жаңғырту – Қазақстан дамуының басты бағыты» атты 2012 жылғы 27 қаңтардағы Қазақстан халқына Жолдауында жариялаған және Қазақстан Республикасы Үкіметінің 2013 жылғы                         23 қаңтардағы кеңейтілген отырысында берген Бірыңғай жинақтаушы зейнетақы қорын құру мәселесі жөніндегі тапсырмаларын орындау үшін жүзеге асырылады.</a:t>
            </a:r>
            <a:endParaRPr lang="kk-KZ" sz="2400" i="1">
              <a:solidFill>
                <a:srgbClr val="000000"/>
              </a:solidFill>
              <a:latin typeface="Calibri" pitchFamily="34" charset="0"/>
            </a:endParaRPr>
          </a:p>
        </p:txBody>
      </p:sp>
      <p:sp>
        <p:nvSpPr>
          <p:cNvPr id="7" name="Прямоугольник 6"/>
          <p:cNvSpPr/>
          <p:nvPr/>
        </p:nvSpPr>
        <p:spPr>
          <a:xfrm>
            <a:off x="395288" y="590550"/>
            <a:ext cx="8137525" cy="477838"/>
          </a:xfrm>
          <a:prstGeom prst="rect">
            <a:avLst/>
          </a:prstGeom>
        </p:spPr>
        <p:txBody>
          <a:bodyPr>
            <a:spAutoFit/>
          </a:bodyPr>
          <a:lstStyle/>
          <a:p>
            <a:pPr marL="446088" algn="ctr" fontAlgn="auto">
              <a:spcAft>
                <a:spcPts val="0"/>
              </a:spcAft>
              <a:defRPr/>
            </a:pPr>
            <a:r>
              <a:rPr lang="kk-KZ" sz="2500" b="1" u="sng" dirty="0">
                <a:solidFill>
                  <a:schemeClr val="tx2">
                    <a:lumMod val="75000"/>
                  </a:schemeClr>
                </a:solidFill>
                <a:latin typeface="Arial Narrow" pitchFamily="34" charset="0"/>
              </a:rPr>
              <a:t>Зейнетақымен қамсыздандыру жүйесін </a:t>
            </a:r>
            <a:endParaRPr lang="kk-KZ" sz="2500" b="1" u="sng" dirty="0">
              <a:solidFill>
                <a:schemeClr val="tx2">
                  <a:lumMod val="75000"/>
                </a:schemeClr>
              </a:solidFill>
              <a:latin typeface="Arial Narrow"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Прямоугольник 1"/>
          <p:cNvSpPr>
            <a:spLocks noChangeArrowheads="1"/>
          </p:cNvSpPr>
          <p:nvPr/>
        </p:nvSpPr>
        <p:spPr bwMode="auto">
          <a:xfrm>
            <a:off x="2592388" y="1003300"/>
            <a:ext cx="4572000" cy="584200"/>
          </a:xfrm>
          <a:prstGeom prst="rect">
            <a:avLst/>
          </a:prstGeom>
          <a:noFill/>
          <a:ln w="9525">
            <a:noFill/>
            <a:miter lim="800000"/>
            <a:headEnd/>
            <a:tailEnd/>
          </a:ln>
        </p:spPr>
        <p:txBody>
          <a:bodyPr>
            <a:spAutoFit/>
          </a:bodyPr>
          <a:lstStyle/>
          <a:p>
            <a:pPr algn="ctr"/>
            <a:r>
              <a:rPr lang="kk-KZ" sz="1600" b="1">
                <a:solidFill>
                  <a:srgbClr val="000000"/>
                </a:solidFill>
                <a:latin typeface="Calibri" pitchFamily="34" charset="0"/>
              </a:rPr>
              <a:t>Еңбек зейнетақысын алатын зейнеткерлердің бұрынғы табысын  алмастыру коэффициенті </a:t>
            </a:r>
          </a:p>
        </p:txBody>
      </p:sp>
      <p:sp>
        <p:nvSpPr>
          <p:cNvPr id="17410" name="TextBox 2"/>
          <p:cNvSpPr txBox="1">
            <a:spLocks noChangeArrowheads="1"/>
          </p:cNvSpPr>
          <p:nvPr/>
        </p:nvSpPr>
        <p:spPr bwMode="auto">
          <a:xfrm>
            <a:off x="1431925" y="1247775"/>
            <a:ext cx="476250" cy="338138"/>
          </a:xfrm>
          <a:prstGeom prst="rect">
            <a:avLst/>
          </a:prstGeom>
          <a:noFill/>
          <a:ln w="9525">
            <a:noFill/>
            <a:miter lim="800000"/>
            <a:headEnd/>
            <a:tailEnd/>
          </a:ln>
        </p:spPr>
        <p:txBody>
          <a:bodyPr wrap="none">
            <a:spAutoFit/>
          </a:bodyPr>
          <a:lstStyle/>
          <a:p>
            <a:r>
              <a:rPr lang="ru-RU" sz="1600">
                <a:latin typeface="Calibri" pitchFamily="34" charset="0"/>
              </a:rPr>
              <a:t>в %</a:t>
            </a:r>
          </a:p>
        </p:txBody>
      </p:sp>
      <p:sp>
        <p:nvSpPr>
          <p:cNvPr id="17411" name="Прямоугольник 8"/>
          <p:cNvSpPr>
            <a:spLocks noChangeArrowheads="1"/>
          </p:cNvSpPr>
          <p:nvPr/>
        </p:nvSpPr>
        <p:spPr bwMode="auto">
          <a:xfrm>
            <a:off x="180975" y="4670425"/>
            <a:ext cx="8855075" cy="1638300"/>
          </a:xfrm>
          <a:prstGeom prst="rect">
            <a:avLst/>
          </a:prstGeom>
          <a:noFill/>
          <a:ln w="9525">
            <a:noFill/>
            <a:miter lim="800000"/>
            <a:headEnd/>
            <a:tailEnd/>
          </a:ln>
        </p:spPr>
        <p:txBody>
          <a:bodyPr>
            <a:spAutoFit/>
          </a:bodyPr>
          <a:lstStyle/>
          <a:p>
            <a:pPr marL="892175" indent="-892175" algn="just">
              <a:spcAft>
                <a:spcPts val="300"/>
              </a:spcAft>
            </a:pPr>
            <a:r>
              <a:rPr lang="ru-RU" sz="1400" b="1">
                <a:solidFill>
                  <a:srgbClr val="C00000"/>
                </a:solidFill>
                <a:latin typeface="Calibri" pitchFamily="34" charset="0"/>
              </a:rPr>
              <a:t>Проблема: </a:t>
            </a:r>
            <a:r>
              <a:rPr lang="kk-KZ" sz="1400" b="1">
                <a:solidFill>
                  <a:schemeClr val="tx2"/>
                </a:solidFill>
                <a:latin typeface="Calibri" pitchFamily="34" charset="0"/>
              </a:rPr>
              <a:t>Еңбек зейнетақысының мөлшері 1998 жылғы 1 қаңтарға жиналған еңбек өтілінің азаюына байланысты төмендейді. Қолданыстағы өлшемдерді сақтаған кезде, ағымдағы жүз жылдықтың        40 жылдарынан бастап жүйеге жаңа кірген зейнеткерлер ынтымақты құрамнан зейнетақы алмайды.  </a:t>
            </a:r>
          </a:p>
          <a:p>
            <a:pPr marL="892175" indent="-892175" algn="just">
              <a:spcAft>
                <a:spcPts val="300"/>
              </a:spcAft>
            </a:pPr>
            <a:r>
              <a:rPr lang="kk-KZ" sz="1400" b="1">
                <a:solidFill>
                  <a:schemeClr val="tx2"/>
                </a:solidFill>
                <a:latin typeface="Calibri" pitchFamily="34" charset="0"/>
              </a:rPr>
              <a:t>                      Бұндай жағдайларда зейнетақымен қамсыздандыру деңгейінің сәйкестігін қамтамасыз ету базалық зейнетақының және тиісті зейнетақы жинақтары деңгейінің өсу мүмкіндігіне толық тәуелді.</a:t>
            </a:r>
          </a:p>
        </p:txBody>
      </p:sp>
      <p:sp>
        <p:nvSpPr>
          <p:cNvPr id="11" name="Прямоугольник 10"/>
          <p:cNvSpPr/>
          <p:nvPr/>
        </p:nvSpPr>
        <p:spPr>
          <a:xfrm>
            <a:off x="0" y="139700"/>
            <a:ext cx="9144000" cy="481013"/>
          </a:xfrm>
          <a:prstGeom prst="rect">
            <a:avLst/>
          </a:prstGeom>
          <a:noFill/>
        </p:spPr>
        <p:txBody>
          <a:bodyPr tIns="36000" bIns="36000" anchor="ctr"/>
          <a:lstStyle/>
          <a:p>
            <a:pPr marL="446088" algn="ctr" fontAlgn="auto">
              <a:spcAft>
                <a:spcPts val="0"/>
              </a:spcAft>
              <a:defRPr/>
            </a:pPr>
            <a:r>
              <a:rPr lang="kk-KZ" sz="2500" b="1" dirty="0">
                <a:solidFill>
                  <a:schemeClr val="tx2">
                    <a:lumMod val="75000"/>
                  </a:schemeClr>
                </a:solidFill>
                <a:latin typeface="Arial Narrow" pitchFamily="34" charset="0"/>
              </a:rPr>
              <a:t>Ынтымақты (еңбек) зейнетақы төлемі </a:t>
            </a:r>
          </a:p>
        </p:txBody>
      </p:sp>
      <p:cxnSp>
        <p:nvCxnSpPr>
          <p:cNvPr id="5" name="Прямая соединительная линия 4"/>
          <p:cNvCxnSpPr/>
          <p:nvPr/>
        </p:nvCxnSpPr>
        <p:spPr>
          <a:xfrm>
            <a:off x="1763713" y="2349500"/>
            <a:ext cx="6551612" cy="0"/>
          </a:xfrm>
          <a:prstGeom prst="line">
            <a:avLst/>
          </a:prstGeom>
          <a:ln>
            <a:prstDash val="dash"/>
          </a:ln>
        </p:spPr>
        <p:style>
          <a:lnRef idx="2">
            <a:schemeClr val="accent2"/>
          </a:lnRef>
          <a:fillRef idx="0">
            <a:schemeClr val="accent2"/>
          </a:fillRef>
          <a:effectRef idx="1">
            <a:schemeClr val="accent2"/>
          </a:effectRef>
          <a:fontRef idx="minor">
            <a:schemeClr val="tx1"/>
          </a:fontRef>
        </p:style>
      </p:cxnSp>
      <p:graphicFrame>
        <p:nvGraphicFramePr>
          <p:cNvPr id="12" name="Диаграмма 11"/>
          <p:cNvGraphicFramePr>
            <a:graphicFrameLocks/>
          </p:cNvGraphicFramePr>
          <p:nvPr/>
        </p:nvGraphicFramePr>
        <p:xfrm>
          <a:off x="1331640" y="1416551"/>
          <a:ext cx="6857554" cy="3236585"/>
        </p:xfrm>
        <a:graphic>
          <a:graphicData uri="http://schemas.openxmlformats.org/drawingml/2006/chart">
            <c:chart xmlns:c="http://schemas.openxmlformats.org/drawingml/2006/chart" xmlns:r="http://schemas.openxmlformats.org/officeDocument/2006/relationships" r:id="rId2"/>
          </a:graphicData>
        </a:graphic>
      </p:graphicFrame>
      <p:sp>
        <p:nvSpPr>
          <p:cNvPr id="17415" name="TextBox 3"/>
          <p:cNvSpPr txBox="1">
            <a:spLocks noChangeArrowheads="1"/>
          </p:cNvSpPr>
          <p:nvPr/>
        </p:nvSpPr>
        <p:spPr bwMode="auto">
          <a:xfrm>
            <a:off x="403225" y="6308725"/>
            <a:ext cx="3076575" cy="261938"/>
          </a:xfrm>
          <a:prstGeom prst="rect">
            <a:avLst/>
          </a:prstGeom>
          <a:noFill/>
          <a:ln w="9525">
            <a:noFill/>
            <a:miter lim="800000"/>
            <a:headEnd/>
            <a:tailEnd/>
          </a:ln>
        </p:spPr>
        <p:txBody>
          <a:bodyPr wrap="none">
            <a:spAutoFit/>
          </a:bodyPr>
          <a:lstStyle/>
          <a:p>
            <a:r>
              <a:rPr lang="kk-KZ" sz="1100" i="1">
                <a:latin typeface="Calibri" pitchFamily="34" charset="0"/>
              </a:rPr>
              <a:t>* жедел деректер;       ** болжамды деректер</a:t>
            </a:r>
            <a:r>
              <a:rPr lang="ru-RU" sz="1100" i="1">
                <a:latin typeface="Calibri" pitchFamily="34" charset="0"/>
              </a:rPr>
              <a:t>.</a:t>
            </a:r>
          </a:p>
        </p:txBody>
      </p:sp>
      <p:sp>
        <p:nvSpPr>
          <p:cNvPr id="13" name="Номер слайда 3"/>
          <p:cNvSpPr>
            <a:spLocks noGrp="1"/>
          </p:cNvSpPr>
          <p:nvPr>
            <p:ph type="sldNum" sz="quarter" idx="12"/>
          </p:nvPr>
        </p:nvSpPr>
        <p:spPr>
          <a:xfrm>
            <a:off x="8748713" y="6492875"/>
            <a:ext cx="365125" cy="365125"/>
          </a:xfrm>
        </p:spPr>
        <p:txBody>
          <a:bodyPr/>
          <a:lstStyle/>
          <a:p>
            <a:pPr>
              <a:defRPr/>
            </a:pPr>
            <a:fld id="{71F04BFC-F0DC-47B0-B8DD-28D435903109}" type="slidenum">
              <a:rPr lang="ru-RU" b="1"/>
              <a:pPr>
                <a:defRPr/>
              </a:pPr>
              <a:t>3</a:t>
            </a:fld>
            <a:endParaRPr lang="ru-RU" b="1" dirty="0"/>
          </a:p>
        </p:txBody>
      </p:sp>
      <p:sp>
        <p:nvSpPr>
          <p:cNvPr id="17417" name="Прямоугольник 5"/>
          <p:cNvSpPr>
            <a:spLocks noChangeArrowheads="1"/>
          </p:cNvSpPr>
          <p:nvPr/>
        </p:nvSpPr>
        <p:spPr bwMode="auto">
          <a:xfrm>
            <a:off x="2741613" y="4221163"/>
            <a:ext cx="1887537" cy="369887"/>
          </a:xfrm>
          <a:prstGeom prst="rect">
            <a:avLst/>
          </a:prstGeom>
          <a:noFill/>
          <a:ln w="9525">
            <a:noFill/>
            <a:miter lim="800000"/>
            <a:headEnd/>
            <a:tailEnd/>
          </a:ln>
        </p:spPr>
        <p:txBody>
          <a:bodyPr wrap="none">
            <a:spAutoFit/>
          </a:bodyPr>
          <a:lstStyle/>
          <a:p>
            <a:r>
              <a:rPr lang="kk-KZ" sz="1400">
                <a:latin typeface="Calibri" pitchFamily="34" charset="0"/>
              </a:rPr>
              <a:t>қазіргі</a:t>
            </a:r>
            <a:r>
              <a:rPr lang="kk-KZ">
                <a:latin typeface="Calibri" pitchFamily="34" charset="0"/>
              </a:rPr>
              <a:t> </a:t>
            </a:r>
            <a:r>
              <a:rPr lang="kk-KZ" sz="1400">
                <a:latin typeface="Calibri" pitchFamily="34" charset="0"/>
              </a:rPr>
              <a:t>зейнеткерлер</a:t>
            </a:r>
            <a:r>
              <a:rPr lang="kk-KZ">
                <a:latin typeface="Calibri" pitchFamily="34" charset="0"/>
              </a:rPr>
              <a:t>  </a:t>
            </a:r>
            <a:endParaRPr lang="ru-RU">
              <a:latin typeface="Calibri" pitchFamily="34" charset="0"/>
            </a:endParaRPr>
          </a:p>
        </p:txBody>
      </p:sp>
      <p:sp>
        <p:nvSpPr>
          <p:cNvPr id="17418" name="Прямоугольник 6"/>
          <p:cNvSpPr>
            <a:spLocks noChangeArrowheads="1"/>
          </p:cNvSpPr>
          <p:nvPr/>
        </p:nvSpPr>
        <p:spPr bwMode="auto">
          <a:xfrm>
            <a:off x="5389563" y="4273550"/>
            <a:ext cx="2782887" cy="307975"/>
          </a:xfrm>
          <a:prstGeom prst="rect">
            <a:avLst/>
          </a:prstGeom>
          <a:noFill/>
          <a:ln w="9525">
            <a:noFill/>
            <a:miter lim="800000"/>
            <a:headEnd/>
            <a:tailEnd/>
          </a:ln>
        </p:spPr>
        <p:txBody>
          <a:bodyPr wrap="none">
            <a:spAutoFit/>
          </a:bodyPr>
          <a:lstStyle/>
          <a:p>
            <a:r>
              <a:rPr lang="kk-KZ" sz="1400">
                <a:latin typeface="Calibri" pitchFamily="34" charset="0"/>
              </a:rPr>
              <a:t>Жүйеге жаңа кірген зейнеткерлер</a:t>
            </a:r>
            <a:endParaRPr lang="ru-RU" sz="1400">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457200" y="188913"/>
            <a:ext cx="8229600" cy="642937"/>
          </a:xfrm>
        </p:spPr>
        <p:txBody>
          <a:bodyPr rtlCol="0">
            <a:normAutofit/>
          </a:bodyPr>
          <a:lstStyle/>
          <a:p>
            <a:pPr fontAlgn="auto">
              <a:spcAft>
                <a:spcPts val="0"/>
              </a:spcAft>
              <a:defRPr/>
            </a:pPr>
            <a:r>
              <a:rPr lang="ru-RU" sz="2500" b="1" u="sng" dirty="0" err="1" smtClean="0">
                <a:solidFill>
                  <a:schemeClr val="tx2">
                    <a:lumMod val="75000"/>
                  </a:schemeClr>
                </a:solidFill>
                <a:latin typeface="Arial Narrow" pitchFamily="34" charset="0"/>
                <a:ea typeface="+mn-ea"/>
                <a:cs typeface="+mn-cs"/>
              </a:rPr>
              <a:t>Зейнетақы</a:t>
            </a:r>
            <a:r>
              <a:rPr lang="ru-RU" sz="2500" b="1" u="sng" dirty="0" smtClean="0">
                <a:solidFill>
                  <a:schemeClr val="tx2">
                    <a:lumMod val="75000"/>
                  </a:schemeClr>
                </a:solidFill>
                <a:latin typeface="Arial Narrow" pitchFamily="34" charset="0"/>
                <a:ea typeface="+mn-ea"/>
                <a:cs typeface="+mn-cs"/>
              </a:rPr>
              <a:t> </a:t>
            </a:r>
            <a:r>
              <a:rPr lang="ru-RU" sz="2500" b="1" u="sng" dirty="0" err="1" smtClean="0">
                <a:solidFill>
                  <a:schemeClr val="tx2">
                    <a:lumMod val="75000"/>
                  </a:schemeClr>
                </a:solidFill>
                <a:latin typeface="Arial Narrow" pitchFamily="34" charset="0"/>
                <a:ea typeface="+mn-ea"/>
                <a:cs typeface="+mn-cs"/>
              </a:rPr>
              <a:t>активтерін</a:t>
            </a:r>
            <a:r>
              <a:rPr lang="ru-RU" sz="2500" b="1" u="sng" dirty="0" smtClean="0">
                <a:solidFill>
                  <a:schemeClr val="tx2">
                    <a:lumMod val="75000"/>
                  </a:schemeClr>
                </a:solidFill>
                <a:latin typeface="Arial Narrow" pitchFamily="34" charset="0"/>
                <a:ea typeface="+mn-ea"/>
                <a:cs typeface="+mn-cs"/>
              </a:rPr>
              <a:t> </a:t>
            </a:r>
            <a:r>
              <a:rPr lang="ru-RU" sz="2500" b="1" u="sng" dirty="0" err="1" smtClean="0">
                <a:solidFill>
                  <a:schemeClr val="tx2">
                    <a:lumMod val="75000"/>
                  </a:schemeClr>
                </a:solidFill>
                <a:latin typeface="Arial Narrow" pitchFamily="34" charset="0"/>
                <a:ea typeface="+mn-ea"/>
                <a:cs typeface="+mn-cs"/>
              </a:rPr>
              <a:t>басқару</a:t>
            </a:r>
            <a:endParaRPr lang="ru-RU" sz="2800" b="1" u="sng" dirty="0">
              <a:solidFill>
                <a:schemeClr val="tx2">
                  <a:lumMod val="75000"/>
                </a:schemeClr>
              </a:solidFill>
              <a:latin typeface="Arial Narrow" pitchFamily="34" charset="0"/>
              <a:ea typeface="+mn-ea"/>
              <a:cs typeface="+mn-cs"/>
            </a:endParaRPr>
          </a:p>
        </p:txBody>
      </p:sp>
      <p:sp>
        <p:nvSpPr>
          <p:cNvPr id="3" name="TextBox 2"/>
          <p:cNvSpPr txBox="1"/>
          <p:nvPr/>
        </p:nvSpPr>
        <p:spPr>
          <a:xfrm>
            <a:off x="428625" y="2565400"/>
            <a:ext cx="3786188" cy="3455988"/>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indent="341313" algn="just" fontAlgn="auto">
              <a:spcBef>
                <a:spcPts val="0"/>
              </a:spcBef>
              <a:spcAft>
                <a:spcPts val="0"/>
              </a:spcAft>
              <a:buFontTx/>
              <a:buAutoNum type="arabicParenR"/>
              <a:defRPr/>
            </a:pPr>
            <a:r>
              <a:rPr lang="kk-KZ" dirty="0">
                <a:latin typeface="Arial Narrow" pitchFamily="34" charset="0"/>
              </a:rPr>
              <a:t>Зейнетақы активтерін инвестициялаудың стратегиялық бағыттарын айқындау және зейнетақы активтерін инвестициялаудың тиімділігін арттыру жөнінде тұжырымдамалық ұсыныстар әзірлеу; </a:t>
            </a:r>
          </a:p>
          <a:p>
            <a:pPr indent="341313" algn="just" fontAlgn="auto">
              <a:spcBef>
                <a:spcPts val="0"/>
              </a:spcBef>
              <a:spcAft>
                <a:spcPts val="0"/>
              </a:spcAft>
              <a:buFontTx/>
              <a:buAutoNum type="arabicParenR"/>
              <a:defRPr/>
            </a:pPr>
            <a:endParaRPr lang="kk-KZ" dirty="0">
              <a:latin typeface="Arial Narrow" pitchFamily="34" charset="0"/>
            </a:endParaRPr>
          </a:p>
          <a:p>
            <a:pPr indent="341313" algn="just" fontAlgn="auto">
              <a:spcBef>
                <a:spcPts val="0"/>
              </a:spcBef>
              <a:spcAft>
                <a:spcPts val="0"/>
              </a:spcAft>
              <a:buFontTx/>
              <a:buAutoNum type="arabicParenR"/>
              <a:defRPr/>
            </a:pPr>
            <a:r>
              <a:rPr lang="kk-KZ" dirty="0">
                <a:latin typeface="Arial Narrow" pitchFamily="34" charset="0"/>
              </a:rPr>
              <a:t>Зейнетақы активтерін орналастыру үшін рұқсат етілген қаржылық құралдардың және өзге де мүліктің  тізбесін бекіту. </a:t>
            </a:r>
            <a:endParaRPr lang="kk-KZ" dirty="0">
              <a:latin typeface="Arial Narrow" pitchFamily="34" charset="0"/>
            </a:endParaRPr>
          </a:p>
        </p:txBody>
      </p:sp>
      <p:sp>
        <p:nvSpPr>
          <p:cNvPr id="4" name="Выноска со стрелкой вниз 3"/>
          <p:cNvSpPr/>
          <p:nvPr/>
        </p:nvSpPr>
        <p:spPr>
          <a:xfrm>
            <a:off x="428625" y="1196975"/>
            <a:ext cx="3786188" cy="1223963"/>
          </a:xfrm>
          <a:prstGeom prst="downArrowCallout">
            <a:avLst>
              <a:gd name="adj1" fmla="val 60189"/>
              <a:gd name="adj2" fmla="val 57330"/>
              <a:gd name="adj3" fmla="val 12264"/>
              <a:gd name="adj4" fmla="val 82642"/>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kk-KZ" b="1" dirty="0">
                <a:solidFill>
                  <a:srgbClr val="C00000"/>
                </a:solidFill>
                <a:latin typeface="Arial Narrow" pitchFamily="34" charset="0"/>
              </a:rPr>
              <a:t>ҚР Президенті жанындағы Зейнетақы активтерін басқару жөніндегі кеңес</a:t>
            </a:r>
            <a:endParaRPr lang="kk-KZ" b="1" dirty="0">
              <a:solidFill>
                <a:srgbClr val="C00000"/>
              </a:solidFill>
              <a:latin typeface="Arial Narrow" pitchFamily="34" charset="0"/>
            </a:endParaRPr>
          </a:p>
        </p:txBody>
      </p:sp>
      <p:sp>
        <p:nvSpPr>
          <p:cNvPr id="6" name="TextBox 5"/>
          <p:cNvSpPr txBox="1"/>
          <p:nvPr/>
        </p:nvSpPr>
        <p:spPr>
          <a:xfrm>
            <a:off x="4786313" y="2554288"/>
            <a:ext cx="3900487" cy="3467100"/>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lgn="just" fontAlgn="auto">
              <a:spcBef>
                <a:spcPts val="0"/>
              </a:spcBef>
              <a:spcAft>
                <a:spcPts val="0"/>
              </a:spcAft>
              <a:defRPr/>
            </a:pPr>
            <a:r>
              <a:rPr lang="kk-KZ" dirty="0">
                <a:latin typeface="Arial Narrow" pitchFamily="34" charset="0"/>
              </a:rPr>
              <a:t>Зейнетақы активтерін басқарудың инвестициялық декларациясын бекіту:</a:t>
            </a:r>
          </a:p>
          <a:p>
            <a:pPr indent="341313" algn="just" fontAlgn="auto">
              <a:spcBef>
                <a:spcPts val="0"/>
              </a:spcBef>
              <a:spcAft>
                <a:spcPts val="400"/>
              </a:spcAft>
              <a:buFontTx/>
              <a:buAutoNum type="arabicParenR"/>
              <a:defRPr/>
            </a:pPr>
            <a:r>
              <a:rPr lang="kk-KZ" dirty="0">
                <a:latin typeface="Arial Narrow" pitchFamily="34" charset="0"/>
              </a:rPr>
              <a:t>Инвестициялау объектілерінің тізбесін, зейнетақы активтеріне қатысты инвестициялық қызметтің мақсаттарын, стратегияларын, талаптарын және шектеулерін, зейнетақы активтерін </a:t>
            </a:r>
            <a:r>
              <a:rPr lang="kk-KZ" dirty="0" err="1">
                <a:latin typeface="Arial Narrow" pitchFamily="34" charset="0"/>
              </a:rPr>
              <a:t>хеджирлеу</a:t>
            </a:r>
            <a:r>
              <a:rPr lang="kk-KZ" dirty="0">
                <a:latin typeface="Arial Narrow" pitchFamily="34" charset="0"/>
              </a:rPr>
              <a:t> және </a:t>
            </a:r>
            <a:r>
              <a:rPr lang="kk-KZ" dirty="0" err="1">
                <a:latin typeface="Arial Narrow" pitchFamily="34" charset="0"/>
              </a:rPr>
              <a:t>әртараптандыру</a:t>
            </a:r>
            <a:r>
              <a:rPr lang="kk-KZ" dirty="0">
                <a:latin typeface="Arial Narrow" pitchFamily="34" charset="0"/>
              </a:rPr>
              <a:t> талаптарын айқындау;</a:t>
            </a:r>
          </a:p>
          <a:p>
            <a:pPr indent="341313" algn="just" fontAlgn="auto">
              <a:spcBef>
                <a:spcPts val="0"/>
              </a:spcBef>
              <a:spcAft>
                <a:spcPts val="0"/>
              </a:spcAft>
              <a:buFontTx/>
              <a:buAutoNum type="arabicParenR"/>
              <a:defRPr/>
            </a:pPr>
            <a:r>
              <a:rPr lang="kk-KZ" dirty="0">
                <a:latin typeface="Arial Narrow" pitchFamily="34" charset="0"/>
              </a:rPr>
              <a:t>Зейнетақы активтерін басқарушылардың (ішкі және сыртқы) таңдау бойынша рәсімдер өткізу.</a:t>
            </a:r>
            <a:endParaRPr lang="kk-KZ" dirty="0">
              <a:latin typeface="Arial Narrow" pitchFamily="34" charset="0"/>
            </a:endParaRPr>
          </a:p>
        </p:txBody>
      </p:sp>
      <p:sp>
        <p:nvSpPr>
          <p:cNvPr id="7" name="Выноска со стрелкой вниз 6"/>
          <p:cNvSpPr/>
          <p:nvPr/>
        </p:nvSpPr>
        <p:spPr>
          <a:xfrm>
            <a:off x="4786313" y="1196975"/>
            <a:ext cx="3900487" cy="1223963"/>
          </a:xfrm>
          <a:prstGeom prst="downArrowCallout">
            <a:avLst>
              <a:gd name="adj1" fmla="val 60189"/>
              <a:gd name="adj2" fmla="val 57330"/>
              <a:gd name="adj3" fmla="val 12264"/>
              <a:gd name="adj4" fmla="val 82642"/>
            </a:avLst>
          </a:prstGeom>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r>
              <a:rPr lang="kk-KZ" sz="2000" b="1" dirty="0">
                <a:solidFill>
                  <a:schemeClr val="accent3">
                    <a:lumMod val="50000"/>
                  </a:schemeClr>
                </a:solidFill>
                <a:latin typeface="Arial Narrow" pitchFamily="34" charset="0"/>
              </a:rPr>
              <a:t>Ұлттық</a:t>
            </a:r>
            <a:r>
              <a:rPr lang="ru-RU" sz="2000" b="1" dirty="0">
                <a:solidFill>
                  <a:schemeClr val="accent3">
                    <a:lumMod val="50000"/>
                  </a:schemeClr>
                </a:solidFill>
                <a:latin typeface="Arial Narrow" pitchFamily="34" charset="0"/>
              </a:rPr>
              <a:t> Банк</a:t>
            </a:r>
            <a:endParaRPr lang="ru-RU" sz="2000" b="1" dirty="0">
              <a:solidFill>
                <a:schemeClr val="accent3">
                  <a:lumMod val="50000"/>
                </a:schemeClr>
              </a:solidFill>
              <a:latin typeface="Arial Narrow" pitchFamily="34" charset="0"/>
            </a:endParaRPr>
          </a:p>
        </p:txBody>
      </p:sp>
      <p:sp>
        <p:nvSpPr>
          <p:cNvPr id="2" name="Номер слайда 1"/>
          <p:cNvSpPr>
            <a:spLocks noGrp="1"/>
          </p:cNvSpPr>
          <p:nvPr>
            <p:ph type="sldNum" sz="quarter" idx="12"/>
          </p:nvPr>
        </p:nvSpPr>
        <p:spPr>
          <a:xfrm>
            <a:off x="6831013" y="6376988"/>
            <a:ext cx="2133600" cy="365125"/>
          </a:xfrm>
        </p:spPr>
        <p:txBody>
          <a:bodyPr/>
          <a:lstStyle/>
          <a:p>
            <a:pPr>
              <a:defRPr/>
            </a:pPr>
            <a:fld id="{06A8DE21-D8C8-494E-A661-E535A859CB46}" type="slidenum">
              <a:rPr lang="ru-RU"/>
              <a:pPr>
                <a:defRPr/>
              </a:pPr>
              <a:t>4</a:t>
            </a:fld>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457200" y="115888"/>
            <a:ext cx="8229600" cy="649287"/>
          </a:xfrm>
        </p:spPr>
        <p:txBody>
          <a:bodyPr rtlCol="0">
            <a:normAutofit/>
          </a:bodyPr>
          <a:lstStyle/>
          <a:p>
            <a:pPr fontAlgn="auto">
              <a:spcAft>
                <a:spcPts val="0"/>
              </a:spcAft>
              <a:defRPr/>
            </a:pPr>
            <a:r>
              <a:rPr lang="kk-KZ" sz="2500" b="1" u="sng" dirty="0" smtClean="0">
                <a:solidFill>
                  <a:schemeClr val="tx2">
                    <a:lumMod val="75000"/>
                  </a:schemeClr>
                </a:solidFill>
                <a:latin typeface="Arial Narrow" pitchFamily="34" charset="0"/>
                <a:ea typeface="+mn-ea"/>
                <a:cs typeface="+mn-cs"/>
              </a:rPr>
              <a:t>Жинақтаушы зейнетақы қорларын қайта құру</a:t>
            </a:r>
            <a:endParaRPr lang="kk-KZ" sz="2500" b="1" u="sng" dirty="0">
              <a:solidFill>
                <a:schemeClr val="tx2">
                  <a:lumMod val="75000"/>
                </a:schemeClr>
              </a:solidFill>
              <a:latin typeface="Arial Narrow" pitchFamily="34" charset="0"/>
              <a:ea typeface="+mn-ea"/>
              <a:cs typeface="+mn-cs"/>
            </a:endParaRPr>
          </a:p>
        </p:txBody>
      </p:sp>
      <p:sp>
        <p:nvSpPr>
          <p:cNvPr id="3" name="Прямоугольник 2"/>
          <p:cNvSpPr/>
          <p:nvPr/>
        </p:nvSpPr>
        <p:spPr>
          <a:xfrm>
            <a:off x="395288" y="1268413"/>
            <a:ext cx="936625" cy="5184775"/>
          </a:xfrm>
          <a:prstGeom prst="rect">
            <a:avLst/>
          </a:prstGeom>
          <a:ln>
            <a:solidFill>
              <a:schemeClr val="tx2">
                <a:lumMod val="75000"/>
              </a:schemeClr>
            </a:solidFill>
          </a:ln>
        </p:spPr>
        <p:style>
          <a:lnRef idx="2">
            <a:schemeClr val="accent5"/>
          </a:lnRef>
          <a:fillRef idx="1">
            <a:schemeClr val="lt1"/>
          </a:fillRef>
          <a:effectRef idx="0">
            <a:schemeClr val="accent5"/>
          </a:effectRef>
          <a:fontRef idx="minor">
            <a:schemeClr val="dk1"/>
          </a:fontRef>
        </p:style>
        <p:txBody>
          <a:bodyPr anchor="ctr"/>
          <a:lstStyle/>
          <a:p>
            <a:pPr algn="ctr" fontAlgn="auto">
              <a:spcBef>
                <a:spcPts val="0"/>
              </a:spcBef>
              <a:spcAft>
                <a:spcPts val="0"/>
              </a:spcAft>
              <a:defRPr/>
            </a:pPr>
            <a:r>
              <a:rPr lang="ru-RU" sz="6000" b="1" dirty="0">
                <a:solidFill>
                  <a:schemeClr val="tx2">
                    <a:lumMod val="75000"/>
                  </a:schemeClr>
                </a:solidFill>
                <a:latin typeface="Arial Narrow" pitchFamily="34" charset="0"/>
              </a:rPr>
              <a:t>ЖЗҚ</a:t>
            </a:r>
            <a:endParaRPr lang="ru-RU" sz="6000" b="1" dirty="0">
              <a:solidFill>
                <a:schemeClr val="tx2">
                  <a:lumMod val="75000"/>
                </a:schemeClr>
              </a:solidFill>
              <a:latin typeface="Arial Narrow" pitchFamily="34" charset="0"/>
            </a:endParaRPr>
          </a:p>
        </p:txBody>
      </p:sp>
      <p:sp>
        <p:nvSpPr>
          <p:cNvPr id="4" name="Штриховая стрелка вправо 3"/>
          <p:cNvSpPr/>
          <p:nvPr/>
        </p:nvSpPr>
        <p:spPr>
          <a:xfrm>
            <a:off x="1692275" y="981075"/>
            <a:ext cx="5183188" cy="2114550"/>
          </a:xfrm>
          <a:prstGeom prst="stripedRightArrow">
            <a:avLst>
              <a:gd name="adj1" fmla="val 85487"/>
              <a:gd name="adj2" fmla="val 30065"/>
            </a:avLst>
          </a:prstGeom>
        </p:spPr>
        <p:style>
          <a:lnRef idx="2">
            <a:schemeClr val="accent3"/>
          </a:lnRef>
          <a:fillRef idx="1">
            <a:schemeClr val="lt1"/>
          </a:fillRef>
          <a:effectRef idx="0">
            <a:schemeClr val="accent3"/>
          </a:effectRef>
          <a:fontRef idx="minor">
            <a:schemeClr val="dk1"/>
          </a:fontRef>
        </p:style>
        <p:txBody>
          <a:bodyPr anchor="ctr"/>
          <a:lstStyle/>
          <a:p>
            <a:pPr fontAlgn="auto">
              <a:spcBef>
                <a:spcPts val="0"/>
              </a:spcBef>
              <a:spcAft>
                <a:spcPts val="0"/>
              </a:spcAft>
              <a:defRPr/>
            </a:pPr>
            <a:r>
              <a:rPr lang="kk-KZ" dirty="0">
                <a:latin typeface="Arial Narrow" pitchFamily="34" charset="0"/>
              </a:rPr>
              <a:t>Инвестициялық портфельді басқарушы (ИПБ) ұйым ретінде қайта құрылуы мүмкін және тиісті лицензиясы болған кезде зейнетақы активтерін басқару жөніндегі конкурсқа қатысу мүмкіндігі болады </a:t>
            </a:r>
            <a:endParaRPr lang="kk-KZ" dirty="0">
              <a:latin typeface="Arial Narrow" pitchFamily="34" charset="0"/>
            </a:endParaRPr>
          </a:p>
        </p:txBody>
      </p:sp>
      <p:sp>
        <p:nvSpPr>
          <p:cNvPr id="5" name="Скругленный прямоугольник 4"/>
          <p:cNvSpPr/>
          <p:nvPr/>
        </p:nvSpPr>
        <p:spPr>
          <a:xfrm>
            <a:off x="7000875" y="1196975"/>
            <a:ext cx="1963738" cy="1871663"/>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ru-RU" sz="4400" b="1" dirty="0">
                <a:latin typeface="Arial Narrow" pitchFamily="34" charset="0"/>
              </a:rPr>
              <a:t>ИПБ</a:t>
            </a:r>
            <a:endParaRPr lang="ru-RU" sz="4400" b="1" dirty="0">
              <a:latin typeface="Arial Narrow" pitchFamily="34" charset="0"/>
            </a:endParaRPr>
          </a:p>
        </p:txBody>
      </p:sp>
      <p:sp>
        <p:nvSpPr>
          <p:cNvPr id="8" name="Штриховая стрелка вправо 7"/>
          <p:cNvSpPr/>
          <p:nvPr/>
        </p:nvSpPr>
        <p:spPr>
          <a:xfrm>
            <a:off x="1692275" y="3260725"/>
            <a:ext cx="5183188" cy="2112963"/>
          </a:xfrm>
          <a:prstGeom prst="stripedRightArrow">
            <a:avLst>
              <a:gd name="adj1" fmla="val 85487"/>
              <a:gd name="adj2" fmla="val 30065"/>
            </a:avLst>
          </a:prstGeom>
        </p:spPr>
        <p:style>
          <a:lnRef idx="2">
            <a:schemeClr val="accent3"/>
          </a:lnRef>
          <a:fillRef idx="1">
            <a:schemeClr val="lt1"/>
          </a:fillRef>
          <a:effectRef idx="0">
            <a:schemeClr val="accent3"/>
          </a:effectRef>
          <a:fontRef idx="minor">
            <a:schemeClr val="dk1"/>
          </a:fontRef>
        </p:style>
        <p:txBody>
          <a:bodyPr anchor="ctr"/>
          <a:lstStyle/>
          <a:p>
            <a:pPr algn="just" fontAlgn="auto">
              <a:spcBef>
                <a:spcPts val="0"/>
              </a:spcBef>
              <a:spcAft>
                <a:spcPts val="0"/>
              </a:spcAft>
              <a:defRPr/>
            </a:pPr>
            <a:r>
              <a:rPr lang="kk-KZ" dirty="0">
                <a:latin typeface="Arial Narrow" pitchFamily="34" charset="0"/>
              </a:rPr>
              <a:t>Ерікті</a:t>
            </a:r>
            <a:r>
              <a:rPr lang="ru-RU" dirty="0">
                <a:latin typeface="Arial Narrow" pitchFamily="34" charset="0"/>
              </a:rPr>
              <a:t> </a:t>
            </a:r>
            <a:r>
              <a:rPr lang="kk-KZ" dirty="0">
                <a:latin typeface="Arial Narrow" pitchFamily="34" charset="0"/>
              </a:rPr>
              <a:t>жинақтаушы</a:t>
            </a:r>
            <a:r>
              <a:rPr lang="ru-RU" dirty="0">
                <a:latin typeface="Arial Narrow" pitchFamily="34" charset="0"/>
              </a:rPr>
              <a:t> </a:t>
            </a:r>
            <a:r>
              <a:rPr lang="kk-KZ" dirty="0">
                <a:latin typeface="Arial Narrow" pitchFamily="34" charset="0"/>
              </a:rPr>
              <a:t>зейнетақы қорлары (ЕЖЗҚ) ретінде қайта құрылуы мүмкін</a:t>
            </a:r>
            <a:endParaRPr lang="kk-KZ" dirty="0">
              <a:latin typeface="Arial Narrow" pitchFamily="34" charset="0"/>
            </a:endParaRPr>
          </a:p>
        </p:txBody>
      </p:sp>
      <p:sp>
        <p:nvSpPr>
          <p:cNvPr id="9" name="Скругленный прямоугольник 8"/>
          <p:cNvSpPr/>
          <p:nvPr/>
        </p:nvSpPr>
        <p:spPr>
          <a:xfrm>
            <a:off x="7000875" y="3500438"/>
            <a:ext cx="1963738" cy="187325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ru-RU" sz="4400" b="1" dirty="0">
                <a:latin typeface="Arial Narrow" pitchFamily="34" charset="0"/>
              </a:rPr>
              <a:t>ЕЖЗҚ</a:t>
            </a:r>
            <a:endParaRPr lang="ru-RU" sz="4400" b="1" dirty="0">
              <a:latin typeface="Arial Narrow" pitchFamily="34" charset="0"/>
            </a:endParaRPr>
          </a:p>
        </p:txBody>
      </p:sp>
      <p:sp>
        <p:nvSpPr>
          <p:cNvPr id="2" name="Прямоугольник 1"/>
          <p:cNvSpPr/>
          <p:nvPr/>
        </p:nvSpPr>
        <p:spPr>
          <a:xfrm>
            <a:off x="1528763" y="5661025"/>
            <a:ext cx="5183187" cy="792163"/>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kk-KZ" dirty="0">
                <a:latin typeface="Arial Narrow" pitchFamily="34" charset="0"/>
              </a:rPr>
              <a:t>тарату</a:t>
            </a:r>
            <a:endParaRPr lang="kk-KZ" dirty="0">
              <a:latin typeface="Arial Narrow" pitchFamily="34" charset="0"/>
            </a:endParaRPr>
          </a:p>
        </p:txBody>
      </p:sp>
      <p:sp>
        <p:nvSpPr>
          <p:cNvPr id="10" name="Номер слайда 1"/>
          <p:cNvSpPr txBox="1">
            <a:spLocks noGrp="1"/>
          </p:cNvSpPr>
          <p:nvPr/>
        </p:nvSpPr>
        <p:spPr>
          <a:xfrm>
            <a:off x="6686550" y="6356350"/>
            <a:ext cx="2133600" cy="365125"/>
          </a:xfrm>
          <a:prstGeom prst="rect">
            <a:avLst/>
          </a:prstGeom>
          <a:noFill/>
        </p:spPr>
        <p:txBody>
          <a:bodyPr anchor="ctr"/>
          <a:lstStyle/>
          <a:p>
            <a:pPr algn="r" fontAlgn="auto">
              <a:spcBef>
                <a:spcPts val="0"/>
              </a:spcBef>
              <a:spcAft>
                <a:spcPts val="0"/>
              </a:spcAft>
              <a:defRPr/>
            </a:pPr>
            <a:fld id="{148E6351-59FF-46D3-AD97-C1C31D9CB768}" type="slidenum">
              <a:rPr lang="ru-RU" sz="1200">
                <a:solidFill>
                  <a:schemeClr val="tx1">
                    <a:tint val="75000"/>
                  </a:schemeClr>
                </a:solidFill>
                <a:latin typeface="Arial Narrow" pitchFamily="34" charset="0"/>
                <a:cs typeface="Arial" charset="0"/>
              </a:rPr>
              <a:pPr algn="r" fontAlgn="auto">
                <a:spcBef>
                  <a:spcPts val="0"/>
                </a:spcBef>
                <a:spcAft>
                  <a:spcPts val="0"/>
                </a:spcAft>
                <a:defRPr/>
              </a:pPr>
              <a:t>5</a:t>
            </a:fld>
            <a:endParaRPr lang="ru-RU" sz="1200">
              <a:solidFill>
                <a:schemeClr val="tx1">
                  <a:tint val="75000"/>
                </a:schemeClr>
              </a:solidFill>
              <a:latin typeface="Arial Narrow" pitchFamily="34" charset="0"/>
              <a:cs typeface="Arial" charset="0"/>
            </a:endParaRPr>
          </a:p>
        </p:txBody>
      </p:sp>
      <p:sp>
        <p:nvSpPr>
          <p:cNvPr id="6" name="Номер слайда 5"/>
          <p:cNvSpPr>
            <a:spLocks noGrp="1"/>
          </p:cNvSpPr>
          <p:nvPr>
            <p:ph type="sldNum" sz="quarter" idx="12"/>
          </p:nvPr>
        </p:nvSpPr>
        <p:spPr>
          <a:xfrm>
            <a:off x="6686550" y="6356350"/>
            <a:ext cx="2133600" cy="365125"/>
          </a:xfrm>
        </p:spPr>
        <p:txBody>
          <a:bodyPr/>
          <a:lstStyle/>
          <a:p>
            <a:pPr>
              <a:defRPr/>
            </a:pPr>
            <a:fld id="{CE410F55-1CCA-498E-BCBA-EFE24B53F527}" type="slidenum">
              <a:rPr lang="ru-RU"/>
              <a:pPr>
                <a:defRPr/>
              </a:pPr>
              <a:t>5</a:t>
            </a:fld>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481" name="Group 5"/>
          <p:cNvGrpSpPr>
            <a:grpSpLocks/>
          </p:cNvGrpSpPr>
          <p:nvPr/>
        </p:nvGrpSpPr>
        <p:grpSpPr bwMode="auto">
          <a:xfrm>
            <a:off x="468313" y="1581150"/>
            <a:ext cx="8108950" cy="4200525"/>
            <a:chOff x="436" y="1207"/>
            <a:chExt cx="5384" cy="2646"/>
          </a:xfrm>
        </p:grpSpPr>
        <p:sp>
          <p:nvSpPr>
            <p:cNvPr id="20491" name="AutoShape 6"/>
            <p:cNvSpPr>
              <a:spLocks noChangeArrowheads="1"/>
            </p:cNvSpPr>
            <p:nvPr/>
          </p:nvSpPr>
          <p:spPr bwMode="auto">
            <a:xfrm rot="-5400000">
              <a:off x="2925" y="-1282"/>
              <a:ext cx="396" cy="5374"/>
            </a:xfrm>
            <a:prstGeom prst="chevron">
              <a:avLst>
                <a:gd name="adj" fmla="val 100000"/>
              </a:avLst>
            </a:prstGeom>
            <a:solidFill>
              <a:schemeClr val="hlink"/>
            </a:solidFill>
            <a:ln w="22225">
              <a:solidFill>
                <a:schemeClr val="hlink"/>
              </a:solidFill>
              <a:miter lim="800000"/>
              <a:headEnd/>
              <a:tailEnd/>
            </a:ln>
          </p:spPr>
          <p:txBody>
            <a:bodyPr wrap="none" lIns="0" tIns="0" rIns="0" bIns="0" anchor="ctr"/>
            <a:lstStyle/>
            <a:p>
              <a:endParaRPr lang="ru-RU">
                <a:solidFill>
                  <a:srgbClr val="000000"/>
                </a:solidFill>
                <a:latin typeface="Calibri" pitchFamily="34" charset="0"/>
              </a:endParaRPr>
            </a:p>
          </p:txBody>
        </p:sp>
        <p:grpSp>
          <p:nvGrpSpPr>
            <p:cNvPr id="20492" name="Group 7"/>
            <p:cNvGrpSpPr>
              <a:grpSpLocks/>
            </p:cNvGrpSpPr>
            <p:nvPr/>
          </p:nvGrpSpPr>
          <p:grpSpPr bwMode="auto">
            <a:xfrm>
              <a:off x="746" y="1644"/>
              <a:ext cx="4766" cy="70"/>
              <a:chOff x="714" y="1710"/>
              <a:chExt cx="4830" cy="69"/>
            </a:xfrm>
          </p:grpSpPr>
          <p:sp>
            <p:nvSpPr>
              <p:cNvPr id="20504" name="Line 8"/>
              <p:cNvSpPr>
                <a:spLocks noChangeShapeType="1"/>
              </p:cNvSpPr>
              <p:nvPr/>
            </p:nvSpPr>
            <p:spPr bwMode="auto">
              <a:xfrm>
                <a:off x="714" y="1710"/>
                <a:ext cx="4830" cy="0"/>
              </a:xfrm>
              <a:prstGeom prst="line">
                <a:avLst/>
              </a:prstGeom>
              <a:noFill/>
              <a:ln w="22225">
                <a:solidFill>
                  <a:schemeClr val="hlink"/>
                </a:solidFill>
                <a:round/>
                <a:headEnd/>
                <a:tailEnd/>
              </a:ln>
            </p:spPr>
            <p:txBody>
              <a:bodyPr wrap="none" lIns="0" tIns="0" rIns="0" bIns="0" anchor="ctr"/>
              <a:lstStyle/>
              <a:p>
                <a:endParaRPr lang="ru-RU"/>
              </a:p>
            </p:txBody>
          </p:sp>
          <p:sp>
            <p:nvSpPr>
              <p:cNvPr id="20505" name="Line 9"/>
              <p:cNvSpPr>
                <a:spLocks noChangeShapeType="1"/>
              </p:cNvSpPr>
              <p:nvPr/>
            </p:nvSpPr>
            <p:spPr bwMode="auto">
              <a:xfrm>
                <a:off x="714" y="1779"/>
                <a:ext cx="4830" cy="0"/>
              </a:xfrm>
              <a:prstGeom prst="line">
                <a:avLst/>
              </a:prstGeom>
              <a:noFill/>
              <a:ln w="22225">
                <a:solidFill>
                  <a:schemeClr val="hlink"/>
                </a:solidFill>
                <a:round/>
                <a:headEnd/>
                <a:tailEnd/>
              </a:ln>
            </p:spPr>
            <p:txBody>
              <a:bodyPr wrap="none" lIns="0" tIns="0" rIns="0" bIns="0" anchor="ctr"/>
              <a:lstStyle/>
              <a:p>
                <a:endParaRPr lang="ru-RU"/>
              </a:p>
            </p:txBody>
          </p:sp>
        </p:grpSp>
        <p:grpSp>
          <p:nvGrpSpPr>
            <p:cNvPr id="20493" name="Group 10"/>
            <p:cNvGrpSpPr>
              <a:grpSpLocks/>
            </p:cNvGrpSpPr>
            <p:nvPr/>
          </p:nvGrpSpPr>
          <p:grpSpPr bwMode="auto">
            <a:xfrm>
              <a:off x="438" y="1792"/>
              <a:ext cx="5382" cy="2061"/>
              <a:chOff x="438" y="1792"/>
              <a:chExt cx="5382" cy="2061"/>
            </a:xfrm>
          </p:grpSpPr>
          <p:sp>
            <p:nvSpPr>
              <p:cNvPr id="20494" name="Line 11"/>
              <p:cNvSpPr>
                <a:spLocks noChangeShapeType="1"/>
              </p:cNvSpPr>
              <p:nvPr/>
            </p:nvSpPr>
            <p:spPr bwMode="auto">
              <a:xfrm>
                <a:off x="802" y="3709"/>
                <a:ext cx="4710" cy="0"/>
              </a:xfrm>
              <a:prstGeom prst="line">
                <a:avLst/>
              </a:prstGeom>
              <a:noFill/>
              <a:ln w="22225">
                <a:solidFill>
                  <a:schemeClr val="hlink"/>
                </a:solidFill>
                <a:round/>
                <a:headEnd/>
                <a:tailEnd/>
              </a:ln>
            </p:spPr>
            <p:txBody>
              <a:bodyPr wrap="none" lIns="0" tIns="0" rIns="0" bIns="0" anchor="ctr"/>
              <a:lstStyle/>
              <a:p>
                <a:endParaRPr lang="ru-RU"/>
              </a:p>
            </p:txBody>
          </p:sp>
          <p:sp>
            <p:nvSpPr>
              <p:cNvPr id="20495" name="Line 12"/>
              <p:cNvSpPr>
                <a:spLocks noChangeShapeType="1"/>
              </p:cNvSpPr>
              <p:nvPr/>
            </p:nvSpPr>
            <p:spPr bwMode="auto">
              <a:xfrm>
                <a:off x="626" y="3781"/>
                <a:ext cx="5006" cy="0"/>
              </a:xfrm>
              <a:prstGeom prst="line">
                <a:avLst/>
              </a:prstGeom>
              <a:noFill/>
              <a:ln w="22225">
                <a:solidFill>
                  <a:schemeClr val="hlink"/>
                </a:solidFill>
                <a:round/>
                <a:headEnd/>
                <a:tailEnd/>
              </a:ln>
            </p:spPr>
            <p:txBody>
              <a:bodyPr wrap="none" lIns="0" tIns="0" rIns="0" bIns="0" anchor="ctr"/>
              <a:lstStyle/>
              <a:p>
                <a:endParaRPr lang="ru-RU"/>
              </a:p>
            </p:txBody>
          </p:sp>
          <p:sp>
            <p:nvSpPr>
              <p:cNvPr id="20496" name="Line 13"/>
              <p:cNvSpPr>
                <a:spLocks noChangeShapeType="1"/>
              </p:cNvSpPr>
              <p:nvPr/>
            </p:nvSpPr>
            <p:spPr bwMode="auto">
              <a:xfrm>
                <a:off x="438" y="3853"/>
                <a:ext cx="5382" cy="0"/>
              </a:xfrm>
              <a:prstGeom prst="line">
                <a:avLst/>
              </a:prstGeom>
              <a:noFill/>
              <a:ln w="22225">
                <a:solidFill>
                  <a:schemeClr val="hlink"/>
                </a:solidFill>
                <a:round/>
                <a:headEnd/>
                <a:tailEnd/>
              </a:ln>
            </p:spPr>
            <p:txBody>
              <a:bodyPr wrap="none" lIns="0" tIns="0" rIns="0" bIns="0" anchor="ctr"/>
              <a:lstStyle/>
              <a:p>
                <a:endParaRPr lang="ru-RU"/>
              </a:p>
            </p:txBody>
          </p:sp>
          <p:grpSp>
            <p:nvGrpSpPr>
              <p:cNvPr id="20497" name="Group 14"/>
              <p:cNvGrpSpPr>
                <a:grpSpLocks/>
              </p:cNvGrpSpPr>
              <p:nvPr/>
            </p:nvGrpSpPr>
            <p:grpSpPr bwMode="auto">
              <a:xfrm>
                <a:off x="834" y="1792"/>
                <a:ext cx="4637" cy="1845"/>
                <a:chOff x="730" y="1926"/>
                <a:chExt cx="4745" cy="1884"/>
              </a:xfrm>
            </p:grpSpPr>
            <p:sp>
              <p:nvSpPr>
                <p:cNvPr id="20498" name="AutoShape 15"/>
                <p:cNvSpPr>
                  <a:spLocks/>
                </p:cNvSpPr>
                <p:nvPr/>
              </p:nvSpPr>
              <p:spPr bwMode="auto">
                <a:xfrm>
                  <a:off x="730"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sp>
              <p:nvSpPr>
                <p:cNvPr id="20499" name="AutoShape 16"/>
                <p:cNvSpPr>
                  <a:spLocks/>
                </p:cNvSpPr>
                <p:nvPr/>
              </p:nvSpPr>
              <p:spPr bwMode="auto">
                <a:xfrm flipH="1">
                  <a:off x="2087"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sp>
              <p:nvSpPr>
                <p:cNvPr id="20500" name="AutoShape 17"/>
                <p:cNvSpPr>
                  <a:spLocks/>
                </p:cNvSpPr>
                <p:nvPr/>
              </p:nvSpPr>
              <p:spPr bwMode="auto">
                <a:xfrm>
                  <a:off x="2329"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sp>
              <p:nvSpPr>
                <p:cNvPr id="20501" name="AutoShape 18"/>
                <p:cNvSpPr>
                  <a:spLocks/>
                </p:cNvSpPr>
                <p:nvPr/>
              </p:nvSpPr>
              <p:spPr bwMode="auto">
                <a:xfrm flipH="1">
                  <a:off x="3766"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sp>
              <p:nvSpPr>
                <p:cNvPr id="20502" name="AutoShape 19"/>
                <p:cNvSpPr>
                  <a:spLocks/>
                </p:cNvSpPr>
                <p:nvPr/>
              </p:nvSpPr>
              <p:spPr bwMode="auto">
                <a:xfrm>
                  <a:off x="4010"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sp>
              <p:nvSpPr>
                <p:cNvPr id="20503" name="AutoShape 20"/>
                <p:cNvSpPr>
                  <a:spLocks/>
                </p:cNvSpPr>
                <p:nvPr/>
              </p:nvSpPr>
              <p:spPr bwMode="auto">
                <a:xfrm flipH="1">
                  <a:off x="5331" y="1926"/>
                  <a:ext cx="144" cy="1884"/>
                </a:xfrm>
                <a:prstGeom prst="rightBracket">
                  <a:avLst>
                    <a:gd name="adj" fmla="val 0"/>
                  </a:avLst>
                </a:prstGeom>
                <a:noFill/>
                <a:ln w="22225">
                  <a:solidFill>
                    <a:schemeClr val="hlink"/>
                  </a:solidFill>
                  <a:round/>
                  <a:headEnd/>
                  <a:tailEnd/>
                </a:ln>
              </p:spPr>
              <p:txBody>
                <a:bodyPr wrap="none" lIns="0" tIns="0" rIns="0" bIns="0" anchor="ctr"/>
                <a:lstStyle/>
                <a:p>
                  <a:endParaRPr lang="ru-RU">
                    <a:solidFill>
                      <a:srgbClr val="000000"/>
                    </a:solidFill>
                    <a:latin typeface="Calibri" pitchFamily="34" charset="0"/>
                  </a:endParaRPr>
                </a:p>
              </p:txBody>
            </p:sp>
          </p:grpSp>
        </p:grpSp>
      </p:grpSp>
      <p:sp>
        <p:nvSpPr>
          <p:cNvPr id="6149" name="Rectangle 21"/>
          <p:cNvSpPr>
            <a:spLocks noChangeArrowheads="1"/>
          </p:cNvSpPr>
          <p:nvPr/>
        </p:nvSpPr>
        <p:spPr bwMode="auto">
          <a:xfrm>
            <a:off x="1331913" y="2513013"/>
            <a:ext cx="1655762" cy="2924175"/>
          </a:xfrm>
          <a:prstGeom prst="rect">
            <a:avLst/>
          </a:prstGeom>
          <a:solidFill>
            <a:schemeClr val="tx2">
              <a:lumMod val="75000"/>
            </a:schemeClr>
          </a:solidFill>
          <a:ln>
            <a:noFill/>
          </a:ln>
        </p:spPr>
        <p:txBody>
          <a:bodyPr wrap="none" lIns="0" tIns="0" rIns="0" bIns="0" anchor="ctr"/>
          <a:lstStyle/>
          <a:p>
            <a:pPr fontAlgn="auto">
              <a:spcBef>
                <a:spcPts val="0"/>
              </a:spcBef>
              <a:spcAft>
                <a:spcPts val="0"/>
              </a:spcAft>
              <a:defRPr/>
            </a:pPr>
            <a:endParaRPr lang="ru-RU">
              <a:solidFill>
                <a:prstClr val="black"/>
              </a:solidFill>
              <a:latin typeface="+mn-lt"/>
            </a:endParaRPr>
          </a:p>
        </p:txBody>
      </p:sp>
      <p:sp>
        <p:nvSpPr>
          <p:cNvPr id="6152" name="Rectangle 24"/>
          <p:cNvSpPr>
            <a:spLocks noChangeArrowheads="1"/>
          </p:cNvSpPr>
          <p:nvPr/>
        </p:nvSpPr>
        <p:spPr bwMode="gray">
          <a:xfrm>
            <a:off x="2627313" y="1844675"/>
            <a:ext cx="3171825" cy="431800"/>
          </a:xfrm>
          <a:prstGeom prst="rect">
            <a:avLst/>
          </a:prstGeom>
          <a:noFill/>
          <a:ln>
            <a:noFill/>
          </a:ln>
          <a:extLst>
            <a:ext uri="{909E8E84-426E-40DD-AFC4-6F175D3DCCD1}"/>
            <a:ext uri="{91240B29-F687-4F45-9708-019B960494DF}"/>
          </a:extLst>
        </p:spPr>
        <p:txBody>
          <a:bodyPr wrap="none" lIns="0" tIns="0" rIns="0" bIns="0">
            <a:spAutoFit/>
          </a:bodyPr>
          <a:lstStyle/>
          <a:p>
            <a:pPr marL="1588" lvl="1" eaLnBrk="0" fontAlgn="auto" hangingPunct="0">
              <a:spcBef>
                <a:spcPts val="0"/>
              </a:spcBef>
              <a:tabLst>
                <a:tab pos="195263" algn="l"/>
              </a:tabLst>
              <a:defRPr/>
            </a:pPr>
            <a:r>
              <a:rPr lang="ru-RU" b="1" dirty="0">
                <a:solidFill>
                  <a:prstClr val="black"/>
                </a:solidFill>
                <a:latin typeface="+mn-lt"/>
              </a:rPr>
              <a:t> </a:t>
            </a:r>
            <a:r>
              <a:rPr lang="kk-KZ" sz="2800" b="1" cap="all" dirty="0">
                <a:solidFill>
                  <a:srgbClr val="1F497D">
                    <a:lumMod val="50000"/>
                  </a:srgbClr>
                </a:solidFill>
                <a:latin typeface="+mn-lt"/>
              </a:rPr>
              <a:t>Зейнетақы жүйесі</a:t>
            </a:r>
            <a:endParaRPr lang="kk-KZ" sz="2400" b="1" cap="all" dirty="0">
              <a:solidFill>
                <a:srgbClr val="1F497D">
                  <a:lumMod val="50000"/>
                </a:srgbClr>
              </a:solidFill>
              <a:latin typeface="+mn-lt"/>
            </a:endParaRPr>
          </a:p>
        </p:txBody>
      </p:sp>
      <p:sp>
        <p:nvSpPr>
          <p:cNvPr id="20484" name="Rectangle 25"/>
          <p:cNvSpPr>
            <a:spLocks noChangeArrowheads="1"/>
          </p:cNvSpPr>
          <p:nvPr/>
        </p:nvSpPr>
        <p:spPr bwMode="gray">
          <a:xfrm>
            <a:off x="1471613" y="3059113"/>
            <a:ext cx="1374775" cy="1662112"/>
          </a:xfrm>
          <a:prstGeom prst="rect">
            <a:avLst/>
          </a:prstGeom>
          <a:noFill/>
          <a:ln w="9525">
            <a:noFill/>
            <a:miter lim="800000"/>
            <a:headEnd/>
            <a:tailEnd/>
          </a:ln>
        </p:spPr>
        <p:txBody>
          <a:bodyPr lIns="0" tIns="0" rIns="0" bIns="0">
            <a:spAutoFit/>
          </a:bodyPr>
          <a:lstStyle/>
          <a:p>
            <a:pPr marL="1588" lvl="1" algn="ctr" eaLnBrk="0" hangingPunct="0">
              <a:tabLst>
                <a:tab pos="195263" algn="l"/>
              </a:tabLst>
            </a:pPr>
            <a:r>
              <a:rPr lang="kk-KZ" b="1">
                <a:solidFill>
                  <a:srgbClr val="FFFFFF"/>
                </a:solidFill>
                <a:latin typeface="Calibri" pitchFamily="34" charset="0"/>
              </a:rPr>
              <a:t>Базалық</a:t>
            </a:r>
            <a:r>
              <a:rPr lang="ru-RU" b="1">
                <a:solidFill>
                  <a:srgbClr val="FFFFFF"/>
                </a:solidFill>
                <a:latin typeface="Calibri" pitchFamily="34" charset="0"/>
              </a:rPr>
              <a:t> </a:t>
            </a:r>
            <a:r>
              <a:rPr lang="kk-KZ" b="1">
                <a:solidFill>
                  <a:srgbClr val="FFFFFF"/>
                </a:solidFill>
                <a:latin typeface="Calibri" pitchFamily="34" charset="0"/>
              </a:rPr>
              <a:t>деңгей</a:t>
            </a: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r>
              <a:rPr lang="kk-KZ" b="1" u="sng">
                <a:solidFill>
                  <a:srgbClr val="FFFFFF"/>
                </a:solidFill>
                <a:latin typeface="Calibri" pitchFamily="34" charset="0"/>
              </a:rPr>
              <a:t>Мемлекет</a:t>
            </a:r>
          </a:p>
        </p:txBody>
      </p:sp>
      <p:sp>
        <p:nvSpPr>
          <p:cNvPr id="28" name="Заголовок 1"/>
          <p:cNvSpPr>
            <a:spLocks noGrp="1"/>
          </p:cNvSpPr>
          <p:nvPr>
            <p:ph type="title"/>
          </p:nvPr>
        </p:nvSpPr>
        <p:spPr>
          <a:xfrm>
            <a:off x="457200" y="274638"/>
            <a:ext cx="8229600" cy="850900"/>
          </a:xfrm>
        </p:spPr>
        <p:txBody>
          <a:bodyPr rtlCol="0">
            <a:normAutofit/>
          </a:bodyPr>
          <a:lstStyle/>
          <a:p>
            <a:pPr fontAlgn="auto">
              <a:spcAft>
                <a:spcPts val="0"/>
              </a:spcAft>
              <a:defRPr/>
            </a:pPr>
            <a:r>
              <a:rPr lang="kk-KZ" sz="2500" b="1" u="sng" dirty="0" smtClean="0">
                <a:solidFill>
                  <a:schemeClr val="tx2">
                    <a:lumMod val="75000"/>
                  </a:schemeClr>
                </a:solidFill>
                <a:latin typeface="Arial Narrow" pitchFamily="34" charset="0"/>
                <a:ea typeface="+mn-ea"/>
                <a:cs typeface="+mn-cs"/>
              </a:rPr>
              <a:t>Әлеуметтік қамсыздандырудың үш деңгейлі жүйесі</a:t>
            </a:r>
            <a:endParaRPr lang="kk-KZ" sz="2800" b="1" u="sng" dirty="0">
              <a:solidFill>
                <a:schemeClr val="tx2">
                  <a:lumMod val="75000"/>
                </a:schemeClr>
              </a:solidFill>
              <a:latin typeface="Arial Narrow" pitchFamily="34" charset="0"/>
              <a:ea typeface="+mn-ea"/>
              <a:cs typeface="+mn-cs"/>
            </a:endParaRPr>
          </a:p>
        </p:txBody>
      </p:sp>
      <p:sp>
        <p:nvSpPr>
          <p:cNvPr id="29" name="Rectangle 21"/>
          <p:cNvSpPr>
            <a:spLocks noChangeArrowheads="1"/>
          </p:cNvSpPr>
          <p:nvPr/>
        </p:nvSpPr>
        <p:spPr bwMode="auto">
          <a:xfrm>
            <a:off x="3732213" y="2514600"/>
            <a:ext cx="1703387" cy="2924175"/>
          </a:xfrm>
          <a:prstGeom prst="rect">
            <a:avLst/>
          </a:prstGeom>
          <a:solidFill>
            <a:schemeClr val="tx2">
              <a:lumMod val="75000"/>
            </a:schemeClr>
          </a:solidFill>
          <a:ln>
            <a:noFill/>
          </a:ln>
        </p:spPr>
        <p:txBody>
          <a:bodyPr wrap="none" lIns="0" tIns="0" rIns="0" bIns="0" anchor="ctr"/>
          <a:lstStyle/>
          <a:p>
            <a:pPr fontAlgn="auto">
              <a:spcBef>
                <a:spcPts val="0"/>
              </a:spcBef>
              <a:spcAft>
                <a:spcPts val="0"/>
              </a:spcAft>
              <a:defRPr/>
            </a:pPr>
            <a:endParaRPr lang="kk-KZ" dirty="0">
              <a:solidFill>
                <a:prstClr val="black"/>
              </a:solidFill>
              <a:latin typeface="+mn-lt"/>
            </a:endParaRPr>
          </a:p>
        </p:txBody>
      </p:sp>
      <p:sp>
        <p:nvSpPr>
          <p:cNvPr id="30" name="Rectangle 21"/>
          <p:cNvSpPr>
            <a:spLocks noChangeArrowheads="1"/>
          </p:cNvSpPr>
          <p:nvPr/>
        </p:nvSpPr>
        <p:spPr bwMode="auto">
          <a:xfrm>
            <a:off x="6151563" y="2520950"/>
            <a:ext cx="1589087" cy="2924175"/>
          </a:xfrm>
          <a:prstGeom prst="rect">
            <a:avLst/>
          </a:prstGeom>
          <a:solidFill>
            <a:schemeClr val="tx2">
              <a:lumMod val="75000"/>
            </a:schemeClr>
          </a:solidFill>
          <a:ln>
            <a:noFill/>
          </a:ln>
        </p:spPr>
        <p:txBody>
          <a:bodyPr wrap="none" lIns="0" tIns="0" rIns="0" bIns="0" anchor="ctr"/>
          <a:lstStyle/>
          <a:p>
            <a:pPr fontAlgn="auto">
              <a:spcBef>
                <a:spcPts val="0"/>
              </a:spcBef>
              <a:spcAft>
                <a:spcPts val="0"/>
              </a:spcAft>
              <a:defRPr/>
            </a:pPr>
            <a:endParaRPr lang="ru-RU">
              <a:solidFill>
                <a:prstClr val="black"/>
              </a:solidFill>
              <a:latin typeface="+mn-lt"/>
            </a:endParaRPr>
          </a:p>
        </p:txBody>
      </p:sp>
      <p:sp>
        <p:nvSpPr>
          <p:cNvPr id="20488" name="Rectangle 25"/>
          <p:cNvSpPr>
            <a:spLocks noChangeArrowheads="1"/>
          </p:cNvSpPr>
          <p:nvPr/>
        </p:nvSpPr>
        <p:spPr bwMode="gray">
          <a:xfrm>
            <a:off x="3779838" y="3068638"/>
            <a:ext cx="1584325" cy="1939925"/>
          </a:xfrm>
          <a:prstGeom prst="rect">
            <a:avLst/>
          </a:prstGeom>
          <a:noFill/>
          <a:ln w="9525">
            <a:noFill/>
            <a:miter lim="800000"/>
            <a:headEnd/>
            <a:tailEnd/>
          </a:ln>
        </p:spPr>
        <p:txBody>
          <a:bodyPr lIns="0" tIns="0" rIns="0" bIns="0">
            <a:spAutoFit/>
          </a:bodyPr>
          <a:lstStyle/>
          <a:p>
            <a:pPr marL="1588" lvl="1" algn="ctr" eaLnBrk="0" hangingPunct="0">
              <a:tabLst>
                <a:tab pos="195263" algn="l"/>
              </a:tabLst>
            </a:pPr>
            <a:r>
              <a:rPr lang="kk-KZ" b="1">
                <a:solidFill>
                  <a:srgbClr val="FFFFFF"/>
                </a:solidFill>
                <a:latin typeface="Calibri" pitchFamily="34" charset="0"/>
              </a:rPr>
              <a:t>Міндетті деңгей</a:t>
            </a: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r>
              <a:rPr lang="kk-KZ" b="1" u="sng">
                <a:solidFill>
                  <a:srgbClr val="FFFFFF"/>
                </a:solidFill>
                <a:latin typeface="Calibri" pitchFamily="34" charset="0"/>
              </a:rPr>
              <a:t>Қызметкер</a:t>
            </a:r>
          </a:p>
          <a:p>
            <a:pPr marL="1588" lvl="1" algn="ctr" eaLnBrk="0" hangingPunct="0">
              <a:tabLst>
                <a:tab pos="195263" algn="l"/>
              </a:tabLst>
            </a:pPr>
            <a:endParaRPr lang="kk-KZ" b="1">
              <a:solidFill>
                <a:srgbClr val="FFFFFF"/>
              </a:solidFill>
              <a:latin typeface="Calibri" pitchFamily="34" charset="0"/>
            </a:endParaRPr>
          </a:p>
        </p:txBody>
      </p:sp>
      <p:sp>
        <p:nvSpPr>
          <p:cNvPr id="20489" name="Rectangle 25"/>
          <p:cNvSpPr>
            <a:spLocks noChangeArrowheads="1"/>
          </p:cNvSpPr>
          <p:nvPr/>
        </p:nvSpPr>
        <p:spPr bwMode="gray">
          <a:xfrm>
            <a:off x="6107113" y="3059113"/>
            <a:ext cx="1704975" cy="2232025"/>
          </a:xfrm>
          <a:prstGeom prst="rect">
            <a:avLst/>
          </a:prstGeom>
          <a:noFill/>
          <a:ln w="9525">
            <a:noFill/>
            <a:miter lim="800000"/>
            <a:headEnd/>
            <a:tailEnd/>
          </a:ln>
        </p:spPr>
        <p:txBody>
          <a:bodyPr lIns="0" tIns="0" rIns="0" bIns="0">
            <a:spAutoFit/>
          </a:bodyPr>
          <a:lstStyle/>
          <a:p>
            <a:pPr marL="1588" lvl="1" algn="ctr" eaLnBrk="0" hangingPunct="0">
              <a:tabLst>
                <a:tab pos="195263" algn="l"/>
              </a:tabLst>
            </a:pPr>
            <a:r>
              <a:rPr lang="kk-KZ" b="1">
                <a:solidFill>
                  <a:srgbClr val="FFFFFF"/>
                </a:solidFill>
                <a:latin typeface="Calibri" pitchFamily="34" charset="0"/>
              </a:rPr>
              <a:t>Ерікті деңгей</a:t>
            </a: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a:solidFill>
                <a:srgbClr val="FFFFFF"/>
              </a:solidFill>
              <a:latin typeface="Calibri" pitchFamily="34" charset="0"/>
            </a:endParaRPr>
          </a:p>
          <a:p>
            <a:pPr marL="1588" lvl="1" algn="ctr" eaLnBrk="0" hangingPunct="0">
              <a:tabLst>
                <a:tab pos="195263" algn="l"/>
              </a:tabLst>
            </a:pPr>
            <a:endParaRPr lang="kk-KZ" b="1" u="sng">
              <a:solidFill>
                <a:srgbClr val="FFFFFF"/>
              </a:solidFill>
              <a:latin typeface="Calibri" pitchFamily="34" charset="0"/>
            </a:endParaRPr>
          </a:p>
          <a:p>
            <a:pPr marL="1588" lvl="1" algn="ctr" eaLnBrk="0" hangingPunct="0">
              <a:tabLst>
                <a:tab pos="195263" algn="l"/>
              </a:tabLst>
            </a:pPr>
            <a:r>
              <a:rPr lang="kk-KZ" b="1" u="sng">
                <a:solidFill>
                  <a:srgbClr val="FFFFFF"/>
                </a:solidFill>
                <a:latin typeface="Calibri" pitchFamily="34" charset="0"/>
              </a:rPr>
              <a:t>Қызметкер</a:t>
            </a:r>
          </a:p>
          <a:p>
            <a:pPr marL="1588" lvl="1" algn="ctr" eaLnBrk="0" hangingPunct="0">
              <a:tabLst>
                <a:tab pos="195263" algn="l"/>
              </a:tabLst>
            </a:pPr>
            <a:r>
              <a:rPr lang="kk-KZ" b="1" u="sng">
                <a:solidFill>
                  <a:srgbClr val="FFFFFF"/>
                </a:solidFill>
                <a:latin typeface="Calibri" pitchFamily="34" charset="0"/>
              </a:rPr>
              <a:t>Жұмыс беруші</a:t>
            </a:r>
          </a:p>
          <a:p>
            <a:pPr marL="1588" lvl="1" algn="ctr" eaLnBrk="0" hangingPunct="0">
              <a:tabLst>
                <a:tab pos="195263" algn="l"/>
              </a:tabLst>
            </a:pPr>
            <a:endParaRPr lang="ru-RU" sz="1900" b="1">
              <a:solidFill>
                <a:srgbClr val="FFFFFF"/>
              </a:solidFill>
              <a:latin typeface="Calibri" pitchFamily="34" charset="0"/>
            </a:endParaRPr>
          </a:p>
        </p:txBody>
      </p:sp>
      <p:sp>
        <p:nvSpPr>
          <p:cNvPr id="20490" name="Номер слайда 1"/>
          <p:cNvSpPr txBox="1">
            <a:spLocks noGrp="1"/>
          </p:cNvSpPr>
          <p:nvPr/>
        </p:nvSpPr>
        <p:spPr bwMode="auto">
          <a:xfrm>
            <a:off x="6686550" y="6356350"/>
            <a:ext cx="2133600" cy="365125"/>
          </a:xfrm>
          <a:prstGeom prst="rect">
            <a:avLst/>
          </a:prstGeom>
          <a:noFill/>
          <a:ln w="9525">
            <a:noFill/>
            <a:miter lim="800000"/>
            <a:headEnd/>
            <a:tailEnd/>
          </a:ln>
        </p:spPr>
        <p:txBody>
          <a:bodyPr anchor="ctr"/>
          <a:lstStyle/>
          <a:p>
            <a:pPr algn="r"/>
            <a:fld id="{784026AC-B3A1-49CE-8646-111591B167E8}" type="slidenum">
              <a:rPr lang="ru-RU" sz="1200">
                <a:solidFill>
                  <a:srgbClr val="898989"/>
                </a:solidFill>
                <a:latin typeface="Arial Narrow" pitchFamily="34" charset="0"/>
                <a:cs typeface="Arial" charset="0"/>
              </a:rPr>
              <a:pPr algn="r"/>
              <a:t>6</a:t>
            </a:fld>
            <a:endParaRPr lang="ru-RU" sz="1200">
              <a:solidFill>
                <a:srgbClr val="898989"/>
              </a:solidFill>
              <a:latin typeface="Arial Narrow" pitchFamily="34"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 name="Rectangle 4"/>
          <p:cNvSpPr>
            <a:spLocks noChangeArrowheads="1"/>
          </p:cNvSpPr>
          <p:nvPr/>
        </p:nvSpPr>
        <p:spPr bwMode="auto">
          <a:xfrm>
            <a:off x="250825" y="620713"/>
            <a:ext cx="8604250" cy="2520950"/>
          </a:xfrm>
          <a:prstGeom prst="rect">
            <a:avLst/>
          </a:prstGeom>
          <a:noFill/>
          <a:ln w="12700">
            <a:solidFill>
              <a:srgbClr val="000000"/>
            </a:solidFill>
            <a:prstDash val="dash"/>
            <a:miter lim="800000"/>
            <a:headEnd/>
            <a:tailEnd/>
          </a:ln>
        </p:spPr>
        <p:txBody>
          <a:bodyPr/>
          <a:lstStyle/>
          <a:p>
            <a:pPr indent="355600" algn="just">
              <a:spcAft>
                <a:spcPts val="1200"/>
              </a:spcAft>
            </a:pPr>
            <a:endParaRPr lang="ru-RU">
              <a:latin typeface="Arial Narrow" pitchFamily="34" charset="0"/>
            </a:endParaRPr>
          </a:p>
          <a:p>
            <a:pPr indent="355600" algn="just">
              <a:spcAft>
                <a:spcPts val="1200"/>
              </a:spcAft>
            </a:pPr>
            <a:endParaRPr lang="ru-RU">
              <a:latin typeface="Arial Narrow" pitchFamily="34" charset="0"/>
            </a:endParaRPr>
          </a:p>
          <a:p>
            <a:pPr indent="355600" algn="just">
              <a:spcAft>
                <a:spcPts val="1200"/>
              </a:spcAft>
            </a:pPr>
            <a:endParaRPr lang="ru-RU">
              <a:latin typeface="Arial Narrow" pitchFamily="34" charset="0"/>
            </a:endParaRPr>
          </a:p>
          <a:p>
            <a:pPr indent="355600" algn="just">
              <a:spcAft>
                <a:spcPts val="600"/>
              </a:spcAft>
            </a:pPr>
            <a:endParaRPr lang="ru-RU" b="1">
              <a:latin typeface="Arial Narrow" pitchFamily="34" charset="0"/>
            </a:endParaRPr>
          </a:p>
          <a:p>
            <a:pPr indent="355600" algn="just">
              <a:spcAft>
                <a:spcPts val="600"/>
              </a:spcAft>
            </a:pPr>
            <a:endParaRPr lang="ru-RU" b="1">
              <a:latin typeface="Arial Narrow" pitchFamily="34" charset="0"/>
            </a:endParaRPr>
          </a:p>
          <a:p>
            <a:pPr indent="355600" algn="just">
              <a:spcAft>
                <a:spcPts val="600"/>
              </a:spcAft>
            </a:pPr>
            <a:endParaRPr lang="ru-RU" b="1">
              <a:latin typeface="Arial Narrow" pitchFamily="34" charset="0"/>
            </a:endParaRPr>
          </a:p>
          <a:p>
            <a:pPr indent="355600" algn="just">
              <a:spcAft>
                <a:spcPts val="600"/>
              </a:spcAft>
            </a:pPr>
            <a:endParaRPr lang="ru-RU" b="1">
              <a:latin typeface="Arial Narrow" pitchFamily="34" charset="0"/>
            </a:endParaRPr>
          </a:p>
          <a:p>
            <a:pPr indent="355600" algn="just"/>
            <a:r>
              <a:rPr lang="ru-RU" sz="1600" b="1">
                <a:latin typeface="Arial Narrow" pitchFamily="34" charset="0"/>
              </a:rPr>
              <a:t>	</a:t>
            </a:r>
          </a:p>
          <a:p>
            <a:pPr indent="355600" algn="just"/>
            <a:endParaRPr lang="ru-RU" sz="1600" b="1">
              <a:latin typeface="Arial Narrow" pitchFamily="34" charset="0"/>
            </a:endParaRPr>
          </a:p>
          <a:p>
            <a:pPr indent="355600" algn="just"/>
            <a:endParaRPr lang="ru-RU" sz="1600" b="1">
              <a:latin typeface="Arial Narrow" pitchFamily="34" charset="0"/>
            </a:endParaRPr>
          </a:p>
          <a:p>
            <a:pPr indent="355600" algn="just"/>
            <a:endParaRPr lang="ru-RU" sz="1600" b="1">
              <a:latin typeface="Arial Narrow" pitchFamily="34" charset="0"/>
            </a:endParaRPr>
          </a:p>
          <a:p>
            <a:pPr indent="355600" algn="just"/>
            <a:endParaRPr lang="ru-RU" sz="1600" b="1">
              <a:latin typeface="Arial Narrow" pitchFamily="34" charset="0"/>
            </a:endParaRPr>
          </a:p>
          <a:p>
            <a:pPr indent="355600" algn="just"/>
            <a:endParaRPr lang="ru-RU" sz="800" b="1">
              <a:latin typeface="Arial Narrow" pitchFamily="34" charset="0"/>
            </a:endParaRPr>
          </a:p>
          <a:p>
            <a:pPr indent="355600" algn="just">
              <a:spcAft>
                <a:spcPts val="1200"/>
              </a:spcAft>
            </a:pPr>
            <a:endParaRPr lang="ru-RU" sz="1400" i="1">
              <a:latin typeface="Arial Narrow" pitchFamily="34" charset="0"/>
            </a:endParaRPr>
          </a:p>
        </p:txBody>
      </p:sp>
      <p:sp>
        <p:nvSpPr>
          <p:cNvPr id="6" name="Прямоугольник 5"/>
          <p:cNvSpPr/>
          <p:nvPr/>
        </p:nvSpPr>
        <p:spPr>
          <a:xfrm>
            <a:off x="-757238" y="44450"/>
            <a:ext cx="10153651" cy="477838"/>
          </a:xfrm>
          <a:prstGeom prst="rect">
            <a:avLst/>
          </a:prstGeom>
        </p:spPr>
        <p:txBody>
          <a:bodyPr>
            <a:spAutoFit/>
          </a:bodyPr>
          <a:lstStyle/>
          <a:p>
            <a:pPr indent="442913" algn="ctr" fontAlgn="auto">
              <a:spcBef>
                <a:spcPts val="0"/>
              </a:spcBef>
              <a:spcAft>
                <a:spcPts val="1200"/>
              </a:spcAft>
              <a:defRPr/>
            </a:pPr>
            <a:r>
              <a:rPr lang="kk-KZ" sz="2500" b="1" u="sng" dirty="0">
                <a:solidFill>
                  <a:schemeClr val="tx2">
                    <a:lumMod val="75000"/>
                  </a:schemeClr>
                </a:solidFill>
                <a:latin typeface="Arial Narrow" pitchFamily="34" charset="0"/>
              </a:rPr>
              <a:t>Халықты жинақтаушы зейнетақы жүйесімен қамтуды кеңейту</a:t>
            </a:r>
            <a:endParaRPr lang="kk-KZ" sz="2500" b="1" u="sng" dirty="0">
              <a:solidFill>
                <a:schemeClr val="tx2">
                  <a:lumMod val="75000"/>
                </a:schemeClr>
              </a:solidFill>
              <a:latin typeface="Arial Narrow" pitchFamily="34" charset="0"/>
            </a:endParaRPr>
          </a:p>
        </p:txBody>
      </p:sp>
      <p:grpSp>
        <p:nvGrpSpPr>
          <p:cNvPr id="2705" name="Группа 17"/>
          <p:cNvGrpSpPr>
            <a:grpSpLocks/>
          </p:cNvGrpSpPr>
          <p:nvPr/>
        </p:nvGrpSpPr>
        <p:grpSpPr bwMode="auto">
          <a:xfrm>
            <a:off x="684213" y="1460500"/>
            <a:ext cx="1274762" cy="581025"/>
            <a:chOff x="1089506" y="1916837"/>
            <a:chExt cx="912307" cy="932110"/>
          </a:xfrm>
        </p:grpSpPr>
        <p:graphicFrame>
          <p:nvGraphicFramePr>
            <p:cNvPr id="2693" name="Object 645"/>
            <p:cNvGraphicFramePr>
              <a:graphicFrameLocks noChangeAspect="1"/>
            </p:cNvGraphicFramePr>
            <p:nvPr/>
          </p:nvGraphicFramePr>
          <p:xfrm>
            <a:off x="1089506" y="1920261"/>
            <a:ext cx="290206" cy="500634"/>
          </p:xfrm>
          <a:graphic>
            <a:graphicData uri="http://schemas.openxmlformats.org/presentationml/2006/ole">
              <p:oleObj spid="_x0000_s2693" name="Visio" r:id="rId3" imgW="205311" imgH="432054" progId="">
                <p:embed/>
              </p:oleObj>
            </a:graphicData>
          </a:graphic>
        </p:graphicFrame>
        <p:graphicFrame>
          <p:nvGraphicFramePr>
            <p:cNvPr id="2694" name="Object 646"/>
            <p:cNvGraphicFramePr>
              <a:graphicFrameLocks noChangeAspect="1"/>
            </p:cNvGraphicFramePr>
            <p:nvPr/>
          </p:nvGraphicFramePr>
          <p:xfrm>
            <a:off x="1305515" y="1916837"/>
            <a:ext cx="290375" cy="500064"/>
          </p:xfrm>
          <a:graphic>
            <a:graphicData uri="http://schemas.openxmlformats.org/presentationml/2006/ole">
              <p:oleObj spid="_x0000_s2694" name="Visio" r:id="rId4" imgW="205311" imgH="432054" progId="">
                <p:embed/>
              </p:oleObj>
            </a:graphicData>
          </a:graphic>
        </p:graphicFrame>
        <p:graphicFrame>
          <p:nvGraphicFramePr>
            <p:cNvPr id="2695" name="Object 647"/>
            <p:cNvGraphicFramePr>
              <a:graphicFrameLocks noChangeAspect="1"/>
            </p:cNvGraphicFramePr>
            <p:nvPr/>
          </p:nvGraphicFramePr>
          <p:xfrm>
            <a:off x="1521539" y="1916837"/>
            <a:ext cx="290375" cy="500064"/>
          </p:xfrm>
          <a:graphic>
            <a:graphicData uri="http://schemas.openxmlformats.org/presentationml/2006/ole">
              <p:oleObj spid="_x0000_s2695" name="Visio" r:id="rId5" imgW="205311" imgH="432054" progId="">
                <p:embed/>
              </p:oleObj>
            </a:graphicData>
          </a:graphic>
        </p:graphicFrame>
        <p:graphicFrame>
          <p:nvGraphicFramePr>
            <p:cNvPr id="2696" name="Object 648"/>
            <p:cNvGraphicFramePr>
              <a:graphicFrameLocks noChangeAspect="1"/>
            </p:cNvGraphicFramePr>
            <p:nvPr/>
          </p:nvGraphicFramePr>
          <p:xfrm>
            <a:off x="1763688" y="1916837"/>
            <a:ext cx="238125" cy="500064"/>
          </p:xfrm>
          <a:graphic>
            <a:graphicData uri="http://schemas.openxmlformats.org/presentationml/2006/ole">
              <p:oleObj spid="_x0000_s2696" name="Visio" r:id="rId6" imgW="205311" imgH="432054" progId="">
                <p:embed/>
              </p:oleObj>
            </a:graphicData>
          </a:graphic>
        </p:graphicFrame>
        <p:graphicFrame>
          <p:nvGraphicFramePr>
            <p:cNvPr id="2697" name="Object 649"/>
            <p:cNvGraphicFramePr>
              <a:graphicFrameLocks noChangeAspect="1"/>
            </p:cNvGraphicFramePr>
            <p:nvPr/>
          </p:nvGraphicFramePr>
          <p:xfrm>
            <a:off x="1237531" y="2348884"/>
            <a:ext cx="238125" cy="500063"/>
          </p:xfrm>
          <a:graphic>
            <a:graphicData uri="http://schemas.openxmlformats.org/presentationml/2006/ole">
              <p:oleObj spid="_x0000_s2697" name="Visio" r:id="rId7" imgW="205311" imgH="432054" progId="">
                <p:embed/>
              </p:oleObj>
            </a:graphicData>
          </a:graphic>
        </p:graphicFrame>
        <p:graphicFrame>
          <p:nvGraphicFramePr>
            <p:cNvPr id="2698" name="Object 650"/>
            <p:cNvGraphicFramePr>
              <a:graphicFrameLocks noChangeAspect="1"/>
            </p:cNvGraphicFramePr>
            <p:nvPr/>
          </p:nvGraphicFramePr>
          <p:xfrm>
            <a:off x="1669579" y="2348882"/>
            <a:ext cx="238125" cy="500063"/>
          </p:xfrm>
          <a:graphic>
            <a:graphicData uri="http://schemas.openxmlformats.org/presentationml/2006/ole">
              <p:oleObj spid="_x0000_s2698" name="Visio" r:id="rId8" imgW="205311" imgH="432054" progId="">
                <p:embed/>
              </p:oleObj>
            </a:graphicData>
          </a:graphic>
        </p:graphicFrame>
        <p:graphicFrame>
          <p:nvGraphicFramePr>
            <p:cNvPr id="2699" name="Object 651"/>
            <p:cNvGraphicFramePr>
              <a:graphicFrameLocks noChangeAspect="1"/>
            </p:cNvGraphicFramePr>
            <p:nvPr/>
          </p:nvGraphicFramePr>
          <p:xfrm>
            <a:off x="1453555" y="2348883"/>
            <a:ext cx="238125" cy="500063"/>
          </p:xfrm>
          <a:graphic>
            <a:graphicData uri="http://schemas.openxmlformats.org/presentationml/2006/ole">
              <p:oleObj spid="_x0000_s2699" name="Visio" r:id="rId9" imgW="205311" imgH="432054" progId="">
                <p:embed/>
              </p:oleObj>
            </a:graphicData>
          </a:graphic>
        </p:graphicFrame>
      </p:grpSp>
      <p:pic>
        <p:nvPicPr>
          <p:cNvPr id="2706" name="Picture 604" descr="1f63dda8e94e81876adb0d3a79513ccd_300_300_max"/>
          <p:cNvPicPr>
            <a:picLocks noChangeAspect="1" noChangeArrowheads="1"/>
          </p:cNvPicPr>
          <p:nvPr/>
        </p:nvPicPr>
        <p:blipFill>
          <a:blip r:embed="rId10"/>
          <a:srcRect l="51411" t="-1601" r="-77615" b="3938"/>
          <a:stretch>
            <a:fillRect/>
          </a:stretch>
        </p:blipFill>
        <p:spPr bwMode="auto">
          <a:xfrm>
            <a:off x="7527925" y="965200"/>
            <a:ext cx="3001963" cy="1358900"/>
          </a:xfrm>
          <a:prstGeom prst="rect">
            <a:avLst/>
          </a:prstGeom>
          <a:noFill/>
          <a:ln w="9525">
            <a:noFill/>
            <a:miter lim="800000"/>
            <a:headEnd/>
            <a:tailEnd/>
          </a:ln>
        </p:spPr>
      </p:pic>
      <p:sp>
        <p:nvSpPr>
          <p:cNvPr id="24" name="Скругленный прямоугольник 23"/>
          <p:cNvSpPr/>
          <p:nvPr/>
        </p:nvSpPr>
        <p:spPr>
          <a:xfrm>
            <a:off x="344488" y="765175"/>
            <a:ext cx="2139950" cy="500063"/>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dirty="0">
                <a:solidFill>
                  <a:schemeClr val="bg1"/>
                </a:solidFill>
              </a:rPr>
              <a:t>Жұмыспен қамтылған халық</a:t>
            </a:r>
            <a:endParaRPr lang="kk-KZ" b="1" dirty="0">
              <a:solidFill>
                <a:schemeClr val="bg1"/>
              </a:solidFill>
            </a:endParaRPr>
          </a:p>
        </p:txBody>
      </p:sp>
      <p:sp>
        <p:nvSpPr>
          <p:cNvPr id="25" name="Скругленный прямоугольник 24"/>
          <p:cNvSpPr/>
          <p:nvPr/>
        </p:nvSpPr>
        <p:spPr>
          <a:xfrm>
            <a:off x="539750" y="2244725"/>
            <a:ext cx="1655763" cy="466725"/>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solidFill>
                  <a:schemeClr val="bg1"/>
                </a:solidFill>
              </a:rPr>
              <a:t>8,5 млн. </a:t>
            </a:r>
            <a:r>
              <a:rPr lang="kk-KZ" b="1" dirty="0">
                <a:solidFill>
                  <a:schemeClr val="bg1"/>
                </a:solidFill>
              </a:rPr>
              <a:t>адам</a:t>
            </a:r>
            <a:endParaRPr lang="kk-KZ" b="1" dirty="0">
              <a:solidFill>
                <a:schemeClr val="bg1"/>
              </a:solidFill>
            </a:endParaRPr>
          </a:p>
        </p:txBody>
      </p:sp>
      <p:grpSp>
        <p:nvGrpSpPr>
          <p:cNvPr id="2709" name="Группа 18"/>
          <p:cNvGrpSpPr>
            <a:grpSpLocks/>
          </p:cNvGrpSpPr>
          <p:nvPr/>
        </p:nvGrpSpPr>
        <p:grpSpPr bwMode="auto">
          <a:xfrm>
            <a:off x="3635375" y="765175"/>
            <a:ext cx="2232025" cy="1841500"/>
            <a:chOff x="3923928" y="764704"/>
            <a:chExt cx="2232570" cy="2026034"/>
          </a:xfrm>
        </p:grpSpPr>
        <p:pic>
          <p:nvPicPr>
            <p:cNvPr id="10" name="Picture 2" descr="http://www.ericabrooks.com/wp-content/uploads/2010/12/target-market.jpg"/>
            <p:cNvPicPr>
              <a:picLocks noChangeAspect="1" noChangeArrowheads="1"/>
            </p:cNvPicPr>
            <p:nvPr/>
          </p:nvPicPr>
          <p:blipFill>
            <a:blip r:embed="rId11"/>
            <a:srcRect/>
            <a:stretch>
              <a:fillRect/>
            </a:stretch>
          </p:blipFill>
          <p:spPr bwMode="auto">
            <a:xfrm>
              <a:off x="4309785" y="1433645"/>
              <a:ext cx="1457681" cy="771989"/>
            </a:xfrm>
            <a:prstGeom prst="rect">
              <a:avLst/>
            </a:prstGeom>
            <a:solidFill>
              <a:schemeClr val="tx2">
                <a:lumMod val="75000"/>
              </a:schemeClr>
            </a:solidFill>
          </p:spPr>
        </p:pic>
        <p:sp>
          <p:nvSpPr>
            <p:cNvPr id="27" name="Скругленный прямоугольник 26"/>
            <p:cNvSpPr/>
            <p:nvPr/>
          </p:nvSpPr>
          <p:spPr>
            <a:xfrm>
              <a:off x="3923928" y="764704"/>
              <a:ext cx="2232570" cy="576372"/>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a:solidFill>
                    <a:schemeClr val="bg1"/>
                  </a:solidFill>
                </a:rPr>
                <a:t>ЖЗЖ белсенді қатысушылары</a:t>
              </a:r>
              <a:endParaRPr lang="kk-KZ" b="1">
                <a:solidFill>
                  <a:schemeClr val="bg1"/>
                </a:solidFill>
              </a:endParaRPr>
            </a:p>
          </p:txBody>
        </p:sp>
        <p:sp>
          <p:nvSpPr>
            <p:cNvPr id="29" name="Скругленный прямоугольник 28"/>
            <p:cNvSpPr/>
            <p:nvPr/>
          </p:nvSpPr>
          <p:spPr>
            <a:xfrm>
              <a:off x="4170051" y="2277243"/>
              <a:ext cx="1699040" cy="513495"/>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a:solidFill>
                    <a:schemeClr val="bg1"/>
                  </a:solidFill>
                </a:rPr>
                <a:t>5,7 млн. адам</a:t>
              </a:r>
              <a:endParaRPr lang="kk-KZ" b="1">
                <a:solidFill>
                  <a:schemeClr val="bg1"/>
                </a:solidFill>
              </a:endParaRPr>
            </a:p>
          </p:txBody>
        </p:sp>
      </p:grpSp>
      <p:sp>
        <p:nvSpPr>
          <p:cNvPr id="30" name="Скругленный прямоугольник 29"/>
          <p:cNvSpPr/>
          <p:nvPr/>
        </p:nvSpPr>
        <p:spPr>
          <a:xfrm>
            <a:off x="6443663" y="731838"/>
            <a:ext cx="2411412" cy="501650"/>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kk-KZ" b="1" dirty="0">
                <a:solidFill>
                  <a:schemeClr val="bg1"/>
                </a:solidFill>
              </a:rPr>
              <a:t>Жылына 12 рет ЗЖ жүзеге асырады</a:t>
            </a:r>
            <a:endParaRPr lang="kk-KZ" b="1" dirty="0">
              <a:solidFill>
                <a:schemeClr val="bg1"/>
              </a:solidFill>
            </a:endParaRPr>
          </a:p>
        </p:txBody>
      </p:sp>
      <p:sp>
        <p:nvSpPr>
          <p:cNvPr id="31" name="Скругленный прямоугольник 30"/>
          <p:cNvSpPr/>
          <p:nvPr/>
        </p:nvSpPr>
        <p:spPr>
          <a:xfrm>
            <a:off x="6804025" y="2205038"/>
            <a:ext cx="1763713" cy="466725"/>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solidFill>
                  <a:schemeClr val="bg1"/>
                </a:solidFill>
              </a:rPr>
              <a:t>3</a:t>
            </a:r>
            <a:r>
              <a:rPr lang="ru-RU" b="1" dirty="0">
                <a:solidFill>
                  <a:schemeClr val="bg1"/>
                </a:solidFill>
              </a:rPr>
              <a:t>,7 млн. </a:t>
            </a:r>
            <a:r>
              <a:rPr lang="kk-KZ" b="1" dirty="0">
                <a:solidFill>
                  <a:schemeClr val="bg1"/>
                </a:solidFill>
              </a:rPr>
              <a:t>адам</a:t>
            </a:r>
            <a:endParaRPr lang="kk-KZ" dirty="0">
              <a:solidFill>
                <a:schemeClr val="bg1"/>
              </a:solidFill>
            </a:endParaRPr>
          </a:p>
        </p:txBody>
      </p:sp>
      <p:grpSp>
        <p:nvGrpSpPr>
          <p:cNvPr id="2712" name="Группа 37"/>
          <p:cNvGrpSpPr>
            <a:grpSpLocks/>
          </p:cNvGrpSpPr>
          <p:nvPr/>
        </p:nvGrpSpPr>
        <p:grpSpPr bwMode="auto">
          <a:xfrm>
            <a:off x="971550" y="3830638"/>
            <a:ext cx="1008063" cy="412750"/>
            <a:chOff x="2438380" y="2276103"/>
            <a:chExt cx="647700" cy="433335"/>
          </a:xfrm>
        </p:grpSpPr>
        <p:graphicFrame>
          <p:nvGraphicFramePr>
            <p:cNvPr id="2700" name="Object 652"/>
            <p:cNvGraphicFramePr>
              <a:graphicFrameLocks noChangeAspect="1"/>
            </p:cNvGraphicFramePr>
            <p:nvPr/>
          </p:nvGraphicFramePr>
          <p:xfrm>
            <a:off x="2438380" y="2276103"/>
            <a:ext cx="204787" cy="431800"/>
          </p:xfrm>
          <a:graphic>
            <a:graphicData uri="http://schemas.openxmlformats.org/presentationml/2006/ole">
              <p:oleObj spid="_x0000_s2700" name="Visio" r:id="rId12" imgW="205311" imgH="432054" progId="">
                <p:embed/>
              </p:oleObj>
            </a:graphicData>
          </a:graphic>
        </p:graphicFrame>
        <p:graphicFrame>
          <p:nvGraphicFramePr>
            <p:cNvPr id="2701" name="Object 653"/>
            <p:cNvGraphicFramePr>
              <a:graphicFrameLocks noChangeAspect="1"/>
            </p:cNvGraphicFramePr>
            <p:nvPr/>
          </p:nvGraphicFramePr>
          <p:xfrm>
            <a:off x="2654280" y="2277638"/>
            <a:ext cx="204787" cy="431800"/>
          </p:xfrm>
          <a:graphic>
            <a:graphicData uri="http://schemas.openxmlformats.org/presentationml/2006/ole">
              <p:oleObj spid="_x0000_s2701" name="Visio" r:id="rId13" imgW="205311" imgH="432054" progId="">
                <p:embed/>
              </p:oleObj>
            </a:graphicData>
          </a:graphic>
        </p:graphicFrame>
        <p:graphicFrame>
          <p:nvGraphicFramePr>
            <p:cNvPr id="2702" name="Object 654"/>
            <p:cNvGraphicFramePr>
              <a:graphicFrameLocks noChangeAspect="1"/>
            </p:cNvGraphicFramePr>
            <p:nvPr/>
          </p:nvGraphicFramePr>
          <p:xfrm>
            <a:off x="2881292" y="2276103"/>
            <a:ext cx="204788" cy="431800"/>
          </p:xfrm>
          <a:graphic>
            <a:graphicData uri="http://schemas.openxmlformats.org/presentationml/2006/ole">
              <p:oleObj spid="_x0000_s2702" name="Visio" r:id="rId14" imgW="205311" imgH="432054" progId="">
                <p:embed/>
              </p:oleObj>
            </a:graphicData>
          </a:graphic>
        </p:graphicFrame>
      </p:grpSp>
      <p:sp>
        <p:nvSpPr>
          <p:cNvPr id="39" name="Скругленный прямоугольник 38"/>
          <p:cNvSpPr/>
          <p:nvPr/>
        </p:nvSpPr>
        <p:spPr>
          <a:xfrm>
            <a:off x="684213" y="4367213"/>
            <a:ext cx="1800225" cy="28575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ru-RU" b="1" dirty="0">
                <a:solidFill>
                  <a:schemeClr val="tx2">
                    <a:lumMod val="50000"/>
                  </a:schemeClr>
                </a:solidFill>
              </a:rPr>
              <a:t>2,7 млн. </a:t>
            </a:r>
            <a:r>
              <a:rPr lang="kk-KZ" b="1" dirty="0">
                <a:solidFill>
                  <a:schemeClr val="tx2">
                    <a:lumMod val="50000"/>
                  </a:schemeClr>
                </a:solidFill>
              </a:rPr>
              <a:t>адам</a:t>
            </a:r>
            <a:r>
              <a:rPr lang="ru-RU" b="1" dirty="0">
                <a:solidFill>
                  <a:schemeClr val="tx2">
                    <a:lumMod val="50000"/>
                  </a:schemeClr>
                </a:solidFill>
              </a:rPr>
              <a:t> </a:t>
            </a:r>
            <a:endParaRPr lang="ru-RU" b="1" dirty="0">
              <a:solidFill>
                <a:schemeClr val="tx2">
                  <a:lumMod val="50000"/>
                </a:schemeClr>
              </a:solidFill>
            </a:endParaRPr>
          </a:p>
        </p:txBody>
      </p:sp>
      <p:sp>
        <p:nvSpPr>
          <p:cNvPr id="40" name="Скругленный прямоугольник 39"/>
          <p:cNvSpPr/>
          <p:nvPr/>
        </p:nvSpPr>
        <p:spPr>
          <a:xfrm>
            <a:off x="468313" y="3286125"/>
            <a:ext cx="2590800" cy="503238"/>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kk-KZ" b="1" dirty="0">
                <a:solidFill>
                  <a:schemeClr val="tx2">
                    <a:lumMod val="50000"/>
                  </a:schemeClr>
                </a:solidFill>
              </a:rPr>
              <a:t>Өз бетінше жұмыспен айналысатындар</a:t>
            </a:r>
            <a:r>
              <a:rPr lang="kk-KZ" dirty="0">
                <a:solidFill>
                  <a:schemeClr val="tx2">
                    <a:lumMod val="50000"/>
                  </a:schemeClr>
                </a:solidFill>
              </a:rPr>
              <a:t> </a:t>
            </a:r>
            <a:endParaRPr lang="kk-KZ" dirty="0">
              <a:solidFill>
                <a:schemeClr val="tx2">
                  <a:lumMod val="50000"/>
                </a:schemeClr>
              </a:solidFill>
            </a:endParaRPr>
          </a:p>
        </p:txBody>
      </p:sp>
      <p:grpSp>
        <p:nvGrpSpPr>
          <p:cNvPr id="2715" name="Группа 49"/>
          <p:cNvGrpSpPr>
            <a:grpSpLocks/>
          </p:cNvGrpSpPr>
          <p:nvPr/>
        </p:nvGrpSpPr>
        <p:grpSpPr bwMode="auto">
          <a:xfrm>
            <a:off x="3851275" y="3255963"/>
            <a:ext cx="3960813" cy="1393825"/>
            <a:chOff x="5810921" y="2074172"/>
            <a:chExt cx="3960440" cy="1010667"/>
          </a:xfrm>
        </p:grpSpPr>
        <p:pic>
          <p:nvPicPr>
            <p:cNvPr id="2722" name="Picture 604" descr="1f63dda8e94e81876adb0d3a79513ccd_300_300_max"/>
            <p:cNvPicPr>
              <a:picLocks noChangeAspect="1" noChangeArrowheads="1"/>
            </p:cNvPicPr>
            <p:nvPr/>
          </p:nvPicPr>
          <p:blipFill>
            <a:blip r:embed="rId10"/>
            <a:srcRect l="51411" t="-1601" r="-77615" b="3938"/>
            <a:stretch>
              <a:fillRect/>
            </a:stretch>
          </p:blipFill>
          <p:spPr bwMode="auto">
            <a:xfrm>
              <a:off x="6577803" y="2191978"/>
              <a:ext cx="3193558" cy="786252"/>
            </a:xfrm>
            <a:prstGeom prst="rect">
              <a:avLst/>
            </a:prstGeom>
            <a:noFill/>
            <a:ln w="9525">
              <a:noFill/>
              <a:miter lim="800000"/>
              <a:headEnd/>
              <a:tailEnd/>
            </a:ln>
          </p:spPr>
        </p:pic>
        <p:sp>
          <p:nvSpPr>
            <p:cNvPr id="48" name="Скругленный прямоугольник 47"/>
            <p:cNvSpPr/>
            <p:nvPr/>
          </p:nvSpPr>
          <p:spPr>
            <a:xfrm>
              <a:off x="5810921" y="2074172"/>
              <a:ext cx="3023903" cy="38677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kk-KZ" b="1" dirty="0">
                  <a:solidFill>
                    <a:schemeClr val="tx2">
                      <a:lumMod val="50000"/>
                    </a:schemeClr>
                  </a:solidFill>
                </a:rPr>
                <a:t>Зейнетақы жарналарын жүзеге асырады</a:t>
              </a:r>
              <a:endParaRPr lang="kk-KZ" b="1" dirty="0">
                <a:solidFill>
                  <a:schemeClr val="tx2">
                    <a:lumMod val="50000"/>
                  </a:schemeClr>
                </a:solidFill>
              </a:endParaRPr>
            </a:p>
          </p:txBody>
        </p:sp>
        <p:sp>
          <p:nvSpPr>
            <p:cNvPr id="49" name="Скругленный прямоугольник 48"/>
            <p:cNvSpPr/>
            <p:nvPr/>
          </p:nvSpPr>
          <p:spPr>
            <a:xfrm>
              <a:off x="6242680" y="2877641"/>
              <a:ext cx="1944505" cy="207198"/>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ru-RU" b="1" dirty="0">
                  <a:solidFill>
                    <a:schemeClr val="tx2">
                      <a:lumMod val="50000"/>
                    </a:schemeClr>
                  </a:solidFill>
                </a:rPr>
                <a:t>932,4 </a:t>
              </a:r>
              <a:r>
                <a:rPr lang="kk-KZ" b="1" dirty="0">
                  <a:solidFill>
                    <a:schemeClr val="tx2">
                      <a:lumMod val="50000"/>
                    </a:schemeClr>
                  </a:solidFill>
                </a:rPr>
                <a:t>мың</a:t>
              </a:r>
              <a:r>
                <a:rPr lang="ru-RU" b="1" dirty="0">
                  <a:solidFill>
                    <a:schemeClr val="tx2">
                      <a:lumMod val="50000"/>
                    </a:schemeClr>
                  </a:solidFill>
                </a:rPr>
                <a:t> </a:t>
              </a:r>
              <a:r>
                <a:rPr lang="kk-KZ" b="1" dirty="0">
                  <a:solidFill>
                    <a:schemeClr val="tx2">
                      <a:lumMod val="50000"/>
                    </a:schemeClr>
                  </a:solidFill>
                </a:rPr>
                <a:t>адам</a:t>
              </a:r>
              <a:endParaRPr lang="kk-KZ" b="1" dirty="0">
                <a:solidFill>
                  <a:schemeClr val="tx2">
                    <a:lumMod val="50000"/>
                  </a:schemeClr>
                </a:solidFill>
              </a:endParaRPr>
            </a:p>
          </p:txBody>
        </p:sp>
      </p:grpSp>
      <p:sp>
        <p:nvSpPr>
          <p:cNvPr id="12" name="Стрелка вправо 11"/>
          <p:cNvSpPr/>
          <p:nvPr/>
        </p:nvSpPr>
        <p:spPr>
          <a:xfrm>
            <a:off x="2195513" y="1717675"/>
            <a:ext cx="1152525" cy="217488"/>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4" name="Стрелка вправо 43"/>
          <p:cNvSpPr/>
          <p:nvPr/>
        </p:nvSpPr>
        <p:spPr>
          <a:xfrm>
            <a:off x="5867400" y="1668463"/>
            <a:ext cx="1152525" cy="195262"/>
          </a:xfrm>
          <a:prstGeom prst="rightArrow">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45" name="Стрелка вправо 44"/>
          <p:cNvSpPr/>
          <p:nvPr/>
        </p:nvSpPr>
        <p:spPr>
          <a:xfrm>
            <a:off x="2771775" y="4024313"/>
            <a:ext cx="1152525" cy="21748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ru-RU"/>
          </a:p>
        </p:txBody>
      </p:sp>
      <p:sp>
        <p:nvSpPr>
          <p:cNvPr id="7" name="Прямоугольник 6"/>
          <p:cNvSpPr/>
          <p:nvPr/>
        </p:nvSpPr>
        <p:spPr>
          <a:xfrm>
            <a:off x="403225" y="4941888"/>
            <a:ext cx="8451850" cy="1476375"/>
          </a:xfrm>
          <a:prstGeom prst="rect">
            <a:avLst/>
          </a:prstGeom>
          <a:ln w="12700">
            <a:solidFill>
              <a:schemeClr val="tx2">
                <a:lumMod val="60000"/>
                <a:lumOff val="40000"/>
              </a:schemeClr>
            </a:solidFill>
            <a:prstDash val="dash"/>
          </a:ln>
        </p:spPr>
        <p:txBody>
          <a:bodyPr>
            <a:spAutoFit/>
          </a:bodyPr>
          <a:lstStyle/>
          <a:p>
            <a:pPr algn="just" fontAlgn="auto">
              <a:spcBef>
                <a:spcPts val="0"/>
              </a:spcBef>
              <a:spcAft>
                <a:spcPts val="0"/>
              </a:spcAft>
              <a:defRPr/>
            </a:pPr>
            <a:r>
              <a:rPr lang="kk-KZ" dirty="0">
                <a:latin typeface="Arial Narrow" pitchFamily="34" charset="0"/>
              </a:rPr>
              <a:t>Жалдамалы қызметкерлердің, өз бетінше жұмыспен айналысатын халықтың жұмыспен қамтылуын және табыстарын заңдастыру </a:t>
            </a:r>
            <a:r>
              <a:rPr lang="kk-KZ" dirty="0">
                <a:latin typeface="Arial Narrow" pitchFamily="34" charset="0"/>
              </a:rPr>
              <a:t>және кепілдендірілген ең төмен зейнетақымен қамсыздандыру арқылы олардың </a:t>
            </a:r>
            <a:r>
              <a:rPr lang="kk-KZ" dirty="0">
                <a:latin typeface="Arial Narrow" pitchFamily="34" charset="0"/>
              </a:rPr>
              <a:t>зейнетақы жинақтары жүйесіне қатысуын ынталандыру бойынша кешенді шаралар жоспарланып отыр. Осы мақсаттарда </a:t>
            </a:r>
            <a:r>
              <a:rPr lang="kk-KZ" b="1" u="sng" dirty="0">
                <a:latin typeface="Arial Narrow" pitchFamily="34" charset="0"/>
              </a:rPr>
              <a:t>базалық зейнетақыны кепілдендірілген ең төмен зейнетақыға өзгерту </a:t>
            </a:r>
            <a:r>
              <a:rPr lang="kk-KZ" dirty="0">
                <a:latin typeface="Arial Narrow" pitchFamily="34" charset="0"/>
              </a:rPr>
              <a:t>көзделуде.</a:t>
            </a:r>
            <a:endParaRPr lang="kk-KZ" dirty="0">
              <a:latin typeface="Arial Narrow" pitchFamily="34" charset="0"/>
            </a:endParaRPr>
          </a:p>
        </p:txBody>
      </p:sp>
      <p:sp>
        <p:nvSpPr>
          <p:cNvPr id="42" name="Rectangle 4"/>
          <p:cNvSpPr>
            <a:spLocks noChangeArrowheads="1"/>
          </p:cNvSpPr>
          <p:nvPr/>
        </p:nvSpPr>
        <p:spPr bwMode="auto">
          <a:xfrm>
            <a:off x="403225" y="2781300"/>
            <a:ext cx="8451850" cy="2016125"/>
          </a:xfrm>
          <a:prstGeom prst="rect">
            <a:avLst/>
          </a:prstGeom>
          <a:noFill/>
          <a:ln w="12700">
            <a:solidFill>
              <a:srgbClr val="000000"/>
            </a:solidFill>
            <a:prstDash val="dash"/>
            <a:miter lim="800000"/>
            <a:headEnd/>
            <a:tailEnd/>
          </a:ln>
          <a:extLst>
            <a:ext uri="{909E8E84-426E-40DD-AFC4-6F175D3DCCD1}"/>
          </a:extLst>
        </p:spPr>
        <p:txBody>
          <a:bodyPr/>
          <a:lstStyle/>
          <a:p>
            <a:pPr algn="just" fontAlgn="auto">
              <a:spcBef>
                <a:spcPts val="0"/>
              </a:spcBef>
              <a:spcAft>
                <a:spcPts val="1200"/>
              </a:spcAft>
              <a:defRPr/>
            </a:pPr>
            <a:r>
              <a:rPr lang="ru-RU" b="1" dirty="0" err="1">
                <a:latin typeface="Arial Narrow" pitchFamily="34" charset="0"/>
              </a:rPr>
              <a:t>Соның</a:t>
            </a:r>
            <a:r>
              <a:rPr lang="ru-RU" b="1" dirty="0">
                <a:latin typeface="Arial Narrow" pitchFamily="34" charset="0"/>
              </a:rPr>
              <a:t>  </a:t>
            </a:r>
            <a:r>
              <a:rPr lang="ru-RU" b="1" dirty="0" err="1">
                <a:latin typeface="Arial Narrow" pitchFamily="34" charset="0"/>
              </a:rPr>
              <a:t>ішінде</a:t>
            </a:r>
            <a:endParaRPr lang="ru-RU" sz="1600" b="1" dirty="0">
              <a:latin typeface="Arial Narrow" pitchFamily="34" charset="0"/>
            </a:endParaRPr>
          </a:p>
          <a:p>
            <a:pPr indent="355600" algn="just" fontAlgn="auto">
              <a:spcBef>
                <a:spcPts val="0"/>
              </a:spcBef>
              <a:spcAft>
                <a:spcPts val="0"/>
              </a:spcAft>
              <a:defRPr/>
            </a:pPr>
            <a:endParaRPr lang="ru-RU" sz="800" b="1" dirty="0">
              <a:latin typeface="Arial Narrow" pitchFamily="34" charset="0"/>
            </a:endParaRPr>
          </a:p>
          <a:p>
            <a:pPr indent="355600" algn="just" fontAlgn="auto">
              <a:spcBef>
                <a:spcPts val="0"/>
              </a:spcBef>
              <a:spcAft>
                <a:spcPts val="1200"/>
              </a:spcAft>
              <a:defRPr/>
            </a:pPr>
            <a:endParaRPr lang="ru-RU" sz="1400" i="1" dirty="0">
              <a:latin typeface="Arial Narrow" pitchFamily="34" charset="0"/>
            </a:endParaRPr>
          </a:p>
        </p:txBody>
      </p:sp>
      <p:sp>
        <p:nvSpPr>
          <p:cNvPr id="2721" name="Номер слайда 2"/>
          <p:cNvSpPr>
            <a:spLocks noGrp="1"/>
          </p:cNvSpPr>
          <p:nvPr>
            <p:ph type="sldNum" sz="quarter" idx="12"/>
          </p:nvPr>
        </p:nvSpPr>
        <p:spPr bwMode="auto">
          <a:xfrm>
            <a:off x="6975475" y="6519863"/>
            <a:ext cx="2133600" cy="365125"/>
          </a:xfrm>
          <a:noFill/>
          <a:ln>
            <a:miter lim="800000"/>
            <a:headEnd/>
            <a:tailEnd/>
          </a:ln>
        </p:spPr>
        <p:txBody>
          <a:bodyPr wrap="square" numCol="1" anchorCtr="0" compatLnSpc="1">
            <a:prstTxWarp prst="textNoShape">
              <a:avLst/>
            </a:prstTxWarp>
          </a:bodyPr>
          <a:lstStyle/>
          <a:p>
            <a:pPr fontAlgn="base">
              <a:spcBef>
                <a:spcPct val="0"/>
              </a:spcBef>
              <a:spcAft>
                <a:spcPct val="0"/>
              </a:spcAft>
            </a:pPr>
            <a:fld id="{BC2E8330-3279-4B4E-A16F-9DB17D3F5AA7}" type="slidenum">
              <a:rPr lang="ru-RU">
                <a:solidFill>
                  <a:schemeClr val="tx1"/>
                </a:solidFill>
              </a:rPr>
              <a:pPr fontAlgn="base">
                <a:spcBef>
                  <a:spcPct val="0"/>
                </a:spcBef>
                <a:spcAft>
                  <a:spcPct val="0"/>
                </a:spcAft>
              </a:pPr>
              <a:t>7</a:t>
            </a:fld>
            <a:endParaRPr lang="ru-RU">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6513" y="115888"/>
            <a:ext cx="9145588" cy="720725"/>
          </a:xfrm>
        </p:spPr>
        <p:txBody>
          <a:bodyPr rtlCol="0">
            <a:normAutofit fontScale="90000"/>
          </a:bodyPr>
          <a:lstStyle/>
          <a:p>
            <a:pPr fontAlgn="auto">
              <a:spcAft>
                <a:spcPts val="0"/>
              </a:spcAft>
              <a:defRPr/>
            </a:pPr>
            <a:r>
              <a:rPr lang="ru-RU" sz="2800" b="1" u="sng" dirty="0" smtClean="0"/>
              <a:t/>
            </a:r>
            <a:br>
              <a:rPr lang="ru-RU" sz="2800" b="1" u="sng" dirty="0" smtClean="0"/>
            </a:br>
            <a:r>
              <a:rPr lang="kk-KZ" sz="2800" b="1" u="sng" dirty="0" smtClean="0">
                <a:latin typeface="Arial Narrow" pitchFamily="34" charset="0"/>
              </a:rPr>
              <a:t>Әйелдерді сәйкес зейнетақымен қамсыздандыру проблемасы</a:t>
            </a:r>
            <a:r>
              <a:rPr lang="kk-KZ" sz="2800" dirty="0" smtClean="0">
                <a:latin typeface="Arial Narrow" pitchFamily="34" charset="0"/>
              </a:rPr>
              <a:t/>
            </a:r>
            <a:br>
              <a:rPr lang="kk-KZ" sz="2800" dirty="0" smtClean="0">
                <a:latin typeface="Arial Narrow" pitchFamily="34" charset="0"/>
              </a:rPr>
            </a:br>
            <a:r>
              <a:rPr lang="ru-RU" sz="2800" b="1" dirty="0"/>
              <a:t> </a:t>
            </a:r>
            <a:endParaRPr lang="kk-KZ" sz="2800" dirty="0"/>
          </a:p>
        </p:txBody>
      </p:sp>
      <p:sp>
        <p:nvSpPr>
          <p:cNvPr id="3" name="Объект 2"/>
          <p:cNvSpPr>
            <a:spLocks noGrp="1"/>
          </p:cNvSpPr>
          <p:nvPr>
            <p:ph idx="1"/>
          </p:nvPr>
        </p:nvSpPr>
        <p:spPr>
          <a:xfrm>
            <a:off x="395288" y="981075"/>
            <a:ext cx="8424862" cy="4032250"/>
          </a:xfrm>
        </p:spPr>
        <p:txBody>
          <a:bodyPr rtlCol="0">
            <a:normAutofit fontScale="92500"/>
          </a:bodyPr>
          <a:lstStyle/>
          <a:p>
            <a:pPr marL="0" indent="0" algn="just" fontAlgn="auto">
              <a:spcBef>
                <a:spcPts val="0"/>
              </a:spcBef>
              <a:spcAft>
                <a:spcPts val="0"/>
              </a:spcAft>
              <a:buFont typeface="Arial" pitchFamily="34" charset="0"/>
              <a:buNone/>
              <a:defRPr/>
            </a:pPr>
            <a:r>
              <a:rPr lang="ru-RU" sz="2400" b="1" dirty="0"/>
              <a:t>1. </a:t>
            </a:r>
            <a:r>
              <a:rPr lang="ru-RU" sz="2400" dirty="0" err="1"/>
              <a:t>Әйелдердің</a:t>
            </a:r>
            <a:r>
              <a:rPr lang="ru-RU" sz="2400" dirty="0"/>
              <a:t> </a:t>
            </a:r>
            <a:r>
              <a:rPr lang="ru-RU" sz="2400" dirty="0" err="1"/>
              <a:t>зейнетақы</a:t>
            </a:r>
            <a:r>
              <a:rPr lang="ru-RU" sz="2400" dirty="0"/>
              <a:t> </a:t>
            </a:r>
            <a:r>
              <a:rPr lang="ru-RU" sz="2400" dirty="0" err="1"/>
              <a:t>жинақтарының</a:t>
            </a:r>
            <a:r>
              <a:rPr lang="ru-RU" sz="2400" dirty="0"/>
              <a:t> </a:t>
            </a:r>
            <a:r>
              <a:rPr lang="ru-RU" sz="2400" dirty="0" err="1"/>
              <a:t>қалып</a:t>
            </a:r>
            <a:r>
              <a:rPr lang="ru-RU" sz="2400" dirty="0"/>
              <a:t> </a:t>
            </a:r>
            <a:r>
              <a:rPr lang="ru-RU" sz="2400" dirty="0" err="1"/>
              <a:t>қою</a:t>
            </a:r>
            <a:r>
              <a:rPr lang="ru-RU" sz="2400" dirty="0"/>
              <a:t> </a:t>
            </a:r>
            <a:r>
              <a:rPr lang="ru-RU" sz="2400" dirty="0" err="1"/>
              <a:t>себептері</a:t>
            </a:r>
            <a:r>
              <a:rPr lang="ru-RU" sz="2400" dirty="0"/>
              <a:t>: </a:t>
            </a:r>
            <a:endParaRPr lang="kk-KZ" sz="2400" dirty="0"/>
          </a:p>
          <a:p>
            <a:pPr marL="546100" algn="just" fontAlgn="auto">
              <a:spcBef>
                <a:spcPts val="0"/>
              </a:spcBef>
              <a:spcAft>
                <a:spcPts val="0"/>
              </a:spcAft>
              <a:buFont typeface="Arial" pitchFamily="34" charset="0"/>
              <a:buChar char="•"/>
              <a:tabLst>
                <a:tab pos="361950" algn="l"/>
              </a:tabLst>
              <a:defRPr/>
            </a:pPr>
            <a:r>
              <a:rPr lang="kk-KZ" sz="2400" dirty="0"/>
              <a:t>Жүктілігіне және бала тууына байланысты демалыста болуына байланысты салыстырмалы түрде жинақтаушы зейнетақы жүйесіне қатысу өтілінің аз болуы және зейнеткерлікке ерлермен салыстырғанда неғұрлым ерте шығуы;</a:t>
            </a:r>
          </a:p>
          <a:p>
            <a:pPr marL="546100" algn="just" fontAlgn="auto">
              <a:spcBef>
                <a:spcPts val="0"/>
              </a:spcBef>
              <a:spcAft>
                <a:spcPts val="0"/>
              </a:spcAft>
              <a:buFont typeface="Arial" pitchFamily="34" charset="0"/>
              <a:buChar char="•"/>
              <a:defRPr/>
            </a:pPr>
            <a:r>
              <a:rPr lang="kk-KZ" sz="2400" dirty="0"/>
              <a:t>еңбекақы төлеудегі гендерлік өзгешелік </a:t>
            </a:r>
            <a:r>
              <a:rPr lang="kk-KZ" sz="2400" dirty="0" smtClean="0"/>
              <a:t>(соңғы </a:t>
            </a:r>
            <a:r>
              <a:rPr lang="kk-KZ" sz="2400" dirty="0"/>
              <a:t>5 жылда әйелдердің орташа айлық </a:t>
            </a:r>
            <a:r>
              <a:rPr lang="kk-KZ" sz="2400" dirty="0" smtClean="0"/>
              <a:t>жалақысының </a:t>
            </a:r>
            <a:r>
              <a:rPr lang="kk-KZ" sz="2400" dirty="0"/>
              <a:t>мөлшері ерлердің орташа айлық жалақысының 66-дан 68 %  дейін құрады).  </a:t>
            </a:r>
          </a:p>
          <a:p>
            <a:pPr marL="0" indent="0" algn="just" fontAlgn="auto">
              <a:spcAft>
                <a:spcPts val="0"/>
              </a:spcAft>
              <a:buFont typeface="Arial" pitchFamily="34" charset="0"/>
              <a:buNone/>
              <a:defRPr/>
            </a:pPr>
            <a:r>
              <a:rPr lang="kk-KZ" sz="2400" b="1" dirty="0"/>
              <a:t>2. </a:t>
            </a:r>
            <a:r>
              <a:rPr lang="kk-KZ" sz="2400" dirty="0"/>
              <a:t>Әйелдердің зейнеткерлікке шыққаннан кейінгі өмір кезеңі</a:t>
            </a:r>
            <a:r>
              <a:rPr lang="kk-KZ" sz="2400" b="1" dirty="0"/>
              <a:t> </a:t>
            </a:r>
            <a:r>
              <a:rPr lang="kk-KZ" sz="2400" dirty="0"/>
              <a:t>(өмір сүруі)  ерлерге қарағанда </a:t>
            </a:r>
            <a:r>
              <a:rPr lang="kk-KZ" sz="2400" dirty="0" smtClean="0"/>
              <a:t> </a:t>
            </a:r>
            <a:r>
              <a:rPr lang="kk-KZ" sz="2400" dirty="0"/>
              <a:t>(12,99 жыл) </a:t>
            </a:r>
            <a:r>
              <a:rPr lang="kk-KZ" sz="2400" dirty="0" smtClean="0"/>
              <a:t>ұзағырақ (20,84 жыл</a:t>
            </a:r>
            <a:r>
              <a:rPr lang="kk-KZ" sz="2400" dirty="0"/>
              <a:t>). </a:t>
            </a:r>
          </a:p>
        </p:txBody>
      </p:sp>
      <p:sp>
        <p:nvSpPr>
          <p:cNvPr id="23555" name="Номер слайда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B037B0-2668-4AAA-9F2C-09B479C20731}" type="slidenum">
              <a:rPr lang="ru-RU">
                <a:solidFill>
                  <a:srgbClr val="898989"/>
                </a:solidFill>
              </a:rPr>
              <a:pPr fontAlgn="base">
                <a:spcBef>
                  <a:spcPct val="0"/>
                </a:spcBef>
                <a:spcAft>
                  <a:spcPct val="0"/>
                </a:spcAft>
              </a:pPr>
              <a:t>8</a:t>
            </a:fld>
            <a:endParaRPr lang="ru-RU">
              <a:solidFill>
                <a:srgbClr val="898989"/>
              </a:solidFill>
            </a:endParaRPr>
          </a:p>
        </p:txBody>
      </p:sp>
      <p:sp>
        <p:nvSpPr>
          <p:cNvPr id="5" name="Объект 2"/>
          <p:cNvSpPr txBox="1">
            <a:spLocks/>
          </p:cNvSpPr>
          <p:nvPr/>
        </p:nvSpPr>
        <p:spPr>
          <a:xfrm>
            <a:off x="468313" y="4797425"/>
            <a:ext cx="8229600" cy="180022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kk-KZ" sz="2200" b="1" u="sng" dirty="0">
                <a:solidFill>
                  <a:prstClr val="black"/>
                </a:solidFill>
              </a:rPr>
              <a:t>ШЕШУ ЖОЛДАРЫ</a:t>
            </a:r>
            <a:r>
              <a:rPr lang="ru-RU" sz="2200" b="1" u="sng" dirty="0">
                <a:solidFill>
                  <a:prstClr val="black"/>
                </a:solidFill>
              </a:rPr>
              <a:t>: </a:t>
            </a:r>
            <a:endParaRPr lang="kk-KZ" sz="2200" dirty="0">
              <a:solidFill>
                <a:prstClr val="black"/>
              </a:solidFill>
            </a:endParaRPr>
          </a:p>
          <a:p>
            <a:pPr algn="just" fontAlgn="auto">
              <a:spcBef>
                <a:spcPts val="0"/>
              </a:spcBef>
              <a:spcAft>
                <a:spcPts val="0"/>
              </a:spcAft>
              <a:defRPr/>
            </a:pPr>
            <a:r>
              <a:rPr lang="ru-RU" sz="2200" dirty="0" err="1">
                <a:solidFill>
                  <a:prstClr val="black"/>
                </a:solidFill>
              </a:rPr>
              <a:t>Әйелдердің</a:t>
            </a:r>
            <a:r>
              <a:rPr lang="ru-RU" sz="2200" dirty="0">
                <a:solidFill>
                  <a:prstClr val="black"/>
                </a:solidFill>
              </a:rPr>
              <a:t> </a:t>
            </a:r>
            <a:r>
              <a:rPr lang="ru-RU" sz="2200" dirty="0" err="1">
                <a:solidFill>
                  <a:prstClr val="black"/>
                </a:solidFill>
              </a:rPr>
              <a:t>зейнеткерлік</a:t>
            </a:r>
            <a:r>
              <a:rPr lang="ru-RU" sz="2200" dirty="0">
                <a:solidFill>
                  <a:prstClr val="black"/>
                </a:solidFill>
              </a:rPr>
              <a:t> </a:t>
            </a:r>
            <a:r>
              <a:rPr lang="ru-RU" sz="2200" dirty="0" err="1">
                <a:solidFill>
                  <a:prstClr val="black"/>
                </a:solidFill>
              </a:rPr>
              <a:t>жасын</a:t>
            </a:r>
            <a:r>
              <a:rPr lang="ru-RU" sz="2200" dirty="0">
                <a:solidFill>
                  <a:prstClr val="black"/>
                </a:solidFill>
              </a:rPr>
              <a:t> </a:t>
            </a:r>
            <a:r>
              <a:rPr lang="ru-RU" sz="2200" dirty="0" err="1">
                <a:solidFill>
                  <a:prstClr val="black"/>
                </a:solidFill>
              </a:rPr>
              <a:t>біріздендіру</a:t>
            </a:r>
            <a:r>
              <a:rPr lang="ru-RU" sz="2200" dirty="0">
                <a:solidFill>
                  <a:prstClr val="black"/>
                </a:solidFill>
              </a:rPr>
              <a:t>; </a:t>
            </a:r>
            <a:endParaRPr lang="kk-KZ" sz="2200" dirty="0">
              <a:solidFill>
                <a:prstClr val="black"/>
              </a:solidFill>
            </a:endParaRPr>
          </a:p>
          <a:p>
            <a:pPr algn="just" fontAlgn="auto">
              <a:spcBef>
                <a:spcPts val="0"/>
              </a:spcBef>
              <a:spcAft>
                <a:spcPts val="0"/>
              </a:spcAft>
              <a:defRPr/>
            </a:pPr>
            <a:r>
              <a:rPr lang="kk-KZ" sz="2200" dirty="0">
                <a:solidFill>
                  <a:prstClr val="black"/>
                </a:solidFill>
              </a:rPr>
              <a:t>Әйелдердің бала күтімі бойынша кезеңде жоғалтқан міндетті зейнетақы жарналарын субсидиялау қарастырылуда</a:t>
            </a:r>
            <a:r>
              <a:rPr lang="kk-KZ" sz="2200" dirty="0" smtClean="0">
                <a:solidFill>
                  <a:prstClr val="black"/>
                </a:solidFill>
              </a:rPr>
              <a:t>.</a:t>
            </a:r>
            <a:endParaRPr lang="kk-KZ" sz="2400" dirty="0">
              <a:solidFill>
                <a:prstClr val="blac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39700"/>
            <a:ext cx="9144000" cy="481013"/>
          </a:xfrm>
          <a:prstGeom prst="rect">
            <a:avLst/>
          </a:prstGeom>
          <a:noFill/>
        </p:spPr>
        <p:txBody>
          <a:bodyPr tIns="36000" bIns="36000" anchor="ctr"/>
          <a:lstStyle/>
          <a:p>
            <a:pPr marL="1077913" indent="-631825" algn="ctr" fontAlgn="auto">
              <a:spcBef>
                <a:spcPts val="0"/>
              </a:spcBef>
              <a:spcAft>
                <a:spcPts val="0"/>
              </a:spcAft>
              <a:defRPr/>
            </a:pPr>
            <a:endParaRPr lang="ru-RU" sz="2500" b="1" kern="0" dirty="0">
              <a:solidFill>
                <a:srgbClr val="1F497D"/>
              </a:solidFill>
              <a:latin typeface="Arial Narrow" pitchFamily="34" charset="0"/>
              <a:cs typeface="Times New Roman" pitchFamily="18" charset="0"/>
            </a:endParaRPr>
          </a:p>
          <a:p>
            <a:pPr algn="ctr" fontAlgn="auto">
              <a:spcBef>
                <a:spcPts val="0"/>
              </a:spcBef>
              <a:spcAft>
                <a:spcPts val="0"/>
              </a:spcAft>
              <a:defRPr/>
            </a:pPr>
            <a:r>
              <a:rPr lang="ru-RU" sz="2500" b="1" u="sng" dirty="0" err="1">
                <a:solidFill>
                  <a:prstClr val="black"/>
                </a:solidFill>
                <a:latin typeface="Arial Narrow" pitchFamily="34" charset="0"/>
              </a:rPr>
              <a:t>Міндетті</a:t>
            </a:r>
            <a:r>
              <a:rPr lang="ru-RU" sz="2500" b="1" u="sng" dirty="0">
                <a:solidFill>
                  <a:prstClr val="black"/>
                </a:solidFill>
                <a:latin typeface="Arial Narrow" pitchFamily="34" charset="0"/>
              </a:rPr>
              <a:t> </a:t>
            </a:r>
            <a:r>
              <a:rPr lang="ru-RU" sz="2500" b="1" u="sng" dirty="0" err="1">
                <a:solidFill>
                  <a:prstClr val="black"/>
                </a:solidFill>
                <a:latin typeface="Arial Narrow" pitchFamily="34" charset="0"/>
              </a:rPr>
              <a:t>кәсіптік</a:t>
            </a:r>
            <a:r>
              <a:rPr lang="ru-RU" sz="2500" b="1" u="sng" dirty="0">
                <a:solidFill>
                  <a:prstClr val="black"/>
                </a:solidFill>
                <a:latin typeface="Arial Narrow" pitchFamily="34" charset="0"/>
              </a:rPr>
              <a:t> </a:t>
            </a:r>
            <a:r>
              <a:rPr lang="ru-RU" sz="2500" b="1" u="sng" dirty="0" err="1">
                <a:solidFill>
                  <a:prstClr val="black"/>
                </a:solidFill>
                <a:latin typeface="Arial Narrow" pitchFamily="34" charset="0"/>
              </a:rPr>
              <a:t>зейнетақы</a:t>
            </a:r>
            <a:r>
              <a:rPr lang="ru-RU" sz="2500" b="1" u="sng" dirty="0">
                <a:solidFill>
                  <a:prstClr val="black"/>
                </a:solidFill>
                <a:latin typeface="Arial Narrow" pitchFamily="34" charset="0"/>
              </a:rPr>
              <a:t> </a:t>
            </a:r>
            <a:r>
              <a:rPr lang="ru-RU" sz="2500" b="1" u="sng" dirty="0" err="1">
                <a:solidFill>
                  <a:prstClr val="black"/>
                </a:solidFill>
                <a:latin typeface="Arial Narrow" pitchFamily="34" charset="0"/>
              </a:rPr>
              <a:t>жарналарын</a:t>
            </a:r>
            <a:r>
              <a:rPr lang="ru-RU" sz="2500" b="1" u="sng" dirty="0">
                <a:solidFill>
                  <a:prstClr val="black"/>
                </a:solidFill>
                <a:latin typeface="Arial Narrow" pitchFamily="34" charset="0"/>
              </a:rPr>
              <a:t> </a:t>
            </a:r>
            <a:r>
              <a:rPr lang="ru-RU" sz="2500" b="1" u="sng" dirty="0" err="1">
                <a:solidFill>
                  <a:prstClr val="black"/>
                </a:solidFill>
                <a:latin typeface="Arial Narrow" pitchFamily="34" charset="0"/>
              </a:rPr>
              <a:t>енгізу</a:t>
            </a:r>
            <a:endParaRPr lang="kk-KZ" sz="2500" dirty="0">
              <a:solidFill>
                <a:prstClr val="black"/>
              </a:solidFill>
              <a:latin typeface="Arial Narrow" pitchFamily="34" charset="0"/>
            </a:endParaRPr>
          </a:p>
          <a:p>
            <a:pPr algn="ctr" fontAlgn="auto">
              <a:spcBef>
                <a:spcPts val="0"/>
              </a:spcBef>
              <a:spcAft>
                <a:spcPts val="0"/>
              </a:spcAft>
              <a:defRPr/>
            </a:pPr>
            <a:r>
              <a:rPr lang="kk-KZ" sz="2800" b="1" u="sng" dirty="0">
                <a:solidFill>
                  <a:prstClr val="black"/>
                </a:solidFill>
                <a:latin typeface="Arial Narrow" pitchFamily="34" charset="0"/>
              </a:rPr>
              <a:t>  </a:t>
            </a:r>
            <a:r>
              <a:rPr lang="kk-KZ" sz="2800" b="1" dirty="0">
                <a:solidFill>
                  <a:prstClr val="black"/>
                </a:solidFill>
                <a:latin typeface="Arial Narrow" pitchFamily="34" charset="0"/>
              </a:rPr>
              <a:t> </a:t>
            </a:r>
            <a:endParaRPr lang="kk-KZ" sz="2800" dirty="0">
              <a:solidFill>
                <a:prstClr val="black"/>
              </a:solidFill>
              <a:latin typeface="Arial Narrow" pitchFamily="34" charset="0"/>
            </a:endParaRPr>
          </a:p>
        </p:txBody>
      </p:sp>
      <p:sp>
        <p:nvSpPr>
          <p:cNvPr id="5" name="Rectangle 85"/>
          <p:cNvSpPr>
            <a:spLocks noChangeArrowheads="1"/>
          </p:cNvSpPr>
          <p:nvPr/>
        </p:nvSpPr>
        <p:spPr bwMode="auto">
          <a:xfrm>
            <a:off x="469900" y="692150"/>
            <a:ext cx="3381375" cy="461963"/>
          </a:xfrm>
          <a:prstGeom prst="rect">
            <a:avLst/>
          </a:prstGeom>
          <a:noFill/>
          <a:ln>
            <a:noFill/>
          </a:ln>
          <a:extLst>
            <a:ext uri="{909E8E84-426E-40DD-AFC4-6F175D3DCCD1}"/>
            <a:ext uri="{91240B29-F687-4F45-9708-019B960494DF}"/>
          </a:extLst>
        </p:spPr>
        <p:txBody>
          <a:bodyPr>
            <a:spAutoFit/>
          </a:bodyPr>
          <a:lstStyle/>
          <a:p>
            <a:pPr algn="ctr" fontAlgn="auto">
              <a:spcBef>
                <a:spcPts val="0"/>
              </a:spcBef>
              <a:spcAft>
                <a:spcPts val="0"/>
              </a:spcAft>
              <a:defRPr/>
            </a:pPr>
            <a:r>
              <a:rPr lang="ru-RU" sz="2400" b="1" dirty="0" err="1">
                <a:solidFill>
                  <a:schemeClr val="tx2">
                    <a:lumMod val="75000"/>
                  </a:schemeClr>
                </a:solidFill>
                <a:latin typeface="Arial Narrow" pitchFamily="34" charset="0"/>
              </a:rPr>
              <a:t>Қолданыстағы</a:t>
            </a:r>
            <a:r>
              <a:rPr lang="ru-RU" sz="2400" b="1" dirty="0">
                <a:solidFill>
                  <a:schemeClr val="tx2">
                    <a:lumMod val="75000"/>
                  </a:schemeClr>
                </a:solidFill>
                <a:latin typeface="Arial Narrow" pitchFamily="34" charset="0"/>
              </a:rPr>
              <a:t> </a:t>
            </a:r>
            <a:r>
              <a:rPr lang="ru-RU" sz="2400" b="1" dirty="0" err="1">
                <a:solidFill>
                  <a:schemeClr val="tx2">
                    <a:lumMod val="75000"/>
                  </a:schemeClr>
                </a:solidFill>
                <a:latin typeface="Arial Narrow" pitchFamily="34" charset="0"/>
              </a:rPr>
              <a:t>жүйе</a:t>
            </a:r>
            <a:endParaRPr lang="kk-KZ" sz="2400" dirty="0">
              <a:solidFill>
                <a:schemeClr val="tx2">
                  <a:lumMod val="75000"/>
                </a:schemeClr>
              </a:solidFill>
              <a:latin typeface="Arial Narrow" pitchFamily="34" charset="0"/>
            </a:endParaRPr>
          </a:p>
        </p:txBody>
      </p:sp>
      <p:sp>
        <p:nvSpPr>
          <p:cNvPr id="24579" name="Rectangle 86"/>
          <p:cNvSpPr>
            <a:spLocks noChangeArrowheads="1"/>
          </p:cNvSpPr>
          <p:nvPr/>
        </p:nvSpPr>
        <p:spPr bwMode="auto">
          <a:xfrm>
            <a:off x="5292725" y="692150"/>
            <a:ext cx="3311525" cy="461963"/>
          </a:xfrm>
          <a:prstGeom prst="rect">
            <a:avLst/>
          </a:prstGeom>
          <a:noFill/>
          <a:ln w="9525">
            <a:noFill/>
            <a:miter lim="800000"/>
            <a:headEnd/>
            <a:tailEnd/>
          </a:ln>
        </p:spPr>
        <p:txBody>
          <a:bodyPr>
            <a:spAutoFit/>
          </a:bodyPr>
          <a:lstStyle/>
          <a:p>
            <a:pPr algn="ctr"/>
            <a:r>
              <a:rPr lang="ru-RU" sz="2400" b="1">
                <a:solidFill>
                  <a:srgbClr val="C00000"/>
                </a:solidFill>
                <a:latin typeface="Arial Narrow" pitchFamily="34" charset="0"/>
              </a:rPr>
              <a:t>Ұсынылатын жүйе </a:t>
            </a:r>
          </a:p>
        </p:txBody>
      </p:sp>
      <p:sp>
        <p:nvSpPr>
          <p:cNvPr id="24580" name="Rectangle 85"/>
          <p:cNvSpPr>
            <a:spLocks noChangeArrowheads="1"/>
          </p:cNvSpPr>
          <p:nvPr/>
        </p:nvSpPr>
        <p:spPr bwMode="auto">
          <a:xfrm>
            <a:off x="107950" y="3213100"/>
            <a:ext cx="4032250" cy="1938338"/>
          </a:xfrm>
          <a:prstGeom prst="rect">
            <a:avLst/>
          </a:prstGeom>
          <a:noFill/>
          <a:ln w="9525">
            <a:noFill/>
            <a:miter lim="800000"/>
            <a:headEnd/>
            <a:tailEnd/>
          </a:ln>
        </p:spPr>
        <p:txBody>
          <a:bodyPr>
            <a:spAutoFit/>
          </a:bodyPr>
          <a:lstStyle/>
          <a:p>
            <a:pPr algn="just"/>
            <a:r>
              <a:rPr lang="kk-KZ" sz="2000">
                <a:solidFill>
                  <a:srgbClr val="000000"/>
                </a:solidFill>
                <a:latin typeface="Calibri" pitchFamily="34" charset="0"/>
              </a:rPr>
              <a:t>2013 жылғы 1 қаңтарда міндетті кәсіптік зейнетақы жүйесі қатысушыларының саны                    4225 адамды құрайды, жинақтардың мөлшері 133,9 млн. теңге.</a:t>
            </a:r>
            <a:endParaRPr lang="ru-RU">
              <a:solidFill>
                <a:srgbClr val="000000"/>
              </a:solidFill>
              <a:latin typeface="Arial Narrow" pitchFamily="34" charset="0"/>
            </a:endParaRPr>
          </a:p>
        </p:txBody>
      </p:sp>
      <p:sp>
        <p:nvSpPr>
          <p:cNvPr id="14" name="Rectangle 85"/>
          <p:cNvSpPr>
            <a:spLocks noChangeArrowheads="1"/>
          </p:cNvSpPr>
          <p:nvPr/>
        </p:nvSpPr>
        <p:spPr bwMode="auto">
          <a:xfrm>
            <a:off x="4500563" y="2565400"/>
            <a:ext cx="4464050" cy="3662363"/>
          </a:xfrm>
          <a:prstGeom prst="rect">
            <a:avLst/>
          </a:prstGeom>
          <a:noFill/>
          <a:ln>
            <a:noFill/>
          </a:ln>
          <a:extLst>
            <a:ext uri="{909E8E84-426E-40DD-AFC4-6F175D3DCCD1}"/>
            <a:ext uri="{91240B29-F687-4F45-9708-019B960494DF}"/>
          </a:extLst>
        </p:spPr>
        <p:txBody>
          <a:bodyPr>
            <a:spAutoFit/>
          </a:bodyPr>
          <a:lstStyle/>
          <a:p>
            <a:pPr indent="363538" algn="just" fontAlgn="auto">
              <a:spcBef>
                <a:spcPts val="0"/>
              </a:spcBef>
              <a:spcAft>
                <a:spcPts val="0"/>
              </a:spcAft>
              <a:defRPr/>
            </a:pPr>
            <a:r>
              <a:rPr lang="kk-KZ" sz="2000" dirty="0">
                <a:solidFill>
                  <a:prstClr val="black"/>
                </a:solidFill>
                <a:latin typeface="Arial Narrow" pitchFamily="34" charset="0"/>
              </a:rPr>
              <a:t>Жұмыс берушілер МКЗЖ-ны Үкімет бекітетін және кезең-кезеңмен қаралатын зиянды кәсіптердің тізбесі бойынша аударатын болады. (болжам 135 мың адам.). </a:t>
            </a:r>
          </a:p>
          <a:p>
            <a:pPr indent="363538" algn="just" fontAlgn="auto">
              <a:spcBef>
                <a:spcPts val="0"/>
              </a:spcBef>
              <a:spcAft>
                <a:spcPts val="0"/>
              </a:spcAft>
              <a:defRPr/>
            </a:pPr>
            <a:endParaRPr lang="kk-KZ" sz="1650" b="1" dirty="0">
              <a:solidFill>
                <a:prstClr val="black"/>
              </a:solidFill>
              <a:latin typeface="+mn-lt"/>
            </a:endParaRPr>
          </a:p>
          <a:p>
            <a:pPr algn="just" fontAlgn="auto">
              <a:spcBef>
                <a:spcPts val="0"/>
              </a:spcBef>
              <a:spcAft>
                <a:spcPts val="0"/>
              </a:spcAft>
              <a:defRPr/>
            </a:pPr>
            <a:r>
              <a:rPr lang="kk-KZ" sz="1650" b="1" dirty="0">
                <a:solidFill>
                  <a:prstClr val="black"/>
                </a:solidFill>
                <a:latin typeface="+mn-lt"/>
              </a:rPr>
              <a:t>Мысал: </a:t>
            </a:r>
            <a:r>
              <a:rPr lang="kk-KZ" sz="1650" dirty="0">
                <a:solidFill>
                  <a:prstClr val="black"/>
                </a:solidFill>
                <a:latin typeface="+mn-lt"/>
              </a:rPr>
              <a:t>«Арселор Миттал Теміртау» АҚ көмір департаментінде  барлығы </a:t>
            </a:r>
            <a:r>
              <a:rPr lang="kk-KZ" sz="1650" b="1" dirty="0">
                <a:solidFill>
                  <a:prstClr val="black"/>
                </a:solidFill>
                <a:latin typeface="+mn-lt"/>
              </a:rPr>
              <a:t>31825 </a:t>
            </a:r>
            <a:r>
              <a:rPr lang="kk-KZ" sz="1650" dirty="0">
                <a:solidFill>
                  <a:prstClr val="black"/>
                </a:solidFill>
                <a:latin typeface="+mn-lt"/>
              </a:rPr>
              <a:t>қызметкер жұмыс істейді, оның</a:t>
            </a:r>
            <a:r>
              <a:rPr lang="kk-KZ" sz="1650" b="1" dirty="0">
                <a:solidFill>
                  <a:prstClr val="black"/>
                </a:solidFill>
                <a:latin typeface="+mn-lt"/>
              </a:rPr>
              <a:t> 3212 </a:t>
            </a:r>
            <a:r>
              <a:rPr lang="kk-KZ" sz="1650" dirty="0">
                <a:solidFill>
                  <a:prstClr val="black"/>
                </a:solidFill>
                <a:latin typeface="+mn-lt"/>
              </a:rPr>
              <a:t>немесе</a:t>
            </a:r>
            <a:r>
              <a:rPr lang="kk-KZ" sz="1650" b="1" dirty="0">
                <a:solidFill>
                  <a:prstClr val="black"/>
                </a:solidFill>
                <a:latin typeface="+mn-lt"/>
              </a:rPr>
              <a:t> 41,5% </a:t>
            </a:r>
            <a:r>
              <a:rPr lang="kk-KZ" sz="1650" dirty="0">
                <a:solidFill>
                  <a:prstClr val="black"/>
                </a:solidFill>
                <a:latin typeface="+mn-lt"/>
              </a:rPr>
              <a:t>зиянды еңбек жағдайларында жұмыс істейді. Еңбекақы төлеу қоры жылына 55,4 млрд. теңгені құрайды. МКЗЖ енгізген кезде жылына қосымша 1,1 млрд. теңге талап етіледі.</a:t>
            </a:r>
          </a:p>
        </p:txBody>
      </p:sp>
      <p:graphicFrame>
        <p:nvGraphicFramePr>
          <p:cNvPr id="15" name="Таблица 14"/>
          <p:cNvGraphicFramePr>
            <a:graphicFrameLocks noGrp="1"/>
          </p:cNvGraphicFramePr>
          <p:nvPr/>
        </p:nvGraphicFramePr>
        <p:xfrm>
          <a:off x="323850" y="1268413"/>
          <a:ext cx="3816350" cy="846137"/>
        </p:xfrm>
        <a:graphic>
          <a:graphicData uri="http://schemas.openxmlformats.org/drawingml/2006/table">
            <a:tbl>
              <a:tblPr firstRow="1" bandRow="1">
                <a:tableStyleId>{5C22544A-7EE6-4342-B048-85BDC9FD1C3A}</a:tableStyleId>
              </a:tblPr>
              <a:tblGrid>
                <a:gridCol w="3816424"/>
              </a:tblGrid>
              <a:tr h="845056">
                <a:tc>
                  <a:txBody>
                    <a:bodyPr/>
                    <a:lstStyle/>
                    <a:p>
                      <a:pPr algn="ctr"/>
                      <a:r>
                        <a:rPr lang="ru-RU" sz="2000" b="1" kern="1200" dirty="0" err="1" smtClean="0">
                          <a:solidFill>
                            <a:schemeClr val="lt1"/>
                          </a:solidFill>
                          <a:effectLst/>
                          <a:latin typeface="+mn-lt"/>
                          <a:ea typeface="+mn-ea"/>
                          <a:cs typeface="+mn-cs"/>
                        </a:rPr>
                        <a:t>Дағдылы</a:t>
                      </a:r>
                      <a:r>
                        <a:rPr lang="ru-RU" sz="2000" b="1" kern="1200" dirty="0" smtClean="0">
                          <a:solidFill>
                            <a:schemeClr val="lt1"/>
                          </a:solidFill>
                          <a:effectLst/>
                          <a:latin typeface="+mn-lt"/>
                          <a:ea typeface="+mn-ea"/>
                          <a:cs typeface="+mn-cs"/>
                        </a:rPr>
                        <a:t> </a:t>
                      </a:r>
                      <a:r>
                        <a:rPr lang="ru-RU" sz="2000" b="1" kern="1200" dirty="0" err="1" smtClean="0">
                          <a:solidFill>
                            <a:schemeClr val="lt1"/>
                          </a:solidFill>
                          <a:effectLst/>
                          <a:latin typeface="+mn-lt"/>
                          <a:ea typeface="+mn-ea"/>
                          <a:cs typeface="+mn-cs"/>
                        </a:rPr>
                        <a:t>өндіріс</a:t>
                      </a:r>
                      <a:r>
                        <a:rPr lang="ru-RU" sz="2000" b="1" kern="1200" dirty="0" smtClean="0">
                          <a:solidFill>
                            <a:schemeClr val="lt1"/>
                          </a:solidFill>
                          <a:effectLst/>
                          <a:latin typeface="+mn-lt"/>
                          <a:ea typeface="+mn-ea"/>
                          <a:cs typeface="+mn-cs"/>
                        </a:rPr>
                        <a:t> : МЗЖ (10%)</a:t>
                      </a:r>
                      <a:endParaRPr lang="kk-KZ" sz="2000" b="1" kern="1200" dirty="0">
                        <a:solidFill>
                          <a:schemeClr val="lt1"/>
                        </a:solidFill>
                        <a:effectLst/>
                        <a:latin typeface="+mn-lt"/>
                        <a:ea typeface="+mn-ea"/>
                        <a:cs typeface="+mn-cs"/>
                      </a:endParaRPr>
                    </a:p>
                  </a:txBody>
                  <a:tcPr anchor="ctr">
                    <a:solidFill>
                      <a:schemeClr val="tx2"/>
                    </a:solidFill>
                  </a:tcPr>
                </a:tc>
              </a:tr>
            </a:tbl>
          </a:graphicData>
        </a:graphic>
      </p:graphicFrame>
      <p:graphicFrame>
        <p:nvGraphicFramePr>
          <p:cNvPr id="16" name="Таблица 15"/>
          <p:cNvGraphicFramePr>
            <a:graphicFrameLocks noGrp="1"/>
          </p:cNvGraphicFramePr>
          <p:nvPr/>
        </p:nvGraphicFramePr>
        <p:xfrm>
          <a:off x="323850" y="2349500"/>
          <a:ext cx="3816350" cy="700088"/>
        </p:xfrm>
        <a:graphic>
          <a:graphicData uri="http://schemas.openxmlformats.org/drawingml/2006/table">
            <a:tbl>
              <a:tblPr firstRow="1" bandRow="1">
                <a:tableStyleId>{5C22544A-7EE6-4342-B048-85BDC9FD1C3A}</a:tableStyleId>
              </a:tblPr>
              <a:tblGrid>
                <a:gridCol w="3816424"/>
              </a:tblGrid>
              <a:tr h="432048">
                <a:tc>
                  <a:txBody>
                    <a:bodyPr/>
                    <a:lstStyle/>
                    <a:p>
                      <a:pPr algn="ctr"/>
                      <a:r>
                        <a:rPr lang="kk-KZ" sz="2000" b="1" kern="1200" dirty="0" smtClean="0">
                          <a:solidFill>
                            <a:schemeClr val="lt1"/>
                          </a:solidFill>
                          <a:effectLst/>
                          <a:latin typeface="+mn-lt"/>
                          <a:ea typeface="+mn-ea"/>
                          <a:cs typeface="+mn-cs"/>
                        </a:rPr>
                        <a:t>Ауыр және қауіпті өндіріс : ЕКЗЖ (5%)</a:t>
                      </a:r>
                      <a:endParaRPr lang="kk-KZ" sz="2000" b="1" kern="1200" dirty="0">
                        <a:solidFill>
                          <a:schemeClr val="lt1"/>
                        </a:solidFill>
                        <a:effectLst/>
                        <a:latin typeface="+mn-lt"/>
                        <a:ea typeface="+mn-ea"/>
                        <a:cs typeface="+mn-cs"/>
                      </a:endParaRPr>
                    </a:p>
                  </a:txBody>
                  <a:tcPr anchor="ctr">
                    <a:solidFill>
                      <a:schemeClr val="tx2"/>
                    </a:solidFill>
                  </a:tcPr>
                </a:tc>
              </a:tr>
            </a:tbl>
          </a:graphicData>
        </a:graphic>
      </p:graphicFrame>
      <p:graphicFrame>
        <p:nvGraphicFramePr>
          <p:cNvPr id="17" name="Таблица 16"/>
          <p:cNvGraphicFramePr>
            <a:graphicFrameLocks noGrp="1"/>
          </p:cNvGraphicFramePr>
          <p:nvPr/>
        </p:nvGraphicFramePr>
        <p:xfrm>
          <a:off x="4859338" y="1628775"/>
          <a:ext cx="3871912" cy="822325"/>
        </p:xfrm>
        <a:graphic>
          <a:graphicData uri="http://schemas.openxmlformats.org/drawingml/2006/table">
            <a:tbl>
              <a:tblPr firstRow="1" bandRow="1">
                <a:tableStyleId>{5C22544A-7EE6-4342-B048-85BDC9FD1C3A}</a:tableStyleId>
              </a:tblPr>
              <a:tblGrid>
                <a:gridCol w="3871838"/>
              </a:tblGrid>
              <a:tr h="792088">
                <a:tc>
                  <a:txBody>
                    <a:bodyPr/>
                    <a:lstStyle/>
                    <a:p>
                      <a:pPr algn="ctr"/>
                      <a:r>
                        <a:rPr lang="ru-RU" sz="2400" dirty="0" smtClean="0"/>
                        <a:t>МЗЖ</a:t>
                      </a:r>
                      <a:r>
                        <a:rPr lang="ru-RU" sz="2400" baseline="0" dirty="0" smtClean="0"/>
                        <a:t> (10%) + МКЗЖ (5%) </a:t>
                      </a:r>
                      <a:br>
                        <a:rPr lang="ru-RU" sz="2400" baseline="0" dirty="0" smtClean="0"/>
                      </a:br>
                      <a:r>
                        <a:rPr lang="ru-RU" sz="2400" baseline="0" dirty="0" smtClean="0"/>
                        <a:t>= 15%</a:t>
                      </a:r>
                      <a:endParaRPr lang="ru-RU" sz="1100" dirty="0"/>
                    </a:p>
                  </a:txBody>
                  <a:tcPr>
                    <a:solidFill>
                      <a:schemeClr val="accent2">
                        <a:lumMod val="75000"/>
                      </a:schemeClr>
                    </a:solidFill>
                  </a:tcPr>
                </a:tc>
              </a:tr>
            </a:tbl>
          </a:graphicData>
        </a:graphic>
      </p:graphicFrame>
      <p:sp>
        <p:nvSpPr>
          <p:cNvPr id="24600" name="Line 91"/>
          <p:cNvSpPr>
            <a:spLocks noChangeShapeType="1"/>
          </p:cNvSpPr>
          <p:nvPr/>
        </p:nvSpPr>
        <p:spPr bwMode="auto">
          <a:xfrm>
            <a:off x="4322763" y="1125538"/>
            <a:ext cx="0" cy="5040312"/>
          </a:xfrm>
          <a:prstGeom prst="line">
            <a:avLst/>
          </a:prstGeom>
          <a:noFill/>
          <a:ln w="38100">
            <a:solidFill>
              <a:schemeClr val="accent1"/>
            </a:solidFill>
            <a:prstDash val="sysDot"/>
            <a:round/>
            <a:headEnd/>
            <a:tailEnd/>
          </a:ln>
        </p:spPr>
        <p:txBody>
          <a:bodyPr/>
          <a:lstStyle/>
          <a:p>
            <a:endParaRPr lang="ru-RU"/>
          </a:p>
        </p:txBody>
      </p:sp>
      <p:cxnSp>
        <p:nvCxnSpPr>
          <p:cNvPr id="22" name="Прямая со стрелкой 21"/>
          <p:cNvCxnSpPr/>
          <p:nvPr/>
        </p:nvCxnSpPr>
        <p:spPr>
          <a:xfrm flipV="1">
            <a:off x="4211638" y="2133600"/>
            <a:ext cx="576262" cy="554038"/>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a:off x="4140200" y="1484313"/>
            <a:ext cx="647700" cy="371475"/>
          </a:xfrm>
          <a:prstGeom prst="straightConnector1">
            <a:avLst/>
          </a:prstGeom>
          <a:ln w="190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603" name="Номер слайда 3"/>
          <p:cNvSpPr txBox="1">
            <a:spLocks/>
          </p:cNvSpPr>
          <p:nvPr/>
        </p:nvSpPr>
        <p:spPr bwMode="auto">
          <a:xfrm>
            <a:off x="8243888" y="6376988"/>
            <a:ext cx="725487" cy="365125"/>
          </a:xfrm>
          <a:prstGeom prst="rect">
            <a:avLst/>
          </a:prstGeom>
          <a:noFill/>
          <a:ln w="9525">
            <a:noFill/>
            <a:miter lim="800000"/>
            <a:headEnd/>
            <a:tailEnd/>
          </a:ln>
        </p:spPr>
        <p:txBody>
          <a:bodyPr anchor="ctr"/>
          <a:lstStyle/>
          <a:p>
            <a:pPr algn="r"/>
            <a:r>
              <a:rPr lang="ru-RU" sz="1200" b="1">
                <a:solidFill>
                  <a:srgbClr val="898989"/>
                </a:solidFill>
                <a:latin typeface="Calibri" pitchFamily="34" charset="0"/>
              </a:rPr>
              <a:t>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9012</TotalTime>
  <Words>550</Words>
  <Application>Microsoft Office PowerPoint</Application>
  <PresentationFormat>Экран (4:3)</PresentationFormat>
  <Paragraphs>103</Paragraphs>
  <Slides>9</Slides>
  <Notes>1</Notes>
  <HiddenSlides>0</HiddenSlides>
  <MMClips>0</MMClips>
  <ScaleCrop>false</ScaleCrop>
  <HeadingPairs>
    <vt:vector size="8" baseType="variant">
      <vt:variant>
        <vt:lpstr>Использованные шрифты</vt:lpstr>
      </vt:variant>
      <vt:variant>
        <vt:i4>4</vt:i4>
      </vt:variant>
      <vt:variant>
        <vt:lpstr>Шаблон оформления</vt:lpstr>
      </vt:variant>
      <vt:variant>
        <vt:i4>1</vt:i4>
      </vt:variant>
      <vt:variant>
        <vt:lpstr>Внедренные серверы OLE</vt:lpstr>
      </vt:variant>
      <vt:variant>
        <vt:i4>1</vt:i4>
      </vt:variant>
      <vt:variant>
        <vt:lpstr>Заголовки слайдов</vt:lpstr>
      </vt:variant>
      <vt:variant>
        <vt:i4>9</vt:i4>
      </vt:variant>
    </vt:vector>
  </HeadingPairs>
  <TitlesOfParts>
    <vt:vector size="15" baseType="lpstr">
      <vt:lpstr>Calibri</vt:lpstr>
      <vt:lpstr>Arial</vt:lpstr>
      <vt:lpstr>Arial Narrow</vt:lpstr>
      <vt:lpstr>Times New Roman</vt:lpstr>
      <vt:lpstr>Тема Office</vt:lpstr>
      <vt:lpstr>Visio</vt:lpstr>
      <vt:lpstr>Слайд 1</vt:lpstr>
      <vt:lpstr>Слайд 2</vt:lpstr>
      <vt:lpstr>Слайд 3</vt:lpstr>
      <vt:lpstr>Зейнетақы активтерін басқару</vt:lpstr>
      <vt:lpstr>Жинақтаушы зейнетақы қорларын қайта құру</vt:lpstr>
      <vt:lpstr>Әлеуметтік қамсыздандырудың үш деңгейлі жүйесі</vt:lpstr>
      <vt:lpstr>Слайд 7</vt:lpstr>
      <vt:lpstr> Әйелдерді сәйкес зейнетақымен қамсыздандыру проблемасы  </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Основные направления и мероприятия Национального плана действий на долгосрочную перспективу по обеспечению прав и улучшению качества жизни людей с ограниченными возможностями в Республике Казахстан  в 2012-2018 годы</dc:title>
  <dc:creator>777</dc:creator>
  <cp:lastModifiedBy>Tashimova</cp:lastModifiedBy>
  <cp:revision>576</cp:revision>
  <cp:lastPrinted>2013-03-01T10:21:59Z</cp:lastPrinted>
  <dcterms:created xsi:type="dcterms:W3CDTF">2011-02-26T11:19:06Z</dcterms:created>
  <dcterms:modified xsi:type="dcterms:W3CDTF">2013-03-12T05:41:52Z</dcterms:modified>
</cp:coreProperties>
</file>