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1" r:id="rId2"/>
    <p:sldId id="369" r:id="rId3"/>
    <p:sldId id="373" r:id="rId4"/>
    <p:sldId id="366" r:id="rId5"/>
    <p:sldId id="374" r:id="rId6"/>
    <p:sldId id="377" r:id="rId7"/>
    <p:sldId id="378" r:id="rId8"/>
    <p:sldId id="379" r:id="rId9"/>
    <p:sldId id="381" r:id="rId10"/>
    <p:sldId id="389" r:id="rId11"/>
    <p:sldId id="382" r:id="rId12"/>
    <p:sldId id="38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юк Владимир" initials="В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F28"/>
    <a:srgbClr val="336699"/>
    <a:srgbClr val="009900"/>
    <a:srgbClr val="3333CC"/>
    <a:srgbClr val="FEAC34"/>
    <a:srgbClr val="FF9933"/>
    <a:srgbClr val="FFCC00"/>
    <a:srgbClr val="33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1" autoAdjust="0"/>
    <p:restoredTop sz="94660"/>
  </p:normalViewPr>
  <p:slideViewPr>
    <p:cSldViewPr>
      <p:cViewPr>
        <p:scale>
          <a:sx n="75" d="100"/>
          <a:sy n="75" d="100"/>
        </p:scale>
        <p:origin x="-1704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5" d="100"/>
          <a:sy n="125" d="100"/>
        </p:scale>
        <p:origin x="-4056" y="21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82222-5E82-4F90-99F3-20F4DEAA54D0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8AFF-CD36-4CEF-B444-2D3D1C011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0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561975" y="881063"/>
            <a:ext cx="7821613" cy="43989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FB9FC-72EF-4072-8D6D-EDF4A235A10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0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8AFF-CD36-4CEF-B444-2D3D1C011E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6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74310"/>
          </a:xfrm>
        </p:spPr>
        <p:txBody>
          <a:bodyPr/>
          <a:lstStyle/>
          <a:p>
            <a:r>
              <a:rPr lang="ru-RU" dirty="0" smtClean="0"/>
              <a:t>Следующее направления деятельности НЯЦ  </a:t>
            </a:r>
            <a:r>
              <a:rPr lang="ru-RU" dirty="0"/>
              <a:t>– </a:t>
            </a:r>
            <a:r>
              <a:rPr lang="ru-RU" b="1" dirty="0"/>
              <a:t>Поддержка режима нераспространения </a:t>
            </a:r>
            <a:r>
              <a:rPr lang="ru-RU" b="1" dirty="0" smtClean="0"/>
              <a:t>оружия массового уничтожения.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Работы НЯЦ в этом направлении в большей степени выполняются во исполнение рамочного Соглашения между Республикой Казахстан и Соединенными Штатами </a:t>
            </a:r>
            <a:r>
              <a:rPr lang="ru-RU" dirty="0" smtClean="0"/>
              <a:t>Америки. В рамках Соглашения проведены мероприятия по ликвидации инфраструктуры проведения ядерных испытаний, предотвращение распространения ОМУ и связанных с ним материалов, технологий и знаний, а также усиление созданных барьеров и исключение несанкционированного доступа к отходам ядерной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этого НЯЦ обладает самой крупной </a:t>
            </a:r>
            <a:r>
              <a:rPr lang="ru-RU" dirty="0"/>
              <a:t>в Казахстане </a:t>
            </a:r>
            <a:r>
              <a:rPr lang="ru-RU" dirty="0" smtClean="0"/>
              <a:t>экспериментальной базой, </a:t>
            </a:r>
            <a:r>
              <a:rPr lang="ru-RU" dirty="0"/>
              <a:t>включающая в себя исследовательские ядерные реакторы, экспериментальные стенды и установки, а также </a:t>
            </a:r>
            <a:r>
              <a:rPr lang="ru-RU" dirty="0" smtClean="0"/>
              <a:t>казахстанский </a:t>
            </a:r>
            <a:r>
              <a:rPr lang="ru-RU" dirty="0"/>
              <a:t>материаловедческий </a:t>
            </a:r>
            <a:r>
              <a:rPr lang="ru-RU" dirty="0" err="1"/>
              <a:t>токамак</a:t>
            </a:r>
            <a:r>
              <a:rPr lang="ru-RU" dirty="0"/>
              <a:t> </a:t>
            </a:r>
            <a:r>
              <a:rPr lang="ru-RU" dirty="0" smtClean="0"/>
              <a:t>КТМ, который является </a:t>
            </a:r>
            <a:r>
              <a:rPr lang="ru-RU" dirty="0"/>
              <a:t>первой в мире специализированной термоядерной установкой для проведения научных исследований и испытаний материалов в обоснование будущей термоядерной энергетики и технологий.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54471" algn="just"/>
            <a:r>
              <a:rPr lang="ru-RU" dirty="0" smtClean="0"/>
              <a:t>Национальный ядерный центр является ведущим предприятием Казахстана, миссия которого состоит в научно-технической поддержке Правительства Казахстана в области мирного использования атомной энергии. В деятельности РГП НЯЦ РК определены следующие основные направления деятельности</a:t>
            </a:r>
            <a:endParaRPr lang="ru-RU" dirty="0"/>
          </a:p>
          <a:p>
            <a:pPr marL="442696" indent="-264671">
              <a:buFont typeface="Arial" pitchFamily="34" charset="0"/>
              <a:buChar char="•"/>
            </a:pPr>
            <a:r>
              <a:rPr lang="ru-RU" dirty="0"/>
              <a:t>Развитие атомной энергетики в РК</a:t>
            </a:r>
          </a:p>
          <a:p>
            <a:pPr marL="442696" indent="-264671">
              <a:buFont typeface="Arial" pitchFamily="34" charset="0"/>
              <a:buChar char="•"/>
            </a:pPr>
            <a:r>
              <a:rPr lang="ru-RU" dirty="0"/>
              <a:t>Радиационная экология Казахстана и СИП</a:t>
            </a:r>
          </a:p>
          <a:p>
            <a:pPr marL="442696" indent="-264671">
              <a:buFont typeface="Arial" pitchFamily="34" charset="0"/>
              <a:buChar char="•"/>
            </a:pPr>
            <a:r>
              <a:rPr lang="ru-RU" dirty="0"/>
              <a:t>Поддержка режима нераспространения</a:t>
            </a:r>
          </a:p>
          <a:p>
            <a:pPr marL="442696" indent="-264671">
              <a:buFont typeface="Arial" pitchFamily="34" charset="0"/>
              <a:buChar char="•"/>
            </a:pPr>
            <a:endParaRPr lang="ru-RU" dirty="0"/>
          </a:p>
          <a:p>
            <a:pPr marL="178025"/>
            <a:r>
              <a:rPr lang="ru-RU" dirty="0" smtClean="0"/>
              <a:t>В состав НЯЦ входят 4 филиала:</a:t>
            </a:r>
          </a:p>
          <a:p>
            <a:pPr marL="349475" indent="-171450">
              <a:buFontTx/>
              <a:buChar char="-"/>
            </a:pPr>
            <a:r>
              <a:rPr lang="ru-RU" dirty="0" smtClean="0"/>
              <a:t>Институт атомной энергии;</a:t>
            </a:r>
          </a:p>
          <a:p>
            <a:pPr marL="349475" indent="-171450">
              <a:buFontTx/>
              <a:buChar char="-"/>
            </a:pPr>
            <a:r>
              <a:rPr lang="ru-RU" dirty="0" smtClean="0"/>
              <a:t>Институт радиационной безопасности и экологии;</a:t>
            </a:r>
          </a:p>
          <a:p>
            <a:pPr marL="349475" indent="-171450">
              <a:buFontTx/>
              <a:buChar char="-"/>
            </a:pPr>
            <a:r>
              <a:rPr lang="ru-RU" dirty="0" smtClean="0"/>
              <a:t>Казахский государственный научно-производственный центр взрывных работ;</a:t>
            </a:r>
          </a:p>
          <a:p>
            <a:pPr marL="349475" indent="-171450">
              <a:buFontTx/>
              <a:buChar char="-"/>
            </a:pPr>
            <a:r>
              <a:rPr lang="ru-RU" dirty="0" smtClean="0"/>
              <a:t>Предприятие «Байкал».</a:t>
            </a:r>
          </a:p>
          <a:p>
            <a:pPr indent="457487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tabLst>
                <a:tab pos="357622" algn="l"/>
              </a:tabLst>
            </a:pPr>
            <a:r>
              <a:rPr lang="ru-RU" dirty="0"/>
              <a:t>	</a:t>
            </a:r>
            <a:r>
              <a:rPr lang="ru-RU" dirty="0" smtClean="0"/>
              <a:t>Первое направление деятельности РГП НЯЦ РК </a:t>
            </a:r>
            <a:r>
              <a:rPr lang="ru-RU" dirty="0"/>
              <a:t>– </a:t>
            </a:r>
            <a:r>
              <a:rPr lang="ru-RU" b="1" dirty="0"/>
              <a:t>«Развитие атомной энергетики в Казахстане</a:t>
            </a:r>
            <a:r>
              <a:rPr lang="ru-RU" b="1" dirty="0" smtClean="0"/>
              <a:t>»</a:t>
            </a:r>
            <a:r>
              <a:rPr lang="ru-RU" dirty="0" smtClean="0"/>
              <a:t> включает широкий диапазон работ в сфере использования атомной энергии:</a:t>
            </a:r>
            <a:endParaRPr lang="ru-RU" dirty="0"/>
          </a:p>
          <a:p>
            <a:pPr marL="436121" indent="-171449" algn="just">
              <a:buFont typeface="Arial" panose="020B0604020202020204" pitchFamily="34" charset="0"/>
              <a:buChar char="•"/>
            </a:pPr>
            <a:r>
              <a:rPr lang="ru-RU" dirty="0"/>
              <a:t>от экспериментальных исследований в обоснование безопасности атомной энергетики и технико-экономических исследований по обоснованию строительства АЭС в Казахстане;</a:t>
            </a:r>
          </a:p>
          <a:p>
            <a:pPr marL="436121" indent="-171449" algn="just">
              <a:buFont typeface="Arial" panose="020B0604020202020204" pitchFamily="34" charset="0"/>
              <a:buChar char="•"/>
            </a:pPr>
            <a:r>
              <a:rPr lang="ru-RU" dirty="0"/>
              <a:t>до разработки и реализации различных инновационных проектов атомной энергетики.</a:t>
            </a:r>
          </a:p>
          <a:p>
            <a:pPr indent="453722" algn="just">
              <a:spcAft>
                <a:spcPts val="595"/>
              </a:spcAft>
              <a:tabLst>
                <a:tab pos="525691" algn="l"/>
              </a:tabLst>
            </a:pPr>
            <a:r>
              <a:rPr lang="ru-RU" dirty="0">
                <a:cs typeface="Times New Roman" pitchFamily="18" charset="0"/>
              </a:rPr>
              <a:t>Следует отметить, что НЯЦ РК – единственная в Казахстане организация, которая имеет все необходимое для проведения указанных на слайде исследований. </a:t>
            </a:r>
            <a:endParaRPr lang="ru-RU" dirty="0" smtClean="0">
              <a:cs typeface="Times New Roman" pitchFamily="18" charset="0"/>
            </a:endParaRPr>
          </a:p>
          <a:p>
            <a:pPr indent="453722" algn="just">
              <a:spcAft>
                <a:spcPts val="595"/>
              </a:spcAft>
              <a:tabLst>
                <a:tab pos="525691" algn="l"/>
              </a:tabLst>
            </a:pPr>
            <a:r>
              <a:rPr lang="ru-RU" dirty="0" smtClean="0"/>
              <a:t>Это, в первую очередь, специалисты</a:t>
            </a:r>
            <a:r>
              <a:rPr lang="ru-RU" dirty="0"/>
              <a:t>, имеющие серьезный опыт в области эксплуатации ядерно-энергетических установок и проведения сложных уникальных внутриреакторных экспериментов</a:t>
            </a:r>
            <a:endParaRPr lang="ru-RU" dirty="0" smtClean="0">
              <a:cs typeface="Times New Roman" pitchFamily="18" charset="0"/>
            </a:endParaRPr>
          </a:p>
          <a:p>
            <a:pPr indent="453722" algn="just">
              <a:spcAft>
                <a:spcPts val="595"/>
              </a:spcAft>
              <a:tabLst>
                <a:tab pos="525691" algn="l"/>
              </a:tabLs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4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74310"/>
          </a:xfrm>
        </p:spPr>
        <p:txBody>
          <a:bodyPr/>
          <a:lstStyle/>
          <a:p>
            <a:r>
              <a:rPr lang="ru-RU" dirty="0" smtClean="0"/>
              <a:t>Следующее направления деятельности НЯЦ  </a:t>
            </a:r>
            <a:r>
              <a:rPr lang="ru-RU" dirty="0"/>
              <a:t>– </a:t>
            </a:r>
            <a:r>
              <a:rPr lang="ru-RU" b="1" dirty="0"/>
              <a:t>Поддержка режима нераспространения </a:t>
            </a:r>
            <a:r>
              <a:rPr lang="ru-RU" b="1" dirty="0" smtClean="0"/>
              <a:t>оружия массового уничтожения.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Работы НЯЦ в этом направлении в большей степени выполняются во исполнение рамочного Соглашения между Республикой Казахстан и Соединенными Штатами </a:t>
            </a:r>
            <a:r>
              <a:rPr lang="ru-RU" dirty="0" smtClean="0"/>
              <a:t>Америки. В рамках Соглашения проведены мероприятия по ликвидации инфраструктуры проведения ядерных испытаний, предотвращение распространения ОМУ и связанных с ним материалов, технологий и знаний, а также усиление созданных барьеров и исключение несанкционированного доступа к отходам ядерной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74310"/>
          </a:xfrm>
        </p:spPr>
        <p:txBody>
          <a:bodyPr/>
          <a:lstStyle/>
          <a:p>
            <a:r>
              <a:rPr lang="ru-RU" dirty="0" smtClean="0"/>
              <a:t>Следующее направления деятельности НЯЦ  </a:t>
            </a:r>
            <a:r>
              <a:rPr lang="ru-RU" dirty="0"/>
              <a:t>– </a:t>
            </a:r>
            <a:r>
              <a:rPr lang="ru-RU" b="1" dirty="0"/>
              <a:t>Поддержка режима нераспространения </a:t>
            </a:r>
            <a:r>
              <a:rPr lang="ru-RU" b="1" dirty="0" smtClean="0"/>
              <a:t>оружия массового уничтожения.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Работы НЯЦ в этом направлении в большей степени выполняются во исполнение рамочного Соглашения между Республикой Казахстан и Соединенными Штатами </a:t>
            </a:r>
            <a:r>
              <a:rPr lang="ru-RU" dirty="0" smtClean="0"/>
              <a:t>Америки. В рамках Соглашения проведены мероприятия по ликвидации инфраструктуры проведения ядерных испытаний, предотвращение распространения ОМУ и связанных с ним материалов, технологий и знаний, а также усиление созданных барьеров и исключение несанкционированного доступа к отходам ядерной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74310"/>
          </a:xfrm>
        </p:spPr>
        <p:txBody>
          <a:bodyPr/>
          <a:lstStyle/>
          <a:p>
            <a:r>
              <a:rPr lang="ru-RU" dirty="0" smtClean="0"/>
              <a:t>Следующее направления деятельности НЯЦ  </a:t>
            </a:r>
            <a:r>
              <a:rPr lang="ru-RU" dirty="0"/>
              <a:t>– </a:t>
            </a:r>
            <a:r>
              <a:rPr lang="ru-RU" b="1" dirty="0"/>
              <a:t>Поддержка режима нераспространения </a:t>
            </a:r>
            <a:r>
              <a:rPr lang="ru-RU" b="1" dirty="0" smtClean="0"/>
              <a:t>оружия массового уничтожения.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Работы НЯЦ в этом направлении в большей степени выполняются во исполнение рамочного Соглашения между Республикой Казахстан и Соединенными Штатами </a:t>
            </a:r>
            <a:r>
              <a:rPr lang="ru-RU" dirty="0" smtClean="0"/>
              <a:t>Америки. В рамках Соглашения проведены мероприятия по ликвидации инфраструктуры проведения ядерных испытаний, предотвращение распространения ОМУ и связанных с ним материалов, технологий и знаний, а также усиление созданных барьеров и исключение несанкционированного доступа к отходам ядерной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74310"/>
          </a:xfrm>
        </p:spPr>
        <p:txBody>
          <a:bodyPr/>
          <a:lstStyle/>
          <a:p>
            <a:r>
              <a:rPr lang="ru-RU" dirty="0" smtClean="0"/>
              <a:t>Следующее направления деятельности НЯЦ  </a:t>
            </a:r>
            <a:r>
              <a:rPr lang="ru-RU" dirty="0"/>
              <a:t>– </a:t>
            </a:r>
            <a:r>
              <a:rPr lang="ru-RU" b="1" dirty="0"/>
              <a:t>Поддержка режима нераспространения </a:t>
            </a:r>
            <a:r>
              <a:rPr lang="ru-RU" b="1" dirty="0" smtClean="0"/>
              <a:t>оружия массового уничтожения.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Работы НЯЦ в этом направлении в большей степени выполняются во исполнение рамочного Соглашения между Республикой Казахстан и Соединенными Штатами </a:t>
            </a:r>
            <a:r>
              <a:rPr lang="ru-RU" dirty="0" smtClean="0"/>
              <a:t>Америки. В рамках Соглашения проведены мероприятия по ликвидации инфраструктуры проведения ядерных испытаний, предотвращение распространения ОМУ и связанных с ним материалов, технологий и знаний, а также усиление созданных барьеров и исключение несанкционированного доступа к отходам ядерной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5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74310"/>
          </a:xfrm>
        </p:spPr>
        <p:txBody>
          <a:bodyPr/>
          <a:lstStyle/>
          <a:p>
            <a:r>
              <a:rPr lang="ru-RU" dirty="0" smtClean="0"/>
              <a:t>Следующее направления деятельности НЯЦ  </a:t>
            </a:r>
            <a:r>
              <a:rPr lang="ru-RU" dirty="0"/>
              <a:t>– </a:t>
            </a:r>
            <a:r>
              <a:rPr lang="ru-RU" b="1" dirty="0"/>
              <a:t>Поддержка режима нераспространения </a:t>
            </a:r>
            <a:r>
              <a:rPr lang="ru-RU" b="1" dirty="0" smtClean="0"/>
              <a:t>оружия массового уничтожения.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Работы НЯЦ в этом направлении в большей степени выполняются во исполнение рамочного Соглашения между Республикой Казахстан и Соединенными Штатами </a:t>
            </a:r>
            <a:r>
              <a:rPr lang="ru-RU" dirty="0" smtClean="0"/>
              <a:t>Америки. В рамках Соглашения проведены мероприятия по ликвидации инфраструктуры проведения ядерных испытаний, предотвращение распространения ОМУ и связанных с ним материалов, технологий и знаний, а также усиление созданных барьеров и исключение несанкционированного доступа к отходам ядерной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0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18" Type="http://schemas.openxmlformats.org/officeDocument/2006/relationships/image" Target="../media/image11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17" Type="http://schemas.microsoft.com/office/2007/relationships/hdphoto" Target="../media/hdphoto3.wdp"/><Relationship Id="rId2" Type="http://schemas.openxmlformats.org/officeDocument/2006/relationships/tags" Target="../tags/tag1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image" Target="../media/image1.emf"/><Relationship Id="rId1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FC46-2974-4543-B8AB-09F794C01B9D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055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6EE-1E6E-4C38-93D2-3DCFA0D2809F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3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8DD3-6C14-451F-A979-EA343D3EF266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7848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690551"/>
            <a:ext cx="12192000" cy="35282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3589569" y="4048534"/>
            <a:ext cx="78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3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3589569" y="4332818"/>
            <a:ext cx="78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36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89568" y="1910997"/>
            <a:ext cx="7863786" cy="523220"/>
          </a:xfrm>
          <a:prstGeom prst="rect">
            <a:avLst/>
          </a:prstGeom>
        </p:spPr>
        <p:txBody>
          <a:bodyPr/>
          <a:lstStyle>
            <a:lvl1pPr algn="r">
              <a:defRPr sz="3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pic>
        <p:nvPicPr>
          <p:cNvPr id="24" name="Picture 3" descr="E:\Documents\ НЯЦ РК\Презентации и доклады\2017-01 - Доклад в Индии к 25-летию закрытия СИП\КТМ-2010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6" r="7234"/>
          <a:stretch/>
        </p:blipFill>
        <p:spPr bwMode="auto">
          <a:xfrm>
            <a:off x="5077126" y="222010"/>
            <a:ext cx="203265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p20_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7" t="15447" r="1652" b="12443"/>
          <a:stretch/>
        </p:blipFill>
        <p:spPr bwMode="auto">
          <a:xfrm>
            <a:off x="696515" y="222012"/>
            <a:ext cx="2032655" cy="12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21_1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127" t="17219" r="13953" b="27764"/>
          <a:stretch/>
        </p:blipFill>
        <p:spPr bwMode="auto">
          <a:xfrm>
            <a:off x="2886819" y="227322"/>
            <a:ext cx="2032658" cy="12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Temp\ВВР-К-2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51" b="9251"/>
          <a:stretch/>
        </p:blipFill>
        <p:spPr bwMode="auto">
          <a:xfrm>
            <a:off x="696509" y="5409359"/>
            <a:ext cx="2032661" cy="1260001"/>
          </a:xfrm>
          <a:prstGeom prst="rect">
            <a:avLst/>
          </a:prstGeom>
          <a:noFill/>
          <a:extLst/>
        </p:spPr>
      </p:pic>
      <p:pic>
        <p:nvPicPr>
          <p:cNvPr id="19" name="Picture 7" descr="P1000513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12" b="15780"/>
          <a:stretch/>
        </p:blipFill>
        <p:spPr bwMode="auto">
          <a:xfrm>
            <a:off x="2894820" y="5409360"/>
            <a:ext cx="2025927" cy="1260000"/>
          </a:xfrm>
          <a:prstGeom prst="rect">
            <a:avLst/>
          </a:prstGeom>
          <a:noFill/>
          <a:extLst/>
        </p:spPr>
      </p:pic>
      <p:pic>
        <p:nvPicPr>
          <p:cNvPr id="20" name="Picture 19" descr="p24_1-1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6" b="14719"/>
          <a:stretch/>
        </p:blipFill>
        <p:spPr bwMode="auto">
          <a:xfrm>
            <a:off x="5079670" y="5409360"/>
            <a:ext cx="2032658" cy="1260000"/>
          </a:xfrm>
          <a:prstGeom prst="rect">
            <a:avLst/>
          </a:prstGeom>
          <a:noFill/>
          <a:extLst/>
        </p:spPr>
      </p:pic>
      <p:pic>
        <p:nvPicPr>
          <p:cNvPr id="25" name="Picture 3" descr="циклотрон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25" b="2041"/>
          <a:stretch/>
        </p:blipFill>
        <p:spPr bwMode="auto">
          <a:xfrm>
            <a:off x="7271252" y="5409358"/>
            <a:ext cx="2032657" cy="12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E:\Documents\Museum\Фотографии\Фото Устиненко А. (31.07-01.08.2014)\Парк ядерных технологий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2" t="6299" r="15713"/>
          <a:stretch/>
        </p:blipFill>
        <p:spPr bwMode="auto">
          <a:xfrm>
            <a:off x="9471014" y="5409357"/>
            <a:ext cx="2024478" cy="1260001"/>
          </a:xfrm>
          <a:prstGeom prst="rect">
            <a:avLst/>
          </a:prstGeom>
          <a:noFill/>
          <a:extLst/>
        </p:spPr>
      </p:pic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2342" b="16217"/>
          <a:stretch/>
        </p:blipFill>
        <p:spPr bwMode="auto">
          <a:xfrm>
            <a:off x="9457735" y="222010"/>
            <a:ext cx="2037757" cy="1260000"/>
          </a:xfrm>
          <a:prstGeom prst="rect">
            <a:avLst/>
          </a:prstGeom>
          <a:noFill/>
          <a:extLst/>
        </p:spPr>
      </p:pic>
      <p:pic>
        <p:nvPicPr>
          <p:cNvPr id="36" name="Picture 5" descr="E:\TEMP\Совместные (Казахстан, РФ, США) работы на СИП по усилению защиты штолен.jpg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5" b="14024"/>
          <a:stretch/>
        </p:blipFill>
        <p:spPr bwMode="auto">
          <a:xfrm>
            <a:off x="7267432" y="222010"/>
            <a:ext cx="2032654" cy="125999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97523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1684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841"/>
            <a:ext cx="10971684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4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3ADD-6B05-4900-8E70-BE8796E369D4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02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FE4D-BA0D-4BD7-964A-BC62BF129304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572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827F-6EE3-4C4E-8EDA-28274BB38F0F}" type="datetime1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399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7D9C-206D-4FF6-8632-0DD7C92DBBBC}" type="datetime1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153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3D3-E3E8-4A48-87BD-5082136168C9}" type="datetime1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243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A51F-2598-4BEB-A319-C4FA91F7A3E4}" type="datetime1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920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F27-6096-4B4B-8468-C9B1F6C12A20}" type="datetime1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152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B783-D262-4C01-B331-68CDCB7F5B4B}" type="datetime1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52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31AC-94E9-47B1-87CA-55E8C565934E}" type="datetime1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68B47-B54F-4DAA-B293-4F85CC55B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microsoft.com/office/2007/relationships/hdphoto" Target="../media/hdphoto8.wdp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50767" y="3581941"/>
            <a:ext cx="3345435" cy="1584176"/>
          </a:xfrm>
          <a:prstGeom prst="rect">
            <a:avLst/>
          </a:prstGeom>
        </p:spPr>
        <p:txBody>
          <a:bodyPr vert="horz" lIns="107282" tIns="53641" rIns="107282" bIns="5364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ru-RU" sz="1600" dirty="0">
              <a:solidFill>
                <a:srgbClr val="00009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478733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2700">
                  <a:noFill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О развитии </a:t>
            </a:r>
            <a:r>
              <a:rPr lang="ru-RU" sz="5400" dirty="0" smtClean="0">
                <a:ln w="12700">
                  <a:noFill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технологий в </a:t>
            </a:r>
            <a:r>
              <a:rPr lang="ru-RU" sz="5400" dirty="0">
                <a:ln w="12700">
                  <a:noFill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сфере </a:t>
            </a:r>
            <a:r>
              <a:rPr lang="ru-RU" sz="5400" dirty="0" smtClean="0">
                <a:ln w="12700">
                  <a:noFill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использования атомной энергии</a:t>
            </a:r>
            <a:endParaRPr lang="ru-RU" sz="3600" dirty="0">
              <a:ln w="12700">
                <a:noFill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824164" y="4233059"/>
            <a:ext cx="2759198" cy="792091"/>
          </a:xfrm>
          <a:prstGeom prst="rect">
            <a:avLst/>
          </a:prstGeom>
        </p:spPr>
        <p:txBody>
          <a:bodyPr vert="horz" lIns="45720" rIns="45720" anchor="b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Астана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13 июня 201</a:t>
            </a:r>
            <a:r>
              <a:rPr lang="en-US" sz="2000" dirty="0" smtClean="0">
                <a:solidFill>
                  <a:schemeClr val="bg1"/>
                </a:solidFill>
              </a:rPr>
              <a:t>7</a:t>
            </a:r>
            <a:r>
              <a:rPr lang="ru-RU" sz="2000" dirty="0" smtClean="0">
                <a:solidFill>
                  <a:schemeClr val="bg1"/>
                </a:solidFill>
              </a:rPr>
              <a:t> г.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17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0" y="791318"/>
            <a:ext cx="12168603" cy="5040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13000"/>
              </a:lnSpc>
            </a:pP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«</a:t>
            </a:r>
            <a:r>
              <a:rPr lang="ru-RU" sz="2000" b="1" strike="noStrike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Производство 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радиационно-сшитых </a:t>
            </a:r>
            <a:r>
              <a:rPr lang="ru-RU" sz="2000" b="1" strike="noStrike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водопоглощающих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lang="ru-RU" sz="2000" b="1" strike="noStrike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суперабсорбентов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»</a:t>
            </a:r>
            <a:endParaRPr lang="ru-RU" sz="36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66058" y="2636912"/>
            <a:ext cx="5920632" cy="2770082"/>
          </a:xfrm>
          <a:custGeom>
            <a:avLst/>
            <a:gdLst/>
            <a:ahLst/>
            <a:cxnLst/>
            <a:rect l="0" t="0" r="r" b="b"/>
            <a:pathLst>
              <a:path w="14224" h="7601">
                <a:moveTo>
                  <a:pt x="3800" y="0"/>
                </a:moveTo>
                <a:cubicBezTo>
                  <a:pt x="1900" y="0"/>
                  <a:pt x="0" y="1900"/>
                  <a:pt x="0" y="3800"/>
                </a:cubicBezTo>
                <a:lnTo>
                  <a:pt x="0" y="3800"/>
                </a:lnTo>
                <a:cubicBezTo>
                  <a:pt x="0" y="5700"/>
                  <a:pt x="1900" y="7600"/>
                  <a:pt x="3800" y="7600"/>
                </a:cubicBezTo>
                <a:lnTo>
                  <a:pt x="10423" y="7600"/>
                </a:lnTo>
                <a:cubicBezTo>
                  <a:pt x="12323" y="7600"/>
                  <a:pt x="14223" y="5700"/>
                  <a:pt x="14223" y="3800"/>
                </a:cubicBezTo>
                <a:lnTo>
                  <a:pt x="14223" y="3800"/>
                </a:lnTo>
                <a:cubicBezTo>
                  <a:pt x="14223" y="1900"/>
                  <a:pt x="12323" y="0"/>
                  <a:pt x="10423" y="0"/>
                </a:cubicBezTo>
                <a:lnTo>
                  <a:pt x="3800" y="0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r>
              <a:rPr lang="ru-RU" sz="198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«Радиационно-сшитые </a:t>
            </a:r>
            <a:r>
              <a:rPr lang="ru-RU" sz="198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водопоглощающие</a:t>
            </a:r>
            <a:r>
              <a:rPr lang="ru-RU" sz="198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z="198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суперабсорбенты</a:t>
            </a:r>
            <a:r>
              <a:rPr lang="ru-RU" sz="198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 -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гидрофильные полимерные сетки, которые способны при набухании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поглощать и удерживать огромные количества  влаги.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Потенциальные потребители: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Производители с/х продукции, медицинских и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гигиенических комплектов.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Текущее состояние: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Полученная емкость материала ~ 300:1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Получен инновационный патент РК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98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Произведена опытная партия абсорбента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 descr="Рисунок1.jpg"/>
          <p:cNvPicPr/>
          <p:nvPr/>
        </p:nvPicPr>
        <p:blipFill>
          <a:blip r:embed="rId2"/>
          <a:stretch/>
        </p:blipFill>
        <p:spPr>
          <a:xfrm>
            <a:off x="7838535" y="1916832"/>
            <a:ext cx="4224701" cy="246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 descr="C:\Users\tuyakbaev\Desktop\2330488.jpeg"/>
          <p:cNvPicPr/>
          <p:nvPr/>
        </p:nvPicPr>
        <p:blipFill>
          <a:blip r:embed="rId3"/>
          <a:stretch/>
        </p:blipFill>
        <p:spPr>
          <a:xfrm>
            <a:off x="7838535" y="4378204"/>
            <a:ext cx="4224701" cy="244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CustomShape 3"/>
          <p:cNvSpPr/>
          <p:nvPr/>
        </p:nvSpPr>
        <p:spPr>
          <a:xfrm>
            <a:off x="335360" y="1208120"/>
            <a:ext cx="11421019" cy="910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</a:t>
            </a:r>
            <a:r>
              <a:rPr lang="ru-RU" sz="1989" b="0" strike="noStrike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целью </a:t>
            </a:r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реализации Стратегии «Казахстан 2050» </a:t>
            </a:r>
            <a:endParaRPr lang="ru-RU" sz="18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решения проблем </a:t>
            </a:r>
            <a:r>
              <a:rPr lang="ru-RU" sz="1989" b="0" strike="noStrike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водообеспечения</a:t>
            </a:r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необходимо развивать новые технологии, в том числе </a:t>
            </a:r>
            <a:r>
              <a:rPr lang="ru-RU" sz="1989" b="0" strike="noStrike" spc="-1" dirty="0" err="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влагосберегающие</a:t>
            </a:r>
            <a:endParaRPr lang="ru-RU" sz="18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66058" y="5692875"/>
            <a:ext cx="6095622" cy="910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Производительность КРС </a:t>
            </a:r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– до 8 тыс. тонн /год (</a:t>
            </a:r>
            <a:r>
              <a:rPr lang="en-US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$ </a:t>
            </a:r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30-80 млн.)</a:t>
            </a:r>
            <a:endParaRPr lang="ru-RU" sz="18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 Narrow" pitchFamily="34" charset="0"/>
            </a:endParaRPr>
          </a:p>
          <a:p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Цена – от </a:t>
            </a:r>
            <a:r>
              <a:rPr lang="en-US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$ 5</a:t>
            </a:r>
            <a:r>
              <a:rPr lang="ru-RU" sz="1989" b="0" strike="noStrike" spc="-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 до </a:t>
            </a:r>
            <a:r>
              <a:rPr lang="ru-RU" sz="1989" b="0" strike="noStrike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  <a:ea typeface="Times New Roman"/>
              </a:rPr>
              <a:t>10 за килограмм</a:t>
            </a:r>
            <a:endParaRPr lang="ru-RU" sz="1800" b="0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 Narrow" pitchFamily="34" charset="0"/>
            </a:endParaRPr>
          </a:p>
        </p:txBody>
      </p:sp>
      <p:sp>
        <p:nvSpPr>
          <p:cNvPr id="8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АО «Парк ядерных технологий»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10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berleshova\Desktop\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62" y="783104"/>
            <a:ext cx="1573277" cy="11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berleshova\Desktop\5b25dd338903017342437dc8eb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151256"/>
            <a:ext cx="1240719" cy="12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berleshova\Desktop\istc-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23" y="3690760"/>
            <a:ext cx="1224136" cy="10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berleshova\Desktop\Logo-MEGATE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11" y="5009753"/>
            <a:ext cx="1440160" cy="11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Сотрудничество с Международными организациями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570" y="977305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Объединенный институт ядерных исследований </a:t>
            </a:r>
          </a:p>
          <a:p>
            <a:pPr algn="just"/>
            <a:r>
              <a:rPr lang="ru-RU" sz="1400" i="1" dirty="0" smtClean="0">
                <a:latin typeface="Arial Narrow" pitchFamily="34" charset="0"/>
              </a:rPr>
              <a:t>Международная </a:t>
            </a:r>
            <a:r>
              <a:rPr lang="ru-RU" sz="1400" i="1" dirty="0">
                <a:latin typeface="Arial Narrow" pitchFamily="34" charset="0"/>
              </a:rPr>
              <a:t>межправительственная научно-исследовательская организация в </a:t>
            </a:r>
            <a:r>
              <a:rPr lang="ru-RU" sz="1400" i="1" dirty="0" err="1">
                <a:latin typeface="Arial Narrow" pitchFamily="34" charset="0"/>
              </a:rPr>
              <a:t>наукограде</a:t>
            </a:r>
            <a:r>
              <a:rPr lang="ru-RU" sz="1400" i="1" dirty="0">
                <a:latin typeface="Arial Narrow" pitchFamily="34" charset="0"/>
              </a:rPr>
              <a:t> Дубна Московской области. Учредителями являются 18 государств-членов ОИЯИ. Основные направления теоретических и экспериментальных исследований в ОИЯИ — ядерная физика, </a:t>
            </a:r>
            <a:r>
              <a:rPr lang="ru-RU" sz="1400" i="1" dirty="0" smtClean="0">
                <a:latin typeface="Arial Narrow" pitchFamily="34" charset="0"/>
              </a:rPr>
              <a:t>физика </a:t>
            </a:r>
            <a:r>
              <a:rPr lang="ru-RU" sz="1400" i="1" dirty="0">
                <a:latin typeface="Arial Narrow" pitchFamily="34" charset="0"/>
              </a:rPr>
              <a:t>элементарных частиц и исследования конденсированного состояния </a:t>
            </a:r>
            <a:r>
              <a:rPr lang="ru-RU" sz="1400" i="1" dirty="0" smtClean="0">
                <a:latin typeface="Arial Narrow" pitchFamily="34" charset="0"/>
              </a:rPr>
              <a:t>вещества</a:t>
            </a:r>
            <a:r>
              <a:rPr lang="ru-RU" sz="1400" i="1" dirty="0">
                <a:latin typeface="Arial Narrow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0653" y="2479227"/>
            <a:ext cx="8252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Европейский центр ядерных исследований </a:t>
            </a:r>
            <a:r>
              <a:rPr lang="ru-RU" dirty="0" smtClean="0">
                <a:latin typeface="Arial Narrow" pitchFamily="34" charset="0"/>
              </a:rPr>
              <a:t>- </a:t>
            </a:r>
            <a:r>
              <a:rPr lang="ru-RU" sz="1400" i="1" dirty="0" smtClean="0">
                <a:latin typeface="Arial Narrow" pitchFamily="34" charset="0"/>
              </a:rPr>
              <a:t>Европейская </a:t>
            </a:r>
            <a:r>
              <a:rPr lang="ru-RU" sz="1400" i="1" dirty="0">
                <a:latin typeface="Arial Narrow" pitchFamily="34" charset="0"/>
              </a:rPr>
              <a:t>организация по ядерным исследованиям, крупнейшая в мире лаборатория физики высоких энергий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2291" y="3689243"/>
            <a:ext cx="820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Международный научно-технический центр</a:t>
            </a:r>
          </a:p>
          <a:p>
            <a:pPr algn="just"/>
            <a:r>
              <a:rPr lang="ru-RU" sz="1400" i="1" dirty="0" smtClean="0">
                <a:latin typeface="Arial Narrow" pitchFamily="34" charset="0"/>
              </a:rPr>
              <a:t>Межправительственная </a:t>
            </a:r>
            <a:r>
              <a:rPr lang="ru-RU" sz="1400" i="1" dirty="0">
                <a:latin typeface="Arial Narrow" pitchFamily="34" charset="0"/>
              </a:rPr>
              <a:t>организация, налаживающая деловые связи между учеными из Казахстана, Армении, Таджикистана, Кыргызстана и Грузии с их коллегами из исследовательских организаций в ЕС, Японии, Республики Корея, Норвегии и США.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3907" y="5215811"/>
            <a:ext cx="82135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Международное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агенство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по атомной энергии (МАГАТЭ) - </a:t>
            </a:r>
            <a:r>
              <a:rPr lang="ru-RU" sz="1400" i="1" dirty="0">
                <a:latin typeface="Arial Narrow" pitchFamily="34" charset="0"/>
              </a:rPr>
              <a:t>международная организация для развития сотрудничества в области мирного использования атомной энергии. Основана в 1957 году. Штаб-квартира расположена в Вене (Международный венский центр)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11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149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12</a:t>
            </a:fld>
            <a:endParaRPr lang="ru-RU" sz="24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27448" y="2749513"/>
            <a:ext cx="103005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66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Назарларыңызға рахмет!</a:t>
            </a:r>
            <a:endParaRPr lang="en-US" sz="6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D:\Users\berleshova\Desktop\в мажилис\20170604_1339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37179" r="26486" b="-918"/>
          <a:stretch/>
        </p:blipFill>
        <p:spPr bwMode="auto">
          <a:xfrm>
            <a:off x="845080" y="3749647"/>
            <a:ext cx="3168352" cy="2814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45079" y="135776"/>
            <a:ext cx="3168352" cy="2857414"/>
            <a:chOff x="980655" y="771550"/>
            <a:chExt cx="2017985" cy="1619628"/>
          </a:xfrm>
        </p:grpSpPr>
        <p:pic>
          <p:nvPicPr>
            <p:cNvPr id="27" name="Picture 13" descr="p20_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0655" y="771550"/>
              <a:ext cx="2017985" cy="1619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984262" y="1957315"/>
              <a:ext cx="2014378" cy="2847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8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Реактор ИВГ.1М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432289" y="208759"/>
            <a:ext cx="3223203" cy="2784431"/>
            <a:chOff x="6153917" y="771550"/>
            <a:chExt cx="2037221" cy="1619628"/>
          </a:xfrm>
        </p:grpSpPr>
        <p:pic>
          <p:nvPicPr>
            <p:cNvPr id="35" name="Picture 3" descr="p21_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6153917" y="771550"/>
              <a:ext cx="2017985" cy="1619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6165377" y="1916691"/>
              <a:ext cx="2025761" cy="2847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8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Реактор ИГР</a:t>
              </a:r>
            </a:p>
          </p:txBody>
        </p:sp>
      </p:grp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776031" y="5960167"/>
            <a:ext cx="3306447" cy="44787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ru-RU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Токамак КТМ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4664449" y="199691"/>
            <a:ext cx="3237414" cy="2793499"/>
            <a:chOff x="3562116" y="771550"/>
            <a:chExt cx="2023099" cy="1619628"/>
          </a:xfrm>
        </p:grpSpPr>
        <p:pic>
          <p:nvPicPr>
            <p:cNvPr id="46" name="Picture 2" descr="E:\Documents\Museum\Фотографии\Объект 300\Реактор РА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62116" y="771550"/>
              <a:ext cx="2017985" cy="16196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3567230" y="1918231"/>
              <a:ext cx="2017985" cy="2847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sz="18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Реактор РА</a:t>
              </a: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845079" y="2634332"/>
            <a:ext cx="10159395" cy="1466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spcBef>
                <a:spcPts val="800"/>
              </a:spcBef>
              <a:buClr>
                <a:schemeClr val="accent1"/>
              </a:buClr>
              <a:buSzPct val="68000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Batang" pitchFamily="18" charset="-127"/>
                <a:cs typeface="+mn-cs"/>
              </a:rPr>
              <a:t>Экспериментальная база НЯЦ РК и ИЯФ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Batang" pitchFamily="18" charset="-127"/>
              <a:cs typeface="+mn-cs"/>
            </a:endParaRPr>
          </a:p>
        </p:txBody>
      </p:sp>
      <p:pic>
        <p:nvPicPr>
          <p:cNvPr id="22" name="Picture 2" descr="E:\Documents\Museum\Фотографии\Деятельность НЯЦ РК (2009)\ИЯФ\Пультовая реактора ВВР-К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449" y="3749647"/>
            <a:ext cx="3237414" cy="2814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648558" y="5960167"/>
            <a:ext cx="3306447" cy="3796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186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 </a:t>
            </a:r>
            <a:r>
              <a:rPr lang="ru-RU" altLang="ru-RU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ВВР-К</a:t>
            </a:r>
          </a:p>
        </p:txBody>
      </p:sp>
      <p:pic>
        <p:nvPicPr>
          <p:cNvPr id="26" name="Picture 3" descr="E:\Documents\Museum\Фотографии\Деятельность НЯЦ РК (2009)\ИЯФ\Ускоритель тяжелых ионов УКП-2-1 (1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4" r="10150"/>
          <a:stretch/>
        </p:blipFill>
        <p:spPr bwMode="auto">
          <a:xfrm>
            <a:off x="8401694" y="3703253"/>
            <a:ext cx="3223363" cy="282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8375449" y="5960167"/>
            <a:ext cx="3306447" cy="37965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Ускоритель УКП-2-1</a:t>
            </a:r>
            <a:endParaRPr lang="ru-RU" altLang="ru-RU" sz="18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омер слайда 7"/>
          <p:cNvSpPr txBox="1">
            <a:spLocks/>
          </p:cNvSpPr>
          <p:nvPr/>
        </p:nvSpPr>
        <p:spPr>
          <a:xfrm>
            <a:off x="11552221" y="178879"/>
            <a:ext cx="433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77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2"/>
          <p:cNvSpPr/>
          <p:nvPr/>
        </p:nvSpPr>
        <p:spPr>
          <a:xfrm>
            <a:off x="-1" y="0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32631" y="873653"/>
            <a:ext cx="11349559" cy="850171"/>
          </a:xfrm>
          <a:prstGeom prst="rect">
            <a:avLst/>
          </a:prstGeom>
        </p:spPr>
        <p:txBody>
          <a:bodyPr vert="horz" lIns="121912" tIns="60956" rIns="121912" bIns="60956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2062163" indent="-2062163" algn="l" defTabSz="1219170"/>
            <a:r>
              <a:rPr lang="ru-RU" sz="1800" dirty="0">
                <a:solidFill>
                  <a:srgbClr val="0070C0"/>
                </a:solidFill>
                <a:effectLst/>
              </a:rPr>
              <a:t>МИССИЯ НЯЦ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РК</a:t>
            </a:r>
            <a:r>
              <a:rPr lang="en-US" sz="18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</a:rPr>
              <a:t>–	НАУЧНО-ТЕХНИЧЕСКАЯ ПОДДЕРЖКА ПОЛИТИКИ ПРАВИТЕЛЬСТВА КАЗАХСТАНА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dirty="0" smtClean="0">
                <a:solidFill>
                  <a:srgbClr val="0070C0"/>
                </a:solidFill>
                <a:effectLst/>
              </a:rPr>
              <a:t>В </a:t>
            </a:r>
            <a:r>
              <a:rPr lang="ru-RU" sz="1800" dirty="0">
                <a:solidFill>
                  <a:srgbClr val="0070C0"/>
                </a:solidFill>
                <a:effectLst/>
              </a:rPr>
              <a:t>ОБЛАСТИ МИРНОГО ИСПОЛЬЗОВАНИЯ АТОМНОЙ ЭНЕРГИИ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РГП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Национальный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ядерный центр РК»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152" y="1722683"/>
            <a:ext cx="4150177" cy="464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352" y="1723824"/>
            <a:ext cx="72008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Направления исследований в сфере развития атомной энергетики в РК</a:t>
            </a:r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i="1" dirty="0" smtClean="0"/>
              <a:t>экспериментальные </a:t>
            </a:r>
            <a:r>
              <a:rPr lang="ru-RU" i="1" dirty="0"/>
              <a:t>исследования в обоснование безопасности </a:t>
            </a:r>
            <a:br>
              <a:rPr lang="ru-RU" i="1" dirty="0"/>
            </a:br>
            <a:r>
              <a:rPr lang="ru-RU" i="1" dirty="0"/>
              <a:t>атомной </a:t>
            </a:r>
            <a:r>
              <a:rPr lang="ru-RU" i="1" dirty="0" smtClean="0"/>
              <a:t>энергетики</a:t>
            </a:r>
            <a:endParaRPr lang="en-US" i="1" dirty="0" smtClean="0"/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i="1" dirty="0" smtClean="0"/>
              <a:t>технико-экономические </a:t>
            </a:r>
            <a:r>
              <a:rPr lang="ru-RU" i="1" dirty="0"/>
              <a:t>исследования в обоснование строительства </a:t>
            </a:r>
            <a:br>
              <a:rPr lang="ru-RU" i="1" dirty="0"/>
            </a:br>
            <a:r>
              <a:rPr lang="ru-RU" i="1" dirty="0"/>
              <a:t>АЭС в </a:t>
            </a:r>
            <a:r>
              <a:rPr lang="ru-RU" i="1" dirty="0" smtClean="0"/>
              <a:t>Казахстане</a:t>
            </a:r>
            <a:endParaRPr lang="en-US" i="1" dirty="0" smtClean="0"/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i="1" dirty="0" smtClean="0"/>
              <a:t>исследования </a:t>
            </a:r>
            <a:r>
              <a:rPr lang="ru-RU" i="1" dirty="0"/>
              <a:t>в области радиационного материаловедения</a:t>
            </a:r>
            <a:r>
              <a:rPr lang="en-US" i="1" dirty="0"/>
              <a:t> 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и физики </a:t>
            </a:r>
            <a:r>
              <a:rPr lang="ru-RU" i="1" dirty="0" smtClean="0"/>
              <a:t>плазмы</a:t>
            </a:r>
            <a:endParaRPr lang="en-US" i="1" dirty="0" smtClean="0"/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i="1" dirty="0" smtClean="0"/>
              <a:t>утилизация</a:t>
            </a:r>
            <a:r>
              <a:rPr lang="ru-RU" i="1" dirty="0"/>
              <a:t>, переработка и хранение радиоактивных </a:t>
            </a:r>
            <a:r>
              <a:rPr lang="ru-RU" i="1" dirty="0" smtClean="0"/>
              <a:t>отходов</a:t>
            </a:r>
            <a:endParaRPr lang="en-US" i="1" dirty="0" smtClean="0"/>
          </a:p>
          <a:p>
            <a:pPr marL="742950" lvl="1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i="1" dirty="0" smtClean="0"/>
              <a:t>разработка </a:t>
            </a:r>
            <a:r>
              <a:rPr lang="ru-RU" i="1" dirty="0"/>
              <a:t>и реализация инновационных проектов атомной энергетики</a:t>
            </a:r>
          </a:p>
        </p:txBody>
      </p:sp>
      <p:sp>
        <p:nvSpPr>
          <p:cNvPr id="8" name="Номер слайда 7"/>
          <p:cNvSpPr txBox="1">
            <a:spLocks/>
          </p:cNvSpPr>
          <p:nvPr/>
        </p:nvSpPr>
        <p:spPr>
          <a:xfrm>
            <a:off x="11552221" y="178879"/>
            <a:ext cx="433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49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2"/>
          <p:cNvSpPr/>
          <p:nvPr/>
        </p:nvSpPr>
        <p:spPr>
          <a:xfrm>
            <a:off x="1" y="0"/>
            <a:ext cx="6600056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472" y="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Токамак</a:t>
            </a:r>
            <a:r>
              <a:rPr lang="ru-RU" sz="3600" dirty="0" smtClean="0">
                <a:solidFill>
                  <a:schemeClr val="bg1"/>
                </a:solidFill>
              </a:rPr>
              <a:t> КТМ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Users\berleshova\Desktop\в мажилис\20170604_1339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t="35151" r="19972"/>
          <a:stretch/>
        </p:blipFill>
        <p:spPr bwMode="auto">
          <a:xfrm>
            <a:off x="263352" y="1124744"/>
            <a:ext cx="6870205" cy="511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berleshova\Desktop\в мажилис\_MG_47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501008"/>
            <a:ext cx="4512065" cy="300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berleshova\Desktop\в мажилис\_MG_4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435120"/>
            <a:ext cx="4248471" cy="283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 txBox="1">
            <a:spLocks/>
          </p:cNvSpPr>
          <p:nvPr/>
        </p:nvSpPr>
        <p:spPr>
          <a:xfrm>
            <a:off x="11552221" y="178879"/>
            <a:ext cx="433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4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29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РГП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«Институт ядерной физики»</a:t>
            </a:r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1552221" y="178879"/>
            <a:ext cx="433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5</a:t>
            </a:fld>
            <a:endParaRPr lang="ru-RU" sz="2400" dirty="0"/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332122" y="3460034"/>
            <a:ext cx="5122077" cy="795324"/>
          </a:xfrm>
        </p:spPr>
        <p:txBody>
          <a:bodyPr anchor="t">
            <a:noAutofit/>
          </a:bodyPr>
          <a:lstStyle/>
          <a:p>
            <a:pPr defTabSz="1219170">
              <a:spcBef>
                <a:spcPts val="800"/>
              </a:spcBef>
              <a:buClr>
                <a:schemeClr val="accent1"/>
              </a:buClr>
              <a:buSzPct val="68000"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ОСНОВНЫЕ НАПРАВЛЕНИЯ ИССЛЕДОВАНИЙ </a:t>
            </a:r>
            <a:br>
              <a:rPr lang="ru-RU" sz="1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 РАЗРАБОТОК:</a:t>
            </a:r>
            <a:endParaRPr lang="ru-RU" sz="1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Объект 1"/>
          <p:cNvSpPr>
            <a:spLocks noGrp="1"/>
          </p:cNvSpPr>
          <p:nvPr>
            <p:ph idx="1"/>
          </p:nvPr>
        </p:nvSpPr>
        <p:spPr>
          <a:xfrm>
            <a:off x="332122" y="4066271"/>
            <a:ext cx="4091037" cy="2736303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spcBef>
                <a:spcPts val="600"/>
              </a:spcBef>
              <a:buClr>
                <a:srgbClr val="DA1F28"/>
              </a:buClr>
              <a:buSzPct val="100000"/>
              <a:buFont typeface="+mj-lt"/>
              <a:buAutoNum type="romanUcPeriod"/>
            </a:pPr>
            <a:r>
              <a:rPr lang="ru-RU" sz="2000" dirty="0">
                <a:latin typeface="Arial Narrow" pitchFamily="34" charset="0"/>
              </a:rPr>
              <a:t>Ядерная и радиационная  физика</a:t>
            </a:r>
          </a:p>
          <a:p>
            <a:pPr marL="447675" indent="-447675">
              <a:lnSpc>
                <a:spcPct val="100000"/>
              </a:lnSpc>
              <a:spcBef>
                <a:spcPts val="600"/>
              </a:spcBef>
              <a:buClr>
                <a:srgbClr val="DA1F28"/>
              </a:buClr>
              <a:buSzPct val="100000"/>
              <a:buFont typeface="+mj-lt"/>
              <a:buAutoNum type="romanUcPeriod"/>
            </a:pPr>
            <a:r>
              <a:rPr lang="ru-RU" sz="2000" dirty="0">
                <a:latin typeface="Arial Narrow" pitchFamily="34" charset="0"/>
              </a:rPr>
              <a:t>Физика твердого тела</a:t>
            </a:r>
          </a:p>
          <a:p>
            <a:pPr marL="447675" indent="-447675">
              <a:lnSpc>
                <a:spcPct val="100000"/>
              </a:lnSpc>
              <a:spcBef>
                <a:spcPts val="600"/>
              </a:spcBef>
              <a:buClr>
                <a:srgbClr val="DA1F28"/>
              </a:buClr>
              <a:buSzPct val="100000"/>
              <a:buFont typeface="+mj-lt"/>
              <a:buAutoNum type="romanUcPeriod"/>
            </a:pPr>
            <a:r>
              <a:rPr lang="ru-RU" sz="2000" dirty="0">
                <a:latin typeface="Arial Narrow" pitchFamily="34" charset="0"/>
              </a:rPr>
              <a:t>Реакторные исследования</a:t>
            </a:r>
          </a:p>
          <a:p>
            <a:pPr marL="447675" indent="-447675">
              <a:lnSpc>
                <a:spcPct val="100000"/>
              </a:lnSpc>
              <a:spcBef>
                <a:spcPts val="600"/>
              </a:spcBef>
              <a:buClr>
                <a:srgbClr val="DA1F28"/>
              </a:buClr>
              <a:buSzPct val="100000"/>
              <a:buFont typeface="+mj-lt"/>
              <a:buAutoNum type="romanUcPeriod"/>
            </a:pPr>
            <a:r>
              <a:rPr lang="ru-RU" sz="2000" dirty="0">
                <a:latin typeface="Arial Narrow" pitchFamily="34" charset="0"/>
              </a:rPr>
              <a:t>Ускорительные технологии</a:t>
            </a:r>
          </a:p>
          <a:p>
            <a:pPr marL="447675" indent="-447675">
              <a:lnSpc>
                <a:spcPct val="100000"/>
              </a:lnSpc>
              <a:spcBef>
                <a:spcPts val="600"/>
              </a:spcBef>
              <a:buClr>
                <a:srgbClr val="DA1F28"/>
              </a:buClr>
              <a:buSzPct val="100000"/>
              <a:buFont typeface="+mj-lt"/>
              <a:buAutoNum type="romanUcPeriod"/>
            </a:pPr>
            <a:r>
              <a:rPr lang="ru-RU" sz="2000" dirty="0">
                <a:latin typeface="Arial Narrow" pitchFamily="34" charset="0"/>
              </a:rPr>
              <a:t>Радиоэкология, методы анализа</a:t>
            </a:r>
          </a:p>
          <a:p>
            <a:pPr marL="447675" indent="-447675">
              <a:lnSpc>
                <a:spcPct val="100000"/>
              </a:lnSpc>
              <a:spcBef>
                <a:spcPts val="600"/>
              </a:spcBef>
              <a:buClr>
                <a:srgbClr val="DA1F28"/>
              </a:buClr>
              <a:buSzPct val="100000"/>
              <a:buFont typeface="+mj-lt"/>
              <a:buAutoNum type="romanUcPeriod"/>
            </a:pPr>
            <a:r>
              <a:rPr lang="ru-RU" sz="2000" dirty="0">
                <a:latin typeface="Arial Narrow" pitchFamily="34" charset="0"/>
              </a:rPr>
              <a:t>Радиохимия, </a:t>
            </a:r>
            <a:r>
              <a:rPr lang="ru-RU" sz="2000" dirty="0" err="1">
                <a:latin typeface="Arial Narrow" pitchFamily="34" charset="0"/>
              </a:rPr>
              <a:t>радиофармацевтика</a:t>
            </a:r>
            <a:endParaRPr lang="ru-RU" sz="2000" dirty="0">
              <a:latin typeface="Arial Narrow" pitchFamily="34" charset="0"/>
            </a:endParaRPr>
          </a:p>
        </p:txBody>
      </p:sp>
      <p:grpSp>
        <p:nvGrpSpPr>
          <p:cNvPr id="20" name="Группа 2"/>
          <p:cNvGrpSpPr>
            <a:grpSpLocks/>
          </p:cNvGrpSpPr>
          <p:nvPr/>
        </p:nvGrpSpPr>
        <p:grpSpPr bwMode="auto">
          <a:xfrm>
            <a:off x="332122" y="760813"/>
            <a:ext cx="4199655" cy="2520853"/>
            <a:chOff x="270210" y="1844824"/>
            <a:chExt cx="8736971" cy="4752528"/>
          </a:xfrm>
        </p:grpSpPr>
        <p:pic>
          <p:nvPicPr>
            <p:cNvPr id="21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" t="-134" r="2330" b="28018"/>
            <a:stretch>
              <a:fillRect/>
            </a:stretch>
          </p:blipFill>
          <p:spPr bwMode="auto">
            <a:xfrm>
              <a:off x="270210" y="1844824"/>
              <a:ext cx="8736971" cy="47525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AutoShape 5"/>
            <p:cNvSpPr>
              <a:spLocks noChangeArrowheads="1"/>
            </p:cNvSpPr>
            <p:nvPr/>
          </p:nvSpPr>
          <p:spPr bwMode="auto">
            <a:xfrm>
              <a:off x="1374076" y="3141420"/>
              <a:ext cx="472402" cy="415800"/>
            </a:xfrm>
            <a:prstGeom prst="star5">
              <a:avLst/>
            </a:prstGeom>
            <a:solidFill>
              <a:srgbClr val="FF3399"/>
            </a:solidFill>
            <a:ln w="1587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0" tIns="0" rIns="360000" bIns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6442550" y="5373064"/>
              <a:ext cx="542976" cy="475200"/>
            </a:xfrm>
            <a:prstGeom prst="star5">
              <a:avLst/>
            </a:prstGeom>
            <a:solidFill>
              <a:srgbClr val="FF3399"/>
            </a:solidFill>
            <a:ln w="1587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0" tIns="0" rIns="360000" bIns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_s1036"/>
            <p:cNvSpPr>
              <a:spLocks noChangeArrowheads="1"/>
            </p:cNvSpPr>
            <p:nvPr/>
          </p:nvSpPr>
          <p:spPr bwMode="auto">
            <a:xfrm>
              <a:off x="2027960" y="2852934"/>
              <a:ext cx="795208" cy="2981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6730" tIns="13365" rIns="26730" bIns="13365" anchor="ctr"/>
            <a:lstStyle/>
            <a:p>
              <a:pPr algn="r"/>
              <a:r>
                <a:rPr lang="ru-RU" sz="1600" b="1" dirty="0">
                  <a:solidFill>
                    <a:srgbClr val="FFFF00"/>
                  </a:solidFill>
                  <a:latin typeface="Calibri" pitchFamily="34" charset="0"/>
                </a:rPr>
                <a:t>АКСАЙ</a:t>
              </a:r>
            </a:p>
          </p:txBody>
        </p:sp>
        <p:sp>
          <p:nvSpPr>
            <p:cNvPr id="25" name="_s1036"/>
            <p:cNvSpPr>
              <a:spLocks noChangeArrowheads="1"/>
            </p:cNvSpPr>
            <p:nvPr/>
          </p:nvSpPr>
          <p:spPr bwMode="auto">
            <a:xfrm>
              <a:off x="5535608" y="5232185"/>
              <a:ext cx="1012625" cy="51705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6730" tIns="13365" rIns="26730" bIns="13365" anchor="ctr"/>
            <a:lstStyle/>
            <a:p>
              <a:pPr algn="r"/>
              <a:r>
                <a:rPr lang="ru-RU" b="1" dirty="0">
                  <a:solidFill>
                    <a:srgbClr val="FFFF00"/>
                  </a:solidFill>
                  <a:latin typeface="Calibri" pitchFamily="34" charset="0"/>
                </a:rPr>
                <a:t>АЛМАТЫ</a:t>
              </a:r>
              <a:endParaRPr lang="en-US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66179" y="4078960"/>
              <a:ext cx="472402" cy="415800"/>
            </a:xfrm>
            <a:prstGeom prst="star5">
              <a:avLst/>
            </a:prstGeom>
            <a:solidFill>
              <a:srgbClr val="FF3399"/>
            </a:solidFill>
            <a:ln w="1587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0" tIns="0" rIns="360000" bIns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_s1036"/>
            <p:cNvSpPr>
              <a:spLocks noChangeArrowheads="1"/>
            </p:cNvSpPr>
            <p:nvPr/>
          </p:nvSpPr>
          <p:spPr bwMode="auto">
            <a:xfrm>
              <a:off x="1546819" y="4101095"/>
              <a:ext cx="655453" cy="2981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6730" tIns="13365" rIns="26730" bIns="13365" anchor="ctr"/>
            <a:lstStyle/>
            <a:p>
              <a:pPr algn="r"/>
              <a:r>
                <a:rPr lang="ru-RU" sz="1600" b="1" dirty="0">
                  <a:solidFill>
                    <a:srgbClr val="FFFF00"/>
                  </a:solidFill>
                  <a:latin typeface="Calibri" pitchFamily="34" charset="0"/>
                </a:rPr>
                <a:t>АЗГИР</a:t>
              </a: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5266469" y="3141420"/>
              <a:ext cx="474862" cy="415800"/>
            </a:xfrm>
            <a:prstGeom prst="star5">
              <a:avLst/>
            </a:prstGeom>
            <a:solidFill>
              <a:srgbClr val="FF3399"/>
            </a:solidFill>
            <a:ln w="15875" algn="ctr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lIns="0" tIns="0" rIns="360000" bIns="0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_s1036"/>
            <p:cNvSpPr>
              <a:spLocks noChangeArrowheads="1"/>
            </p:cNvSpPr>
            <p:nvPr/>
          </p:nvSpPr>
          <p:spPr bwMode="auto">
            <a:xfrm>
              <a:off x="6321112" y="2938587"/>
              <a:ext cx="872321" cy="29811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26730" tIns="13365" rIns="26730" bIns="13365" anchor="ctr"/>
            <a:lstStyle/>
            <a:p>
              <a:pPr algn="r"/>
              <a:r>
                <a:rPr lang="ru-RU" sz="1600" b="1" dirty="0">
                  <a:solidFill>
                    <a:srgbClr val="FFFF00"/>
                  </a:solidFill>
                  <a:latin typeface="Calibri" pitchFamily="34" charset="0"/>
                </a:rPr>
                <a:t>АСТАНА</a:t>
              </a:r>
            </a:p>
          </p:txBody>
        </p: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82" y="3887440"/>
            <a:ext cx="7355929" cy="253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953761" y="751513"/>
            <a:ext cx="70586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РГП ИЯФ имеет большой опыт создания наукоемких технологий, значительная часть которых внедрена в производство.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Развиваются следующие технологические направления:</a:t>
            </a:r>
          </a:p>
          <a:p>
            <a:pPr marL="627063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itchFamily="34" charset="0"/>
              </a:rPr>
              <a:t>производство радиоизотопной продукции;</a:t>
            </a:r>
          </a:p>
          <a:p>
            <a:pPr marL="627063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itchFamily="34" charset="0"/>
              </a:rPr>
              <a:t>радиационная </a:t>
            </a:r>
            <a:r>
              <a:rPr lang="ru-RU" sz="2000" dirty="0">
                <a:latin typeface="Arial Narrow" pitchFamily="34" charset="0"/>
              </a:rPr>
              <a:t>обработка материалов;</a:t>
            </a:r>
          </a:p>
          <a:p>
            <a:pPr marL="627063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ядерно-физические методы анализа; </a:t>
            </a:r>
          </a:p>
          <a:p>
            <a:pPr marL="627063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мониторинг и реабилитация окружающей среды;</a:t>
            </a:r>
          </a:p>
          <a:p>
            <a:pPr marL="627063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обращение с ядерными материалами, источниками ионизирующих излучений и радиоактивными отходами.</a:t>
            </a: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6</a:t>
            </a:fld>
            <a:endParaRPr lang="ru-RU" sz="2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2730" y="980729"/>
            <a:ext cx="11881320" cy="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cs typeface="Arial" pitchFamily="34" charset="0"/>
              </a:rPr>
              <a:t>ПРОИЗВОДСТВО РАДИОИЗОТОПНОЙ ПРОДУКЦИИ И РАДИОФАРМАЦЕВТИКА</a:t>
            </a:r>
            <a:endParaRPr lang="en-US" sz="2200" b="1" dirty="0">
              <a:cs typeface="Arial" pitchFamily="34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292730" y="1556792"/>
            <a:ext cx="460498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ПРЕПАРАТЫ ДЛЯ ДИАГНОСТИКИ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Транспортируемый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генератор </a:t>
            </a:r>
            <a:r>
              <a:rPr lang="ru-RU" b="1" baseline="30000" dirty="0">
                <a:solidFill>
                  <a:srgbClr val="000000"/>
                </a:solidFill>
                <a:cs typeface="Arial" pitchFamily="34" charset="0"/>
              </a:rPr>
              <a:t>99</a:t>
            </a:r>
            <a:r>
              <a:rPr lang="en-US" b="1" baseline="300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Тс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Препараты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с  </a:t>
            </a:r>
            <a:r>
              <a:rPr lang="en-US" b="1" baseline="30000" dirty="0" err="1">
                <a:solidFill>
                  <a:srgbClr val="000000"/>
                </a:solidFill>
                <a:cs typeface="Arial" pitchFamily="34" charset="0"/>
              </a:rPr>
              <a:t>99m</a:t>
            </a: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Tc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baseline="30000" dirty="0" err="1">
                <a:solidFill>
                  <a:srgbClr val="000000"/>
                </a:solidFill>
                <a:cs typeface="Arial" pitchFamily="34" charset="0"/>
              </a:rPr>
              <a:t>131</a:t>
            </a: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b="1" baseline="30000" dirty="0" err="1">
                <a:solidFill>
                  <a:srgbClr val="000000"/>
                </a:solidFill>
                <a:cs typeface="Arial" pitchFamily="34" charset="0"/>
              </a:rPr>
              <a:t>201</a:t>
            </a: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Tl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baseline="30000" dirty="0" err="1">
                <a:solidFill>
                  <a:srgbClr val="000000"/>
                </a:solidFill>
                <a:cs typeface="Arial" pitchFamily="34" charset="0"/>
              </a:rPr>
              <a:t>67</a:t>
            </a: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Ga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b="1" baseline="30000" dirty="0">
                <a:solidFill>
                  <a:srgbClr val="000000"/>
                </a:solidFill>
                <a:cs typeface="Arial" pitchFamily="34" charset="0"/>
              </a:rPr>
              <a:t>18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F</a:t>
            </a: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Диагностические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наборы (испытания)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Font typeface="Arial" pitchFamily="34" charset="0"/>
              <a:buChar char="•"/>
            </a:pPr>
            <a:r>
              <a:rPr lang="ru-RU" b="1" baseline="30000" dirty="0" smtClean="0">
                <a:solidFill>
                  <a:srgbClr val="000000"/>
                </a:solidFill>
                <a:cs typeface="Arial" pitchFamily="34" charset="0"/>
              </a:rPr>
              <a:t>68</a:t>
            </a:r>
            <a:r>
              <a:rPr lang="en-US" b="1" dirty="0" err="1">
                <a:solidFill>
                  <a:srgbClr val="000000"/>
                </a:solidFill>
                <a:cs typeface="Arial" pitchFamily="34" charset="0"/>
              </a:rPr>
              <a:t>Ge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разработка)</a:t>
            </a:r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5809243" y="1557026"/>
            <a:ext cx="41751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ПРЕПАРАТЫ ДЛЯ ТЕРАПИИ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Font typeface="Arial" pitchFamily="34" charset="0"/>
              <a:buChar char="•"/>
            </a:pPr>
            <a:r>
              <a:rPr lang="ru-RU" b="1" baseline="30000" dirty="0" smtClean="0">
                <a:solidFill>
                  <a:srgbClr val="000000"/>
                </a:solidFill>
                <a:cs typeface="Arial" pitchFamily="34" charset="0"/>
              </a:rPr>
              <a:t>131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I, </a:t>
            </a:r>
            <a:r>
              <a:rPr lang="en-US" b="1" baseline="30000" dirty="0" smtClean="0">
                <a:solidFill>
                  <a:srgbClr val="000000"/>
                </a:solidFill>
                <a:cs typeface="Arial" pitchFamily="34" charset="0"/>
              </a:rPr>
              <a:t>153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Sm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 (испытания)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ru-RU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b="1" baseline="30000" dirty="0" smtClean="0">
                <a:solidFill>
                  <a:srgbClr val="000000"/>
                </a:solidFill>
                <a:cs typeface="Arial" pitchFamily="34" charset="0"/>
              </a:rPr>
              <a:t>177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Lu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разработка)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2722" y="2780928"/>
            <a:ext cx="418171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ЗАКРЫТЫЕ РАДИОНУКЛИДНЫЕ 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ИСТОЧНИКИ</a:t>
            </a:r>
          </a:p>
          <a:p>
            <a:pPr algn="ctr"/>
            <a:endParaRPr lang="ru-RU" sz="800" b="1" dirty="0" smtClean="0">
              <a:solidFill>
                <a:srgbClr val="000099"/>
              </a:solidFill>
              <a:cs typeface="Arial" pitchFamily="34" charset="0"/>
            </a:endParaRPr>
          </a:p>
          <a:p>
            <a:pPr marL="266700" indent="-266700">
              <a:buClr>
                <a:srgbClr val="DA1F28"/>
              </a:buClr>
              <a:buFont typeface="Arial" panose="020B0604020202020204" pitchFamily="34" charset="0"/>
              <a:buChar char="•"/>
            </a:pPr>
            <a:r>
              <a:rPr lang="ru-RU" dirty="0"/>
              <a:t>с изотопами </a:t>
            </a:r>
            <a:r>
              <a:rPr lang="ru-RU" b="1" baseline="30000" dirty="0" smtClean="0"/>
              <a:t>192</a:t>
            </a:r>
            <a:r>
              <a:rPr lang="en-US" b="1" dirty="0" smtClean="0"/>
              <a:t>Ir</a:t>
            </a:r>
            <a:r>
              <a:rPr lang="ru-RU" b="1" dirty="0" smtClean="0"/>
              <a:t>, </a:t>
            </a:r>
            <a:r>
              <a:rPr lang="ru-RU" b="1" baseline="30000" dirty="0" smtClean="0"/>
              <a:t>124</a:t>
            </a:r>
            <a:r>
              <a:rPr lang="en-US" b="1" dirty="0" smtClean="0"/>
              <a:t>Sb</a:t>
            </a:r>
            <a:r>
              <a:rPr lang="ru-RU" b="1" dirty="0" smtClean="0"/>
              <a:t>, </a:t>
            </a:r>
            <a:r>
              <a:rPr lang="ru-RU" b="1" baseline="30000" dirty="0" smtClean="0"/>
              <a:t>109</a:t>
            </a:r>
            <a:r>
              <a:rPr lang="en-US" b="1" dirty="0" smtClean="0"/>
              <a:t>Cd</a:t>
            </a:r>
            <a:r>
              <a:rPr lang="ru-RU" b="1" dirty="0" smtClean="0"/>
              <a:t>, </a:t>
            </a:r>
            <a:r>
              <a:rPr lang="ru-RU" b="1" baseline="30000" dirty="0" smtClean="0"/>
              <a:t>60</a:t>
            </a:r>
            <a:r>
              <a:rPr lang="en-US" b="1" dirty="0" smtClean="0"/>
              <a:t>Co</a:t>
            </a:r>
            <a:endParaRPr lang="ru-RU" b="1" dirty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6146" name="Picture 2" descr="E:\Documents\Museum\Фотографии\Деятельность НЯЦ РК (2009)\ИЯФ\Лаборатория низкофоновых измерений 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17" t="15506"/>
          <a:stretch/>
        </p:blipFill>
        <p:spPr bwMode="auto">
          <a:xfrm>
            <a:off x="407368" y="3163691"/>
            <a:ext cx="5040000" cy="339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ocuments\Museum\Фотографии\Деятельность НЯЦ РК (2009)\ИЯФ\Производство закрытых радионуклидных источников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15672"/>
          <a:stretch/>
        </p:blipFill>
        <p:spPr bwMode="auto">
          <a:xfrm>
            <a:off x="9408368" y="4342828"/>
            <a:ext cx="2354987" cy="221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3427" r="2495" b="4711"/>
          <a:stretch/>
        </p:blipFill>
        <p:spPr bwMode="auto">
          <a:xfrm>
            <a:off x="5782039" y="4342828"/>
            <a:ext cx="3314700" cy="221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1" descr="nn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10" r="8080"/>
          <a:stretch/>
        </p:blipFill>
        <p:spPr bwMode="auto">
          <a:xfrm>
            <a:off x="10164055" y="1484402"/>
            <a:ext cx="1582959" cy="259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РГП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«Институт ядерной физики»</a:t>
            </a:r>
          </a:p>
        </p:txBody>
      </p:sp>
    </p:spTree>
    <p:extLst>
      <p:ext uri="{BB962C8B-B14F-4D97-AF65-F5344CB8AC3E}">
        <p14:creationId xmlns:p14="http://schemas.microsoft.com/office/powerpoint/2010/main" val="15936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РГП «Институт ядерной физики»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7</a:t>
            </a:fld>
            <a:endParaRPr lang="ru-RU" sz="2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51784" y="847969"/>
            <a:ext cx="4950601" cy="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DA1F28"/>
                </a:solidFill>
                <a:cs typeface="Arial" pitchFamily="34" charset="0"/>
              </a:rPr>
              <a:t>РАДИАЦИОННЫЕ  ТЕХНОЛОГИИ</a:t>
            </a:r>
            <a:endParaRPr lang="ru-RU" sz="2200" b="1" dirty="0">
              <a:solidFill>
                <a:srgbClr val="DA1F28"/>
              </a:solidFill>
              <a:cs typeface="Arial" pitchFamily="34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4439816" y="1556792"/>
            <a:ext cx="74168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  <a:latin typeface="+mj-lt"/>
                <a:cs typeface="Arial" pitchFamily="34" charset="0"/>
              </a:rPr>
              <a:t>В начале 2017 года в ИЯФ введен в эксплуатацию новый корпус радиационной стерилизации с ускорителем электронов </a:t>
            </a:r>
            <a:r>
              <a:rPr lang="ru-RU" sz="2000" dirty="0">
                <a:solidFill>
                  <a:srgbClr val="DA1F28"/>
                </a:solidFill>
                <a:latin typeface="+mj-lt"/>
                <a:cs typeface="Arial" pitchFamily="34" charset="0"/>
              </a:rPr>
              <a:t>ИЛУ-10.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</a:pPr>
            <a:endParaRPr lang="ru-RU" b="1" dirty="0" smtClean="0">
              <a:solidFill>
                <a:srgbClr val="DA1F28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</a:pPr>
            <a:endParaRPr lang="ru-RU" b="1" dirty="0">
              <a:solidFill>
                <a:srgbClr val="DA1F28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</a:pPr>
            <a:r>
              <a:rPr lang="ru-RU" b="1" dirty="0" smtClean="0">
                <a:solidFill>
                  <a:srgbClr val="DA1F28"/>
                </a:solidFill>
                <a:cs typeface="Arial" pitchFamily="34" charset="0"/>
              </a:rPr>
              <a:t>Радиационная </a:t>
            </a:r>
            <a:r>
              <a:rPr lang="ru-RU" b="1" dirty="0">
                <a:solidFill>
                  <a:srgbClr val="DA1F28"/>
                </a:solidFill>
                <a:cs typeface="Arial" pitchFamily="34" charset="0"/>
              </a:rPr>
              <a:t>стерилизация</a:t>
            </a:r>
          </a:p>
          <a:p>
            <a:pPr marL="266700" indent="-266700" algn="r" fontAlgn="base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шприцы, бинты, вата,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одноразовое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белье,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салфетки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катетеры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, перчатки, флаконы…</a:t>
            </a:r>
          </a:p>
        </p:txBody>
      </p:sp>
      <p:pic>
        <p:nvPicPr>
          <p:cNvPr id="15" name="Рисунок 14" descr="\\192.168.0.241\share\Установки РГП ИЯФ\Корпус радиационной стерилизации\Корпус радиационной стерилизации_Финиш\Ускоритель ИЛУ-1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4980" y="1303437"/>
            <a:ext cx="3570329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23392" y="5844138"/>
            <a:ext cx="3233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sz="1400" b="1" dirty="0">
                <a:latin typeface="Arial Narrow" pitchFamily="34" charset="0"/>
                <a:cs typeface="Arial" charset="0"/>
              </a:rPr>
              <a:t>Ускоритель </a:t>
            </a:r>
            <a:r>
              <a:rPr lang="ru-RU" sz="1400" b="1" dirty="0" smtClean="0">
                <a:latin typeface="Arial Narrow" pitchFamily="34" charset="0"/>
                <a:cs typeface="Arial" charset="0"/>
              </a:rPr>
              <a:t>электронов ИЛУ-10 </a:t>
            </a:r>
            <a:r>
              <a:rPr lang="ru-RU" sz="1400" b="1" dirty="0">
                <a:latin typeface="Arial Narrow" pitchFamily="34" charset="0"/>
                <a:cs typeface="Arial" charset="0"/>
              </a:rPr>
              <a:t>в </a:t>
            </a:r>
            <a:r>
              <a:rPr lang="ru-RU" sz="1400" b="1" dirty="0" smtClean="0">
                <a:latin typeface="Arial Narrow" pitchFamily="34" charset="0"/>
                <a:cs typeface="Arial" charset="0"/>
              </a:rPr>
              <a:t>корпусе радиационной стерилизации</a:t>
            </a:r>
            <a:endParaRPr lang="ru-RU" sz="1400" b="1" dirty="0">
              <a:latin typeface="Arial Narrow" pitchFamily="34" charset="0"/>
              <a:cs typeface="Arial" charset="0"/>
            </a:endParaRPr>
          </a:p>
        </p:txBody>
      </p:sp>
      <p:pic>
        <p:nvPicPr>
          <p:cNvPr id="21" name="Picture 4" descr="E:\TEMP\rrr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13977" r="5409"/>
          <a:stretch/>
        </p:blipFill>
        <p:spPr bwMode="auto">
          <a:xfrm>
            <a:off x="4434433" y="2684010"/>
            <a:ext cx="3384376" cy="258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3" descr="E:\TEMP\aa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448" b="95286" l="1000" r="98250">
                        <a14:foregroundMark x1="25250" y1="52189" x2="17500" y2="86364"/>
                        <a14:foregroundMark x1="52000" y1="77441" x2="85875" y2="75421"/>
                        <a14:foregroundMark x1="27250" y1="73906" x2="24375" y2="84343"/>
                        <a14:foregroundMark x1="11250" y1="88721" x2="5500" y2="87037"/>
                        <a14:foregroundMark x1="87125" y1="41751" x2="92875" y2="78956"/>
                        <a14:foregroundMark x1="81625" y1="78283" x2="88750" y2="79293"/>
                        <a14:foregroundMark x1="58625" y1="63805" x2="61250" y2="59933"/>
                        <a14:foregroundMark x1="11750" y1="80976" x2="15250" y2="56902"/>
                        <a14:foregroundMark x1="92000" y1="53030" x2="89125" y2="41751"/>
                        <a14:foregroundMark x1="47125" y1="18519" x2="28500" y2="17340"/>
                        <a14:foregroundMark x1="93750" y1="52189" x2="95750" y2="58754"/>
                        <a14:foregroundMark x1="46000" y1="84343" x2="86250" y2="82155"/>
                        <a14:foregroundMark x1="30500" y1="15488" x2="32750" y2="14983"/>
                        <a14:foregroundMark x1="15875" y1="12290" x2="31375" y2="13300"/>
                        <a14:foregroundMark x1="15000" y1="12458" x2="14250" y2="15657"/>
                        <a14:foregroundMark x1="6875" y1="48485" x2="11750" y2="24579"/>
                        <a14:foregroundMark x1="5625" y1="48990" x2="13250" y2="16498"/>
                        <a14:foregroundMark x1="92875" y1="49832" x2="89500" y2="33333"/>
                        <a14:foregroundMark x1="49250" y1="86700" x2="81500" y2="83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5"/>
          <a:stretch/>
        </p:blipFill>
        <p:spPr bwMode="auto">
          <a:xfrm>
            <a:off x="7192800" y="4149080"/>
            <a:ext cx="4000513" cy="244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РГП «Институт ядерной физики»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8</a:t>
            </a:fld>
            <a:endParaRPr lang="ru-RU" sz="2400" dirty="0"/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335360" y="984164"/>
            <a:ext cx="62646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70C0"/>
                </a:solidFill>
                <a:cs typeface="Arial" pitchFamily="34" charset="0"/>
              </a:rPr>
              <a:t>В 2016 году завершено строительство объектов производственно-технологического комплекса </a:t>
            </a:r>
            <a:r>
              <a:rPr lang="ru-RU" sz="2000" dirty="0" smtClean="0">
                <a:solidFill>
                  <a:srgbClr val="0070C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rgbClr val="DA1F28"/>
                </a:solidFill>
                <a:cs typeface="Arial" pitchFamily="34" charset="0"/>
              </a:rPr>
              <a:t>Центра </a:t>
            </a:r>
            <a:r>
              <a:rPr lang="ru-RU" sz="2000" dirty="0">
                <a:solidFill>
                  <a:srgbClr val="DA1F28"/>
                </a:solidFill>
                <a:cs typeface="Arial" pitchFamily="34" charset="0"/>
              </a:rPr>
              <a:t>ядерной медицины и биофизики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DA1F28"/>
              </a:buClr>
            </a:pPr>
            <a:r>
              <a:rPr lang="ru-RU" b="1" dirty="0" smtClean="0">
                <a:solidFill>
                  <a:srgbClr val="DA1F28"/>
                </a:solidFill>
                <a:cs typeface="Arial" pitchFamily="34" charset="0"/>
              </a:rPr>
              <a:t>Этапы реализации</a:t>
            </a:r>
            <a:endParaRPr lang="ru-RU" b="1" dirty="0">
              <a:solidFill>
                <a:srgbClr val="DA1F28"/>
              </a:solidFill>
              <a:cs typeface="Arial" pitchFamily="34" charset="0"/>
            </a:endParaRPr>
          </a:p>
          <a:p>
            <a:pPr marL="360363" indent="-179388" fontAlgn="base">
              <a:spcBef>
                <a:spcPct val="0"/>
              </a:spcBef>
              <a:spcAft>
                <a:spcPct val="0"/>
              </a:spcAft>
              <a:buSzPct val="80000"/>
              <a:buFont typeface="Wingdings 3" pitchFamily="18" charset="2"/>
              <a:buChar char="}"/>
              <a:defRPr/>
            </a:pPr>
            <a:r>
              <a:rPr lang="ru-RU" b="1" dirty="0"/>
              <a:t>2004 </a:t>
            </a:r>
            <a:r>
              <a:rPr lang="ru-RU" dirty="0"/>
              <a:t>– Технико-экономическое обоснование</a:t>
            </a:r>
          </a:p>
          <a:p>
            <a:pPr marL="360363" indent="-179388" fontAlgn="base">
              <a:spcBef>
                <a:spcPct val="0"/>
              </a:spcBef>
              <a:spcAft>
                <a:spcPct val="0"/>
              </a:spcAft>
              <a:buSzPct val="80000"/>
              <a:buFont typeface="Wingdings 3" pitchFamily="18" charset="2"/>
              <a:buChar char="}"/>
              <a:defRPr/>
            </a:pPr>
            <a:r>
              <a:rPr lang="ru-RU" b="1" dirty="0"/>
              <a:t>2006 </a:t>
            </a:r>
            <a:r>
              <a:rPr lang="ru-RU" dirty="0"/>
              <a:t>– Проектно-сметная документация</a:t>
            </a:r>
          </a:p>
          <a:p>
            <a:pPr marL="360363" indent="-179388" fontAlgn="base">
              <a:spcBef>
                <a:spcPct val="0"/>
              </a:spcBef>
              <a:spcAft>
                <a:spcPct val="0"/>
              </a:spcAft>
              <a:buSzPct val="80000"/>
              <a:buFont typeface="Wingdings 3" pitchFamily="18" charset="2"/>
              <a:buChar char="}"/>
              <a:defRPr/>
            </a:pPr>
            <a:r>
              <a:rPr lang="ru-RU" b="1" dirty="0"/>
              <a:t>2009 </a:t>
            </a:r>
            <a:r>
              <a:rPr lang="ru-RU" dirty="0"/>
              <a:t>– Начало строительства</a:t>
            </a:r>
          </a:p>
          <a:p>
            <a:pPr marL="360363" indent="-179388" fontAlgn="base">
              <a:spcBef>
                <a:spcPct val="0"/>
              </a:spcBef>
              <a:spcAft>
                <a:spcPct val="0"/>
              </a:spcAft>
              <a:buSzPct val="80000"/>
              <a:buFont typeface="Wingdings 3" pitchFamily="18" charset="2"/>
              <a:buChar char="}"/>
              <a:defRPr/>
            </a:pPr>
            <a:r>
              <a:rPr lang="ru-RU" b="1" dirty="0"/>
              <a:t>2016 </a:t>
            </a:r>
            <a:r>
              <a:rPr lang="ru-RU" dirty="0"/>
              <a:t>– Приемка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комиссией </a:t>
            </a:r>
            <a:r>
              <a:rPr lang="ru-RU" dirty="0" smtClean="0">
                <a:solidFill>
                  <a:srgbClr val="000000"/>
                </a:solidFill>
                <a:cs typeface="Arial" pitchFamily="34" charset="0"/>
              </a:rPr>
              <a:t>МЭ </a:t>
            </a:r>
            <a:r>
              <a:rPr lang="ru-RU" dirty="0">
                <a:solidFill>
                  <a:srgbClr val="000000"/>
                </a:solidFill>
                <a:cs typeface="Arial" pitchFamily="34" charset="0"/>
              </a:rPr>
              <a:t>РК в декабре 2016 года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2"/>
          <a:stretch/>
        </p:blipFill>
        <p:spPr>
          <a:xfrm>
            <a:off x="7180618" y="980728"/>
            <a:ext cx="45394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7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89040"/>
            <a:ext cx="3240360" cy="242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68" y="3789039"/>
            <a:ext cx="3640234" cy="242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70372" y="6289629"/>
            <a:ext cx="3245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dirty="0" smtClean="0">
                <a:cs typeface="Arial" charset="0"/>
              </a:rPr>
              <a:t>Циклотрон </a:t>
            </a:r>
            <a:r>
              <a:rPr lang="en-US" altLang="ru-RU" dirty="0" smtClean="0">
                <a:cs typeface="Arial" charset="0"/>
              </a:rPr>
              <a:t>Cyclone 30</a:t>
            </a:r>
            <a:endParaRPr lang="ru-RU" altLang="ru-RU" dirty="0"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73868" y="6289628"/>
            <a:ext cx="364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dirty="0" smtClean="0">
                <a:cs typeface="Arial" charset="0"/>
              </a:rPr>
              <a:t>Горячая камера</a:t>
            </a:r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2"/>
          <p:cNvSpPr/>
          <p:nvPr/>
        </p:nvSpPr>
        <p:spPr>
          <a:xfrm>
            <a:off x="0" y="-12858"/>
            <a:ext cx="11124013" cy="722885"/>
          </a:xfrm>
          <a:custGeom>
            <a:avLst/>
            <a:gdLst>
              <a:gd name="connsiteX0" fmla="*/ 0 w 7403797"/>
              <a:gd name="connsiteY0" fmla="*/ 0 h 886953"/>
              <a:gd name="connsiteX1" fmla="*/ 7403797 w 7403797"/>
              <a:gd name="connsiteY1" fmla="*/ 0 h 886953"/>
              <a:gd name="connsiteX2" fmla="*/ 7403797 w 7403797"/>
              <a:gd name="connsiteY2" fmla="*/ 886953 h 886953"/>
              <a:gd name="connsiteX3" fmla="*/ 0 w 7403797"/>
              <a:gd name="connsiteY3" fmla="*/ 886953 h 886953"/>
              <a:gd name="connsiteX4" fmla="*/ 0 w 7403797"/>
              <a:gd name="connsiteY4" fmla="*/ 0 h 886953"/>
              <a:gd name="connsiteX0" fmla="*/ 0 w 7403797"/>
              <a:gd name="connsiteY0" fmla="*/ 0 h 897344"/>
              <a:gd name="connsiteX1" fmla="*/ 7403797 w 7403797"/>
              <a:gd name="connsiteY1" fmla="*/ 0 h 897344"/>
              <a:gd name="connsiteX2" fmla="*/ 6894643 w 7403797"/>
              <a:gd name="connsiteY2" fmla="*/ 897344 h 897344"/>
              <a:gd name="connsiteX3" fmla="*/ 0 w 7403797"/>
              <a:gd name="connsiteY3" fmla="*/ 886953 h 897344"/>
              <a:gd name="connsiteX4" fmla="*/ 0 w 7403797"/>
              <a:gd name="connsiteY4" fmla="*/ 0 h 897344"/>
              <a:gd name="connsiteX0" fmla="*/ 0 w 7259537"/>
              <a:gd name="connsiteY0" fmla="*/ 0 h 897344"/>
              <a:gd name="connsiteX1" fmla="*/ 7259537 w 7259537"/>
              <a:gd name="connsiteY1" fmla="*/ 16571 h 897344"/>
              <a:gd name="connsiteX2" fmla="*/ 6894643 w 7259537"/>
              <a:gd name="connsiteY2" fmla="*/ 897344 h 897344"/>
              <a:gd name="connsiteX3" fmla="*/ 0 w 7259537"/>
              <a:gd name="connsiteY3" fmla="*/ 886953 h 897344"/>
              <a:gd name="connsiteX4" fmla="*/ 0 w 7259537"/>
              <a:gd name="connsiteY4" fmla="*/ 0 h 897344"/>
              <a:gd name="connsiteX0" fmla="*/ 0 w 7254884"/>
              <a:gd name="connsiteY0" fmla="*/ 0 h 897344"/>
              <a:gd name="connsiteX1" fmla="*/ 7254884 w 7254884"/>
              <a:gd name="connsiteY1" fmla="*/ 0 h 897344"/>
              <a:gd name="connsiteX2" fmla="*/ 6894643 w 7254884"/>
              <a:gd name="connsiteY2" fmla="*/ 897344 h 897344"/>
              <a:gd name="connsiteX3" fmla="*/ 0 w 7254884"/>
              <a:gd name="connsiteY3" fmla="*/ 886953 h 897344"/>
              <a:gd name="connsiteX4" fmla="*/ 0 w 7254884"/>
              <a:gd name="connsiteY4" fmla="*/ 0 h 8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84" h="897344">
                <a:moveTo>
                  <a:pt x="0" y="0"/>
                </a:moveTo>
                <a:lnTo>
                  <a:pt x="7254884" y="0"/>
                </a:lnTo>
                <a:lnTo>
                  <a:pt x="6894643" y="897344"/>
                </a:lnTo>
                <a:lnTo>
                  <a:pt x="0" y="8869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002060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335360" y="-63644"/>
            <a:ext cx="11384690" cy="85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93891" indent="-2393891"/>
            <a:r>
              <a:rPr lang="ru-RU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АО «Парк ядерных технологий»</a:t>
            </a:r>
            <a:endParaRPr lang="ru-RU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1211991" y="178879"/>
            <a:ext cx="773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168B47-B54F-4DAA-B293-4F85CC55B82D}" type="slidenum">
              <a:rPr lang="ru-RU" sz="2400" smtClean="0"/>
              <a:pPr/>
              <a:t>9</a:t>
            </a:fld>
            <a:endParaRPr lang="ru-RU" sz="24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2730" y="980729"/>
            <a:ext cx="11881320" cy="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DA1F28"/>
                </a:solidFill>
                <a:cs typeface="Arial" pitchFamily="34" charset="0"/>
              </a:rPr>
              <a:t>Химико-технологический мобильный комплекс (ХТМК)</a:t>
            </a:r>
            <a:endParaRPr lang="en-US" sz="2200" dirty="0">
              <a:solidFill>
                <a:srgbClr val="DA1F28"/>
              </a:solidFill>
              <a:cs typeface="Arial" pitchFamily="34" charset="0"/>
            </a:endParaRPr>
          </a:p>
        </p:txBody>
      </p:sp>
      <p:sp>
        <p:nvSpPr>
          <p:cNvPr id="20" name="Content Placeholder 4"/>
          <p:cNvSpPr>
            <a:spLocks noGrp="1"/>
          </p:cNvSpPr>
          <p:nvPr/>
        </p:nvSpPr>
        <p:spPr>
          <a:xfrm>
            <a:off x="407368" y="1468617"/>
            <a:ext cx="6336704" cy="5056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Назначение </a:t>
            </a:r>
            <a:r>
              <a:rPr lang="ru-RU" sz="1800" b="1" dirty="0">
                <a:solidFill>
                  <a:srgbClr val="0070C0"/>
                </a:solidFill>
              </a:rPr>
              <a:t>комплекса:</a:t>
            </a:r>
          </a:p>
          <a:p>
            <a:pPr marL="266700" indent="-266700" algn="just">
              <a:buClr>
                <a:srgbClr val="DA1F28"/>
              </a:buClr>
              <a:defRPr/>
            </a:pPr>
            <a:r>
              <a:rPr lang="cs-CZ" sz="1800" dirty="0" smtClean="0"/>
              <a:t>Очистка </a:t>
            </a:r>
            <a:r>
              <a:rPr lang="cs-CZ" sz="1800" dirty="0"/>
              <a:t>и дезактивация загрязненной</a:t>
            </a:r>
            <a:r>
              <a:rPr lang="ru-RU" sz="1800" dirty="0"/>
              <a:t> </a:t>
            </a:r>
            <a:r>
              <a:rPr lang="cs-CZ" sz="1800" dirty="0"/>
              <a:t>поверхности труб НКТ и фрагментов нефтегазового оборудования</a:t>
            </a:r>
            <a:r>
              <a:rPr lang="ru-RU" sz="1800" dirty="0"/>
              <a:t>.</a:t>
            </a:r>
          </a:p>
          <a:p>
            <a:pPr marL="266700" indent="-266700" algn="just">
              <a:buClr>
                <a:srgbClr val="DA1F28"/>
              </a:buClr>
              <a:defRPr/>
            </a:pPr>
            <a:r>
              <a:rPr lang="cs-CZ" sz="1800" dirty="0" smtClean="0"/>
              <a:t>Утилизация </a:t>
            </a:r>
            <a:r>
              <a:rPr lang="cs-CZ" sz="1800" dirty="0"/>
              <a:t>низкоактивных отходов, путем выделения радиоактивных компонентов в системе фильтрации, сепарации и регенерации.</a:t>
            </a:r>
            <a:endParaRPr lang="ru-RU" sz="1800" dirty="0"/>
          </a:p>
          <a:p>
            <a:pPr marL="0" indent="0" algn="just"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itchFamily="16" charset="0"/>
              </a:rPr>
              <a:t>Решаемые задачи:</a:t>
            </a:r>
          </a:p>
          <a:p>
            <a:pPr marL="266700" indent="-266700">
              <a:buClr>
                <a:srgbClr val="DA1F28"/>
              </a:buClr>
            </a:pPr>
            <a:r>
              <a:rPr lang="ru-RU" sz="1800" dirty="0"/>
              <a:t>Улучшение экологической обстановки нефтедобывающих регионов страны;</a:t>
            </a:r>
          </a:p>
          <a:p>
            <a:pPr marL="266700" indent="-266700">
              <a:buClr>
                <a:srgbClr val="DA1F28"/>
              </a:buClr>
            </a:pPr>
            <a:r>
              <a:rPr lang="ru-RU" sz="1800" dirty="0"/>
              <a:t>Возврат в производственный цикл труб НКТ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из  </a:t>
            </a:r>
            <a:r>
              <a:rPr lang="ru-RU" sz="1800" dirty="0"/>
              <a:t>высококачественной стали, очищенных и дезактивированных фрагментов нефтегазового </a:t>
            </a:r>
            <a:r>
              <a:rPr lang="ru-RU" sz="1800" dirty="0" smtClean="0"/>
              <a:t>оборудования.</a:t>
            </a:r>
          </a:p>
          <a:p>
            <a:pPr marL="0" indent="0" algn="just">
              <a:buNone/>
            </a:pPr>
            <a:r>
              <a:rPr lang="kk-KZ" altLang="ru-RU" sz="1600" b="1" dirty="0">
                <a:solidFill>
                  <a:srgbClr val="0070C0"/>
                </a:solidFill>
              </a:rPr>
              <a:t>Автор проекта: </a:t>
            </a:r>
            <a:r>
              <a:rPr lang="kk-KZ" altLang="ru-RU" sz="1600" dirty="0"/>
              <a:t>РГП ИЯФ г. Алматы</a:t>
            </a:r>
          </a:p>
          <a:p>
            <a:pPr marL="0" indent="0" algn="just"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cs typeface="Times New Roman" pitchFamily="16" charset="0"/>
              </a:rPr>
              <a:t>Период </a:t>
            </a:r>
            <a:r>
              <a:rPr lang="ru-RU" altLang="ru-RU" sz="1600" b="1" dirty="0">
                <a:solidFill>
                  <a:srgbClr val="0070C0"/>
                </a:solidFill>
                <a:cs typeface="Times New Roman" pitchFamily="16" charset="0"/>
              </a:rPr>
              <a:t>реализации: </a:t>
            </a:r>
            <a:r>
              <a:rPr lang="ru-RU" altLang="ru-RU" sz="1600" dirty="0">
                <a:cs typeface="Times New Roman" pitchFamily="16" charset="0"/>
              </a:rPr>
              <a:t>2013 – 2015 годы</a:t>
            </a:r>
          </a:p>
          <a:p>
            <a:pPr marL="0" indent="0" algn="just">
              <a:buNone/>
            </a:pPr>
            <a:r>
              <a:rPr lang="ru-RU" altLang="ru-RU" sz="1600" b="1" dirty="0">
                <a:solidFill>
                  <a:srgbClr val="0070C0"/>
                </a:solidFill>
                <a:cs typeface="Times New Roman" pitchFamily="16" charset="0"/>
              </a:rPr>
              <a:t>Общая стоимость проекта: </a:t>
            </a:r>
            <a:r>
              <a:rPr lang="ru-RU" altLang="ru-RU" sz="1600" dirty="0">
                <a:cs typeface="Times New Roman" pitchFamily="16" charset="0"/>
              </a:rPr>
              <a:t>1 150 118 тыс. </a:t>
            </a:r>
            <a:r>
              <a:rPr lang="ru-RU" altLang="ru-RU" sz="1600" dirty="0" smtClean="0">
                <a:cs typeface="Times New Roman" pitchFamily="16" charset="0"/>
              </a:rPr>
              <a:t>тенге</a:t>
            </a:r>
            <a:endParaRPr lang="ru-RU" altLang="ru-RU" sz="1600" dirty="0">
              <a:cs typeface="Times New Roman" pitchFamily="16" charset="0"/>
            </a:endParaRPr>
          </a:p>
        </p:txBody>
      </p:sp>
      <p:pic>
        <p:nvPicPr>
          <p:cNvPr id="24" name="Picture 4" descr="D:\_Куча мала\Фотки для ХТМК\20150704_1734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6164" y="4149080"/>
            <a:ext cx="352970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5" name="Picture 3" descr="D:\_Куча мала\Фотки для ХТМК\20150703_1045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24673"/>
            <a:ext cx="3822031" cy="2149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" name="Picture 2" descr="D:\_Куча мала\Фотки для ХТМК\20150704_1734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19" y="3239765"/>
            <a:ext cx="3233119" cy="1818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752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1138</Words>
  <Application>Microsoft Office PowerPoint</Application>
  <PresentationFormat>Custom</PresentationFormat>
  <Paragraphs>151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Тема Office</vt:lpstr>
      <vt:lpstr>think-cell Slide</vt:lpstr>
      <vt:lpstr>PowerPoint Presentation</vt:lpstr>
      <vt:lpstr>PowerPoint Presentation</vt:lpstr>
      <vt:lpstr>PowerPoint Presentation</vt:lpstr>
      <vt:lpstr>PowerPoint Presentation</vt:lpstr>
      <vt:lpstr>ОСНОВНЫЕ НАПРАВЛЕНИЯ ИССЛЕДОВАНИЙ  И РАЗРАБОТОК: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АО "НАК "Казатомпром"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Джаксалиева Б.М. в Мажилис</dc:title>
  <dc:subject>Доклад Джаксалиева Б.М. в Мажилис</dc:subject>
  <dc:creator>Джаксалиев Б.М.</dc:creator>
  <cp:lastModifiedBy>Шырын Берлешова</cp:lastModifiedBy>
  <cp:revision>296</cp:revision>
  <cp:lastPrinted>2017-06-12T08:18:50Z</cp:lastPrinted>
  <dcterms:created xsi:type="dcterms:W3CDTF">2016-09-13T05:17:35Z</dcterms:created>
  <dcterms:modified xsi:type="dcterms:W3CDTF">2017-06-13T03:42:29Z</dcterms:modified>
</cp:coreProperties>
</file>