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6.xml" ContentType="application/vnd.openxmlformats-officedocument.presentationml.notesSlide+xml"/>
  <Override PartName="/ppt/charts/chart7.xml" ContentType="application/vnd.openxmlformats-officedocument.drawingml.chart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8.xml" ContentType="application/vnd.openxmlformats-officedocument.drawingml.chart+xml"/>
  <Override PartName="/ppt/drawings/drawing3.xml" ContentType="application/vnd.openxmlformats-officedocument.drawingml.chartshape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23"/>
  </p:notesMasterIdLst>
  <p:handoutMasterIdLst>
    <p:handoutMasterId r:id="rId24"/>
  </p:handoutMasterIdLst>
  <p:sldIdLst>
    <p:sldId id="359" r:id="rId2"/>
    <p:sldId id="360" r:id="rId3"/>
    <p:sldId id="361" r:id="rId4"/>
    <p:sldId id="381" r:id="rId5"/>
    <p:sldId id="362" r:id="rId6"/>
    <p:sldId id="363" r:id="rId7"/>
    <p:sldId id="364" r:id="rId8"/>
    <p:sldId id="365" r:id="rId9"/>
    <p:sldId id="366" r:id="rId10"/>
    <p:sldId id="367" r:id="rId11"/>
    <p:sldId id="368" r:id="rId12"/>
    <p:sldId id="369" r:id="rId13"/>
    <p:sldId id="370" r:id="rId14"/>
    <p:sldId id="385" r:id="rId15"/>
    <p:sldId id="374" r:id="rId16"/>
    <p:sldId id="382" r:id="rId17"/>
    <p:sldId id="376" r:id="rId18"/>
    <p:sldId id="383" r:id="rId19"/>
    <p:sldId id="378" r:id="rId20"/>
    <p:sldId id="379" r:id="rId21"/>
    <p:sldId id="384" r:id="rId22"/>
  </p:sldIdLst>
  <p:sldSz cx="9144000" cy="6858000" type="screen4x3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Эсанбеков Мейржан Юсупбекович" initials="ЭМЮ" lastIdx="0" clrIdx="0">
    <p:extLst>
      <p:ext uri="{19B8F6BF-5375-455C-9EA6-DF929625EA0E}">
        <p15:presenceInfo xmlns:p15="http://schemas.microsoft.com/office/powerpoint/2012/main" userId="S-1-5-21-1177238915-2052111302-839522115-1209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BBC"/>
    <a:srgbClr val="6699FF"/>
    <a:srgbClr val="0000FF"/>
    <a:srgbClr val="0065B0"/>
    <a:srgbClr val="003399"/>
    <a:srgbClr val="0033CC"/>
    <a:srgbClr val="5D7361"/>
    <a:srgbClr val="00AD4E"/>
    <a:srgbClr val="559991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6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336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E:\&#1050;.&#1040;.&#1040;\&#1054;%20&#1052;&#1045;&#1056;&#1040;&#1061;%20&#1055;&#1054;%20&#1056;&#1040;&#1047;&#1042;&#1048;&#1058;&#1048;&#1070;%20&#1054;&#1047;\&#1076;&#1080;&#1072;&#1075;&#1088;&#1072;&#1084;&#1084;&#1099;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sanbekov.m\Desktop\&#1050;&#1085;&#1080;&#1075;&#1072;1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eisenbiev.k\Desktop\&#1051;&#1080;&#1089;&#1090;%20Microsoft%20Excel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E:\&#1050;.&#1040;.&#1040;\&#1054;%20&#1052;&#1045;&#1056;&#1040;&#1061;%20&#1055;&#1054;%20&#1056;&#1040;&#1047;&#1042;&#1048;&#1058;&#1048;&#1070;%20&#1054;&#1047;\&#1076;&#1080;&#1072;&#1075;&#1088;&#1072;&#1084;&#1084;&#1099;.xlsx" TargetMode="External"/><Relationship Id="rId1" Type="http://schemas.openxmlformats.org/officeDocument/2006/relationships/themeOverride" Target="../theme/themeOverride2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460703956308534"/>
          <c:y val="0.10879629629629635"/>
          <c:w val="0.70692284003126971"/>
          <c:h val="0.66677048629580893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solidFill>
                <a:srgbClr val="008000"/>
              </a:solidFill>
            </c:spPr>
          </c:dPt>
          <c:dPt>
            <c:idx val="1"/>
            <c:bubble3D val="0"/>
            <c:spPr>
              <a:solidFill>
                <a:schemeClr val="accent1"/>
              </a:solidFill>
            </c:spPr>
          </c:dPt>
          <c:dPt>
            <c:idx val="2"/>
            <c:bubble3D val="0"/>
            <c:spPr>
              <a:solidFill>
                <a:srgbClr val="6600FF"/>
              </a:solidFill>
            </c:spPr>
          </c:dPt>
          <c:dPt>
            <c:idx val="3"/>
            <c:bubble3D val="0"/>
            <c:spPr>
              <a:solidFill>
                <a:srgbClr val="CC0000"/>
              </a:solidFill>
            </c:spPr>
          </c:dPt>
          <c:dLbls>
            <c:dLbl>
              <c:idx val="0"/>
              <c:layout>
                <c:manualLayout>
                  <c:x val="6.5848643919510091E-2"/>
                  <c:y val="-0.10663786818314375"/>
                </c:manualLayout>
              </c:layout>
              <c:tx>
                <c:rich>
                  <a:bodyPr/>
                  <a:lstStyle/>
                  <a:p>
                    <a:r>
                      <a:rPr lang="ru-RU" sz="1000">
                        <a:latin typeface="Times New Roman" pitchFamily="18" charset="0"/>
                        <a:cs typeface="Times New Roman" pitchFamily="18" charset="0"/>
                      </a:rPr>
                      <a:t>Китай;</a:t>
                    </a:r>
                  </a:p>
                  <a:p>
                    <a:r>
                      <a:rPr lang="ru-RU" sz="1000">
                        <a:latin typeface="Times New Roman" pitchFamily="18" charset="0"/>
                        <a:cs typeface="Times New Roman" pitchFamily="18" charset="0"/>
                      </a:rPr>
                      <a:t>33%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788867016622922E-2"/>
                  <c:y val="0.13457057451151933"/>
                </c:manualLayout>
              </c:layout>
              <c:tx>
                <c:rich>
                  <a:bodyPr/>
                  <a:lstStyle/>
                  <a:p>
                    <a:r>
                      <a:rPr lang="ru-RU" sz="1000">
                        <a:latin typeface="Times New Roman" pitchFamily="18" charset="0"/>
                        <a:cs typeface="Times New Roman" pitchFamily="18" charset="0"/>
                      </a:rPr>
                      <a:t>         Кыргызстан;</a:t>
                    </a:r>
                  </a:p>
                  <a:p>
                    <a:r>
                      <a:rPr lang="ru-RU" sz="1000">
                        <a:latin typeface="Times New Roman" pitchFamily="18" charset="0"/>
                        <a:cs typeface="Times New Roman" pitchFamily="18" charset="0"/>
                      </a:rPr>
                      <a:t>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3.3393044619422572E-2"/>
                  <c:y val="7.6543817439486725E-2"/>
                </c:manualLayout>
              </c:layout>
              <c:tx>
                <c:rich>
                  <a:bodyPr/>
                  <a:lstStyle/>
                  <a:p>
                    <a:r>
                      <a:rPr lang="ru-RU" sz="1000">
                        <a:latin typeface="Times New Roman" pitchFamily="18" charset="0"/>
                        <a:cs typeface="Times New Roman" pitchFamily="18" charset="0"/>
                      </a:rPr>
                      <a:t>Узбекистан;</a:t>
                    </a:r>
                  </a:p>
                  <a:p>
                    <a:r>
                      <a:rPr lang="ru-RU" sz="1000">
                        <a:latin typeface="Times New Roman" pitchFamily="18" charset="0"/>
                        <a:cs typeface="Times New Roman" pitchFamily="18" charset="0"/>
                      </a:rPr>
                      <a:t>43%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8.4824584426946667E-2"/>
                  <c:y val="-2.4834135316418787E-2"/>
                </c:manualLayout>
              </c:layout>
              <c:tx>
                <c:rich>
                  <a:bodyPr/>
                  <a:lstStyle/>
                  <a:p>
                    <a:r>
                      <a:rPr lang="ru-RU" sz="1000">
                        <a:latin typeface="Times New Roman" pitchFamily="18" charset="0"/>
                        <a:cs typeface="Times New Roman" pitchFamily="18" charset="0"/>
                      </a:rPr>
                      <a:t>Россия;</a:t>
                    </a:r>
                  </a:p>
                  <a:p>
                    <a:r>
                      <a:rPr lang="ru-RU" sz="1000">
                        <a:latin typeface="Times New Roman" pitchFamily="18" charset="0"/>
                        <a:cs typeface="Times New Roman" pitchFamily="18" charset="0"/>
                      </a:rPr>
                      <a:t>17%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Лист1!$D$8:$D$11</c:f>
              <c:strCache>
                <c:ptCount val="4"/>
                <c:pt idx="0">
                  <c:v>Узбекистан</c:v>
                </c:pt>
                <c:pt idx="1">
                  <c:v>Кыргызстан </c:v>
                </c:pt>
                <c:pt idx="2">
                  <c:v>Китай</c:v>
                </c:pt>
                <c:pt idx="3">
                  <c:v>Россия </c:v>
                </c:pt>
              </c:strCache>
            </c:strRef>
          </c:cat>
          <c:val>
            <c:numRef>
              <c:f>Лист1!$E$8:$E$11</c:f>
              <c:numCache>
                <c:formatCode>0%</c:formatCode>
                <c:ptCount val="4"/>
                <c:pt idx="0">
                  <c:v>0.33</c:v>
                </c:pt>
                <c:pt idx="1">
                  <c:v>7.0000000000000007E-2</c:v>
                </c:pt>
                <c:pt idx="2">
                  <c:v>0.43</c:v>
                </c:pt>
                <c:pt idx="3">
                  <c:v>0.17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974835418888371"/>
          <c:y val="8.6307120700821485E-2"/>
          <c:w val="0.4923502528795739"/>
          <c:h val="0.80310652077581213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rgbClr val="0070C0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3"/>
              <c:layout>
                <c:manualLayout>
                  <c:x val="-1.8262363832628879E-2"/>
                  <c:y val="-2.48717677106505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00FF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Лист1!$E$13:$E$17</c:f>
              <c:strCache>
                <c:ptCount val="5"/>
                <c:pt idx="0">
                  <c:v>агропромышленный комплекс</c:v>
                </c:pt>
                <c:pt idx="1">
                  <c:v>промышленность </c:v>
                </c:pt>
                <c:pt idx="2">
                  <c:v>комунально-бытовые нужды</c:v>
                </c:pt>
                <c:pt idx="3">
                  <c:v>рыбное хозяйство </c:v>
                </c:pt>
                <c:pt idx="4">
                  <c:v>прочие</c:v>
                </c:pt>
              </c:strCache>
            </c:strRef>
          </c:cat>
          <c:val>
            <c:numRef>
              <c:f>Лист1!$F$13:$F$17</c:f>
              <c:numCache>
                <c:formatCode>General</c:formatCode>
                <c:ptCount val="5"/>
                <c:pt idx="0">
                  <c:v>10.199999999999999</c:v>
                </c:pt>
                <c:pt idx="1">
                  <c:v>5.2</c:v>
                </c:pt>
                <c:pt idx="2">
                  <c:v>0.93</c:v>
                </c:pt>
                <c:pt idx="3">
                  <c:v>0.27</c:v>
                </c:pt>
                <c:pt idx="4">
                  <c:v>1.8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477729682003852E-2"/>
          <c:y val="0.89381017607924951"/>
          <c:w val="0.84305846897885595"/>
          <c:h val="8.90988807279937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3055555555555558E-2"/>
          <c:y val="0.10175773662492787"/>
          <c:w val="0.90694444444444444"/>
          <c:h val="0.68664435188646877"/>
        </c:manualLayout>
      </c:layout>
      <c:pie3DChart>
        <c:varyColors val="1"/>
        <c:ser>
          <c:idx val="0"/>
          <c:order val="0"/>
          <c:spPr>
            <a:solidFill>
              <a:srgbClr val="00B0F0"/>
            </a:solidFill>
          </c:spPr>
          <c:dPt>
            <c:idx val="0"/>
            <c:bubble3D val="0"/>
            <c:explosion val="27"/>
            <c:spPr>
              <a:solidFill>
                <a:srgbClr val="FFC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rgbClr val="00B0F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0"/>
              <c:layout>
                <c:manualLayout>
                  <c:x val="0.29520691163604551"/>
                  <c:y val="-0.1579938540899517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100 %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Лист1!$H$22:$I$22</c:f>
              <c:strCache>
                <c:ptCount val="2"/>
                <c:pt idx="0">
                  <c:v>Всего растениеводческой продукции с пахотных земель страны</c:v>
                </c:pt>
                <c:pt idx="1">
                  <c:v>Из них доля орошаемых земель</c:v>
                </c:pt>
              </c:strCache>
            </c:strRef>
          </c:cat>
          <c:val>
            <c:numRef>
              <c:f>Лист1!$H$23:$I$23</c:f>
              <c:numCache>
                <c:formatCode>General</c:formatCode>
                <c:ptCount val="2"/>
                <c:pt idx="0">
                  <c:v>100</c:v>
                </c:pt>
                <c:pt idx="1">
                  <c:v>5.3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44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3055357186211107E-2"/>
          <c:y val="8.8086622064655964E-2"/>
          <c:w val="0.88611152364643997"/>
          <c:h val="0.73137867731262385"/>
        </c:manualLayout>
      </c:layout>
      <c:pie3DChart>
        <c:varyColors val="1"/>
        <c:ser>
          <c:idx val="0"/>
          <c:order val="0"/>
          <c:spPr>
            <a:solidFill>
              <a:srgbClr val="00B0F0"/>
            </a:solidFill>
          </c:spPr>
          <c:explosion val="12"/>
          <c:dPt>
            <c:idx val="0"/>
            <c:bubble3D val="0"/>
            <c:spPr>
              <a:solidFill>
                <a:srgbClr val="FFC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rgbClr val="00B0F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0"/>
              <c:layout>
                <c:manualLayout>
                  <c:x val="0.31889954146508975"/>
                  <c:y val="-0.25264539288548971"/>
                </c:manualLayout>
              </c:layout>
              <c:tx>
                <c:rich>
                  <a:bodyPr/>
                  <a:lstStyle/>
                  <a:p>
                    <a:fld id="{3398D7D1-6E7C-414F-A9A4-4D60C94CFA7F}" type="VALUE">
                      <a:rPr lang="en-US" sz="1200" b="1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a:pPr/>
                      <a:t>[ЗНАЧЕНИЕ]</a:t>
                    </a:fld>
                    <a:endParaRPr lang="ru-RU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-2.7360049798321753E-2"/>
                  <c:y val="-2.950706199555194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defRPr>
                    </a:pPr>
                    <a:fld id="{9C085533-39B8-4E13-AC9A-77D764614564}" type="VALUE">
                      <a:rPr lang="en-US" sz="1200" b="1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a:pPr>
                        <a:defRPr sz="1200" b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defRPr>
                      </a:pPr>
                      <a:t>[ЗНАЧЕНИЕ]</a:t>
                    </a:fld>
                    <a:r>
                      <a:rPr lang="en-US" sz="1200" b="1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a:t> (6,7%)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1768629243215402"/>
                      <c:h val="5.9497438487625356E-2"/>
                    </c:manualLayout>
                  </c15:layout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Лист1!$I$29:$J$29</c:f>
              <c:strCache>
                <c:ptCount val="2"/>
                <c:pt idx="0">
                  <c:v>Всего пахотных земель, млн. га</c:v>
                </c:pt>
                <c:pt idx="1">
                  <c:v>Из них орошаемые земли, млн. га</c:v>
                </c:pt>
              </c:strCache>
            </c:strRef>
          </c:cat>
          <c:val>
            <c:numRef>
              <c:f>Лист1!$I$30:$J$30</c:f>
              <c:numCache>
                <c:formatCode>General</c:formatCode>
                <c:ptCount val="2"/>
                <c:pt idx="0">
                  <c:v>35.409999999999997</c:v>
                </c:pt>
                <c:pt idx="1">
                  <c:v>2.38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8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8.5222312409812415E-2"/>
          <c:w val="0.97594696969696981"/>
          <c:h val="0.69806818181818187"/>
        </c:manualLayout>
      </c:layout>
      <c:pie3DChart>
        <c:varyColors val="1"/>
        <c:ser>
          <c:idx val="0"/>
          <c:order val="0"/>
          <c:spPr>
            <a:solidFill>
              <a:srgbClr val="00B0F0"/>
            </a:solidFill>
          </c:spPr>
          <c:explosion val="10"/>
          <c:dPt>
            <c:idx val="0"/>
            <c:bubble3D val="0"/>
            <c:spPr>
              <a:solidFill>
                <a:srgbClr val="FFC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rgbClr val="00B0F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0"/>
              <c:layout>
                <c:manualLayout>
                  <c:x val="0.20705997474747476"/>
                  <c:y val="-0.22266729797979803"/>
                </c:manualLayout>
              </c:layout>
              <c:tx>
                <c:rich>
                  <a:bodyPr/>
                  <a:lstStyle/>
                  <a:p>
                    <a:fld id="{ECC7BA0E-828C-4186-BA11-9B54643021A6}" type="VALUE">
                      <a:rPr lang="en-US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a:pPr/>
                      <a:t>[ЗНАЧЕНИЕ]</a:t>
                    </a:fld>
                    <a:r>
                      <a:rPr lang="en-US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a:t>% 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58531452318460186"/>
                      <c:h val="0.10053049661148761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-4.2083898434765052E-2"/>
                  <c:y val="-1.3195448854163478E-2"/>
                </c:manualLayout>
              </c:layout>
              <c:tx>
                <c:rich>
                  <a:bodyPr/>
                  <a:lstStyle/>
                  <a:p>
                    <a:fld id="{4C42EC8F-EFCE-4807-BD76-B815EE168E99}" type="VALUE">
                      <a:rPr lang="en-US" b="1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a:pPr/>
                      <a:t>[ЗНАЧЕНИЕ]</a:t>
                    </a:fld>
                    <a:r>
                      <a:rPr lang="en-US" b="1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a:t> % 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2895822397200351"/>
                      <c:h val="0.10053049661148761"/>
                    </c:manualLayout>
                  </c15:layout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Лист1!$L$58:$M$58</c:f>
              <c:strCache>
                <c:ptCount val="2"/>
                <c:pt idx="0">
                  <c:v>Всего растениеводческая продукция с пахотных земель страны</c:v>
                </c:pt>
                <c:pt idx="1">
                  <c:v>Из них доля орошаемых земель</c:v>
                </c:pt>
              </c:strCache>
            </c:strRef>
          </c:cat>
          <c:val>
            <c:numRef>
              <c:f>Лист1!$L$59:$M$59</c:f>
              <c:numCache>
                <c:formatCode>General</c:formatCode>
                <c:ptCount val="2"/>
                <c:pt idx="0">
                  <c:v>100</c:v>
                </c:pt>
                <c:pt idx="1">
                  <c:v>30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6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7.32099002594057E-2"/>
          <c:w val="1"/>
          <c:h val="0.82388854068625494"/>
        </c:manualLayout>
      </c:layout>
      <c:pie3DChart>
        <c:varyColors val="1"/>
        <c:ser>
          <c:idx val="0"/>
          <c:order val="0"/>
          <c:spPr>
            <a:solidFill>
              <a:schemeClr val="bg2">
                <a:lumMod val="50000"/>
              </a:schemeClr>
            </a:solidFill>
          </c:spPr>
          <c:dPt>
            <c:idx val="0"/>
            <c:bubble3D val="0"/>
            <c:explosion val="26"/>
            <c:spPr>
              <a:solidFill>
                <a:srgbClr val="FFC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rgbClr val="00B0F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0"/>
              <c:layout>
                <c:manualLayout>
                  <c:x val="0.3716097492077633"/>
                  <c:y val="-0.14843332711928667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25,0</a:t>
                    </a:r>
                    <a:r>
                      <a:rPr lang="en-US" baseline="0" dirty="0" smtClean="0"/>
                      <a:t> 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694222147359972"/>
                      <c:h val="5.5256963062804337E-2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-4.3682303541459203E-2"/>
                  <c:y val="-2.802875891282736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1,47</a:t>
                    </a:r>
                    <a:r>
                      <a:rPr lang="en-US" baseline="0" dirty="0" smtClean="0"/>
                      <a:t> (5,9%)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6542181802480778"/>
                      <c:h val="0.18376555026649458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Лист1!$H$72:$I$72</c:f>
              <c:strCache>
                <c:ptCount val="2"/>
                <c:pt idx="0">
                  <c:v>Всего пахотных земель, млн. га</c:v>
                </c:pt>
                <c:pt idx="1">
                  <c:v>Из них орошаемые земли, млн. га</c:v>
                </c:pt>
              </c:strCache>
            </c:strRef>
          </c:cat>
          <c:val>
            <c:numRef>
              <c:f>Лист1!$H$73:$I$73</c:f>
              <c:numCache>
                <c:formatCode>General</c:formatCode>
                <c:ptCount val="2"/>
                <c:pt idx="0">
                  <c:v>25</c:v>
                </c:pt>
                <c:pt idx="1">
                  <c:v>1.47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7935249213770449E-2"/>
          <c:y val="1.512801394524239E-2"/>
          <c:w val="0.93206475078622952"/>
          <c:h val="0.7714242627188527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'Слайд 3'!$B$5</c:f>
              <c:strCache>
                <c:ptCount val="1"/>
                <c:pt idx="0">
                  <c:v>Площади регулярного орошения (в наличии)</c:v>
                </c:pt>
              </c:strCache>
            </c:strRef>
          </c:tx>
          <c:spPr>
            <a:solidFill>
              <a:srgbClr val="006BBC"/>
            </a:solidFill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  <c:spPr>
              <a:solidFill>
                <a:srgbClr val="006BBC"/>
              </a:solidFill>
              <a:ln>
                <a:solidFill>
                  <a:srgbClr val="5B9BD5"/>
                </a:solidFill>
              </a:ln>
            </c:spPr>
          </c:dPt>
          <c:dLbls>
            <c:dLbl>
              <c:idx val="0"/>
              <c:layout>
                <c:manualLayout>
                  <c:x val="1.1416584753931747E-2"/>
                  <c:y val="-4.08405549926869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794075108691158E-2"/>
                  <c:y val="-3.3633398229271617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2086,8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chemeClr val="accent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'Слайд 3'!$C$4:$D$4</c:f>
              <c:numCache>
                <c:formatCode>General</c:formatCode>
                <c:ptCount val="2"/>
                <c:pt idx="0">
                  <c:v>1991</c:v>
                </c:pt>
                <c:pt idx="1">
                  <c:v>2012</c:v>
                </c:pt>
              </c:numCache>
            </c:numRef>
          </c:cat>
          <c:val>
            <c:numRef>
              <c:f>'Слайд 3'!$C$5:$D$5</c:f>
              <c:numCache>
                <c:formatCode>General</c:formatCode>
                <c:ptCount val="2"/>
                <c:pt idx="0">
                  <c:v>2379.5</c:v>
                </c:pt>
                <c:pt idx="1">
                  <c:v>2093.6999999999998</c:v>
                </c:pt>
              </c:numCache>
            </c:numRef>
          </c:val>
        </c:ser>
        <c:ser>
          <c:idx val="1"/>
          <c:order val="1"/>
          <c:tx>
            <c:strRef>
              <c:f>'Слайд 3'!$B$6</c:f>
              <c:strCache>
                <c:ptCount val="1"/>
                <c:pt idx="0">
                  <c:v>Площади регулярного орошения (используемые по назначению)</c:v>
                </c:pt>
              </c:strCache>
            </c:strRef>
          </c:tx>
          <c:spPr>
            <a:solidFill>
              <a:srgbClr val="6699FF"/>
            </a:solidFill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Lbls>
            <c:dLbl>
              <c:idx val="0"/>
              <c:layout>
                <c:manualLayout>
                  <c:x val="2.9357592687673493E-2"/>
                  <c:y val="-3.36333982292715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3.7512479545360577E-2"/>
                  <c:y val="-4.3242940580491995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1466,0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chemeClr val="accent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'Слайд 3'!$C$4:$D$4</c:f>
              <c:numCache>
                <c:formatCode>General</c:formatCode>
                <c:ptCount val="2"/>
                <c:pt idx="0">
                  <c:v>1991</c:v>
                </c:pt>
                <c:pt idx="1">
                  <c:v>2012</c:v>
                </c:pt>
              </c:numCache>
            </c:numRef>
          </c:cat>
          <c:val>
            <c:numRef>
              <c:f>'Слайд 3'!$C$6:$D$6</c:f>
              <c:numCache>
                <c:formatCode>General</c:formatCode>
                <c:ptCount val="2"/>
                <c:pt idx="0">
                  <c:v>2194.3000000000002</c:v>
                </c:pt>
                <c:pt idx="1">
                  <c:v>1422.5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80896896"/>
        <c:axId val="180897440"/>
        <c:axId val="0"/>
      </c:bar3DChart>
      <c:catAx>
        <c:axId val="180896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1">
                <a:solidFill>
                  <a:schemeClr val="accent1">
                    <a:lumMod val="50000"/>
                  </a:schemeClr>
                </a:solidFill>
              </a:defRPr>
            </a:pPr>
            <a:endParaRPr lang="ru-RU"/>
          </a:p>
        </c:txPr>
        <c:crossAx val="180897440"/>
        <c:crosses val="autoZero"/>
        <c:auto val="0"/>
        <c:lblAlgn val="ctr"/>
        <c:lblOffset val="100"/>
        <c:noMultiLvlLbl val="0"/>
      </c:catAx>
      <c:valAx>
        <c:axId val="18089744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b="1">
                <a:solidFill>
                  <a:schemeClr val="accent1">
                    <a:lumMod val="50000"/>
                  </a:schemeClr>
                </a:solidFill>
              </a:defRPr>
            </a:pPr>
            <a:endParaRPr lang="ru-RU"/>
          </a:p>
        </c:txPr>
        <c:crossAx val="180896896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7.7423908405141156E-2"/>
          <c:y val="0.88275207293086366"/>
          <c:w val="0.85348302689853217"/>
          <c:h val="0.10234347983244428"/>
        </c:manualLayout>
      </c:layout>
      <c:overlay val="0"/>
      <c:txPr>
        <a:bodyPr/>
        <a:lstStyle/>
        <a:p>
          <a:pPr>
            <a:defRPr sz="1400">
              <a:solidFill>
                <a:schemeClr val="accent1">
                  <a:lumMod val="50000"/>
                </a:schemeClr>
              </a:solidFill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100">
          <a:latin typeface="Times New Roman" pitchFamily="18" charset="0"/>
          <a:cs typeface="Times New Roman" pitchFamily="18" charset="0"/>
        </a:defRPr>
      </a:pPr>
      <a:endParaRPr lang="ru-RU"/>
    </a:p>
  </c:txPr>
  <c:externalData r:id="rId2">
    <c:autoUpdate val="0"/>
  </c:externalData>
  <c:userShapes r:id="rId3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3366502098663235E-2"/>
          <c:y val="0.10685479669449306"/>
          <c:w val="0.92003001096606263"/>
          <c:h val="0.7094872195945779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Китай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chemeClr val="tx1"/>
              </a:solidFill>
            </a:ln>
          </c:spPr>
          <c:invertIfNegative val="0"/>
          <c:dLbls>
            <c:dLbl>
              <c:idx val="1"/>
              <c:layout>
                <c:manualLayout>
                  <c:x val="2.7777777777778598E-3"/>
                  <c:y val="-1.2851406706208103E-2"/>
                </c:manualLayout>
              </c:layout>
              <c:spPr/>
              <c:txPr>
                <a:bodyPr/>
                <a:lstStyle/>
                <a:p>
                  <a:pPr>
                    <a:defRPr sz="1368" b="1"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9.7222222222222727E-3"/>
                  <c:y val="8.5676044708055243E-3"/>
                </c:manualLayout>
              </c:layout>
              <c:spPr/>
              <c:txPr>
                <a:bodyPr/>
                <a:lstStyle/>
                <a:p>
                  <a:pPr>
                    <a:defRPr sz="1368" b="1"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0"/>
                  <c:y val="8.5676044708055243E-3"/>
                </c:manualLayout>
              </c:layout>
              <c:tx>
                <c:rich>
                  <a:bodyPr/>
                  <a:lstStyle/>
                  <a:p>
                    <a:pPr>
                      <a:defRPr sz="1368" b="1"/>
                    </a:pPr>
                    <a:r>
                      <a:rPr lang="en-US" dirty="0" smtClean="0"/>
                      <a:t>14</a:t>
                    </a:r>
                    <a:endParaRPr lang="en-US" dirty="0"/>
                  </a:p>
                </c:rich>
              </c:tx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4.1666666666667681E-3"/>
                  <c:y val="-1.070950558850685E-2"/>
                </c:manualLayout>
              </c:layout>
              <c:tx>
                <c:rich>
                  <a:bodyPr/>
                  <a:lstStyle/>
                  <a:p>
                    <a:pPr>
                      <a:defRPr sz="1368" b="1"/>
                    </a:pPr>
                    <a:r>
                      <a:rPr lang="en-US" dirty="0" smtClean="0"/>
                      <a:t>60</a:t>
                    </a:r>
                    <a:endParaRPr lang="en-US" dirty="0"/>
                  </a:p>
                </c:rich>
              </c:tx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170">
                <a:noFill/>
              </a:ln>
            </c:spPr>
            <c:txPr>
              <a:bodyPr/>
              <a:lstStyle/>
              <a:p>
                <a:pPr>
                  <a:defRPr sz="1368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Хлопчатник</c:v>
                </c:pt>
                <c:pt idx="1">
                  <c:v>Зерновые колосовые</c:v>
                </c:pt>
                <c:pt idx="2">
                  <c:v>Кукуруза на зерно</c:v>
                </c:pt>
                <c:pt idx="3">
                  <c:v>Рис</c:v>
                </c:pt>
                <c:pt idx="4">
                  <c:v>Виноград</c:v>
                </c:pt>
                <c:pt idx="5">
                  <c:v>Сахарная свёкла</c:v>
                </c:pt>
                <c:pt idx="6">
                  <c:v>Овощи</c:v>
                </c:pt>
              </c:strCache>
            </c:strRef>
          </c:cat>
          <c:val>
            <c:numRef>
              <c:f>Лист1!$B$2:$B$8</c:f>
              <c:numCache>
                <c:formatCode>0.0</c:formatCode>
                <c:ptCount val="7"/>
                <c:pt idx="0">
                  <c:v>4.2</c:v>
                </c:pt>
                <c:pt idx="1">
                  <c:v>4.5</c:v>
                </c:pt>
                <c:pt idx="2">
                  <c:v>8.5</c:v>
                </c:pt>
                <c:pt idx="3">
                  <c:v>7</c:v>
                </c:pt>
                <c:pt idx="4">
                  <c:v>14</c:v>
                </c:pt>
                <c:pt idx="6">
                  <c:v>60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Израиль</c:v>
                </c:pt>
              </c:strCache>
            </c:strRef>
          </c:tx>
          <c:spPr>
            <a:solidFill>
              <a:srgbClr val="0000FF"/>
            </a:solidFill>
            <a:ln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4.1666666666666814E-3"/>
                  <c:y val="-2.1419011177013985E-2"/>
                </c:manualLayout>
              </c:layout>
              <c:spPr/>
              <c:txPr>
                <a:bodyPr/>
                <a:lstStyle/>
                <a:p>
                  <a:pPr>
                    <a:defRPr sz="1368" b="1">
                      <a:solidFill>
                        <a:srgbClr val="0033CC"/>
                      </a:solidFill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"/>
                  <c:y val="6.4257033531041532E-3"/>
                </c:manualLayout>
              </c:layout>
              <c:tx>
                <c:rich>
                  <a:bodyPr/>
                  <a:lstStyle/>
                  <a:p>
                    <a:pPr>
                      <a:defRPr sz="1368" b="1">
                        <a:solidFill>
                          <a:srgbClr val="0033CC"/>
                        </a:solidFill>
                      </a:defRPr>
                    </a:pPr>
                    <a:r>
                      <a:rPr lang="en-US" dirty="0" smtClean="0"/>
                      <a:t>4</a:t>
                    </a:r>
                    <a:endParaRPr lang="en-US" dirty="0"/>
                  </a:p>
                </c:rich>
              </c:tx>
              <c:spPr/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pPr>
                      <a:defRPr sz="1368" b="1">
                        <a:solidFill>
                          <a:srgbClr val="0033CC"/>
                        </a:solidFill>
                      </a:defRPr>
                    </a:pPr>
                    <a:r>
                      <a:rPr lang="en-US" smtClean="0"/>
                      <a:t>9</a:t>
                    </a:r>
                    <a:endParaRPr lang="en-US"/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tx>
                <c:rich>
                  <a:bodyPr/>
                  <a:lstStyle/>
                  <a:p>
                    <a:pPr>
                      <a:defRPr sz="1368" b="1">
                        <a:solidFill>
                          <a:srgbClr val="0033CC"/>
                        </a:solidFill>
                      </a:defRPr>
                    </a:pPr>
                    <a:r>
                      <a:rPr lang="en-US" smtClean="0"/>
                      <a:t>15</a:t>
                    </a:r>
                    <a:endParaRPr lang="en-US"/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tx>
                <c:rich>
                  <a:bodyPr/>
                  <a:lstStyle/>
                  <a:p>
                    <a:pPr>
                      <a:defRPr sz="1368" b="1">
                        <a:solidFill>
                          <a:srgbClr val="0033CC"/>
                        </a:solidFill>
                      </a:defRPr>
                    </a:pPr>
                    <a:r>
                      <a:rPr lang="en-US" smtClean="0"/>
                      <a:t>80</a:t>
                    </a:r>
                    <a:endParaRPr lang="en-US"/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170">
                <a:noFill/>
              </a:ln>
            </c:spPr>
            <c:txPr>
              <a:bodyPr/>
              <a:lstStyle/>
              <a:p>
                <a:pPr>
                  <a:defRPr sz="1368" b="1">
                    <a:solidFill>
                      <a:srgbClr val="0033CC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Хлопчатник</c:v>
                </c:pt>
                <c:pt idx="1">
                  <c:v>Зерновые колосовые</c:v>
                </c:pt>
                <c:pt idx="2">
                  <c:v>Кукуруза на зерно</c:v>
                </c:pt>
                <c:pt idx="3">
                  <c:v>Рис</c:v>
                </c:pt>
                <c:pt idx="4">
                  <c:v>Виноград</c:v>
                </c:pt>
                <c:pt idx="5">
                  <c:v>Сахарная свёкла</c:v>
                </c:pt>
                <c:pt idx="6">
                  <c:v>Овощи</c:v>
                </c:pt>
              </c:strCache>
            </c:strRef>
          </c:cat>
          <c:val>
            <c:numRef>
              <c:f>Лист1!$C$2:$C$8</c:f>
              <c:numCache>
                <c:formatCode>0.0</c:formatCode>
                <c:ptCount val="7"/>
                <c:pt idx="0">
                  <c:v>4.8</c:v>
                </c:pt>
                <c:pt idx="1">
                  <c:v>4</c:v>
                </c:pt>
                <c:pt idx="2">
                  <c:v>9</c:v>
                </c:pt>
                <c:pt idx="4">
                  <c:v>15</c:v>
                </c:pt>
                <c:pt idx="6">
                  <c:v>80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США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chemeClr val="tx1"/>
              </a:solidFill>
            </a:ln>
          </c:spPr>
          <c:invertIfNegative val="0"/>
          <c:dLbls>
            <c:dLbl>
              <c:idx val="1"/>
              <c:tx>
                <c:rich>
                  <a:bodyPr/>
                  <a:lstStyle/>
                  <a:p>
                    <a:pPr>
                      <a:defRPr sz="1368" b="1">
                        <a:solidFill>
                          <a:srgbClr val="FF0000"/>
                        </a:solidFill>
                      </a:defRPr>
                    </a:pPr>
                    <a:r>
                      <a:rPr lang="en-US" smtClean="0"/>
                      <a:t>4</a:t>
                    </a:r>
                    <a:endParaRPr lang="en-US"/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tx>
                <c:rich>
                  <a:bodyPr/>
                  <a:lstStyle/>
                  <a:p>
                    <a:pPr>
                      <a:defRPr sz="1368" b="1">
                        <a:solidFill>
                          <a:srgbClr val="FF0000"/>
                        </a:solidFill>
                      </a:defRPr>
                    </a:pPr>
                    <a:r>
                      <a:rPr lang="en-US" smtClean="0"/>
                      <a:t>13</a:t>
                    </a:r>
                    <a:endParaRPr lang="en-US" dirty="0"/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tx>
                <c:rich>
                  <a:bodyPr/>
                  <a:lstStyle/>
                  <a:p>
                    <a:pPr>
                      <a:defRPr sz="1368" b="1">
                        <a:solidFill>
                          <a:srgbClr val="FF0000"/>
                        </a:solidFill>
                      </a:defRPr>
                    </a:pPr>
                    <a:r>
                      <a:rPr lang="en-US" smtClean="0"/>
                      <a:t>47</a:t>
                    </a:r>
                    <a:endParaRPr lang="en-US"/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tx>
                <c:rich>
                  <a:bodyPr/>
                  <a:lstStyle/>
                  <a:p>
                    <a:pPr>
                      <a:defRPr sz="1368" b="1">
                        <a:solidFill>
                          <a:srgbClr val="FF0000"/>
                        </a:solidFill>
                      </a:defRPr>
                    </a:pPr>
                    <a:r>
                      <a:rPr lang="en-US" smtClean="0"/>
                      <a:t>50</a:t>
                    </a:r>
                    <a:endParaRPr lang="en-US"/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170">
                <a:noFill/>
              </a:ln>
            </c:spPr>
            <c:txPr>
              <a:bodyPr/>
              <a:lstStyle/>
              <a:p>
                <a:pPr>
                  <a:defRPr sz="1368" b="1">
                    <a:solidFill>
                      <a:srgbClr val="FF00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Хлопчатник</c:v>
                </c:pt>
                <c:pt idx="1">
                  <c:v>Зерновые колосовые</c:v>
                </c:pt>
                <c:pt idx="2">
                  <c:v>Кукуруза на зерно</c:v>
                </c:pt>
                <c:pt idx="3">
                  <c:v>Рис</c:v>
                </c:pt>
                <c:pt idx="4">
                  <c:v>Виноград</c:v>
                </c:pt>
                <c:pt idx="5">
                  <c:v>Сахарная свёкла</c:v>
                </c:pt>
                <c:pt idx="6">
                  <c:v>Овощи</c:v>
                </c:pt>
              </c:strCache>
            </c:strRef>
          </c:cat>
          <c:val>
            <c:numRef>
              <c:f>Лист1!$D$2:$D$8</c:f>
              <c:numCache>
                <c:formatCode>0.0</c:formatCode>
                <c:ptCount val="7"/>
                <c:pt idx="0" formatCode="General">
                  <c:v>3.8</c:v>
                </c:pt>
                <c:pt idx="1">
                  <c:v>4</c:v>
                </c:pt>
                <c:pt idx="2">
                  <c:v>8.5</c:v>
                </c:pt>
                <c:pt idx="3">
                  <c:v>6.8</c:v>
                </c:pt>
                <c:pt idx="4">
                  <c:v>13</c:v>
                </c:pt>
                <c:pt idx="5">
                  <c:v>47</c:v>
                </c:pt>
                <c:pt idx="6">
                  <c:v>50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Турция</c:v>
                </c:pt>
              </c:strCache>
            </c:strRef>
          </c:tx>
          <c:spPr>
            <a:solidFill>
              <a:srgbClr val="00FF00"/>
            </a:solidFill>
            <a:ln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2.7777777777778598E-3"/>
                  <c:y val="-2.9986615647818841E-2"/>
                </c:manualLayout>
              </c:layout>
              <c:spPr/>
              <c:txPr>
                <a:bodyPr/>
                <a:lstStyle/>
                <a:p>
                  <a:pPr>
                    <a:defRPr sz="1368">
                      <a:solidFill>
                        <a:srgbClr val="006600"/>
                      </a:solidFill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pPr>
                      <a:defRPr sz="1368">
                        <a:solidFill>
                          <a:srgbClr val="006600"/>
                        </a:solidFill>
                      </a:defRPr>
                    </a:pPr>
                    <a:r>
                      <a:rPr lang="en-US" smtClean="0"/>
                      <a:t>4</a:t>
                    </a:r>
                    <a:endParaRPr lang="en-US"/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pPr>
                      <a:defRPr sz="1368">
                        <a:solidFill>
                          <a:srgbClr val="006600"/>
                        </a:solidFill>
                      </a:defRPr>
                    </a:pPr>
                    <a:r>
                      <a:rPr lang="en-US" smtClean="0"/>
                      <a:t>7</a:t>
                    </a:r>
                    <a:endParaRPr lang="en-US"/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tx>
                <c:rich>
                  <a:bodyPr/>
                  <a:lstStyle/>
                  <a:p>
                    <a:pPr>
                      <a:defRPr sz="1368">
                        <a:solidFill>
                          <a:srgbClr val="006600"/>
                        </a:solidFill>
                      </a:defRPr>
                    </a:pPr>
                    <a:r>
                      <a:rPr lang="en-US" smtClean="0"/>
                      <a:t>11</a:t>
                    </a:r>
                    <a:endParaRPr lang="en-US"/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tx>
                <c:rich>
                  <a:bodyPr/>
                  <a:lstStyle/>
                  <a:p>
                    <a:pPr>
                      <a:defRPr sz="1368">
                        <a:solidFill>
                          <a:srgbClr val="006600"/>
                        </a:solidFill>
                      </a:defRPr>
                    </a:pPr>
                    <a:r>
                      <a:rPr lang="en-US" smtClean="0"/>
                      <a:t>45</a:t>
                    </a:r>
                    <a:endParaRPr lang="en-US"/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tx>
                <c:rich>
                  <a:bodyPr/>
                  <a:lstStyle/>
                  <a:p>
                    <a:pPr>
                      <a:defRPr sz="1368">
                        <a:solidFill>
                          <a:srgbClr val="006600"/>
                        </a:solidFill>
                      </a:defRPr>
                    </a:pPr>
                    <a:r>
                      <a:rPr lang="en-US" smtClean="0"/>
                      <a:t>40</a:t>
                    </a:r>
                    <a:endParaRPr lang="en-US"/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170">
                <a:noFill/>
              </a:ln>
            </c:spPr>
            <c:txPr>
              <a:bodyPr/>
              <a:lstStyle/>
              <a:p>
                <a:pPr>
                  <a:defRPr sz="1368">
                    <a:solidFill>
                      <a:srgbClr val="0066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Хлопчатник</c:v>
                </c:pt>
                <c:pt idx="1">
                  <c:v>Зерновые колосовые</c:v>
                </c:pt>
                <c:pt idx="2">
                  <c:v>Кукуруза на зерно</c:v>
                </c:pt>
                <c:pt idx="3">
                  <c:v>Рис</c:v>
                </c:pt>
                <c:pt idx="4">
                  <c:v>Виноград</c:v>
                </c:pt>
                <c:pt idx="5">
                  <c:v>Сахарная свёкла</c:v>
                </c:pt>
                <c:pt idx="6">
                  <c:v>Овощи</c:v>
                </c:pt>
              </c:strCache>
            </c:strRef>
          </c:cat>
          <c:val>
            <c:numRef>
              <c:f>Лист1!$E$2:$E$8</c:f>
              <c:numCache>
                <c:formatCode>0.0</c:formatCode>
                <c:ptCount val="7"/>
                <c:pt idx="0" formatCode="General">
                  <c:v>3.8</c:v>
                </c:pt>
                <c:pt idx="1">
                  <c:v>4</c:v>
                </c:pt>
                <c:pt idx="2">
                  <c:v>7</c:v>
                </c:pt>
                <c:pt idx="4">
                  <c:v>11</c:v>
                </c:pt>
                <c:pt idx="5">
                  <c:v>45</c:v>
                </c:pt>
                <c:pt idx="6">
                  <c:v>40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Испания</c:v>
                </c:pt>
              </c:strCache>
            </c:strRef>
          </c:tx>
          <c:spPr>
            <a:solidFill>
              <a:srgbClr val="FF33CC"/>
            </a:solidFill>
            <a:ln>
              <a:solidFill>
                <a:schemeClr val="tx1"/>
              </a:solidFill>
            </a:ln>
          </c:spPr>
          <c:invertIfNegative val="0"/>
          <c:dLbls>
            <c:dLbl>
              <c:idx val="1"/>
              <c:tx>
                <c:rich>
                  <a:bodyPr/>
                  <a:lstStyle/>
                  <a:p>
                    <a:pPr>
                      <a:defRPr sz="1368" b="1">
                        <a:solidFill>
                          <a:srgbClr val="FF33CC"/>
                        </a:solidFill>
                      </a:defRPr>
                    </a:pPr>
                    <a:r>
                      <a:rPr lang="en-US" smtClean="0"/>
                      <a:t>4</a:t>
                    </a:r>
                    <a:endParaRPr lang="en-US"/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pPr>
                      <a:defRPr sz="1368" b="1">
                        <a:solidFill>
                          <a:srgbClr val="FF33CC"/>
                        </a:solidFill>
                      </a:defRPr>
                    </a:pPr>
                    <a:r>
                      <a:rPr lang="en-US" smtClean="0"/>
                      <a:t>7</a:t>
                    </a:r>
                    <a:endParaRPr lang="en-US"/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tx>
                <c:rich>
                  <a:bodyPr/>
                  <a:lstStyle/>
                  <a:p>
                    <a:pPr>
                      <a:defRPr sz="1368" b="1">
                        <a:solidFill>
                          <a:srgbClr val="FF33CC"/>
                        </a:solidFill>
                      </a:defRPr>
                    </a:pPr>
                    <a:r>
                      <a:rPr lang="en-US" smtClean="0"/>
                      <a:t>16</a:t>
                    </a:r>
                    <a:endParaRPr lang="en-US"/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tx>
                <c:rich>
                  <a:bodyPr/>
                  <a:lstStyle/>
                  <a:p>
                    <a:pPr>
                      <a:defRPr sz="1368" b="1">
                        <a:solidFill>
                          <a:srgbClr val="FF33CC"/>
                        </a:solidFill>
                      </a:defRPr>
                    </a:pPr>
                    <a:r>
                      <a:rPr lang="en-US" smtClean="0"/>
                      <a:t>40</a:t>
                    </a:r>
                    <a:endParaRPr lang="en-US"/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tx>
                <c:rich>
                  <a:bodyPr/>
                  <a:lstStyle/>
                  <a:p>
                    <a:pPr>
                      <a:defRPr sz="1368" b="1">
                        <a:solidFill>
                          <a:srgbClr val="FF33CC"/>
                        </a:solidFill>
                      </a:defRPr>
                    </a:pPr>
                    <a:r>
                      <a:rPr lang="en-US" smtClean="0"/>
                      <a:t>45</a:t>
                    </a:r>
                    <a:endParaRPr lang="en-US"/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170">
                <a:noFill/>
              </a:ln>
            </c:spPr>
            <c:txPr>
              <a:bodyPr/>
              <a:lstStyle/>
              <a:p>
                <a:pPr>
                  <a:defRPr sz="1368" b="1">
                    <a:solidFill>
                      <a:srgbClr val="FF33CC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Хлопчатник</c:v>
                </c:pt>
                <c:pt idx="1">
                  <c:v>Зерновые колосовые</c:v>
                </c:pt>
                <c:pt idx="2">
                  <c:v>Кукуруза на зерно</c:v>
                </c:pt>
                <c:pt idx="3">
                  <c:v>Рис</c:v>
                </c:pt>
                <c:pt idx="4">
                  <c:v>Виноград</c:v>
                </c:pt>
                <c:pt idx="5">
                  <c:v>Сахарная свёкла</c:v>
                </c:pt>
                <c:pt idx="6">
                  <c:v>Овощи</c:v>
                </c:pt>
              </c:strCache>
            </c:strRef>
          </c:cat>
          <c:val>
            <c:numRef>
              <c:f>Лист1!$F$2:$F$8</c:f>
              <c:numCache>
                <c:formatCode>0.0</c:formatCode>
                <c:ptCount val="7"/>
                <c:pt idx="1">
                  <c:v>4</c:v>
                </c:pt>
                <c:pt idx="2">
                  <c:v>7</c:v>
                </c:pt>
                <c:pt idx="4">
                  <c:v>16</c:v>
                </c:pt>
                <c:pt idx="5">
                  <c:v>40</c:v>
                </c:pt>
                <c:pt idx="6">
                  <c:v>45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Казахстан</c:v>
                </c:pt>
              </c:strCache>
            </c:strRef>
          </c:tx>
          <c:spPr>
            <a:solidFill>
              <a:srgbClr val="00FFFF"/>
            </a:solidFill>
            <a:ln>
              <a:solidFill>
                <a:schemeClr val="tx1"/>
              </a:solidFill>
            </a:ln>
          </c:spPr>
          <c:invertIfNegative val="0"/>
          <c:dLbls>
            <c:dLbl>
              <c:idx val="4"/>
              <c:layout>
                <c:manualLayout>
                  <c:x val="9.7222222222222727E-3"/>
                  <c:y val="2.1419011177014049E-3"/>
                </c:manualLayout>
              </c:layout>
              <c:spPr/>
              <c:txPr>
                <a:bodyPr/>
                <a:lstStyle/>
                <a:p>
                  <a:pPr>
                    <a:defRPr sz="1368" b="1">
                      <a:solidFill>
                        <a:srgbClr val="0000FF"/>
                      </a:solidFill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9.7222222222222727E-3"/>
                  <c:y val="-4.2838022354027734E-3"/>
                </c:manualLayout>
              </c:layout>
              <c:spPr/>
              <c:txPr>
                <a:bodyPr/>
                <a:lstStyle/>
                <a:p>
                  <a:pPr>
                    <a:defRPr sz="1368" b="1">
                      <a:solidFill>
                        <a:srgbClr val="0000FF"/>
                      </a:solidFill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6.9444444444445395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368" b="1">
                      <a:solidFill>
                        <a:srgbClr val="0000FF"/>
                      </a:solidFill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170">
                <a:noFill/>
              </a:ln>
            </c:spPr>
            <c:txPr>
              <a:bodyPr/>
              <a:lstStyle/>
              <a:p>
                <a:pPr>
                  <a:defRPr sz="1368" b="1">
                    <a:solidFill>
                      <a:srgbClr val="0000FF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Хлопчатник</c:v>
                </c:pt>
                <c:pt idx="1">
                  <c:v>Зерновые колосовые</c:v>
                </c:pt>
                <c:pt idx="2">
                  <c:v>Кукуруза на зерно</c:v>
                </c:pt>
                <c:pt idx="3">
                  <c:v>Рис</c:v>
                </c:pt>
                <c:pt idx="4">
                  <c:v>Виноград</c:v>
                </c:pt>
                <c:pt idx="5">
                  <c:v>Сахарная свёкла</c:v>
                </c:pt>
                <c:pt idx="6">
                  <c:v>Овощи</c:v>
                </c:pt>
              </c:strCache>
            </c:strRef>
          </c:cat>
          <c:val>
            <c:numRef>
              <c:f>Лист1!$G$2:$G$8</c:f>
              <c:numCache>
                <c:formatCode>General</c:formatCode>
                <c:ptCount val="7"/>
                <c:pt idx="0">
                  <c:v>1.8</c:v>
                </c:pt>
                <c:pt idx="1">
                  <c:v>2.2000000000000002</c:v>
                </c:pt>
                <c:pt idx="2">
                  <c:v>4.9000000000000004</c:v>
                </c:pt>
                <c:pt idx="3">
                  <c:v>4.0999999999999996</c:v>
                </c:pt>
                <c:pt idx="4">
                  <c:v>5.0999999999999996</c:v>
                </c:pt>
                <c:pt idx="5">
                  <c:v>20.6</c:v>
                </c:pt>
                <c:pt idx="6">
                  <c:v>21.3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1"/>
        <c:axId val="183840032"/>
        <c:axId val="183840576"/>
      </c:barChart>
      <c:catAx>
        <c:axId val="183840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360" b="0"/>
            </a:pPr>
            <a:endParaRPr lang="ru-RU"/>
          </a:p>
        </c:txPr>
        <c:crossAx val="183840576"/>
        <c:crosses val="autoZero"/>
        <c:auto val="1"/>
        <c:lblAlgn val="ctr"/>
        <c:lblOffset val="100"/>
        <c:noMultiLvlLbl val="0"/>
      </c:catAx>
      <c:valAx>
        <c:axId val="183840576"/>
        <c:scaling>
          <c:orientation val="minMax"/>
        </c:scaling>
        <c:delete val="0"/>
        <c:axPos val="l"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1368" b="1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83840032"/>
        <c:crosses val="autoZero"/>
        <c:crossBetween val="between"/>
      </c:valAx>
      <c:spPr>
        <a:noFill/>
        <a:ln w="25372">
          <a:noFill/>
        </a:ln>
      </c:spPr>
    </c:plotArea>
    <c:legend>
      <c:legendPos val="b"/>
      <c:layout>
        <c:manualLayout>
          <c:xMode val="edge"/>
          <c:yMode val="edge"/>
          <c:x val="0.13490687123291631"/>
          <c:y val="0.94214940170046479"/>
          <c:w val="0.7473231350763776"/>
          <c:h val="3.187228782208279E-2"/>
        </c:manualLayout>
      </c:layout>
      <c:overlay val="0"/>
      <c:spPr>
        <a:ln>
          <a:solidFill>
            <a:prstClr val="black"/>
          </a:solidFill>
        </a:ln>
      </c:spPr>
      <c:txPr>
        <a:bodyPr/>
        <a:lstStyle/>
        <a:p>
          <a:pPr>
            <a:defRPr sz="1200" b="0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756"/>
      </a:pPr>
      <a:endParaRPr lang="ru-RU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0.75998</cdr:x>
      <cdr:y>0</cdr:y>
    </cdr:from>
    <cdr:to>
      <cdr:x>1</cdr:x>
      <cdr:y>0.05627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6623535" y="-810401"/>
          <a:ext cx="2091840" cy="2769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just"/>
          <a:r>
            <a:rPr lang="ru-RU" sz="1200" b="1" i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(Данные КВР за 2012 год) </a:t>
          </a:r>
          <a:endParaRPr lang="ru-RU" sz="1200" b="1" i="1" baseline="30000" dirty="0">
            <a:solidFill>
              <a:schemeClr val="accent1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0.89098</cdr:x>
      <cdr:y>0.00994</cdr:y>
    </cdr:from>
    <cdr:to>
      <cdr:x>1</cdr:x>
      <cdr:y>0.06412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7742062" y="50800"/>
          <a:ext cx="947333" cy="2769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just"/>
          <a:r>
            <a:rPr lang="ru-RU" sz="1200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(тыс. га) </a:t>
          </a:r>
          <a:endParaRPr lang="ru-RU" sz="1200" b="1" i="1" baseline="30000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0.02576</cdr:x>
      <cdr:y>0.04412</cdr:y>
    </cdr:from>
    <cdr:to>
      <cdr:x>0.12255</cdr:x>
      <cdr:y>0.08183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28188" y="216024"/>
          <a:ext cx="857267" cy="18466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lIns="54000" tIns="0" rIns="0" bIns="0" anchor="ctr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1" hangingPunct="1">
            <a:lnSpc>
              <a:spcPct val="100000"/>
            </a:lnSpc>
            <a:spcBef>
              <a:spcPct val="50000"/>
            </a:spcBef>
            <a:buFontTx/>
            <a:buNone/>
          </a:pPr>
          <a:r>
            <a:rPr lang="kk-KZ" sz="12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(тн/га)</a:t>
          </a:r>
          <a:endParaRPr lang="ru-RU" sz="1200" b="1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516" cy="494655"/>
          </a:xfrm>
          <a:prstGeom prst="rect">
            <a:avLst/>
          </a:prstGeom>
        </p:spPr>
        <p:txBody>
          <a:bodyPr vert="horz" lIns="90882" tIns="45441" rIns="90882" bIns="4544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4666" y="0"/>
            <a:ext cx="2919516" cy="494655"/>
          </a:xfrm>
          <a:prstGeom prst="rect">
            <a:avLst/>
          </a:prstGeom>
        </p:spPr>
        <p:txBody>
          <a:bodyPr vert="horz" lIns="90882" tIns="45441" rIns="90882" bIns="45441" rtlCol="0"/>
          <a:lstStyle>
            <a:lvl1pPr algn="r">
              <a:defRPr sz="1200"/>
            </a:lvl1pPr>
          </a:lstStyle>
          <a:p>
            <a:fld id="{602B8054-A617-4830-AEB8-51348B32454E}" type="datetimeFigureOut">
              <a:rPr lang="ru-RU" smtClean="0"/>
              <a:t>03.11.2013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1659"/>
            <a:ext cx="2919516" cy="494655"/>
          </a:xfrm>
          <a:prstGeom prst="rect">
            <a:avLst/>
          </a:prstGeom>
        </p:spPr>
        <p:txBody>
          <a:bodyPr vert="horz" lIns="90882" tIns="45441" rIns="90882" bIns="4544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4666" y="9371659"/>
            <a:ext cx="2919516" cy="494655"/>
          </a:xfrm>
          <a:prstGeom prst="rect">
            <a:avLst/>
          </a:prstGeom>
        </p:spPr>
        <p:txBody>
          <a:bodyPr vert="horz" lIns="90882" tIns="45441" rIns="90882" bIns="45441" rtlCol="0" anchor="b"/>
          <a:lstStyle>
            <a:lvl1pPr algn="r">
              <a:defRPr sz="1200"/>
            </a:lvl1pPr>
          </a:lstStyle>
          <a:p>
            <a:fld id="{C5E59FA3-48FB-4746-A387-737DCCD1C1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657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3316"/>
          </a:xfrm>
          <a:prstGeom prst="rect">
            <a:avLst/>
          </a:prstGeom>
        </p:spPr>
        <p:txBody>
          <a:bodyPr vert="horz" lIns="90882" tIns="45441" rIns="90882" bIns="4544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0" cy="493316"/>
          </a:xfrm>
          <a:prstGeom prst="rect">
            <a:avLst/>
          </a:prstGeom>
        </p:spPr>
        <p:txBody>
          <a:bodyPr vert="horz" lIns="90882" tIns="45441" rIns="90882" bIns="45441" rtlCol="0"/>
          <a:lstStyle>
            <a:lvl1pPr algn="r">
              <a:defRPr sz="1200"/>
            </a:lvl1pPr>
          </a:lstStyle>
          <a:p>
            <a:fld id="{27A28D70-6249-4D6F-838B-096D4C49EE79}" type="datetimeFigureOut">
              <a:rPr lang="ru-RU" smtClean="0"/>
              <a:pPr/>
              <a:t>03.11.2013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698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882" tIns="45441" rIns="90882" bIns="4544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0882" tIns="45441" rIns="90882" bIns="45441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1285"/>
            <a:ext cx="2918830" cy="493316"/>
          </a:xfrm>
          <a:prstGeom prst="rect">
            <a:avLst/>
          </a:prstGeom>
        </p:spPr>
        <p:txBody>
          <a:bodyPr vert="horz" lIns="90882" tIns="45441" rIns="90882" bIns="4544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4" y="9371285"/>
            <a:ext cx="2918830" cy="493316"/>
          </a:xfrm>
          <a:prstGeom prst="rect">
            <a:avLst/>
          </a:prstGeom>
        </p:spPr>
        <p:txBody>
          <a:bodyPr vert="horz" lIns="90882" tIns="45441" rIns="90882" bIns="45441" rtlCol="0" anchor="b"/>
          <a:lstStyle>
            <a:lvl1pPr algn="r">
              <a:defRPr sz="1200"/>
            </a:lvl1pPr>
          </a:lstStyle>
          <a:p>
            <a:fld id="{AB3755B7-787F-4003-9527-D979CAF6446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0323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FE72E7E-5B4B-45EE-9C4B-0DBD083700F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1366547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FE72E7E-5B4B-45EE-9C4B-0DBD083700F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25760386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FE72E7E-5B4B-45EE-9C4B-0DBD083700F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0457360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FE72E7E-5B4B-45EE-9C4B-0DBD083700F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34567644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FE72E7E-5B4B-45EE-9C4B-0DBD083700F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7310712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FE72E7E-5B4B-45EE-9C4B-0DBD083700F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409468805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FE72E7E-5B4B-45EE-9C4B-0DBD083700F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21218866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FE72E7E-5B4B-45EE-9C4B-0DBD083700F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81461675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FE72E7E-5B4B-45EE-9C4B-0DBD083700F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312047759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FE72E7E-5B4B-45EE-9C4B-0DBD083700F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93150669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FE72E7E-5B4B-45EE-9C4B-0DBD083700F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4340759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FE72E7E-5B4B-45EE-9C4B-0DBD083700F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34588317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FE72E7E-5B4B-45EE-9C4B-0DBD083700F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9122220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FE72E7E-5B4B-45EE-9C4B-0DBD083700F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7007651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FE72E7E-5B4B-45EE-9C4B-0DBD083700F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23040639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FE72E7E-5B4B-45EE-9C4B-0DBD083700F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42383011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FE72E7E-5B4B-45EE-9C4B-0DBD083700F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33603186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FE72E7E-5B4B-45EE-9C4B-0DBD083700F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3881304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FE72E7E-5B4B-45EE-9C4B-0DBD083700F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487166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2058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2258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8471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1494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593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1683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9323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9087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2043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2089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6619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9207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chart" Target="../charts/char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120777"/>
            <a:ext cx="8641655" cy="5127868"/>
          </a:xfrm>
          <a:prstGeom prst="rect">
            <a:avLst/>
          </a:prstGeom>
          <a:pattFill prst="ltDnDiag">
            <a:fgClr>
              <a:schemeClr val="accent1">
                <a:lumMod val="50000"/>
              </a:schemeClr>
            </a:fgClr>
            <a:bgClr>
              <a:schemeClr val="bg1"/>
            </a:bgClr>
          </a:pattFill>
          <a:ln>
            <a:noFill/>
          </a:ln>
          <a:effectLst>
            <a:outerShdw blurRad="114300" dist="330200" dir="6000000" sx="81000" sy="81000" algn="ctr" rotWithShape="0">
              <a:srgbClr val="000000">
                <a:alpha val="56000"/>
              </a:srgbClr>
            </a:outerShdw>
            <a:softEdge rad="112500"/>
          </a:effectLst>
          <a:extLst/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323850" y="981075"/>
            <a:ext cx="8459788" cy="0"/>
          </a:xfrm>
          <a:prstGeom prst="line">
            <a:avLst/>
          </a:prstGeom>
          <a:ln w="635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4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188913"/>
            <a:ext cx="658813" cy="65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/>
          <p:nvPr/>
        </p:nvSpPr>
        <p:spPr bwMode="auto">
          <a:xfrm>
            <a:off x="337760" y="6388345"/>
            <a:ext cx="26500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www. minagri.gov.kz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ctrTitle"/>
          </p:nvPr>
        </p:nvSpPr>
        <p:spPr>
          <a:xfrm>
            <a:off x="337760" y="4869160"/>
            <a:ext cx="8478862" cy="978729"/>
          </a:xfrm>
          <a:solidFill>
            <a:srgbClr val="003399">
              <a:alpha val="72000"/>
            </a:srgbClr>
          </a:solidFill>
        </p:spPr>
        <p:txBody>
          <a:bodyPr wrap="square" anchor="t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Проблемы мелиорации земель </a:t>
            </a:r>
            <a:br>
              <a:rPr lang="ru-RU" sz="3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3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 пути их решения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/>
        </p:nvSpPr>
        <p:spPr bwMode="auto">
          <a:xfrm>
            <a:off x="1259632" y="330478"/>
            <a:ext cx="73153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Министерство сельского хозяйства Республики Казахстан</a:t>
            </a:r>
          </a:p>
        </p:txBody>
      </p:sp>
    </p:spTree>
    <p:extLst>
      <p:ext uri="{BB962C8B-B14F-4D97-AF65-F5344CB8AC3E}">
        <p14:creationId xmlns:p14="http://schemas.microsoft.com/office/powerpoint/2010/main" val="3502228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1"/>
          <p:cNvGrpSpPr>
            <a:grpSpLocks/>
          </p:cNvGrpSpPr>
          <p:nvPr/>
        </p:nvGrpSpPr>
        <p:grpSpPr bwMode="auto">
          <a:xfrm>
            <a:off x="214313" y="714375"/>
            <a:ext cx="8715375" cy="6072188"/>
            <a:chOff x="214282" y="714356"/>
            <a:chExt cx="8715436" cy="6072230"/>
          </a:xfrm>
        </p:grpSpPr>
        <p:cxnSp>
          <p:nvCxnSpPr>
            <p:cNvPr id="3" name="Прямая соединительная линия 2"/>
            <p:cNvCxnSpPr/>
            <p:nvPr/>
          </p:nvCxnSpPr>
          <p:spPr>
            <a:xfrm>
              <a:off x="214282" y="714356"/>
              <a:ext cx="8715436" cy="1588"/>
            </a:xfrm>
            <a:prstGeom prst="line">
              <a:avLst/>
            </a:prstGeom>
            <a:ln w="666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Прямая соединительная линия 3"/>
            <p:cNvCxnSpPr/>
            <p:nvPr/>
          </p:nvCxnSpPr>
          <p:spPr>
            <a:xfrm>
              <a:off x="214282" y="6357958"/>
              <a:ext cx="8715436" cy="9525"/>
            </a:xfrm>
            <a:prstGeom prst="line">
              <a:avLst/>
            </a:prstGeom>
            <a:ln w="666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6948280" y="6500834"/>
              <a:ext cx="1981438" cy="27700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>
                  <a:solidFill>
                    <a:schemeClr val="accent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www.minagri.gov.kz</a:t>
              </a:r>
              <a:endParaRPr lang="ru-RU" sz="12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034" name="TextBox 9"/>
            <p:cNvSpPr txBox="1">
              <a:spLocks noChangeArrowheads="1"/>
            </p:cNvSpPr>
            <p:nvPr/>
          </p:nvSpPr>
          <p:spPr bwMode="auto">
            <a:xfrm>
              <a:off x="571471" y="6500834"/>
              <a:ext cx="5008647" cy="2770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ru-RU" sz="1200" b="1" dirty="0">
                  <a:solidFill>
                    <a:schemeClr val="accent1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Министерство сельского хозяйства Республики Казахстан</a:t>
              </a:r>
            </a:p>
          </p:txBody>
        </p:sp>
        <p:pic>
          <p:nvPicPr>
            <p:cNvPr id="1035" name="Picture 2" descr="http://t2.gstatic.com/images?q=tbn:ANd9GcQ2j99An2T92MFPUakztlsK5rl1xUV3sT4r1nZQUNHx2NjtmGr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14282" y="6429396"/>
              <a:ext cx="352448" cy="357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643967" y="6318250"/>
            <a:ext cx="428625" cy="365125"/>
          </a:xfrm>
        </p:spPr>
        <p:txBody>
          <a:bodyPr/>
          <a:lstStyle/>
          <a:p>
            <a:pPr>
              <a:defRPr/>
            </a:pPr>
            <a:fld id="{380254B9-BC87-4769-B160-2EBB2B0D5201}" type="slidenum">
              <a:rPr lang="ru-RU" sz="1200">
                <a:solidFill>
                  <a:schemeClr val="tx2"/>
                </a:solidFill>
              </a:rPr>
              <a:pPr>
                <a:defRPr/>
              </a:pPr>
              <a:t>10</a:t>
            </a:fld>
            <a:endParaRPr lang="ru-RU" sz="1200" dirty="0">
              <a:solidFill>
                <a:schemeClr val="tx2"/>
              </a:solidFill>
            </a:endParaRPr>
          </a:p>
        </p:txBody>
      </p:sp>
      <p:sp>
        <p:nvSpPr>
          <p:cNvPr id="23" name="Заголовок 1"/>
          <p:cNvSpPr txBox="1">
            <a:spLocks/>
          </p:cNvSpPr>
          <p:nvPr/>
        </p:nvSpPr>
        <p:spPr>
          <a:xfrm>
            <a:off x="214313" y="162424"/>
            <a:ext cx="8715375" cy="419204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k-KZ" sz="18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Продуктивность и затраты поливной воды на единицу урожая</a:t>
            </a:r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u-RU" sz="1800" dirty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4" name="Group 15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736890"/>
              </p:ext>
            </p:extLst>
          </p:nvPr>
        </p:nvGraphicFramePr>
        <p:xfrm>
          <a:off x="214313" y="1052737"/>
          <a:ext cx="8715374" cy="3672406"/>
        </p:xfrm>
        <a:graphic>
          <a:graphicData uri="http://schemas.openxmlformats.org/drawingml/2006/table">
            <a:tbl>
              <a:tblPr/>
              <a:tblGrid>
                <a:gridCol w="469255"/>
                <a:gridCol w="3358306"/>
                <a:gridCol w="2443049"/>
                <a:gridCol w="2444764"/>
              </a:tblGrid>
              <a:tr h="448526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40100" algn="l"/>
                        </a:tabLst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BBC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40100" algn="l"/>
                        </a:tabLst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BBC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№</a:t>
                      </a:r>
                    </a:p>
                  </a:txBody>
                  <a:tcPr marL="91449" marR="91449"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40100" algn="l"/>
                        </a:tabLst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BBC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Показатели</a:t>
                      </a:r>
                    </a:p>
                  </a:txBody>
                  <a:tcPr marL="91449" marR="91449"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40100" algn="l"/>
                        </a:tabLst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BBC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Страны:</a:t>
                      </a:r>
                    </a:p>
                  </a:txBody>
                  <a:tcPr marL="91449" marR="91449"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415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40100" algn="l"/>
                        </a:tabLst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BBC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Зарубежные</a:t>
                      </a:r>
                    </a:p>
                  </a:txBody>
                  <a:tcPr marL="91449" marR="91449"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40100" algn="l"/>
                        </a:tabLst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BBC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Казахстан</a:t>
                      </a:r>
                    </a:p>
                  </a:txBody>
                  <a:tcPr marL="91449" marR="91449"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43573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40100" algn="l"/>
                        </a:tabLst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BBC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</a:p>
                  </a:txBody>
                  <a:tcPr marL="91449" marR="91449"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40100" algn="l"/>
                        </a:tabLst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BBC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Продуктивность поливной воды,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40100" algn="l"/>
                        </a:tabLst>
                      </a:pPr>
                      <a:r>
                        <a:rPr lang="ru-RU" sz="2000" b="0" dirty="0" smtClean="0">
                          <a:solidFill>
                            <a:srgbClr val="006BBC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кг/м</a:t>
                      </a:r>
                      <a:r>
                        <a:rPr lang="ru-RU" sz="2000" b="0" baseline="30000" dirty="0" smtClean="0">
                          <a:solidFill>
                            <a:srgbClr val="006BBC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BBC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1449" marR="91449"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40100" algn="l"/>
                        </a:tabLst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BBC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2,5 - 6,0</a:t>
                      </a:r>
                    </a:p>
                  </a:txBody>
                  <a:tcPr marL="91449" marR="91449"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40100" algn="l"/>
                        </a:tabLst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BBC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0,4 - 0,8</a:t>
                      </a:r>
                    </a:p>
                  </a:txBody>
                  <a:tcPr marL="91449" marR="91449"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339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40100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BBC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</a:p>
                  </a:txBody>
                  <a:tcPr marL="91449" marR="91449"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40100" algn="l"/>
                        </a:tabLst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BBC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Затраты поливной воды на единицу урожая, </a:t>
                      </a:r>
                      <a:r>
                        <a:rPr lang="ru-RU" sz="2000" b="0" dirty="0" smtClean="0">
                          <a:solidFill>
                            <a:srgbClr val="006BBC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</a:t>
                      </a:r>
                      <a:r>
                        <a:rPr lang="ru-RU" sz="2000" b="0" baseline="30000" dirty="0" smtClean="0">
                          <a:solidFill>
                            <a:srgbClr val="006BBC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  <a:r>
                        <a:rPr lang="ru-RU" sz="2000" b="0" dirty="0" smtClean="0">
                          <a:solidFill>
                            <a:srgbClr val="006BBC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/кг 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BBC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1449" marR="91449"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40100" algn="l"/>
                        </a:tabLst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BBC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0,15 -  0,40</a:t>
                      </a:r>
                    </a:p>
                  </a:txBody>
                  <a:tcPr marL="91449" marR="91449"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340100" algn="l"/>
                        </a:tabLst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BBC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1,25 - 2,50</a:t>
                      </a:r>
                    </a:p>
                  </a:txBody>
                  <a:tcPr marL="91449" marR="91449" marT="45708" marB="457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" name="Text Box 157"/>
          <p:cNvSpPr txBox="1">
            <a:spLocks noChangeArrowheads="1"/>
          </p:cNvSpPr>
          <p:nvPr/>
        </p:nvSpPr>
        <p:spPr bwMode="auto">
          <a:xfrm>
            <a:off x="363047" y="5046275"/>
            <a:ext cx="828092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912813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2813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281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28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281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sz="1600" b="1" dirty="0">
                <a:solidFill>
                  <a:srgbClr val="006BB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Казахстане по сравнению с зарубежными странами: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ru-RU" sz="1600" dirty="0" smtClean="0">
                <a:solidFill>
                  <a:srgbClr val="006BB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продуктивность </a:t>
            </a:r>
            <a:r>
              <a:rPr lang="ru-RU" sz="1600" dirty="0">
                <a:solidFill>
                  <a:srgbClr val="006BB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поливной воды  ниже в 6-8 раз;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ru-RU" sz="1600" dirty="0">
                <a:solidFill>
                  <a:srgbClr val="006BB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ru-RU" sz="1600" dirty="0" smtClean="0">
                <a:solidFill>
                  <a:srgbClr val="006BB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затраты </a:t>
            </a:r>
            <a:r>
              <a:rPr lang="ru-RU" sz="1600" dirty="0">
                <a:solidFill>
                  <a:srgbClr val="006BB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поливной воды на единицу урожая выше в 4-8 раз.</a:t>
            </a:r>
          </a:p>
        </p:txBody>
      </p:sp>
    </p:spTree>
    <p:extLst>
      <p:ext uri="{BB962C8B-B14F-4D97-AF65-F5344CB8AC3E}">
        <p14:creationId xmlns:p14="http://schemas.microsoft.com/office/powerpoint/2010/main" val="2008416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1"/>
          <p:cNvGrpSpPr>
            <a:grpSpLocks/>
          </p:cNvGrpSpPr>
          <p:nvPr/>
        </p:nvGrpSpPr>
        <p:grpSpPr bwMode="auto">
          <a:xfrm>
            <a:off x="214313" y="714375"/>
            <a:ext cx="8715375" cy="6072188"/>
            <a:chOff x="214282" y="714356"/>
            <a:chExt cx="8715436" cy="6072230"/>
          </a:xfrm>
        </p:grpSpPr>
        <p:cxnSp>
          <p:nvCxnSpPr>
            <p:cNvPr id="3" name="Прямая соединительная линия 2"/>
            <p:cNvCxnSpPr/>
            <p:nvPr/>
          </p:nvCxnSpPr>
          <p:spPr>
            <a:xfrm>
              <a:off x="214282" y="714356"/>
              <a:ext cx="8715436" cy="1588"/>
            </a:xfrm>
            <a:prstGeom prst="line">
              <a:avLst/>
            </a:prstGeom>
            <a:ln w="666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Прямая соединительная линия 3"/>
            <p:cNvCxnSpPr/>
            <p:nvPr/>
          </p:nvCxnSpPr>
          <p:spPr>
            <a:xfrm>
              <a:off x="214282" y="6357958"/>
              <a:ext cx="8715436" cy="9525"/>
            </a:xfrm>
            <a:prstGeom prst="line">
              <a:avLst/>
            </a:prstGeom>
            <a:ln w="666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6948280" y="6500834"/>
              <a:ext cx="1981438" cy="27700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>
                  <a:solidFill>
                    <a:schemeClr val="accent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www.minagri.gov.kz</a:t>
              </a:r>
              <a:endParaRPr lang="ru-RU" sz="12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034" name="TextBox 9"/>
            <p:cNvSpPr txBox="1">
              <a:spLocks noChangeArrowheads="1"/>
            </p:cNvSpPr>
            <p:nvPr/>
          </p:nvSpPr>
          <p:spPr bwMode="auto">
            <a:xfrm>
              <a:off x="571471" y="6500834"/>
              <a:ext cx="5008647" cy="2770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ru-RU" sz="1200" b="1" dirty="0">
                  <a:solidFill>
                    <a:schemeClr val="accent1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Министерство сельского хозяйства Республики Казахстан</a:t>
              </a:r>
            </a:p>
          </p:txBody>
        </p:sp>
        <p:pic>
          <p:nvPicPr>
            <p:cNvPr id="1035" name="Picture 2" descr="http://t2.gstatic.com/images?q=tbn:ANd9GcQ2j99An2T92MFPUakztlsK5rl1xUV3sT4r1nZQUNHx2NjtmGr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14282" y="6429396"/>
              <a:ext cx="352448" cy="357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643967" y="6318250"/>
            <a:ext cx="428625" cy="365125"/>
          </a:xfrm>
        </p:spPr>
        <p:txBody>
          <a:bodyPr/>
          <a:lstStyle/>
          <a:p>
            <a:pPr>
              <a:defRPr/>
            </a:pPr>
            <a:fld id="{380254B9-BC87-4769-B160-2EBB2B0D5201}" type="slidenum">
              <a:rPr lang="ru-RU" sz="1200">
                <a:solidFill>
                  <a:schemeClr val="tx2"/>
                </a:solidFill>
              </a:rPr>
              <a:pPr>
                <a:defRPr/>
              </a:pPr>
              <a:t>11</a:t>
            </a:fld>
            <a:endParaRPr lang="ru-RU" sz="1200" dirty="0">
              <a:solidFill>
                <a:schemeClr val="tx2"/>
              </a:solidFill>
            </a:endParaRPr>
          </a:p>
        </p:txBody>
      </p:sp>
      <p:sp>
        <p:nvSpPr>
          <p:cNvPr id="23" name="Заголовок 1"/>
          <p:cNvSpPr txBox="1">
            <a:spLocks/>
          </p:cNvSpPr>
          <p:nvPr/>
        </p:nvSpPr>
        <p:spPr>
          <a:xfrm>
            <a:off x="214313" y="99391"/>
            <a:ext cx="8715375" cy="419204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k-KZ" sz="18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Средняя урожайность сельскохозяйственных культур на орошаемых землях по сравнению с другими странами</a:t>
            </a:r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u-RU" sz="1800" dirty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2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1727977"/>
              </p:ext>
            </p:extLst>
          </p:nvPr>
        </p:nvGraphicFramePr>
        <p:xfrm>
          <a:off x="222292" y="836712"/>
          <a:ext cx="8856984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Прямоугольник 6"/>
          <p:cNvSpPr>
            <a:spLocks noChangeArrowheads="1"/>
          </p:cNvSpPr>
          <p:nvPr/>
        </p:nvSpPr>
        <p:spPr bwMode="auto">
          <a:xfrm>
            <a:off x="435365" y="5836077"/>
            <a:ext cx="849694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9128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2813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2813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2813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2813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Примечание: По всем видам культур урожайность в Казахстане в 2-4 раза ниже, чем в других странах</a:t>
            </a:r>
          </a:p>
        </p:txBody>
      </p:sp>
    </p:spTree>
    <p:extLst>
      <p:ext uri="{BB962C8B-B14F-4D97-AF65-F5344CB8AC3E}">
        <p14:creationId xmlns:p14="http://schemas.microsoft.com/office/powerpoint/2010/main" val="2398299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1"/>
          <p:cNvGrpSpPr>
            <a:grpSpLocks/>
          </p:cNvGrpSpPr>
          <p:nvPr/>
        </p:nvGrpSpPr>
        <p:grpSpPr bwMode="auto">
          <a:xfrm>
            <a:off x="214313" y="714375"/>
            <a:ext cx="8715375" cy="6099001"/>
            <a:chOff x="214282" y="714356"/>
            <a:chExt cx="8715436" cy="6099043"/>
          </a:xfrm>
        </p:grpSpPr>
        <p:cxnSp>
          <p:nvCxnSpPr>
            <p:cNvPr id="3" name="Прямая соединительная линия 2"/>
            <p:cNvCxnSpPr/>
            <p:nvPr/>
          </p:nvCxnSpPr>
          <p:spPr>
            <a:xfrm>
              <a:off x="214282" y="714356"/>
              <a:ext cx="8715436" cy="1588"/>
            </a:xfrm>
            <a:prstGeom prst="line">
              <a:avLst/>
            </a:prstGeom>
            <a:ln w="666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Прямая соединительная линия 3"/>
            <p:cNvCxnSpPr/>
            <p:nvPr/>
          </p:nvCxnSpPr>
          <p:spPr>
            <a:xfrm>
              <a:off x="214282" y="6357958"/>
              <a:ext cx="8715436" cy="9525"/>
            </a:xfrm>
            <a:prstGeom prst="line">
              <a:avLst/>
            </a:prstGeom>
            <a:ln w="666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6948280" y="6536398"/>
              <a:ext cx="1981438" cy="27700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>
                  <a:solidFill>
                    <a:schemeClr val="accent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www.minagri.gov.kz</a:t>
              </a:r>
              <a:endParaRPr lang="ru-RU" sz="12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034" name="TextBox 9"/>
            <p:cNvSpPr txBox="1">
              <a:spLocks noChangeArrowheads="1"/>
            </p:cNvSpPr>
            <p:nvPr/>
          </p:nvSpPr>
          <p:spPr bwMode="auto">
            <a:xfrm>
              <a:off x="571471" y="6500834"/>
              <a:ext cx="5008647" cy="2770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ru-RU" sz="1200" b="1" dirty="0">
                  <a:solidFill>
                    <a:schemeClr val="accent1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Министерство сельского хозяйства Республики Казахстан</a:t>
              </a:r>
            </a:p>
          </p:txBody>
        </p:sp>
        <p:pic>
          <p:nvPicPr>
            <p:cNvPr id="1035" name="Picture 2" descr="http://t2.gstatic.com/images?q=tbn:ANd9GcQ2j99An2T92MFPUakztlsK5rl1xUV3sT4r1nZQUNHx2NjtmGr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14282" y="6429396"/>
              <a:ext cx="352448" cy="357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643967" y="6318250"/>
            <a:ext cx="428625" cy="365125"/>
          </a:xfrm>
        </p:spPr>
        <p:txBody>
          <a:bodyPr/>
          <a:lstStyle/>
          <a:p>
            <a:pPr>
              <a:defRPr/>
            </a:pPr>
            <a:fld id="{380254B9-BC87-4769-B160-2EBB2B0D5201}" type="slidenum">
              <a:rPr lang="ru-RU" sz="1200">
                <a:solidFill>
                  <a:schemeClr val="tx2"/>
                </a:solidFill>
              </a:rPr>
              <a:pPr>
                <a:defRPr/>
              </a:pPr>
              <a:t>12</a:t>
            </a:fld>
            <a:endParaRPr lang="ru-RU" sz="1200" dirty="0">
              <a:solidFill>
                <a:schemeClr val="tx2"/>
              </a:solidFill>
            </a:endParaRPr>
          </a:p>
        </p:txBody>
      </p:sp>
      <p:sp>
        <p:nvSpPr>
          <p:cNvPr id="23" name="Заголовок 1"/>
          <p:cNvSpPr txBox="1">
            <a:spLocks/>
          </p:cNvSpPr>
          <p:nvPr/>
        </p:nvSpPr>
        <p:spPr>
          <a:xfrm>
            <a:off x="214313" y="99391"/>
            <a:ext cx="8715375" cy="419204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k-KZ" sz="18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Основные причины ухудшения мелиоративного состояния и снижения продуктивности орошаемых земель</a:t>
            </a:r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u-RU" sz="1800" dirty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214313" y="1151682"/>
            <a:ext cx="8715375" cy="4533481"/>
          </a:xfrm>
          <a:prstGeom prst="rect">
            <a:avLst/>
          </a:prstGeom>
        </p:spPr>
        <p:txBody>
          <a:bodyPr vert="horz">
            <a:noAutofit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"/>
              <a:defRPr kumimoji="0"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"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"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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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 algn="just" defTabSz="912813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Отсутствие инвестиций для ремонта объектов водного хозяйства в период перехода от плановой к рыночной экономике;</a:t>
            </a:r>
          </a:p>
          <a:p>
            <a:pPr marL="265113" indent="-265113" algn="just" defTabSz="912813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Недостаточный уровень государственных и частных инвестиций в водохозяйственные сооружения в настоящее время;</a:t>
            </a:r>
          </a:p>
          <a:p>
            <a:pPr marL="265113" indent="-265113" algn="just" defTabSz="912813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Отсутствие у СХТП стимула к экономии воды в связи с низкими тарифами;</a:t>
            </a:r>
          </a:p>
          <a:p>
            <a:pPr marL="265113" indent="-265113" algn="just" defTabSz="912813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Недостаточный уровень контроля за состоянием орошаемых земель.</a:t>
            </a:r>
          </a:p>
          <a:p>
            <a:pPr marL="0" indent="0" algn="just" defTabSz="912813">
              <a:lnSpc>
                <a:spcPct val="80000"/>
              </a:lnSpc>
              <a:buNone/>
            </a:pP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5893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1"/>
          <p:cNvGrpSpPr>
            <a:grpSpLocks/>
          </p:cNvGrpSpPr>
          <p:nvPr/>
        </p:nvGrpSpPr>
        <p:grpSpPr bwMode="auto">
          <a:xfrm>
            <a:off x="214313" y="714375"/>
            <a:ext cx="8715375" cy="6072188"/>
            <a:chOff x="214282" y="714356"/>
            <a:chExt cx="8715436" cy="6072230"/>
          </a:xfrm>
        </p:grpSpPr>
        <p:cxnSp>
          <p:nvCxnSpPr>
            <p:cNvPr id="3" name="Прямая соединительная линия 2"/>
            <p:cNvCxnSpPr/>
            <p:nvPr/>
          </p:nvCxnSpPr>
          <p:spPr>
            <a:xfrm>
              <a:off x="214282" y="714356"/>
              <a:ext cx="8715436" cy="1588"/>
            </a:xfrm>
            <a:prstGeom prst="line">
              <a:avLst/>
            </a:prstGeom>
            <a:ln w="666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Прямая соединительная линия 3"/>
            <p:cNvCxnSpPr/>
            <p:nvPr/>
          </p:nvCxnSpPr>
          <p:spPr>
            <a:xfrm>
              <a:off x="214282" y="6357958"/>
              <a:ext cx="8715436" cy="9525"/>
            </a:xfrm>
            <a:prstGeom prst="line">
              <a:avLst/>
            </a:prstGeom>
            <a:ln w="666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6948280" y="6500834"/>
              <a:ext cx="1981438" cy="27700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>
                  <a:solidFill>
                    <a:schemeClr val="accent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www.minagri.gov.kz</a:t>
              </a:r>
              <a:endParaRPr lang="ru-RU" sz="12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034" name="TextBox 9"/>
            <p:cNvSpPr txBox="1">
              <a:spLocks noChangeArrowheads="1"/>
            </p:cNvSpPr>
            <p:nvPr/>
          </p:nvSpPr>
          <p:spPr bwMode="auto">
            <a:xfrm>
              <a:off x="571471" y="6500834"/>
              <a:ext cx="5008647" cy="2770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ru-RU" sz="1200" b="1" dirty="0">
                  <a:solidFill>
                    <a:schemeClr val="accent1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Министерство сельского хозяйства Республики Казахстан</a:t>
              </a:r>
            </a:p>
          </p:txBody>
        </p:sp>
        <p:pic>
          <p:nvPicPr>
            <p:cNvPr id="1035" name="Picture 2" descr="http://t2.gstatic.com/images?q=tbn:ANd9GcQ2j99An2T92MFPUakztlsK5rl1xUV3sT4r1nZQUNHx2NjtmGr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14282" y="6429396"/>
              <a:ext cx="352448" cy="357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643967" y="6318250"/>
            <a:ext cx="428625" cy="365125"/>
          </a:xfrm>
        </p:spPr>
        <p:txBody>
          <a:bodyPr/>
          <a:lstStyle/>
          <a:p>
            <a:pPr>
              <a:defRPr/>
            </a:pPr>
            <a:fld id="{380254B9-BC87-4769-B160-2EBB2B0D5201}" type="slidenum">
              <a:rPr lang="ru-RU" sz="1200">
                <a:solidFill>
                  <a:schemeClr val="tx2"/>
                </a:solidFill>
              </a:rPr>
              <a:pPr>
                <a:defRPr/>
              </a:pPr>
              <a:t>13</a:t>
            </a:fld>
            <a:endParaRPr lang="ru-RU" sz="1200" dirty="0">
              <a:solidFill>
                <a:schemeClr val="tx2"/>
              </a:solidFill>
            </a:endParaRPr>
          </a:p>
        </p:txBody>
      </p:sp>
      <p:sp>
        <p:nvSpPr>
          <p:cNvPr id="23" name="Заголовок 1"/>
          <p:cNvSpPr txBox="1">
            <a:spLocks/>
          </p:cNvSpPr>
          <p:nvPr/>
        </p:nvSpPr>
        <p:spPr>
          <a:xfrm>
            <a:off x="214313" y="108718"/>
            <a:ext cx="8715375" cy="419204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k-KZ" sz="18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Техническое состояние оросительных и сбросных каналов</a:t>
            </a:r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u-RU" sz="1800" dirty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552301"/>
              </p:ext>
            </p:extLst>
          </p:nvPr>
        </p:nvGraphicFramePr>
        <p:xfrm>
          <a:off x="214314" y="1079468"/>
          <a:ext cx="8715374" cy="49528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46373"/>
                <a:gridCol w="2216375"/>
                <a:gridCol w="1000808"/>
                <a:gridCol w="1209310"/>
                <a:gridCol w="1042508"/>
              </a:tblGrid>
              <a:tr h="217104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Название каналов 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Общая </a:t>
                      </a:r>
                      <a:r>
                        <a:rPr lang="ru-RU" sz="13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протяженность по формам собственности, </a:t>
                      </a:r>
                      <a:r>
                        <a:rPr lang="ru-RU" sz="13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км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Состояние, км 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710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удовл</a:t>
                      </a:r>
                      <a:r>
                        <a:rPr lang="ru-RU" sz="13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 </a:t>
                      </a:r>
                      <a:endParaRPr lang="ru-RU" sz="13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неудовл</a:t>
                      </a:r>
                      <a:r>
                        <a:rPr lang="ru-RU" sz="13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  <a:endParaRPr lang="ru-RU" sz="13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710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км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17104"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Республиканская собственность</a:t>
                      </a: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1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Магистральные каналы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1325,3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1061,5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263,8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19,9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27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Межхозяйственные каналы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370,2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333,7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36,5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9,9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27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Внутрихозяйственные каналы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8,8</a:t>
                      </a:r>
                      <a:endParaRPr lang="ru-RU" sz="13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7,1</a:t>
                      </a:r>
                      <a:endParaRPr lang="ru-RU" sz="13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1,7</a:t>
                      </a:r>
                      <a:endParaRPr lang="ru-RU" sz="13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19,3</a:t>
                      </a:r>
                      <a:endParaRPr lang="ru-RU" sz="13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27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Коллектора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495,3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346,7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148,6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30,0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7104"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Коммунальная собственность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27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Магистральные каналы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2701,1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1748,7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952,4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35,3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27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Межхозяйственные каналы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4397,5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3112,6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1284,9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29,2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27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Внутрихозяйственные каналы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3808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2436,3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1371,7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36,0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27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Коллектора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4574,1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381,4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4192,7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91,7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7104"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Частная собственность 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27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Магистральные каналы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2173,9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1739,1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434,8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20,0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27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Межхозяйственные каналы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693,9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319,2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374,7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54,0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27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Внутрихозяйственные каналы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13927,6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6963,8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6963,8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50,0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27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Коллектора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2664,4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701,9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1962,5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73,7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7104"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Бесхозная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27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Магистральные каналы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1083,8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endParaRPr lang="ru-RU" sz="13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1083,8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100</a:t>
                      </a:r>
                      <a:endParaRPr lang="ru-RU" sz="13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27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Межхозяйственные каналы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607,8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endParaRPr lang="ru-RU" sz="13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607,8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100</a:t>
                      </a:r>
                      <a:endParaRPr lang="ru-RU" sz="13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27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Внутрихозяйственные каналы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4888,2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endParaRPr lang="ru-RU" sz="13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4888,2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100</a:t>
                      </a:r>
                      <a:endParaRPr lang="ru-RU" sz="13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27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Коллектора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1044,1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endParaRPr lang="ru-RU" sz="13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1044,1</a:t>
                      </a: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100</a:t>
                      </a:r>
                      <a:endParaRPr lang="ru-RU" sz="13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7056368" y="773243"/>
            <a:ext cx="201622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i="1" dirty="0" smtClean="0">
                <a:solidFill>
                  <a:srgbClr val="0065B0"/>
                </a:solidFill>
                <a:latin typeface="Times New Roman" pitchFamily="18" charset="0"/>
                <a:cs typeface="Times New Roman" pitchFamily="18" charset="0"/>
              </a:rPr>
              <a:t>(Данные КВР за 2011 год) </a:t>
            </a:r>
            <a:endParaRPr lang="ru-RU" sz="1200" b="1" i="1" baseline="30000" dirty="0">
              <a:solidFill>
                <a:srgbClr val="0065B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498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1"/>
          <p:cNvGrpSpPr>
            <a:grpSpLocks/>
          </p:cNvGrpSpPr>
          <p:nvPr/>
        </p:nvGrpSpPr>
        <p:grpSpPr bwMode="auto">
          <a:xfrm>
            <a:off x="214313" y="714375"/>
            <a:ext cx="8715375" cy="6072188"/>
            <a:chOff x="214282" y="714356"/>
            <a:chExt cx="8715436" cy="6072230"/>
          </a:xfrm>
        </p:grpSpPr>
        <p:cxnSp>
          <p:nvCxnSpPr>
            <p:cNvPr id="3" name="Прямая соединительная линия 2"/>
            <p:cNvCxnSpPr/>
            <p:nvPr/>
          </p:nvCxnSpPr>
          <p:spPr>
            <a:xfrm>
              <a:off x="214282" y="714356"/>
              <a:ext cx="8715436" cy="1588"/>
            </a:xfrm>
            <a:prstGeom prst="line">
              <a:avLst/>
            </a:prstGeom>
            <a:ln w="666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Прямая соединительная линия 3"/>
            <p:cNvCxnSpPr/>
            <p:nvPr/>
          </p:nvCxnSpPr>
          <p:spPr>
            <a:xfrm>
              <a:off x="214282" y="6357958"/>
              <a:ext cx="8715436" cy="9525"/>
            </a:xfrm>
            <a:prstGeom prst="line">
              <a:avLst/>
            </a:prstGeom>
            <a:ln w="666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6948280" y="6500834"/>
              <a:ext cx="1981438" cy="27700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>
                  <a:solidFill>
                    <a:schemeClr val="accent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www.minagri.gov.kz</a:t>
              </a:r>
              <a:endParaRPr lang="ru-RU" sz="12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034" name="TextBox 9"/>
            <p:cNvSpPr txBox="1">
              <a:spLocks noChangeArrowheads="1"/>
            </p:cNvSpPr>
            <p:nvPr/>
          </p:nvSpPr>
          <p:spPr bwMode="auto">
            <a:xfrm>
              <a:off x="571471" y="6500834"/>
              <a:ext cx="5008647" cy="2770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ru-RU" sz="1200" b="1" dirty="0">
                  <a:solidFill>
                    <a:schemeClr val="accent1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Министерство сельского хозяйства Республики Казахстан</a:t>
              </a:r>
            </a:p>
          </p:txBody>
        </p:sp>
        <p:pic>
          <p:nvPicPr>
            <p:cNvPr id="1035" name="Picture 2" descr="http://t2.gstatic.com/images?q=tbn:ANd9GcQ2j99An2T92MFPUakztlsK5rl1xUV3sT4r1nZQUNHx2NjtmGr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14282" y="6429396"/>
              <a:ext cx="352448" cy="357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643967" y="6318250"/>
            <a:ext cx="428625" cy="365125"/>
          </a:xfrm>
        </p:spPr>
        <p:txBody>
          <a:bodyPr/>
          <a:lstStyle/>
          <a:p>
            <a:pPr>
              <a:defRPr/>
            </a:pPr>
            <a:fld id="{380254B9-BC87-4769-B160-2EBB2B0D5201}" type="slidenum">
              <a:rPr lang="ru-RU" sz="1200">
                <a:solidFill>
                  <a:schemeClr val="tx2"/>
                </a:solidFill>
              </a:rPr>
              <a:pPr>
                <a:defRPr/>
              </a:pPr>
              <a:t>14</a:t>
            </a:fld>
            <a:endParaRPr lang="ru-RU" sz="1200" dirty="0">
              <a:solidFill>
                <a:schemeClr val="tx2"/>
              </a:solidFill>
            </a:endParaRPr>
          </a:p>
        </p:txBody>
      </p:sp>
      <p:sp>
        <p:nvSpPr>
          <p:cNvPr id="23" name="Заголовок 1"/>
          <p:cNvSpPr txBox="1">
            <a:spLocks/>
          </p:cNvSpPr>
          <p:nvPr/>
        </p:nvSpPr>
        <p:spPr>
          <a:xfrm>
            <a:off x="214313" y="118113"/>
            <a:ext cx="8715375" cy="419204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Информация об орошаемых площадях и способах орошения по Республике Казахстан</a:t>
            </a:r>
            <a:b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u-RU" sz="1800" dirty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Прямоугольник 3"/>
          <p:cNvSpPr>
            <a:spLocks noChangeArrowheads="1"/>
          </p:cNvSpPr>
          <p:nvPr/>
        </p:nvSpPr>
        <p:spPr bwMode="auto">
          <a:xfrm>
            <a:off x="214313" y="5972176"/>
            <a:ext cx="54451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Примечание: данные акиматов областей на 1 сентября 2013 года.</a:t>
            </a:r>
            <a:endParaRPr lang="ru-RU" sz="14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/>
          </p:nvPr>
        </p:nvGraphicFramePr>
        <p:xfrm>
          <a:off x="323528" y="908720"/>
          <a:ext cx="8568952" cy="50634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9632"/>
                <a:gridCol w="1316552"/>
                <a:gridCol w="1368152"/>
                <a:gridCol w="1080120"/>
                <a:gridCol w="1224136"/>
                <a:gridCol w="1080120"/>
                <a:gridCol w="1110706"/>
                <a:gridCol w="1049534"/>
              </a:tblGrid>
              <a:tr h="20839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№</a:t>
                      </a:r>
                      <a:endParaRPr lang="ru-RU" sz="1200" b="1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Области</a:t>
                      </a:r>
                      <a:endParaRPr lang="ru-RU" sz="1200" b="1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Используемая орошаемая площадь, га</a:t>
                      </a:r>
                      <a:endParaRPr lang="ru-RU" sz="1200" b="1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в.т.ч. по способам орошения, га</a:t>
                      </a:r>
                      <a:endParaRPr lang="ru-RU" sz="1200" b="1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614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сплошное затопление</a:t>
                      </a:r>
                      <a:endParaRPr lang="ru-RU" sz="1200" b="1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дождевание</a:t>
                      </a:r>
                      <a:endParaRPr lang="ru-RU" sz="1200" b="1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капельное орошение</a:t>
                      </a:r>
                      <a:endParaRPr lang="ru-RU" sz="1200" b="1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 err="1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бороздковое</a:t>
                      </a:r>
                      <a:r>
                        <a:rPr lang="ru-RU" sz="1200" b="1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орошение</a:t>
                      </a:r>
                      <a:endParaRPr lang="ru-RU" sz="1200" b="1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 err="1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спринкерное</a:t>
                      </a:r>
                      <a:r>
                        <a:rPr lang="ru-RU" sz="1200" b="1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орошение</a:t>
                      </a:r>
                      <a:endParaRPr lang="ru-RU" sz="1200" b="1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3557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 err="1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Акмолинская</a:t>
                      </a:r>
                      <a:endParaRPr lang="ru-RU" sz="1200" b="0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2100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1877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180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43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557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endParaRPr lang="ru-RU" sz="1200" b="0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Актюбинская</a:t>
                      </a:r>
                      <a:endParaRPr lang="ru-RU" sz="1200" b="0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14300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2746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72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11482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557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  <a:endParaRPr lang="ru-RU" sz="1200" b="0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 err="1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Алматинская</a:t>
                      </a:r>
                      <a:endParaRPr lang="ru-RU" sz="1200" b="0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507700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14180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7020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480300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933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 err="1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Атырауская</a:t>
                      </a:r>
                      <a:endParaRPr lang="ru-RU" sz="1200" b="0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1000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204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660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136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698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  <a:endParaRPr lang="ru-RU" sz="1200" b="0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В-Казахстанская</a:t>
                      </a:r>
                      <a:endParaRPr lang="ru-RU" sz="1200" b="0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80000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26834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7853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814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44499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557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</a:t>
                      </a:r>
                      <a:endParaRPr lang="ru-RU" sz="1200" b="0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 err="1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Жамбылская</a:t>
                      </a:r>
                      <a:endParaRPr lang="ru-RU" sz="1200" b="0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152800</a:t>
                      </a:r>
                      <a:endParaRPr lang="ru-RU" sz="1200" b="0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74965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1962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912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72961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2000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398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</a:t>
                      </a:r>
                      <a:endParaRPr lang="ru-RU" sz="1200" b="0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З-Казахстанская</a:t>
                      </a:r>
                      <a:endParaRPr lang="ru-RU" sz="1200" b="0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5400</a:t>
                      </a:r>
                      <a:endParaRPr lang="ru-RU" sz="1200" b="0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1817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312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3109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163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698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</a:t>
                      </a:r>
                      <a:endParaRPr lang="ru-RU" sz="1200" b="0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Карагандинская</a:t>
                      </a:r>
                      <a:endParaRPr lang="ru-RU" sz="1200" b="0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62800</a:t>
                      </a:r>
                      <a:endParaRPr lang="ru-RU" sz="1200" b="0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11787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118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50595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300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698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</a:t>
                      </a:r>
                      <a:endParaRPr lang="ru-RU" sz="1200" b="0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Кызылординская</a:t>
                      </a:r>
                      <a:endParaRPr lang="ru-RU" sz="1200" b="0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172400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136873</a:t>
                      </a:r>
                      <a:endParaRPr lang="ru-RU" sz="1200" b="0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35527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933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</a:t>
                      </a:r>
                      <a:endParaRPr lang="ru-RU" sz="1200" b="0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 err="1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Костанайская</a:t>
                      </a:r>
                      <a:endParaRPr lang="ru-RU" sz="1200" b="0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5500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2976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350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2174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933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11</a:t>
                      </a:r>
                      <a:endParaRPr lang="ru-RU" sz="1200" b="0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 err="1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Мангистауская</a:t>
                      </a:r>
                      <a:endParaRPr lang="ru-RU" sz="1200" b="0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1000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310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690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745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</a:t>
                      </a:r>
                      <a:endParaRPr lang="ru-RU" sz="1200" b="0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Павлодарская</a:t>
                      </a:r>
                      <a:endParaRPr lang="ru-RU" sz="1200" b="0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27400</a:t>
                      </a:r>
                      <a:endParaRPr lang="ru-RU" sz="1200" b="0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27188</a:t>
                      </a:r>
                      <a:endParaRPr lang="ru-RU" sz="1200" b="0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212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698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13</a:t>
                      </a:r>
                      <a:endParaRPr lang="ru-RU" sz="1200" b="0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С-Казахстанская</a:t>
                      </a:r>
                      <a:endParaRPr lang="ru-RU" sz="1200" b="0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2200</a:t>
                      </a:r>
                      <a:endParaRPr lang="ru-RU" sz="1200" b="0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2088</a:t>
                      </a:r>
                      <a:endParaRPr lang="ru-RU" sz="1200" b="0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112</a:t>
                      </a:r>
                      <a:endParaRPr lang="ru-RU" sz="1200" b="0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698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</a:t>
                      </a:r>
                      <a:endParaRPr lang="ru-RU" sz="1200" b="0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Ю-Казахстанская</a:t>
                      </a:r>
                      <a:endParaRPr lang="ru-RU" sz="1200" b="0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437600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200</a:t>
                      </a:r>
                      <a:endParaRPr lang="ru-RU" sz="1200" b="0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20800</a:t>
                      </a:r>
                      <a:endParaRPr lang="ru-RU" sz="1200" b="0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416600</a:t>
                      </a:r>
                      <a:endParaRPr lang="ru-RU" sz="1200" b="0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698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 республике:</a:t>
                      </a:r>
                      <a:endParaRPr lang="ru-RU" sz="1200" b="1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1466000</a:t>
                      </a:r>
                      <a:endParaRPr lang="ru-RU" sz="1200" b="1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252852</a:t>
                      </a:r>
                      <a:endParaRPr lang="ru-RU" sz="1200" b="1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60698</a:t>
                      </a:r>
                      <a:endParaRPr lang="ru-RU" sz="1200" b="1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31872</a:t>
                      </a:r>
                      <a:endParaRPr lang="ru-RU" sz="1200" b="1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1118073</a:t>
                      </a:r>
                      <a:endParaRPr lang="ru-RU" sz="1200" b="1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0070C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2463</a:t>
                      </a:r>
                      <a:endParaRPr lang="ru-RU" sz="1200" b="1" i="0" u="none" strike="noStrike" dirty="0">
                        <a:solidFill>
                          <a:srgbClr val="0070C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7691" marR="7691" marT="76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3538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1"/>
          <p:cNvGrpSpPr>
            <a:grpSpLocks/>
          </p:cNvGrpSpPr>
          <p:nvPr/>
        </p:nvGrpSpPr>
        <p:grpSpPr bwMode="auto">
          <a:xfrm>
            <a:off x="214313" y="714375"/>
            <a:ext cx="8715375" cy="6072188"/>
            <a:chOff x="214282" y="714356"/>
            <a:chExt cx="8715436" cy="6072230"/>
          </a:xfrm>
        </p:grpSpPr>
        <p:cxnSp>
          <p:nvCxnSpPr>
            <p:cNvPr id="3" name="Прямая соединительная линия 2"/>
            <p:cNvCxnSpPr/>
            <p:nvPr/>
          </p:nvCxnSpPr>
          <p:spPr>
            <a:xfrm>
              <a:off x="214282" y="714356"/>
              <a:ext cx="8715436" cy="1588"/>
            </a:xfrm>
            <a:prstGeom prst="line">
              <a:avLst/>
            </a:prstGeom>
            <a:ln w="666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Прямая соединительная линия 3"/>
            <p:cNvCxnSpPr/>
            <p:nvPr/>
          </p:nvCxnSpPr>
          <p:spPr>
            <a:xfrm>
              <a:off x="214282" y="6357958"/>
              <a:ext cx="8715436" cy="9525"/>
            </a:xfrm>
            <a:prstGeom prst="line">
              <a:avLst/>
            </a:prstGeom>
            <a:ln w="666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6948280" y="6500834"/>
              <a:ext cx="1981438" cy="27700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>
                  <a:solidFill>
                    <a:schemeClr val="accent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www.minagri.gov.kz</a:t>
              </a:r>
              <a:endParaRPr lang="ru-RU" sz="12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034" name="TextBox 9"/>
            <p:cNvSpPr txBox="1">
              <a:spLocks noChangeArrowheads="1"/>
            </p:cNvSpPr>
            <p:nvPr/>
          </p:nvSpPr>
          <p:spPr bwMode="auto">
            <a:xfrm>
              <a:off x="571471" y="6500834"/>
              <a:ext cx="5008647" cy="2770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ru-RU" sz="1200" b="1" dirty="0">
                  <a:solidFill>
                    <a:schemeClr val="accent1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Министерство сельского хозяйства Республики Казахстан</a:t>
              </a:r>
            </a:p>
          </p:txBody>
        </p:sp>
        <p:pic>
          <p:nvPicPr>
            <p:cNvPr id="1035" name="Picture 2" descr="http://t2.gstatic.com/images?q=tbn:ANd9GcQ2j99An2T92MFPUakztlsK5rl1xUV3sT4r1nZQUNHx2NjtmGr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14282" y="6429396"/>
              <a:ext cx="352448" cy="357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643967" y="6318250"/>
            <a:ext cx="428625" cy="365125"/>
          </a:xfrm>
        </p:spPr>
        <p:txBody>
          <a:bodyPr/>
          <a:lstStyle/>
          <a:p>
            <a:pPr>
              <a:defRPr/>
            </a:pPr>
            <a:fld id="{380254B9-BC87-4769-B160-2EBB2B0D5201}" type="slidenum">
              <a:rPr lang="ru-RU" sz="1200">
                <a:solidFill>
                  <a:schemeClr val="tx2"/>
                </a:solidFill>
              </a:rPr>
              <a:pPr>
                <a:defRPr/>
              </a:pPr>
              <a:t>15</a:t>
            </a:fld>
            <a:endParaRPr lang="ru-RU" sz="1200" dirty="0">
              <a:solidFill>
                <a:schemeClr val="tx2"/>
              </a:solidFill>
            </a:endParaRPr>
          </a:p>
        </p:txBody>
      </p:sp>
      <p:sp>
        <p:nvSpPr>
          <p:cNvPr id="23" name="Заголовок 1"/>
          <p:cNvSpPr txBox="1">
            <a:spLocks/>
          </p:cNvSpPr>
          <p:nvPr/>
        </p:nvSpPr>
        <p:spPr>
          <a:xfrm>
            <a:off x="214313" y="108718"/>
            <a:ext cx="8715375" cy="419204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k-KZ" sz="18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Анализ действующих тарифов</a:t>
            </a:r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u-RU" sz="1800" dirty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14313" y="1020128"/>
            <a:ext cx="8715375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ru-RU" sz="2000" b="1" dirty="0" smtClean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Тариф за 1 м</a:t>
            </a:r>
            <a:r>
              <a:rPr lang="en-US" sz="2000" b="1" baseline="30000" dirty="0" smtClean="0">
                <a:solidFill>
                  <a:srgbClr val="0065B0"/>
                </a:solidFill>
              </a:rPr>
              <a:t>3</a:t>
            </a:r>
            <a:r>
              <a:rPr lang="ru-RU" sz="2000" b="1" dirty="0" smtClean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воды для орошения: </a:t>
            </a:r>
          </a:p>
          <a:p>
            <a:pPr indent="457200" algn="just">
              <a:spcAft>
                <a:spcPts val="0"/>
              </a:spcAft>
            </a:pPr>
            <a:r>
              <a:rPr lang="ru-RU" sz="2000" dirty="0" smtClean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</a:t>
            </a:r>
            <a:r>
              <a:rPr lang="ru-RU" sz="2000" b="1" dirty="0" smtClean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smtClean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Южно-Казахстанской области </a:t>
            </a:r>
            <a:r>
              <a:rPr lang="ru-RU" sz="2000" dirty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lang="kk-KZ" sz="2000" dirty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0,5</a:t>
            </a:r>
            <a:r>
              <a:rPr lang="ru-RU" sz="2000" dirty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smtClean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тенге/куб;</a:t>
            </a:r>
          </a:p>
          <a:p>
            <a:pPr indent="457200" algn="just">
              <a:spcAft>
                <a:spcPts val="0"/>
              </a:spcAft>
            </a:pPr>
            <a:r>
              <a:rPr lang="ru-RU" sz="2000" dirty="0" smtClean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</a:t>
            </a:r>
            <a:r>
              <a:rPr lang="ru-RU" sz="2000" dirty="0" err="1" smtClean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Жамбылской</a:t>
            </a:r>
            <a:r>
              <a:rPr lang="ru-RU" sz="2000" dirty="0" smtClean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области – </a:t>
            </a:r>
            <a:r>
              <a:rPr lang="kk-KZ" sz="2000" dirty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0,2</a:t>
            </a:r>
            <a:r>
              <a:rPr lang="ru-RU" sz="2000" dirty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smtClean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тенге/куб;</a:t>
            </a:r>
          </a:p>
          <a:p>
            <a:pPr indent="457200" algn="just">
              <a:spcAft>
                <a:spcPts val="0"/>
              </a:spcAft>
            </a:pPr>
            <a:r>
              <a:rPr lang="ru-RU" sz="2000" dirty="0" smtClean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</a:t>
            </a:r>
            <a:r>
              <a:rPr lang="ru-RU" sz="2000" dirty="0" err="1" smtClean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Кызылординской</a:t>
            </a:r>
            <a:r>
              <a:rPr lang="ru-RU" sz="2000" dirty="0" smtClean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области – </a:t>
            </a:r>
            <a:r>
              <a:rPr lang="kk-KZ" sz="2000" dirty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0,2</a:t>
            </a:r>
            <a:r>
              <a:rPr lang="ru-RU" sz="2000" dirty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тенге/куб. </a:t>
            </a:r>
            <a:endParaRPr lang="ru-RU" sz="2000" dirty="0" smtClean="0">
              <a:solidFill>
                <a:srgbClr val="0065B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algn="just">
              <a:spcAft>
                <a:spcPts val="0"/>
              </a:spcAft>
            </a:pPr>
            <a:r>
              <a:rPr lang="ru-RU" sz="2000" dirty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smtClean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</a:t>
            </a:r>
          </a:p>
          <a:p>
            <a:pPr lvl="0" algn="just">
              <a:spcAft>
                <a:spcPts val="0"/>
              </a:spcAft>
            </a:pPr>
            <a:r>
              <a:rPr lang="ru-RU" sz="2000" dirty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smtClean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</a:t>
            </a:r>
            <a:r>
              <a:rPr lang="ru-RU" sz="2000" b="1" dirty="0" smtClean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Доля </a:t>
            </a:r>
            <a:r>
              <a:rPr lang="ru-RU" sz="2000" b="1" dirty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стоимости воды в себестоимости </a:t>
            </a:r>
            <a:r>
              <a:rPr lang="ru-RU" sz="2000" b="1" dirty="0" smtClean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продукции:</a:t>
            </a:r>
            <a:r>
              <a:rPr lang="ru-RU" sz="2000" dirty="0" smtClean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lvl="0" algn="just">
              <a:spcAft>
                <a:spcPts val="0"/>
              </a:spcAft>
            </a:pPr>
            <a:r>
              <a:rPr lang="ru-RU" sz="2000" dirty="0" smtClean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</a:t>
            </a:r>
            <a:r>
              <a:rPr lang="ru-RU" sz="2000" dirty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Южно-Казахстанской </a:t>
            </a:r>
            <a:r>
              <a:rPr lang="ru-RU" sz="2000" dirty="0" smtClean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области, на </a:t>
            </a:r>
            <a:r>
              <a:rPr lang="ru-RU" sz="2000" dirty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примере хлопчатника – </a:t>
            </a:r>
            <a:r>
              <a:rPr lang="kk-KZ" sz="2000" dirty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1,3</a:t>
            </a:r>
            <a:r>
              <a:rPr lang="ru-RU" sz="2000" dirty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% </a:t>
            </a:r>
            <a:r>
              <a:rPr lang="ru-RU" sz="1600" dirty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(расчет: </a:t>
            </a:r>
            <a:r>
              <a:rPr lang="kk-KZ" sz="1600" dirty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себестоимость продукции на 1 га равна 130 000 тенге, при этом оросительная норма составляет 3500 м3/га. Стоимость воды равна 3500*0,5 тг</a:t>
            </a:r>
            <a:r>
              <a:rPr lang="ru-RU" sz="1600" dirty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=1750 </a:t>
            </a:r>
            <a:r>
              <a:rPr lang="ru-RU" sz="1600" dirty="0" err="1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тг</a:t>
            </a:r>
            <a:r>
              <a:rPr lang="ru-RU" sz="1600" dirty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kk-KZ" sz="1600" dirty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1600" dirty="0" smtClean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</a:t>
            </a:r>
            <a:r>
              <a:rPr lang="ru-RU" sz="1600" dirty="0" err="1" smtClean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ол</a:t>
            </a:r>
            <a:r>
              <a:rPr lang="kk-KZ" sz="1600" dirty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</a:t>
            </a:r>
            <a:r>
              <a:rPr lang="ru-RU" sz="1600" dirty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стоимости воды в себестоимости продукции 1750тг/130 000тг.*100</a:t>
            </a:r>
            <a:r>
              <a:rPr lang="kk-KZ" sz="1600" dirty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ru-RU" sz="1600" dirty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=1,3</a:t>
            </a:r>
            <a:r>
              <a:rPr lang="ru-RU" sz="1600" dirty="0" smtClean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%);</a:t>
            </a:r>
          </a:p>
          <a:p>
            <a:pPr lvl="0" algn="just">
              <a:spcAft>
                <a:spcPts val="0"/>
              </a:spcAft>
            </a:pPr>
            <a:r>
              <a:rPr lang="ru-RU" sz="2000" dirty="0" smtClean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В </a:t>
            </a:r>
            <a:r>
              <a:rPr lang="ru-RU" sz="2000" dirty="0" err="1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Кызылординской</a:t>
            </a:r>
            <a:r>
              <a:rPr lang="ru-RU" sz="2000" dirty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smtClean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области, на </a:t>
            </a:r>
            <a:r>
              <a:rPr lang="ru-RU" sz="2000" dirty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примере риса – 4,4 % </a:t>
            </a:r>
            <a:r>
              <a:rPr lang="ru-RU" sz="1600" dirty="0" smtClean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ru-RU" sz="1600" dirty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расчет: </a:t>
            </a:r>
            <a:r>
              <a:rPr lang="kk-KZ" sz="1600" dirty="0" smtClean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1600" dirty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себестоимость продукции на 1 га равна 160 000 тенге, при этом фактическая оросительная норма составляет 35000 м3/га. Стоимость воды равна 35000*0,2 тг</a:t>
            </a:r>
            <a:r>
              <a:rPr lang="ru-RU" sz="1600" dirty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=7000 </a:t>
            </a:r>
            <a:r>
              <a:rPr lang="ru-RU" sz="1600" dirty="0" err="1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тг</a:t>
            </a:r>
            <a:r>
              <a:rPr lang="ru-RU" sz="1600" dirty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kk-KZ" sz="1600" dirty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1600" dirty="0" smtClean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</a:t>
            </a:r>
            <a:r>
              <a:rPr lang="ru-RU" sz="1600" dirty="0" err="1" smtClean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ол</a:t>
            </a:r>
            <a:r>
              <a:rPr lang="kk-KZ" sz="1600" dirty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</a:t>
            </a:r>
            <a:r>
              <a:rPr lang="ru-RU" sz="1600" dirty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стоимости воды в себестоимости продукции 7000тг/160 000тг.*100</a:t>
            </a:r>
            <a:r>
              <a:rPr lang="kk-KZ" sz="1600" dirty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ru-RU" sz="1600" dirty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=4,4%). </a:t>
            </a:r>
          </a:p>
        </p:txBody>
      </p:sp>
    </p:spTree>
    <p:extLst>
      <p:ext uri="{BB962C8B-B14F-4D97-AF65-F5344CB8AC3E}">
        <p14:creationId xmlns:p14="http://schemas.microsoft.com/office/powerpoint/2010/main" val="2041511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1"/>
          <p:cNvGrpSpPr>
            <a:grpSpLocks/>
          </p:cNvGrpSpPr>
          <p:nvPr/>
        </p:nvGrpSpPr>
        <p:grpSpPr bwMode="auto">
          <a:xfrm>
            <a:off x="214313" y="714375"/>
            <a:ext cx="8715375" cy="6072188"/>
            <a:chOff x="214282" y="714356"/>
            <a:chExt cx="8715436" cy="6072230"/>
          </a:xfrm>
        </p:grpSpPr>
        <p:cxnSp>
          <p:nvCxnSpPr>
            <p:cNvPr id="3" name="Прямая соединительная линия 2"/>
            <p:cNvCxnSpPr/>
            <p:nvPr/>
          </p:nvCxnSpPr>
          <p:spPr>
            <a:xfrm>
              <a:off x="214282" y="714356"/>
              <a:ext cx="8715436" cy="1588"/>
            </a:xfrm>
            <a:prstGeom prst="line">
              <a:avLst/>
            </a:prstGeom>
            <a:ln w="666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Прямая соединительная линия 3"/>
            <p:cNvCxnSpPr/>
            <p:nvPr/>
          </p:nvCxnSpPr>
          <p:spPr>
            <a:xfrm>
              <a:off x="214282" y="6357958"/>
              <a:ext cx="8715436" cy="9525"/>
            </a:xfrm>
            <a:prstGeom prst="line">
              <a:avLst/>
            </a:prstGeom>
            <a:ln w="666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6948280" y="6500834"/>
              <a:ext cx="1981438" cy="27700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>
                  <a:solidFill>
                    <a:schemeClr val="accent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www.minagri.gov.kz</a:t>
              </a:r>
              <a:endParaRPr lang="ru-RU" sz="12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034" name="TextBox 9"/>
            <p:cNvSpPr txBox="1">
              <a:spLocks noChangeArrowheads="1"/>
            </p:cNvSpPr>
            <p:nvPr/>
          </p:nvSpPr>
          <p:spPr bwMode="auto">
            <a:xfrm>
              <a:off x="571471" y="6500834"/>
              <a:ext cx="5008647" cy="2770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ru-RU" sz="1200" b="1" dirty="0">
                  <a:solidFill>
                    <a:schemeClr val="accent1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Министерство сельского хозяйства Республики Казахстан</a:t>
              </a:r>
            </a:p>
          </p:txBody>
        </p:sp>
        <p:pic>
          <p:nvPicPr>
            <p:cNvPr id="1035" name="Picture 2" descr="http://t2.gstatic.com/images?q=tbn:ANd9GcQ2j99An2T92MFPUakztlsK5rl1xUV3sT4r1nZQUNHx2NjtmGr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14282" y="6429396"/>
              <a:ext cx="352448" cy="357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643967" y="6318250"/>
            <a:ext cx="428625" cy="365125"/>
          </a:xfrm>
        </p:spPr>
        <p:txBody>
          <a:bodyPr/>
          <a:lstStyle/>
          <a:p>
            <a:pPr>
              <a:defRPr/>
            </a:pPr>
            <a:fld id="{380254B9-BC87-4769-B160-2EBB2B0D5201}" type="slidenum">
              <a:rPr lang="ru-RU" sz="1200">
                <a:solidFill>
                  <a:schemeClr val="tx2"/>
                </a:solidFill>
              </a:rPr>
              <a:pPr>
                <a:defRPr/>
              </a:pPr>
              <a:t>16</a:t>
            </a:fld>
            <a:endParaRPr lang="ru-RU" sz="1200" dirty="0">
              <a:solidFill>
                <a:schemeClr val="tx2"/>
              </a:solidFill>
            </a:endParaRPr>
          </a:p>
        </p:txBody>
      </p:sp>
      <p:cxnSp>
        <p:nvCxnSpPr>
          <p:cNvPr id="11" name="Прямая со стрелкой 10"/>
          <p:cNvCxnSpPr>
            <a:stCxn id="7" idx="3"/>
            <a:endCxn id="19" idx="1"/>
          </p:cNvCxnSpPr>
          <p:nvPr/>
        </p:nvCxnSpPr>
        <p:spPr>
          <a:xfrm>
            <a:off x="2719719" y="2242838"/>
            <a:ext cx="365248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Блок-схема: альтернативный процесс 32"/>
          <p:cNvSpPr/>
          <p:nvPr/>
        </p:nvSpPr>
        <p:spPr>
          <a:xfrm>
            <a:off x="6380362" y="4178796"/>
            <a:ext cx="2541169" cy="1341921"/>
          </a:xfrm>
          <a:prstGeom prst="flowChartAlternate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 </a:t>
            </a:r>
            <a:endParaRPr lang="ru-RU" dirty="0"/>
          </a:p>
        </p:txBody>
      </p:sp>
      <p:sp>
        <p:nvSpPr>
          <p:cNvPr id="56" name="Заголовок 1"/>
          <p:cNvSpPr txBox="1">
            <a:spLocks/>
          </p:cNvSpPr>
          <p:nvPr/>
        </p:nvSpPr>
        <p:spPr>
          <a:xfrm>
            <a:off x="214313" y="108718"/>
            <a:ext cx="8715375" cy="419204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k-KZ" sz="18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Предлагаемый механизм стимулирования СХТП к внедрению водосберегающих технологий орошения</a:t>
            </a:r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u-RU" sz="1800" dirty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2" name="Группа 11"/>
          <p:cNvGrpSpPr/>
          <p:nvPr/>
        </p:nvGrpSpPr>
        <p:grpSpPr>
          <a:xfrm>
            <a:off x="323528" y="1554976"/>
            <a:ext cx="8606160" cy="3976565"/>
            <a:chOff x="323528" y="2778778"/>
            <a:chExt cx="8606160" cy="2848628"/>
          </a:xfrm>
        </p:grpSpPr>
        <p:sp>
          <p:nvSpPr>
            <p:cNvPr id="7" name="Блок-схема: альтернативный процесс 6"/>
            <p:cNvSpPr/>
            <p:nvPr/>
          </p:nvSpPr>
          <p:spPr>
            <a:xfrm>
              <a:off x="323528" y="2778778"/>
              <a:ext cx="2396191" cy="985505"/>
            </a:xfrm>
            <a:prstGeom prst="flowChartAlternate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k-KZ" dirty="0" smtClean="0"/>
                <a:t>Государство </a:t>
              </a:r>
              <a:endParaRPr lang="ru-RU" dirty="0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3483062" y="2996033"/>
              <a:ext cx="224773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k-KZ" dirty="0" smtClean="0">
                  <a:solidFill>
                    <a:srgbClr val="006BB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Гарантирует тариф</a:t>
              </a:r>
              <a:endParaRPr lang="ru-RU" dirty="0">
                <a:solidFill>
                  <a:srgbClr val="006BB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9" name="Блок-схема: альтернативный процесс 18"/>
            <p:cNvSpPr/>
            <p:nvPr/>
          </p:nvSpPr>
          <p:spPr>
            <a:xfrm>
              <a:off x="6372204" y="2778778"/>
              <a:ext cx="2557484" cy="985505"/>
            </a:xfrm>
            <a:prstGeom prst="flowChartAlternate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k-KZ" dirty="0" smtClean="0"/>
                <a:t>Инвестор </a:t>
              </a:r>
              <a:endParaRPr lang="ru-RU" dirty="0"/>
            </a:p>
          </p:txBody>
        </p:sp>
        <p:cxnSp>
          <p:nvCxnSpPr>
            <p:cNvPr id="18" name="Прямая со стрелкой 17"/>
            <p:cNvCxnSpPr/>
            <p:nvPr/>
          </p:nvCxnSpPr>
          <p:spPr>
            <a:xfrm flipH="1">
              <a:off x="2799644" y="3458349"/>
              <a:ext cx="3572561" cy="1553918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Овал 19"/>
            <p:cNvSpPr/>
            <p:nvPr/>
          </p:nvSpPr>
          <p:spPr>
            <a:xfrm>
              <a:off x="323528" y="4662311"/>
              <a:ext cx="2512571" cy="96509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k-KZ" dirty="0" smtClean="0"/>
                <a:t>Системы мелиорации</a:t>
              </a:r>
              <a:endParaRPr lang="ru-RU" dirty="0"/>
            </a:p>
          </p:txBody>
        </p:sp>
        <p:sp>
          <p:nvSpPr>
            <p:cNvPr id="26" name="Прямоугольник 25"/>
            <p:cNvSpPr/>
            <p:nvPr/>
          </p:nvSpPr>
          <p:spPr>
            <a:xfrm rot="19641455">
              <a:off x="3889264" y="3931386"/>
              <a:ext cx="15103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k-KZ" dirty="0" smtClean="0">
                  <a:solidFill>
                    <a:srgbClr val="006BB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Инвестиции </a:t>
              </a:r>
              <a:endParaRPr lang="ru-RU" dirty="0">
                <a:solidFill>
                  <a:srgbClr val="006BB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cxnSp>
          <p:nvCxnSpPr>
            <p:cNvPr id="27" name="Прямая со стрелкой 26"/>
            <p:cNvCxnSpPr/>
            <p:nvPr/>
          </p:nvCxnSpPr>
          <p:spPr>
            <a:xfrm>
              <a:off x="2870084" y="5139410"/>
              <a:ext cx="3518435" cy="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Прямоугольник 28"/>
            <p:cNvSpPr/>
            <p:nvPr/>
          </p:nvSpPr>
          <p:spPr>
            <a:xfrm>
              <a:off x="3244968" y="4886757"/>
              <a:ext cx="293702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k-KZ" dirty="0" smtClean="0">
                  <a:solidFill>
                    <a:srgbClr val="006BB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Гарантированная подача </a:t>
              </a:r>
              <a:endParaRPr lang="ru-RU" dirty="0">
                <a:solidFill>
                  <a:srgbClr val="006BB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3633745" y="5097336"/>
              <a:ext cx="194636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k-KZ" dirty="0">
                  <a:solidFill>
                    <a:srgbClr val="006BB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воды без потерь</a:t>
              </a:r>
              <a:endPara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6642552" y="4753555"/>
              <a:ext cx="602344" cy="329847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k-KZ" sz="1400" dirty="0" smtClean="0"/>
                <a:t>СХТП</a:t>
              </a:r>
              <a:endParaRPr lang="ru-RU" sz="1400" dirty="0"/>
            </a:p>
          </p:txBody>
        </p:sp>
        <p:sp>
          <p:nvSpPr>
            <p:cNvPr id="35" name="Прямоугольник 34"/>
            <p:cNvSpPr/>
            <p:nvPr/>
          </p:nvSpPr>
          <p:spPr>
            <a:xfrm>
              <a:off x="7357931" y="4753555"/>
              <a:ext cx="602344" cy="329847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k-KZ" sz="1400" dirty="0" smtClean="0"/>
                <a:t>СХТП</a:t>
              </a:r>
              <a:endParaRPr lang="ru-RU" sz="1400" dirty="0"/>
            </a:p>
          </p:txBody>
        </p:sp>
        <p:sp>
          <p:nvSpPr>
            <p:cNvPr id="36" name="Прямоугольник 35"/>
            <p:cNvSpPr/>
            <p:nvPr/>
          </p:nvSpPr>
          <p:spPr>
            <a:xfrm>
              <a:off x="8101272" y="4755337"/>
              <a:ext cx="602344" cy="329847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k-KZ" sz="1400" dirty="0" smtClean="0"/>
                <a:t>СХТП</a:t>
              </a:r>
              <a:endParaRPr lang="ru-RU" sz="1400" dirty="0"/>
            </a:p>
          </p:txBody>
        </p:sp>
        <p:sp>
          <p:nvSpPr>
            <p:cNvPr id="52" name="Прямоугольник 51"/>
            <p:cNvSpPr/>
            <p:nvPr/>
          </p:nvSpPr>
          <p:spPr>
            <a:xfrm>
              <a:off x="6732240" y="4089569"/>
              <a:ext cx="1371454" cy="26457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k-KZ" dirty="0" smtClean="0">
                  <a:solidFill>
                    <a:srgbClr val="006BB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Оплата  за</a:t>
              </a:r>
              <a:endParaRPr lang="ru-RU" dirty="0">
                <a:solidFill>
                  <a:srgbClr val="006BB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0" name="Прямоугольник 49"/>
            <p:cNvSpPr/>
            <p:nvPr/>
          </p:nvSpPr>
          <p:spPr>
            <a:xfrm>
              <a:off x="6453950" y="4261161"/>
              <a:ext cx="1885895" cy="26457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k-KZ" dirty="0">
                  <a:solidFill>
                    <a:srgbClr val="006BB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поливную </a:t>
              </a:r>
              <a:r>
                <a:rPr lang="kk-KZ" dirty="0" smtClean="0">
                  <a:solidFill>
                    <a:srgbClr val="006BB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воду</a:t>
              </a:r>
              <a:endParaRPr lang="ru-RU" dirty="0"/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6660232" y="5185603"/>
              <a:ext cx="602344" cy="329847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k-KZ" sz="1400" dirty="0" smtClean="0"/>
                <a:t>СХТП</a:t>
              </a:r>
              <a:endParaRPr lang="ru-RU" sz="1400" dirty="0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7375611" y="5185603"/>
              <a:ext cx="602344" cy="329847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k-KZ" sz="1400" dirty="0" smtClean="0"/>
                <a:t>СХТП</a:t>
              </a:r>
              <a:endParaRPr lang="ru-RU" sz="1400" dirty="0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8118952" y="5187385"/>
              <a:ext cx="602344" cy="329847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k-KZ" sz="1400" dirty="0" smtClean="0"/>
                <a:t>СХТП</a:t>
              </a:r>
              <a:endParaRPr lang="ru-RU" sz="1400" dirty="0"/>
            </a:p>
          </p:txBody>
        </p:sp>
      </p:grpSp>
      <p:cxnSp>
        <p:nvCxnSpPr>
          <p:cNvPr id="46" name="Прямая со стрелкой 45"/>
          <p:cNvCxnSpPr>
            <a:stCxn id="33" idx="0"/>
            <a:endCxn id="19" idx="2"/>
          </p:cNvCxnSpPr>
          <p:nvPr/>
        </p:nvCxnSpPr>
        <p:spPr>
          <a:xfrm flipH="1" flipV="1">
            <a:off x="7650946" y="2930700"/>
            <a:ext cx="1" cy="124809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0941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1"/>
          <p:cNvGrpSpPr>
            <a:grpSpLocks/>
          </p:cNvGrpSpPr>
          <p:nvPr/>
        </p:nvGrpSpPr>
        <p:grpSpPr bwMode="auto">
          <a:xfrm>
            <a:off x="214313" y="714375"/>
            <a:ext cx="8715375" cy="6072188"/>
            <a:chOff x="214282" y="714356"/>
            <a:chExt cx="8715436" cy="6072230"/>
          </a:xfrm>
        </p:grpSpPr>
        <p:cxnSp>
          <p:nvCxnSpPr>
            <p:cNvPr id="3" name="Прямая соединительная линия 2"/>
            <p:cNvCxnSpPr/>
            <p:nvPr/>
          </p:nvCxnSpPr>
          <p:spPr>
            <a:xfrm>
              <a:off x="214282" y="714356"/>
              <a:ext cx="8715436" cy="1588"/>
            </a:xfrm>
            <a:prstGeom prst="line">
              <a:avLst/>
            </a:prstGeom>
            <a:ln w="666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Прямая соединительная линия 3"/>
            <p:cNvCxnSpPr/>
            <p:nvPr/>
          </p:nvCxnSpPr>
          <p:spPr>
            <a:xfrm>
              <a:off x="214282" y="6357958"/>
              <a:ext cx="8715436" cy="9525"/>
            </a:xfrm>
            <a:prstGeom prst="line">
              <a:avLst/>
            </a:prstGeom>
            <a:ln w="666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6948280" y="6500834"/>
              <a:ext cx="1981438" cy="27700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>
                  <a:solidFill>
                    <a:schemeClr val="accent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www.minagri.gov.kz</a:t>
              </a:r>
              <a:endParaRPr lang="ru-RU" sz="12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034" name="TextBox 9"/>
            <p:cNvSpPr txBox="1">
              <a:spLocks noChangeArrowheads="1"/>
            </p:cNvSpPr>
            <p:nvPr/>
          </p:nvSpPr>
          <p:spPr bwMode="auto">
            <a:xfrm>
              <a:off x="571471" y="6500834"/>
              <a:ext cx="5008647" cy="2770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ru-RU" sz="1200" b="1" dirty="0">
                  <a:solidFill>
                    <a:schemeClr val="accent1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Министерство сельского хозяйства Республики Казахстан</a:t>
              </a:r>
            </a:p>
          </p:txBody>
        </p:sp>
        <p:pic>
          <p:nvPicPr>
            <p:cNvPr id="1035" name="Picture 2" descr="http://t2.gstatic.com/images?q=tbn:ANd9GcQ2j99An2T92MFPUakztlsK5rl1xUV3sT4r1nZQUNHx2NjtmGr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14282" y="6429396"/>
              <a:ext cx="352448" cy="357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643967" y="6318250"/>
            <a:ext cx="428625" cy="365125"/>
          </a:xfrm>
        </p:spPr>
        <p:txBody>
          <a:bodyPr/>
          <a:lstStyle/>
          <a:p>
            <a:pPr>
              <a:defRPr/>
            </a:pPr>
            <a:fld id="{380254B9-BC87-4769-B160-2EBB2B0D5201}" type="slidenum">
              <a:rPr lang="ru-RU" sz="1200">
                <a:solidFill>
                  <a:schemeClr val="tx2"/>
                </a:solidFill>
              </a:rPr>
              <a:pPr>
                <a:defRPr/>
              </a:pPr>
              <a:t>17</a:t>
            </a:fld>
            <a:endParaRPr lang="ru-RU" sz="1200" dirty="0">
              <a:solidFill>
                <a:schemeClr val="tx2"/>
              </a:solidFill>
            </a:endParaRPr>
          </a:p>
        </p:txBody>
      </p:sp>
      <p:sp>
        <p:nvSpPr>
          <p:cNvPr id="23" name="Заголовок 1"/>
          <p:cNvSpPr txBox="1">
            <a:spLocks/>
          </p:cNvSpPr>
          <p:nvPr/>
        </p:nvSpPr>
        <p:spPr>
          <a:xfrm>
            <a:off x="214312" y="145082"/>
            <a:ext cx="8715375" cy="419204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k-KZ" sz="18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Государственная поддержка СХТП по внедрению новых технологий</a:t>
            </a:r>
            <a:endParaRPr lang="ru-RU" sz="1800" dirty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14312" y="994419"/>
            <a:ext cx="871537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  <a:tabLst>
                <a:tab pos="990600" algn="l"/>
              </a:tabLst>
            </a:pPr>
            <a:r>
              <a:rPr lang="ru-RU" sz="2400" dirty="0" smtClean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 2014 </a:t>
            </a:r>
            <a:r>
              <a:rPr lang="ru-RU" sz="2400" dirty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года в рамках Программы «Агробизнес 2020</a:t>
            </a:r>
            <a:r>
              <a:rPr lang="ru-RU" sz="2400" dirty="0" smtClean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</a:t>
            </a:r>
          </a:p>
          <a:p>
            <a:pPr indent="450215" algn="just">
              <a:spcAft>
                <a:spcPts val="0"/>
              </a:spcAft>
              <a:tabLst>
                <a:tab pos="990600" algn="l"/>
              </a:tabLst>
            </a:pPr>
            <a:endParaRPr lang="ru-RU" sz="2400" dirty="0" smtClean="0">
              <a:solidFill>
                <a:srgbClr val="0065B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indent="450850" algn="just">
              <a:spcAft>
                <a:spcPts val="0"/>
              </a:spcAft>
              <a:buAutoNum type="arabicParenR"/>
              <a:tabLst>
                <a:tab pos="990600" algn="l"/>
              </a:tabLst>
            </a:pPr>
            <a:r>
              <a:rPr lang="ru-RU" sz="2400" dirty="0" smtClean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Инвестиционное </a:t>
            </a:r>
            <a:r>
              <a:rPr lang="ru-RU" sz="2400" dirty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субсидирование, </a:t>
            </a:r>
            <a:r>
              <a:rPr lang="ru-RU" sz="2400" dirty="0" smtClean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 есть компенсация </a:t>
            </a:r>
            <a:r>
              <a:rPr lang="ru-RU" sz="2400" dirty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части затрат </a:t>
            </a:r>
            <a:r>
              <a:rPr lang="ru-RU" sz="2400" dirty="0" smtClean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СХТП на:</a:t>
            </a:r>
          </a:p>
          <a:p>
            <a:pPr marL="342900" indent="198438" algn="just">
              <a:buFont typeface="Wingdings" panose="05000000000000000000" pitchFamily="2" charset="2"/>
              <a:buChar char="§"/>
              <a:tabLst>
                <a:tab pos="990600" algn="l"/>
              </a:tabLst>
            </a:pPr>
            <a:r>
              <a:rPr lang="ru-RU" sz="2400" dirty="0" smtClean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восстановление </a:t>
            </a:r>
            <a:r>
              <a:rPr lang="ru-RU" sz="2400" dirty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внутрихозяйственных оросительных систем;</a:t>
            </a:r>
          </a:p>
          <a:p>
            <a:pPr marL="342900" indent="198438" algn="just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990600" algn="l"/>
              </a:tabLst>
            </a:pPr>
            <a:r>
              <a:rPr lang="ru-RU" sz="2400" dirty="0" smtClean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приобретение </a:t>
            </a:r>
            <a:r>
              <a:rPr lang="ru-RU" sz="2400" dirty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оборудования для капельного и дождевального </a:t>
            </a:r>
            <a:r>
              <a:rPr lang="ru-RU" sz="2400" dirty="0" smtClean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орошения;</a:t>
            </a:r>
          </a:p>
          <a:p>
            <a:pPr marL="342900" indent="198438" algn="just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990600" algn="l"/>
              </a:tabLst>
            </a:pPr>
            <a:r>
              <a:rPr lang="ru-RU" sz="2400" dirty="0" smtClean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приобретение мелиоративной техники.</a:t>
            </a:r>
          </a:p>
          <a:p>
            <a:pPr algn="just">
              <a:spcAft>
                <a:spcPts val="0"/>
              </a:spcAft>
              <a:tabLst>
                <a:tab pos="990600" algn="l"/>
              </a:tabLst>
            </a:pPr>
            <a:endParaRPr lang="ru-RU" sz="2400" dirty="0" smtClean="0">
              <a:solidFill>
                <a:srgbClr val="0065B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Aft>
                <a:spcPts val="0"/>
              </a:spcAft>
              <a:tabLst>
                <a:tab pos="990600" algn="l"/>
              </a:tabLst>
            </a:pPr>
            <a:r>
              <a:rPr lang="ru-RU" sz="2400" dirty="0" smtClean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2) Субсидирование </a:t>
            </a:r>
            <a:r>
              <a:rPr lang="ru-RU" sz="2400" dirty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процентной ставки по </a:t>
            </a:r>
            <a:r>
              <a:rPr lang="ru-RU" sz="2400" dirty="0" smtClean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лизингу, в целях обеспечения </a:t>
            </a:r>
            <a:r>
              <a:rPr lang="ru-RU" sz="2400" dirty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доступности мелиоративной </a:t>
            </a:r>
            <a:r>
              <a:rPr lang="ru-RU" sz="2400" dirty="0" smtClean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техники. </a:t>
            </a:r>
            <a:endParaRPr lang="ru-RU" sz="2400" dirty="0">
              <a:solidFill>
                <a:srgbClr val="0065B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5720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1"/>
          <p:cNvGrpSpPr>
            <a:grpSpLocks/>
          </p:cNvGrpSpPr>
          <p:nvPr/>
        </p:nvGrpSpPr>
        <p:grpSpPr bwMode="auto">
          <a:xfrm>
            <a:off x="214313" y="714375"/>
            <a:ext cx="8715375" cy="6072188"/>
            <a:chOff x="214282" y="714356"/>
            <a:chExt cx="8715436" cy="6072230"/>
          </a:xfrm>
        </p:grpSpPr>
        <p:cxnSp>
          <p:nvCxnSpPr>
            <p:cNvPr id="3" name="Прямая соединительная линия 2"/>
            <p:cNvCxnSpPr/>
            <p:nvPr/>
          </p:nvCxnSpPr>
          <p:spPr>
            <a:xfrm>
              <a:off x="214282" y="714356"/>
              <a:ext cx="8715436" cy="1588"/>
            </a:xfrm>
            <a:prstGeom prst="line">
              <a:avLst/>
            </a:prstGeom>
            <a:ln w="666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Прямая соединительная линия 3"/>
            <p:cNvCxnSpPr/>
            <p:nvPr/>
          </p:nvCxnSpPr>
          <p:spPr>
            <a:xfrm>
              <a:off x="214282" y="6357958"/>
              <a:ext cx="8715436" cy="9525"/>
            </a:xfrm>
            <a:prstGeom prst="line">
              <a:avLst/>
            </a:prstGeom>
            <a:ln w="666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6948280" y="6500834"/>
              <a:ext cx="1981438" cy="27700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>
                  <a:solidFill>
                    <a:schemeClr val="accent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www.minagri.gov.kz</a:t>
              </a:r>
              <a:endParaRPr lang="ru-RU" sz="12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034" name="TextBox 9"/>
            <p:cNvSpPr txBox="1">
              <a:spLocks noChangeArrowheads="1"/>
            </p:cNvSpPr>
            <p:nvPr/>
          </p:nvSpPr>
          <p:spPr bwMode="auto">
            <a:xfrm>
              <a:off x="571471" y="6500834"/>
              <a:ext cx="5008647" cy="2770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ru-RU" sz="1200" b="1" dirty="0">
                  <a:solidFill>
                    <a:schemeClr val="accent1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Министерство сельского хозяйства Республики Казахстан</a:t>
              </a:r>
            </a:p>
          </p:txBody>
        </p:sp>
        <p:pic>
          <p:nvPicPr>
            <p:cNvPr id="1035" name="Picture 2" descr="http://t2.gstatic.com/images?q=tbn:ANd9GcQ2j99An2T92MFPUakztlsK5rl1xUV3sT4r1nZQUNHx2NjtmGr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14282" y="6429396"/>
              <a:ext cx="352448" cy="357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643967" y="6318250"/>
            <a:ext cx="428625" cy="365125"/>
          </a:xfrm>
        </p:spPr>
        <p:txBody>
          <a:bodyPr/>
          <a:lstStyle/>
          <a:p>
            <a:pPr>
              <a:defRPr/>
            </a:pPr>
            <a:fld id="{380254B9-BC87-4769-B160-2EBB2B0D5201}" type="slidenum">
              <a:rPr lang="ru-RU" sz="1200">
                <a:solidFill>
                  <a:schemeClr val="tx2"/>
                </a:solidFill>
              </a:rPr>
              <a:pPr>
                <a:defRPr/>
              </a:pPr>
              <a:t>18</a:t>
            </a:fld>
            <a:endParaRPr lang="ru-RU" sz="1200" dirty="0">
              <a:solidFill>
                <a:schemeClr val="tx2"/>
              </a:solidFill>
            </a:endParaRPr>
          </a:p>
        </p:txBody>
      </p:sp>
      <p:sp>
        <p:nvSpPr>
          <p:cNvPr id="23" name="Заголовок 1"/>
          <p:cNvSpPr txBox="1">
            <a:spLocks/>
          </p:cNvSpPr>
          <p:nvPr/>
        </p:nvSpPr>
        <p:spPr>
          <a:xfrm>
            <a:off x="214313" y="118113"/>
            <a:ext cx="8715375" cy="419204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k-KZ" sz="18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Мировой </a:t>
            </a:r>
            <a:r>
              <a:rPr lang="kk-KZ" sz="1800" b="1" dirty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опыт </a:t>
            </a:r>
            <a:r>
              <a:rPr lang="kk-KZ" sz="18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финансирования на содержание мелиоративных </a:t>
            </a:r>
            <a:r>
              <a:rPr lang="kk-KZ" sz="1800" b="1" dirty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работ за счет государства</a:t>
            </a:r>
            <a:endParaRPr lang="ru-RU" sz="1800" dirty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u-RU" sz="1800" dirty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00088" y="2381922"/>
            <a:ext cx="3744416" cy="335982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Применяется </a:t>
            </a:r>
            <a:r>
              <a:rPr lang="ru-RU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гибкая система финансирования: </a:t>
            </a:r>
            <a:endParaRPr lang="ru-RU" dirty="0" smtClean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ru-RU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% средств выделяет государство, </a:t>
            </a:r>
            <a:endParaRPr lang="ru-RU" dirty="0" smtClean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30-40</a:t>
            </a:r>
            <a:r>
              <a:rPr lang="ru-RU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% </a:t>
            </a:r>
            <a:r>
              <a:rPr lang="ru-RU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провинция </a:t>
            </a:r>
            <a:r>
              <a:rPr lang="ru-RU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 </a:t>
            </a:r>
            <a:endParaRPr lang="ru-RU" dirty="0" smtClean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ru-RU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% - </a:t>
            </a:r>
            <a:r>
              <a:rPr lang="ru-RU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крестьяне-водопользователи </a:t>
            </a:r>
            <a:endParaRPr lang="ru-RU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860032" y="2348882"/>
            <a:ext cx="3744416" cy="339286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Источниками </a:t>
            </a:r>
            <a:r>
              <a:rPr lang="ru-RU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финансирования </a:t>
            </a:r>
            <a:r>
              <a:rPr lang="ru-RU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служат </a:t>
            </a:r>
            <a:r>
              <a:rPr lang="ru-RU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долгосрочные кредиты, выдаваемые на 15 лет </a:t>
            </a:r>
            <a:r>
              <a:rPr lang="ru-RU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 </a:t>
            </a:r>
            <a:r>
              <a:rPr lang="ru-RU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3,5-5,5% годовых с двумя годами отсрочки после завершения </a:t>
            </a:r>
            <a:r>
              <a:rPr lang="ru-RU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строительства  </a:t>
            </a:r>
            <a:endParaRPr lang="ru-RU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1" name="Прямая со стрелкой 10"/>
          <p:cNvCxnSpPr>
            <a:stCxn id="17" idx="2"/>
            <a:endCxn id="6" idx="0"/>
          </p:cNvCxnSpPr>
          <p:nvPr/>
        </p:nvCxnSpPr>
        <p:spPr>
          <a:xfrm>
            <a:off x="2372296" y="1943524"/>
            <a:ext cx="0" cy="43839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18" idx="2"/>
            <a:endCxn id="16" idx="0"/>
          </p:cNvCxnSpPr>
          <p:nvPr/>
        </p:nvCxnSpPr>
        <p:spPr>
          <a:xfrm>
            <a:off x="6729229" y="1915946"/>
            <a:ext cx="3011" cy="43293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Скругленный прямоугольник 16"/>
          <p:cNvSpPr/>
          <p:nvPr/>
        </p:nvSpPr>
        <p:spPr>
          <a:xfrm>
            <a:off x="500088" y="1223444"/>
            <a:ext cx="3744416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Китай</a:t>
            </a:r>
            <a:endParaRPr lang="ru-RU" sz="4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857021" y="1195866"/>
            <a:ext cx="3744416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Япония</a:t>
            </a:r>
            <a:endParaRPr lang="ru-RU" sz="4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0598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1"/>
          <p:cNvGrpSpPr>
            <a:grpSpLocks/>
          </p:cNvGrpSpPr>
          <p:nvPr/>
        </p:nvGrpSpPr>
        <p:grpSpPr bwMode="auto">
          <a:xfrm>
            <a:off x="214313" y="714375"/>
            <a:ext cx="8715375" cy="6072188"/>
            <a:chOff x="214282" y="714356"/>
            <a:chExt cx="8715436" cy="6072230"/>
          </a:xfrm>
        </p:grpSpPr>
        <p:cxnSp>
          <p:nvCxnSpPr>
            <p:cNvPr id="3" name="Прямая соединительная линия 2"/>
            <p:cNvCxnSpPr/>
            <p:nvPr/>
          </p:nvCxnSpPr>
          <p:spPr>
            <a:xfrm>
              <a:off x="214282" y="714356"/>
              <a:ext cx="8715436" cy="1588"/>
            </a:xfrm>
            <a:prstGeom prst="line">
              <a:avLst/>
            </a:prstGeom>
            <a:ln w="666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Прямая соединительная линия 3"/>
            <p:cNvCxnSpPr/>
            <p:nvPr/>
          </p:nvCxnSpPr>
          <p:spPr>
            <a:xfrm>
              <a:off x="214282" y="6357958"/>
              <a:ext cx="8715436" cy="9525"/>
            </a:xfrm>
            <a:prstGeom prst="line">
              <a:avLst/>
            </a:prstGeom>
            <a:ln w="666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6948280" y="6500834"/>
              <a:ext cx="1981438" cy="27700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>
                  <a:solidFill>
                    <a:schemeClr val="accent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www.minagri.gov.kz</a:t>
              </a:r>
              <a:endParaRPr lang="ru-RU" sz="12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034" name="TextBox 9"/>
            <p:cNvSpPr txBox="1">
              <a:spLocks noChangeArrowheads="1"/>
            </p:cNvSpPr>
            <p:nvPr/>
          </p:nvSpPr>
          <p:spPr bwMode="auto">
            <a:xfrm>
              <a:off x="571471" y="6500834"/>
              <a:ext cx="5008647" cy="2770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ru-RU" sz="1200" b="1" dirty="0">
                  <a:solidFill>
                    <a:schemeClr val="accent1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Министерство сельского хозяйства Республики Казахстан</a:t>
              </a:r>
            </a:p>
          </p:txBody>
        </p:sp>
        <p:pic>
          <p:nvPicPr>
            <p:cNvPr id="1035" name="Picture 2" descr="http://t2.gstatic.com/images?q=tbn:ANd9GcQ2j99An2T92MFPUakztlsK5rl1xUV3sT4r1nZQUNHx2NjtmGr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14282" y="6429396"/>
              <a:ext cx="352448" cy="357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643967" y="6318250"/>
            <a:ext cx="428625" cy="365125"/>
          </a:xfrm>
        </p:spPr>
        <p:txBody>
          <a:bodyPr/>
          <a:lstStyle/>
          <a:p>
            <a:pPr>
              <a:defRPr/>
            </a:pPr>
            <a:fld id="{380254B9-BC87-4769-B160-2EBB2B0D5201}" type="slidenum">
              <a:rPr lang="ru-RU" sz="1200">
                <a:solidFill>
                  <a:schemeClr val="tx2"/>
                </a:solidFill>
              </a:rPr>
              <a:pPr>
                <a:defRPr/>
              </a:pPr>
              <a:t>19</a:t>
            </a:fld>
            <a:endParaRPr lang="ru-RU" sz="1200" dirty="0">
              <a:solidFill>
                <a:schemeClr val="tx2"/>
              </a:solidFill>
            </a:endParaRPr>
          </a:p>
        </p:txBody>
      </p:sp>
      <p:sp>
        <p:nvSpPr>
          <p:cNvPr id="23" name="Заголовок 1"/>
          <p:cNvSpPr txBox="1">
            <a:spLocks/>
          </p:cNvSpPr>
          <p:nvPr/>
        </p:nvSpPr>
        <p:spPr>
          <a:xfrm>
            <a:off x="214313" y="108718"/>
            <a:ext cx="8715375" cy="419204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k-KZ" sz="18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Сельские потребительские кооперативы водопользователей</a:t>
            </a:r>
            <a:endParaRPr lang="ru-RU" sz="1800" dirty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77563" y="1119611"/>
            <a:ext cx="7625479" cy="11029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республике </a:t>
            </a:r>
            <a:r>
              <a:rPr lang="ru-RU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зарегистрировано порядка 457 СПКВ, которые обслуживают </a:t>
            </a:r>
            <a:r>
              <a:rPr lang="ru-RU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715 </a:t>
            </a:r>
            <a:r>
              <a:rPr lang="ru-RU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тыс. га земель или </a:t>
            </a:r>
            <a:r>
              <a:rPr lang="ru-RU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33 </a:t>
            </a:r>
            <a:r>
              <a:rPr lang="ru-RU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% от орошаемого фонда </a:t>
            </a:r>
            <a:r>
              <a:rPr lang="ru-RU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республики </a:t>
            </a:r>
            <a:endParaRPr lang="ru-RU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721897" y="3426163"/>
            <a:ext cx="7662841" cy="194705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Требуется совершенствование законодательства:</a:t>
            </a:r>
          </a:p>
          <a:p>
            <a:pPr algn="just">
              <a:buAutoNum type="arabicPeriod"/>
            </a:pPr>
            <a:r>
              <a:rPr lang="ru-RU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Обеспечить </a:t>
            </a:r>
            <a:r>
              <a:rPr lang="ru-RU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прозрачность деятельности </a:t>
            </a:r>
            <a:r>
              <a:rPr lang="ru-RU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кооперативов для участников; </a:t>
            </a:r>
          </a:p>
          <a:p>
            <a:pPr algn="just">
              <a:buAutoNum type="arabicPeriod"/>
            </a:pPr>
            <a:r>
              <a:rPr lang="ru-RU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Уменьшить </a:t>
            </a:r>
            <a:r>
              <a:rPr lang="ru-RU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бюрократические </a:t>
            </a:r>
            <a:r>
              <a:rPr lang="ru-RU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барьеры в </a:t>
            </a:r>
            <a:r>
              <a:rPr lang="ru-RU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процессе создания кооперативов водопользователей.</a:t>
            </a:r>
            <a:endParaRPr lang="ru-RU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4229282" y="2392961"/>
            <a:ext cx="648072" cy="936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6270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1"/>
          <p:cNvGrpSpPr>
            <a:grpSpLocks/>
          </p:cNvGrpSpPr>
          <p:nvPr/>
        </p:nvGrpSpPr>
        <p:grpSpPr bwMode="auto">
          <a:xfrm>
            <a:off x="214313" y="714375"/>
            <a:ext cx="8715375" cy="6072188"/>
            <a:chOff x="214282" y="714356"/>
            <a:chExt cx="8715436" cy="6072230"/>
          </a:xfrm>
        </p:grpSpPr>
        <p:cxnSp>
          <p:nvCxnSpPr>
            <p:cNvPr id="3" name="Прямая соединительная линия 2"/>
            <p:cNvCxnSpPr/>
            <p:nvPr/>
          </p:nvCxnSpPr>
          <p:spPr>
            <a:xfrm>
              <a:off x="214282" y="714356"/>
              <a:ext cx="8715436" cy="1588"/>
            </a:xfrm>
            <a:prstGeom prst="line">
              <a:avLst/>
            </a:prstGeom>
            <a:ln w="666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Прямая соединительная линия 3"/>
            <p:cNvCxnSpPr/>
            <p:nvPr/>
          </p:nvCxnSpPr>
          <p:spPr>
            <a:xfrm>
              <a:off x="214282" y="6357958"/>
              <a:ext cx="8715436" cy="9525"/>
            </a:xfrm>
            <a:prstGeom prst="line">
              <a:avLst/>
            </a:prstGeom>
            <a:ln w="666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6948280" y="6500834"/>
              <a:ext cx="1981438" cy="27700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>
                  <a:solidFill>
                    <a:schemeClr val="accent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www.minagri.gov.kz</a:t>
              </a:r>
              <a:endParaRPr lang="ru-RU" sz="12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034" name="TextBox 9"/>
            <p:cNvSpPr txBox="1">
              <a:spLocks noChangeArrowheads="1"/>
            </p:cNvSpPr>
            <p:nvPr/>
          </p:nvSpPr>
          <p:spPr bwMode="auto">
            <a:xfrm>
              <a:off x="571471" y="6500834"/>
              <a:ext cx="5008647" cy="2770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ru-RU" sz="1200" b="1" dirty="0">
                  <a:solidFill>
                    <a:schemeClr val="accent1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Министерство сельского хозяйства Республики Казахстан</a:t>
              </a:r>
            </a:p>
          </p:txBody>
        </p:sp>
        <p:pic>
          <p:nvPicPr>
            <p:cNvPr id="1035" name="Picture 2" descr="http://t2.gstatic.com/images?q=tbn:ANd9GcQ2j99An2T92MFPUakztlsK5rl1xUV3sT4r1nZQUNHx2NjtmGr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14282" y="6429396"/>
              <a:ext cx="352448" cy="357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643967" y="6318250"/>
            <a:ext cx="428625" cy="365125"/>
          </a:xfrm>
        </p:spPr>
        <p:txBody>
          <a:bodyPr/>
          <a:lstStyle/>
          <a:p>
            <a:pPr>
              <a:defRPr/>
            </a:pPr>
            <a:fld id="{380254B9-BC87-4769-B160-2EBB2B0D5201}" type="slidenum">
              <a:rPr lang="ru-RU" sz="1200">
                <a:solidFill>
                  <a:schemeClr val="tx2"/>
                </a:solidFill>
              </a:rPr>
              <a:pPr>
                <a:defRPr/>
              </a:pPr>
              <a:t>2</a:t>
            </a:fld>
            <a:endParaRPr lang="ru-RU" sz="1200" dirty="0">
              <a:solidFill>
                <a:schemeClr val="tx2"/>
              </a:solidFill>
            </a:endParaRPr>
          </a:p>
        </p:txBody>
      </p:sp>
      <p:sp>
        <p:nvSpPr>
          <p:cNvPr id="23" name="Заголовок 1"/>
          <p:cNvSpPr txBox="1">
            <a:spLocks/>
          </p:cNvSpPr>
          <p:nvPr/>
        </p:nvSpPr>
        <p:spPr>
          <a:xfrm>
            <a:off x="214313" y="118113"/>
            <a:ext cx="8715375" cy="419204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k-KZ" sz="18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</a:t>
            </a:r>
            <a:r>
              <a:rPr lang="ru-RU" sz="1800" b="1" dirty="0" err="1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азграничение</a:t>
            </a:r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функций и полномочий в сфере мелиорации</a:t>
            </a:r>
            <a:b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u-RU" sz="1800" dirty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06559" y="2348881"/>
            <a:ext cx="3744416" cy="335982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Сельскохозяйственная мелиорация </a:t>
            </a:r>
            <a:r>
              <a:rPr lang="ru-RU" sz="28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земель 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860032" y="2348882"/>
            <a:ext cx="3744416" cy="339286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sz="2800" dirty="0" smtClean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800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Подача </a:t>
            </a:r>
            <a:r>
              <a:rPr lang="ru-RU" sz="28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воды до водопользователей или их объединений и её отвод в целях гидромелиорации земель </a:t>
            </a:r>
          </a:p>
          <a:p>
            <a:pPr algn="ctr"/>
            <a:endParaRPr lang="ru-RU" sz="2800" dirty="0">
              <a:solidFill>
                <a:srgbClr val="0070C0"/>
              </a:solidFill>
            </a:endParaRPr>
          </a:p>
        </p:txBody>
      </p:sp>
      <p:cxnSp>
        <p:nvCxnSpPr>
          <p:cNvPr id="11" name="Прямая со стрелкой 10"/>
          <p:cNvCxnSpPr>
            <a:endCxn id="6" idx="0"/>
          </p:cNvCxnSpPr>
          <p:nvPr/>
        </p:nvCxnSpPr>
        <p:spPr>
          <a:xfrm>
            <a:off x="2378767" y="1873593"/>
            <a:ext cx="0" cy="4752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19" idx="2"/>
            <a:endCxn id="16" idx="0"/>
          </p:cNvCxnSpPr>
          <p:nvPr/>
        </p:nvCxnSpPr>
        <p:spPr>
          <a:xfrm>
            <a:off x="6732240" y="1864884"/>
            <a:ext cx="0" cy="4839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Скругленный прямоугольник 11"/>
          <p:cNvSpPr/>
          <p:nvPr/>
        </p:nvSpPr>
        <p:spPr>
          <a:xfrm>
            <a:off x="506559" y="1156568"/>
            <a:ext cx="3744416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МСХ</a:t>
            </a:r>
            <a:endParaRPr lang="ru-RU" sz="4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4860032" y="1144804"/>
            <a:ext cx="3744416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МОСВР</a:t>
            </a:r>
            <a:endParaRPr lang="ru-RU" sz="4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1404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1"/>
          <p:cNvGrpSpPr>
            <a:grpSpLocks/>
          </p:cNvGrpSpPr>
          <p:nvPr/>
        </p:nvGrpSpPr>
        <p:grpSpPr bwMode="auto">
          <a:xfrm>
            <a:off x="214313" y="714375"/>
            <a:ext cx="8715375" cy="6072188"/>
            <a:chOff x="214282" y="714356"/>
            <a:chExt cx="8715436" cy="6072230"/>
          </a:xfrm>
        </p:grpSpPr>
        <p:cxnSp>
          <p:nvCxnSpPr>
            <p:cNvPr id="3" name="Прямая соединительная линия 2"/>
            <p:cNvCxnSpPr/>
            <p:nvPr/>
          </p:nvCxnSpPr>
          <p:spPr>
            <a:xfrm>
              <a:off x="214282" y="714356"/>
              <a:ext cx="8715436" cy="1588"/>
            </a:xfrm>
            <a:prstGeom prst="line">
              <a:avLst/>
            </a:prstGeom>
            <a:ln w="666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Прямая соединительная линия 3"/>
            <p:cNvCxnSpPr/>
            <p:nvPr/>
          </p:nvCxnSpPr>
          <p:spPr>
            <a:xfrm>
              <a:off x="214282" y="6357958"/>
              <a:ext cx="8715436" cy="9525"/>
            </a:xfrm>
            <a:prstGeom prst="line">
              <a:avLst/>
            </a:prstGeom>
            <a:ln w="666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6948280" y="6500834"/>
              <a:ext cx="1981438" cy="27700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>
                  <a:solidFill>
                    <a:schemeClr val="accent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www.minagri.gov.kz</a:t>
              </a:r>
              <a:endParaRPr lang="ru-RU" sz="12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034" name="TextBox 9"/>
            <p:cNvSpPr txBox="1">
              <a:spLocks noChangeArrowheads="1"/>
            </p:cNvSpPr>
            <p:nvPr/>
          </p:nvSpPr>
          <p:spPr bwMode="auto">
            <a:xfrm>
              <a:off x="571471" y="6500834"/>
              <a:ext cx="5008647" cy="2770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ru-RU" sz="1200" b="1" dirty="0">
                  <a:solidFill>
                    <a:schemeClr val="accent1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Министерство сельского хозяйства Республики Казахстан</a:t>
              </a:r>
            </a:p>
          </p:txBody>
        </p:sp>
        <p:pic>
          <p:nvPicPr>
            <p:cNvPr id="1035" name="Picture 2" descr="http://t2.gstatic.com/images?q=tbn:ANd9GcQ2j99An2T92MFPUakztlsK5rl1xUV3sT4r1nZQUNHx2NjtmGr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14282" y="6429396"/>
              <a:ext cx="352448" cy="357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643967" y="6318250"/>
            <a:ext cx="428625" cy="365125"/>
          </a:xfrm>
        </p:spPr>
        <p:txBody>
          <a:bodyPr/>
          <a:lstStyle/>
          <a:p>
            <a:pPr>
              <a:defRPr/>
            </a:pPr>
            <a:fld id="{380254B9-BC87-4769-B160-2EBB2B0D5201}" type="slidenum">
              <a:rPr lang="ru-RU" sz="1200">
                <a:solidFill>
                  <a:schemeClr val="tx2"/>
                </a:solidFill>
              </a:rPr>
              <a:pPr>
                <a:defRPr/>
              </a:pPr>
              <a:t>20</a:t>
            </a:fld>
            <a:endParaRPr lang="ru-RU" sz="1200" dirty="0">
              <a:solidFill>
                <a:schemeClr val="tx2"/>
              </a:solidFill>
            </a:endParaRPr>
          </a:p>
        </p:txBody>
      </p:sp>
      <p:sp>
        <p:nvSpPr>
          <p:cNvPr id="23" name="Заголовок 1"/>
          <p:cNvSpPr txBox="1">
            <a:spLocks/>
          </p:cNvSpPr>
          <p:nvPr/>
        </p:nvSpPr>
        <p:spPr>
          <a:xfrm>
            <a:off x="214313" y="108718"/>
            <a:ext cx="8715375" cy="419204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k-KZ" sz="18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Ожидаемые результаты</a:t>
            </a:r>
            <a:endParaRPr lang="ru-RU" sz="1800" dirty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extBox 4"/>
          <p:cNvSpPr txBox="1">
            <a:spLocks noChangeArrowheads="1"/>
          </p:cNvSpPr>
          <p:nvPr/>
        </p:nvSpPr>
        <p:spPr bwMode="auto">
          <a:xfrm>
            <a:off x="304924" y="1095592"/>
            <a:ext cx="8534151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 algn="just">
              <a:buClr>
                <a:srgbClr val="0070C0"/>
              </a:buClr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привести в подлежащее состояние водохозяйственные </a:t>
            </a:r>
            <a:r>
              <a:rPr lang="ru-RU" sz="2400" dirty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системы</a:t>
            </a:r>
            <a:r>
              <a:rPr lang="ru-RU" sz="2400" dirty="0" smtClean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</a:t>
            </a:r>
          </a:p>
          <a:p>
            <a:pPr marL="342900" indent="-342900" algn="just">
              <a:buClr>
                <a:srgbClr val="0070C0"/>
              </a:buClr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восстановить земли</a:t>
            </a:r>
            <a:r>
              <a:rPr lang="ru-RU" sz="2400" dirty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выведенные из сельскохозяйственного </a:t>
            </a:r>
            <a:r>
              <a:rPr lang="ru-RU" sz="2400" dirty="0" smtClean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оборота; </a:t>
            </a:r>
            <a:endParaRPr lang="ru-RU" sz="2400" dirty="0">
              <a:solidFill>
                <a:srgbClr val="0065B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just">
              <a:buClr>
                <a:srgbClr val="0070C0"/>
              </a:buClr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гарантировано обеспечить поливной водой до 2,1 млн. га орошаемых земель;</a:t>
            </a:r>
          </a:p>
          <a:p>
            <a:pPr marL="342900" indent="-342900" algn="just">
              <a:buClr>
                <a:srgbClr val="0070C0"/>
              </a:buClr>
              <a:buFont typeface="Wingdings" panose="05000000000000000000" pitchFamily="2" charset="2"/>
              <a:buChar char="q"/>
            </a:pPr>
            <a:r>
              <a:rPr lang="ru-RU" sz="2400" dirty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smtClean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повысить урожайность </a:t>
            </a:r>
            <a:r>
              <a:rPr lang="ru-RU" sz="2400" dirty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с/х </a:t>
            </a:r>
            <a:r>
              <a:rPr lang="ru-RU" sz="2400" dirty="0" smtClean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культур в 2-4 раза;</a:t>
            </a:r>
          </a:p>
          <a:p>
            <a:pPr marL="342900" indent="-342900" algn="just">
              <a:buClr>
                <a:srgbClr val="0070C0"/>
              </a:buClr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уменьшить расход поливной воды в 3-4 раза; </a:t>
            </a:r>
          </a:p>
          <a:p>
            <a:pPr marL="342900" indent="-342900" algn="just">
              <a:buClr>
                <a:srgbClr val="0070C0"/>
              </a:buClr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удвоить объёмы производства продукции растениеводства;</a:t>
            </a:r>
            <a:endParaRPr lang="ru-RU" sz="2400" dirty="0">
              <a:solidFill>
                <a:srgbClr val="0065B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just">
              <a:buClr>
                <a:srgbClr val="0070C0"/>
              </a:buClr>
              <a:buFont typeface="Wingdings" panose="05000000000000000000" pitchFamily="2" charset="2"/>
              <a:buChar char="q"/>
            </a:pPr>
            <a:r>
              <a:rPr lang="ru-RU" sz="2400" dirty="0" smtClean="0">
                <a:solidFill>
                  <a:srgbClr val="0065B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довести долю орошаемого земледелия в валовой продукции растениеводства до 50%.</a:t>
            </a:r>
          </a:p>
        </p:txBody>
      </p:sp>
    </p:spTree>
    <p:extLst>
      <p:ext uri="{BB962C8B-B14F-4D97-AF65-F5344CB8AC3E}">
        <p14:creationId xmlns:p14="http://schemas.microsoft.com/office/powerpoint/2010/main" val="73844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120777"/>
            <a:ext cx="8641655" cy="5127868"/>
          </a:xfrm>
          <a:prstGeom prst="rect">
            <a:avLst/>
          </a:prstGeom>
          <a:pattFill prst="ltDnDiag">
            <a:fgClr>
              <a:schemeClr val="accent1">
                <a:lumMod val="50000"/>
              </a:schemeClr>
            </a:fgClr>
            <a:bgClr>
              <a:schemeClr val="bg1"/>
            </a:bgClr>
          </a:pattFill>
          <a:ln>
            <a:noFill/>
          </a:ln>
          <a:effectLst>
            <a:outerShdw blurRad="114300" dist="330200" dir="6000000" sx="81000" sy="81000" algn="ctr" rotWithShape="0">
              <a:srgbClr val="000000">
                <a:alpha val="56000"/>
              </a:srgbClr>
            </a:outerShdw>
            <a:softEdge rad="112500"/>
          </a:effectLst>
          <a:extLst/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323850" y="981075"/>
            <a:ext cx="8459788" cy="0"/>
          </a:xfrm>
          <a:prstGeom prst="line">
            <a:avLst/>
          </a:prstGeom>
          <a:ln w="635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4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188913"/>
            <a:ext cx="658813" cy="65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/>
          <p:nvPr/>
        </p:nvSpPr>
        <p:spPr bwMode="auto">
          <a:xfrm>
            <a:off x="337760" y="6388345"/>
            <a:ext cx="26500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5B9BD5">
                    <a:lumMod val="50000"/>
                  </a:srgbClr>
                </a:solidFill>
                <a:latin typeface="Tahoma" pitchFamily="34" charset="0"/>
                <a:cs typeface="Tahoma" pitchFamily="34" charset="0"/>
              </a:rPr>
              <a:t>www. minagri.gov.kz</a:t>
            </a:r>
            <a:endParaRPr lang="ru-RU" b="1" dirty="0">
              <a:solidFill>
                <a:srgbClr val="5B9BD5">
                  <a:lumMod val="50000"/>
                </a:srgbClr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ctrTitle"/>
          </p:nvPr>
        </p:nvSpPr>
        <p:spPr>
          <a:xfrm>
            <a:off x="337760" y="4869160"/>
            <a:ext cx="8478862" cy="978729"/>
          </a:xfrm>
          <a:solidFill>
            <a:srgbClr val="003399">
              <a:alpha val="72000"/>
            </a:srgbClr>
          </a:solidFill>
        </p:spPr>
        <p:txBody>
          <a:bodyPr wrap="square" anchor="t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Проблемы мелиорации земель </a:t>
            </a:r>
            <a:br>
              <a:rPr lang="ru-RU" sz="3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3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 пути их решения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/>
        </p:nvSpPr>
        <p:spPr bwMode="auto">
          <a:xfrm>
            <a:off x="1259632" y="330478"/>
            <a:ext cx="73153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5B9BD5">
                    <a:lumMod val="50000"/>
                  </a:srgbClr>
                </a:solidFill>
                <a:latin typeface="Tahoma" pitchFamily="34" charset="0"/>
                <a:cs typeface="Tahoma" pitchFamily="34" charset="0"/>
              </a:rPr>
              <a:t>Министерство сельского хозяйства Республики Казахстан</a:t>
            </a:r>
          </a:p>
        </p:txBody>
      </p:sp>
    </p:spTree>
    <p:extLst>
      <p:ext uri="{BB962C8B-B14F-4D97-AF65-F5344CB8AC3E}">
        <p14:creationId xmlns:p14="http://schemas.microsoft.com/office/powerpoint/2010/main" val="2880412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1"/>
          <p:cNvGrpSpPr>
            <a:grpSpLocks/>
          </p:cNvGrpSpPr>
          <p:nvPr/>
        </p:nvGrpSpPr>
        <p:grpSpPr bwMode="auto">
          <a:xfrm>
            <a:off x="214313" y="714375"/>
            <a:ext cx="8715375" cy="6072188"/>
            <a:chOff x="214282" y="714356"/>
            <a:chExt cx="8715436" cy="6072230"/>
          </a:xfrm>
        </p:grpSpPr>
        <p:cxnSp>
          <p:nvCxnSpPr>
            <p:cNvPr id="3" name="Прямая соединительная линия 2"/>
            <p:cNvCxnSpPr/>
            <p:nvPr/>
          </p:nvCxnSpPr>
          <p:spPr>
            <a:xfrm>
              <a:off x="214282" y="714356"/>
              <a:ext cx="8715436" cy="1588"/>
            </a:xfrm>
            <a:prstGeom prst="line">
              <a:avLst/>
            </a:prstGeom>
            <a:ln w="666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Прямая соединительная линия 3"/>
            <p:cNvCxnSpPr/>
            <p:nvPr/>
          </p:nvCxnSpPr>
          <p:spPr>
            <a:xfrm>
              <a:off x="214282" y="6357958"/>
              <a:ext cx="8715436" cy="9525"/>
            </a:xfrm>
            <a:prstGeom prst="line">
              <a:avLst/>
            </a:prstGeom>
            <a:ln w="666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6948280" y="6500834"/>
              <a:ext cx="1981438" cy="27700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>
                  <a:solidFill>
                    <a:schemeClr val="accent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www.minagri.gov.kz</a:t>
              </a:r>
              <a:endParaRPr lang="ru-RU" sz="12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034" name="TextBox 9"/>
            <p:cNvSpPr txBox="1">
              <a:spLocks noChangeArrowheads="1"/>
            </p:cNvSpPr>
            <p:nvPr/>
          </p:nvSpPr>
          <p:spPr bwMode="auto">
            <a:xfrm>
              <a:off x="571471" y="6500834"/>
              <a:ext cx="5008647" cy="2770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ru-RU" sz="1200" b="1" dirty="0">
                  <a:solidFill>
                    <a:schemeClr val="accent1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Министерство сельского хозяйства Республики Казахстан</a:t>
              </a:r>
            </a:p>
          </p:txBody>
        </p:sp>
        <p:pic>
          <p:nvPicPr>
            <p:cNvPr id="1035" name="Picture 2" descr="http://t2.gstatic.com/images?q=tbn:ANd9GcQ2j99An2T92MFPUakztlsK5rl1xUV3sT4r1nZQUNHx2NjtmGr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14282" y="6429396"/>
              <a:ext cx="352448" cy="357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643967" y="6318250"/>
            <a:ext cx="428625" cy="365125"/>
          </a:xfrm>
        </p:spPr>
        <p:txBody>
          <a:bodyPr/>
          <a:lstStyle/>
          <a:p>
            <a:pPr>
              <a:defRPr/>
            </a:pPr>
            <a:fld id="{380254B9-BC87-4769-B160-2EBB2B0D5201}" type="slidenum">
              <a:rPr lang="ru-RU" sz="1200">
                <a:solidFill>
                  <a:schemeClr val="tx2"/>
                </a:solidFill>
              </a:rPr>
              <a:pPr>
                <a:defRPr/>
              </a:pPr>
              <a:t>3</a:t>
            </a:fld>
            <a:endParaRPr lang="ru-RU" sz="1200" dirty="0">
              <a:solidFill>
                <a:schemeClr val="tx2"/>
              </a:solidFill>
            </a:endParaRPr>
          </a:p>
        </p:txBody>
      </p:sp>
      <p:sp>
        <p:nvSpPr>
          <p:cNvPr id="23" name="Заголовок 1"/>
          <p:cNvSpPr txBox="1">
            <a:spLocks/>
          </p:cNvSpPr>
          <p:nvPr/>
        </p:nvSpPr>
        <p:spPr>
          <a:xfrm>
            <a:off x="214313" y="118113"/>
            <a:ext cx="8715375" cy="419204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k-KZ" sz="18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Водные ресурсы Республики Казахстан</a:t>
            </a:r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u-RU" sz="1800" dirty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val="3173981952"/>
              </p:ext>
            </p:extLst>
          </p:nvPr>
        </p:nvGraphicFramePr>
        <p:xfrm>
          <a:off x="-384405" y="908568"/>
          <a:ext cx="4083532" cy="17350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2" name="Содержимое 4" descr="Карта Казахстан-1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54116" y="2555266"/>
            <a:ext cx="4723248" cy="2938681"/>
          </a:xfrm>
          <a:prstGeom prst="rect">
            <a:avLst/>
          </a:prstGeom>
        </p:spPr>
      </p:pic>
      <p:sp>
        <p:nvSpPr>
          <p:cNvPr id="13" name="Штриховая стрелка вправо 12"/>
          <p:cNvSpPr/>
          <p:nvPr/>
        </p:nvSpPr>
        <p:spPr>
          <a:xfrm>
            <a:off x="395536" y="2798081"/>
            <a:ext cx="2160240" cy="2665625"/>
          </a:xfrm>
          <a:prstGeom prst="stripedRightArrow">
            <a:avLst>
              <a:gd name="adj1" fmla="val 49078"/>
              <a:gd name="adj2" fmla="val 50000"/>
            </a:avLst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Штриховая стрелка вправо 13"/>
          <p:cNvSpPr/>
          <p:nvPr/>
        </p:nvSpPr>
        <p:spPr>
          <a:xfrm>
            <a:off x="7012814" y="2798081"/>
            <a:ext cx="1916874" cy="2665625"/>
          </a:xfrm>
          <a:prstGeom prst="stripedRightArrow">
            <a:avLst>
              <a:gd name="adj1" fmla="val 50000"/>
              <a:gd name="adj2" fmla="val 50000"/>
            </a:avLst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TextBox 22"/>
          <p:cNvSpPr txBox="1">
            <a:spLocks noChangeArrowheads="1"/>
          </p:cNvSpPr>
          <p:nvPr/>
        </p:nvSpPr>
        <p:spPr bwMode="auto">
          <a:xfrm>
            <a:off x="2994636" y="3609749"/>
            <a:ext cx="357931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Формируется в пределах </a:t>
            </a:r>
          </a:p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Казахстана 56,6 км</a:t>
            </a:r>
            <a:r>
              <a:rPr lang="ru-RU" sz="1400" b="1" baseline="30000" dirty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lang="ru-RU" b="1" baseline="30000" dirty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TextBox 14"/>
          <p:cNvSpPr txBox="1">
            <a:spLocks noChangeArrowheads="1"/>
          </p:cNvSpPr>
          <p:nvPr/>
        </p:nvSpPr>
        <p:spPr bwMode="auto">
          <a:xfrm>
            <a:off x="731553" y="3584806"/>
            <a:ext cx="1622563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Поступление с сопредельных территорий – </a:t>
            </a:r>
          </a:p>
          <a:p>
            <a:r>
              <a:rPr lang="ru-RU" sz="16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43,9 км</a:t>
            </a:r>
            <a:r>
              <a:rPr lang="ru-RU" sz="1600" baseline="300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</a:p>
        </p:txBody>
      </p:sp>
      <p:sp>
        <p:nvSpPr>
          <p:cNvPr id="17" name="TextBox 15"/>
          <p:cNvSpPr txBox="1">
            <a:spLocks noChangeArrowheads="1"/>
          </p:cNvSpPr>
          <p:nvPr/>
        </p:nvSpPr>
        <p:spPr bwMode="auto">
          <a:xfrm>
            <a:off x="7286625" y="3442117"/>
            <a:ext cx="1643063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1600" dirty="0" err="1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Переток</a:t>
            </a:r>
            <a:r>
              <a:rPr lang="ru-RU" sz="16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из Казахстана в сопредельные территории – </a:t>
            </a:r>
          </a:p>
          <a:p>
            <a:r>
              <a:rPr lang="ru-RU" sz="16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42,4 км</a:t>
            </a:r>
            <a:r>
              <a:rPr lang="ru-RU" sz="1600" baseline="300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</a:p>
        </p:txBody>
      </p:sp>
      <p:sp>
        <p:nvSpPr>
          <p:cNvPr id="18" name="TextBox 12"/>
          <p:cNvSpPr txBox="1">
            <a:spLocks noChangeArrowheads="1"/>
          </p:cNvSpPr>
          <p:nvPr/>
        </p:nvSpPr>
        <p:spPr bwMode="auto">
          <a:xfrm>
            <a:off x="3962722" y="1612615"/>
            <a:ext cx="48577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Потери воды на фильтрацию и </a:t>
            </a:r>
            <a:r>
              <a:rPr lang="ru-RU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испарение      </a:t>
            </a:r>
            <a:r>
              <a:rPr lang="ru-RU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15,5 км</a:t>
            </a:r>
            <a:r>
              <a:rPr lang="ru-RU" baseline="300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</a:p>
        </p:txBody>
      </p:sp>
      <p:sp>
        <p:nvSpPr>
          <p:cNvPr id="19" name="TextBox 13"/>
          <p:cNvSpPr txBox="1">
            <a:spLocks noChangeArrowheads="1"/>
          </p:cNvSpPr>
          <p:nvPr/>
        </p:nvSpPr>
        <p:spPr bwMode="auto">
          <a:xfrm>
            <a:off x="5206016" y="937369"/>
            <a:ext cx="23711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ВСЕГО – 100,5 км</a:t>
            </a:r>
            <a:r>
              <a:rPr lang="ru-RU" b="1" baseline="300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</a:p>
        </p:txBody>
      </p:sp>
      <p:sp>
        <p:nvSpPr>
          <p:cNvPr id="20" name="Выноска со стрелкой влево 19"/>
          <p:cNvSpPr/>
          <p:nvPr/>
        </p:nvSpPr>
        <p:spPr>
          <a:xfrm rot="5400000">
            <a:off x="5872649" y="-829051"/>
            <a:ext cx="911694" cy="5202387"/>
          </a:xfrm>
          <a:prstGeom prst="leftArrowCallout">
            <a:avLst>
              <a:gd name="adj1" fmla="val 25000"/>
              <a:gd name="adj2" fmla="val 42504"/>
              <a:gd name="adj3" fmla="val 25000"/>
              <a:gd name="adj4" fmla="val 64977"/>
            </a:avLst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TextBox 23"/>
          <p:cNvSpPr txBox="1">
            <a:spLocks noChangeArrowheads="1"/>
          </p:cNvSpPr>
          <p:nvPr/>
        </p:nvSpPr>
        <p:spPr bwMode="auto">
          <a:xfrm>
            <a:off x="214313" y="5449675"/>
            <a:ext cx="882649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Возможны </a:t>
            </a:r>
            <a:r>
              <a:rPr lang="ru-RU" sz="1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 использованию – 42,6 км</a:t>
            </a:r>
            <a:r>
              <a:rPr lang="ru-RU" sz="1600" b="1" baseline="300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r>
              <a:rPr lang="ru-RU" sz="1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из них 26,7 км</a:t>
            </a:r>
            <a:r>
              <a:rPr lang="ru-RU" sz="1600" b="1" baseline="30000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r>
              <a:rPr lang="ru-RU" sz="1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лимит водопотребления по отраслям экономики и 15,9 </a:t>
            </a:r>
            <a:r>
              <a:rPr lang="ru-RU" sz="1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км</a:t>
            </a:r>
            <a:r>
              <a:rPr lang="ru-RU" sz="1600" b="1" baseline="300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 </a:t>
            </a:r>
            <a:r>
              <a:rPr lang="ru-RU" sz="16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экологические попуски и технологические потери </a:t>
            </a:r>
            <a:endParaRPr lang="ru-RU" sz="1600" b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134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1"/>
          <p:cNvGrpSpPr>
            <a:grpSpLocks/>
          </p:cNvGrpSpPr>
          <p:nvPr/>
        </p:nvGrpSpPr>
        <p:grpSpPr bwMode="auto">
          <a:xfrm>
            <a:off x="214313" y="714375"/>
            <a:ext cx="8715375" cy="6072188"/>
            <a:chOff x="214282" y="714356"/>
            <a:chExt cx="8715436" cy="6072230"/>
          </a:xfrm>
        </p:grpSpPr>
        <p:cxnSp>
          <p:nvCxnSpPr>
            <p:cNvPr id="3" name="Прямая соединительная линия 2"/>
            <p:cNvCxnSpPr/>
            <p:nvPr/>
          </p:nvCxnSpPr>
          <p:spPr>
            <a:xfrm>
              <a:off x="214282" y="714356"/>
              <a:ext cx="8715436" cy="1588"/>
            </a:xfrm>
            <a:prstGeom prst="line">
              <a:avLst/>
            </a:prstGeom>
            <a:ln w="666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Прямая соединительная линия 3"/>
            <p:cNvCxnSpPr/>
            <p:nvPr/>
          </p:nvCxnSpPr>
          <p:spPr>
            <a:xfrm>
              <a:off x="214282" y="6357958"/>
              <a:ext cx="8715436" cy="9525"/>
            </a:xfrm>
            <a:prstGeom prst="line">
              <a:avLst/>
            </a:prstGeom>
            <a:ln w="666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6948280" y="6500834"/>
              <a:ext cx="1981438" cy="27700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>
                  <a:solidFill>
                    <a:schemeClr val="accent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www.minagri.gov.kz</a:t>
              </a:r>
              <a:endParaRPr lang="ru-RU" sz="12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034" name="TextBox 9"/>
            <p:cNvSpPr txBox="1">
              <a:spLocks noChangeArrowheads="1"/>
            </p:cNvSpPr>
            <p:nvPr/>
          </p:nvSpPr>
          <p:spPr bwMode="auto">
            <a:xfrm>
              <a:off x="571471" y="6500834"/>
              <a:ext cx="5008647" cy="2770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ru-RU" sz="1200" b="1" dirty="0">
                  <a:solidFill>
                    <a:schemeClr val="accent1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Министерство сельского хозяйства Республики Казахстан</a:t>
              </a:r>
            </a:p>
          </p:txBody>
        </p:sp>
        <p:pic>
          <p:nvPicPr>
            <p:cNvPr id="1035" name="Picture 2" descr="http://t2.gstatic.com/images?q=tbn:ANd9GcQ2j99An2T92MFPUakztlsK5rl1xUV3sT4r1nZQUNHx2NjtmGr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14282" y="6429396"/>
              <a:ext cx="352448" cy="357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643967" y="6318250"/>
            <a:ext cx="428625" cy="365125"/>
          </a:xfrm>
        </p:spPr>
        <p:txBody>
          <a:bodyPr/>
          <a:lstStyle/>
          <a:p>
            <a:pPr>
              <a:defRPr/>
            </a:pPr>
            <a:fld id="{380254B9-BC87-4769-B160-2EBB2B0D5201}" type="slidenum">
              <a:rPr lang="ru-RU" sz="1200">
                <a:solidFill>
                  <a:schemeClr val="tx2"/>
                </a:solidFill>
              </a:rPr>
              <a:pPr>
                <a:defRPr/>
              </a:pPr>
              <a:t>4</a:t>
            </a:fld>
            <a:endParaRPr lang="ru-RU" sz="1200" dirty="0">
              <a:solidFill>
                <a:schemeClr val="tx2"/>
              </a:solidFill>
            </a:endParaRPr>
          </a:p>
        </p:txBody>
      </p:sp>
      <p:sp>
        <p:nvSpPr>
          <p:cNvPr id="23" name="Заголовок 1"/>
          <p:cNvSpPr txBox="1">
            <a:spLocks/>
          </p:cNvSpPr>
          <p:nvPr/>
        </p:nvSpPr>
        <p:spPr>
          <a:xfrm>
            <a:off x="214313" y="118113"/>
            <a:ext cx="8715375" cy="419204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k-KZ" sz="18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Водопотребление по отраслям экономики в Республике Казахстан</a:t>
            </a:r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u-RU" sz="1800" dirty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6628811"/>
              </p:ext>
            </p:extLst>
          </p:nvPr>
        </p:nvGraphicFramePr>
        <p:xfrm>
          <a:off x="214313" y="810401"/>
          <a:ext cx="8715375" cy="49228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TextBox 1"/>
          <p:cNvSpPr txBox="1"/>
          <p:nvPr/>
        </p:nvSpPr>
        <p:spPr>
          <a:xfrm>
            <a:off x="566759" y="5830663"/>
            <a:ext cx="8286722" cy="39315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 smtClean="0">
                <a:solidFill>
                  <a:srgbClr val="0065B0"/>
                </a:solidFill>
                <a:latin typeface="Times New Roman" pitchFamily="18" charset="0"/>
                <a:cs typeface="Times New Roman" pitchFamily="18" charset="0"/>
              </a:rPr>
              <a:t>Лимит водных ресурсов - 26,7 км</a:t>
            </a:r>
            <a:r>
              <a:rPr lang="ru-RU" sz="1600" b="1" baseline="30000" dirty="0" smtClean="0">
                <a:solidFill>
                  <a:srgbClr val="0065B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600" b="1" dirty="0" smtClean="0">
                <a:solidFill>
                  <a:srgbClr val="0065B0"/>
                </a:solidFill>
                <a:latin typeface="Times New Roman" pitchFamily="18" charset="0"/>
                <a:cs typeface="Times New Roman" pitchFamily="18" charset="0"/>
              </a:rPr>
              <a:t>, водозабор – 21,4 км</a:t>
            </a:r>
            <a:r>
              <a:rPr lang="ru-RU" sz="1600" b="1" baseline="30000" dirty="0" smtClean="0">
                <a:solidFill>
                  <a:srgbClr val="0065B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600" b="1" dirty="0" smtClean="0">
                <a:solidFill>
                  <a:srgbClr val="0065B0"/>
                </a:solidFill>
                <a:latin typeface="Times New Roman" pitchFamily="18" charset="0"/>
                <a:cs typeface="Times New Roman" pitchFamily="18" charset="0"/>
              </a:rPr>
              <a:t>, использовано 18,4 км</a:t>
            </a:r>
            <a:r>
              <a:rPr lang="ru-RU" sz="1600" b="1" baseline="30000" dirty="0" smtClean="0">
                <a:solidFill>
                  <a:srgbClr val="0065B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600" b="1" dirty="0">
                <a:solidFill>
                  <a:srgbClr val="0065B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b="1" dirty="0" smtClean="0">
              <a:solidFill>
                <a:srgbClr val="0065B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b="1" dirty="0" smtClean="0">
                <a:solidFill>
                  <a:srgbClr val="0065B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b="1" baseline="30000" dirty="0" smtClean="0">
              <a:solidFill>
                <a:srgbClr val="0065B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600" b="1" dirty="0" smtClean="0">
              <a:solidFill>
                <a:srgbClr val="0065B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6991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Прямоугольник 54"/>
          <p:cNvSpPr/>
          <p:nvPr/>
        </p:nvSpPr>
        <p:spPr>
          <a:xfrm>
            <a:off x="1115616" y="1706328"/>
            <a:ext cx="7072392" cy="22544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Прямоугольник 65"/>
          <p:cNvSpPr/>
          <p:nvPr/>
        </p:nvSpPr>
        <p:spPr>
          <a:xfrm>
            <a:off x="490732" y="1008966"/>
            <a:ext cx="1213280" cy="4495946"/>
          </a:xfrm>
          <a:custGeom>
            <a:avLst/>
            <a:gdLst>
              <a:gd name="connsiteX0" fmla="*/ 0 w 616516"/>
              <a:gd name="connsiteY0" fmla="*/ 0 h 4247587"/>
              <a:gd name="connsiteX1" fmla="*/ 616516 w 616516"/>
              <a:gd name="connsiteY1" fmla="*/ 0 h 4247587"/>
              <a:gd name="connsiteX2" fmla="*/ 616516 w 616516"/>
              <a:gd name="connsiteY2" fmla="*/ 4247587 h 4247587"/>
              <a:gd name="connsiteX3" fmla="*/ 0 w 616516"/>
              <a:gd name="connsiteY3" fmla="*/ 4247587 h 4247587"/>
              <a:gd name="connsiteX4" fmla="*/ 0 w 616516"/>
              <a:gd name="connsiteY4" fmla="*/ 0 h 4247587"/>
              <a:gd name="connsiteX0" fmla="*/ 0 w 896961"/>
              <a:gd name="connsiteY0" fmla="*/ 0 h 4247587"/>
              <a:gd name="connsiteX1" fmla="*/ 616516 w 896961"/>
              <a:gd name="connsiteY1" fmla="*/ 0 h 4247587"/>
              <a:gd name="connsiteX2" fmla="*/ 896961 w 896961"/>
              <a:gd name="connsiteY2" fmla="*/ 2162177 h 4247587"/>
              <a:gd name="connsiteX3" fmla="*/ 616516 w 896961"/>
              <a:gd name="connsiteY3" fmla="*/ 4247587 h 4247587"/>
              <a:gd name="connsiteX4" fmla="*/ 0 w 896961"/>
              <a:gd name="connsiteY4" fmla="*/ 4247587 h 4247587"/>
              <a:gd name="connsiteX5" fmla="*/ 0 w 896961"/>
              <a:gd name="connsiteY5" fmla="*/ 0 h 4247587"/>
              <a:gd name="connsiteX0" fmla="*/ 0 w 896961"/>
              <a:gd name="connsiteY0" fmla="*/ 0 h 4247587"/>
              <a:gd name="connsiteX1" fmla="*/ 548782 w 896961"/>
              <a:gd name="connsiteY1" fmla="*/ 11288 h 4247587"/>
              <a:gd name="connsiteX2" fmla="*/ 896961 w 896961"/>
              <a:gd name="connsiteY2" fmla="*/ 2162177 h 4247587"/>
              <a:gd name="connsiteX3" fmla="*/ 616516 w 896961"/>
              <a:gd name="connsiteY3" fmla="*/ 4247587 h 4247587"/>
              <a:gd name="connsiteX4" fmla="*/ 0 w 896961"/>
              <a:gd name="connsiteY4" fmla="*/ 4247587 h 4247587"/>
              <a:gd name="connsiteX5" fmla="*/ 0 w 896961"/>
              <a:gd name="connsiteY5" fmla="*/ 0 h 4247587"/>
              <a:gd name="connsiteX0" fmla="*/ 9 w 896970"/>
              <a:gd name="connsiteY0" fmla="*/ 0 h 4247587"/>
              <a:gd name="connsiteX1" fmla="*/ 548791 w 896970"/>
              <a:gd name="connsiteY1" fmla="*/ 11288 h 4247587"/>
              <a:gd name="connsiteX2" fmla="*/ 896970 w 896970"/>
              <a:gd name="connsiteY2" fmla="*/ 2162177 h 4247587"/>
              <a:gd name="connsiteX3" fmla="*/ 616525 w 896970"/>
              <a:gd name="connsiteY3" fmla="*/ 4247587 h 4247587"/>
              <a:gd name="connsiteX4" fmla="*/ 9 w 896970"/>
              <a:gd name="connsiteY4" fmla="*/ 4247587 h 4247587"/>
              <a:gd name="connsiteX5" fmla="*/ 321236 w 896970"/>
              <a:gd name="connsiteY5" fmla="*/ 2094444 h 4247587"/>
              <a:gd name="connsiteX6" fmla="*/ 9 w 896970"/>
              <a:gd name="connsiteY6" fmla="*/ 0 h 4247587"/>
              <a:gd name="connsiteX0" fmla="*/ 9 w 1090659"/>
              <a:gd name="connsiteY0" fmla="*/ 0 h 4247587"/>
              <a:gd name="connsiteX1" fmla="*/ 548791 w 1090659"/>
              <a:gd name="connsiteY1" fmla="*/ 11288 h 4247587"/>
              <a:gd name="connsiteX2" fmla="*/ 896970 w 1090659"/>
              <a:gd name="connsiteY2" fmla="*/ 2162177 h 4247587"/>
              <a:gd name="connsiteX3" fmla="*/ 1090659 w 1090659"/>
              <a:gd name="connsiteY3" fmla="*/ 4202432 h 4247587"/>
              <a:gd name="connsiteX4" fmla="*/ 9 w 1090659"/>
              <a:gd name="connsiteY4" fmla="*/ 4247587 h 4247587"/>
              <a:gd name="connsiteX5" fmla="*/ 321236 w 1090659"/>
              <a:gd name="connsiteY5" fmla="*/ 2094444 h 4247587"/>
              <a:gd name="connsiteX6" fmla="*/ 9 w 1090659"/>
              <a:gd name="connsiteY6" fmla="*/ 0 h 4247587"/>
              <a:gd name="connsiteX0" fmla="*/ 0 w 1090650"/>
              <a:gd name="connsiteY0" fmla="*/ 0 h 4281454"/>
              <a:gd name="connsiteX1" fmla="*/ 548782 w 1090650"/>
              <a:gd name="connsiteY1" fmla="*/ 11288 h 4281454"/>
              <a:gd name="connsiteX2" fmla="*/ 896961 w 1090650"/>
              <a:gd name="connsiteY2" fmla="*/ 2162177 h 4281454"/>
              <a:gd name="connsiteX3" fmla="*/ 1090650 w 1090650"/>
              <a:gd name="connsiteY3" fmla="*/ 4202432 h 4281454"/>
              <a:gd name="connsiteX4" fmla="*/ 417688 w 1090650"/>
              <a:gd name="connsiteY4" fmla="*/ 4281454 h 4281454"/>
              <a:gd name="connsiteX5" fmla="*/ 321227 w 1090650"/>
              <a:gd name="connsiteY5" fmla="*/ 2094444 h 4281454"/>
              <a:gd name="connsiteX6" fmla="*/ 0 w 1090650"/>
              <a:gd name="connsiteY6" fmla="*/ 0 h 4281454"/>
              <a:gd name="connsiteX0" fmla="*/ 0 w 1090650"/>
              <a:gd name="connsiteY0" fmla="*/ 112890 h 4394344"/>
              <a:gd name="connsiteX1" fmla="*/ 695538 w 1090650"/>
              <a:gd name="connsiteY1" fmla="*/ 0 h 4394344"/>
              <a:gd name="connsiteX2" fmla="*/ 896961 w 1090650"/>
              <a:gd name="connsiteY2" fmla="*/ 2275067 h 4394344"/>
              <a:gd name="connsiteX3" fmla="*/ 1090650 w 1090650"/>
              <a:gd name="connsiteY3" fmla="*/ 4315322 h 4394344"/>
              <a:gd name="connsiteX4" fmla="*/ 417688 w 1090650"/>
              <a:gd name="connsiteY4" fmla="*/ 4394344 h 4394344"/>
              <a:gd name="connsiteX5" fmla="*/ 321227 w 1090650"/>
              <a:gd name="connsiteY5" fmla="*/ 2207334 h 4394344"/>
              <a:gd name="connsiteX6" fmla="*/ 0 w 1090650"/>
              <a:gd name="connsiteY6" fmla="*/ 112890 h 4394344"/>
              <a:gd name="connsiteX0" fmla="*/ 0 w 1090650"/>
              <a:gd name="connsiteY0" fmla="*/ 101601 h 4383055"/>
              <a:gd name="connsiteX1" fmla="*/ 605227 w 1090650"/>
              <a:gd name="connsiteY1" fmla="*/ 0 h 4383055"/>
              <a:gd name="connsiteX2" fmla="*/ 896961 w 1090650"/>
              <a:gd name="connsiteY2" fmla="*/ 2263778 h 4383055"/>
              <a:gd name="connsiteX3" fmla="*/ 1090650 w 1090650"/>
              <a:gd name="connsiteY3" fmla="*/ 4304033 h 4383055"/>
              <a:gd name="connsiteX4" fmla="*/ 417688 w 1090650"/>
              <a:gd name="connsiteY4" fmla="*/ 4383055 h 4383055"/>
              <a:gd name="connsiteX5" fmla="*/ 321227 w 1090650"/>
              <a:gd name="connsiteY5" fmla="*/ 2196045 h 4383055"/>
              <a:gd name="connsiteX6" fmla="*/ 0 w 1090650"/>
              <a:gd name="connsiteY6" fmla="*/ 101601 h 4383055"/>
              <a:gd name="connsiteX0" fmla="*/ 0 w 1090650"/>
              <a:gd name="connsiteY0" fmla="*/ 101601 h 4383055"/>
              <a:gd name="connsiteX1" fmla="*/ 605227 w 1090650"/>
              <a:gd name="connsiteY1" fmla="*/ 0 h 4383055"/>
              <a:gd name="connsiteX2" fmla="*/ 975983 w 1090650"/>
              <a:gd name="connsiteY2" fmla="*/ 2297645 h 4383055"/>
              <a:gd name="connsiteX3" fmla="*/ 1090650 w 1090650"/>
              <a:gd name="connsiteY3" fmla="*/ 4304033 h 4383055"/>
              <a:gd name="connsiteX4" fmla="*/ 417688 w 1090650"/>
              <a:gd name="connsiteY4" fmla="*/ 4383055 h 4383055"/>
              <a:gd name="connsiteX5" fmla="*/ 321227 w 1090650"/>
              <a:gd name="connsiteY5" fmla="*/ 2196045 h 4383055"/>
              <a:gd name="connsiteX6" fmla="*/ 0 w 1090650"/>
              <a:gd name="connsiteY6" fmla="*/ 101601 h 4383055"/>
              <a:gd name="connsiteX0" fmla="*/ 0 w 1090650"/>
              <a:gd name="connsiteY0" fmla="*/ 101601 h 4383055"/>
              <a:gd name="connsiteX1" fmla="*/ 605227 w 1090650"/>
              <a:gd name="connsiteY1" fmla="*/ 0 h 4383055"/>
              <a:gd name="connsiteX2" fmla="*/ 975983 w 1090650"/>
              <a:gd name="connsiteY2" fmla="*/ 2297645 h 4383055"/>
              <a:gd name="connsiteX3" fmla="*/ 1090650 w 1090650"/>
              <a:gd name="connsiteY3" fmla="*/ 4304033 h 4383055"/>
              <a:gd name="connsiteX4" fmla="*/ 417688 w 1090650"/>
              <a:gd name="connsiteY4" fmla="*/ 4383055 h 4383055"/>
              <a:gd name="connsiteX5" fmla="*/ 422827 w 1090650"/>
              <a:gd name="connsiteY5" fmla="*/ 2207334 h 4383055"/>
              <a:gd name="connsiteX6" fmla="*/ 0 w 1090650"/>
              <a:gd name="connsiteY6" fmla="*/ 101601 h 4383055"/>
              <a:gd name="connsiteX0" fmla="*/ 0 w 1090650"/>
              <a:gd name="connsiteY0" fmla="*/ 101601 h 4383055"/>
              <a:gd name="connsiteX1" fmla="*/ 605227 w 1090650"/>
              <a:gd name="connsiteY1" fmla="*/ 0 h 4383055"/>
              <a:gd name="connsiteX2" fmla="*/ 975983 w 1090650"/>
              <a:gd name="connsiteY2" fmla="*/ 2297645 h 4383055"/>
              <a:gd name="connsiteX3" fmla="*/ 1090650 w 1090650"/>
              <a:gd name="connsiteY3" fmla="*/ 4304033 h 4383055"/>
              <a:gd name="connsiteX4" fmla="*/ 417688 w 1090650"/>
              <a:gd name="connsiteY4" fmla="*/ 4383055 h 4383055"/>
              <a:gd name="connsiteX5" fmla="*/ 422827 w 1090650"/>
              <a:gd name="connsiteY5" fmla="*/ 2207334 h 4383055"/>
              <a:gd name="connsiteX6" fmla="*/ 0 w 1090650"/>
              <a:gd name="connsiteY6" fmla="*/ 101601 h 4383055"/>
              <a:gd name="connsiteX0" fmla="*/ 0 w 1090650"/>
              <a:gd name="connsiteY0" fmla="*/ 101601 h 4304033"/>
              <a:gd name="connsiteX1" fmla="*/ 605227 w 1090650"/>
              <a:gd name="connsiteY1" fmla="*/ 0 h 4304033"/>
              <a:gd name="connsiteX2" fmla="*/ 975983 w 1090650"/>
              <a:gd name="connsiteY2" fmla="*/ 2297645 h 4304033"/>
              <a:gd name="connsiteX3" fmla="*/ 1090650 w 1090650"/>
              <a:gd name="connsiteY3" fmla="*/ 4304033 h 4304033"/>
              <a:gd name="connsiteX4" fmla="*/ 462844 w 1090650"/>
              <a:gd name="connsiteY4" fmla="*/ 4304033 h 4304033"/>
              <a:gd name="connsiteX5" fmla="*/ 422827 w 1090650"/>
              <a:gd name="connsiteY5" fmla="*/ 2207334 h 4304033"/>
              <a:gd name="connsiteX6" fmla="*/ 0 w 1090650"/>
              <a:gd name="connsiteY6" fmla="*/ 101601 h 4304033"/>
              <a:gd name="connsiteX0" fmla="*/ 0 w 989050"/>
              <a:gd name="connsiteY0" fmla="*/ 101601 h 4304033"/>
              <a:gd name="connsiteX1" fmla="*/ 605227 w 989050"/>
              <a:gd name="connsiteY1" fmla="*/ 0 h 4304033"/>
              <a:gd name="connsiteX2" fmla="*/ 975983 w 989050"/>
              <a:gd name="connsiteY2" fmla="*/ 2297645 h 4304033"/>
              <a:gd name="connsiteX3" fmla="*/ 989050 w 989050"/>
              <a:gd name="connsiteY3" fmla="*/ 4281456 h 4304033"/>
              <a:gd name="connsiteX4" fmla="*/ 462844 w 989050"/>
              <a:gd name="connsiteY4" fmla="*/ 4304033 h 4304033"/>
              <a:gd name="connsiteX5" fmla="*/ 422827 w 989050"/>
              <a:gd name="connsiteY5" fmla="*/ 2207334 h 4304033"/>
              <a:gd name="connsiteX6" fmla="*/ 0 w 989050"/>
              <a:gd name="connsiteY6" fmla="*/ 101601 h 4304033"/>
              <a:gd name="connsiteX0" fmla="*/ 0 w 1068072"/>
              <a:gd name="connsiteY0" fmla="*/ 101601 h 4304033"/>
              <a:gd name="connsiteX1" fmla="*/ 605227 w 1068072"/>
              <a:gd name="connsiteY1" fmla="*/ 0 h 4304033"/>
              <a:gd name="connsiteX2" fmla="*/ 975983 w 1068072"/>
              <a:gd name="connsiteY2" fmla="*/ 2297645 h 4304033"/>
              <a:gd name="connsiteX3" fmla="*/ 1068072 w 1068072"/>
              <a:gd name="connsiteY3" fmla="*/ 4247590 h 4304033"/>
              <a:gd name="connsiteX4" fmla="*/ 462844 w 1068072"/>
              <a:gd name="connsiteY4" fmla="*/ 4304033 h 4304033"/>
              <a:gd name="connsiteX5" fmla="*/ 422827 w 1068072"/>
              <a:gd name="connsiteY5" fmla="*/ 2207334 h 4304033"/>
              <a:gd name="connsiteX6" fmla="*/ 0 w 1068072"/>
              <a:gd name="connsiteY6" fmla="*/ 101601 h 4304033"/>
              <a:gd name="connsiteX0" fmla="*/ 0 w 1068072"/>
              <a:gd name="connsiteY0" fmla="*/ 90313 h 4292745"/>
              <a:gd name="connsiteX1" fmla="*/ 548782 w 1068072"/>
              <a:gd name="connsiteY1" fmla="*/ 0 h 4292745"/>
              <a:gd name="connsiteX2" fmla="*/ 975983 w 1068072"/>
              <a:gd name="connsiteY2" fmla="*/ 2286357 h 4292745"/>
              <a:gd name="connsiteX3" fmla="*/ 1068072 w 1068072"/>
              <a:gd name="connsiteY3" fmla="*/ 4236302 h 4292745"/>
              <a:gd name="connsiteX4" fmla="*/ 462844 w 1068072"/>
              <a:gd name="connsiteY4" fmla="*/ 4292745 h 4292745"/>
              <a:gd name="connsiteX5" fmla="*/ 422827 w 1068072"/>
              <a:gd name="connsiteY5" fmla="*/ 2196046 h 4292745"/>
              <a:gd name="connsiteX6" fmla="*/ 0 w 1068072"/>
              <a:gd name="connsiteY6" fmla="*/ 90313 h 4292745"/>
              <a:gd name="connsiteX0" fmla="*/ 0 w 1068072"/>
              <a:gd name="connsiteY0" fmla="*/ 90313 h 4292745"/>
              <a:gd name="connsiteX1" fmla="*/ 548782 w 1068072"/>
              <a:gd name="connsiteY1" fmla="*/ 0 h 4292745"/>
              <a:gd name="connsiteX2" fmla="*/ 682471 w 1068072"/>
              <a:gd name="connsiteY2" fmla="*/ 581734 h 4292745"/>
              <a:gd name="connsiteX3" fmla="*/ 975983 w 1068072"/>
              <a:gd name="connsiteY3" fmla="*/ 2286357 h 4292745"/>
              <a:gd name="connsiteX4" fmla="*/ 1068072 w 1068072"/>
              <a:gd name="connsiteY4" fmla="*/ 4236302 h 4292745"/>
              <a:gd name="connsiteX5" fmla="*/ 462844 w 1068072"/>
              <a:gd name="connsiteY5" fmla="*/ 4292745 h 4292745"/>
              <a:gd name="connsiteX6" fmla="*/ 422827 w 1068072"/>
              <a:gd name="connsiteY6" fmla="*/ 2196046 h 4292745"/>
              <a:gd name="connsiteX7" fmla="*/ 0 w 1068072"/>
              <a:gd name="connsiteY7" fmla="*/ 90313 h 4292745"/>
              <a:gd name="connsiteX0" fmla="*/ 0 w 1068072"/>
              <a:gd name="connsiteY0" fmla="*/ 90313 h 4292745"/>
              <a:gd name="connsiteX1" fmla="*/ 548782 w 1068072"/>
              <a:gd name="connsiteY1" fmla="*/ 0 h 4292745"/>
              <a:gd name="connsiteX2" fmla="*/ 705049 w 1068072"/>
              <a:gd name="connsiteY2" fmla="*/ 604311 h 4292745"/>
              <a:gd name="connsiteX3" fmla="*/ 975983 w 1068072"/>
              <a:gd name="connsiteY3" fmla="*/ 2286357 h 4292745"/>
              <a:gd name="connsiteX4" fmla="*/ 1068072 w 1068072"/>
              <a:gd name="connsiteY4" fmla="*/ 4236302 h 4292745"/>
              <a:gd name="connsiteX5" fmla="*/ 462844 w 1068072"/>
              <a:gd name="connsiteY5" fmla="*/ 4292745 h 4292745"/>
              <a:gd name="connsiteX6" fmla="*/ 422827 w 1068072"/>
              <a:gd name="connsiteY6" fmla="*/ 2196046 h 4292745"/>
              <a:gd name="connsiteX7" fmla="*/ 0 w 1068072"/>
              <a:gd name="connsiteY7" fmla="*/ 90313 h 4292745"/>
              <a:gd name="connsiteX0" fmla="*/ 0 w 1226117"/>
              <a:gd name="connsiteY0" fmla="*/ 101602 h 4292745"/>
              <a:gd name="connsiteX1" fmla="*/ 706827 w 1226117"/>
              <a:gd name="connsiteY1" fmla="*/ 0 h 4292745"/>
              <a:gd name="connsiteX2" fmla="*/ 863094 w 1226117"/>
              <a:gd name="connsiteY2" fmla="*/ 604311 h 4292745"/>
              <a:gd name="connsiteX3" fmla="*/ 1134028 w 1226117"/>
              <a:gd name="connsiteY3" fmla="*/ 2286357 h 4292745"/>
              <a:gd name="connsiteX4" fmla="*/ 1226117 w 1226117"/>
              <a:gd name="connsiteY4" fmla="*/ 4236302 h 4292745"/>
              <a:gd name="connsiteX5" fmla="*/ 620889 w 1226117"/>
              <a:gd name="connsiteY5" fmla="*/ 4292745 h 4292745"/>
              <a:gd name="connsiteX6" fmla="*/ 580872 w 1226117"/>
              <a:gd name="connsiteY6" fmla="*/ 2196046 h 4292745"/>
              <a:gd name="connsiteX7" fmla="*/ 0 w 1226117"/>
              <a:gd name="connsiteY7" fmla="*/ 101602 h 4292745"/>
              <a:gd name="connsiteX0" fmla="*/ 0 w 1226117"/>
              <a:gd name="connsiteY0" fmla="*/ 101602 h 4292745"/>
              <a:gd name="connsiteX1" fmla="*/ 514916 w 1226117"/>
              <a:gd name="connsiteY1" fmla="*/ 0 h 4292745"/>
              <a:gd name="connsiteX2" fmla="*/ 863094 w 1226117"/>
              <a:gd name="connsiteY2" fmla="*/ 604311 h 4292745"/>
              <a:gd name="connsiteX3" fmla="*/ 1134028 w 1226117"/>
              <a:gd name="connsiteY3" fmla="*/ 2286357 h 4292745"/>
              <a:gd name="connsiteX4" fmla="*/ 1226117 w 1226117"/>
              <a:gd name="connsiteY4" fmla="*/ 4236302 h 4292745"/>
              <a:gd name="connsiteX5" fmla="*/ 620889 w 1226117"/>
              <a:gd name="connsiteY5" fmla="*/ 4292745 h 4292745"/>
              <a:gd name="connsiteX6" fmla="*/ 580872 w 1226117"/>
              <a:gd name="connsiteY6" fmla="*/ 2196046 h 4292745"/>
              <a:gd name="connsiteX7" fmla="*/ 0 w 1226117"/>
              <a:gd name="connsiteY7" fmla="*/ 101602 h 4292745"/>
              <a:gd name="connsiteX0" fmla="*/ 0 w 1226117"/>
              <a:gd name="connsiteY0" fmla="*/ 101602 h 4292745"/>
              <a:gd name="connsiteX1" fmla="*/ 514916 w 1226117"/>
              <a:gd name="connsiteY1" fmla="*/ 0 h 4292745"/>
              <a:gd name="connsiteX2" fmla="*/ 738916 w 1226117"/>
              <a:gd name="connsiteY2" fmla="*/ 694623 h 4292745"/>
              <a:gd name="connsiteX3" fmla="*/ 1134028 w 1226117"/>
              <a:gd name="connsiteY3" fmla="*/ 2286357 h 4292745"/>
              <a:gd name="connsiteX4" fmla="*/ 1226117 w 1226117"/>
              <a:gd name="connsiteY4" fmla="*/ 4236302 h 4292745"/>
              <a:gd name="connsiteX5" fmla="*/ 620889 w 1226117"/>
              <a:gd name="connsiteY5" fmla="*/ 4292745 h 4292745"/>
              <a:gd name="connsiteX6" fmla="*/ 580872 w 1226117"/>
              <a:gd name="connsiteY6" fmla="*/ 2196046 h 4292745"/>
              <a:gd name="connsiteX7" fmla="*/ 0 w 1226117"/>
              <a:gd name="connsiteY7" fmla="*/ 101602 h 4292745"/>
              <a:gd name="connsiteX0" fmla="*/ 0 w 1226117"/>
              <a:gd name="connsiteY0" fmla="*/ 101602 h 4292745"/>
              <a:gd name="connsiteX1" fmla="*/ 514916 w 1226117"/>
              <a:gd name="connsiteY1" fmla="*/ 0 h 4292745"/>
              <a:gd name="connsiteX2" fmla="*/ 772783 w 1226117"/>
              <a:gd name="connsiteY2" fmla="*/ 683334 h 4292745"/>
              <a:gd name="connsiteX3" fmla="*/ 1134028 w 1226117"/>
              <a:gd name="connsiteY3" fmla="*/ 2286357 h 4292745"/>
              <a:gd name="connsiteX4" fmla="*/ 1226117 w 1226117"/>
              <a:gd name="connsiteY4" fmla="*/ 4236302 h 4292745"/>
              <a:gd name="connsiteX5" fmla="*/ 620889 w 1226117"/>
              <a:gd name="connsiteY5" fmla="*/ 4292745 h 4292745"/>
              <a:gd name="connsiteX6" fmla="*/ 580872 w 1226117"/>
              <a:gd name="connsiteY6" fmla="*/ 2196046 h 4292745"/>
              <a:gd name="connsiteX7" fmla="*/ 0 w 1226117"/>
              <a:gd name="connsiteY7" fmla="*/ 101602 h 4292745"/>
              <a:gd name="connsiteX0" fmla="*/ 0 w 1226117"/>
              <a:gd name="connsiteY0" fmla="*/ 101602 h 4292745"/>
              <a:gd name="connsiteX1" fmla="*/ 514916 w 1226117"/>
              <a:gd name="connsiteY1" fmla="*/ 0 h 4292745"/>
              <a:gd name="connsiteX2" fmla="*/ 772783 w 1226117"/>
              <a:gd name="connsiteY2" fmla="*/ 683334 h 4292745"/>
              <a:gd name="connsiteX3" fmla="*/ 1134028 w 1226117"/>
              <a:gd name="connsiteY3" fmla="*/ 2286357 h 4292745"/>
              <a:gd name="connsiteX4" fmla="*/ 1226117 w 1226117"/>
              <a:gd name="connsiteY4" fmla="*/ 4236302 h 4292745"/>
              <a:gd name="connsiteX5" fmla="*/ 620889 w 1226117"/>
              <a:gd name="connsiteY5" fmla="*/ 4292745 h 4292745"/>
              <a:gd name="connsiteX6" fmla="*/ 580872 w 1226117"/>
              <a:gd name="connsiteY6" fmla="*/ 2196046 h 4292745"/>
              <a:gd name="connsiteX7" fmla="*/ 0 w 1226117"/>
              <a:gd name="connsiteY7" fmla="*/ 101602 h 4292745"/>
              <a:gd name="connsiteX0" fmla="*/ 0 w 1226117"/>
              <a:gd name="connsiteY0" fmla="*/ 101602 h 4292745"/>
              <a:gd name="connsiteX1" fmla="*/ 514916 w 1226117"/>
              <a:gd name="connsiteY1" fmla="*/ 0 h 4292745"/>
              <a:gd name="connsiteX2" fmla="*/ 772783 w 1226117"/>
              <a:gd name="connsiteY2" fmla="*/ 683334 h 4292745"/>
              <a:gd name="connsiteX3" fmla="*/ 1167895 w 1226117"/>
              <a:gd name="connsiteY3" fmla="*/ 2252491 h 4292745"/>
              <a:gd name="connsiteX4" fmla="*/ 1226117 w 1226117"/>
              <a:gd name="connsiteY4" fmla="*/ 4236302 h 4292745"/>
              <a:gd name="connsiteX5" fmla="*/ 620889 w 1226117"/>
              <a:gd name="connsiteY5" fmla="*/ 4292745 h 4292745"/>
              <a:gd name="connsiteX6" fmla="*/ 580872 w 1226117"/>
              <a:gd name="connsiteY6" fmla="*/ 2196046 h 4292745"/>
              <a:gd name="connsiteX7" fmla="*/ 0 w 1226117"/>
              <a:gd name="connsiteY7" fmla="*/ 101602 h 4292745"/>
              <a:gd name="connsiteX0" fmla="*/ 0 w 1226117"/>
              <a:gd name="connsiteY0" fmla="*/ 101602 h 4292745"/>
              <a:gd name="connsiteX1" fmla="*/ 514916 w 1226117"/>
              <a:gd name="connsiteY1" fmla="*/ 0 h 4292745"/>
              <a:gd name="connsiteX2" fmla="*/ 772783 w 1226117"/>
              <a:gd name="connsiteY2" fmla="*/ 683334 h 4292745"/>
              <a:gd name="connsiteX3" fmla="*/ 1167895 w 1226117"/>
              <a:gd name="connsiteY3" fmla="*/ 2252491 h 4292745"/>
              <a:gd name="connsiteX4" fmla="*/ 1226117 w 1226117"/>
              <a:gd name="connsiteY4" fmla="*/ 4236302 h 4292745"/>
              <a:gd name="connsiteX5" fmla="*/ 620889 w 1226117"/>
              <a:gd name="connsiteY5" fmla="*/ 4292745 h 4292745"/>
              <a:gd name="connsiteX6" fmla="*/ 592160 w 1226117"/>
              <a:gd name="connsiteY6" fmla="*/ 2207335 h 4292745"/>
              <a:gd name="connsiteX7" fmla="*/ 0 w 1226117"/>
              <a:gd name="connsiteY7" fmla="*/ 101602 h 4292745"/>
              <a:gd name="connsiteX0" fmla="*/ 0 w 1226117"/>
              <a:gd name="connsiteY0" fmla="*/ 101602 h 4292745"/>
              <a:gd name="connsiteX1" fmla="*/ 514916 w 1226117"/>
              <a:gd name="connsiteY1" fmla="*/ 0 h 4292745"/>
              <a:gd name="connsiteX2" fmla="*/ 772783 w 1226117"/>
              <a:gd name="connsiteY2" fmla="*/ 683334 h 4292745"/>
              <a:gd name="connsiteX3" fmla="*/ 1167895 w 1226117"/>
              <a:gd name="connsiteY3" fmla="*/ 2252491 h 4292745"/>
              <a:gd name="connsiteX4" fmla="*/ 1226117 w 1226117"/>
              <a:gd name="connsiteY4" fmla="*/ 4236302 h 4292745"/>
              <a:gd name="connsiteX5" fmla="*/ 620889 w 1226117"/>
              <a:gd name="connsiteY5" fmla="*/ 4292745 h 4292745"/>
              <a:gd name="connsiteX6" fmla="*/ 592160 w 1226117"/>
              <a:gd name="connsiteY6" fmla="*/ 2207335 h 4292745"/>
              <a:gd name="connsiteX7" fmla="*/ 0 w 1226117"/>
              <a:gd name="connsiteY7" fmla="*/ 101602 h 4292745"/>
              <a:gd name="connsiteX0" fmla="*/ 0 w 1226117"/>
              <a:gd name="connsiteY0" fmla="*/ 101602 h 4292745"/>
              <a:gd name="connsiteX1" fmla="*/ 514916 w 1226117"/>
              <a:gd name="connsiteY1" fmla="*/ 0 h 4292745"/>
              <a:gd name="connsiteX2" fmla="*/ 772783 w 1226117"/>
              <a:gd name="connsiteY2" fmla="*/ 683334 h 4292745"/>
              <a:gd name="connsiteX3" fmla="*/ 1167895 w 1226117"/>
              <a:gd name="connsiteY3" fmla="*/ 2252491 h 4292745"/>
              <a:gd name="connsiteX4" fmla="*/ 1226117 w 1226117"/>
              <a:gd name="connsiteY4" fmla="*/ 4236302 h 4292745"/>
              <a:gd name="connsiteX5" fmla="*/ 620889 w 1226117"/>
              <a:gd name="connsiteY5" fmla="*/ 4292745 h 4292745"/>
              <a:gd name="connsiteX6" fmla="*/ 592160 w 1226117"/>
              <a:gd name="connsiteY6" fmla="*/ 2207335 h 4292745"/>
              <a:gd name="connsiteX7" fmla="*/ 0 w 1226117"/>
              <a:gd name="connsiteY7" fmla="*/ 101602 h 4292745"/>
              <a:gd name="connsiteX0" fmla="*/ 0 w 1226117"/>
              <a:gd name="connsiteY0" fmla="*/ 101602 h 4258879"/>
              <a:gd name="connsiteX1" fmla="*/ 514916 w 1226117"/>
              <a:gd name="connsiteY1" fmla="*/ 0 h 4258879"/>
              <a:gd name="connsiteX2" fmla="*/ 772783 w 1226117"/>
              <a:gd name="connsiteY2" fmla="*/ 683334 h 4258879"/>
              <a:gd name="connsiteX3" fmla="*/ 1167895 w 1226117"/>
              <a:gd name="connsiteY3" fmla="*/ 2252491 h 4258879"/>
              <a:gd name="connsiteX4" fmla="*/ 1226117 w 1226117"/>
              <a:gd name="connsiteY4" fmla="*/ 4236302 h 4258879"/>
              <a:gd name="connsiteX5" fmla="*/ 632178 w 1226117"/>
              <a:gd name="connsiteY5" fmla="*/ 4258879 h 4258879"/>
              <a:gd name="connsiteX6" fmla="*/ 592160 w 1226117"/>
              <a:gd name="connsiteY6" fmla="*/ 2207335 h 4258879"/>
              <a:gd name="connsiteX7" fmla="*/ 0 w 1226117"/>
              <a:gd name="connsiteY7" fmla="*/ 101602 h 4258879"/>
              <a:gd name="connsiteX0" fmla="*/ 0 w 1226117"/>
              <a:gd name="connsiteY0" fmla="*/ 101602 h 4258879"/>
              <a:gd name="connsiteX1" fmla="*/ 514916 w 1226117"/>
              <a:gd name="connsiteY1" fmla="*/ 0 h 4258879"/>
              <a:gd name="connsiteX2" fmla="*/ 817938 w 1226117"/>
              <a:gd name="connsiteY2" fmla="*/ 694623 h 4258879"/>
              <a:gd name="connsiteX3" fmla="*/ 1167895 w 1226117"/>
              <a:gd name="connsiteY3" fmla="*/ 2252491 h 4258879"/>
              <a:gd name="connsiteX4" fmla="*/ 1226117 w 1226117"/>
              <a:gd name="connsiteY4" fmla="*/ 4236302 h 4258879"/>
              <a:gd name="connsiteX5" fmla="*/ 632178 w 1226117"/>
              <a:gd name="connsiteY5" fmla="*/ 4258879 h 4258879"/>
              <a:gd name="connsiteX6" fmla="*/ 592160 w 1226117"/>
              <a:gd name="connsiteY6" fmla="*/ 2207335 h 4258879"/>
              <a:gd name="connsiteX7" fmla="*/ 0 w 1226117"/>
              <a:gd name="connsiteY7" fmla="*/ 101602 h 4258879"/>
              <a:gd name="connsiteX0" fmla="*/ 0 w 1226117"/>
              <a:gd name="connsiteY0" fmla="*/ 146758 h 4304035"/>
              <a:gd name="connsiteX1" fmla="*/ 548783 w 1226117"/>
              <a:gd name="connsiteY1" fmla="*/ 0 h 4304035"/>
              <a:gd name="connsiteX2" fmla="*/ 817938 w 1226117"/>
              <a:gd name="connsiteY2" fmla="*/ 739779 h 4304035"/>
              <a:gd name="connsiteX3" fmla="*/ 1167895 w 1226117"/>
              <a:gd name="connsiteY3" fmla="*/ 2297647 h 4304035"/>
              <a:gd name="connsiteX4" fmla="*/ 1226117 w 1226117"/>
              <a:gd name="connsiteY4" fmla="*/ 4281458 h 4304035"/>
              <a:gd name="connsiteX5" fmla="*/ 632178 w 1226117"/>
              <a:gd name="connsiteY5" fmla="*/ 4304035 h 4304035"/>
              <a:gd name="connsiteX6" fmla="*/ 592160 w 1226117"/>
              <a:gd name="connsiteY6" fmla="*/ 2252491 h 4304035"/>
              <a:gd name="connsiteX7" fmla="*/ 0 w 1226117"/>
              <a:gd name="connsiteY7" fmla="*/ 146758 h 4304035"/>
              <a:gd name="connsiteX0" fmla="*/ 0 w 1226117"/>
              <a:gd name="connsiteY0" fmla="*/ 338669 h 4495946"/>
              <a:gd name="connsiteX1" fmla="*/ 560072 w 1226117"/>
              <a:gd name="connsiteY1" fmla="*/ 0 h 4495946"/>
              <a:gd name="connsiteX2" fmla="*/ 817938 w 1226117"/>
              <a:gd name="connsiteY2" fmla="*/ 931690 h 4495946"/>
              <a:gd name="connsiteX3" fmla="*/ 1167895 w 1226117"/>
              <a:gd name="connsiteY3" fmla="*/ 2489558 h 4495946"/>
              <a:gd name="connsiteX4" fmla="*/ 1226117 w 1226117"/>
              <a:gd name="connsiteY4" fmla="*/ 4473369 h 4495946"/>
              <a:gd name="connsiteX5" fmla="*/ 632178 w 1226117"/>
              <a:gd name="connsiteY5" fmla="*/ 4495946 h 4495946"/>
              <a:gd name="connsiteX6" fmla="*/ 592160 w 1226117"/>
              <a:gd name="connsiteY6" fmla="*/ 2444402 h 4495946"/>
              <a:gd name="connsiteX7" fmla="*/ 0 w 1226117"/>
              <a:gd name="connsiteY7" fmla="*/ 338669 h 4495946"/>
              <a:gd name="connsiteX0" fmla="*/ 0 w 1226117"/>
              <a:gd name="connsiteY0" fmla="*/ 338669 h 4495946"/>
              <a:gd name="connsiteX1" fmla="*/ 560072 w 1226117"/>
              <a:gd name="connsiteY1" fmla="*/ 0 h 4495946"/>
              <a:gd name="connsiteX2" fmla="*/ 817938 w 1226117"/>
              <a:gd name="connsiteY2" fmla="*/ 931690 h 4495946"/>
              <a:gd name="connsiteX3" fmla="*/ 1167895 w 1226117"/>
              <a:gd name="connsiteY3" fmla="*/ 2489558 h 4495946"/>
              <a:gd name="connsiteX4" fmla="*/ 1226117 w 1226117"/>
              <a:gd name="connsiteY4" fmla="*/ 4473369 h 4495946"/>
              <a:gd name="connsiteX5" fmla="*/ 632178 w 1226117"/>
              <a:gd name="connsiteY5" fmla="*/ 4495946 h 4495946"/>
              <a:gd name="connsiteX6" fmla="*/ 592160 w 1226117"/>
              <a:gd name="connsiteY6" fmla="*/ 2444402 h 4495946"/>
              <a:gd name="connsiteX7" fmla="*/ 0 w 1226117"/>
              <a:gd name="connsiteY7" fmla="*/ 338669 h 4495946"/>
              <a:gd name="connsiteX0" fmla="*/ 0 w 1226117"/>
              <a:gd name="connsiteY0" fmla="*/ 338669 h 4495946"/>
              <a:gd name="connsiteX1" fmla="*/ 560072 w 1226117"/>
              <a:gd name="connsiteY1" fmla="*/ 0 h 4495946"/>
              <a:gd name="connsiteX2" fmla="*/ 851805 w 1226117"/>
              <a:gd name="connsiteY2" fmla="*/ 931690 h 4495946"/>
              <a:gd name="connsiteX3" fmla="*/ 1167895 w 1226117"/>
              <a:gd name="connsiteY3" fmla="*/ 2489558 h 4495946"/>
              <a:gd name="connsiteX4" fmla="*/ 1226117 w 1226117"/>
              <a:gd name="connsiteY4" fmla="*/ 4473369 h 4495946"/>
              <a:gd name="connsiteX5" fmla="*/ 632178 w 1226117"/>
              <a:gd name="connsiteY5" fmla="*/ 4495946 h 4495946"/>
              <a:gd name="connsiteX6" fmla="*/ 592160 w 1226117"/>
              <a:gd name="connsiteY6" fmla="*/ 2444402 h 4495946"/>
              <a:gd name="connsiteX7" fmla="*/ 0 w 1226117"/>
              <a:gd name="connsiteY7" fmla="*/ 338669 h 4495946"/>
              <a:gd name="connsiteX0" fmla="*/ 0 w 1226117"/>
              <a:gd name="connsiteY0" fmla="*/ 338669 h 4495946"/>
              <a:gd name="connsiteX1" fmla="*/ 560072 w 1226117"/>
              <a:gd name="connsiteY1" fmla="*/ 0 h 4495946"/>
              <a:gd name="connsiteX2" fmla="*/ 851805 w 1226117"/>
              <a:gd name="connsiteY2" fmla="*/ 931690 h 4495946"/>
              <a:gd name="connsiteX3" fmla="*/ 1167895 w 1226117"/>
              <a:gd name="connsiteY3" fmla="*/ 2489558 h 4495946"/>
              <a:gd name="connsiteX4" fmla="*/ 1226117 w 1226117"/>
              <a:gd name="connsiteY4" fmla="*/ 4473369 h 4495946"/>
              <a:gd name="connsiteX5" fmla="*/ 632178 w 1226117"/>
              <a:gd name="connsiteY5" fmla="*/ 4495946 h 4495946"/>
              <a:gd name="connsiteX6" fmla="*/ 592160 w 1226117"/>
              <a:gd name="connsiteY6" fmla="*/ 2444402 h 4495946"/>
              <a:gd name="connsiteX7" fmla="*/ 0 w 1226117"/>
              <a:gd name="connsiteY7" fmla="*/ 338669 h 4495946"/>
              <a:gd name="connsiteX0" fmla="*/ 0 w 1226117"/>
              <a:gd name="connsiteY0" fmla="*/ 338669 h 4495946"/>
              <a:gd name="connsiteX1" fmla="*/ 560072 w 1226117"/>
              <a:gd name="connsiteY1" fmla="*/ 0 h 4495946"/>
              <a:gd name="connsiteX2" fmla="*/ 908249 w 1226117"/>
              <a:gd name="connsiteY2" fmla="*/ 942979 h 4495946"/>
              <a:gd name="connsiteX3" fmla="*/ 1167895 w 1226117"/>
              <a:gd name="connsiteY3" fmla="*/ 2489558 h 4495946"/>
              <a:gd name="connsiteX4" fmla="*/ 1226117 w 1226117"/>
              <a:gd name="connsiteY4" fmla="*/ 4473369 h 4495946"/>
              <a:gd name="connsiteX5" fmla="*/ 632178 w 1226117"/>
              <a:gd name="connsiteY5" fmla="*/ 4495946 h 4495946"/>
              <a:gd name="connsiteX6" fmla="*/ 592160 w 1226117"/>
              <a:gd name="connsiteY6" fmla="*/ 2444402 h 4495946"/>
              <a:gd name="connsiteX7" fmla="*/ 0 w 1226117"/>
              <a:gd name="connsiteY7" fmla="*/ 338669 h 4495946"/>
              <a:gd name="connsiteX0" fmla="*/ 0 w 1226117"/>
              <a:gd name="connsiteY0" fmla="*/ 338669 h 4495946"/>
              <a:gd name="connsiteX1" fmla="*/ 560072 w 1226117"/>
              <a:gd name="connsiteY1" fmla="*/ 0 h 4495946"/>
              <a:gd name="connsiteX2" fmla="*/ 908249 w 1226117"/>
              <a:gd name="connsiteY2" fmla="*/ 942979 h 4495946"/>
              <a:gd name="connsiteX3" fmla="*/ 1190473 w 1226117"/>
              <a:gd name="connsiteY3" fmla="*/ 2489558 h 4495946"/>
              <a:gd name="connsiteX4" fmla="*/ 1226117 w 1226117"/>
              <a:gd name="connsiteY4" fmla="*/ 4473369 h 4495946"/>
              <a:gd name="connsiteX5" fmla="*/ 632178 w 1226117"/>
              <a:gd name="connsiteY5" fmla="*/ 4495946 h 4495946"/>
              <a:gd name="connsiteX6" fmla="*/ 592160 w 1226117"/>
              <a:gd name="connsiteY6" fmla="*/ 2444402 h 4495946"/>
              <a:gd name="connsiteX7" fmla="*/ 0 w 1226117"/>
              <a:gd name="connsiteY7" fmla="*/ 338669 h 4495946"/>
              <a:gd name="connsiteX0" fmla="*/ 0 w 1226117"/>
              <a:gd name="connsiteY0" fmla="*/ 338669 h 4495946"/>
              <a:gd name="connsiteX1" fmla="*/ 560072 w 1226117"/>
              <a:gd name="connsiteY1" fmla="*/ 0 h 4495946"/>
              <a:gd name="connsiteX2" fmla="*/ 908249 w 1226117"/>
              <a:gd name="connsiteY2" fmla="*/ 942979 h 4495946"/>
              <a:gd name="connsiteX3" fmla="*/ 1190473 w 1226117"/>
              <a:gd name="connsiteY3" fmla="*/ 2489558 h 4495946"/>
              <a:gd name="connsiteX4" fmla="*/ 1226117 w 1226117"/>
              <a:gd name="connsiteY4" fmla="*/ 4473369 h 4495946"/>
              <a:gd name="connsiteX5" fmla="*/ 632178 w 1226117"/>
              <a:gd name="connsiteY5" fmla="*/ 4495946 h 4495946"/>
              <a:gd name="connsiteX6" fmla="*/ 592160 w 1226117"/>
              <a:gd name="connsiteY6" fmla="*/ 2444402 h 4495946"/>
              <a:gd name="connsiteX7" fmla="*/ 0 w 1226117"/>
              <a:gd name="connsiteY7" fmla="*/ 338669 h 4495946"/>
              <a:gd name="connsiteX0" fmla="*/ 0 w 1259229"/>
              <a:gd name="connsiteY0" fmla="*/ 338669 h 4495946"/>
              <a:gd name="connsiteX1" fmla="*/ 560072 w 1259229"/>
              <a:gd name="connsiteY1" fmla="*/ 0 h 4495946"/>
              <a:gd name="connsiteX2" fmla="*/ 908249 w 1259229"/>
              <a:gd name="connsiteY2" fmla="*/ 942979 h 4495946"/>
              <a:gd name="connsiteX3" fmla="*/ 1246917 w 1259229"/>
              <a:gd name="connsiteY3" fmla="*/ 2512136 h 4495946"/>
              <a:gd name="connsiteX4" fmla="*/ 1226117 w 1259229"/>
              <a:gd name="connsiteY4" fmla="*/ 4473369 h 4495946"/>
              <a:gd name="connsiteX5" fmla="*/ 632178 w 1259229"/>
              <a:gd name="connsiteY5" fmla="*/ 4495946 h 4495946"/>
              <a:gd name="connsiteX6" fmla="*/ 592160 w 1259229"/>
              <a:gd name="connsiteY6" fmla="*/ 2444402 h 4495946"/>
              <a:gd name="connsiteX7" fmla="*/ 0 w 1259229"/>
              <a:gd name="connsiteY7" fmla="*/ 338669 h 4495946"/>
              <a:gd name="connsiteX0" fmla="*/ 0 w 1259229"/>
              <a:gd name="connsiteY0" fmla="*/ 338669 h 4495946"/>
              <a:gd name="connsiteX1" fmla="*/ 560072 w 1259229"/>
              <a:gd name="connsiteY1" fmla="*/ 0 h 4495946"/>
              <a:gd name="connsiteX2" fmla="*/ 908249 w 1259229"/>
              <a:gd name="connsiteY2" fmla="*/ 942979 h 4495946"/>
              <a:gd name="connsiteX3" fmla="*/ 1246917 w 1259229"/>
              <a:gd name="connsiteY3" fmla="*/ 2512136 h 4495946"/>
              <a:gd name="connsiteX4" fmla="*/ 1226117 w 1259229"/>
              <a:gd name="connsiteY4" fmla="*/ 4473369 h 4495946"/>
              <a:gd name="connsiteX5" fmla="*/ 632178 w 1259229"/>
              <a:gd name="connsiteY5" fmla="*/ 4495946 h 4495946"/>
              <a:gd name="connsiteX6" fmla="*/ 592160 w 1259229"/>
              <a:gd name="connsiteY6" fmla="*/ 2444402 h 4495946"/>
              <a:gd name="connsiteX7" fmla="*/ 0 w 1259229"/>
              <a:gd name="connsiteY7" fmla="*/ 338669 h 4495946"/>
              <a:gd name="connsiteX0" fmla="*/ 0 w 1259229"/>
              <a:gd name="connsiteY0" fmla="*/ 338669 h 4495946"/>
              <a:gd name="connsiteX1" fmla="*/ 560072 w 1259229"/>
              <a:gd name="connsiteY1" fmla="*/ 0 h 4495946"/>
              <a:gd name="connsiteX2" fmla="*/ 942115 w 1259229"/>
              <a:gd name="connsiteY2" fmla="*/ 909113 h 4495946"/>
              <a:gd name="connsiteX3" fmla="*/ 1246917 w 1259229"/>
              <a:gd name="connsiteY3" fmla="*/ 2512136 h 4495946"/>
              <a:gd name="connsiteX4" fmla="*/ 1226117 w 1259229"/>
              <a:gd name="connsiteY4" fmla="*/ 4473369 h 4495946"/>
              <a:gd name="connsiteX5" fmla="*/ 632178 w 1259229"/>
              <a:gd name="connsiteY5" fmla="*/ 4495946 h 4495946"/>
              <a:gd name="connsiteX6" fmla="*/ 592160 w 1259229"/>
              <a:gd name="connsiteY6" fmla="*/ 2444402 h 4495946"/>
              <a:gd name="connsiteX7" fmla="*/ 0 w 1259229"/>
              <a:gd name="connsiteY7" fmla="*/ 338669 h 4495946"/>
              <a:gd name="connsiteX0" fmla="*/ 0 w 1259229"/>
              <a:gd name="connsiteY0" fmla="*/ 338669 h 4495946"/>
              <a:gd name="connsiteX1" fmla="*/ 560072 w 1259229"/>
              <a:gd name="connsiteY1" fmla="*/ 0 h 4495946"/>
              <a:gd name="connsiteX2" fmla="*/ 942115 w 1259229"/>
              <a:gd name="connsiteY2" fmla="*/ 909113 h 4495946"/>
              <a:gd name="connsiteX3" fmla="*/ 1246917 w 1259229"/>
              <a:gd name="connsiteY3" fmla="*/ 2512136 h 4495946"/>
              <a:gd name="connsiteX4" fmla="*/ 1226117 w 1259229"/>
              <a:gd name="connsiteY4" fmla="*/ 4473369 h 4495946"/>
              <a:gd name="connsiteX5" fmla="*/ 632178 w 1259229"/>
              <a:gd name="connsiteY5" fmla="*/ 4495946 h 4495946"/>
              <a:gd name="connsiteX6" fmla="*/ 682471 w 1259229"/>
              <a:gd name="connsiteY6" fmla="*/ 2342802 h 4495946"/>
              <a:gd name="connsiteX7" fmla="*/ 0 w 1259229"/>
              <a:gd name="connsiteY7" fmla="*/ 338669 h 4495946"/>
              <a:gd name="connsiteX0" fmla="*/ 1878 w 1261107"/>
              <a:gd name="connsiteY0" fmla="*/ 338669 h 4495946"/>
              <a:gd name="connsiteX1" fmla="*/ 561950 w 1261107"/>
              <a:gd name="connsiteY1" fmla="*/ 0 h 4495946"/>
              <a:gd name="connsiteX2" fmla="*/ 943993 w 1261107"/>
              <a:gd name="connsiteY2" fmla="*/ 909113 h 4495946"/>
              <a:gd name="connsiteX3" fmla="*/ 1248795 w 1261107"/>
              <a:gd name="connsiteY3" fmla="*/ 2512136 h 4495946"/>
              <a:gd name="connsiteX4" fmla="*/ 1227995 w 1261107"/>
              <a:gd name="connsiteY4" fmla="*/ 4473369 h 4495946"/>
              <a:gd name="connsiteX5" fmla="*/ 634056 w 1261107"/>
              <a:gd name="connsiteY5" fmla="*/ 4495946 h 4495946"/>
              <a:gd name="connsiteX6" fmla="*/ 684349 w 1261107"/>
              <a:gd name="connsiteY6" fmla="*/ 2342802 h 4495946"/>
              <a:gd name="connsiteX7" fmla="*/ 462126 w 1261107"/>
              <a:gd name="connsiteY7" fmla="*/ 1321892 h 4495946"/>
              <a:gd name="connsiteX8" fmla="*/ 1878 w 1261107"/>
              <a:gd name="connsiteY8" fmla="*/ 338669 h 4495946"/>
              <a:gd name="connsiteX0" fmla="*/ 20843 w 1280072"/>
              <a:gd name="connsiteY0" fmla="*/ 338669 h 4495946"/>
              <a:gd name="connsiteX1" fmla="*/ 580915 w 1280072"/>
              <a:gd name="connsiteY1" fmla="*/ 0 h 4495946"/>
              <a:gd name="connsiteX2" fmla="*/ 962958 w 1280072"/>
              <a:gd name="connsiteY2" fmla="*/ 909113 h 4495946"/>
              <a:gd name="connsiteX3" fmla="*/ 1267760 w 1280072"/>
              <a:gd name="connsiteY3" fmla="*/ 2512136 h 4495946"/>
              <a:gd name="connsiteX4" fmla="*/ 1246960 w 1280072"/>
              <a:gd name="connsiteY4" fmla="*/ 4473369 h 4495946"/>
              <a:gd name="connsiteX5" fmla="*/ 653021 w 1280072"/>
              <a:gd name="connsiteY5" fmla="*/ 4495946 h 4495946"/>
              <a:gd name="connsiteX6" fmla="*/ 703314 w 1280072"/>
              <a:gd name="connsiteY6" fmla="*/ 2342802 h 4495946"/>
              <a:gd name="connsiteX7" fmla="*/ 481091 w 1280072"/>
              <a:gd name="connsiteY7" fmla="*/ 1321892 h 4495946"/>
              <a:gd name="connsiteX8" fmla="*/ 198869 w 1280072"/>
              <a:gd name="connsiteY8" fmla="*/ 610692 h 4495946"/>
              <a:gd name="connsiteX9" fmla="*/ 20843 w 1280072"/>
              <a:gd name="connsiteY9" fmla="*/ 338669 h 4495946"/>
              <a:gd name="connsiteX0" fmla="*/ 25354 w 1239428"/>
              <a:gd name="connsiteY0" fmla="*/ 327381 h 4495946"/>
              <a:gd name="connsiteX1" fmla="*/ 540271 w 1239428"/>
              <a:gd name="connsiteY1" fmla="*/ 0 h 4495946"/>
              <a:gd name="connsiteX2" fmla="*/ 922314 w 1239428"/>
              <a:gd name="connsiteY2" fmla="*/ 909113 h 4495946"/>
              <a:gd name="connsiteX3" fmla="*/ 1227116 w 1239428"/>
              <a:gd name="connsiteY3" fmla="*/ 2512136 h 4495946"/>
              <a:gd name="connsiteX4" fmla="*/ 1206316 w 1239428"/>
              <a:gd name="connsiteY4" fmla="*/ 4473369 h 4495946"/>
              <a:gd name="connsiteX5" fmla="*/ 612377 w 1239428"/>
              <a:gd name="connsiteY5" fmla="*/ 4495946 h 4495946"/>
              <a:gd name="connsiteX6" fmla="*/ 662670 w 1239428"/>
              <a:gd name="connsiteY6" fmla="*/ 2342802 h 4495946"/>
              <a:gd name="connsiteX7" fmla="*/ 440447 w 1239428"/>
              <a:gd name="connsiteY7" fmla="*/ 1321892 h 4495946"/>
              <a:gd name="connsiteX8" fmla="*/ 158225 w 1239428"/>
              <a:gd name="connsiteY8" fmla="*/ 610692 h 4495946"/>
              <a:gd name="connsiteX9" fmla="*/ 25354 w 1239428"/>
              <a:gd name="connsiteY9" fmla="*/ 327381 h 4495946"/>
              <a:gd name="connsiteX0" fmla="*/ 25354 w 1239428"/>
              <a:gd name="connsiteY0" fmla="*/ 327381 h 4495946"/>
              <a:gd name="connsiteX1" fmla="*/ 540271 w 1239428"/>
              <a:gd name="connsiteY1" fmla="*/ 0 h 4495946"/>
              <a:gd name="connsiteX2" fmla="*/ 922314 w 1239428"/>
              <a:gd name="connsiteY2" fmla="*/ 909113 h 4495946"/>
              <a:gd name="connsiteX3" fmla="*/ 1227116 w 1239428"/>
              <a:gd name="connsiteY3" fmla="*/ 2512136 h 4495946"/>
              <a:gd name="connsiteX4" fmla="*/ 1206316 w 1239428"/>
              <a:gd name="connsiteY4" fmla="*/ 4473369 h 4495946"/>
              <a:gd name="connsiteX5" fmla="*/ 612377 w 1239428"/>
              <a:gd name="connsiteY5" fmla="*/ 4495946 h 4495946"/>
              <a:gd name="connsiteX6" fmla="*/ 662670 w 1239428"/>
              <a:gd name="connsiteY6" fmla="*/ 2342802 h 4495946"/>
              <a:gd name="connsiteX7" fmla="*/ 372714 w 1239428"/>
              <a:gd name="connsiteY7" fmla="*/ 1209003 h 4495946"/>
              <a:gd name="connsiteX8" fmla="*/ 158225 w 1239428"/>
              <a:gd name="connsiteY8" fmla="*/ 610692 h 4495946"/>
              <a:gd name="connsiteX9" fmla="*/ 25354 w 1239428"/>
              <a:gd name="connsiteY9" fmla="*/ 327381 h 4495946"/>
              <a:gd name="connsiteX0" fmla="*/ 25354 w 1239428"/>
              <a:gd name="connsiteY0" fmla="*/ 327381 h 4495946"/>
              <a:gd name="connsiteX1" fmla="*/ 540271 w 1239428"/>
              <a:gd name="connsiteY1" fmla="*/ 0 h 4495946"/>
              <a:gd name="connsiteX2" fmla="*/ 922314 w 1239428"/>
              <a:gd name="connsiteY2" fmla="*/ 909113 h 4495946"/>
              <a:gd name="connsiteX3" fmla="*/ 1227116 w 1239428"/>
              <a:gd name="connsiteY3" fmla="*/ 2512136 h 4495946"/>
              <a:gd name="connsiteX4" fmla="*/ 1206316 w 1239428"/>
              <a:gd name="connsiteY4" fmla="*/ 4473369 h 4495946"/>
              <a:gd name="connsiteX5" fmla="*/ 612377 w 1239428"/>
              <a:gd name="connsiteY5" fmla="*/ 4495946 h 4495946"/>
              <a:gd name="connsiteX6" fmla="*/ 640092 w 1239428"/>
              <a:gd name="connsiteY6" fmla="*/ 2376669 h 4495946"/>
              <a:gd name="connsiteX7" fmla="*/ 372714 w 1239428"/>
              <a:gd name="connsiteY7" fmla="*/ 1209003 h 4495946"/>
              <a:gd name="connsiteX8" fmla="*/ 158225 w 1239428"/>
              <a:gd name="connsiteY8" fmla="*/ 610692 h 4495946"/>
              <a:gd name="connsiteX9" fmla="*/ 25354 w 1239428"/>
              <a:gd name="connsiteY9" fmla="*/ 327381 h 4495946"/>
              <a:gd name="connsiteX0" fmla="*/ 37959 w 1252033"/>
              <a:gd name="connsiteY0" fmla="*/ 327381 h 4495946"/>
              <a:gd name="connsiteX1" fmla="*/ 552876 w 1252033"/>
              <a:gd name="connsiteY1" fmla="*/ 0 h 4495946"/>
              <a:gd name="connsiteX2" fmla="*/ 934919 w 1252033"/>
              <a:gd name="connsiteY2" fmla="*/ 909113 h 4495946"/>
              <a:gd name="connsiteX3" fmla="*/ 1239721 w 1252033"/>
              <a:gd name="connsiteY3" fmla="*/ 2512136 h 4495946"/>
              <a:gd name="connsiteX4" fmla="*/ 1218921 w 1252033"/>
              <a:gd name="connsiteY4" fmla="*/ 4473369 h 4495946"/>
              <a:gd name="connsiteX5" fmla="*/ 624982 w 1252033"/>
              <a:gd name="connsiteY5" fmla="*/ 4495946 h 4495946"/>
              <a:gd name="connsiteX6" fmla="*/ 652697 w 1252033"/>
              <a:gd name="connsiteY6" fmla="*/ 2376669 h 4495946"/>
              <a:gd name="connsiteX7" fmla="*/ 385319 w 1252033"/>
              <a:gd name="connsiteY7" fmla="*/ 1209003 h 4495946"/>
              <a:gd name="connsiteX8" fmla="*/ 170830 w 1252033"/>
              <a:gd name="connsiteY8" fmla="*/ 610692 h 4495946"/>
              <a:gd name="connsiteX9" fmla="*/ 69230 w 1252033"/>
              <a:gd name="connsiteY9" fmla="*/ 351047 h 4495946"/>
              <a:gd name="connsiteX10" fmla="*/ 37959 w 1252033"/>
              <a:gd name="connsiteY10" fmla="*/ 327381 h 4495946"/>
              <a:gd name="connsiteX0" fmla="*/ 31705 w 1279646"/>
              <a:gd name="connsiteY0" fmla="*/ 316092 h 4495946"/>
              <a:gd name="connsiteX1" fmla="*/ 580489 w 1279646"/>
              <a:gd name="connsiteY1" fmla="*/ 0 h 4495946"/>
              <a:gd name="connsiteX2" fmla="*/ 962532 w 1279646"/>
              <a:gd name="connsiteY2" fmla="*/ 909113 h 4495946"/>
              <a:gd name="connsiteX3" fmla="*/ 1267334 w 1279646"/>
              <a:gd name="connsiteY3" fmla="*/ 2512136 h 4495946"/>
              <a:gd name="connsiteX4" fmla="*/ 1246534 w 1279646"/>
              <a:gd name="connsiteY4" fmla="*/ 4473369 h 4495946"/>
              <a:gd name="connsiteX5" fmla="*/ 652595 w 1279646"/>
              <a:gd name="connsiteY5" fmla="*/ 4495946 h 4495946"/>
              <a:gd name="connsiteX6" fmla="*/ 680310 w 1279646"/>
              <a:gd name="connsiteY6" fmla="*/ 2376669 h 4495946"/>
              <a:gd name="connsiteX7" fmla="*/ 412932 w 1279646"/>
              <a:gd name="connsiteY7" fmla="*/ 1209003 h 4495946"/>
              <a:gd name="connsiteX8" fmla="*/ 198443 w 1279646"/>
              <a:gd name="connsiteY8" fmla="*/ 610692 h 4495946"/>
              <a:gd name="connsiteX9" fmla="*/ 96843 w 1279646"/>
              <a:gd name="connsiteY9" fmla="*/ 351047 h 4495946"/>
              <a:gd name="connsiteX10" fmla="*/ 31705 w 1279646"/>
              <a:gd name="connsiteY10" fmla="*/ 316092 h 4495946"/>
              <a:gd name="connsiteX0" fmla="*/ 37960 w 1252034"/>
              <a:gd name="connsiteY0" fmla="*/ 293514 h 4495946"/>
              <a:gd name="connsiteX1" fmla="*/ 552877 w 1252034"/>
              <a:gd name="connsiteY1" fmla="*/ 0 h 4495946"/>
              <a:gd name="connsiteX2" fmla="*/ 934920 w 1252034"/>
              <a:gd name="connsiteY2" fmla="*/ 909113 h 4495946"/>
              <a:gd name="connsiteX3" fmla="*/ 1239722 w 1252034"/>
              <a:gd name="connsiteY3" fmla="*/ 2512136 h 4495946"/>
              <a:gd name="connsiteX4" fmla="*/ 1218922 w 1252034"/>
              <a:gd name="connsiteY4" fmla="*/ 4473369 h 4495946"/>
              <a:gd name="connsiteX5" fmla="*/ 624983 w 1252034"/>
              <a:gd name="connsiteY5" fmla="*/ 4495946 h 4495946"/>
              <a:gd name="connsiteX6" fmla="*/ 652698 w 1252034"/>
              <a:gd name="connsiteY6" fmla="*/ 2376669 h 4495946"/>
              <a:gd name="connsiteX7" fmla="*/ 385320 w 1252034"/>
              <a:gd name="connsiteY7" fmla="*/ 1209003 h 4495946"/>
              <a:gd name="connsiteX8" fmla="*/ 170831 w 1252034"/>
              <a:gd name="connsiteY8" fmla="*/ 610692 h 4495946"/>
              <a:gd name="connsiteX9" fmla="*/ 69231 w 1252034"/>
              <a:gd name="connsiteY9" fmla="*/ 351047 h 4495946"/>
              <a:gd name="connsiteX10" fmla="*/ 37960 w 1252034"/>
              <a:gd name="connsiteY10" fmla="*/ 293514 h 4495946"/>
              <a:gd name="connsiteX0" fmla="*/ 55651 w 1213280"/>
              <a:gd name="connsiteY0" fmla="*/ 304802 h 4495946"/>
              <a:gd name="connsiteX1" fmla="*/ 514123 w 1213280"/>
              <a:gd name="connsiteY1" fmla="*/ 0 h 4495946"/>
              <a:gd name="connsiteX2" fmla="*/ 896166 w 1213280"/>
              <a:gd name="connsiteY2" fmla="*/ 909113 h 4495946"/>
              <a:gd name="connsiteX3" fmla="*/ 1200968 w 1213280"/>
              <a:gd name="connsiteY3" fmla="*/ 2512136 h 4495946"/>
              <a:gd name="connsiteX4" fmla="*/ 1180168 w 1213280"/>
              <a:gd name="connsiteY4" fmla="*/ 4473369 h 4495946"/>
              <a:gd name="connsiteX5" fmla="*/ 586229 w 1213280"/>
              <a:gd name="connsiteY5" fmla="*/ 4495946 h 4495946"/>
              <a:gd name="connsiteX6" fmla="*/ 613944 w 1213280"/>
              <a:gd name="connsiteY6" fmla="*/ 2376669 h 4495946"/>
              <a:gd name="connsiteX7" fmla="*/ 346566 w 1213280"/>
              <a:gd name="connsiteY7" fmla="*/ 1209003 h 4495946"/>
              <a:gd name="connsiteX8" fmla="*/ 132077 w 1213280"/>
              <a:gd name="connsiteY8" fmla="*/ 610692 h 4495946"/>
              <a:gd name="connsiteX9" fmla="*/ 30477 w 1213280"/>
              <a:gd name="connsiteY9" fmla="*/ 351047 h 4495946"/>
              <a:gd name="connsiteX10" fmla="*/ 55651 w 1213280"/>
              <a:gd name="connsiteY10" fmla="*/ 304802 h 4495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13280" h="4495946">
                <a:moveTo>
                  <a:pt x="55651" y="304802"/>
                </a:moveTo>
                <a:lnTo>
                  <a:pt x="514123" y="0"/>
                </a:lnTo>
                <a:cubicBezTo>
                  <a:pt x="586475" y="183504"/>
                  <a:pt x="824966" y="528054"/>
                  <a:pt x="896166" y="909113"/>
                </a:cubicBezTo>
                <a:cubicBezTo>
                  <a:pt x="1023810" y="1335329"/>
                  <a:pt x="1196909" y="1925619"/>
                  <a:pt x="1200968" y="2512136"/>
                </a:cubicBezTo>
                <a:cubicBezTo>
                  <a:pt x="1239191" y="3184695"/>
                  <a:pt x="1175812" y="3812099"/>
                  <a:pt x="1180168" y="4473369"/>
                </a:cubicBezTo>
                <a:lnTo>
                  <a:pt x="586229" y="4495946"/>
                </a:lnTo>
                <a:cubicBezTo>
                  <a:pt x="584179" y="3853491"/>
                  <a:pt x="638571" y="3052991"/>
                  <a:pt x="613944" y="2376669"/>
                </a:cubicBezTo>
                <a:cubicBezTo>
                  <a:pt x="570237" y="1860830"/>
                  <a:pt x="460311" y="1543025"/>
                  <a:pt x="346566" y="1209003"/>
                </a:cubicBezTo>
                <a:cubicBezTo>
                  <a:pt x="243677" y="920318"/>
                  <a:pt x="208785" y="774562"/>
                  <a:pt x="132077" y="610692"/>
                </a:cubicBezTo>
                <a:cubicBezTo>
                  <a:pt x="68107" y="477107"/>
                  <a:pt x="52622" y="398265"/>
                  <a:pt x="30477" y="351047"/>
                </a:cubicBezTo>
                <a:cubicBezTo>
                  <a:pt x="8332" y="303829"/>
                  <a:pt x="-36245" y="372717"/>
                  <a:pt x="55651" y="304802"/>
                </a:cubicBezTo>
                <a:close/>
              </a:path>
            </a:pathLst>
          </a:cu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" name="Группа 11"/>
          <p:cNvGrpSpPr>
            <a:grpSpLocks/>
          </p:cNvGrpSpPr>
          <p:nvPr/>
        </p:nvGrpSpPr>
        <p:grpSpPr bwMode="auto">
          <a:xfrm>
            <a:off x="214313" y="714375"/>
            <a:ext cx="8715375" cy="6072188"/>
            <a:chOff x="214282" y="714356"/>
            <a:chExt cx="8715436" cy="6072230"/>
          </a:xfrm>
        </p:grpSpPr>
        <p:cxnSp>
          <p:nvCxnSpPr>
            <p:cNvPr id="3" name="Прямая соединительная линия 2"/>
            <p:cNvCxnSpPr/>
            <p:nvPr/>
          </p:nvCxnSpPr>
          <p:spPr>
            <a:xfrm>
              <a:off x="214282" y="714356"/>
              <a:ext cx="8715436" cy="1588"/>
            </a:xfrm>
            <a:prstGeom prst="line">
              <a:avLst/>
            </a:prstGeom>
            <a:ln w="666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Прямая соединительная линия 3"/>
            <p:cNvCxnSpPr/>
            <p:nvPr/>
          </p:nvCxnSpPr>
          <p:spPr>
            <a:xfrm>
              <a:off x="214282" y="6357958"/>
              <a:ext cx="8715436" cy="9525"/>
            </a:xfrm>
            <a:prstGeom prst="line">
              <a:avLst/>
            </a:prstGeom>
            <a:ln w="666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6948280" y="6500834"/>
              <a:ext cx="1981438" cy="27700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>
                  <a:solidFill>
                    <a:schemeClr val="accent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www.minagri.gov.kz</a:t>
              </a:r>
              <a:endParaRPr lang="ru-RU" sz="12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034" name="TextBox 9"/>
            <p:cNvSpPr txBox="1">
              <a:spLocks noChangeArrowheads="1"/>
            </p:cNvSpPr>
            <p:nvPr/>
          </p:nvSpPr>
          <p:spPr bwMode="auto">
            <a:xfrm>
              <a:off x="571471" y="6500834"/>
              <a:ext cx="5008647" cy="2770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ru-RU" sz="1200" b="1" dirty="0">
                  <a:solidFill>
                    <a:schemeClr val="accent1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Министерство сельского хозяйства Республики Казахстан</a:t>
              </a:r>
            </a:p>
          </p:txBody>
        </p:sp>
        <p:pic>
          <p:nvPicPr>
            <p:cNvPr id="1035" name="Picture 2" descr="http://t2.gstatic.com/images?q=tbn:ANd9GcQ2j99An2T92MFPUakztlsK5rl1xUV3sT4r1nZQUNHx2NjtmGr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14282" y="6429396"/>
              <a:ext cx="352448" cy="357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643967" y="6318250"/>
            <a:ext cx="428625" cy="365125"/>
          </a:xfrm>
        </p:spPr>
        <p:txBody>
          <a:bodyPr/>
          <a:lstStyle/>
          <a:p>
            <a:pPr>
              <a:defRPr/>
            </a:pPr>
            <a:fld id="{380254B9-BC87-4769-B160-2EBB2B0D5201}" type="slidenum">
              <a:rPr lang="ru-RU" sz="1200">
                <a:solidFill>
                  <a:schemeClr val="tx2"/>
                </a:solidFill>
              </a:rPr>
              <a:pPr>
                <a:defRPr/>
              </a:pPr>
              <a:t>5</a:t>
            </a:fld>
            <a:endParaRPr lang="ru-RU" sz="1200" dirty="0">
              <a:solidFill>
                <a:schemeClr val="tx2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 rot="20688076">
            <a:off x="1180555" y="2427553"/>
            <a:ext cx="3305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река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188179" y="5831894"/>
            <a:ext cx="468052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ru-RU" sz="1400" i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en-US" sz="1400" i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- </a:t>
            </a:r>
            <a:r>
              <a:rPr lang="ru-RU" sz="1400" i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Магистральный канал;</a:t>
            </a:r>
            <a:endParaRPr lang="ru-RU" sz="1400" i="1" dirty="0"/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2051720" y="2348880"/>
            <a:ext cx="0" cy="28083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2951820" y="1916832"/>
            <a:ext cx="0" cy="3240360"/>
          </a:xfrm>
          <a:prstGeom prst="line">
            <a:avLst/>
          </a:prstGeom>
          <a:ln w="28575">
            <a:solidFill>
              <a:srgbClr val="00B0F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3851920" y="2348880"/>
            <a:ext cx="0" cy="28083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2051720" y="2348880"/>
            <a:ext cx="1800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2051720" y="5155362"/>
            <a:ext cx="18407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2051720" y="4293096"/>
            <a:ext cx="1800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2051720" y="3270860"/>
            <a:ext cx="1800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2051720" y="2806957"/>
            <a:ext cx="1800200" cy="0"/>
          </a:xfrm>
          <a:prstGeom prst="line">
            <a:avLst/>
          </a:prstGeom>
          <a:ln w="19050"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Прямоугольник 56"/>
          <p:cNvSpPr/>
          <p:nvPr/>
        </p:nvSpPr>
        <p:spPr>
          <a:xfrm>
            <a:off x="2253717" y="2911610"/>
            <a:ext cx="54382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СХТП</a:t>
            </a:r>
            <a:endParaRPr lang="ru-RU" sz="1000" dirty="0"/>
          </a:p>
        </p:txBody>
      </p:sp>
      <p:sp>
        <p:nvSpPr>
          <p:cNvPr id="58" name="Прямоугольник 57"/>
          <p:cNvSpPr/>
          <p:nvPr/>
        </p:nvSpPr>
        <p:spPr>
          <a:xfrm>
            <a:off x="3116261" y="2906662"/>
            <a:ext cx="54382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СХТП</a:t>
            </a:r>
            <a:endParaRPr lang="ru-RU" sz="1000" dirty="0"/>
          </a:p>
        </p:txBody>
      </p:sp>
      <p:cxnSp>
        <p:nvCxnSpPr>
          <p:cNvPr id="60" name="Прямая соединительная линия 59"/>
          <p:cNvCxnSpPr/>
          <p:nvPr/>
        </p:nvCxnSpPr>
        <p:spPr>
          <a:xfrm>
            <a:off x="2051720" y="4730461"/>
            <a:ext cx="1800200" cy="0"/>
          </a:xfrm>
          <a:prstGeom prst="line">
            <a:avLst/>
          </a:prstGeom>
          <a:ln w="19050"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>
            <a:off x="2051720" y="3753036"/>
            <a:ext cx="1800200" cy="0"/>
          </a:xfrm>
          <a:prstGeom prst="line">
            <a:avLst/>
          </a:prstGeom>
          <a:ln w="19050"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Прямоугольник 63"/>
          <p:cNvSpPr/>
          <p:nvPr/>
        </p:nvSpPr>
        <p:spPr>
          <a:xfrm>
            <a:off x="2274117" y="3913525"/>
            <a:ext cx="54382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СХТП</a:t>
            </a:r>
            <a:endParaRPr lang="ru-RU" sz="1000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3104220" y="3927841"/>
            <a:ext cx="54382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СХТП</a:t>
            </a:r>
            <a:endParaRPr lang="ru-RU" sz="1000" dirty="0"/>
          </a:p>
        </p:txBody>
      </p:sp>
      <p:sp>
        <p:nvSpPr>
          <p:cNvPr id="68" name="Прямоугольник 67"/>
          <p:cNvSpPr/>
          <p:nvPr/>
        </p:nvSpPr>
        <p:spPr>
          <a:xfrm>
            <a:off x="2236491" y="4854204"/>
            <a:ext cx="54382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СХТП</a:t>
            </a:r>
            <a:endParaRPr lang="ru-RU" sz="1000" dirty="0"/>
          </a:p>
        </p:txBody>
      </p:sp>
      <p:sp>
        <p:nvSpPr>
          <p:cNvPr id="69" name="Прямоугольник 68"/>
          <p:cNvSpPr/>
          <p:nvPr/>
        </p:nvSpPr>
        <p:spPr>
          <a:xfrm>
            <a:off x="3121388" y="4855826"/>
            <a:ext cx="54382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СХТП</a:t>
            </a:r>
            <a:endParaRPr lang="ru-RU" sz="1000" dirty="0"/>
          </a:p>
        </p:txBody>
      </p:sp>
      <p:cxnSp>
        <p:nvCxnSpPr>
          <p:cNvPr id="71" name="Прямая соединительная линия 70"/>
          <p:cNvCxnSpPr/>
          <p:nvPr/>
        </p:nvCxnSpPr>
        <p:spPr>
          <a:xfrm>
            <a:off x="5112060" y="1931773"/>
            <a:ext cx="0" cy="3249483"/>
          </a:xfrm>
          <a:prstGeom prst="line">
            <a:avLst/>
          </a:prstGeom>
          <a:ln w="38100">
            <a:solidFill>
              <a:srgbClr val="00B0F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>
            <a:off x="6012160" y="2372944"/>
            <a:ext cx="0" cy="28083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>
            <a:off x="4211960" y="2373735"/>
            <a:ext cx="1800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>
            <a:off x="4211960" y="2372944"/>
            <a:ext cx="0" cy="28083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>
            <a:off x="4211960" y="2806957"/>
            <a:ext cx="1800200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>
            <a:off x="7287908" y="1915002"/>
            <a:ext cx="0" cy="3240360"/>
          </a:xfrm>
          <a:prstGeom prst="line">
            <a:avLst/>
          </a:prstGeom>
          <a:ln w="38100">
            <a:solidFill>
              <a:srgbClr val="00B0F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>
            <a:off x="6372200" y="2369902"/>
            <a:ext cx="0" cy="28083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>
            <a:off x="8188008" y="2369902"/>
            <a:ext cx="0" cy="28083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/>
          <p:nvPr/>
        </p:nvCxnSpPr>
        <p:spPr>
          <a:xfrm>
            <a:off x="6362866" y="2369902"/>
            <a:ext cx="18251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>
            <a:off x="6387808" y="2808625"/>
            <a:ext cx="1800200" cy="0"/>
          </a:xfrm>
          <a:prstGeom prst="line">
            <a:avLst/>
          </a:prstGeom>
          <a:ln w="19050"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>
            <a:off x="4211960" y="4730461"/>
            <a:ext cx="1800200" cy="0"/>
          </a:xfrm>
          <a:prstGeom prst="line">
            <a:avLst/>
          </a:prstGeom>
          <a:ln w="19050"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>
            <a:off x="6387808" y="3774058"/>
            <a:ext cx="1800200" cy="0"/>
          </a:xfrm>
          <a:prstGeom prst="line">
            <a:avLst/>
          </a:prstGeom>
          <a:ln w="19050"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>
            <a:off x="4211960" y="3774058"/>
            <a:ext cx="1800200" cy="0"/>
          </a:xfrm>
          <a:prstGeom prst="line">
            <a:avLst/>
          </a:prstGeom>
          <a:ln w="19050"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>
            <a:off x="6362866" y="4730461"/>
            <a:ext cx="1800200" cy="0"/>
          </a:xfrm>
          <a:prstGeom prst="line">
            <a:avLst/>
          </a:prstGeom>
          <a:ln w="19050"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/>
          <p:nvPr/>
        </p:nvCxnSpPr>
        <p:spPr>
          <a:xfrm>
            <a:off x="4211960" y="4268192"/>
            <a:ext cx="1800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единительная линия 86"/>
          <p:cNvCxnSpPr/>
          <p:nvPr/>
        </p:nvCxnSpPr>
        <p:spPr>
          <a:xfrm>
            <a:off x="6387808" y="3284180"/>
            <a:ext cx="1800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>
            <a:off x="4211960" y="3284180"/>
            <a:ext cx="1800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единительная линия 88"/>
          <p:cNvCxnSpPr/>
          <p:nvPr/>
        </p:nvCxnSpPr>
        <p:spPr>
          <a:xfrm>
            <a:off x="6375337" y="4293096"/>
            <a:ext cx="1800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>
            <a:off x="4211960" y="5178214"/>
            <a:ext cx="18407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/>
          <p:cNvCxnSpPr/>
          <p:nvPr/>
        </p:nvCxnSpPr>
        <p:spPr>
          <a:xfrm>
            <a:off x="6372200" y="5178214"/>
            <a:ext cx="184071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Прямоугольник 91"/>
          <p:cNvSpPr/>
          <p:nvPr/>
        </p:nvSpPr>
        <p:spPr>
          <a:xfrm>
            <a:off x="4394768" y="2904609"/>
            <a:ext cx="54382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СХТП</a:t>
            </a:r>
            <a:endParaRPr lang="ru-RU" sz="1000" dirty="0"/>
          </a:p>
        </p:txBody>
      </p:sp>
      <p:sp>
        <p:nvSpPr>
          <p:cNvPr id="93" name="Прямоугольник 92"/>
          <p:cNvSpPr/>
          <p:nvPr/>
        </p:nvSpPr>
        <p:spPr>
          <a:xfrm>
            <a:off x="5287295" y="2904608"/>
            <a:ext cx="54382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СХТП</a:t>
            </a:r>
            <a:endParaRPr lang="ru-RU" sz="1000" dirty="0"/>
          </a:p>
        </p:txBody>
      </p:sp>
      <p:sp>
        <p:nvSpPr>
          <p:cNvPr id="94" name="Прямоугольник 93"/>
          <p:cNvSpPr/>
          <p:nvPr/>
        </p:nvSpPr>
        <p:spPr>
          <a:xfrm>
            <a:off x="4399208" y="3955296"/>
            <a:ext cx="54382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СХТП</a:t>
            </a:r>
            <a:endParaRPr lang="ru-RU" sz="1000" dirty="0"/>
          </a:p>
        </p:txBody>
      </p:sp>
      <p:sp>
        <p:nvSpPr>
          <p:cNvPr id="95" name="Прямоугольник 94"/>
          <p:cNvSpPr/>
          <p:nvPr/>
        </p:nvSpPr>
        <p:spPr>
          <a:xfrm>
            <a:off x="4362899" y="4880799"/>
            <a:ext cx="54382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СХТП</a:t>
            </a:r>
            <a:endParaRPr lang="ru-RU" sz="1000" dirty="0"/>
          </a:p>
        </p:txBody>
      </p:sp>
      <p:sp>
        <p:nvSpPr>
          <p:cNvPr id="96" name="Прямоугольник 95"/>
          <p:cNvSpPr/>
          <p:nvPr/>
        </p:nvSpPr>
        <p:spPr>
          <a:xfrm>
            <a:off x="5274366" y="3927841"/>
            <a:ext cx="54382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СХТП</a:t>
            </a:r>
            <a:endParaRPr lang="ru-RU" sz="1000" dirty="0"/>
          </a:p>
        </p:txBody>
      </p:sp>
      <p:sp>
        <p:nvSpPr>
          <p:cNvPr id="97" name="Прямоугольник 96"/>
          <p:cNvSpPr/>
          <p:nvPr/>
        </p:nvSpPr>
        <p:spPr>
          <a:xfrm>
            <a:off x="5262998" y="4839840"/>
            <a:ext cx="54382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СХТП</a:t>
            </a:r>
            <a:endParaRPr lang="ru-RU" sz="1000" dirty="0"/>
          </a:p>
        </p:txBody>
      </p:sp>
      <p:sp>
        <p:nvSpPr>
          <p:cNvPr id="99" name="Прямоугольник 98"/>
          <p:cNvSpPr/>
          <p:nvPr/>
        </p:nvSpPr>
        <p:spPr>
          <a:xfrm>
            <a:off x="6522449" y="3976980"/>
            <a:ext cx="54382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СХТП</a:t>
            </a:r>
            <a:endParaRPr lang="ru-RU" sz="1000" dirty="0"/>
          </a:p>
        </p:txBody>
      </p:sp>
      <p:sp>
        <p:nvSpPr>
          <p:cNvPr id="100" name="Прямоугольник 99"/>
          <p:cNvSpPr/>
          <p:nvPr/>
        </p:nvSpPr>
        <p:spPr>
          <a:xfrm>
            <a:off x="7453577" y="4861629"/>
            <a:ext cx="54382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СХТП</a:t>
            </a:r>
            <a:endParaRPr lang="ru-RU" sz="1000" dirty="0"/>
          </a:p>
        </p:txBody>
      </p:sp>
      <p:sp>
        <p:nvSpPr>
          <p:cNvPr id="101" name="Прямоугольник 100"/>
          <p:cNvSpPr/>
          <p:nvPr/>
        </p:nvSpPr>
        <p:spPr>
          <a:xfrm>
            <a:off x="6521582" y="4851693"/>
            <a:ext cx="54382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СХТП</a:t>
            </a:r>
            <a:endParaRPr lang="ru-RU" sz="1000" dirty="0"/>
          </a:p>
        </p:txBody>
      </p:sp>
      <p:sp>
        <p:nvSpPr>
          <p:cNvPr id="102" name="Прямоугольник 101"/>
          <p:cNvSpPr/>
          <p:nvPr/>
        </p:nvSpPr>
        <p:spPr>
          <a:xfrm>
            <a:off x="6528536" y="2944560"/>
            <a:ext cx="54382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СХТП</a:t>
            </a:r>
            <a:endParaRPr lang="ru-RU" sz="1000" dirty="0"/>
          </a:p>
        </p:txBody>
      </p:sp>
      <p:sp>
        <p:nvSpPr>
          <p:cNvPr id="105" name="Прямоугольник 104"/>
          <p:cNvSpPr/>
          <p:nvPr/>
        </p:nvSpPr>
        <p:spPr>
          <a:xfrm>
            <a:off x="7453577" y="2958148"/>
            <a:ext cx="54382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СХТП</a:t>
            </a:r>
            <a:endParaRPr lang="ru-RU" sz="1000" dirty="0"/>
          </a:p>
        </p:txBody>
      </p:sp>
      <p:sp>
        <p:nvSpPr>
          <p:cNvPr id="106" name="Прямоугольник 105"/>
          <p:cNvSpPr/>
          <p:nvPr/>
        </p:nvSpPr>
        <p:spPr>
          <a:xfrm>
            <a:off x="7461936" y="3970021"/>
            <a:ext cx="54382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СХТП</a:t>
            </a:r>
            <a:endParaRPr lang="ru-RU" sz="1000" dirty="0"/>
          </a:p>
        </p:txBody>
      </p:sp>
      <p:cxnSp>
        <p:nvCxnSpPr>
          <p:cNvPr id="81" name="Прямая со стрелкой 80"/>
          <p:cNvCxnSpPr/>
          <p:nvPr/>
        </p:nvCxnSpPr>
        <p:spPr>
          <a:xfrm flipV="1">
            <a:off x="4002635" y="1339489"/>
            <a:ext cx="512998" cy="486571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Прямоугольник 107"/>
          <p:cNvSpPr/>
          <p:nvPr/>
        </p:nvSpPr>
        <p:spPr>
          <a:xfrm>
            <a:off x="5862922" y="5808493"/>
            <a:ext cx="45887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i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r>
              <a:rPr lang="ru-RU" sz="1400" i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i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ru-RU" sz="1400" i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Внутрихозяйственные сети.</a:t>
            </a:r>
            <a:endParaRPr lang="ru-RU" sz="1400" i="1" dirty="0"/>
          </a:p>
        </p:txBody>
      </p:sp>
      <p:sp>
        <p:nvSpPr>
          <p:cNvPr id="121" name="Прямоугольник 120"/>
          <p:cNvSpPr/>
          <p:nvPr/>
        </p:nvSpPr>
        <p:spPr>
          <a:xfrm>
            <a:off x="3399101" y="5797915"/>
            <a:ext cx="493919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i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ru-RU" sz="1400" i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i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ru-RU" sz="1400" i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Межхозяйственные сети;</a:t>
            </a:r>
            <a:endParaRPr lang="ru-RU" sz="1400" i="1" dirty="0"/>
          </a:p>
        </p:txBody>
      </p:sp>
      <p:cxnSp>
        <p:nvCxnSpPr>
          <p:cNvPr id="122" name="Прямая со стрелкой 121"/>
          <p:cNvCxnSpPr>
            <a:endCxn id="137" idx="1"/>
          </p:cNvCxnSpPr>
          <p:nvPr/>
        </p:nvCxnSpPr>
        <p:spPr>
          <a:xfrm flipV="1">
            <a:off x="5112060" y="2116189"/>
            <a:ext cx="926213" cy="187790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Прямоугольник 124"/>
          <p:cNvSpPr/>
          <p:nvPr/>
        </p:nvSpPr>
        <p:spPr>
          <a:xfrm>
            <a:off x="7718928" y="1039603"/>
            <a:ext cx="320650" cy="310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lang="ru-RU" sz="1400" dirty="0"/>
          </a:p>
        </p:txBody>
      </p:sp>
      <p:sp>
        <p:nvSpPr>
          <p:cNvPr id="131" name="Прямоугольник 130"/>
          <p:cNvSpPr/>
          <p:nvPr/>
        </p:nvSpPr>
        <p:spPr>
          <a:xfrm>
            <a:off x="4515633" y="1056015"/>
            <a:ext cx="29848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lang="ru-RU" sz="1400" dirty="0"/>
          </a:p>
        </p:txBody>
      </p:sp>
      <p:sp>
        <p:nvSpPr>
          <p:cNvPr id="137" name="Прямоугольник 136"/>
          <p:cNvSpPr/>
          <p:nvPr/>
        </p:nvSpPr>
        <p:spPr>
          <a:xfrm>
            <a:off x="6038273" y="1962300"/>
            <a:ext cx="29848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lang="ru-RU" sz="1400" dirty="0"/>
          </a:p>
        </p:txBody>
      </p:sp>
      <p:sp>
        <p:nvSpPr>
          <p:cNvPr id="1046" name="Прямоугольник 1045"/>
          <p:cNvSpPr/>
          <p:nvPr/>
        </p:nvSpPr>
        <p:spPr>
          <a:xfrm>
            <a:off x="1284068" y="174074"/>
            <a:ext cx="66688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Схема функционирования системы </a:t>
            </a:r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водообеспечения</a:t>
            </a:r>
            <a:endParaRPr lang="ru-RU" dirty="0"/>
          </a:p>
        </p:txBody>
      </p:sp>
      <p:cxnSp>
        <p:nvCxnSpPr>
          <p:cNvPr id="98" name="Прямая со стрелкой 97"/>
          <p:cNvCxnSpPr>
            <a:stCxn id="137" idx="3"/>
          </p:cNvCxnSpPr>
          <p:nvPr/>
        </p:nvCxnSpPr>
        <p:spPr>
          <a:xfrm>
            <a:off x="6336753" y="2116189"/>
            <a:ext cx="964256" cy="38696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 стрелкой 102"/>
          <p:cNvCxnSpPr/>
          <p:nvPr/>
        </p:nvCxnSpPr>
        <p:spPr>
          <a:xfrm flipV="1">
            <a:off x="7031892" y="1376796"/>
            <a:ext cx="701954" cy="3353665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 стрелкой 103"/>
          <p:cNvCxnSpPr/>
          <p:nvPr/>
        </p:nvCxnSpPr>
        <p:spPr>
          <a:xfrm flipV="1">
            <a:off x="7666364" y="1315364"/>
            <a:ext cx="244447" cy="1471891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 стрелкой 106"/>
          <p:cNvCxnSpPr/>
          <p:nvPr/>
        </p:nvCxnSpPr>
        <p:spPr>
          <a:xfrm flipV="1">
            <a:off x="5667727" y="1349870"/>
            <a:ext cx="1964613" cy="2396812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3160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1"/>
          <p:cNvGrpSpPr>
            <a:grpSpLocks/>
          </p:cNvGrpSpPr>
          <p:nvPr/>
        </p:nvGrpSpPr>
        <p:grpSpPr bwMode="auto">
          <a:xfrm>
            <a:off x="214313" y="714375"/>
            <a:ext cx="8715375" cy="6072188"/>
            <a:chOff x="214282" y="714356"/>
            <a:chExt cx="8715436" cy="6072230"/>
          </a:xfrm>
        </p:grpSpPr>
        <p:cxnSp>
          <p:nvCxnSpPr>
            <p:cNvPr id="3" name="Прямая соединительная линия 2"/>
            <p:cNvCxnSpPr/>
            <p:nvPr/>
          </p:nvCxnSpPr>
          <p:spPr>
            <a:xfrm>
              <a:off x="214282" y="714356"/>
              <a:ext cx="8715436" cy="1588"/>
            </a:xfrm>
            <a:prstGeom prst="line">
              <a:avLst/>
            </a:prstGeom>
            <a:ln w="666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Прямая соединительная линия 3"/>
            <p:cNvCxnSpPr/>
            <p:nvPr/>
          </p:nvCxnSpPr>
          <p:spPr>
            <a:xfrm>
              <a:off x="214282" y="6357958"/>
              <a:ext cx="8715436" cy="9525"/>
            </a:xfrm>
            <a:prstGeom prst="line">
              <a:avLst/>
            </a:prstGeom>
            <a:ln w="666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6948280" y="6500834"/>
              <a:ext cx="1981438" cy="27700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>
                  <a:solidFill>
                    <a:schemeClr val="accent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www.minagri.gov.kz</a:t>
              </a:r>
              <a:endParaRPr lang="ru-RU" sz="12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034" name="TextBox 9"/>
            <p:cNvSpPr txBox="1">
              <a:spLocks noChangeArrowheads="1"/>
            </p:cNvSpPr>
            <p:nvPr/>
          </p:nvSpPr>
          <p:spPr bwMode="auto">
            <a:xfrm>
              <a:off x="571471" y="6500834"/>
              <a:ext cx="5008647" cy="2770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ru-RU" sz="1200" b="1" dirty="0">
                  <a:solidFill>
                    <a:schemeClr val="accent1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Министерство сельского хозяйства Республики Казахстан</a:t>
              </a:r>
            </a:p>
          </p:txBody>
        </p:sp>
        <p:pic>
          <p:nvPicPr>
            <p:cNvPr id="1035" name="Picture 2" descr="http://t2.gstatic.com/images?q=tbn:ANd9GcQ2j99An2T92MFPUakztlsK5rl1xUV3sT4r1nZQUNHx2NjtmGr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14282" y="6429396"/>
              <a:ext cx="352448" cy="357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643967" y="6318250"/>
            <a:ext cx="428625" cy="365125"/>
          </a:xfrm>
        </p:spPr>
        <p:txBody>
          <a:bodyPr/>
          <a:lstStyle/>
          <a:p>
            <a:pPr>
              <a:defRPr/>
            </a:pPr>
            <a:fld id="{380254B9-BC87-4769-B160-2EBB2B0D5201}" type="slidenum">
              <a:rPr lang="ru-RU" sz="1200">
                <a:solidFill>
                  <a:schemeClr val="tx2"/>
                </a:solidFill>
              </a:rPr>
              <a:pPr>
                <a:defRPr/>
              </a:pPr>
              <a:t>6</a:t>
            </a:fld>
            <a:endParaRPr lang="ru-RU" sz="1200" dirty="0">
              <a:solidFill>
                <a:schemeClr val="tx2"/>
              </a:solidFill>
            </a:endParaRPr>
          </a:p>
        </p:txBody>
      </p:sp>
      <p:sp>
        <p:nvSpPr>
          <p:cNvPr id="23" name="Заголовок 1"/>
          <p:cNvSpPr txBox="1">
            <a:spLocks/>
          </p:cNvSpPr>
          <p:nvPr/>
        </p:nvSpPr>
        <p:spPr>
          <a:xfrm>
            <a:off x="214313" y="118113"/>
            <a:ext cx="8715375" cy="419204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k-KZ" sz="18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Доля валового производства растениеводческой продукции с орошаемых земель</a:t>
            </a:r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u-RU" sz="1800" dirty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30" name="Группа 29"/>
          <p:cNvGrpSpPr/>
          <p:nvPr/>
        </p:nvGrpSpPr>
        <p:grpSpPr>
          <a:xfrm>
            <a:off x="126916" y="774387"/>
            <a:ext cx="8802772" cy="5390916"/>
            <a:chOff x="126916" y="774387"/>
            <a:chExt cx="8802772" cy="5390916"/>
          </a:xfrm>
        </p:grpSpPr>
        <p:graphicFrame>
          <p:nvGraphicFramePr>
            <p:cNvPr id="31" name="Диаграмма 30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176216186"/>
                </p:ext>
              </p:extLst>
            </p:nvPr>
          </p:nvGraphicFramePr>
          <p:xfrm>
            <a:off x="126916" y="3372226"/>
            <a:ext cx="4572000" cy="279307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grpSp>
          <p:nvGrpSpPr>
            <p:cNvPr id="32" name="Группа 31"/>
            <p:cNvGrpSpPr/>
            <p:nvPr/>
          </p:nvGrpSpPr>
          <p:grpSpPr>
            <a:xfrm>
              <a:off x="245637" y="774387"/>
              <a:ext cx="8684051" cy="5353145"/>
              <a:chOff x="285720" y="769249"/>
              <a:chExt cx="8684051" cy="5353145"/>
            </a:xfrm>
          </p:grpSpPr>
          <p:sp>
            <p:nvSpPr>
              <p:cNvPr id="33" name="TextBox 32"/>
              <p:cNvSpPr txBox="1"/>
              <p:nvPr/>
            </p:nvSpPr>
            <p:spPr>
              <a:xfrm>
                <a:off x="285720" y="769249"/>
                <a:ext cx="4071966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1400" b="1" i="1" dirty="0" smtClean="0">
                    <a:solidFill>
                      <a:srgbClr val="0070C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Доля сельхозпродукции с орошаемых земель от общей растениеводческой продукции страны  </a:t>
                </a:r>
                <a:endParaRPr lang="ru-RU" sz="1400" b="1" i="1" dirty="0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graphicFrame>
            <p:nvGraphicFramePr>
              <p:cNvPr id="34" name="Диаграмма 33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816288218"/>
                  </p:ext>
                </p:extLst>
              </p:nvPr>
            </p:nvGraphicFramePr>
            <p:xfrm>
              <a:off x="4971559" y="1349531"/>
              <a:ext cx="3998212" cy="2285093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5"/>
              </a:graphicData>
            </a:graphic>
          </p:graphicFrame>
          <p:graphicFrame>
            <p:nvGraphicFramePr>
              <p:cNvPr id="35" name="Диаграмма 34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884228906"/>
                  </p:ext>
                </p:extLst>
              </p:nvPr>
            </p:nvGraphicFramePr>
            <p:xfrm>
              <a:off x="723651" y="1451358"/>
              <a:ext cx="3816424" cy="2332544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6"/>
              </a:graphicData>
            </a:graphic>
          </p:graphicFrame>
          <p:graphicFrame>
            <p:nvGraphicFramePr>
              <p:cNvPr id="36" name="Диаграмма 35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562556767"/>
                  </p:ext>
                </p:extLst>
              </p:nvPr>
            </p:nvGraphicFramePr>
            <p:xfrm>
              <a:off x="5426288" y="3279846"/>
              <a:ext cx="3543483" cy="2842548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7"/>
              </a:graphicData>
            </a:graphic>
          </p:graphicFrame>
          <p:cxnSp>
            <p:nvCxnSpPr>
              <p:cNvPr id="37" name="Прямая соединительная линия 36"/>
              <p:cNvCxnSpPr/>
              <p:nvPr/>
            </p:nvCxnSpPr>
            <p:spPr>
              <a:xfrm flipH="1">
                <a:off x="611560" y="3429000"/>
                <a:ext cx="8174712" cy="0"/>
              </a:xfrm>
              <a:prstGeom prst="line">
                <a:avLst/>
              </a:prstGeom>
              <a:ln w="76200" cmpd="sng">
                <a:solidFill>
                  <a:srgbClr val="003399"/>
                </a:solidFill>
                <a:tailEnd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8" name="Прямоугольник 37"/>
              <p:cNvSpPr/>
              <p:nvPr/>
            </p:nvSpPr>
            <p:spPr>
              <a:xfrm>
                <a:off x="4357686" y="1451357"/>
                <a:ext cx="838691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400" b="1" i="1" dirty="0" smtClean="0">
                    <a:solidFill>
                      <a:srgbClr val="0070C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1991г.</a:t>
                </a:r>
                <a:r>
                  <a:rPr lang="ru-RU" sz="1400" b="1" dirty="0" smtClean="0">
                    <a:solidFill>
                      <a:srgbClr val="0070C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endParaRPr lang="ru-RU" sz="1400" dirty="0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39" name="Прямоугольник 38"/>
              <p:cNvSpPr/>
              <p:nvPr/>
            </p:nvSpPr>
            <p:spPr>
              <a:xfrm>
                <a:off x="4332202" y="3613666"/>
                <a:ext cx="785793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400" b="1" i="1" dirty="0" smtClean="0">
                    <a:solidFill>
                      <a:srgbClr val="0070C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2012г.</a:t>
                </a:r>
                <a:endParaRPr lang="ru-RU" sz="1400" dirty="0">
                  <a:solidFill>
                    <a:srgbClr val="0070C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40" name="Прямоугольник 39"/>
              <p:cNvSpPr/>
              <p:nvPr/>
            </p:nvSpPr>
            <p:spPr>
              <a:xfrm>
                <a:off x="3387947" y="3659406"/>
                <a:ext cx="612668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2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5,3%</a:t>
                </a:r>
                <a:endParaRPr lang="ru-RU" sz="12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</p:grpSp>
      <p:sp>
        <p:nvSpPr>
          <p:cNvPr id="41" name="TextBox 40"/>
          <p:cNvSpPr txBox="1"/>
          <p:nvPr/>
        </p:nvSpPr>
        <p:spPr>
          <a:xfrm>
            <a:off x="4715032" y="824619"/>
            <a:ext cx="44644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i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Удельный вес орошаемых земель </a:t>
            </a:r>
            <a:endParaRPr lang="en-US" sz="1400" b="1" i="1" dirty="0" smtClean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1400" b="1" i="1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пахотных землях страны  </a:t>
            </a:r>
            <a:endParaRPr lang="ru-RU" sz="1400" b="1" i="1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094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1"/>
          <p:cNvGrpSpPr>
            <a:grpSpLocks/>
          </p:cNvGrpSpPr>
          <p:nvPr/>
        </p:nvGrpSpPr>
        <p:grpSpPr bwMode="auto">
          <a:xfrm>
            <a:off x="214313" y="714375"/>
            <a:ext cx="8715375" cy="6072188"/>
            <a:chOff x="214282" y="714356"/>
            <a:chExt cx="8715436" cy="6072230"/>
          </a:xfrm>
        </p:grpSpPr>
        <p:cxnSp>
          <p:nvCxnSpPr>
            <p:cNvPr id="3" name="Прямая соединительная линия 2"/>
            <p:cNvCxnSpPr/>
            <p:nvPr/>
          </p:nvCxnSpPr>
          <p:spPr>
            <a:xfrm>
              <a:off x="214282" y="714356"/>
              <a:ext cx="8715436" cy="1588"/>
            </a:xfrm>
            <a:prstGeom prst="line">
              <a:avLst/>
            </a:prstGeom>
            <a:ln w="666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Прямая соединительная линия 3"/>
            <p:cNvCxnSpPr/>
            <p:nvPr/>
          </p:nvCxnSpPr>
          <p:spPr>
            <a:xfrm>
              <a:off x="214282" y="6357958"/>
              <a:ext cx="8715436" cy="9525"/>
            </a:xfrm>
            <a:prstGeom prst="line">
              <a:avLst/>
            </a:prstGeom>
            <a:ln w="666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6948280" y="6500834"/>
              <a:ext cx="1981438" cy="27700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>
                  <a:solidFill>
                    <a:schemeClr val="accent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www.minagri.gov.kz</a:t>
              </a:r>
              <a:endParaRPr lang="ru-RU" sz="12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034" name="TextBox 9"/>
            <p:cNvSpPr txBox="1">
              <a:spLocks noChangeArrowheads="1"/>
            </p:cNvSpPr>
            <p:nvPr/>
          </p:nvSpPr>
          <p:spPr bwMode="auto">
            <a:xfrm>
              <a:off x="571471" y="6500834"/>
              <a:ext cx="5008647" cy="2770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ru-RU" sz="1200" b="1" dirty="0">
                  <a:solidFill>
                    <a:schemeClr val="accent1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Министерство сельского хозяйства Республики Казахстан</a:t>
              </a:r>
            </a:p>
          </p:txBody>
        </p:sp>
        <p:pic>
          <p:nvPicPr>
            <p:cNvPr id="1035" name="Picture 2" descr="http://t2.gstatic.com/images?q=tbn:ANd9GcQ2j99An2T92MFPUakztlsK5rl1xUV3sT4r1nZQUNHx2NjtmGr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14282" y="6429396"/>
              <a:ext cx="352448" cy="357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643967" y="6318250"/>
            <a:ext cx="428625" cy="365125"/>
          </a:xfrm>
        </p:spPr>
        <p:txBody>
          <a:bodyPr/>
          <a:lstStyle/>
          <a:p>
            <a:pPr>
              <a:defRPr/>
            </a:pPr>
            <a:fld id="{380254B9-BC87-4769-B160-2EBB2B0D5201}" type="slidenum">
              <a:rPr lang="ru-RU" sz="1200">
                <a:solidFill>
                  <a:schemeClr val="tx2"/>
                </a:solidFill>
              </a:rPr>
              <a:pPr>
                <a:defRPr/>
              </a:pPr>
              <a:t>7</a:t>
            </a:fld>
            <a:endParaRPr lang="ru-RU" sz="1200" dirty="0">
              <a:solidFill>
                <a:schemeClr val="tx2"/>
              </a:solidFill>
            </a:endParaRPr>
          </a:p>
        </p:txBody>
      </p:sp>
      <p:sp>
        <p:nvSpPr>
          <p:cNvPr id="23" name="Заголовок 1"/>
          <p:cNvSpPr txBox="1">
            <a:spLocks/>
          </p:cNvSpPr>
          <p:nvPr/>
        </p:nvSpPr>
        <p:spPr>
          <a:xfrm>
            <a:off x="214313" y="118113"/>
            <a:ext cx="8715375" cy="419204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k-KZ" sz="18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Площади регулярного орошения в Республике Казахстан</a:t>
            </a:r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u-RU" sz="1800" dirty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3" name="Диаграмма 12"/>
          <p:cNvGraphicFramePr/>
          <p:nvPr>
            <p:extLst>
              <p:ext uri="{D42A27DB-BD31-4B8C-83A1-F6EECF244321}">
                <p14:modId xmlns:p14="http://schemas.microsoft.com/office/powerpoint/2010/main" val="2209258968"/>
              </p:ext>
            </p:extLst>
          </p:nvPr>
        </p:nvGraphicFramePr>
        <p:xfrm>
          <a:off x="214313" y="836712"/>
          <a:ext cx="8689396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41020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1"/>
          <p:cNvGrpSpPr>
            <a:grpSpLocks/>
          </p:cNvGrpSpPr>
          <p:nvPr/>
        </p:nvGrpSpPr>
        <p:grpSpPr bwMode="auto">
          <a:xfrm>
            <a:off x="214313" y="714375"/>
            <a:ext cx="8715375" cy="6072188"/>
            <a:chOff x="214282" y="714356"/>
            <a:chExt cx="8715436" cy="6072230"/>
          </a:xfrm>
        </p:grpSpPr>
        <p:cxnSp>
          <p:nvCxnSpPr>
            <p:cNvPr id="3" name="Прямая соединительная линия 2"/>
            <p:cNvCxnSpPr/>
            <p:nvPr/>
          </p:nvCxnSpPr>
          <p:spPr>
            <a:xfrm>
              <a:off x="214282" y="714356"/>
              <a:ext cx="8715436" cy="1588"/>
            </a:xfrm>
            <a:prstGeom prst="line">
              <a:avLst/>
            </a:prstGeom>
            <a:ln w="666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Прямая соединительная линия 3"/>
            <p:cNvCxnSpPr/>
            <p:nvPr/>
          </p:nvCxnSpPr>
          <p:spPr>
            <a:xfrm>
              <a:off x="214282" y="6357958"/>
              <a:ext cx="8715436" cy="9525"/>
            </a:xfrm>
            <a:prstGeom prst="line">
              <a:avLst/>
            </a:prstGeom>
            <a:ln w="666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6948280" y="6500834"/>
              <a:ext cx="1981438" cy="27700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>
                  <a:solidFill>
                    <a:schemeClr val="accent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www.minagri.gov.kz</a:t>
              </a:r>
              <a:endParaRPr lang="ru-RU" sz="12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034" name="TextBox 9"/>
            <p:cNvSpPr txBox="1">
              <a:spLocks noChangeArrowheads="1"/>
            </p:cNvSpPr>
            <p:nvPr/>
          </p:nvSpPr>
          <p:spPr bwMode="auto">
            <a:xfrm>
              <a:off x="571471" y="6500834"/>
              <a:ext cx="5008647" cy="2770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ru-RU" sz="1200" b="1" dirty="0">
                  <a:solidFill>
                    <a:schemeClr val="accent1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Министерство сельского хозяйства Республики Казахстан</a:t>
              </a:r>
            </a:p>
          </p:txBody>
        </p:sp>
        <p:pic>
          <p:nvPicPr>
            <p:cNvPr id="1035" name="Picture 2" descr="http://t2.gstatic.com/images?q=tbn:ANd9GcQ2j99An2T92MFPUakztlsK5rl1xUV3sT4r1nZQUNHx2NjtmGr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14282" y="6429396"/>
              <a:ext cx="352448" cy="357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643967" y="6318250"/>
            <a:ext cx="428625" cy="365125"/>
          </a:xfrm>
        </p:spPr>
        <p:txBody>
          <a:bodyPr/>
          <a:lstStyle/>
          <a:p>
            <a:pPr>
              <a:defRPr/>
            </a:pPr>
            <a:fld id="{380254B9-BC87-4769-B160-2EBB2B0D5201}" type="slidenum">
              <a:rPr lang="ru-RU" sz="1200">
                <a:solidFill>
                  <a:schemeClr val="tx2"/>
                </a:solidFill>
              </a:rPr>
              <a:pPr>
                <a:defRPr/>
              </a:pPr>
              <a:t>8</a:t>
            </a:fld>
            <a:endParaRPr lang="ru-RU" sz="1200" dirty="0">
              <a:solidFill>
                <a:schemeClr val="tx2"/>
              </a:solidFill>
            </a:endParaRPr>
          </a:p>
        </p:txBody>
      </p:sp>
      <p:sp>
        <p:nvSpPr>
          <p:cNvPr id="23" name="Заголовок 1"/>
          <p:cNvSpPr txBox="1">
            <a:spLocks/>
          </p:cNvSpPr>
          <p:nvPr/>
        </p:nvSpPr>
        <p:spPr>
          <a:xfrm>
            <a:off x="214313" y="118113"/>
            <a:ext cx="8715375" cy="419204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k-KZ" sz="18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Распределение площадей регулярного орошения в разрезе областей</a:t>
            </a:r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u-RU" sz="1800" dirty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1" name="Group 66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5897771"/>
              </p:ext>
            </p:extLst>
          </p:nvPr>
        </p:nvGraphicFramePr>
        <p:xfrm>
          <a:off x="218918" y="1124750"/>
          <a:ext cx="8679277" cy="5040553"/>
        </p:xfrm>
        <a:graphic>
          <a:graphicData uri="http://schemas.openxmlformats.org/drawingml/2006/table">
            <a:tbl>
              <a:tblPr/>
              <a:tblGrid>
                <a:gridCol w="1776597"/>
                <a:gridCol w="1527559"/>
                <a:gridCol w="2184380"/>
                <a:gridCol w="1384826"/>
                <a:gridCol w="1805915"/>
              </a:tblGrid>
              <a:tr h="89629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Области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9999" marR="8999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Наличие орошаемых земель, тыс. га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9999" marR="8999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Используемые земли регулярного орошения, тыс. га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9999" marR="8999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Используемые земли, %</a:t>
                      </a:r>
                    </a:p>
                  </a:txBody>
                  <a:tcPr marL="89999" marR="8999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Неиспользуемые орошаемые земли, тыс. га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9999" marR="8999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5044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Акмолинская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9999" marR="8999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38,5</a:t>
                      </a: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2,1</a:t>
                      </a: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5,4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36,4</a:t>
                      </a: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044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Актюбинская</a:t>
                      </a:r>
                    </a:p>
                  </a:txBody>
                  <a:tcPr marL="89999" marR="8999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27,8</a:t>
                      </a: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14,3</a:t>
                      </a: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51,4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13,5</a:t>
                      </a: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044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Алматинская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9999" marR="8999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572,2</a:t>
                      </a: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507,7</a:t>
                      </a: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88,7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64,5</a:t>
                      </a: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044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Атырауская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9999" marR="8999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12,6</a:t>
                      </a: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7,9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11,6</a:t>
                      </a: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044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В-Казахстанская</a:t>
                      </a:r>
                    </a:p>
                  </a:txBody>
                  <a:tcPr marL="89999" marR="8999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205,2</a:t>
                      </a: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80</a:t>
                      </a: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38,9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125,2</a:t>
                      </a: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044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Жамбылская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9999" marR="8999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226,8</a:t>
                      </a: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152,8</a:t>
                      </a: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67,3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74</a:t>
                      </a: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044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З-Казахстанская</a:t>
                      </a:r>
                    </a:p>
                  </a:txBody>
                  <a:tcPr marL="89999" marR="8999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55,8</a:t>
                      </a: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5,4</a:t>
                      </a: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9,6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50,4</a:t>
                      </a: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044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Карагандинская</a:t>
                      </a:r>
                    </a:p>
                  </a:txBody>
                  <a:tcPr marL="89999" marR="8999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87,9</a:t>
                      </a: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62,8</a:t>
                      </a: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71,4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25,1</a:t>
                      </a: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044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Кызылординская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9999" marR="8999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225,9</a:t>
                      </a: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172,4</a:t>
                      </a: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76,3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53,5</a:t>
                      </a: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044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Костанайская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9999" marR="8999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32,4</a:t>
                      </a: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5,5</a:t>
                      </a: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16,9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26,9</a:t>
                      </a: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044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Мангыстауская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9999" marR="8999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1,5</a:t>
                      </a: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66,6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0,5</a:t>
                      </a: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044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Павлодарская</a:t>
                      </a:r>
                    </a:p>
                  </a:txBody>
                  <a:tcPr marL="89999" marR="8999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59,5</a:t>
                      </a: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21,2</a:t>
                      </a: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35,6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38,3</a:t>
                      </a: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044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С-Казахстанская</a:t>
                      </a:r>
                    </a:p>
                  </a:txBody>
                  <a:tcPr marL="89999" marR="8999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15,1</a:t>
                      </a: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2,2</a:t>
                      </a: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14,5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12,9</a:t>
                      </a: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044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Ю-Казахстанская</a:t>
                      </a:r>
                    </a:p>
                  </a:txBody>
                  <a:tcPr marL="89999" marR="8999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525,6</a:t>
                      </a: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437,6</a:t>
                      </a: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83,2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88</a:t>
                      </a:r>
                    </a:p>
                  </a:txBody>
                  <a:tcPr marL="9525" marR="9525" marT="95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805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 РЕСПУБЛИКЕ</a:t>
                      </a:r>
                    </a:p>
                  </a:txBody>
                  <a:tcPr marL="89999" marR="89999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2086,8</a:t>
                      </a:r>
                    </a:p>
                  </a:txBody>
                  <a:tcPr marL="89999" marR="57599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1466,0</a:t>
                      </a:r>
                    </a:p>
                  </a:txBody>
                  <a:tcPr marL="89999" marR="863994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70,2</a:t>
                      </a:r>
                    </a:p>
                  </a:txBody>
                  <a:tcPr marL="89999" marR="57599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620,8</a:t>
                      </a:r>
                    </a:p>
                  </a:txBody>
                  <a:tcPr marL="89999" marR="57599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7052160" y="766857"/>
            <a:ext cx="2091840" cy="27699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1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(Данные АУЗР за 2012 год) </a:t>
            </a:r>
            <a:endParaRPr lang="ru-RU" sz="1200" b="1" i="1" baseline="30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638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1"/>
          <p:cNvGrpSpPr>
            <a:grpSpLocks/>
          </p:cNvGrpSpPr>
          <p:nvPr/>
        </p:nvGrpSpPr>
        <p:grpSpPr bwMode="auto">
          <a:xfrm>
            <a:off x="214313" y="714375"/>
            <a:ext cx="8715375" cy="6072188"/>
            <a:chOff x="214282" y="714356"/>
            <a:chExt cx="8715436" cy="6072230"/>
          </a:xfrm>
        </p:grpSpPr>
        <p:cxnSp>
          <p:nvCxnSpPr>
            <p:cNvPr id="3" name="Прямая соединительная линия 2"/>
            <p:cNvCxnSpPr/>
            <p:nvPr/>
          </p:nvCxnSpPr>
          <p:spPr>
            <a:xfrm>
              <a:off x="214282" y="714356"/>
              <a:ext cx="8715436" cy="1588"/>
            </a:xfrm>
            <a:prstGeom prst="line">
              <a:avLst/>
            </a:prstGeom>
            <a:ln w="666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Прямая соединительная линия 3"/>
            <p:cNvCxnSpPr/>
            <p:nvPr/>
          </p:nvCxnSpPr>
          <p:spPr>
            <a:xfrm>
              <a:off x="214282" y="6357958"/>
              <a:ext cx="8715436" cy="9525"/>
            </a:xfrm>
            <a:prstGeom prst="line">
              <a:avLst/>
            </a:prstGeom>
            <a:ln w="66675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6948280" y="6500834"/>
              <a:ext cx="1981438" cy="27700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>
                  <a:solidFill>
                    <a:schemeClr val="accent1">
                      <a:lumMod val="50000"/>
                    </a:schemeClr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www.minagri.gov.kz</a:t>
              </a:r>
              <a:endParaRPr lang="ru-RU" sz="12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034" name="TextBox 9"/>
            <p:cNvSpPr txBox="1">
              <a:spLocks noChangeArrowheads="1"/>
            </p:cNvSpPr>
            <p:nvPr/>
          </p:nvSpPr>
          <p:spPr bwMode="auto">
            <a:xfrm>
              <a:off x="571471" y="6500834"/>
              <a:ext cx="5008647" cy="2770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ru-RU" sz="1200" b="1" dirty="0">
                  <a:solidFill>
                    <a:schemeClr val="accent1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Министерство сельского хозяйства Республики Казахстан</a:t>
              </a:r>
            </a:p>
          </p:txBody>
        </p:sp>
        <p:pic>
          <p:nvPicPr>
            <p:cNvPr id="1035" name="Picture 2" descr="http://t2.gstatic.com/images?q=tbn:ANd9GcQ2j99An2T92MFPUakztlsK5rl1xUV3sT4r1nZQUNHx2NjtmGr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14282" y="6429396"/>
              <a:ext cx="352448" cy="357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643967" y="6318250"/>
            <a:ext cx="428625" cy="365125"/>
          </a:xfrm>
        </p:spPr>
        <p:txBody>
          <a:bodyPr/>
          <a:lstStyle/>
          <a:p>
            <a:pPr>
              <a:defRPr/>
            </a:pPr>
            <a:fld id="{380254B9-BC87-4769-B160-2EBB2B0D5201}" type="slidenum">
              <a:rPr lang="ru-RU" sz="1200">
                <a:solidFill>
                  <a:schemeClr val="tx2"/>
                </a:solidFill>
              </a:rPr>
              <a:pPr>
                <a:defRPr/>
              </a:pPr>
              <a:t>9</a:t>
            </a:fld>
            <a:endParaRPr lang="ru-RU" sz="1200" dirty="0">
              <a:solidFill>
                <a:schemeClr val="tx2"/>
              </a:solidFill>
            </a:endParaRPr>
          </a:p>
        </p:txBody>
      </p:sp>
      <p:sp>
        <p:nvSpPr>
          <p:cNvPr id="23" name="Заголовок 1"/>
          <p:cNvSpPr txBox="1">
            <a:spLocks/>
          </p:cNvSpPr>
          <p:nvPr/>
        </p:nvSpPr>
        <p:spPr>
          <a:xfrm>
            <a:off x="214313" y="118113"/>
            <a:ext cx="8715375" cy="419204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k-KZ" sz="18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Неиспользуемые орошаемые земли Республики и их причины</a:t>
            </a:r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u-RU" sz="1800" dirty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052160" y="766857"/>
            <a:ext cx="2091840" cy="27699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1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(Данные АУЗР за 2012 год) </a:t>
            </a:r>
            <a:endParaRPr lang="ru-RU" sz="1200" b="1" i="1" baseline="30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8461954"/>
              </p:ext>
            </p:extLst>
          </p:nvPr>
        </p:nvGraphicFramePr>
        <p:xfrm>
          <a:off x="214313" y="1070838"/>
          <a:ext cx="8715375" cy="4950450"/>
        </p:xfrm>
        <a:graphic>
          <a:graphicData uri="http://schemas.openxmlformats.org/drawingml/2006/table">
            <a:tbl>
              <a:tblPr/>
              <a:tblGrid>
                <a:gridCol w="1689443"/>
                <a:gridCol w="1271871"/>
                <a:gridCol w="1547698"/>
                <a:gridCol w="1608991"/>
                <a:gridCol w="1608991"/>
                <a:gridCol w="988381"/>
              </a:tblGrid>
              <a:tr h="281792"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Области </a:t>
                      </a:r>
                    </a:p>
                  </a:txBody>
                  <a:tcPr marL="8135" marR="8135" marT="81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Не </a:t>
                      </a:r>
                      <a:r>
                        <a:rPr lang="ru-RU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используются </a:t>
                      </a:r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орошаемые </a:t>
                      </a:r>
                      <a:r>
                        <a:rPr lang="ru-RU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земли, тыс.</a:t>
                      </a:r>
                      <a:r>
                        <a:rPr lang="ru-RU" sz="1200" b="1" i="0" u="none" strike="noStrike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га</a:t>
                      </a:r>
                      <a:r>
                        <a:rPr lang="ru-RU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endParaRPr lang="ru-RU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135" marR="8135" marT="81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32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всего </a:t>
                      </a:r>
                    </a:p>
                  </a:txBody>
                  <a:tcPr marL="8135" marR="8135" marT="81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 том числе по причинам: </a:t>
                      </a:r>
                    </a:p>
                  </a:txBody>
                  <a:tcPr marL="8135" marR="8135" marT="81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896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Подтопление, </a:t>
                      </a:r>
                      <a:r>
                        <a:rPr lang="ru-RU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   </a:t>
                      </a:r>
                      <a:r>
                        <a:rPr lang="ru-RU" sz="12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заболочивание</a:t>
                      </a:r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</a:t>
                      </a:r>
                      <a:r>
                        <a:rPr lang="ru-RU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засоление </a:t>
                      </a:r>
                      <a:endParaRPr lang="ru-RU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135" marR="8135" marT="81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1200" b="1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Водонеобес-печенность</a:t>
                      </a:r>
                      <a:r>
                        <a:rPr lang="ru-RU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endParaRPr lang="ru-RU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135" marR="8135" marT="81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Неисправность </a:t>
                      </a:r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оросительной и дренажной сети</a:t>
                      </a:r>
                    </a:p>
                  </a:txBody>
                  <a:tcPr marL="8135" marR="8135" marT="81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Прочие причины</a:t>
                      </a:r>
                    </a:p>
                  </a:txBody>
                  <a:tcPr marL="8135" marR="8135" marT="81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3659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Акмолинская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36,4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13,1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23,3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59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Актюбинская 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13,5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13,5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59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Алматинская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64,5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21,7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42,2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59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Атырауская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11,6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11,6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3463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В-Казахстанская 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125,2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125,2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59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Жамбылская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74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74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59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З-Казахстанская 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50,4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50,4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59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Карагандинская 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25,1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25,1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4969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Кызылординская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53,5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2,3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1,3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49,9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59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Костанайская 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26,9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26,9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59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</a:t>
                      </a:r>
                      <a:r>
                        <a:rPr lang="ru-RU" sz="1200" b="0" i="0" u="none" strike="noStrike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Мангистауская</a:t>
                      </a:r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0,5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0,5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3463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Павлодарская 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38,3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38,3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3463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С-Казахстанская 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12,9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12,9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4512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b="0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Ю-Казахстанская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88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22,8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23,5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41,7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595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ВСЕГО: </a:t>
                      </a:r>
                      <a:endParaRPr lang="ru-RU" sz="12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620,8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46,8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24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156,9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393,1</a:t>
                      </a:r>
                    </a:p>
                  </a:txBody>
                  <a:tcPr marL="8135" marR="8135" marT="81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6232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3409</TotalTime>
  <Words>1412</Words>
  <Application>Microsoft Office PowerPoint</Application>
  <PresentationFormat>Экран (4:3)</PresentationFormat>
  <Paragraphs>668</Paragraphs>
  <Slides>21</Slides>
  <Notes>19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9" baseType="lpstr">
      <vt:lpstr>Arial</vt:lpstr>
      <vt:lpstr>Calibri</vt:lpstr>
      <vt:lpstr>Calibri Light</vt:lpstr>
      <vt:lpstr>Tahoma</vt:lpstr>
      <vt:lpstr>Times New Roman</vt:lpstr>
      <vt:lpstr>Wingdings</vt:lpstr>
      <vt:lpstr>Wingdings 2</vt:lpstr>
      <vt:lpstr>Тема Office</vt:lpstr>
      <vt:lpstr>Проблемы мелиорации земель  и пути их решения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Проблемы мелиорации земель  и пути их решения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Нурпеисов Жаркын Бегешович</dc:creator>
  <cp:lastModifiedBy>Бейсенбиев Калдыбек Меирбекович</cp:lastModifiedBy>
  <cp:revision>334</cp:revision>
  <cp:lastPrinted>2013-11-03T08:37:27Z</cp:lastPrinted>
  <dcterms:created xsi:type="dcterms:W3CDTF">2012-04-25T05:09:31Z</dcterms:created>
  <dcterms:modified xsi:type="dcterms:W3CDTF">2013-11-03T12:58:36Z</dcterms:modified>
</cp:coreProperties>
</file>