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4" r:id="rId2"/>
    <p:sldId id="292" r:id="rId3"/>
    <p:sldId id="293" r:id="rId4"/>
    <p:sldId id="294" r:id="rId5"/>
    <p:sldId id="295" r:id="rId6"/>
    <p:sldId id="296" r:id="rId7"/>
    <p:sldId id="297" r:id="rId8"/>
    <p:sldId id="276" r:id="rId9"/>
    <p:sldId id="277" r:id="rId10"/>
    <p:sldId id="288" r:id="rId11"/>
    <p:sldId id="274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0000"/>
    <a:srgbClr val="C00000"/>
    <a:srgbClr val="422C16"/>
    <a:srgbClr val="0C788E"/>
    <a:srgbClr val="025198"/>
    <a:srgbClr val="000099"/>
    <a:srgbClr val="1C1C1C"/>
    <a:srgbClr val="66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5" autoAdjust="0"/>
    <p:restoredTop sz="94652" autoAdjust="0"/>
  </p:normalViewPr>
  <p:slideViewPr>
    <p:cSldViewPr>
      <p:cViewPr>
        <p:scale>
          <a:sx n="68" d="100"/>
          <a:sy n="68" d="100"/>
        </p:scale>
        <p:origin x="-121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D4EA84-7AEC-480B-B2EF-84839A931A8F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EC60A2-BD26-4DBD-9F46-59942E8CA8FB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714CB6-5466-4873-933D-BFE2ECDCCF79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4C703-E869-47C3-8027-D7EDFB40BDD9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CACE85BD-9512-48F0-9A61-3E47FA5FC74F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D73813-C3D1-4969-AA66-696AEFF9951E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44A10-2CC0-4826-9C3F-BB9443EAE3A0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C245BB-4E78-4708-B030-D89A89D0E66B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B485ED-3840-4C04-B4F7-7ED19FE7D6E1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29CD-0F50-47D0-9235-5F37CA6E9F3E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066A5-7CF5-48BB-96A5-B6AF3B9C00B4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93B6FE84-9AF6-4D28-B2CD-90995A6CAFE9}" type="slidenum">
              <a:rPr lang="es-ES" smtClean="0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Microsoft_Office_Excel_97-2003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125663" y="6248400"/>
            <a:ext cx="5254649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1200" kern="0" dirty="0" smtClean="0">
                <a:latin typeface="+mj-lt"/>
                <a:ea typeface="+mj-ea"/>
                <a:cs typeface="+mj-cs"/>
              </a:rPr>
              <a:t>Қазақстан Республикасы Спорт және дене шынықтыру істері агенттігі</a:t>
            </a:r>
            <a:endParaRPr lang="ru-RU" sz="1200" kern="0" dirty="0">
              <a:latin typeface="+mj-lt"/>
              <a:ea typeface="+mj-ea"/>
              <a:cs typeface="+mj-cs"/>
            </a:endParaRPr>
          </a:p>
        </p:txBody>
      </p:sp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601980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1371600"/>
            <a:ext cx="9144000" cy="12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Подзаголовок 2"/>
          <p:cNvSpPr txBox="1">
            <a:spLocks/>
          </p:cNvSpPr>
          <p:nvPr/>
        </p:nvSpPr>
        <p:spPr bwMode="auto">
          <a:xfrm>
            <a:off x="827088" y="2349500"/>
            <a:ext cx="7632700" cy="251936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 smtClean="0">
                <a:latin typeface="+mn-lt"/>
              </a:rPr>
              <a:t>«</a:t>
            </a:r>
            <a:r>
              <a:rPr lang="kk-KZ" sz="2400" b="1" dirty="0">
                <a:latin typeface="+mn-lt"/>
              </a:rPr>
              <a:t>Лотереялар және лотерея қызметі туралы</a:t>
            </a:r>
            <a:r>
              <a:rPr lang="ru-RU" sz="2400" b="1" dirty="0" smtClean="0">
                <a:latin typeface="+mn-lt"/>
              </a:rPr>
              <a:t>», «</a:t>
            </a:r>
            <a:r>
              <a:rPr lang="kk-KZ" sz="2400" b="1" dirty="0">
                <a:latin typeface="+mn-lt"/>
              </a:rPr>
              <a:t>Қазақстан Республикасының кейбір заңнамалық актілеріне лотерея және лотерея қызметі мәселелері бойынша өзгерістер мен толықтырулар енгізу туралы</a:t>
            </a:r>
            <a:r>
              <a:rPr lang="ru-RU" sz="2400" b="1" dirty="0" smtClean="0">
                <a:latin typeface="+mn-lt"/>
              </a:rPr>
              <a:t>» </a:t>
            </a:r>
            <a:r>
              <a:rPr lang="ru-RU" sz="2400" b="1" dirty="0" err="1" smtClean="0">
                <a:latin typeface="+mn-lt"/>
              </a:rPr>
              <a:t>Қазақстан Республикасы</a:t>
            </a:r>
            <a:r>
              <a:rPr lang="ru-RU" sz="2400" b="1" dirty="0" smtClean="0">
                <a:latin typeface="+mn-lt"/>
              </a:rPr>
              <a:t> </a:t>
            </a:r>
            <a:r>
              <a:rPr lang="ru-RU" sz="2400" b="1" dirty="0" err="1" smtClean="0">
                <a:latin typeface="+mn-lt"/>
              </a:rPr>
              <a:t>Заң жобалары</a:t>
            </a:r>
            <a:r>
              <a:rPr lang="ru-RU" sz="2600" b="1" dirty="0" smtClean="0">
                <a:latin typeface="+mn-lt"/>
              </a:rPr>
              <a:t> </a:t>
            </a:r>
            <a:endParaRPr lang="ru-RU" sz="2600" b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60928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-228600" y="6248400"/>
            <a:ext cx="631276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1200" kern="0" dirty="0"/>
              <a:t>Қазақстан Республикасы Спорт және дене шынықтыру істері агенттігі</a:t>
            </a:r>
            <a:endParaRPr lang="ru-RU" sz="1200" kern="0" dirty="0"/>
          </a:p>
        </p:txBody>
      </p:sp>
      <p:sp>
        <p:nvSpPr>
          <p:cNvPr id="16" name="Номер слайда 7"/>
          <p:cNvSpPr txBox="1">
            <a:spLocks/>
          </p:cNvSpPr>
          <p:nvPr/>
        </p:nvSpPr>
        <p:spPr>
          <a:xfrm>
            <a:off x="8077200" y="6172200"/>
            <a:ext cx="7620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5FBF856-E573-402E-9B3E-E65C84655D13}" type="slidenum">
              <a:rPr lang="en-US" sz="1100">
                <a:solidFill>
                  <a:schemeClr val="bg1">
                    <a:lumMod val="95000"/>
                  </a:schemeClr>
                </a:solidFill>
                <a:latin typeface="Century Gothic" pitchFamily="34" charset="0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sz="1100">
              <a:solidFill>
                <a:schemeClr val="bg1">
                  <a:lumMod val="95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46085" name="Rectangle 9"/>
          <p:cNvSpPr>
            <a:spLocks noChangeArrowheads="1"/>
          </p:cNvSpPr>
          <p:nvPr/>
        </p:nvSpPr>
        <p:spPr bwMode="auto">
          <a:xfrm>
            <a:off x="322263" y="620713"/>
            <a:ext cx="84978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Әлеуметтік мақсаттар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6086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404813"/>
            <a:ext cx="9144000" cy="12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4"/>
          <p:cNvSpPr/>
          <p:nvPr/>
        </p:nvSpPr>
        <p:spPr>
          <a:xfrm>
            <a:off x="179388" y="1467982"/>
            <a:ext cx="8496300" cy="2031325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0000"/>
                  <a:satMod val="130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  <a:lin ang="135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542925" indent="-357188">
              <a:buFontTx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Көрсетілген салада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ықтимал қылмыстарды жою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атап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айтқанда </a:t>
            </a:r>
            <a:r>
              <a:rPr lang="ru-RU" dirty="0" smtClean="0">
                <a:solidFill>
                  <a:schemeClr val="tx1"/>
                </a:solidFill>
              </a:rPr>
              <a:t>ел </a:t>
            </a:r>
            <a:r>
              <a:rPr lang="ru-RU" dirty="0" err="1" smtClean="0">
                <a:solidFill>
                  <a:schemeClr val="tx1"/>
                </a:solidFill>
              </a:rPr>
              <a:t>халқын күдікті лотереяларға қатысудан қорғау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542925" indent="-357188">
              <a:buFontTx/>
              <a:buAutoNum type="arabicPeriod"/>
            </a:pPr>
            <a:endParaRPr lang="ru-RU" dirty="0">
              <a:solidFill>
                <a:schemeClr val="tx1"/>
              </a:solidFill>
            </a:endParaRPr>
          </a:p>
          <a:p>
            <a:pPr marL="542925" indent="-357188"/>
            <a:r>
              <a:rPr lang="ru-RU" dirty="0">
                <a:solidFill>
                  <a:schemeClr val="tx1"/>
                </a:solidFill>
              </a:rPr>
              <a:t>2. </a:t>
            </a:r>
            <a:r>
              <a:rPr lang="ru-RU" dirty="0" err="1" smtClean="0">
                <a:solidFill>
                  <a:schemeClr val="tx1"/>
                </a:solidFill>
              </a:rPr>
              <a:t>Ұлттық лотереяның Әлеуметтік бағыттылығы лотереяға қатысушылар ынтасын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көтеруге мүмкіндік туғызады.</a:t>
            </a:r>
            <a:endParaRPr lang="ru-RU" dirty="0">
              <a:solidFill>
                <a:schemeClr val="tx1"/>
              </a:solidFill>
            </a:endParaRPr>
          </a:p>
          <a:p>
            <a:pPr marL="542925" indent="-357188"/>
            <a:endParaRPr lang="ru-RU" dirty="0">
              <a:solidFill>
                <a:schemeClr val="tx1"/>
              </a:solidFill>
            </a:endParaRPr>
          </a:p>
          <a:p>
            <a:pPr marL="542925" indent="-357188"/>
            <a:r>
              <a:rPr lang="ru-RU" dirty="0">
                <a:solidFill>
                  <a:schemeClr val="tx1"/>
                </a:solidFill>
              </a:rPr>
              <a:t>3. </a:t>
            </a:r>
            <a:r>
              <a:rPr lang="ru-RU" dirty="0" err="1" smtClean="0">
                <a:solidFill>
                  <a:schemeClr val="tx1"/>
                </a:solidFill>
              </a:rPr>
              <a:t>Азаматтардың лотереяға деген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сенімін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арттыру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3203575" y="3933825"/>
            <a:ext cx="30277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Экономикалық мақсат</a:t>
            </a:r>
            <a:endParaRPr lang="ru-RU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Прямоугольник 14"/>
          <p:cNvSpPr/>
          <p:nvPr/>
        </p:nvSpPr>
        <p:spPr>
          <a:xfrm>
            <a:off x="179388" y="4645025"/>
            <a:ext cx="8496300" cy="925513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0000"/>
                  <a:satMod val="130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  <a:lin ang="135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542925" indent="-357188">
              <a:buFontTx/>
              <a:buAutoNum type="arabicPeriod"/>
            </a:pPr>
            <a:r>
              <a:rPr lang="ru-RU" dirty="0" err="1" smtClean="0">
                <a:solidFill>
                  <a:schemeClr val="tx1"/>
                </a:solidFill>
              </a:rPr>
              <a:t>Салық түсімдерін көбейту.</a:t>
            </a:r>
            <a:endParaRPr lang="ru-RU" dirty="0">
              <a:solidFill>
                <a:schemeClr val="tx1"/>
              </a:solidFill>
            </a:endParaRPr>
          </a:p>
          <a:p>
            <a:pPr marL="542925" indent="-357188">
              <a:buFontTx/>
              <a:buAutoNum type="arabicPeriod"/>
            </a:pPr>
            <a:endParaRPr lang="ru-RU" dirty="0">
              <a:solidFill>
                <a:schemeClr val="tx1"/>
              </a:solidFill>
            </a:endParaRPr>
          </a:p>
          <a:p>
            <a:pPr marL="542925" indent="-357188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60928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0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981075"/>
            <a:ext cx="9144000" cy="12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-228600" y="6248400"/>
            <a:ext cx="624076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1200" kern="0" dirty="0"/>
              <a:t>Қазақстан Республикасы Спорт және дене шынықтыру істері агенттігі</a:t>
            </a:r>
            <a:endParaRPr lang="ru-RU" sz="1200" kern="0" dirty="0"/>
          </a:p>
        </p:txBody>
      </p:sp>
      <p:sp>
        <p:nvSpPr>
          <p:cNvPr id="16" name="Номер слайда 7"/>
          <p:cNvSpPr txBox="1">
            <a:spLocks/>
          </p:cNvSpPr>
          <p:nvPr/>
        </p:nvSpPr>
        <p:spPr>
          <a:xfrm>
            <a:off x="8077200" y="6172200"/>
            <a:ext cx="7620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4E93332-C747-4BAB-9613-933F9314A342}" type="slidenum">
              <a:rPr lang="en-US" sz="1100">
                <a:solidFill>
                  <a:schemeClr val="bg1">
                    <a:lumMod val="95000"/>
                  </a:schemeClr>
                </a:solidFill>
                <a:latin typeface="Century Gothic" pitchFamily="34" charset="0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en-US" sz="1100">
              <a:solidFill>
                <a:schemeClr val="bg1">
                  <a:lumMod val="95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71800" y="3789040"/>
            <a:ext cx="585211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/>
            <a:r>
              <a:rPr lang="kk-KZ" sz="2800" b="1" i="1" dirty="0">
                <a:latin typeface="+mn-lt"/>
              </a:rPr>
              <a:t>Назар аударғандарыңызға рахмет!</a:t>
            </a:r>
            <a:endParaRPr lang="ru-RU" sz="2800" i="1" dirty="0">
              <a:latin typeface="+mn-lt"/>
            </a:endParaRPr>
          </a:p>
          <a:p>
            <a:pPr marL="342900" indent="-342900" algn="ctr"/>
            <a:endParaRPr lang="ru-RU" sz="2800" b="1" i="1" dirty="0">
              <a:solidFill>
                <a:schemeClr val="tx1">
                  <a:lumMod val="85000"/>
                  <a:lumOff val="1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60928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323528" y="6309320"/>
            <a:ext cx="588072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1200" kern="0" dirty="0"/>
              <a:t>Қазақстан Республикасы Спорт және дене шынықтыру істері агенттігі</a:t>
            </a:r>
            <a:endParaRPr lang="ru-RU" sz="1200" kern="0" dirty="0"/>
          </a:p>
        </p:txBody>
      </p:sp>
      <p:sp>
        <p:nvSpPr>
          <p:cNvPr id="16" name="Номер слайда 7"/>
          <p:cNvSpPr txBox="1">
            <a:spLocks/>
          </p:cNvSpPr>
          <p:nvPr/>
        </p:nvSpPr>
        <p:spPr>
          <a:xfrm>
            <a:off x="8077200" y="6172200"/>
            <a:ext cx="7620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4C816EA-D241-4E83-8F9E-953E3B85DBCD}" type="slidenum">
              <a:rPr lang="en-US" sz="1100">
                <a:solidFill>
                  <a:schemeClr val="bg1">
                    <a:lumMod val="95000"/>
                  </a:schemeClr>
                </a:solidFill>
                <a:latin typeface="Century Gothic" pitchFamily="34" charset="0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100">
              <a:solidFill>
                <a:schemeClr val="bg1">
                  <a:lumMod val="95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36869" name="Rectangle 7"/>
          <p:cNvSpPr>
            <a:spLocks noChangeArrowheads="1"/>
          </p:cNvSpPr>
          <p:nvPr/>
        </p:nvSpPr>
        <p:spPr bwMode="auto">
          <a:xfrm>
            <a:off x="250825" y="149225"/>
            <a:ext cx="88931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kern="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 «</a:t>
            </a:r>
            <a:r>
              <a:rPr lang="ru-RU" sz="3200" kern="0" spc="-150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Лотереялар</a:t>
            </a:r>
            <a:r>
              <a:rPr lang="ru-RU" sz="3200" kern="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 </a:t>
            </a:r>
            <a:r>
              <a:rPr lang="ru-RU" sz="3200" kern="0" spc="-150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және </a:t>
            </a:r>
            <a:r>
              <a:rPr lang="ru-RU" sz="3200" kern="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лотерея </a:t>
            </a:r>
            <a:r>
              <a:rPr lang="ru-RU" sz="3200" kern="0" spc="-150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қызметі туралы</a:t>
            </a:r>
            <a:r>
              <a:rPr lang="ru-RU" sz="3200" kern="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» </a:t>
            </a:r>
            <a:r>
              <a:rPr lang="ru-RU" sz="3200" kern="0" spc="-150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Қазақстан Республикасы</a:t>
            </a:r>
            <a:r>
              <a:rPr lang="ru-RU" sz="3200" kern="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 </a:t>
            </a:r>
            <a:r>
              <a:rPr lang="ru-RU" sz="3200" kern="0" spc="-150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Заң жобасы</a:t>
            </a:r>
            <a:endParaRPr lang="ru-RU" sz="3200" kern="0" spc="-150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cs typeface="+mn-cs"/>
            </a:endParaRPr>
          </a:p>
          <a:p>
            <a:pPr algn="ctr"/>
            <a:endParaRPr lang="ru-RU" sz="3200" kern="0" spc="-15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68313" y="1596866"/>
            <a:ext cx="8137525" cy="492443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0000"/>
                  <a:satMod val="130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  <a:lin ang="135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endParaRPr lang="en-US" sz="800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  <a:latin typeface="Century Gothic" pitchFamily="34" charset="0"/>
              </a:rPr>
              <a:t>Қазақстан Республикасы</a:t>
            </a:r>
            <a:r>
              <a:rPr lang="ru-RU" b="1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entury Gothic" pitchFamily="34" charset="0"/>
              </a:rPr>
              <a:t>Үкіметінің құзыреті</a:t>
            </a:r>
            <a:endParaRPr lang="ru-RU" sz="8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4"/>
          <p:cNvSpPr/>
          <p:nvPr/>
        </p:nvSpPr>
        <p:spPr>
          <a:xfrm>
            <a:off x="468313" y="2769395"/>
            <a:ext cx="8135937" cy="2462213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0000"/>
                  <a:satMod val="130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  <a:lin ang="135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/>
            <a:endParaRPr lang="en-US" sz="300" dirty="0">
              <a:solidFill>
                <a:schemeClr val="tx1"/>
              </a:solidFill>
              <a:latin typeface="Century Gothic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Arial" charset="0"/>
              <a:buAutoNum type="arabicParenR"/>
            </a:pP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лотерея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қызметі саласындағы мемлекеттік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саясаттың негізгі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бағыттарын іске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асыр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;</a:t>
            </a:r>
            <a:endParaRPr lang="ru-RU" dirty="0">
              <a:solidFill>
                <a:schemeClr val="tx1"/>
              </a:solidFill>
              <a:latin typeface="Century Gothic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Arial" charset="0"/>
              <a:buAutoNum type="arabicParenR"/>
            </a:pP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лотереяны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ұйымдастырушының біліктілік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талаптарына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сәйкестігін растайтын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құжаттардың тізбесі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мен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нысандарын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бекітеді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;</a:t>
            </a:r>
            <a:endParaRPr lang="ru-RU" dirty="0">
              <a:solidFill>
                <a:schemeClr val="tx1"/>
              </a:solidFill>
              <a:latin typeface="Century Gothic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Arial" charset="0"/>
              <a:buAutoNum type="arabicParenR"/>
            </a:pP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Лотереяларды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өткізу шарттарын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келісу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ережесін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бекітеді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;</a:t>
            </a:r>
            <a:endParaRPr lang="ru-RU" dirty="0">
              <a:solidFill>
                <a:schemeClr val="tx1"/>
              </a:solidFill>
              <a:latin typeface="Century Gothic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Arial" charset="0"/>
              <a:buAutoNum type="arabicParenR"/>
            </a:pP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ұлттық 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лотерея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операторын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entury Gothic" pitchFamily="34" charset="0"/>
              </a:rPr>
              <a:t>айқындайды</a:t>
            </a:r>
            <a:r>
              <a:rPr lang="ru-RU" dirty="0" smtClean="0">
                <a:solidFill>
                  <a:schemeClr val="tx1"/>
                </a:solidFill>
                <a:latin typeface="Century Gothic" pitchFamily="34" charset="0"/>
              </a:rPr>
              <a:t>.</a:t>
            </a:r>
            <a:endParaRPr lang="en-US" sz="1600" dirty="0">
              <a:solidFill>
                <a:schemeClr val="tx1"/>
              </a:solidFill>
              <a:latin typeface="Century Gothic" pitchFamily="34" charset="0"/>
            </a:endParaRPr>
          </a:p>
          <a:p>
            <a:pPr algn="just"/>
            <a:endParaRPr lang="ru-RU" sz="3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pic>
        <p:nvPicPr>
          <p:cNvPr id="36872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1139825"/>
            <a:ext cx="9144000" cy="12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60928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0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404813"/>
            <a:ext cx="9144000" cy="12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251520" y="6237312"/>
            <a:ext cx="588072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1200" kern="0" dirty="0"/>
              <a:t>Қазақстан Республикасы Спорт және дене шынықтыру істері агенттігі</a:t>
            </a:r>
            <a:endParaRPr lang="ru-RU" sz="1200" kern="0" dirty="0"/>
          </a:p>
        </p:txBody>
      </p:sp>
      <p:sp>
        <p:nvSpPr>
          <p:cNvPr id="16" name="Номер слайда 7"/>
          <p:cNvSpPr txBox="1">
            <a:spLocks/>
          </p:cNvSpPr>
          <p:nvPr/>
        </p:nvSpPr>
        <p:spPr>
          <a:xfrm>
            <a:off x="8077200" y="6172200"/>
            <a:ext cx="7620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A5046C9-7742-45BA-B8D5-2B219FDA2542}" type="slidenum">
              <a:rPr lang="en-US" sz="1100">
                <a:solidFill>
                  <a:schemeClr val="bg1">
                    <a:lumMod val="95000"/>
                  </a:schemeClr>
                </a:solidFill>
                <a:latin typeface="Century Gothic" pitchFamily="34" charset="0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100">
              <a:solidFill>
                <a:schemeClr val="bg1">
                  <a:lumMod val="95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9750" y="826135"/>
            <a:ext cx="8135938" cy="492443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0000"/>
                  <a:satMod val="130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  <a:lin ang="135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endParaRPr lang="en-US" sz="800" b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r>
              <a:rPr lang="ru-RU" b="1" dirty="0" err="1">
                <a:solidFill>
                  <a:schemeClr val="tx1"/>
                </a:solidFill>
                <a:latin typeface="Century Gothic" pitchFamily="34" charset="0"/>
              </a:rPr>
              <a:t>Уәкілетті органның құзыреті</a:t>
            </a:r>
            <a:endParaRPr lang="ru-RU" sz="8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4"/>
          <p:cNvSpPr/>
          <p:nvPr/>
        </p:nvSpPr>
        <p:spPr>
          <a:xfrm>
            <a:off x="539750" y="1798469"/>
            <a:ext cx="8135938" cy="3908762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0000"/>
                  <a:satMod val="130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  <a:lin ang="135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228600" indent="-228600">
              <a:spcAft>
                <a:spcPts val="600"/>
              </a:spcAft>
              <a:buFont typeface="Arial" charset="0"/>
              <a:buAutoNum type="arabicParenR"/>
            </a:pPr>
            <a:r>
              <a:rPr lang="ru-RU" sz="2000" dirty="0" smtClean="0">
                <a:solidFill>
                  <a:schemeClr val="tx1"/>
                </a:solidFill>
              </a:rPr>
              <a:t>лотерея </a:t>
            </a:r>
            <a:r>
              <a:rPr lang="ru-RU" sz="2000" dirty="0" err="1" smtClean="0">
                <a:solidFill>
                  <a:schemeClr val="tx1"/>
                </a:solidFill>
              </a:rPr>
              <a:t>қызметі саласындағы мемлекеттік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саясатты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іске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асыруды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жүзеге асырады</a:t>
            </a:r>
            <a:r>
              <a:rPr lang="ru-RU" sz="2000" dirty="0" smtClean="0">
                <a:solidFill>
                  <a:schemeClr val="tx1"/>
                </a:solidFill>
              </a:rPr>
              <a:t>;</a:t>
            </a:r>
            <a:endParaRPr lang="ru-RU" sz="2000" dirty="0">
              <a:solidFill>
                <a:schemeClr val="tx1"/>
              </a:solidFill>
            </a:endParaRPr>
          </a:p>
          <a:p>
            <a:pPr marL="228600" indent="-228600">
              <a:spcAft>
                <a:spcPts val="600"/>
              </a:spcAft>
              <a:buFont typeface="Arial" charset="0"/>
              <a:buAutoNum type="arabicParenR"/>
            </a:pPr>
            <a:endParaRPr lang="ru-RU" sz="2000" dirty="0">
              <a:solidFill>
                <a:schemeClr val="tx1"/>
              </a:solidFill>
            </a:endParaRPr>
          </a:p>
          <a:p>
            <a:pPr marL="228600" indent="-228600">
              <a:spcAft>
                <a:spcPts val="600"/>
              </a:spcAft>
              <a:buFont typeface="Arial" charset="0"/>
              <a:buAutoNum type="arabicParenR"/>
            </a:pPr>
            <a:r>
              <a:rPr lang="ru-RU" sz="2000" dirty="0" err="1" smtClean="0">
                <a:solidFill>
                  <a:schemeClr val="tx1"/>
                </a:solidFill>
              </a:rPr>
              <a:t>лотереялар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және </a:t>
            </a:r>
            <a:r>
              <a:rPr lang="ru-RU" sz="2000" dirty="0" smtClean="0">
                <a:solidFill>
                  <a:schemeClr val="tx1"/>
                </a:solidFill>
              </a:rPr>
              <a:t>лотерея </a:t>
            </a:r>
            <a:r>
              <a:rPr lang="ru-RU" sz="2000" dirty="0" err="1" smtClean="0">
                <a:solidFill>
                  <a:schemeClr val="tx1"/>
                </a:solidFill>
              </a:rPr>
              <a:t>қызметі туралы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заңнамасының сақталуын бақылауды жүзеге асырады</a:t>
            </a:r>
            <a:r>
              <a:rPr lang="ru-RU" sz="2000" dirty="0" smtClean="0">
                <a:solidFill>
                  <a:schemeClr val="tx1"/>
                </a:solidFill>
              </a:rPr>
              <a:t>;</a:t>
            </a:r>
            <a:endParaRPr lang="ru-RU" sz="2000" dirty="0">
              <a:solidFill>
                <a:schemeClr val="tx1"/>
              </a:solidFill>
            </a:endParaRPr>
          </a:p>
          <a:p>
            <a:pPr marL="228600" indent="-228600">
              <a:spcAft>
                <a:spcPts val="600"/>
              </a:spcAft>
              <a:buFont typeface="Arial" charset="0"/>
              <a:buAutoNum type="arabicParenR"/>
            </a:pPr>
            <a:endParaRPr lang="ru-RU" sz="2000" dirty="0">
              <a:solidFill>
                <a:schemeClr val="tx1"/>
              </a:solidFill>
            </a:endParaRPr>
          </a:p>
          <a:p>
            <a:pPr marL="228600" indent="-228600">
              <a:spcAft>
                <a:spcPts val="600"/>
              </a:spcAft>
              <a:buFont typeface="Arial" charset="0"/>
              <a:buAutoNum type="arabicParenR"/>
            </a:pPr>
            <a:r>
              <a:rPr lang="ru-RU" sz="2000" dirty="0" err="1" smtClean="0">
                <a:solidFill>
                  <a:schemeClr val="tx1"/>
                </a:solidFill>
              </a:rPr>
              <a:t>лотереялар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және </a:t>
            </a:r>
            <a:r>
              <a:rPr lang="ru-RU" sz="2000" dirty="0" smtClean="0">
                <a:solidFill>
                  <a:schemeClr val="tx1"/>
                </a:solidFill>
              </a:rPr>
              <a:t>лотерея </a:t>
            </a:r>
            <a:r>
              <a:rPr lang="ru-RU" sz="2000" dirty="0" err="1" smtClean="0">
                <a:solidFill>
                  <a:schemeClr val="tx1"/>
                </a:solidFill>
              </a:rPr>
              <a:t>қызметі туралы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заңнамасын жетілдіру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жөніндегі ұсыныстарды әзірлейді</a:t>
            </a:r>
            <a:r>
              <a:rPr lang="ru-RU" sz="2000" dirty="0" smtClean="0">
                <a:solidFill>
                  <a:schemeClr val="tx1"/>
                </a:solidFill>
              </a:rPr>
              <a:t>;</a:t>
            </a:r>
            <a:endParaRPr lang="ru-RU" sz="2000" dirty="0">
              <a:solidFill>
                <a:schemeClr val="tx1"/>
              </a:solidFill>
            </a:endParaRPr>
          </a:p>
          <a:p>
            <a:pPr marL="228600" indent="-228600">
              <a:spcAft>
                <a:spcPts val="600"/>
              </a:spcAft>
              <a:buFont typeface="Arial" charset="0"/>
              <a:buAutoNum type="arabicParenR"/>
            </a:pPr>
            <a:endParaRPr lang="ru-RU" sz="2000" dirty="0">
              <a:solidFill>
                <a:schemeClr val="tx1"/>
              </a:solidFill>
            </a:endParaRPr>
          </a:p>
          <a:p>
            <a:pPr marL="228600" indent="-228600">
              <a:spcAft>
                <a:spcPts val="600"/>
              </a:spcAft>
              <a:buFont typeface="Arial" charset="0"/>
              <a:buAutoNum type="arabicParenR"/>
            </a:pPr>
            <a:r>
              <a:rPr lang="ru-RU" sz="2000" dirty="0" err="1" smtClean="0">
                <a:solidFill>
                  <a:schemeClr val="tx1"/>
                </a:solidFill>
              </a:rPr>
              <a:t>лотереяны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ұйымдастыру </a:t>
            </a:r>
            <a:r>
              <a:rPr lang="ru-RU" sz="2000" dirty="0" smtClean="0">
                <a:solidFill>
                  <a:schemeClr val="tx1"/>
                </a:solidFill>
              </a:rPr>
              <a:t>мен </a:t>
            </a:r>
            <a:r>
              <a:rPr lang="ru-RU" sz="2000" dirty="0" err="1" smtClean="0">
                <a:solidFill>
                  <a:schemeClr val="tx1"/>
                </a:solidFill>
              </a:rPr>
              <a:t>өткізу жөніндегі қызмет түрін лицензиялауды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жүзеге асырады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60928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251520" y="6237312"/>
            <a:ext cx="580871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1200" kern="0" dirty="0"/>
              <a:t>Қазақстан Республикасы Спорт және дене шынықтыру істері агенттігі</a:t>
            </a:r>
            <a:endParaRPr lang="ru-RU" sz="1200" kern="0" dirty="0"/>
          </a:p>
        </p:txBody>
      </p:sp>
      <p:sp>
        <p:nvSpPr>
          <p:cNvPr id="16" name="Номер слайда 7"/>
          <p:cNvSpPr txBox="1">
            <a:spLocks/>
          </p:cNvSpPr>
          <p:nvPr/>
        </p:nvSpPr>
        <p:spPr>
          <a:xfrm>
            <a:off x="8077200" y="6172200"/>
            <a:ext cx="7620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029706A-C42D-433E-A31D-5C90C7BA1867}" type="slidenum">
              <a:rPr lang="en-US" sz="1100">
                <a:solidFill>
                  <a:schemeClr val="bg1">
                    <a:lumMod val="95000"/>
                  </a:schemeClr>
                </a:solidFill>
                <a:latin typeface="Century Gothic" pitchFamily="34" charset="0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100">
              <a:solidFill>
                <a:schemeClr val="bg1">
                  <a:lumMod val="95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68313" y="1125538"/>
            <a:ext cx="8135937" cy="1368425"/>
          </a:xfrm>
          <a:prstGeom prst="rect">
            <a:avLst/>
          </a:prstGeom>
          <a:solidFill>
            <a:srgbClr val="0C788E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ctr">
              <a:defRPr/>
            </a:pPr>
            <a:r>
              <a:rPr lang="ru-RU" b="1" u="sng" dirty="0" err="1" smtClean="0">
                <a:solidFill>
                  <a:schemeClr val="tx1"/>
                </a:solidFill>
                <a:latin typeface="Century Gothic" pitchFamily="34" charset="0"/>
              </a:rPr>
              <a:t>Бір</a:t>
            </a:r>
            <a:r>
              <a:rPr lang="ru-RU" b="1" u="sng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b="1" u="sng" dirty="0" err="1" smtClean="0">
                <a:solidFill>
                  <a:schemeClr val="tx1"/>
                </a:solidFill>
                <a:latin typeface="Century Gothic" pitchFamily="34" charset="0"/>
              </a:rPr>
              <a:t>сәттік </a:t>
            </a:r>
            <a:r>
              <a:rPr lang="ru-RU" b="1" u="sng" dirty="0" smtClean="0">
                <a:solidFill>
                  <a:schemeClr val="tx1"/>
                </a:solidFill>
                <a:latin typeface="Century Gothic" pitchFamily="34" charset="0"/>
              </a:rPr>
              <a:t>лотерея</a:t>
            </a:r>
            <a:endParaRPr lang="ru-RU" dirty="0" smtClean="0">
              <a:solidFill>
                <a:schemeClr val="tx1"/>
              </a:solidFill>
              <a:latin typeface="Century Gothic" pitchFamily="34" charset="0"/>
            </a:endParaRPr>
          </a:p>
          <a:p>
            <a:pPr marL="342900" indent="-342900" algn="ctr">
              <a:defRPr/>
            </a:pP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ұтыс 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лотерея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билетін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сатып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алғаннан кейін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оны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дереу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тексеру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арқылы 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(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қорғаныс қабатын өшіру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айқындалатын 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лотерея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468313" y="2781300"/>
            <a:ext cx="8135937" cy="1728788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u="sng" dirty="0" err="1" smtClean="0">
                <a:solidFill>
                  <a:schemeClr val="tx1"/>
                </a:solidFill>
                <a:latin typeface="Century Gothic" pitchFamily="34" charset="0"/>
              </a:rPr>
              <a:t>Тираждық </a:t>
            </a:r>
            <a:r>
              <a:rPr lang="ru-RU" b="1" u="sng" dirty="0">
                <a:solidFill>
                  <a:schemeClr val="tx1"/>
                </a:solidFill>
                <a:latin typeface="Century Gothic" pitchFamily="34" charset="0"/>
              </a:rPr>
              <a:t>лотерея </a:t>
            </a:r>
          </a:p>
          <a:p>
            <a:pPr algn="ctr">
              <a:defRPr/>
            </a:pP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ұтыс ойының трансляциясы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телевизияның тікелей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эфирінде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телекоммуникациялық желілер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арқылы 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(лотерея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ұйымдастырушының қалауы бойынша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жүзеге асырылатын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өткізу процесі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 билет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сатылуға шығарылғаннан бастап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жалпы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ұтыс ойынын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өткізіп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ұтыстарды бергенге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дейінгі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циклдерге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бөлінетін 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лотерея</a:t>
            </a:r>
            <a:endParaRPr lang="ru-RU" sz="16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68313" y="4868863"/>
            <a:ext cx="8135937" cy="1081087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u="sng" dirty="0">
                <a:solidFill>
                  <a:schemeClr val="tx1"/>
                </a:solidFill>
                <a:latin typeface="Century Gothic" pitchFamily="34" charset="0"/>
              </a:rPr>
              <a:t>Бинго-лотерея</a:t>
            </a:r>
            <a:endParaRPr lang="ru-RU" b="1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ұтыс ойыны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лотереяға қатысушылардың қатысуымен үй-жайларда өткізілетін тираждық лотереяның бір</a:t>
            </a:r>
            <a:r>
              <a:rPr lang="ru-RU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Century Gothic" pitchFamily="34" charset="0"/>
              </a:rPr>
              <a:t>түрі</a:t>
            </a:r>
            <a:endParaRPr lang="ru-RU" sz="24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pic>
        <p:nvPicPr>
          <p:cNvPr id="38919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836613"/>
            <a:ext cx="9144000" cy="12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21" name="Rectangle 10"/>
          <p:cNvSpPr>
            <a:spLocks noChangeArrowheads="1"/>
          </p:cNvSpPr>
          <p:nvPr/>
        </p:nvSpPr>
        <p:spPr bwMode="auto">
          <a:xfrm>
            <a:off x="468313" y="260350"/>
            <a:ext cx="8497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400" b="1" dirty="0"/>
              <a:t>Лотереяларды сыныптау </a:t>
            </a:r>
            <a:endParaRPr lang="ru-RU" sz="22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60928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323528" y="6237312"/>
            <a:ext cx="5736704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1200" kern="0" dirty="0"/>
              <a:t>Қазақстан Республикасы Спорт және дене шынықтыру істері агенттігі</a:t>
            </a:r>
            <a:endParaRPr lang="ru-RU" sz="1200" kern="0" dirty="0"/>
          </a:p>
        </p:txBody>
      </p:sp>
      <p:sp>
        <p:nvSpPr>
          <p:cNvPr id="16" name="Номер слайда 7"/>
          <p:cNvSpPr txBox="1">
            <a:spLocks/>
          </p:cNvSpPr>
          <p:nvPr/>
        </p:nvSpPr>
        <p:spPr>
          <a:xfrm>
            <a:off x="8077200" y="6172200"/>
            <a:ext cx="7620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738CAA7-4747-4EDB-B852-6A9294D32C11}" type="slidenum">
              <a:rPr lang="en-US" sz="1100">
                <a:solidFill>
                  <a:schemeClr val="bg1">
                    <a:lumMod val="95000"/>
                  </a:schemeClr>
                </a:solidFill>
                <a:latin typeface="Century Gothic" pitchFamily="34" charset="0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100">
              <a:solidFill>
                <a:schemeClr val="bg1">
                  <a:lumMod val="95000"/>
                </a:schemeClr>
              </a:solidFill>
              <a:latin typeface="Century Gothic" pitchFamily="34" charset="0"/>
              <a:cs typeface="+mn-cs"/>
            </a:endParaRPr>
          </a:p>
        </p:txBody>
      </p:sp>
      <p:pic>
        <p:nvPicPr>
          <p:cNvPr id="39941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908050"/>
            <a:ext cx="9144000" cy="12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4"/>
          <p:cNvSpPr/>
          <p:nvPr/>
        </p:nvSpPr>
        <p:spPr>
          <a:xfrm>
            <a:off x="323850" y="1287214"/>
            <a:ext cx="8496300" cy="4154984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0000"/>
                  <a:satMod val="130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  <a:lin ang="135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ru-RU" sz="2200" dirty="0" err="1" smtClean="0">
                <a:solidFill>
                  <a:schemeClr val="tx1"/>
                </a:solidFill>
              </a:rPr>
              <a:t>кәсіпкерлік субъектілеріне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біліктілік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талаптары</a:t>
            </a:r>
            <a:r>
              <a:rPr lang="ru-RU" sz="2200" dirty="0" smtClean="0">
                <a:solidFill>
                  <a:schemeClr val="tx1"/>
                </a:solidFill>
              </a:rPr>
              <a:t>;</a:t>
            </a:r>
            <a:endParaRPr lang="ru-RU" sz="2200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endParaRPr lang="ru-RU" sz="2200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 startAt="2"/>
            </a:pPr>
            <a:r>
              <a:rPr lang="ru-RU" sz="2200" dirty="0" smtClean="0">
                <a:solidFill>
                  <a:schemeClr val="tx1"/>
                </a:solidFill>
              </a:rPr>
              <a:t>лотерея </a:t>
            </a:r>
            <a:r>
              <a:rPr lang="ru-RU" sz="2200" dirty="0" err="1" smtClean="0">
                <a:solidFill>
                  <a:schemeClr val="tx1"/>
                </a:solidFill>
              </a:rPr>
              <a:t>жабдығына талаптар</a:t>
            </a:r>
            <a:r>
              <a:rPr lang="ru-RU" sz="2200" dirty="0" smtClean="0">
                <a:solidFill>
                  <a:schemeClr val="tx1"/>
                </a:solidFill>
              </a:rPr>
              <a:t>;</a:t>
            </a:r>
            <a:endParaRPr lang="ru-RU" sz="2200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 startAt="2"/>
            </a:pPr>
            <a:endParaRPr lang="ru-RU" sz="2200" dirty="0">
              <a:solidFill>
                <a:schemeClr val="tx1"/>
              </a:solidFill>
            </a:endParaRPr>
          </a:p>
          <a:p>
            <a:pPr marL="342900" indent="-342900"/>
            <a:r>
              <a:rPr lang="ru-RU" sz="2200" dirty="0">
                <a:solidFill>
                  <a:schemeClr val="tx1"/>
                </a:solidFill>
              </a:rPr>
              <a:t>3) </a:t>
            </a:r>
            <a:r>
              <a:rPr lang="ru-RU" sz="2200" dirty="0" err="1" smtClean="0">
                <a:solidFill>
                  <a:schemeClr val="tx1"/>
                </a:solidFill>
              </a:rPr>
              <a:t>Лотереялық билеттерге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талаптар</a:t>
            </a:r>
            <a:r>
              <a:rPr lang="ru-RU" sz="2200" dirty="0" smtClean="0">
                <a:solidFill>
                  <a:schemeClr val="tx1"/>
                </a:solidFill>
              </a:rPr>
              <a:t>;</a:t>
            </a:r>
            <a:endParaRPr lang="ru-RU" sz="2200" dirty="0">
              <a:solidFill>
                <a:schemeClr val="tx1"/>
              </a:solidFill>
            </a:endParaRPr>
          </a:p>
          <a:p>
            <a:pPr marL="342900" indent="-342900"/>
            <a:endParaRPr lang="ru-RU" sz="2200" dirty="0">
              <a:solidFill>
                <a:schemeClr val="tx1"/>
              </a:solidFill>
            </a:endParaRPr>
          </a:p>
          <a:p>
            <a:pPr marL="342900" indent="-342900"/>
            <a:r>
              <a:rPr lang="ru-RU" sz="2200" dirty="0">
                <a:solidFill>
                  <a:schemeClr val="tx1"/>
                </a:solidFill>
              </a:rPr>
              <a:t>4) </a:t>
            </a:r>
            <a:r>
              <a:rPr lang="ru-RU" sz="2200" dirty="0" err="1" smtClean="0">
                <a:solidFill>
                  <a:schemeClr val="tx1"/>
                </a:solidFill>
              </a:rPr>
              <a:t>Лотереяның жүлде қорын қалыптастыру және бөлуге талаптар</a:t>
            </a:r>
            <a:r>
              <a:rPr lang="ru-RU" sz="2200" dirty="0" smtClean="0">
                <a:solidFill>
                  <a:schemeClr val="tx1"/>
                </a:solidFill>
              </a:rPr>
              <a:t>;</a:t>
            </a:r>
            <a:endParaRPr lang="ru-RU" sz="2200" dirty="0">
              <a:solidFill>
                <a:schemeClr val="tx1"/>
              </a:solidFill>
            </a:endParaRPr>
          </a:p>
          <a:p>
            <a:pPr marL="342900" indent="-342900"/>
            <a:endParaRPr lang="ru-RU" sz="2200" dirty="0">
              <a:solidFill>
                <a:schemeClr val="tx1"/>
              </a:solidFill>
            </a:endParaRPr>
          </a:p>
          <a:p>
            <a:pPr marL="342900" indent="-342900"/>
            <a:r>
              <a:rPr lang="ru-RU" sz="2200" dirty="0">
                <a:solidFill>
                  <a:schemeClr val="tx1"/>
                </a:solidFill>
              </a:rPr>
              <a:t>5) </a:t>
            </a:r>
            <a:r>
              <a:rPr lang="ru-RU" sz="2200" dirty="0" err="1" smtClean="0">
                <a:solidFill>
                  <a:schemeClr val="tx1"/>
                </a:solidFill>
              </a:rPr>
              <a:t>лотереяның жүлде қорының ұтыс ойынын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өткізуге қойылатын талаптар</a:t>
            </a:r>
            <a:r>
              <a:rPr lang="ru-RU" sz="2200" dirty="0" smtClean="0">
                <a:solidFill>
                  <a:schemeClr val="tx1"/>
                </a:solidFill>
              </a:rPr>
              <a:t>;</a:t>
            </a:r>
            <a:endParaRPr lang="ru-RU" sz="2200" dirty="0">
              <a:solidFill>
                <a:schemeClr val="tx1"/>
              </a:solidFill>
            </a:endParaRPr>
          </a:p>
          <a:p>
            <a:pPr marL="342900" indent="-342900"/>
            <a:endParaRPr lang="ru-RU" sz="2200" dirty="0">
              <a:solidFill>
                <a:schemeClr val="tx1"/>
              </a:solidFill>
            </a:endParaRPr>
          </a:p>
          <a:p>
            <a:pPr marL="342900" indent="-342900"/>
            <a:r>
              <a:rPr lang="ru-RU" sz="2200" dirty="0">
                <a:solidFill>
                  <a:schemeClr val="tx1"/>
                </a:solidFill>
              </a:rPr>
              <a:t>6) </a:t>
            </a:r>
            <a:r>
              <a:rPr lang="ru-RU" sz="2200" dirty="0" smtClean="0">
                <a:solidFill>
                  <a:schemeClr val="tx1"/>
                </a:solidFill>
              </a:rPr>
              <a:t>Лотерея </a:t>
            </a:r>
            <a:r>
              <a:rPr lang="ru-RU" sz="2200" dirty="0" err="1" smtClean="0">
                <a:solidFill>
                  <a:schemeClr val="tx1"/>
                </a:solidFill>
              </a:rPr>
              <a:t>өткізу шарттары</a:t>
            </a:r>
            <a:r>
              <a:rPr lang="ru-RU" sz="2200" dirty="0" smtClean="0">
                <a:solidFill>
                  <a:schemeClr val="tx1"/>
                </a:solidFill>
              </a:rPr>
              <a:t>.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4"/>
          <p:cNvSpPr/>
          <p:nvPr/>
        </p:nvSpPr>
        <p:spPr>
          <a:xfrm>
            <a:off x="323850" y="336213"/>
            <a:ext cx="8496300" cy="430887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0000"/>
                  <a:satMod val="130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  <a:lin ang="135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342900" indent="-342900" algn="ctr"/>
            <a:r>
              <a:rPr lang="ru-RU" sz="2200" dirty="0" err="1" smtClean="0">
                <a:solidFill>
                  <a:schemeClr val="tx1"/>
                </a:solidFill>
              </a:rPr>
              <a:t>Лотереяны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ұйымдастыру және өткізу тәртібі </a:t>
            </a:r>
            <a:r>
              <a:rPr lang="ru-RU" sz="2200" dirty="0" smtClean="0">
                <a:solidFill>
                  <a:schemeClr val="tx1"/>
                </a:solidFill>
              </a:rPr>
              <a:t>мен </a:t>
            </a:r>
            <a:r>
              <a:rPr lang="ru-RU" sz="2200" dirty="0" err="1" smtClean="0">
                <a:solidFill>
                  <a:schemeClr val="tx1"/>
                </a:solidFill>
              </a:rPr>
              <a:t>шарттары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60928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908050"/>
            <a:ext cx="9144000" cy="12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395536" y="6237312"/>
            <a:ext cx="5736704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1200" kern="0" dirty="0"/>
              <a:t>Қазақстан Республикасы Спорт және дене шынықтыру істері агенттігі</a:t>
            </a:r>
            <a:endParaRPr lang="ru-RU" sz="1200" kern="0" dirty="0"/>
          </a:p>
        </p:txBody>
      </p:sp>
      <p:sp>
        <p:nvSpPr>
          <p:cNvPr id="13" name="Номер слайда 7"/>
          <p:cNvSpPr txBox="1">
            <a:spLocks/>
          </p:cNvSpPr>
          <p:nvPr/>
        </p:nvSpPr>
        <p:spPr>
          <a:xfrm>
            <a:off x="8077200" y="6172200"/>
            <a:ext cx="7620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AAD0597-B0E3-41D9-AD47-F06EACF25630}" type="slidenum">
              <a:rPr lang="en-US" sz="1100">
                <a:solidFill>
                  <a:schemeClr val="bg1">
                    <a:lumMod val="95000"/>
                  </a:schemeClr>
                </a:solidFill>
                <a:latin typeface="Century Gothic" pitchFamily="34" charset="0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100">
              <a:solidFill>
                <a:schemeClr val="bg1">
                  <a:lumMod val="95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35846" name="Прямоугольник 28"/>
          <p:cNvSpPr>
            <a:spLocks noChangeArrowheads="1"/>
          </p:cNvSpPr>
          <p:nvPr/>
        </p:nvSpPr>
        <p:spPr bwMode="auto">
          <a:xfrm>
            <a:off x="611188" y="188913"/>
            <a:ext cx="7848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 algn="ctr"/>
            <a:r>
              <a:rPr lang="ru-RU" sz="3200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ru-RU" sz="3200" dirty="0" err="1" smtClean="0">
                <a:latin typeface="Century Gothic" pitchFamily="34" charset="0"/>
              </a:rPr>
              <a:t>Қазақстандағы бүгінгі күнгі жағдай</a:t>
            </a:r>
            <a:endParaRPr lang="ru-RU" sz="3200" kern="0" spc="-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cs typeface="+mn-cs"/>
            </a:endParaRPr>
          </a:p>
        </p:txBody>
      </p:sp>
      <p:sp>
        <p:nvSpPr>
          <p:cNvPr id="35847" name="Прямоугольник 29"/>
          <p:cNvSpPr>
            <a:spLocks noChangeArrowheads="1"/>
          </p:cNvSpPr>
          <p:nvPr/>
        </p:nvSpPr>
        <p:spPr bwMode="auto">
          <a:xfrm>
            <a:off x="611188" y="2133600"/>
            <a:ext cx="784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2007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жылдан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бастап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 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70 лицензия </a:t>
            </a:r>
            <a:r>
              <a:rPr lang="ru-RU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берілген</a:t>
            </a:r>
            <a:endParaRPr lang="ru-RU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79388" y="1196975"/>
            <a:ext cx="2771775" cy="762000"/>
          </a:xfrm>
          <a:prstGeom prst="rect">
            <a:avLst/>
          </a:prstGeom>
          <a:solidFill>
            <a:srgbClr val="0C788E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 err="1" smtClean="0">
                <a:solidFill>
                  <a:schemeClr val="tx1"/>
                </a:solidFill>
                <a:latin typeface="Century Gothic" pitchFamily="34" charset="0"/>
              </a:rPr>
              <a:t>Бір</a:t>
            </a:r>
            <a:r>
              <a:rPr lang="ru-RU" sz="2000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Century Gothic" pitchFamily="34" charset="0"/>
              </a:rPr>
              <a:t>сәттік</a:t>
            </a:r>
            <a:endParaRPr lang="ru-RU" sz="20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132138" y="1196975"/>
            <a:ext cx="2736850" cy="7620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 err="1" smtClean="0">
                <a:solidFill>
                  <a:schemeClr val="tx1"/>
                </a:solidFill>
                <a:latin typeface="Century Gothic" pitchFamily="34" charset="0"/>
              </a:rPr>
              <a:t>тираждық</a:t>
            </a:r>
            <a:r>
              <a:rPr lang="ru-RU" sz="2000" dirty="0" smtClean="0">
                <a:solidFill>
                  <a:schemeClr val="tx1"/>
                </a:solidFill>
                <a:latin typeface="Century Gothic" pitchFamily="34" charset="0"/>
              </a:rPr>
              <a:t> </a:t>
            </a:r>
            <a:endParaRPr lang="ru-RU" sz="20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011863" y="1196975"/>
            <a:ext cx="2771775" cy="7620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  <a:latin typeface="Century Gothic" pitchFamily="34" charset="0"/>
              </a:rPr>
              <a:t> </a:t>
            </a:r>
            <a:r>
              <a:rPr lang="kk-KZ" sz="2000" dirty="0" smtClean="0">
                <a:solidFill>
                  <a:schemeClr val="tx1"/>
                </a:solidFill>
                <a:latin typeface="Century Gothic" pitchFamily="34" charset="0"/>
              </a:rPr>
              <a:t>бинго</a:t>
            </a:r>
            <a:r>
              <a:rPr lang="ru-RU" sz="2000" dirty="0" smtClean="0">
                <a:solidFill>
                  <a:schemeClr val="tx1"/>
                </a:solidFill>
                <a:latin typeface="Century Gothic" pitchFamily="34" charset="0"/>
              </a:rPr>
              <a:t>-лотерея</a:t>
            </a:r>
            <a:endParaRPr lang="ru-RU" sz="20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95288" y="2636838"/>
            <a:ext cx="8353425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52" name="Rectangle 13"/>
          <p:cNvSpPr>
            <a:spLocks noChangeArrowheads="1"/>
          </p:cNvSpPr>
          <p:nvPr/>
        </p:nvSpPr>
        <p:spPr bwMode="auto">
          <a:xfrm>
            <a:off x="468313" y="2781300"/>
            <a:ext cx="82089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kk-KZ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Қазақстандағы лотереяларға салық салымы жалпы белгіленген тәртіпте іске асырылады. Көрсетілген саланы реттеу лицензия беру жолымен реттеледі 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60928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323528" y="6237312"/>
            <a:ext cx="588072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1200" kern="0" dirty="0"/>
              <a:t>Қазақстан Республикасы Спорт және дене шынықтыру істері агенттігі</a:t>
            </a:r>
            <a:endParaRPr lang="ru-RU" sz="1200" kern="0" dirty="0"/>
          </a:p>
        </p:txBody>
      </p:sp>
      <p:sp>
        <p:nvSpPr>
          <p:cNvPr id="16" name="Номер слайда 7"/>
          <p:cNvSpPr txBox="1">
            <a:spLocks/>
          </p:cNvSpPr>
          <p:nvPr/>
        </p:nvSpPr>
        <p:spPr>
          <a:xfrm>
            <a:off x="8077200" y="6172200"/>
            <a:ext cx="7620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693BE5F-915B-4D72-B25B-53EB6C627297}" type="slidenum">
              <a:rPr lang="en-US" sz="1100">
                <a:solidFill>
                  <a:schemeClr val="bg1">
                    <a:lumMod val="95000"/>
                  </a:schemeClr>
                </a:solidFill>
                <a:latin typeface="Century Gothic" pitchFamily="34" charset="0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sz="1100">
              <a:solidFill>
                <a:schemeClr val="bg1">
                  <a:lumMod val="95000"/>
                </a:schemeClr>
              </a:solidFill>
              <a:latin typeface="Century Gothic" pitchFamily="34" charset="0"/>
              <a:cs typeface="+mn-cs"/>
            </a:endParaRPr>
          </a:p>
        </p:txBody>
      </p:sp>
      <p:pic>
        <p:nvPicPr>
          <p:cNvPr id="50181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981075"/>
            <a:ext cx="9144000" cy="12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4"/>
          <p:cNvSpPr/>
          <p:nvPr/>
        </p:nvSpPr>
        <p:spPr>
          <a:xfrm>
            <a:off x="323850" y="1043038"/>
            <a:ext cx="8496300" cy="5078313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0000"/>
                  <a:satMod val="130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  <a:lin ang="135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kk-KZ" dirty="0"/>
              <a:t>Әкiмшiлiк құқық бұзушылық туралы кодекс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ru-RU" dirty="0" err="1" smtClean="0">
                <a:solidFill>
                  <a:schemeClr val="tx1"/>
                </a:solidFill>
              </a:rPr>
              <a:t>Бюджеттік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кодекс;</a:t>
            </a:r>
          </a:p>
          <a:p>
            <a:pPr marL="342900" indent="-342900">
              <a:buFontTx/>
              <a:buAutoNum type="arabicParenR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kk-KZ" dirty="0"/>
              <a:t>Азаматтық кодекс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kk-KZ" dirty="0"/>
              <a:t>Қоғамдық бірлестіктер туралы</a:t>
            </a:r>
            <a:r>
              <a:rPr lang="ru-RU" dirty="0" smtClean="0">
                <a:solidFill>
                  <a:schemeClr val="tx1"/>
                </a:solidFill>
              </a:rPr>
              <a:t>» </a:t>
            </a:r>
            <a:r>
              <a:rPr lang="ru-RU" dirty="0" err="1" smtClean="0">
                <a:solidFill>
                  <a:schemeClr val="tx1"/>
                </a:solidFill>
              </a:rPr>
              <a:t>Заң 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kk-KZ" dirty="0"/>
              <a:t>Алматы қаласының ерекше мәртебесі туралы</a:t>
            </a:r>
            <a:r>
              <a:rPr lang="ru-RU" dirty="0" smtClean="0">
                <a:solidFill>
                  <a:schemeClr val="tx1"/>
                </a:solidFill>
              </a:rPr>
              <a:t>» </a:t>
            </a:r>
            <a:r>
              <a:rPr lang="ru-RU" dirty="0" err="1" smtClean="0">
                <a:solidFill>
                  <a:schemeClr val="tx1"/>
                </a:solidFill>
              </a:rPr>
              <a:t>Заң;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kk-KZ" dirty="0"/>
              <a:t>Почта туралы</a:t>
            </a:r>
            <a:r>
              <a:rPr lang="ru-RU" dirty="0" smtClean="0">
                <a:solidFill>
                  <a:schemeClr val="tx1"/>
                </a:solidFill>
              </a:rPr>
              <a:t>» </a:t>
            </a:r>
            <a:r>
              <a:rPr lang="ru-RU" dirty="0" err="1" smtClean="0">
                <a:solidFill>
                  <a:schemeClr val="tx1"/>
                </a:solidFill>
              </a:rPr>
              <a:t>Заң;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kk-KZ" dirty="0"/>
              <a:t>Лицензиялау туралы</a:t>
            </a:r>
            <a:r>
              <a:rPr lang="ru-RU" dirty="0" smtClean="0">
                <a:solidFill>
                  <a:schemeClr val="tx1"/>
                </a:solidFill>
              </a:rPr>
              <a:t>» </a:t>
            </a:r>
            <a:r>
              <a:rPr lang="ru-RU" dirty="0" err="1" smtClean="0">
                <a:solidFill>
                  <a:schemeClr val="tx1"/>
                </a:solidFill>
              </a:rPr>
              <a:t>Заң;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kk-KZ" dirty="0"/>
              <a:t>Кәсіптік одақтар туралы</a:t>
            </a:r>
            <a:r>
              <a:rPr lang="ru-RU" dirty="0" smtClean="0">
                <a:solidFill>
                  <a:schemeClr val="tx1"/>
                </a:solidFill>
              </a:rPr>
              <a:t>» </a:t>
            </a:r>
            <a:r>
              <a:rPr lang="ru-RU" dirty="0" err="1" smtClean="0">
                <a:solidFill>
                  <a:schemeClr val="tx1"/>
                </a:solidFill>
              </a:rPr>
              <a:t>Заң;</a:t>
            </a: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endParaRPr lang="ru-RU" dirty="0">
              <a:solidFill>
                <a:schemeClr val="tx1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kk-KZ" dirty="0"/>
              <a:t>Қазақстан Республикасындағы мемлекеттік бақылау және қадағалау туралы</a:t>
            </a:r>
            <a:r>
              <a:rPr lang="ru-RU" dirty="0" smtClean="0">
                <a:solidFill>
                  <a:schemeClr val="tx1"/>
                </a:solidFill>
              </a:rPr>
              <a:t>» </a:t>
            </a:r>
            <a:r>
              <a:rPr lang="ru-RU" dirty="0" err="1" smtClean="0">
                <a:solidFill>
                  <a:schemeClr val="tx1"/>
                </a:solidFill>
              </a:rPr>
              <a:t>Заң.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0184" name="Title 1"/>
          <p:cNvSpPr txBox="1">
            <a:spLocks/>
          </p:cNvSpPr>
          <p:nvPr/>
        </p:nvSpPr>
        <p:spPr bwMode="auto">
          <a:xfrm>
            <a:off x="684213" y="0"/>
            <a:ext cx="78724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/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«</a:t>
            </a:r>
            <a:r>
              <a:rPr lang="kk-KZ" b="1" dirty="0"/>
              <a:t>Қазақстан Республикасының кейбір заңнамалық актілеріне лотерея және лотерея қызметі мәселелері бойынша өзгерістер мен толықтырулар енгізу туралы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» </a:t>
            </a:r>
            <a:r>
              <a:rPr lang="ru-RU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Заң жобасы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одзаголовок 2"/>
          <p:cNvSpPr txBox="1">
            <a:spLocks/>
          </p:cNvSpPr>
          <p:nvPr/>
        </p:nvSpPr>
        <p:spPr bwMode="auto">
          <a:xfrm>
            <a:off x="684213" y="333375"/>
            <a:ext cx="7848600" cy="792163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kk-KZ" sz="3200" kern="0" spc="-15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Ә</a:t>
            </a:r>
            <a:r>
              <a:rPr lang="kk-KZ" sz="3200" kern="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рекет етуші заңнамалық базасы</a:t>
            </a:r>
            <a:endParaRPr lang="ru-RU" sz="3200" kern="0" spc="-15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cs typeface="+mn-cs"/>
            </a:endParaRPr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60928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/>
          <a:srcRect r="22581" b="-12999"/>
          <a:stretch>
            <a:fillRect/>
          </a:stretch>
        </p:blipFill>
        <p:spPr bwMode="auto">
          <a:xfrm>
            <a:off x="0" y="1125538"/>
            <a:ext cx="9144000" cy="12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23528" y="6237312"/>
            <a:ext cx="5304656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1200" kern="0" dirty="0"/>
              <a:t>Қазақстан Республикасы Спорт және дене шынықтыру істері агенттігі</a:t>
            </a:r>
            <a:endParaRPr lang="ru-RU" sz="1200" kern="0" dirty="0"/>
          </a:p>
        </p:txBody>
      </p:sp>
      <p:sp>
        <p:nvSpPr>
          <p:cNvPr id="10" name="Номер слайда 7"/>
          <p:cNvSpPr txBox="1">
            <a:spLocks/>
          </p:cNvSpPr>
          <p:nvPr/>
        </p:nvSpPr>
        <p:spPr>
          <a:xfrm>
            <a:off x="8077200" y="6172200"/>
            <a:ext cx="7620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9D68666-34AB-4934-808B-A6F32B396E25}" type="slidenum">
              <a:rPr lang="en-US" sz="1100">
                <a:solidFill>
                  <a:schemeClr val="bg1">
                    <a:lumMod val="95000"/>
                  </a:schemeClr>
                </a:solidFill>
                <a:latin typeface="Century Gothic" pitchFamily="34" charset="0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sz="1100">
              <a:solidFill>
                <a:schemeClr val="bg1">
                  <a:lumMod val="95000"/>
                </a:schemeClr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1412776"/>
            <a:ext cx="7921625" cy="4392488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0000"/>
                  <a:satMod val="130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  <a:lin ang="135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/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Лотереяларды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үйымдастыру және өткезу жөніндегі қызмет: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кодексімен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Азаматтық кодекспен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Лицензиялау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туралы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Заңымен;</a:t>
            </a: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kk-KZ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Қоғамдық бірлестіктер туралы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Заңымен;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kk-KZ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Алматы қаласының ерекше мәртебесі туралы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Заңымен;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«Почта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туралы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Заңымен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Лотереяларды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ұйымдастыру және өткізу, сондай-ақ ойын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бизнесі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саласындағы қызметті лицензиялаудың кейбір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мәселелері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туралы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Қазақстан Республикасы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Үкіметінің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2012 </a:t>
            </a:r>
            <a:r>
              <a:rPr lang="ru-RU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жылғы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желтоқсандағы</a:t>
            </a:r>
            <a:endParaRPr lang="ru-RU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1716 </a:t>
            </a:r>
            <a:r>
              <a:rPr lang="ru-RU" sz="2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Қаулысымен реттеледі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5076825" y="1268413"/>
            <a:ext cx="3887788" cy="2554287"/>
          </a:xfrm>
          <a:prstGeom prst="rect">
            <a:avLst/>
          </a:prstGeom>
          <a:gradFill flip="none" rotWithShape="1">
            <a:gsLst>
              <a:gs pos="0">
                <a:schemeClr val="dk1">
                  <a:tint val="70000"/>
                  <a:satMod val="130000"/>
                </a:schemeClr>
              </a:gs>
              <a:gs pos="43000">
                <a:schemeClr val="dk1">
                  <a:tint val="44000"/>
                  <a:satMod val="165000"/>
                </a:schemeClr>
              </a:gs>
              <a:gs pos="93000">
                <a:schemeClr val="dk1">
                  <a:tint val="15000"/>
                  <a:satMod val="165000"/>
                </a:schemeClr>
              </a:gs>
              <a:gs pos="100000">
                <a:schemeClr val="dk1">
                  <a:tint val="5000"/>
                  <a:satMod val="250000"/>
                </a:schemeClr>
              </a:gs>
            </a:gsLst>
            <a:lin ang="135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endParaRPr lang="en-US" sz="1600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endParaRPr lang="en-US" sz="1600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endParaRPr lang="en-US" sz="1600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endParaRPr lang="en-US" sz="1600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endParaRPr lang="en-US" sz="1600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endParaRPr lang="en-US" sz="1600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endParaRPr lang="en-US" sz="1600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endParaRPr lang="en-US" sz="1600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endParaRPr lang="en-US" sz="1600" dirty="0">
              <a:solidFill>
                <a:schemeClr val="tx1"/>
              </a:solidFill>
              <a:latin typeface="Century Gothic" pitchFamily="34" charset="0"/>
            </a:endParaRPr>
          </a:p>
          <a:p>
            <a:pPr algn="ctr">
              <a:defRPr/>
            </a:pPr>
            <a:endParaRPr lang="en-US" sz="16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755650" y="261938"/>
            <a:ext cx="7704138" cy="71913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kk-KZ" sz="3200" kern="0" spc="-15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cs typeface="+mn-cs"/>
              </a:rPr>
              <a:t>Халықаралық  тәжірибе</a:t>
            </a:r>
            <a:endParaRPr lang="ru-RU" sz="1100" b="1" kern="0" spc="-15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aettenschweiler" pitchFamily="34" charset="0"/>
              <a:cs typeface="+mn-cs"/>
            </a:endParaRPr>
          </a:p>
        </p:txBody>
      </p:sp>
      <p:sp>
        <p:nvSpPr>
          <p:cNvPr id="34828" name="Содержимое 2"/>
          <p:cNvSpPr>
            <a:spLocks noGrp="1"/>
          </p:cNvSpPr>
          <p:nvPr>
            <p:ph idx="4294967295"/>
          </p:nvPr>
        </p:nvSpPr>
        <p:spPr>
          <a:xfrm>
            <a:off x="0" y="1268413"/>
            <a:ext cx="4608513" cy="2808287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kk-KZ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Лотереялар әлемдегі жыл сайынғы 10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%</a:t>
            </a:r>
            <a:r>
              <a:rPr lang="kk-KZ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 өсетін ауқымды және динамикалық сала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. </a:t>
            </a:r>
          </a:p>
          <a:p>
            <a:pPr marL="0" indent="0" algn="ctr">
              <a:spcBef>
                <a:spcPct val="0"/>
              </a:spcBef>
              <a:buFontTx/>
              <a:buNone/>
            </a:pPr>
            <a:endParaRPr lang="ru-RU" sz="600" dirty="0" smtClean="0">
              <a:solidFill>
                <a:schemeClr val="tx1">
                  <a:lumMod val="85000"/>
                  <a:lumOff val="15000"/>
                </a:schemeClr>
              </a:solidFill>
              <a:latin typeface="Century Gothic" pitchFamily="34" charset="0"/>
            </a:endParaRPr>
          </a:p>
          <a:p>
            <a:pPr marL="0" indent="0" algn="just">
              <a:spcBef>
                <a:spcPct val="0"/>
              </a:spcBef>
              <a:buFontTx/>
              <a:buNone/>
            </a:pPr>
            <a:r>
              <a:rPr lang="kk-KZ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Үкіметке және қайырымдылық ұйымдарға өз тыбыстарына пропорциямен әлемдегі басқа лотереялардан артық  ақша әкелетін </a:t>
            </a:r>
            <a:r>
              <a:rPr lang="kk-KZ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Ұлыбританияның Ұлттық лотереясы </a:t>
            </a:r>
            <a:r>
              <a:rPr lang="kk-KZ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ең тиімділердің бірі болып саналады. Оны өткізуден Үкіметінің және қайырымдылық ұйымдардың табыстары  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5 млрд. АҚШ доллар </a:t>
            </a:r>
            <a:r>
              <a:rPr lang="ru-RU" sz="1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құрады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itchFamily="34" charset="0"/>
              </a:rPr>
              <a:t>.</a:t>
            </a:r>
          </a:p>
        </p:txBody>
      </p:sp>
      <p:pic>
        <p:nvPicPr>
          <p:cNvPr id="34829" name="Picture 4"/>
          <p:cNvPicPr>
            <a:picLocks noChangeAspect="1" noChangeArrowheads="1"/>
          </p:cNvPicPr>
          <p:nvPr/>
        </p:nvPicPr>
        <p:blipFill>
          <a:blip r:embed="rId3" cstate="print"/>
          <a:srcRect r="22581" b="-12999"/>
          <a:stretch>
            <a:fillRect/>
          </a:stretch>
        </p:blipFill>
        <p:spPr bwMode="auto">
          <a:xfrm>
            <a:off x="0" y="60928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0" name="Picture 4"/>
          <p:cNvPicPr>
            <a:picLocks noChangeAspect="1" noChangeArrowheads="1"/>
          </p:cNvPicPr>
          <p:nvPr/>
        </p:nvPicPr>
        <p:blipFill>
          <a:blip r:embed="rId3" cstate="print"/>
          <a:srcRect r="22581" b="-12999"/>
          <a:stretch>
            <a:fillRect/>
          </a:stretch>
        </p:blipFill>
        <p:spPr bwMode="auto">
          <a:xfrm>
            <a:off x="0" y="1052513"/>
            <a:ext cx="9144000" cy="13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23528" y="6309320"/>
            <a:ext cx="5736704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1200" kern="0" dirty="0"/>
              <a:t>Қазақстан Республикасы Спорт және дене шынықтыру істері агенттігі</a:t>
            </a:r>
            <a:endParaRPr lang="ru-RU" sz="1200" kern="0" dirty="0"/>
          </a:p>
        </p:txBody>
      </p:sp>
      <p:sp>
        <p:nvSpPr>
          <p:cNvPr id="9" name="Номер слайда 7"/>
          <p:cNvSpPr txBox="1">
            <a:spLocks/>
          </p:cNvSpPr>
          <p:nvPr/>
        </p:nvSpPr>
        <p:spPr>
          <a:xfrm>
            <a:off x="8077200" y="6172200"/>
            <a:ext cx="762000" cy="365125"/>
          </a:xfrm>
          <a:prstGeom prst="rect">
            <a:avLst/>
          </a:prstGeom>
        </p:spPr>
        <p:txBody>
          <a:bodyPr lIns="0" tIns="0" rIns="0" bIns="0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B949929-A91E-4E9E-A078-BE4A30651DF8}" type="slidenum">
              <a:rPr lang="en-US" sz="1100">
                <a:solidFill>
                  <a:schemeClr val="bg1">
                    <a:lumMod val="95000"/>
                  </a:schemeClr>
                </a:solidFill>
                <a:latin typeface="Century Gothic" pitchFamily="34" charset="0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100">
              <a:solidFill>
                <a:schemeClr val="bg1">
                  <a:lumMod val="95000"/>
                </a:schemeClr>
              </a:solidFill>
              <a:latin typeface="Century Gothic" pitchFamily="34" charset="0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50825" y="4076700"/>
            <a:ext cx="8642350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4" name="Прямоугольник 10"/>
          <p:cNvSpPr>
            <a:spLocks noChangeArrowheads="1"/>
          </p:cNvSpPr>
          <p:nvPr/>
        </p:nvSpPr>
        <p:spPr bwMode="auto">
          <a:xfrm>
            <a:off x="4932363" y="1323975"/>
            <a:ext cx="4103687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300" i="1" dirty="0" err="1" smtClean="0">
                <a:latin typeface="Century Gothic" pitchFamily="34" charset="0"/>
              </a:rPr>
              <a:t>Салыстыру</a:t>
            </a:r>
            <a:r>
              <a:rPr lang="ru-RU" sz="1300" i="1" dirty="0" smtClean="0">
                <a:latin typeface="Century Gothic" pitchFamily="34" charset="0"/>
              </a:rPr>
              <a:t> </a:t>
            </a:r>
            <a:r>
              <a:rPr lang="ru-RU" sz="1300" i="1" dirty="0" err="1" smtClean="0">
                <a:latin typeface="Century Gothic" pitchFamily="34" charset="0"/>
              </a:rPr>
              <a:t>үшін,</a:t>
            </a:r>
            <a:endParaRPr lang="en-US" sz="1300" i="1" dirty="0">
              <a:latin typeface="Century Gothic" pitchFamily="34" charset="0"/>
            </a:endParaRPr>
          </a:p>
          <a:p>
            <a:pPr algn="ctr"/>
            <a:r>
              <a:rPr lang="ru-RU" sz="1300" i="1" dirty="0">
                <a:latin typeface="Century Gothic" pitchFamily="34" charset="0"/>
              </a:rPr>
              <a:t> </a:t>
            </a:r>
            <a:r>
              <a:rPr lang="ru-RU" sz="1300" b="1" i="1" dirty="0" err="1"/>
              <a:t>шет</a:t>
            </a:r>
            <a:r>
              <a:rPr lang="ru-RU" sz="1300" b="1" i="1" dirty="0"/>
              <a:t> </a:t>
            </a:r>
            <a:r>
              <a:rPr lang="ru-RU" sz="1300" b="1" i="1" dirty="0" err="1"/>
              <a:t>елдердегі</a:t>
            </a:r>
            <a:r>
              <a:rPr lang="ru-RU" sz="1300" b="1" i="1" dirty="0"/>
              <a:t> </a:t>
            </a:r>
            <a:r>
              <a:rPr lang="ru-RU" sz="1300" b="1" i="1" dirty="0" err="1"/>
              <a:t>жыл</a:t>
            </a:r>
            <a:r>
              <a:rPr lang="ru-RU" sz="1300" b="1" i="1" dirty="0"/>
              <a:t> </a:t>
            </a:r>
            <a:r>
              <a:rPr lang="ru-RU" sz="1300" b="1" i="1" dirty="0" err="1"/>
              <a:t>сайынғы </a:t>
            </a:r>
            <a:r>
              <a:rPr lang="ru-RU" sz="1300" b="1" i="1" dirty="0" err="1" smtClean="0"/>
              <a:t>айналыс</a:t>
            </a:r>
            <a:r>
              <a:rPr lang="ru-RU" sz="1300" b="1" i="1" dirty="0" smtClean="0"/>
              <a:t>: </a:t>
            </a:r>
            <a:endParaRPr lang="ru-RU" sz="1300" b="1" i="1" dirty="0">
              <a:latin typeface="Century Gothic" pitchFamily="34" charset="0"/>
            </a:endParaRPr>
          </a:p>
          <a:p>
            <a:pPr algn="ctr"/>
            <a:r>
              <a:rPr lang="ru-RU" sz="1300" dirty="0" smtClean="0">
                <a:latin typeface="Century Gothic" pitchFamily="34" charset="0"/>
              </a:rPr>
              <a:t>АҚШ </a:t>
            </a:r>
            <a:r>
              <a:rPr lang="ru-RU" sz="1300" dirty="0">
                <a:latin typeface="Century Gothic" pitchFamily="34" charset="0"/>
              </a:rPr>
              <a:t>- $</a:t>
            </a:r>
            <a:r>
              <a:rPr lang="ru-RU" sz="1300" dirty="0"/>
              <a:t>3</a:t>
            </a:r>
            <a:r>
              <a:rPr lang="ru-RU" sz="1300" dirty="0">
                <a:latin typeface="Century Gothic" pitchFamily="34" charset="0"/>
              </a:rPr>
              <a:t>0 млрд., </a:t>
            </a:r>
            <a:r>
              <a:rPr lang="kk-KZ" sz="1300" dirty="0" smtClean="0"/>
              <a:t>Қытай </a:t>
            </a:r>
            <a:r>
              <a:rPr lang="kk-KZ" sz="1300" dirty="0"/>
              <a:t>- </a:t>
            </a:r>
            <a:r>
              <a:rPr lang="en-US" sz="1300" dirty="0"/>
              <a:t>$15 </a:t>
            </a:r>
            <a:r>
              <a:rPr lang="ru-RU" sz="1300" dirty="0"/>
              <a:t>млрд., </a:t>
            </a:r>
            <a:r>
              <a:rPr lang="ru-RU" sz="1300" dirty="0" err="1" smtClean="0">
                <a:latin typeface="Century Gothic" pitchFamily="34" charset="0"/>
              </a:rPr>
              <a:t>Ұлыбритания </a:t>
            </a:r>
            <a:r>
              <a:rPr lang="ru-RU" sz="1300" dirty="0" smtClean="0">
                <a:latin typeface="Century Gothic" pitchFamily="34" charset="0"/>
              </a:rPr>
              <a:t>– </a:t>
            </a:r>
            <a:r>
              <a:rPr lang="en-US" sz="1300" dirty="0">
                <a:latin typeface="Century Gothic" pitchFamily="34" charset="0"/>
              </a:rPr>
              <a:t>$</a:t>
            </a:r>
            <a:r>
              <a:rPr lang="ru-RU" sz="1300" dirty="0"/>
              <a:t>9,5 млрд., </a:t>
            </a:r>
            <a:r>
              <a:rPr lang="ru-RU" sz="1300" dirty="0" err="1" smtClean="0"/>
              <a:t>Жапо</a:t>
            </a:r>
            <a:r>
              <a:rPr lang="ru-RU" sz="1300" dirty="0" err="1" smtClean="0">
                <a:latin typeface="Century Gothic" pitchFamily="34" charset="0"/>
              </a:rPr>
              <a:t>ния</a:t>
            </a:r>
            <a:r>
              <a:rPr lang="ru-RU" sz="1300" dirty="0" smtClean="0">
                <a:latin typeface="Century Gothic" pitchFamily="34" charset="0"/>
              </a:rPr>
              <a:t> </a:t>
            </a:r>
            <a:r>
              <a:rPr lang="ru-RU" sz="1300" dirty="0">
                <a:latin typeface="Century Gothic" pitchFamily="34" charset="0"/>
              </a:rPr>
              <a:t>- $8 млрд.,</a:t>
            </a:r>
            <a:r>
              <a:rPr lang="ru-RU" sz="1300" dirty="0"/>
              <a:t> </a:t>
            </a:r>
            <a:r>
              <a:rPr lang="ru-RU" sz="1300" dirty="0">
                <a:latin typeface="Century Gothic" pitchFamily="34" charset="0"/>
              </a:rPr>
              <a:t>Германия - $6 млрд.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5364163" y="2492375"/>
            <a:ext cx="33115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6" name="Прямоугольник 12"/>
          <p:cNvSpPr>
            <a:spLocks noChangeArrowheads="1"/>
          </p:cNvSpPr>
          <p:nvPr/>
        </p:nvSpPr>
        <p:spPr bwMode="auto">
          <a:xfrm>
            <a:off x="5580063" y="2476500"/>
            <a:ext cx="3095625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300" b="1" dirty="0" smtClean="0">
                <a:latin typeface="Century Gothic" pitchFamily="34" charset="0"/>
              </a:rPr>
              <a:t>Адам </a:t>
            </a:r>
            <a:r>
              <a:rPr lang="ru-RU" sz="1300" b="1" dirty="0" err="1" smtClean="0">
                <a:latin typeface="Century Gothic" pitchFamily="34" charset="0"/>
              </a:rPr>
              <a:t>басына</a:t>
            </a:r>
            <a:r>
              <a:rPr lang="ru-RU" sz="1300" b="1" dirty="0" smtClean="0">
                <a:latin typeface="Century Gothic" pitchFamily="34" charset="0"/>
              </a:rPr>
              <a:t> </a:t>
            </a:r>
            <a:r>
              <a:rPr lang="ru-RU" sz="1300" b="1" dirty="0" err="1" smtClean="0">
                <a:latin typeface="Century Gothic" pitchFamily="34" charset="0"/>
              </a:rPr>
              <a:t>шаққандағы әлемдегі сатулар</a:t>
            </a:r>
            <a:r>
              <a:rPr lang="ru-RU" sz="1300" b="1" dirty="0" smtClean="0">
                <a:latin typeface="Century Gothic" pitchFamily="34" charset="0"/>
              </a:rPr>
              <a:t> (</a:t>
            </a:r>
            <a:r>
              <a:rPr lang="ru-RU" sz="1300" b="1" dirty="0" err="1" smtClean="0">
                <a:latin typeface="Century Gothic" pitchFamily="34" charset="0"/>
              </a:rPr>
              <a:t>жыл</a:t>
            </a:r>
            <a:r>
              <a:rPr lang="ru-RU" sz="1300" b="1" dirty="0" smtClean="0">
                <a:latin typeface="Century Gothic" pitchFamily="34" charset="0"/>
              </a:rPr>
              <a:t> </a:t>
            </a:r>
            <a:r>
              <a:rPr lang="ru-RU" sz="1300" b="1" dirty="0" err="1" smtClean="0">
                <a:latin typeface="Century Gothic" pitchFamily="34" charset="0"/>
              </a:rPr>
              <a:t>сайынғы</a:t>
            </a:r>
            <a:r>
              <a:rPr lang="ru-RU" sz="1300" b="1" dirty="0" smtClean="0">
                <a:latin typeface="Century Gothic" pitchFamily="34" charset="0"/>
              </a:rPr>
              <a:t>): </a:t>
            </a:r>
            <a:endParaRPr lang="ru-RU" sz="1300" b="1" dirty="0">
              <a:latin typeface="Century Gothic" pitchFamily="34" charset="0"/>
            </a:endParaRPr>
          </a:p>
          <a:p>
            <a:pPr algn="ctr"/>
            <a:r>
              <a:rPr lang="ru-RU" sz="1300" dirty="0">
                <a:latin typeface="Century Gothic" pitchFamily="34" charset="0"/>
              </a:rPr>
              <a:t>1. Сингапур – $1000</a:t>
            </a:r>
          </a:p>
          <a:p>
            <a:pPr algn="ctr"/>
            <a:r>
              <a:rPr lang="ru-RU" sz="1300" dirty="0"/>
              <a:t>2</a:t>
            </a:r>
            <a:r>
              <a:rPr lang="ru-RU" sz="1300" dirty="0">
                <a:latin typeface="Century Gothic" pitchFamily="34" charset="0"/>
              </a:rPr>
              <a:t>. Греция - $600</a:t>
            </a:r>
            <a:endParaRPr lang="ru-RU" sz="1300" dirty="0"/>
          </a:p>
          <a:p>
            <a:pPr algn="ctr"/>
            <a:r>
              <a:rPr lang="ru-RU" sz="1300" dirty="0"/>
              <a:t>3</a:t>
            </a:r>
            <a:r>
              <a:rPr lang="ru-RU" sz="1300" dirty="0">
                <a:latin typeface="Century Gothic" pitchFamily="34" charset="0"/>
              </a:rPr>
              <a:t>. </a:t>
            </a:r>
            <a:r>
              <a:rPr lang="ru-RU" sz="1300" dirty="0" smtClean="0">
                <a:latin typeface="Century Gothic" pitchFamily="34" charset="0"/>
              </a:rPr>
              <a:t>АҚШ- </a:t>
            </a:r>
            <a:r>
              <a:rPr lang="ru-RU" sz="1300" dirty="0">
                <a:latin typeface="Century Gothic" pitchFamily="34" charset="0"/>
              </a:rPr>
              <a:t>$</a:t>
            </a:r>
            <a:r>
              <a:rPr lang="ru-RU" sz="1300" dirty="0"/>
              <a:t>2</a:t>
            </a:r>
            <a:r>
              <a:rPr lang="ru-RU" sz="1300" dirty="0">
                <a:latin typeface="Century Gothic" pitchFamily="34" charset="0"/>
              </a:rPr>
              <a:t>00</a:t>
            </a:r>
          </a:p>
          <a:p>
            <a:pPr algn="ctr"/>
            <a:r>
              <a:rPr lang="ru-RU" sz="1300" dirty="0"/>
              <a:t>4. </a:t>
            </a:r>
            <a:r>
              <a:rPr lang="ru-RU" sz="1300" dirty="0" err="1" smtClean="0">
                <a:latin typeface="Century Gothic" pitchFamily="34" charset="0"/>
              </a:rPr>
              <a:t>Ресей</a:t>
            </a:r>
            <a:r>
              <a:rPr lang="ru-RU" sz="1300" dirty="0" smtClean="0">
                <a:latin typeface="Century Gothic" pitchFamily="34" charset="0"/>
              </a:rPr>
              <a:t>- </a:t>
            </a:r>
            <a:r>
              <a:rPr lang="ru-RU" sz="1300" dirty="0">
                <a:latin typeface="Century Gothic" pitchFamily="34" charset="0"/>
              </a:rPr>
              <a:t>$10</a:t>
            </a:r>
          </a:p>
        </p:txBody>
      </p:sp>
      <p:graphicFrame>
        <p:nvGraphicFramePr>
          <p:cNvPr id="34838" name="Диаграмма 6"/>
          <p:cNvGraphicFramePr>
            <a:graphicFrameLocks/>
          </p:cNvGraphicFramePr>
          <p:nvPr/>
        </p:nvGraphicFramePr>
        <p:xfrm>
          <a:off x="1187624" y="4149080"/>
          <a:ext cx="6768752" cy="2232248"/>
        </p:xfrm>
        <a:graphic>
          <a:graphicData uri="http://schemas.openxmlformats.org/presentationml/2006/ole">
            <p:oleObj spid="_x0000_s34838" name="Worksheet" r:id="rId4" imgW="7048426" imgH="274333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8689</TotalTime>
  <Words>712</Words>
  <Application>Microsoft Office PowerPoint</Application>
  <PresentationFormat>Экран (4:3)</PresentationFormat>
  <Paragraphs>122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Апекс</vt:lpstr>
      <vt:lpstr>Worksheet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n.angaliyev</cp:lastModifiedBy>
  <cp:revision>896</cp:revision>
  <dcterms:created xsi:type="dcterms:W3CDTF">2010-05-23T14:28:12Z</dcterms:created>
  <dcterms:modified xsi:type="dcterms:W3CDTF">2013-10-26T08:00:21Z</dcterms:modified>
</cp:coreProperties>
</file>