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78" r:id="rId3"/>
    <p:sldId id="277" r:id="rId4"/>
    <p:sldId id="265" r:id="rId5"/>
    <p:sldId id="261" r:id="rId6"/>
    <p:sldId id="257" r:id="rId7"/>
    <p:sldId id="258" r:id="rId8"/>
    <p:sldId id="269" r:id="rId9"/>
    <p:sldId id="275" r:id="rId10"/>
    <p:sldId id="276" r:id="rId11"/>
    <p:sldId id="266" r:id="rId12"/>
    <p:sldId id="259" r:id="rId13"/>
    <p:sldId id="280" r:id="rId14"/>
    <p:sldId id="282" r:id="rId15"/>
    <p:sldId id="260" r:id="rId16"/>
    <p:sldId id="283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4660"/>
  </p:normalViewPr>
  <p:slideViewPr>
    <p:cSldViewPr>
      <p:cViewPr varScale="1">
        <p:scale>
          <a:sx n="96" d="100"/>
          <a:sy n="96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bn\&#1056;&#1072;&#1073;&#1086;&#1095;&#1080;&#1081;%20&#1089;&#1090;&#1086;&#1083;\&#1076;&#1080;&#1075;&#1088;&#1072;&#1084;&#1084;&#1099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bn\&#1056;&#1072;&#1073;&#1086;&#1095;&#1080;&#1081;%20&#1089;&#1090;&#1086;&#1083;\&#1076;&#1080;&#1075;&#1088;&#1072;&#1084;&#1084;&#1099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plotArea>
      <c:layout>
        <c:manualLayout>
          <c:layoutTarget val="inner"/>
          <c:xMode val="edge"/>
          <c:yMode val="edge"/>
          <c:x val="1.931547718630602E-2"/>
          <c:y val="4.4490134145557046E-2"/>
          <c:w val="0.96136904562738801"/>
          <c:h val="0.78948109280762957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-3.235646119676868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</a:t>
                    </a:r>
                    <a:r>
                      <a:rPr lang="en-US" smtClean="0"/>
                      <a:t>91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r>
                      <a:rPr lang="ru-RU" smtClean="0"/>
                      <a:t> тыс.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5.257924944474910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r>
                      <a:rPr lang="ru-RU" smtClean="0"/>
                      <a:t> млн.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213367294878826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млн.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Лист1!$B$3:$B$5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791400</c:v>
                </c:pt>
                <c:pt idx="1">
                  <c:v>1600000</c:v>
                </c:pt>
                <c:pt idx="2">
                  <c:v>2100000</c:v>
                </c:pt>
              </c:numCache>
            </c:numRef>
          </c:val>
        </c:ser>
        <c:dLbls>
          <c:showVal val="1"/>
        </c:dLbls>
        <c:axId val="80152064"/>
        <c:axId val="80153600"/>
      </c:barChart>
      <c:catAx>
        <c:axId val="80152064"/>
        <c:scaling>
          <c:orientation val="minMax"/>
        </c:scaling>
        <c:axPos val="b"/>
        <c:tickLblPos val="nextTo"/>
        <c:crossAx val="80153600"/>
        <c:crosses val="autoZero"/>
        <c:auto val="1"/>
        <c:lblAlgn val="ctr"/>
        <c:lblOffset val="100"/>
      </c:catAx>
      <c:valAx>
        <c:axId val="801536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0152064"/>
        <c:crosses val="autoZero"/>
        <c:crossBetween val="between"/>
      </c:valAx>
    </c:plotArea>
    <c:plotVisOnly val="1"/>
  </c:chart>
  <c:spPr>
    <a:ln>
      <a:solidFill>
        <a:srgbClr val="7030A0"/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89160553976387"/>
          <c:y val="0.14805071749769164"/>
          <c:w val="0.87481602432617411"/>
          <c:h val="0.76561250302571882"/>
        </c:manualLayout>
      </c:layout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explosion val="10"/>
          <c:dPt>
            <c:idx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explosion val="1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explosion val="15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explosion val="22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explosion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explosion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explosion val="15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explosion val="2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9909339457567814E-2"/>
                  <c:y val="0.190440218521803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Убийства – 0,3%,</a:t>
                    </a:r>
                  </a:p>
                  <a:p>
                    <a:r>
                      <a:rPr lang="ru-RU" dirty="0" smtClean="0"/>
                      <a:t>(1118)</a:t>
                    </a:r>
                    <a:endParaRPr lang="ru-RU" baseline="0" dirty="0" smtClean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09291566111502E-2"/>
                  <c:y val="3.189217591488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Причинения тяжкого вреда здоровью – 0,5%, (1777)</a:t>
                    </a:r>
                    <a:endParaRPr lang="ru-RU" baseline="0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029995763794951E-2"/>
                  <c:y val="-7.0347602543251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Грабежи – 5,4%,</a:t>
                    </a:r>
                  </a:p>
                  <a:p>
                    <a:r>
                      <a:rPr lang="ru-RU" dirty="0" smtClean="0"/>
                      <a:t>(18,8 тыс.)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649934383202106E-2"/>
                  <c:y val="-9.1744123668451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Разбои – 0,4%, </a:t>
                    </a:r>
                  </a:p>
                  <a:p>
                    <a:r>
                      <a:rPr lang="ru-RU" dirty="0" smtClean="0"/>
                      <a:t>(1358)</a:t>
                    </a:r>
                    <a:endParaRPr lang="ru-RU" baseline="0" dirty="0" smtClean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949693788276462E-2"/>
                  <c:y val="-0.222501777774722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Изнасилования – 0,9%,</a:t>
                    </a:r>
                  </a:p>
                  <a:p>
                    <a:r>
                      <a:rPr lang="ru-RU" dirty="0" smtClean="0"/>
                      <a:t>(3148)</a:t>
                    </a:r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5643044619422566E-2"/>
                  <c:y val="-0.195419771209392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Хулиганства – 8,6%,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dirty="0" smtClean="0"/>
                      <a:t>(30 тыс.)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1636920384951794E-2"/>
                  <c:y val="-0.109867368967245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Кражи – 60,5%, </a:t>
                    </a:r>
                  </a:p>
                  <a:p>
                    <a:r>
                      <a:rPr lang="ru-RU" dirty="0" smtClean="0"/>
                      <a:t>(210,2 тыс.)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4722222222222224E-2"/>
                  <c:y val="7.890697343432992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Преступления с </a:t>
                    </a:r>
                    <a:r>
                      <a:rPr lang="ru-RU" dirty="0" smtClean="0"/>
                      <a:t>наркотиками -0,9%, </a:t>
                    </a:r>
                  </a:p>
                  <a:p>
                    <a:r>
                      <a:rPr lang="ru-RU" dirty="0" smtClean="0"/>
                      <a:t>(3128)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4485531496062992"/>
                  <c:y val="8.6026219662939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Другие – 22,5%,</a:t>
                    </a:r>
                  </a:p>
                  <a:p>
                    <a:r>
                      <a:rPr lang="ru-RU" dirty="0" smtClean="0"/>
                      <a:t>(78,2 тыс.)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4BACC6">
                  <a:lumMod val="20000"/>
                  <a:lumOff val="80000"/>
                  <a:alpha val="29000"/>
                </a:srgb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Цифры!$A$28:$A$36</c:f>
              <c:strCache>
                <c:ptCount val="9"/>
                <c:pt idx="0">
                  <c:v>Убийства</c:v>
                </c:pt>
                <c:pt idx="1">
                  <c:v>Причинение тяжкого вреда здоровью</c:v>
                </c:pt>
                <c:pt idx="2">
                  <c:v>Грабежи</c:v>
                </c:pt>
                <c:pt idx="3">
                  <c:v>Разбои</c:v>
                </c:pt>
                <c:pt idx="4">
                  <c:v>Изнасилования</c:v>
                </c:pt>
                <c:pt idx="5">
                  <c:v>Хулиганства</c:v>
                </c:pt>
                <c:pt idx="6">
                  <c:v>Кражи</c:v>
                </c:pt>
                <c:pt idx="7">
                  <c:v>Преступления с наркотиками</c:v>
                </c:pt>
                <c:pt idx="8">
                  <c:v>Другие</c:v>
                </c:pt>
              </c:strCache>
            </c:strRef>
          </c:cat>
          <c:val>
            <c:numRef>
              <c:f>Цифры!$B$28:$B$36</c:f>
              <c:numCache>
                <c:formatCode>General</c:formatCode>
                <c:ptCount val="9"/>
                <c:pt idx="0">
                  <c:v>1118</c:v>
                </c:pt>
                <c:pt idx="1">
                  <c:v>1777</c:v>
                </c:pt>
                <c:pt idx="2">
                  <c:v>18829</c:v>
                </c:pt>
                <c:pt idx="3">
                  <c:v>1358</c:v>
                </c:pt>
                <c:pt idx="4">
                  <c:v>3148</c:v>
                </c:pt>
                <c:pt idx="5">
                  <c:v>29983</c:v>
                </c:pt>
                <c:pt idx="6">
                  <c:v>210176</c:v>
                </c:pt>
                <c:pt idx="7">
                  <c:v>3132</c:v>
                </c:pt>
                <c:pt idx="8">
                  <c:v>78093</c:v>
                </c:pt>
              </c:numCache>
            </c:numRef>
          </c:val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Цифры!$A$28:$A$36</c:f>
              <c:strCache>
                <c:ptCount val="9"/>
                <c:pt idx="0">
                  <c:v>Убийства</c:v>
                </c:pt>
                <c:pt idx="1">
                  <c:v>Причинение тяжкого вреда здоровью</c:v>
                </c:pt>
                <c:pt idx="2">
                  <c:v>Грабежи</c:v>
                </c:pt>
                <c:pt idx="3">
                  <c:v>Разбои</c:v>
                </c:pt>
                <c:pt idx="4">
                  <c:v>Изнасилования</c:v>
                </c:pt>
                <c:pt idx="5">
                  <c:v>Хулиганства</c:v>
                </c:pt>
                <c:pt idx="6">
                  <c:v>Кражи</c:v>
                </c:pt>
                <c:pt idx="7">
                  <c:v>Преступления с наркотиками</c:v>
                </c:pt>
                <c:pt idx="8">
                  <c:v>Другие</c:v>
                </c:pt>
              </c:strCache>
            </c:strRef>
          </c:cat>
          <c:val>
            <c:numRef>
              <c:f>Цифры!$C$28:$C$36</c:f>
              <c:numCache>
                <c:formatCode>0.0%</c:formatCode>
                <c:ptCount val="9"/>
                <c:pt idx="0">
                  <c:v>3.2162110847089053E-3</c:v>
                </c:pt>
                <c:pt idx="1">
                  <c:v>5.1119920371446494E-3</c:v>
                </c:pt>
                <c:pt idx="2">
                  <c:v>5.4166402964207515E-2</c:v>
                </c:pt>
                <c:pt idx="3">
                  <c:v>3.9066320689040215E-3</c:v>
                </c:pt>
                <c:pt idx="4">
                  <c:v>9.0560219093592537E-3</c:v>
                </c:pt>
                <c:pt idx="5">
                  <c:v>8.6253718204675187E-2</c:v>
                </c:pt>
                <c:pt idx="6">
                  <c:v>0.60462466989246688</c:v>
                </c:pt>
                <c:pt idx="7">
                  <c:v>9.0099938437462491E-3</c:v>
                </c:pt>
                <c:pt idx="8">
                  <c:v>0.22465435799478717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accent1"/>
      </a:solidFill>
      <a:round/>
    </a:ln>
    <a:effectLst>
      <a:softEdge rad="12700"/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0.20378022283638444"/>
          <c:y val="0.13234095738032794"/>
          <c:w val="0.77787001790339727"/>
          <c:h val="0.735318085239344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00FF"/>
              </a:solidFill>
            </c:spPr>
          </c:dPt>
          <c:dPt>
            <c:idx val="1"/>
            <c:explosion val="40"/>
            <c:spPr>
              <a:solidFill>
                <a:srgbClr val="FF0000"/>
              </a:solidFill>
            </c:spPr>
          </c:dPt>
          <c:dPt>
            <c:idx val="2"/>
            <c:explosion val="23"/>
            <c:spPr>
              <a:solidFill>
                <a:srgbClr val="009900"/>
              </a:solidFill>
            </c:spPr>
          </c:dPt>
          <c:dLbls>
            <c:dLbl>
              <c:idx val="1"/>
              <c:layout>
                <c:manualLayout>
                  <c:x val="8.7601119396499907E-2"/>
                  <c:y val="-5.2893388326459394E-4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842172046375205E-3"/>
                  <c:y val="-0.20939132608423941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Лист1!$A$17:$A$19</c:f>
              <c:strCache>
                <c:ptCount val="3"/>
                <c:pt idx="0">
                  <c:v>МВД</c:v>
                </c:pt>
                <c:pt idx="1">
                  <c:v>КНБ</c:v>
                </c:pt>
                <c:pt idx="2">
                  <c:v>КТК</c:v>
                </c:pt>
              </c:strCache>
            </c:strRef>
          </c:cat>
          <c:val>
            <c:numRef>
              <c:f>Лист1!$B$17:$B$19</c:f>
              <c:numCache>
                <c:formatCode>General</c:formatCode>
                <c:ptCount val="3"/>
                <c:pt idx="0">
                  <c:v>2781</c:v>
                </c:pt>
                <c:pt idx="1">
                  <c:v>147</c:v>
                </c:pt>
                <c:pt idx="2">
                  <c:v>49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97"/>
      <c:perspective val="30"/>
    </c:view3D>
    <c:plotArea>
      <c:layout>
        <c:manualLayout>
          <c:layoutTarget val="inner"/>
          <c:xMode val="edge"/>
          <c:yMode val="edge"/>
          <c:x val="0.22039147166081513"/>
          <c:y val="0.1923122233279097"/>
          <c:w val="0.77960831121511986"/>
          <c:h val="0.72978673200080579"/>
        </c:manualLayout>
      </c:layout>
      <c:pie3DChart>
        <c:varyColors val="1"/>
        <c:ser>
          <c:idx val="0"/>
          <c:order val="0"/>
          <c:explosion val="36"/>
          <c:dPt>
            <c:idx val="0"/>
            <c:explosion val="6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explosion val="0"/>
            <c:spPr>
              <a:solidFill>
                <a:srgbClr val="009900"/>
              </a:solidFill>
            </c:spPr>
          </c:dPt>
          <c:dLbls>
            <c:dLbl>
              <c:idx val="2"/>
              <c:layout>
                <c:manualLayout>
                  <c:x val="3.135878243373267E-2"/>
                  <c:y val="0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963106009326551"/>
                      <c:h val="0.26939372604023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Лист1!$A$40:$A$42</c:f>
              <c:strCache>
                <c:ptCount val="3"/>
                <c:pt idx="0">
                  <c:v>МВД</c:v>
                </c:pt>
                <c:pt idx="1">
                  <c:v>КНБ</c:v>
                </c:pt>
                <c:pt idx="2">
                  <c:v>КТК</c:v>
                </c:pt>
              </c:strCache>
            </c:strRef>
          </c:cat>
          <c:val>
            <c:numRef>
              <c:f>Лист1!$B$40:$B$42</c:f>
              <c:numCache>
                <c:formatCode>General</c:formatCode>
                <c:ptCount val="3"/>
                <c:pt idx="0">
                  <c:v>130.80000000000001</c:v>
                </c:pt>
                <c:pt idx="1">
                  <c:v>553.4</c:v>
                </c:pt>
                <c:pt idx="2">
                  <c:v>38.200000000000003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spPr>
    <a:noFill/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5.4421768707482956E-2"/>
          <c:y val="9.360276841667807E-2"/>
          <c:w val="0.87995198079231696"/>
          <c:h val="0.57454264340999162"/>
        </c:manualLayout>
      </c:layout>
      <c:barChart>
        <c:barDir val="col"/>
        <c:grouping val="clustered"/>
        <c:ser>
          <c:idx val="0"/>
          <c:order val="0"/>
          <c:tx>
            <c:strRef>
              <c:f>Лист1!$F$4</c:f>
              <c:strCache>
                <c:ptCount val="1"/>
                <c:pt idx="0">
                  <c:v>Совершено преступлений несовершеннолетними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4275</a:t>
                    </a:r>
                    <a:endParaRPr lang="ru-RU" dirty="0" smtClean="0"/>
                  </a:p>
                  <a:p>
                    <a:r>
                      <a:rPr lang="ru-RU" sz="1300" i="1" dirty="0" smtClean="0">
                        <a:solidFill>
                          <a:srgbClr val="7030A0"/>
                        </a:solidFill>
                      </a:rPr>
                      <a:t>(-8%)</a:t>
                    </a:r>
                    <a:endParaRPr lang="en-US" sz="1300" i="1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Лист1!$G$3:$H$3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Лист1!$G$4:$H$4</c:f>
              <c:numCache>
                <c:formatCode>General</c:formatCode>
                <c:ptCount val="2"/>
                <c:pt idx="0">
                  <c:v>4654</c:v>
                </c:pt>
                <c:pt idx="1">
                  <c:v>4275</c:v>
                </c:pt>
              </c:numCache>
            </c:numRef>
          </c:val>
        </c:ser>
        <c:ser>
          <c:idx val="1"/>
          <c:order val="1"/>
          <c:tx>
            <c:strRef>
              <c:f>Лист1!$F$5</c:f>
              <c:strCache>
                <c:ptCount val="1"/>
                <c:pt idx="0">
                  <c:v>число учащихся школ, лицеев, гимназий совершивших преступления</c:v>
                </c:pt>
              </c:strCache>
            </c:strRef>
          </c:tx>
          <c:dLbls>
            <c:dLbl>
              <c:idx val="0"/>
              <c:layout>
                <c:manualLayout>
                  <c:x val="2.5610244097639071E-2"/>
                  <c:y val="3.2660980055714012E-3"/>
                </c:manualLayout>
              </c:layout>
              <c:showVal val="1"/>
            </c:dLbl>
            <c:dLbl>
              <c:idx val="1"/>
              <c:layout>
                <c:manualLayout>
                  <c:x val="2.08083233293317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3523</a:t>
                    </a:r>
                    <a:endParaRPr lang="ru-RU" dirty="0" smtClean="0"/>
                  </a:p>
                  <a:p>
                    <a:r>
                      <a:rPr lang="ru-RU" sz="1300" dirty="0" smtClean="0">
                        <a:solidFill>
                          <a:srgbClr val="7030A0"/>
                        </a:solidFill>
                      </a:rPr>
                      <a:t>(-9%)</a:t>
                    </a:r>
                    <a:endParaRPr lang="en-US" sz="1300" dirty="0">
                      <a:solidFill>
                        <a:srgbClr val="7030A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Val val="1"/>
          </c:dLbls>
          <c:cat>
            <c:strRef>
              <c:f>Лист1!$G$3:$H$3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Лист1!$G$5:$H$5</c:f>
              <c:numCache>
                <c:formatCode>General</c:formatCode>
                <c:ptCount val="2"/>
                <c:pt idx="0">
                  <c:v>3875</c:v>
                </c:pt>
                <c:pt idx="1">
                  <c:v>3523</c:v>
                </c:pt>
              </c:numCache>
            </c:numRef>
          </c:val>
        </c:ser>
        <c:dLbls>
          <c:showVal val="1"/>
        </c:dLbls>
        <c:gapWidth val="216"/>
        <c:overlap val="28"/>
        <c:axId val="83269888"/>
        <c:axId val="83394560"/>
      </c:barChart>
      <c:catAx>
        <c:axId val="8326988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3394560"/>
        <c:crosses val="autoZero"/>
        <c:auto val="1"/>
        <c:lblAlgn val="ctr"/>
        <c:lblOffset val="100"/>
      </c:catAx>
      <c:valAx>
        <c:axId val="83394560"/>
        <c:scaling>
          <c:orientation val="minMax"/>
        </c:scaling>
        <c:delete val="1"/>
        <c:axPos val="l"/>
        <c:numFmt formatCode="General" sourceLinked="1"/>
        <c:tickLblPos val="none"/>
        <c:crossAx val="8326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248017317163083E-2"/>
          <c:y val="0.80472376707598969"/>
          <c:w val="0.86590012382905912"/>
          <c:h val="0.17452690441802771"/>
        </c:manualLayout>
      </c:layout>
      <c:txPr>
        <a:bodyPr/>
        <a:lstStyle/>
        <a:p>
          <a:pPr>
            <a:defRPr sz="1500"/>
          </a:pPr>
          <a:endParaRPr lang="ru-RU"/>
        </a:p>
      </c:txPr>
    </c:legend>
    <c:plotVisOnly val="1"/>
  </c:chart>
  <c:spPr>
    <a:solidFill>
      <a:srgbClr val="4BACC6">
        <a:lumMod val="20000"/>
        <a:lumOff val="80000"/>
        <a:alpha val="20000"/>
      </a:srgbClr>
    </a:solidFill>
    <a:ln>
      <a:solidFill>
        <a:srgbClr val="002060"/>
      </a:solidFill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878744135691084E-2"/>
          <c:y val="0"/>
          <c:w val="0.96824251172861786"/>
          <c:h val="0.794044488883951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2010г.</c:v>
                </c:pt>
                <c:pt idx="4">
                  <c:v>2011г.</c:v>
                </c:pt>
                <c:pt idx="5">
                  <c:v>2012г.</c:v>
                </c:pt>
                <c:pt idx="6">
                  <c:v>2013г.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15942</c:v>
                </c:pt>
                <c:pt idx="1">
                  <c:v>13739</c:v>
                </c:pt>
                <c:pt idx="2">
                  <c:v>12534</c:v>
                </c:pt>
                <c:pt idx="3">
                  <c:v>12008</c:v>
                </c:pt>
                <c:pt idx="4">
                  <c:v>12019</c:v>
                </c:pt>
                <c:pt idx="5">
                  <c:v>14168</c:v>
                </c:pt>
                <c:pt idx="6">
                  <c:v>23359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dLbls>
            <c:dLbl>
              <c:idx val="0"/>
              <c:layout>
                <c:manualLayout>
                  <c:x val="3.8141111753696583E-3"/>
                  <c:y val="-4.947366959226752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148607234094608E-3"/>
                  <c:y val="1.70987945783801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600421677694393E-3"/>
                  <c:y val="5.94100655482725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7058593162992574E-3"/>
                  <c:y val="2.069908899011305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322642634984823E-4"/>
                  <c:y val="2.38470031107654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89030460065954E-3"/>
                  <c:y val="8.818464615042815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40923230752140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i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2010г.</c:v>
                </c:pt>
                <c:pt idx="4">
                  <c:v>2011г.</c:v>
                </c:pt>
                <c:pt idx="5">
                  <c:v>2012г.</c:v>
                </c:pt>
                <c:pt idx="6">
                  <c:v>2013г.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4365</c:v>
                </c:pt>
                <c:pt idx="1">
                  <c:v>3351</c:v>
                </c:pt>
                <c:pt idx="2">
                  <c:v>2898</c:v>
                </c:pt>
                <c:pt idx="3">
                  <c:v>2797</c:v>
                </c:pt>
                <c:pt idx="4">
                  <c:v>2707</c:v>
                </c:pt>
                <c:pt idx="5">
                  <c:v>3022</c:v>
                </c:pt>
                <c:pt idx="6">
                  <c:v>3037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dLbls>
            <c:dLbl>
              <c:idx val="0"/>
              <c:layout>
                <c:manualLayout>
                  <c:x val="5.6437389770723125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437389770723125E-3"/>
                  <c:y val="-7.01754385964915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  <a:effectLst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2007г.</c:v>
                </c:pt>
                <c:pt idx="1">
                  <c:v>2008г.</c:v>
                </c:pt>
                <c:pt idx="2">
                  <c:v>2009г.</c:v>
                </c:pt>
                <c:pt idx="3">
                  <c:v>2010г.</c:v>
                </c:pt>
                <c:pt idx="4">
                  <c:v>2011г.</c:v>
                </c:pt>
                <c:pt idx="5">
                  <c:v>2012г.</c:v>
                </c:pt>
                <c:pt idx="6">
                  <c:v>2013г.</c:v>
                </c:pt>
              </c:strCache>
            </c:strRef>
          </c:cat>
          <c:val>
            <c:numRef>
              <c:f>Лист1!$D$2:$D$8</c:f>
              <c:numCache>
                <c:formatCode>#,##0</c:formatCode>
                <c:ptCount val="7"/>
                <c:pt idx="0">
                  <c:v>18951</c:v>
                </c:pt>
                <c:pt idx="1">
                  <c:v>16400</c:v>
                </c:pt>
                <c:pt idx="2">
                  <c:v>14788</c:v>
                </c:pt>
                <c:pt idx="3">
                  <c:v>13878</c:v>
                </c:pt>
                <c:pt idx="4">
                  <c:v>14000</c:v>
                </c:pt>
                <c:pt idx="5">
                  <c:v>17488</c:v>
                </c:pt>
                <c:pt idx="6">
                  <c:v>29872</c:v>
                </c:pt>
              </c:numCache>
            </c:numRef>
          </c:val>
        </c:ser>
        <c:dLbls>
          <c:showVal val="1"/>
        </c:dLbls>
        <c:gapWidth val="163"/>
        <c:overlap val="-21"/>
        <c:axId val="97782784"/>
        <c:axId val="97800960"/>
      </c:barChart>
      <c:catAx>
        <c:axId val="97782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 b="1"/>
            </a:pPr>
            <a:endParaRPr lang="ru-RU"/>
          </a:p>
        </c:txPr>
        <c:crossAx val="97800960"/>
        <c:crosses val="autoZero"/>
        <c:auto val="1"/>
        <c:lblAlgn val="ctr"/>
        <c:lblOffset val="100"/>
      </c:catAx>
      <c:valAx>
        <c:axId val="97800960"/>
        <c:scaling>
          <c:orientation val="minMax"/>
          <c:max val="3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one"/>
        <c:crossAx val="9778278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  <a:sp3d/>
      </c:spPr>
    </c:plotArea>
    <c:legend>
      <c:legendPos val="b"/>
      <c:layout>
        <c:manualLayout>
          <c:xMode val="edge"/>
          <c:yMode val="edge"/>
          <c:x val="0.23206321522411305"/>
          <c:y val="0.89935771025441613"/>
          <c:w val="0.49079105551482477"/>
          <c:h val="9.1823825130541228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noFill/>
    <a:ln>
      <a:solidFill>
        <a:srgbClr val="002060"/>
      </a:solidFill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6433147578820698E-2"/>
          <c:y val="7.2658717660292457E-2"/>
          <c:w val="0.45847636894358451"/>
          <c:h val="0.7632539932508435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3138597541767025"/>
                  <c:y val="-7.36507936507936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Превышение скорости </a:t>
                    </a:r>
                    <a:r>
                      <a:rPr lang="ru-RU" dirty="0" smtClean="0"/>
                      <a:t>– </a:t>
                    </a:r>
                    <a:r>
                      <a:rPr lang="ru-RU" dirty="0"/>
                      <a:t>23</a:t>
                    </a:r>
                    <a:r>
                      <a:rPr lang="ru-RU" dirty="0" smtClean="0"/>
                      <a:t>% </a:t>
                    </a:r>
                    <a:r>
                      <a:rPr lang="ru-RU" sz="1400" i="1" dirty="0" smtClean="0"/>
                      <a:t>(4879)</a:t>
                    </a:r>
                    <a:endParaRPr lang="ru-RU" sz="1400" i="1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-5.1001239557685839E-2"/>
                  <c:y val="-6.857162854643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Нарушение правил проезда </a:t>
                    </a:r>
                    <a:r>
                      <a:rPr lang="ru-RU" dirty="0" err="1"/>
                      <a:t>пешех</a:t>
                    </a:r>
                    <a:r>
                      <a:rPr lang="ru-RU" dirty="0"/>
                      <a:t>. переходов </a:t>
                    </a:r>
                    <a:r>
                      <a:rPr lang="ru-RU" dirty="0" smtClean="0"/>
                      <a:t>– </a:t>
                    </a:r>
                    <a:r>
                      <a:rPr lang="ru-RU" dirty="0"/>
                      <a:t>10</a:t>
                    </a:r>
                    <a:r>
                      <a:rPr lang="ru-RU" dirty="0" smtClean="0"/>
                      <a:t>% </a:t>
                    </a:r>
                    <a:r>
                      <a:rPr lang="ru-RU" sz="1400" i="1" dirty="0" smtClean="0"/>
                      <a:t>(2164)</a:t>
                    </a:r>
                    <a:endParaRPr lang="ru-RU" sz="1400" i="1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2.2667217581193704E-2"/>
                  <c:y val="-6.85714285714285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Выезд </a:t>
                    </a:r>
                    <a:r>
                      <a:rPr lang="ru-RU" dirty="0"/>
                      <a:t>на встр. полосу </a:t>
                    </a:r>
                    <a:r>
                      <a:rPr lang="ru-RU" dirty="0" smtClean="0"/>
                      <a:t>– </a:t>
                    </a:r>
                    <a:r>
                      <a:rPr lang="ru-RU" dirty="0"/>
                      <a:t>8</a:t>
                    </a:r>
                    <a:r>
                      <a:rPr lang="ru-RU" dirty="0" smtClean="0"/>
                      <a:t>% </a:t>
                    </a:r>
                    <a:r>
                      <a:rPr lang="ru-RU" sz="1400" i="1" dirty="0" smtClean="0"/>
                      <a:t>(1659)</a:t>
                    </a:r>
                    <a:endParaRPr lang="ru-RU" sz="1400" i="1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Нарушение правил проезда </a:t>
                    </a:r>
                    <a:r>
                      <a:rPr lang="ru-RU"/>
                      <a:t>перекрестков </a:t>
                    </a:r>
                    <a:r>
                      <a:rPr lang="ru-RU" smtClean="0"/>
                      <a:t>– </a:t>
                    </a:r>
                    <a:r>
                      <a:rPr lang="ru-RU"/>
                      <a:t>11</a:t>
                    </a:r>
                    <a:r>
                      <a:rPr lang="ru-RU" smtClean="0"/>
                      <a:t>% </a:t>
                    </a:r>
                    <a:r>
                      <a:rPr lang="ru-RU" sz="1400" i="1" smtClean="0"/>
                      <a:t>(2349)</a:t>
                    </a:r>
                    <a:endParaRPr lang="ru-RU" sz="1400" i="1"/>
                  </a:p>
                </c:rich>
              </c:tx>
              <c:dLblPos val="outEnd"/>
              <c:showVal val="1"/>
              <c:showCatName val="1"/>
            </c:dLbl>
            <c:dLbl>
              <c:idx val="4"/>
              <c:layout>
                <c:manualLayout>
                  <c:x val="3.1937034889781793E-2"/>
                  <c:y val="2.53968253968253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Нарушение </a:t>
                    </a:r>
                    <a:r>
                      <a:rPr lang="ru-RU" dirty="0"/>
                      <a:t>правил маневрирования </a:t>
                    </a:r>
                    <a:r>
                      <a:rPr lang="ru-RU" dirty="0" smtClean="0"/>
                      <a:t>– </a:t>
                    </a:r>
                    <a:r>
                      <a:rPr lang="ru-RU" dirty="0"/>
                      <a:t>11</a:t>
                    </a:r>
                    <a:r>
                      <a:rPr lang="ru-RU" dirty="0" smtClean="0"/>
                      <a:t>% </a:t>
                    </a:r>
                    <a:r>
                      <a:rPr lang="ru-RU" sz="1400" i="1" dirty="0" smtClean="0"/>
                      <a:t>(2320)</a:t>
                    </a:r>
                    <a:endParaRPr lang="ru-RU" sz="1400" i="1" dirty="0"/>
                  </a:p>
                </c:rich>
              </c:tx>
              <c:dLblPos val="bestFit"/>
              <c:showVal val="1"/>
              <c:showCatName val="1"/>
            </c:dLbl>
            <c:spPr>
              <a:solidFill>
                <a:srgbClr val="9BBB59">
                  <a:lumMod val="20000"/>
                  <a:lumOff val="80000"/>
                  <a:alpha val="45000"/>
                </a:srgbClr>
              </a:solidFill>
              <a:ln>
                <a:solidFill>
                  <a:srgbClr val="7030A0"/>
                </a:solidFill>
              </a:ln>
            </c:spPr>
            <c:dLblPos val="outEnd"/>
            <c:showVal val="1"/>
            <c:showCatName val="1"/>
            <c:showLeaderLines val="1"/>
          </c:dLbls>
          <c:cat>
            <c:strRef>
              <c:f>Лист2!$B$4:$F$4</c:f>
              <c:strCache>
                <c:ptCount val="5"/>
                <c:pt idx="0">
                  <c:v>Превышение скорости - 23%</c:v>
                </c:pt>
                <c:pt idx="1">
                  <c:v>Нарушение правил проезда пешех. переходов - 10%</c:v>
                </c:pt>
                <c:pt idx="2">
                  <c:v>Выезд на встр. полосу - 8%</c:v>
                </c:pt>
                <c:pt idx="3">
                  <c:v>Нарушение правил проезда перекрестков - 11%</c:v>
                </c:pt>
                <c:pt idx="4">
                  <c:v>Нарушение правил маневрирования - 11%</c:v>
                </c:pt>
              </c:strCache>
            </c:strRef>
          </c:cat>
          <c:val>
            <c:numRef>
              <c:f>Лист2!$B$5:$F$5</c:f>
              <c:numCache>
                <c:formatCode>0</c:formatCode>
                <c:ptCount val="5"/>
                <c:pt idx="0">
                  <c:v>4879</c:v>
                </c:pt>
                <c:pt idx="1">
                  <c:v>2164</c:v>
                </c:pt>
                <c:pt idx="2">
                  <c:v>1659</c:v>
                </c:pt>
                <c:pt idx="3">
                  <c:v>2349</c:v>
                </c:pt>
                <c:pt idx="4">
                  <c:v>2320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ACEAC-7FE9-41D4-996A-88C9CC9D77AD}" type="doc">
      <dgm:prSet loTypeId="urn:microsoft.com/office/officeart/2005/8/layout/vList4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E8C9A5-1484-4C51-AC77-1B75B0F2AA14}">
      <dgm:prSet phldrT="[Текст]" custT="1"/>
      <dgm:spPr/>
      <dgm:t>
        <a:bodyPr/>
        <a:lstStyle/>
        <a:p>
          <a:r>
            <a:rPr lang="ru-RU" sz="2400" b="0" dirty="0" smtClean="0">
              <a:effectLst/>
              <a:latin typeface="Arial" pitchFamily="34" charset="0"/>
              <a:cs typeface="Arial" pitchFamily="34" charset="0"/>
            </a:rPr>
            <a:t>Прозрачность рассмотрения заявлений граждан</a:t>
          </a:r>
          <a:endParaRPr lang="ru-RU" sz="2400" b="0" dirty="0">
            <a:effectLst/>
            <a:latin typeface="Arial" pitchFamily="34" charset="0"/>
            <a:cs typeface="Arial" pitchFamily="34" charset="0"/>
          </a:endParaRPr>
        </a:p>
      </dgm:t>
    </dgm:pt>
    <dgm:pt modelId="{1B906C55-F6A9-478D-AE3C-13C95295AB4F}" type="parTrans" cxnId="{2BF9D7D5-F73A-49F5-8E08-4DA879B218DD}">
      <dgm:prSet/>
      <dgm:spPr/>
      <dgm:t>
        <a:bodyPr/>
        <a:lstStyle/>
        <a:p>
          <a:endParaRPr lang="ru-RU" sz="2400">
            <a:solidFill>
              <a:schemeClr val="tx1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FBE736F-2479-4935-9D07-26A2E3909957}" type="sibTrans" cxnId="{2BF9D7D5-F73A-49F5-8E08-4DA879B218DD}">
      <dgm:prSet/>
      <dgm:spPr/>
      <dgm:t>
        <a:bodyPr/>
        <a:lstStyle/>
        <a:p>
          <a:endParaRPr lang="ru-RU" sz="2400">
            <a:solidFill>
              <a:schemeClr val="tx1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925605A-CA9F-49E1-95C3-F002268EBBDE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Arial" pitchFamily="34" charset="0"/>
              <a:cs typeface="Arial" pitchFamily="34" charset="0"/>
            </a:rPr>
            <a:t>Законность и оперативность рассмотрения заявлений</a:t>
          </a:r>
          <a:endParaRPr lang="ru-RU" sz="2400" dirty="0">
            <a:effectLst/>
            <a:latin typeface="Arial" pitchFamily="34" charset="0"/>
            <a:cs typeface="Arial" pitchFamily="34" charset="0"/>
          </a:endParaRPr>
        </a:p>
      </dgm:t>
    </dgm:pt>
    <dgm:pt modelId="{E22451BA-70D6-43E5-871D-361C0F066628}" type="parTrans" cxnId="{ED5B8CD9-9286-458A-A11C-5B46F4A0CE65}">
      <dgm:prSet/>
      <dgm:spPr/>
      <dgm:t>
        <a:bodyPr/>
        <a:lstStyle/>
        <a:p>
          <a:endParaRPr lang="ru-RU" sz="2400">
            <a:solidFill>
              <a:schemeClr val="tx1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45792CE-EEBF-4E15-9C92-6272584D39ED}" type="sibTrans" cxnId="{ED5B8CD9-9286-458A-A11C-5B46F4A0CE65}">
      <dgm:prSet/>
      <dgm:spPr/>
      <dgm:t>
        <a:bodyPr/>
        <a:lstStyle/>
        <a:p>
          <a:endParaRPr lang="ru-RU" sz="2400">
            <a:solidFill>
              <a:schemeClr val="tx1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11A08FA-3F53-4DD9-8C2D-F362B1181655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Прокурорский надзор и ведомственный контроль в режиме реального времени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DD1EC21-41FA-4A5E-84B1-E705C2F69796}" type="sibTrans" cxnId="{130898C7-00BC-407F-9DCB-42B9CBB9592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80998B-040C-4BA7-8917-14C8ADA1D392}" type="parTrans" cxnId="{130898C7-00BC-407F-9DCB-42B9CBB9592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0CBA33A-094E-479D-882B-FFCD8CCB1496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Учет и регистрация всех заявлений и сообщений граждан о преступлениях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27DEA8E-8900-4481-97EA-B983CD75F618}" type="parTrans" cxnId="{049E6D3F-5705-4093-8D8A-1901A28F2B72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AA3029AF-FE39-4927-8A6B-15DC63DEE6A3}" type="sibTrans" cxnId="{049E6D3F-5705-4093-8D8A-1901A28F2B72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4CC31C73-C8EF-499F-B1DD-578D2F7ABD65}" type="pres">
      <dgm:prSet presAssocID="{769ACEAC-7FE9-41D4-996A-88C9CC9D77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953E9-5E1A-4B08-A5F7-98D736C6E055}" type="pres">
      <dgm:prSet presAssocID="{90CBA33A-094E-479D-882B-FFCD8CCB1496}" presName="comp" presStyleCnt="0"/>
      <dgm:spPr/>
    </dgm:pt>
    <dgm:pt modelId="{3B7B061E-78DF-42B5-8E2E-688164FA4D9A}" type="pres">
      <dgm:prSet presAssocID="{90CBA33A-094E-479D-882B-FFCD8CCB1496}" presName="box" presStyleLbl="node1" presStyleIdx="0" presStyleCnt="4"/>
      <dgm:spPr/>
      <dgm:t>
        <a:bodyPr/>
        <a:lstStyle/>
        <a:p>
          <a:endParaRPr lang="ru-RU"/>
        </a:p>
      </dgm:t>
    </dgm:pt>
    <dgm:pt modelId="{EB68A70A-B5C5-4097-A90F-F95BDC53D4DE}" type="pres">
      <dgm:prSet presAssocID="{90CBA33A-094E-479D-882B-FFCD8CCB1496}" presName="img" presStyleLbl="fgImgPlace1" presStyleIdx="0" presStyleCnt="4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4EBE432A-B5DF-469B-A9BE-46766613C1C4}" type="pres">
      <dgm:prSet presAssocID="{90CBA33A-094E-479D-882B-FFCD8CCB14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07B30-2BF8-45AB-AD57-20C2DB818EFF}" type="pres">
      <dgm:prSet presAssocID="{AA3029AF-FE39-4927-8A6B-15DC63DEE6A3}" presName="spacer" presStyleCnt="0"/>
      <dgm:spPr/>
    </dgm:pt>
    <dgm:pt modelId="{069B9664-F775-415D-A9B5-D2DEC3B7C197}" type="pres">
      <dgm:prSet presAssocID="{51E8C9A5-1484-4C51-AC77-1B75B0F2AA14}" presName="comp" presStyleCnt="0"/>
      <dgm:spPr/>
      <dgm:t>
        <a:bodyPr/>
        <a:lstStyle/>
        <a:p>
          <a:endParaRPr lang="ru-RU"/>
        </a:p>
      </dgm:t>
    </dgm:pt>
    <dgm:pt modelId="{104A5924-7FC3-4721-8521-2DAC8AF10166}" type="pres">
      <dgm:prSet presAssocID="{51E8C9A5-1484-4C51-AC77-1B75B0F2AA14}" presName="box" presStyleLbl="node1" presStyleIdx="1" presStyleCnt="4" custLinFactNeighborY="-775"/>
      <dgm:spPr/>
      <dgm:t>
        <a:bodyPr/>
        <a:lstStyle/>
        <a:p>
          <a:endParaRPr lang="ru-RU"/>
        </a:p>
      </dgm:t>
    </dgm:pt>
    <dgm:pt modelId="{B18EBBBB-5784-463B-AC81-1ECEEACCA243}" type="pres">
      <dgm:prSet presAssocID="{51E8C9A5-1484-4C51-AC77-1B75B0F2AA14}" presName="img" presStyleLbl="fgImgPlace1" presStyleIdx="1" presStyleCnt="4"/>
      <dgm:spPr>
        <a:blipFill>
          <a:blip xmlns:r="http://schemas.openxmlformats.org/officeDocument/2006/relationships" r:embed="rId2">
            <a:duotone>
              <a:schemeClr val="accent4">
                <a:hueOff val="4527214"/>
                <a:satOff val="15111"/>
                <a:lumOff val="4937"/>
                <a:alphaOff val="0"/>
                <a:shade val="20000"/>
                <a:satMod val="200000"/>
              </a:schemeClr>
              <a:schemeClr val="accent4">
                <a:hueOff val="4527214"/>
                <a:satOff val="15111"/>
                <a:lumOff val="4937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B6D8A35E-7BD1-4E4F-9E1D-52885594ED64}" type="pres">
      <dgm:prSet presAssocID="{51E8C9A5-1484-4C51-AC77-1B75B0F2AA1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61AC0-93B3-4F00-89FD-498FA75D93C8}" type="pres">
      <dgm:prSet presAssocID="{9FBE736F-2479-4935-9D07-26A2E3909957}" presName="spacer" presStyleCnt="0"/>
      <dgm:spPr/>
      <dgm:t>
        <a:bodyPr/>
        <a:lstStyle/>
        <a:p>
          <a:endParaRPr lang="ru-RU"/>
        </a:p>
      </dgm:t>
    </dgm:pt>
    <dgm:pt modelId="{FABC18EF-B9CC-42F2-BD62-18F47D2EAA72}" type="pres">
      <dgm:prSet presAssocID="{B925605A-CA9F-49E1-95C3-F002268EBBDE}" presName="comp" presStyleCnt="0"/>
      <dgm:spPr/>
      <dgm:t>
        <a:bodyPr/>
        <a:lstStyle/>
        <a:p>
          <a:endParaRPr lang="ru-RU"/>
        </a:p>
      </dgm:t>
    </dgm:pt>
    <dgm:pt modelId="{FB95C338-43F1-424B-A791-6CC22FAF0852}" type="pres">
      <dgm:prSet presAssocID="{B925605A-CA9F-49E1-95C3-F002268EBBDE}" presName="box" presStyleLbl="node1" presStyleIdx="2" presStyleCnt="4"/>
      <dgm:spPr/>
      <dgm:t>
        <a:bodyPr/>
        <a:lstStyle/>
        <a:p>
          <a:endParaRPr lang="ru-RU"/>
        </a:p>
      </dgm:t>
    </dgm:pt>
    <dgm:pt modelId="{ECBB97A3-6FA6-4EA9-A117-91D8D91A7693}" type="pres">
      <dgm:prSet presAssocID="{B925605A-CA9F-49E1-95C3-F002268EBBDE}" presName="img" presStyleLbl="fgImgPlace1" presStyleIdx="2" presStyleCnt="4"/>
      <dgm:spPr>
        <a:blipFill>
          <a:blip xmlns:r="http://schemas.openxmlformats.org/officeDocument/2006/relationships" r:embed="rId3">
            <a:duotone>
              <a:schemeClr val="accent4">
                <a:hueOff val="9054427"/>
                <a:satOff val="30223"/>
                <a:lumOff val="9875"/>
                <a:alphaOff val="0"/>
                <a:shade val="20000"/>
                <a:satMod val="200000"/>
              </a:schemeClr>
              <a:schemeClr val="accent4">
                <a:hueOff val="9054427"/>
                <a:satOff val="30223"/>
                <a:lumOff val="9875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FA52423C-F761-498A-A513-8F185912DCE9}" type="pres">
      <dgm:prSet presAssocID="{B925605A-CA9F-49E1-95C3-F002268EBBD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FE00E-3D20-4E0C-8C3C-6063DD16EFBF}" type="pres">
      <dgm:prSet presAssocID="{A45792CE-EEBF-4E15-9C92-6272584D39ED}" presName="spacer" presStyleCnt="0"/>
      <dgm:spPr/>
      <dgm:t>
        <a:bodyPr/>
        <a:lstStyle/>
        <a:p>
          <a:endParaRPr lang="ru-RU"/>
        </a:p>
      </dgm:t>
    </dgm:pt>
    <dgm:pt modelId="{46EE7833-80AF-4150-A658-A7D8F91D1648}" type="pres">
      <dgm:prSet presAssocID="{711A08FA-3F53-4DD9-8C2D-F362B1181655}" presName="comp" presStyleCnt="0"/>
      <dgm:spPr/>
      <dgm:t>
        <a:bodyPr/>
        <a:lstStyle/>
        <a:p>
          <a:endParaRPr lang="ru-RU"/>
        </a:p>
      </dgm:t>
    </dgm:pt>
    <dgm:pt modelId="{3258AFEE-66C4-4F1A-AE1F-9D95C7D72B8B}" type="pres">
      <dgm:prSet presAssocID="{711A08FA-3F53-4DD9-8C2D-F362B1181655}" presName="box" presStyleLbl="node1" presStyleIdx="3" presStyleCnt="4"/>
      <dgm:spPr/>
      <dgm:t>
        <a:bodyPr/>
        <a:lstStyle/>
        <a:p>
          <a:endParaRPr lang="ru-RU"/>
        </a:p>
      </dgm:t>
    </dgm:pt>
    <dgm:pt modelId="{42EECF49-CAF6-4422-BD15-28BB365FEB96}" type="pres">
      <dgm:prSet presAssocID="{711A08FA-3F53-4DD9-8C2D-F362B1181655}" presName="img" presStyleLbl="fgImgPlace1" presStyleIdx="3" presStyleCnt="4"/>
      <dgm:spPr>
        <a:blipFill>
          <a:blip xmlns:r="http://schemas.openxmlformats.org/officeDocument/2006/relationships" r:embed="rId4">
            <a:duotone>
              <a:schemeClr val="accent4">
                <a:hueOff val="13581640"/>
                <a:satOff val="45334"/>
                <a:lumOff val="14812"/>
                <a:alphaOff val="0"/>
                <a:shade val="20000"/>
                <a:satMod val="200000"/>
              </a:schemeClr>
              <a:schemeClr val="accent4">
                <a:hueOff val="13581640"/>
                <a:satOff val="45334"/>
                <a:lumOff val="14812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F4AF60DC-0E67-463A-BBB0-8F2510F69DCA}" type="pres">
      <dgm:prSet presAssocID="{711A08FA-3F53-4DD9-8C2D-F362B118165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E6D3F-5705-4093-8D8A-1901A28F2B72}" srcId="{769ACEAC-7FE9-41D4-996A-88C9CC9D77AD}" destId="{90CBA33A-094E-479D-882B-FFCD8CCB1496}" srcOrd="0" destOrd="0" parTransId="{B27DEA8E-8900-4481-97EA-B983CD75F618}" sibTransId="{AA3029AF-FE39-4927-8A6B-15DC63DEE6A3}"/>
    <dgm:cxn modelId="{61F3C070-00B0-40D0-BA4A-2968264247BA}" type="presOf" srcId="{90CBA33A-094E-479D-882B-FFCD8CCB1496}" destId="{4EBE432A-B5DF-469B-A9BE-46766613C1C4}" srcOrd="1" destOrd="0" presId="urn:microsoft.com/office/officeart/2005/8/layout/vList4#1"/>
    <dgm:cxn modelId="{DD7294ED-50FE-4449-B894-C464905C5317}" type="presOf" srcId="{B925605A-CA9F-49E1-95C3-F002268EBBDE}" destId="{FB95C338-43F1-424B-A791-6CC22FAF0852}" srcOrd="0" destOrd="0" presId="urn:microsoft.com/office/officeart/2005/8/layout/vList4#1"/>
    <dgm:cxn modelId="{1CD2693C-EF4B-46AF-B503-90E3BAA6FA31}" type="presOf" srcId="{769ACEAC-7FE9-41D4-996A-88C9CC9D77AD}" destId="{4CC31C73-C8EF-499F-B1DD-578D2F7ABD65}" srcOrd="0" destOrd="0" presId="urn:microsoft.com/office/officeart/2005/8/layout/vList4#1"/>
    <dgm:cxn modelId="{417EB261-ACCD-44F0-B734-2819F9501366}" type="presOf" srcId="{51E8C9A5-1484-4C51-AC77-1B75B0F2AA14}" destId="{104A5924-7FC3-4721-8521-2DAC8AF10166}" srcOrd="0" destOrd="0" presId="urn:microsoft.com/office/officeart/2005/8/layout/vList4#1"/>
    <dgm:cxn modelId="{92AA1522-EC7F-48BA-8F9A-66387E7C465E}" type="presOf" srcId="{711A08FA-3F53-4DD9-8C2D-F362B1181655}" destId="{3258AFEE-66C4-4F1A-AE1F-9D95C7D72B8B}" srcOrd="0" destOrd="0" presId="urn:microsoft.com/office/officeart/2005/8/layout/vList4#1"/>
    <dgm:cxn modelId="{2BF9D7D5-F73A-49F5-8E08-4DA879B218DD}" srcId="{769ACEAC-7FE9-41D4-996A-88C9CC9D77AD}" destId="{51E8C9A5-1484-4C51-AC77-1B75B0F2AA14}" srcOrd="1" destOrd="0" parTransId="{1B906C55-F6A9-478D-AE3C-13C95295AB4F}" sibTransId="{9FBE736F-2479-4935-9D07-26A2E3909957}"/>
    <dgm:cxn modelId="{844E1406-2A34-4F12-A24E-467179B30FE7}" type="presOf" srcId="{90CBA33A-094E-479D-882B-FFCD8CCB1496}" destId="{3B7B061E-78DF-42B5-8E2E-688164FA4D9A}" srcOrd="0" destOrd="0" presId="urn:microsoft.com/office/officeart/2005/8/layout/vList4#1"/>
    <dgm:cxn modelId="{771D3479-7E36-410F-9A6A-55AF7CAC0D9D}" type="presOf" srcId="{711A08FA-3F53-4DD9-8C2D-F362B1181655}" destId="{F4AF60DC-0E67-463A-BBB0-8F2510F69DCA}" srcOrd="1" destOrd="0" presId="urn:microsoft.com/office/officeart/2005/8/layout/vList4#1"/>
    <dgm:cxn modelId="{FF64DB29-FDE1-4463-9304-B217E2C4CDFA}" type="presOf" srcId="{B925605A-CA9F-49E1-95C3-F002268EBBDE}" destId="{FA52423C-F761-498A-A513-8F185912DCE9}" srcOrd="1" destOrd="0" presId="urn:microsoft.com/office/officeart/2005/8/layout/vList4#1"/>
    <dgm:cxn modelId="{130898C7-00BC-407F-9DCB-42B9CBB95924}" srcId="{769ACEAC-7FE9-41D4-996A-88C9CC9D77AD}" destId="{711A08FA-3F53-4DD9-8C2D-F362B1181655}" srcOrd="3" destOrd="0" parTransId="{2680998B-040C-4BA7-8917-14C8ADA1D392}" sibTransId="{ADD1EC21-41FA-4A5E-84B1-E705C2F69796}"/>
    <dgm:cxn modelId="{7FDF37CD-DD65-4D9D-BC5A-A75928062B56}" type="presOf" srcId="{51E8C9A5-1484-4C51-AC77-1B75B0F2AA14}" destId="{B6D8A35E-7BD1-4E4F-9E1D-52885594ED64}" srcOrd="1" destOrd="0" presId="urn:microsoft.com/office/officeart/2005/8/layout/vList4#1"/>
    <dgm:cxn modelId="{ED5B8CD9-9286-458A-A11C-5B46F4A0CE65}" srcId="{769ACEAC-7FE9-41D4-996A-88C9CC9D77AD}" destId="{B925605A-CA9F-49E1-95C3-F002268EBBDE}" srcOrd="2" destOrd="0" parTransId="{E22451BA-70D6-43E5-871D-361C0F066628}" sibTransId="{A45792CE-EEBF-4E15-9C92-6272584D39ED}"/>
    <dgm:cxn modelId="{8E97606A-59A4-4176-A8D3-89D6D5BFCA9D}" type="presParOf" srcId="{4CC31C73-C8EF-499F-B1DD-578D2F7ABD65}" destId="{2AD953E9-5E1A-4B08-A5F7-98D736C6E055}" srcOrd="0" destOrd="0" presId="urn:microsoft.com/office/officeart/2005/8/layout/vList4#1"/>
    <dgm:cxn modelId="{D5AAF330-8A72-46B8-8004-A1D050124BB3}" type="presParOf" srcId="{2AD953E9-5E1A-4B08-A5F7-98D736C6E055}" destId="{3B7B061E-78DF-42B5-8E2E-688164FA4D9A}" srcOrd="0" destOrd="0" presId="urn:microsoft.com/office/officeart/2005/8/layout/vList4#1"/>
    <dgm:cxn modelId="{28716F3C-2F26-4571-9712-156A1090B9BB}" type="presParOf" srcId="{2AD953E9-5E1A-4B08-A5F7-98D736C6E055}" destId="{EB68A70A-B5C5-4097-A90F-F95BDC53D4DE}" srcOrd="1" destOrd="0" presId="urn:microsoft.com/office/officeart/2005/8/layout/vList4#1"/>
    <dgm:cxn modelId="{5C3CD986-2D90-4BA8-BA85-6EFE979AF5E8}" type="presParOf" srcId="{2AD953E9-5E1A-4B08-A5F7-98D736C6E055}" destId="{4EBE432A-B5DF-469B-A9BE-46766613C1C4}" srcOrd="2" destOrd="0" presId="urn:microsoft.com/office/officeart/2005/8/layout/vList4#1"/>
    <dgm:cxn modelId="{BBEB4F5A-23A6-42AE-AB92-A617AE0DA86E}" type="presParOf" srcId="{4CC31C73-C8EF-499F-B1DD-578D2F7ABD65}" destId="{29107B30-2BF8-45AB-AD57-20C2DB818EFF}" srcOrd="1" destOrd="0" presId="urn:microsoft.com/office/officeart/2005/8/layout/vList4#1"/>
    <dgm:cxn modelId="{DCB52267-F671-43EA-AFFD-70D2896DAF8E}" type="presParOf" srcId="{4CC31C73-C8EF-499F-B1DD-578D2F7ABD65}" destId="{069B9664-F775-415D-A9B5-D2DEC3B7C197}" srcOrd="2" destOrd="0" presId="urn:microsoft.com/office/officeart/2005/8/layout/vList4#1"/>
    <dgm:cxn modelId="{424FD082-7575-4EC4-B196-0754B2AF93A1}" type="presParOf" srcId="{069B9664-F775-415D-A9B5-D2DEC3B7C197}" destId="{104A5924-7FC3-4721-8521-2DAC8AF10166}" srcOrd="0" destOrd="0" presId="urn:microsoft.com/office/officeart/2005/8/layout/vList4#1"/>
    <dgm:cxn modelId="{6F3A68F9-D15F-4D4D-84A4-C699EEB14CBE}" type="presParOf" srcId="{069B9664-F775-415D-A9B5-D2DEC3B7C197}" destId="{B18EBBBB-5784-463B-AC81-1ECEEACCA243}" srcOrd="1" destOrd="0" presId="urn:microsoft.com/office/officeart/2005/8/layout/vList4#1"/>
    <dgm:cxn modelId="{0ECB6FBF-1444-4178-9C8C-10CC972D489F}" type="presParOf" srcId="{069B9664-F775-415D-A9B5-D2DEC3B7C197}" destId="{B6D8A35E-7BD1-4E4F-9E1D-52885594ED64}" srcOrd="2" destOrd="0" presId="urn:microsoft.com/office/officeart/2005/8/layout/vList4#1"/>
    <dgm:cxn modelId="{4F677877-1178-4E32-A8DB-07748116CFE0}" type="presParOf" srcId="{4CC31C73-C8EF-499F-B1DD-578D2F7ABD65}" destId="{08E61AC0-93B3-4F00-89FD-498FA75D93C8}" srcOrd="3" destOrd="0" presId="urn:microsoft.com/office/officeart/2005/8/layout/vList4#1"/>
    <dgm:cxn modelId="{587C1CEA-D867-4A68-9A23-C0298174B53D}" type="presParOf" srcId="{4CC31C73-C8EF-499F-B1DD-578D2F7ABD65}" destId="{FABC18EF-B9CC-42F2-BD62-18F47D2EAA72}" srcOrd="4" destOrd="0" presId="urn:microsoft.com/office/officeart/2005/8/layout/vList4#1"/>
    <dgm:cxn modelId="{2E9E8BB9-53A5-4E82-B62E-FF0B2406A545}" type="presParOf" srcId="{FABC18EF-B9CC-42F2-BD62-18F47D2EAA72}" destId="{FB95C338-43F1-424B-A791-6CC22FAF0852}" srcOrd="0" destOrd="0" presId="urn:microsoft.com/office/officeart/2005/8/layout/vList4#1"/>
    <dgm:cxn modelId="{74B88EFE-1E93-4DF2-BE87-CB168703755D}" type="presParOf" srcId="{FABC18EF-B9CC-42F2-BD62-18F47D2EAA72}" destId="{ECBB97A3-6FA6-4EA9-A117-91D8D91A7693}" srcOrd="1" destOrd="0" presId="urn:microsoft.com/office/officeart/2005/8/layout/vList4#1"/>
    <dgm:cxn modelId="{1FD56E8E-F8EF-44C0-A6B3-208740C53956}" type="presParOf" srcId="{FABC18EF-B9CC-42F2-BD62-18F47D2EAA72}" destId="{FA52423C-F761-498A-A513-8F185912DCE9}" srcOrd="2" destOrd="0" presId="urn:microsoft.com/office/officeart/2005/8/layout/vList4#1"/>
    <dgm:cxn modelId="{2D956BAE-2933-43B1-92C5-017BCFB0593E}" type="presParOf" srcId="{4CC31C73-C8EF-499F-B1DD-578D2F7ABD65}" destId="{685FE00E-3D20-4E0C-8C3C-6063DD16EFBF}" srcOrd="5" destOrd="0" presId="urn:microsoft.com/office/officeart/2005/8/layout/vList4#1"/>
    <dgm:cxn modelId="{953A4E59-E499-453D-B6CB-8C44FC2C26F5}" type="presParOf" srcId="{4CC31C73-C8EF-499F-B1DD-578D2F7ABD65}" destId="{46EE7833-80AF-4150-A658-A7D8F91D1648}" srcOrd="6" destOrd="0" presId="urn:microsoft.com/office/officeart/2005/8/layout/vList4#1"/>
    <dgm:cxn modelId="{5EE0A915-53C0-4070-8622-98F95ABE1EF8}" type="presParOf" srcId="{46EE7833-80AF-4150-A658-A7D8F91D1648}" destId="{3258AFEE-66C4-4F1A-AE1F-9D95C7D72B8B}" srcOrd="0" destOrd="0" presId="urn:microsoft.com/office/officeart/2005/8/layout/vList4#1"/>
    <dgm:cxn modelId="{AD92DCED-5D14-497A-A132-6C082EBBF82B}" type="presParOf" srcId="{46EE7833-80AF-4150-A658-A7D8F91D1648}" destId="{42EECF49-CAF6-4422-BD15-28BB365FEB96}" srcOrd="1" destOrd="0" presId="urn:microsoft.com/office/officeart/2005/8/layout/vList4#1"/>
    <dgm:cxn modelId="{E6F97112-A1A0-4082-B762-4BC284015F4B}" type="presParOf" srcId="{46EE7833-80AF-4150-A658-A7D8F91D1648}" destId="{F4AF60DC-0E67-463A-BBB0-8F2510F69DC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B061E-78DF-42B5-8E2E-688164FA4D9A}">
      <dsp:nvSpPr>
        <dsp:cNvPr id="0" name=""/>
        <dsp:cNvSpPr/>
      </dsp:nvSpPr>
      <dsp:spPr>
        <a:xfrm>
          <a:off x="0" y="0"/>
          <a:ext cx="8784976" cy="1120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Учет и регистрация всех заявлений и сообщений граждан о преступлениях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869070" y="0"/>
        <a:ext cx="6915905" cy="1120751"/>
      </dsp:txXfrm>
    </dsp:sp>
    <dsp:sp modelId="{EB68A70A-B5C5-4097-A90F-F95BDC53D4DE}">
      <dsp:nvSpPr>
        <dsp:cNvPr id="0" name=""/>
        <dsp:cNvSpPr/>
      </dsp:nvSpPr>
      <dsp:spPr>
        <a:xfrm>
          <a:off x="112075" y="112075"/>
          <a:ext cx="1756995" cy="896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21000" b="-2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4A5924-7FC3-4721-8521-2DAC8AF10166}">
      <dsp:nvSpPr>
        <dsp:cNvPr id="0" name=""/>
        <dsp:cNvSpPr/>
      </dsp:nvSpPr>
      <dsp:spPr>
        <a:xfrm>
          <a:off x="0" y="1224140"/>
          <a:ext cx="8784976" cy="1120751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effectLst/>
              <a:latin typeface="Arial" pitchFamily="34" charset="0"/>
              <a:cs typeface="Arial" pitchFamily="34" charset="0"/>
            </a:rPr>
            <a:t>Прозрачность рассмотрения заявлений граждан</a:t>
          </a:r>
          <a:endParaRPr lang="ru-RU" sz="2400" b="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869070" y="1224140"/>
        <a:ext cx="6915905" cy="1120751"/>
      </dsp:txXfrm>
    </dsp:sp>
    <dsp:sp modelId="{B18EBBBB-5784-463B-AC81-1ECEEACCA243}">
      <dsp:nvSpPr>
        <dsp:cNvPr id="0" name=""/>
        <dsp:cNvSpPr/>
      </dsp:nvSpPr>
      <dsp:spPr>
        <a:xfrm>
          <a:off x="112075" y="1344901"/>
          <a:ext cx="1756995" cy="896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4">
                <a:hueOff val="4527214"/>
                <a:satOff val="15111"/>
                <a:lumOff val="4937"/>
                <a:alphaOff val="0"/>
                <a:shade val="20000"/>
                <a:satMod val="200000"/>
              </a:schemeClr>
              <a:schemeClr val="accent4">
                <a:hueOff val="4527214"/>
                <a:satOff val="15111"/>
                <a:lumOff val="4937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15000" b="-1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95C338-43F1-424B-A791-6CC22FAF0852}">
      <dsp:nvSpPr>
        <dsp:cNvPr id="0" name=""/>
        <dsp:cNvSpPr/>
      </dsp:nvSpPr>
      <dsp:spPr>
        <a:xfrm>
          <a:off x="0" y="2465652"/>
          <a:ext cx="8784976" cy="1120751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Arial" pitchFamily="34" charset="0"/>
              <a:cs typeface="Arial" pitchFamily="34" charset="0"/>
            </a:rPr>
            <a:t>Законность и оперативность рассмотрения заявлений</a:t>
          </a:r>
          <a:endParaRPr lang="ru-RU" sz="240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869070" y="2465652"/>
        <a:ext cx="6915905" cy="1120751"/>
      </dsp:txXfrm>
    </dsp:sp>
    <dsp:sp modelId="{ECBB97A3-6FA6-4EA9-A117-91D8D91A7693}">
      <dsp:nvSpPr>
        <dsp:cNvPr id="0" name=""/>
        <dsp:cNvSpPr/>
      </dsp:nvSpPr>
      <dsp:spPr>
        <a:xfrm>
          <a:off x="112075" y="2577727"/>
          <a:ext cx="1756995" cy="896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4">
                <a:hueOff val="9054427"/>
                <a:satOff val="30223"/>
                <a:lumOff val="9875"/>
                <a:alphaOff val="0"/>
                <a:shade val="20000"/>
                <a:satMod val="200000"/>
              </a:schemeClr>
              <a:schemeClr val="accent4">
                <a:hueOff val="9054427"/>
                <a:satOff val="30223"/>
                <a:lumOff val="9875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000" b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58AFEE-66C4-4F1A-AE1F-9D95C7D72B8B}">
      <dsp:nvSpPr>
        <dsp:cNvPr id="0" name=""/>
        <dsp:cNvSpPr/>
      </dsp:nvSpPr>
      <dsp:spPr>
        <a:xfrm>
          <a:off x="0" y="3698479"/>
          <a:ext cx="8784976" cy="112075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Прокурорский надзор и ведомственный контроль в режиме реального времени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869070" y="3698479"/>
        <a:ext cx="6915905" cy="1120751"/>
      </dsp:txXfrm>
    </dsp:sp>
    <dsp:sp modelId="{42EECF49-CAF6-4422-BD15-28BB365FEB96}">
      <dsp:nvSpPr>
        <dsp:cNvPr id="0" name=""/>
        <dsp:cNvSpPr/>
      </dsp:nvSpPr>
      <dsp:spPr>
        <a:xfrm>
          <a:off x="112075" y="3810554"/>
          <a:ext cx="1756995" cy="896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schemeClr val="accent4">
                <a:hueOff val="13581640"/>
                <a:satOff val="45334"/>
                <a:lumOff val="14812"/>
                <a:alphaOff val="0"/>
                <a:shade val="20000"/>
                <a:satMod val="200000"/>
              </a:schemeClr>
              <a:schemeClr val="accent4">
                <a:hueOff val="13581640"/>
                <a:satOff val="45334"/>
                <a:lumOff val="14812"/>
                <a:alphaOff val="0"/>
                <a:tint val="12000"/>
                <a:satMod val="190000"/>
              </a:schemeClr>
            </a:duotone>
            <a:extLst>
              <a:ext uri="{28A0092B-C50C-407E-A947-70E740481C1C}"/>
            </a:extLst>
          </a:blip>
          <a:srcRect/>
          <a:stretch>
            <a:fillRect t="-45000" b="-4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3111DD0-1746-4F51-AA0B-589A22131475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532678D3-0C22-4DAC-93A3-AAF7043D5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F8231-7F03-45C6-8D02-860E797CD3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4AC576-235D-4560-9B14-CAF66BC8A2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01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7E4112-D257-4EA1-882F-2B717B62C340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22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DA931-40F8-4D78-AE1A-45A707AE208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A6F0-5E61-4216-9378-22E21C0882B0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72EA-9FDB-4038-9E1D-782D0BC1446D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4C6D-C1DF-41A1-B181-5C7ED0C1ADBD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445E-60EC-4251-A284-1A98537978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19-372F-456B-BBFA-EB8B069163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17D9-76BD-437B-B0D5-21366B21CE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2E5E-AC1E-4CB3-8564-71B7F78FC3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ECB-D4EA-490F-954C-54D34DE79C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538-B83C-4A69-A2D1-D45A90BD9B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ED6-BA29-4631-9824-179C6ABF44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934-29CF-4670-85DB-3DE4FF040A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CC8E-4CB7-4801-9BE5-B8779317A69C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9586-6FD0-4D86-9323-A47DC45BB8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E417-DB67-4E3C-AA8F-C7CF0D1D36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A51E-674C-41AC-BE01-10B588DA80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4EC3-349C-4409-959E-7911CE735B15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E6DA-5F5F-443E-8E0B-584EC8B90997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78FE-2B80-43D9-B564-7BE9DE938AAA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9EB-CB79-4DCF-9FB1-894783836409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38DB-1B3D-4DB4-A933-07651AB42896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170B-6F46-4348-9076-B0C8F1416CCB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FB2B-EEAB-43FB-9E12-4356210CD552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BE3D-ED8D-4A7A-B1C8-C884326CC440}" type="datetime1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B3AE-5C42-4B03-9080-0C2765286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6A49-7C57-4A78-8AB1-4E1E4651D8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Эмблема МВ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38" y="0"/>
            <a:ext cx="10429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88542" y="3271552"/>
            <a:ext cx="2531330" cy="159760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763" algn="ctr" defTabSz="676275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Являются основным  представителем ОВД на обслуживаемом административном участке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104" y="3271552"/>
            <a:ext cx="3024336" cy="159760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763" algn="ctr" defTabSz="676275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Являются основным связующим звеном  полиции с населением</a:t>
            </a:r>
          </a:p>
        </p:txBody>
      </p:sp>
      <p:grpSp>
        <p:nvGrpSpPr>
          <p:cNvPr id="2" name="Группа 14"/>
          <p:cNvGrpSpPr/>
          <p:nvPr/>
        </p:nvGrpSpPr>
        <p:grpSpPr>
          <a:xfrm>
            <a:off x="2" y="1199939"/>
            <a:ext cx="9143998" cy="1869022"/>
            <a:chOff x="565745" y="1033496"/>
            <a:chExt cx="7929618" cy="96291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5745" y="1033496"/>
              <a:ext cx="7929618" cy="96291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343025" algn="just">
                <a:spcAft>
                  <a:spcPts val="225"/>
                </a:spcAft>
                <a:defRPr/>
              </a:pPr>
              <a:r>
                <a:rPr lang="ru-RU" sz="1500" dirty="0">
                  <a:solidFill>
                    <a:srgbClr val="44546A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Значителен их потенциал в обеспечении правопорядка в жилых </a:t>
              </a:r>
              <a:r>
                <a:rPr lang="ru-RU" sz="1500" dirty="0" smtClean="0">
                  <a:solidFill>
                    <a:srgbClr val="44546A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микрорайонах и сельских регионах </a:t>
              </a:r>
              <a:r>
                <a:rPr lang="ru-RU" sz="1500" dirty="0">
                  <a:solidFill>
                    <a:srgbClr val="44546A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предупреждении преступлений в сфере быта, профилактике алкоголизма, рецидивной преступности. Ведется профилактическая работа более чем с </a:t>
              </a:r>
              <a:r>
                <a:rPr lang="ru-RU" sz="15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11 тыс. </a:t>
              </a:r>
              <a:r>
                <a:rPr lang="ru-RU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лицами, склонными к совершению правонарушений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(в </a:t>
              </a:r>
              <a:r>
                <a:rPr lang="ru-RU" sz="1200" i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т.ч</a:t>
              </a:r>
              <a:r>
                <a:rPr lang="ru-RU" sz="12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более 700 находящихся под </a:t>
              </a:r>
              <a:r>
                <a:rPr lang="ru-RU" sz="1200" i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адм.надзором</a:t>
              </a:r>
              <a:r>
                <a:rPr lang="ru-RU" sz="12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более 7 тыс. – условно-досрочно освобожденными, 1,5  тыс. - лицами совершившими правонарушения в быту и др.)</a:t>
              </a:r>
              <a:r>
                <a:rPr lang="ru-RU" sz="14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33794" name="Picture 2" descr="C:\Documents and Settings\User\Рабочий стол\Буклеты и Слайды\Для Слайдов и Буклетов\Фото от газеты Сакшы\участковый\DSC_003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970" y="1217345"/>
              <a:ext cx="1124007" cy="60512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14" name="Скругленный прямоугольник 13"/>
          <p:cNvSpPr/>
          <p:nvPr/>
        </p:nvSpPr>
        <p:spPr>
          <a:xfrm>
            <a:off x="35496" y="5025557"/>
            <a:ext cx="9052867" cy="171581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defTabSz="676275">
              <a:spcAft>
                <a:spcPts val="450"/>
              </a:spcAft>
              <a:tabLst>
                <a:tab pos="4579144" algn="l"/>
                <a:tab pos="5587604" algn="l"/>
              </a:tabLst>
              <a:defRPr/>
            </a:pP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Arial" charset="0"/>
                <a:cs typeface="Arial" charset="0"/>
              </a:rPr>
              <a:t>Регулярно проводятся отчетные встречи участковых инспекторов полиции с населением. </a:t>
            </a:r>
            <a:r>
              <a:rPr lang="ru-RU" sz="1400" b="1" dirty="0" smtClean="0">
                <a:solidFill>
                  <a:srgbClr val="44546A">
                    <a:lumMod val="50000"/>
                  </a:srgbClr>
                </a:solidFill>
                <a:latin typeface="Arial" charset="0"/>
                <a:cs typeface="Arial" charset="0"/>
              </a:rPr>
              <a:t>                                         В </a:t>
            </a: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Arial" charset="0"/>
                <a:cs typeface="Arial" charset="0"/>
              </a:rPr>
              <a:t>2013 году проведено более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17 тыс. </a:t>
            </a:r>
            <a:r>
              <a:rPr lang="ru-RU" sz="1400" b="1" dirty="0">
                <a:solidFill>
                  <a:srgbClr val="44546A">
                    <a:lumMod val="50000"/>
                  </a:srgbClr>
                </a:solidFill>
                <a:latin typeface="Arial" charset="0"/>
                <a:cs typeface="Arial" charset="0"/>
              </a:rPr>
              <a:t>таких встреч.</a:t>
            </a:r>
          </a:p>
          <a:p>
            <a:pPr algn="just" defTabSz="676275">
              <a:tabLst>
                <a:tab pos="4579144" algn="l"/>
                <a:tab pos="5587604" algn="l"/>
              </a:tabLst>
              <a:defRPr/>
            </a:pPr>
            <a:r>
              <a:rPr lang="ru-RU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Имеется </a:t>
            </a:r>
            <a:r>
              <a:rPr lang="ru-RU" sz="14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2,8 тыс.</a:t>
            </a:r>
            <a:r>
              <a:rPr lang="ru-RU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 участковых пунктов полиции (в городах – </a:t>
            </a: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649, </a:t>
            </a:r>
            <a:r>
              <a:rPr lang="ru-RU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селах - </a:t>
            </a: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2167), </a:t>
            </a:r>
            <a:r>
              <a:rPr lang="ru-RU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их них </a:t>
            </a:r>
            <a:r>
              <a:rPr lang="ru-RU" sz="14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более </a:t>
            </a:r>
            <a:r>
              <a:rPr lang="ru-RU" sz="14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1,2 </a:t>
            </a:r>
            <a:r>
              <a:rPr lang="ru-RU" sz="14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тыс. нуждаются в ремонте</a:t>
            </a:r>
            <a:r>
              <a:rPr lang="ru-RU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. Д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норм </a:t>
            </a:r>
            <a:r>
              <a:rPr lang="ru-RU" sz="1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положенности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дополнительно требуется ввести по стране 1740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ед.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участковых, и 3752 ед. – их помощников, а также открыть еще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419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участковых пунктов полиции (городах –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65,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селах -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354). </a:t>
            </a:r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"/>
          <p:cNvGrpSpPr/>
          <p:nvPr/>
        </p:nvGrpSpPr>
        <p:grpSpPr>
          <a:xfrm>
            <a:off x="3635896" y="3284984"/>
            <a:ext cx="1656184" cy="1494166"/>
            <a:chOff x="3321839" y="2857497"/>
            <a:chExt cx="2464607" cy="2286015"/>
          </a:xfrm>
        </p:grpSpPr>
        <p:grpSp>
          <p:nvGrpSpPr>
            <p:cNvPr id="5" name="Группа 20"/>
            <p:cNvGrpSpPr>
              <a:grpSpLocks/>
            </p:cNvGrpSpPr>
            <p:nvPr/>
          </p:nvGrpSpPr>
          <p:grpSpPr bwMode="auto">
            <a:xfrm>
              <a:off x="3571881" y="2857497"/>
              <a:ext cx="1928813" cy="1928825"/>
              <a:chOff x="3857620" y="2500290"/>
              <a:chExt cx="2357454" cy="2286032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3857620" y="2500306"/>
                <a:ext cx="2357454" cy="228601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81496" y="2500290"/>
                <a:ext cx="1397009" cy="199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Стрелка вправо 16"/>
            <p:cNvSpPr/>
            <p:nvPr/>
          </p:nvSpPr>
          <p:spPr>
            <a:xfrm>
              <a:off x="5572132" y="3498816"/>
              <a:ext cx="214314" cy="642941"/>
            </a:xfrm>
            <a:prstGeom prst="rightArrow">
              <a:avLst/>
            </a:prstGeom>
            <a:solidFill>
              <a:srgbClr val="FF0000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 rot="5400000">
              <a:off x="4429128" y="4679165"/>
              <a:ext cx="285752" cy="642942"/>
            </a:xfrm>
            <a:prstGeom prst="rightArrow">
              <a:avLst/>
            </a:prstGeom>
            <a:solidFill>
              <a:srgbClr val="FF0000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10800000">
              <a:off x="3321839" y="3582295"/>
              <a:ext cx="214314" cy="642941"/>
            </a:xfrm>
            <a:prstGeom prst="rightArrow">
              <a:avLst/>
            </a:prstGeom>
            <a:solidFill>
              <a:srgbClr val="FF0000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AFC18132-88B0-421D-BA16-112B8179EE4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gray">
          <a:xfrm>
            <a:off x="2195736" y="188640"/>
            <a:ext cx="5472608" cy="576064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Участковые инспектора полиции</a:t>
            </a:r>
            <a:endParaRPr 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AFC18132-88B0-421D-BA16-112B8179EE4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8704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tabLst>
                <a:tab pos="630238" algn="l"/>
              </a:tabLs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Состояние аварийности в Казахстане во многом определяется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уровнем автомобилизации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населения и развития дорожной инфраструктуры.</a:t>
            </a:r>
          </a:p>
          <a:p>
            <a:pPr marL="26511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630238" algn="l"/>
              </a:tabLst>
              <a:defRPr/>
            </a:pP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 последние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десять лет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количество автомашин в стране возросло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 1,5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млн. до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4,1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млн.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советское время расчетный уровень автомобилизации составлял 60 автомобилей на 1 тыс. населения, сегодня - 240.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26511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630238" algn="l"/>
              </a:tabLst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Дорожная инфраструктура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проектировавшаяся ещё в 60-70 годы прошлого века, не обеспечивает безопасное и бесперебойное движение автотранспорта. 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0833936"/>
              </p:ext>
            </p:extLst>
          </p:nvPr>
        </p:nvGraphicFramePr>
        <p:xfrm>
          <a:off x="0" y="1052736"/>
          <a:ext cx="89289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5"/>
          <p:cNvSpPr>
            <a:spLocks noChangeArrowheads="1"/>
          </p:cNvSpPr>
          <p:nvPr/>
        </p:nvSpPr>
        <p:spPr bwMode="gray">
          <a:xfrm>
            <a:off x="1835696" y="188640"/>
            <a:ext cx="5184576" cy="576064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Дорожная безопасность</a:t>
            </a:r>
            <a:endParaRPr 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8E4B3AE-5C42-4B03-9080-0C27652867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0722" name="TextBox 29"/>
          <p:cNvSpPr txBox="1">
            <a:spLocks noChangeArrowheads="1"/>
          </p:cNvSpPr>
          <p:nvPr/>
        </p:nvSpPr>
        <p:spPr bwMode="auto">
          <a:xfrm>
            <a:off x="0" y="836712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 поручению Главы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государства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(27.01.12г.)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прошлого года МВД совместно с МТК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приступило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 созданию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Специализированных Центров обслуживания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населения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предназначенных для выдачи гражданам водительских удостоверений; регистрации, перерегистрации автотранспортных средств и выдачи номерных знаков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5157192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Планируется</a:t>
            </a:r>
            <a:r>
              <a:rPr kumimoji="0" lang="ru-RU" sz="16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построить спец. </a:t>
            </a:r>
            <a:r>
              <a:rPr kumimoji="0" lang="ru-RU" sz="1600" b="1" i="0" u="sng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ЦОНы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/>
            </a:pPr>
            <a:r>
              <a:rPr lang="ru-RU" sz="1600" baseline="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2014г. – в г.г.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Кызылорда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Павлодар, Петропавловск,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Талдыкорган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2"/>
              </a:buBlip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 2015г. – в г.г.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Актобе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Атырау, Кокшетау,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Костанай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Уральск, Усть-Каменогорск, Шымкент.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gray">
          <a:xfrm>
            <a:off x="827584" y="188640"/>
            <a:ext cx="7776864" cy="576064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Специализированные  Центры обслуживания населения</a:t>
            </a:r>
            <a:endParaRPr 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3456384" cy="1800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564904"/>
            <a:ext cx="5436096" cy="241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2013 году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введено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эксплуатацию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4 спец.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ЦОНа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городах Актау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Караганда,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Алматы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Астана.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пилотном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режиме работает спец. ЦОН в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г.Таразе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base">
              <a:lnSpc>
                <a:spcPts val="25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спец.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ЦОНах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оказано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около 300 тыс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государственных услуг по регистрации автотранспортных средств и выдаче водительских удостоверений.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gray">
          <a:xfrm>
            <a:off x="1835696" y="188640"/>
            <a:ext cx="5184576" cy="792088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нарушения</a:t>
            </a: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 </a:t>
            </a: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дорожного движения</a:t>
            </a:r>
            <a:endParaRPr 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179512" y="1268760"/>
          <a:ext cx="8964488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36096" y="1412776"/>
            <a:ext cx="3600400" cy="366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lnSpc>
                <a:spcPts val="2500"/>
              </a:lnSpc>
              <a:spcAft>
                <a:spcPts val="600"/>
              </a:spcAft>
              <a:buBlip>
                <a:blip r:embed="rId3"/>
              </a:buBlip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2013 году по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вине водителей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находящихся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состоянии опьянения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совершено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583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ДТП, в результате которых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погибло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106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человек 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867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травмировано. </a:t>
            </a:r>
          </a:p>
          <a:p>
            <a:pPr marL="268288" indent="-268288" algn="just">
              <a:lnSpc>
                <a:spcPts val="2500"/>
              </a:lnSpc>
              <a:buBlip>
                <a:blip r:embed="rId3"/>
              </a:buBlip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 управление автотранспортом в состоянии опьянения задержано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наказано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42,8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водителей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из них более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5,3 тыс.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подвергнуты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адм.аресту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026876"/>
              </p:ext>
            </p:extLst>
          </p:nvPr>
        </p:nvGraphicFramePr>
        <p:xfrm>
          <a:off x="179512" y="703602"/>
          <a:ext cx="4320480" cy="582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69"/>
                <a:gridCol w="2005011"/>
              </a:tblGrid>
              <a:tr h="546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учреждений по видам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содержащихся лиц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2588"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200" b="0" i="0" kern="12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  <a:p>
                      <a:pPr marL="0" algn="ctr" defTabSz="914400" rtl="0" latinLnBrk="0"/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общего</a:t>
                      </a:r>
                      <a:r>
                        <a:rPr lang="ru-RU" sz="1200" b="0" i="0" baseline="0" dirty="0" smtClean="0">
                          <a:latin typeface="Arial" pitchFamily="34" charset="0"/>
                          <a:cs typeface="Arial" pitchFamily="34" charset="0"/>
                        </a:rPr>
                        <a:t> режима</a:t>
                      </a:r>
                      <a:endParaRPr lang="ru-RU" sz="12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17 139</a:t>
                      </a:r>
                    </a:p>
                  </a:txBody>
                  <a:tcPr/>
                </a:tc>
              </a:tr>
              <a:tr h="489637"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200" b="0" i="0" kern="12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  <a:p>
                      <a:pPr marL="0" algn="ctr" defTabSz="914400" rtl="0" latinLnBrk="0"/>
                      <a:r>
                        <a:rPr lang="ru-RU" sz="1200" b="0" i="0" kern="1200" dirty="0" smtClean="0">
                          <a:latin typeface="Arial" pitchFamily="34" charset="0"/>
                          <a:cs typeface="Arial" pitchFamily="34" charset="0"/>
                        </a:rPr>
                        <a:t>строгого режима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17 560</a:t>
                      </a:r>
                    </a:p>
                  </a:txBody>
                  <a:tcPr/>
                </a:tc>
              </a:tr>
              <a:tr h="48258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200" b="0" i="0" kern="1200" dirty="0" smtClean="0">
                          <a:latin typeface="Arial" pitchFamily="34" charset="0"/>
                          <a:cs typeface="Arial" pitchFamily="34" charset="0"/>
                        </a:rPr>
                        <a:t>особого режима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3 542</a:t>
                      </a:r>
                    </a:p>
                  </a:txBody>
                  <a:tcPr/>
                </a:tc>
              </a:tr>
              <a:tr h="727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algn="ctr" defTabSz="914400" rtl="0" latinLnBrk="0"/>
                      <a:r>
                        <a:rPr lang="ru-RU" sz="1200" b="0" i="0" kern="1200" dirty="0" smtClean="0">
                          <a:latin typeface="Arial" pitchFamily="34" charset="0"/>
                          <a:cs typeface="Arial" pitchFamily="34" charset="0"/>
                        </a:rPr>
                        <a:t>учреждение с различными видами режимов содержания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</a:t>
                      </a:r>
                    </a:p>
                  </a:txBody>
                  <a:tcPr/>
                </a:tc>
              </a:tr>
              <a:tr h="727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медицинских учреждений (больницы)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2 116</a:t>
                      </a:r>
                    </a:p>
                  </a:txBody>
                  <a:tcPr/>
                </a:tc>
              </a:tr>
              <a:tr h="515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колоний-поселений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2 736</a:t>
                      </a:r>
                    </a:p>
                  </a:txBody>
                  <a:tcPr/>
                </a:tc>
              </a:tr>
              <a:tr h="51539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воспитательная колония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/>
                </a:tc>
              </a:tr>
              <a:tr h="51539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тюрьма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</a:p>
                  </a:txBody>
                  <a:tcPr/>
                </a:tc>
              </a:tr>
              <a:tr h="51539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следственных изоляторов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6 676</a:t>
                      </a:r>
                    </a:p>
                  </a:txBody>
                  <a:tcPr/>
                </a:tc>
              </a:tr>
              <a:tr h="30317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учреждений – 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лиц – 49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878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6839E64F-2134-472F-A669-E6986593596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267744" y="188640"/>
            <a:ext cx="4680520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504D">
                  <a:shade val="75000"/>
                </a:srgb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Уголовно-исполнительная система</a:t>
            </a:r>
            <a:endParaRPr lang="ru-RU" sz="1000" b="1" kern="1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908720"/>
            <a:ext cx="449999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eaLnBrk="0" hangingPunct="0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49878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осужденных и отбывающих наказание в колониях - 46,7 тыс. </a:t>
            </a:r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(93,7%)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мужчин, 3 тыс. </a:t>
            </a:r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(6,1%)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женщин и 122 </a:t>
            </a:r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(0,2%)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несовершеннолетних.</a:t>
            </a:r>
          </a:p>
          <a:p>
            <a:pPr marL="180975" indent="-180975" algn="just" eaLnBrk="0" hangingPunct="0">
              <a:spcAft>
                <a:spcPts val="600"/>
              </a:spcAft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Реализуется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Программа развития уголовно-исполнительной системы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2012-2015 годы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которой приоритетное значение отведено переходу уголовно-исполнительной системы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 отрядного 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покамерное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содержание осужденных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0975" indent="-180975" algn="just" eaLnBrk="0" hangingPunct="0">
              <a:spcAft>
                <a:spcPts val="600"/>
              </a:spcAft>
              <a:buBlip>
                <a:blip r:embed="rId3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усиления контроля за осужденными к ограничению свободы без изоляции от общества с 2015г. будут применяться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электронные средства слежения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(электронные браслеты)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               В 2012г. Правительством утвержден перечень электронных средств слежения.</a:t>
            </a:r>
          </a:p>
          <a:p>
            <a:pPr marL="180975" indent="-180975" algn="just" eaLnBrk="0" hangingPunct="0">
              <a:spcAft>
                <a:spcPts val="600"/>
              </a:spcAft>
              <a:buBlip>
                <a:blip r:embed="rId2"/>
              </a:buBlip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Разработан проект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Уголовно-исполнительного кодекса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(на рассмотрении в Мажилисе Парламента),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которым предусматривается расширение сферы применения наказаний, альтернативных лишению свободы </a:t>
            </a:r>
          </a:p>
        </p:txBody>
      </p:sp>
    </p:spTree>
    <p:extLst>
      <p:ext uri="{BB962C8B-B14F-4D97-AF65-F5344CB8AC3E}">
        <p14:creationId xmlns:p14="http://schemas.microsoft.com/office/powerpoint/2010/main" xmlns="" val="2149869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6975475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D67D89-5D85-4DA5-ACA3-7B8D9395A3BF}" type="slidenum">
              <a:rPr lang="ru-RU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Скругленный прямоугольник 25"/>
          <p:cNvSpPr/>
          <p:nvPr/>
        </p:nvSpPr>
        <p:spPr bwMode="auto">
          <a:xfrm>
            <a:off x="35496" y="4293096"/>
            <a:ext cx="9036496" cy="24928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принятием </a:t>
            </a:r>
            <a:r>
              <a:rPr lang="ru-RU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нового Уголовно-исполнительного кодекса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существенно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расширится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лиц, в отношении которых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будет устанавливаться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пробационный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контроль. </a:t>
            </a:r>
          </a:p>
          <a:p>
            <a:pPr algn="just">
              <a:defRPr/>
            </a:pP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Пробационный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будет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устанавливаться в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отношении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осужденных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ограничению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свободы;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условно-досрочно освобожденных;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будет оказываться содействие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получении социально-правовой помощи лицам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освобожденным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мест лишения свободы в отношении которых судом установлен административный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690336"/>
            <a:ext cx="3786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904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5496" y="3140968"/>
            <a:ext cx="9001000" cy="93610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учетам уголовно-исполнительных инспекций прошло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32,8 тыс.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осужденных к наказаниям без лишения свободы, из них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11,3 тыс.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условно осужденных, из которых в отношении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тыс.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осужденных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судом установлен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пробационный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25"/>
          <p:cNvSpPr/>
          <p:nvPr/>
        </p:nvSpPr>
        <p:spPr bwMode="auto">
          <a:xfrm>
            <a:off x="0" y="1196752"/>
            <a:ext cx="3851920" cy="14401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2012 году в структуре Уголовно-исполнительной системы создана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Служба пробации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>
            <a:off x="1835696" y="188641"/>
            <a:ext cx="5760640" cy="504055"/>
          </a:xfrm>
          <a:prstGeom prst="roundRect">
            <a:avLst>
              <a:gd name="adj" fmla="val 16667"/>
            </a:avLst>
          </a:prstGeom>
          <a:solidFill>
            <a:srgbClr val="C00000">
              <a:alpha val="67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СЛУЖБА ПРОБАЦИИ</a:t>
            </a:r>
            <a:endParaRPr lang="en-US" sz="2000" b="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1124744"/>
            <a:ext cx="504056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настоящее время служба пробации осуществляет:</a:t>
            </a:r>
            <a:endParaRPr lang="ru-RU" sz="1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 algn="just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оказание условно-осужденным социально-правовой помощи;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 algn="just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содействие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получении образования, овладении профессией, 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трудоустройстве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лечении;</a:t>
            </a:r>
          </a:p>
          <a:p>
            <a:pPr marL="179388" lvl="0" indent="-179388" algn="just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правовой помощи;</a:t>
            </a:r>
          </a:p>
          <a:p>
            <a:pPr marL="179388" lvl="0" indent="-179388" algn="just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правонарушений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13" grpId="0" animBg="1"/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482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07950" y="214313"/>
            <a:ext cx="8928100" cy="1054100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EFEFE"/>
                </a:solidFill>
              </a:rPr>
              <a:t>Совершенствование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EFEFE"/>
                </a:solidFill>
              </a:rPr>
              <a:t>учетно-регистрационной дисциплины</a:t>
            </a:r>
            <a:endParaRPr lang="en-US" sz="3000" b="1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B68A70A-B5C5-4097-A90F-F95BDC53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3B7B061E-78DF-42B5-8E2E-688164FA4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B18EBBBB-5784-463B-AC81-1ECEEACC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104A5924-7FC3-4721-8521-2DAC8AF1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CBB97A3-6FA6-4EA9-A117-91D8D91A7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FB95C338-43F1-424B-A791-6CC22FAF0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42EECF49-CAF6-4422-BD15-28BB365F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3258AFEE-66C4-4F1A-AE1F-9D95C7D7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Развернутая стрелка 44"/>
          <p:cNvSpPr/>
          <p:nvPr/>
        </p:nvSpPr>
        <p:spPr>
          <a:xfrm rot="16200000" flipV="1">
            <a:off x="3936145" y="928428"/>
            <a:ext cx="4471988" cy="5584701"/>
          </a:xfrm>
          <a:prstGeom prst="uturnArrow">
            <a:avLst>
              <a:gd name="adj1" fmla="val 9127"/>
              <a:gd name="adj2" fmla="val 7512"/>
              <a:gd name="adj3" fmla="val 13193"/>
              <a:gd name="adj4" fmla="val 16836"/>
              <a:gd name="adj5" fmla="val 9774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носка 1 (с границей) 35"/>
          <p:cNvSpPr/>
          <p:nvPr/>
        </p:nvSpPr>
        <p:spPr>
          <a:xfrm>
            <a:off x="2771775" y="2622550"/>
            <a:ext cx="1528763" cy="622300"/>
          </a:xfrm>
          <a:prstGeom prst="accentCallout1">
            <a:avLst>
              <a:gd name="adj1" fmla="val 18750"/>
              <a:gd name="adj2" fmla="val -8333"/>
              <a:gd name="adj3" fmla="val 59144"/>
              <a:gd name="adj4" fmla="val -23455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Выдает талон с уникальным номером</a:t>
            </a: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blackGray">
          <a:xfrm rot="5400000" flipV="1">
            <a:off x="1727200" y="4440238"/>
            <a:ext cx="1035050" cy="755650"/>
          </a:xfrm>
          <a:prstGeom prst="rightArrow">
            <a:avLst>
              <a:gd name="adj1" fmla="val 46509"/>
              <a:gd name="adj2" fmla="val 42113"/>
            </a:avLst>
          </a:prstGeom>
          <a:solidFill>
            <a:srgbClr val="7030A0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blackGray">
          <a:xfrm rot="-5400000" flipH="1" flipV="1">
            <a:off x="893762" y="2424113"/>
            <a:ext cx="1120775" cy="755650"/>
          </a:xfrm>
          <a:prstGeom prst="rightArrow">
            <a:avLst>
              <a:gd name="adj1" fmla="val 46509"/>
              <a:gd name="adj2" fmla="val 42051"/>
            </a:avLst>
          </a:prstGeom>
          <a:solidFill>
            <a:srgbClr val="C000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gray">
          <a:xfrm>
            <a:off x="219075" y="3382963"/>
            <a:ext cx="3160713" cy="889000"/>
          </a:xfrm>
          <a:prstGeom prst="roundRect">
            <a:avLst>
              <a:gd name="adj" fmla="val 16667"/>
            </a:avLst>
          </a:prstGeom>
          <a:solidFill>
            <a:srgbClr val="7030A0">
              <a:alpha val="8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gray">
          <a:xfrm>
            <a:off x="219075" y="1373188"/>
            <a:ext cx="3160713" cy="889000"/>
          </a:xfrm>
          <a:prstGeom prst="roundRect">
            <a:avLst>
              <a:gd name="adj" fmla="val 16667"/>
            </a:avLst>
          </a:prstGeom>
          <a:solidFill>
            <a:srgbClr val="C00000">
              <a:alpha val="66000"/>
            </a:srgb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1403648" y="116632"/>
            <a:ext cx="6408712" cy="828328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Схема регистрации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заявлений </a:t>
            </a:r>
            <a:r>
              <a:rPr lang="ru-RU" sz="22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и сообщений о преступлениях </a:t>
            </a:r>
            <a:endParaRPr lang="en-US" sz="22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mirzaliev_s_k\Desktop\ПРЕЗЕНТАЦИИ\123456\Новая папка\Рисунки\а.pn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7711" r="15021"/>
          <a:stretch/>
        </p:blipFill>
        <p:spPr bwMode="auto">
          <a:xfrm>
            <a:off x="353805" y="3505515"/>
            <a:ext cx="828869" cy="71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/>
          </a:blip>
          <a:srcRect b="49131"/>
          <a:stretch/>
        </p:blipFill>
        <p:spPr>
          <a:xfrm flipH="1">
            <a:off x="830335" y="1513691"/>
            <a:ext cx="324384" cy="66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4" descr="C:\Users\mirzaliev_s_k\Desktop\ПРЕЗЕНТАЦИИ\123456\Новая папка\Иконы\SiluetLudi\382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48838"/>
          <a:stretch/>
        </p:blipFill>
        <p:spPr bwMode="auto">
          <a:xfrm>
            <a:off x="353805" y="1507886"/>
            <a:ext cx="476530" cy="661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3" name="AutoShape 21"/>
          <p:cNvSpPr>
            <a:spLocks noChangeArrowheads="1"/>
          </p:cNvSpPr>
          <p:nvPr/>
        </p:nvSpPr>
        <p:spPr bwMode="gray">
          <a:xfrm>
            <a:off x="219075" y="5335588"/>
            <a:ext cx="3160713" cy="889000"/>
          </a:xfrm>
          <a:prstGeom prst="roundRect">
            <a:avLst>
              <a:gd name="adj" fmla="val 16667"/>
            </a:avLst>
          </a:prstGeom>
          <a:solidFill>
            <a:schemeClr val="accent1">
              <a:alpha val="86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EFEFE"/>
              </a:solidFill>
              <a:latin typeface="+mn-lt"/>
            </a:endParaRPr>
          </a:p>
        </p:txBody>
      </p:sp>
      <p:pic>
        <p:nvPicPr>
          <p:cNvPr id="14" name="Picture 63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9467" r="7324" b="2957"/>
          <a:stretch/>
        </p:blipFill>
        <p:spPr bwMode="auto">
          <a:xfrm>
            <a:off x="353806" y="5387517"/>
            <a:ext cx="545786" cy="78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82688" y="5608638"/>
            <a:ext cx="217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База КПС и СУ ГП</a:t>
            </a:r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blackGray">
          <a:xfrm rot="16187210" flipV="1">
            <a:off x="1712913" y="2489200"/>
            <a:ext cx="1035050" cy="755650"/>
          </a:xfrm>
          <a:prstGeom prst="rightArrow">
            <a:avLst>
              <a:gd name="adj1" fmla="val 46509"/>
              <a:gd name="adj2" fmla="val 42113"/>
            </a:avLst>
          </a:prstGeom>
          <a:solidFill>
            <a:srgbClr val="7030A0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81100" y="3500438"/>
            <a:ext cx="2125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Дежурная часть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ГОРОВД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69988" y="1631950"/>
            <a:ext cx="212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Заявитель</a:t>
            </a:r>
            <a:endParaRPr lang="ru-RU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Выноска 1 (с границей) 34"/>
          <p:cNvSpPr/>
          <p:nvPr/>
        </p:nvSpPr>
        <p:spPr>
          <a:xfrm flipH="1">
            <a:off x="0" y="2478088"/>
            <a:ext cx="1076325" cy="455612"/>
          </a:xfrm>
          <a:prstGeom prst="accentCallout1">
            <a:avLst>
              <a:gd name="adj1" fmla="val 18750"/>
              <a:gd name="adj2" fmla="val -8333"/>
              <a:gd name="adj3" fmla="val 45934"/>
              <a:gd name="adj4" fmla="val -18620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Подает заявление</a:t>
            </a:r>
          </a:p>
        </p:txBody>
      </p:sp>
      <p:sp>
        <p:nvSpPr>
          <p:cNvPr id="37" name="Выноска 1 (с границей) 36"/>
          <p:cNvSpPr/>
          <p:nvPr/>
        </p:nvSpPr>
        <p:spPr>
          <a:xfrm flipH="1">
            <a:off x="0" y="4408488"/>
            <a:ext cx="1619250" cy="819150"/>
          </a:xfrm>
          <a:prstGeom prst="accentCallout1">
            <a:avLst>
              <a:gd name="adj1" fmla="val 18750"/>
              <a:gd name="adj2" fmla="val -8333"/>
              <a:gd name="adj3" fmla="val 41937"/>
              <a:gd name="adj4" fmla="val -27384"/>
            </a:avLst>
          </a:prstGeom>
          <a:solidFill>
            <a:schemeClr val="lt1">
              <a:alpha val="49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Вводит уникальный номер талона в базу КПС и СУ ГП</a:t>
            </a:r>
          </a:p>
        </p:txBody>
      </p:sp>
      <p:sp>
        <p:nvSpPr>
          <p:cNvPr id="38" name="AutoShape 23"/>
          <p:cNvSpPr>
            <a:spLocks/>
          </p:cNvSpPr>
          <p:nvPr/>
        </p:nvSpPr>
        <p:spPr bwMode="blackWhite">
          <a:xfrm>
            <a:off x="4935538" y="5278438"/>
            <a:ext cx="3683000" cy="889000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732829"/>
              <a:gd name="adj6" fmla="val -124565"/>
            </a:avLst>
          </a:prstGeom>
          <a:solidFill>
            <a:srgbClr val="7030A0">
              <a:alpha val="6705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endParaRPr lang="ru-RU" sz="1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ru-RU" sz="2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-центр</a:t>
            </a:r>
          </a:p>
          <a:p>
            <a:pPr eaLnBrk="0" hangingPunct="0"/>
            <a:endParaRPr lang="en-US" sz="1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23"/>
          <p:cNvSpPr>
            <a:spLocks/>
          </p:cNvSpPr>
          <p:nvPr/>
        </p:nvSpPr>
        <p:spPr bwMode="blackWhite">
          <a:xfrm>
            <a:off x="5508104" y="3362325"/>
            <a:ext cx="3110434" cy="889000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73769"/>
              <a:gd name="adj6" fmla="val -16381"/>
            </a:avLst>
          </a:prstGeom>
          <a:solidFill>
            <a:srgbClr val="002060">
              <a:alpha val="6705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ru-RU" sz="2000" dirty="0" err="1">
                <a:solidFill>
                  <a:schemeClr val="bg1"/>
                </a:solidFill>
              </a:rPr>
              <a:t>Веб-сайт</a:t>
            </a:r>
            <a:r>
              <a:rPr lang="ru-RU" sz="2000" dirty="0">
                <a:solidFill>
                  <a:schemeClr val="bg1"/>
                </a:solidFill>
              </a:rPr>
              <a:t> КПС и СУ ГП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5100" y="4756150"/>
            <a:ext cx="1196975" cy="96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AutoShape 23"/>
          <p:cNvSpPr>
            <a:spLocks/>
          </p:cNvSpPr>
          <p:nvPr/>
        </p:nvSpPr>
        <p:spPr bwMode="blackWhite">
          <a:xfrm>
            <a:off x="5436096" y="1340768"/>
            <a:ext cx="3034928" cy="930275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94528"/>
              <a:gd name="adj6" fmla="val -126949"/>
            </a:avLst>
          </a:prstGeom>
          <a:solidFill>
            <a:srgbClr val="700000">
              <a:alpha val="78038"/>
            </a:srgbClr>
          </a:solidFill>
          <a:ln w="9525">
            <a:noFill/>
            <a:miter lim="800000"/>
            <a:headEnd type="diamond" w="med" len="med"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SMS</a:t>
            </a:r>
            <a:r>
              <a:rPr lang="ru-RU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-сообщение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1463" y="3222625"/>
            <a:ext cx="10906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75588" y="1190625"/>
            <a:ext cx="1120775" cy="111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21" descr="firewa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6813" y="5278438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Выноска 3 (с границей) 48"/>
          <p:cNvSpPr/>
          <p:nvPr/>
        </p:nvSpPr>
        <p:spPr>
          <a:xfrm>
            <a:off x="4067944" y="4388842"/>
            <a:ext cx="4104456" cy="76835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2452"/>
              <a:gd name="adj5" fmla="val 109659"/>
              <a:gd name="adj6" fmla="val -12067"/>
              <a:gd name="adj7" fmla="val 131291"/>
              <a:gd name="adj8" fmla="val -1571"/>
            </a:avLst>
          </a:prstGeom>
          <a:solidFill>
            <a:schemeClr val="lt1">
              <a:alpha val="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Сведения о регистрации заявления, ходе  и результате рассмотрения в защищенном виде в режиме реального времени передаются в коммуникационные сети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AFC18132-88B0-421D-BA16-112B8179EE4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863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5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/>
      <p:bldP spid="34" grpId="0" animBg="1"/>
      <p:bldP spid="32" grpId="0" animBg="1"/>
      <p:bldP spid="28" grpId="0" animBg="1"/>
      <p:bldP spid="30" grpId="0" animBg="1"/>
      <p:bldP spid="13" grpId="0" animBg="1"/>
      <p:bldP spid="15" grpId="0"/>
      <p:bldP spid="33" grpId="0" animBg="1"/>
      <p:bldP spid="29" grpId="0"/>
      <p:bldP spid="31" grpId="0"/>
      <p:bldP spid="35" grpId="0" animBg="1"/>
      <p:bldP spid="37" grpId="0" animBg="1"/>
      <p:bldP spid="38" grpId="0" animBg="1"/>
      <p:bldP spid="40" grpId="0" animBg="1"/>
      <p:bldP spid="41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395536" y="1340768"/>
          <a:ext cx="8352928" cy="314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9411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Заметно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повысилась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оперативность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рассмотрения заявлений и сообщений граждан о преступлениях.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94%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обращений граждан рассматривается 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3-х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дневный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срок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gray">
          <a:xfrm>
            <a:off x="1259632" y="116632"/>
            <a:ext cx="6480720" cy="792088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Учет и регистрация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заявлений </a:t>
            </a:r>
            <a:r>
              <a:rPr lang="ru-RU" sz="20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сообщений граждан</a:t>
            </a:r>
            <a:endParaRPr lang="en-US" sz="20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107950" y="529431"/>
            <a:ext cx="8928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зарегистрировано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347,6 </a:t>
            </a:r>
            <a:r>
              <a:rPr lang="kk-KZ" sz="1600" b="1" dirty="0">
                <a:latin typeface="Arial" pitchFamily="34" charset="0"/>
                <a:cs typeface="Arial" pitchFamily="34" charset="0"/>
              </a:rPr>
              <a:t>тыс.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преступлений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+26%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71,6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тыс.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699792" y="116632"/>
            <a:ext cx="3744416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Структура преступности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66301"/>
            <a:ext cx="9144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Доля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краж</a:t>
            </a:r>
            <a:r>
              <a:rPr lang="ru-RU" sz="1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структуре преступности составляет более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60%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(210,2 </a:t>
            </a:r>
            <a:r>
              <a:rPr lang="ru-RU" sz="13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тыс., рост на </a:t>
            </a:r>
            <a:r>
              <a:rPr lang="ru-RU" sz="13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17,8%)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Каждый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второй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грабеж </a:t>
            </a:r>
            <a:r>
              <a:rPr lang="kk-KZ" sz="13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(9,2 тыс.)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четвертая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кража </a:t>
            </a:r>
            <a:r>
              <a:rPr lang="kk-KZ" sz="13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(54,6 </a:t>
            </a:r>
            <a:r>
              <a:rPr lang="kk-KZ" sz="13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тыс.)</a:t>
            </a:r>
            <a:r>
              <a:rPr lang="ru-RU" sz="13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связаны с хищениями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сотовых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телефонов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Реализуется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ведомственная Программа 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 противодействию кражам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чужого имущества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    2012-2014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годы.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905362"/>
              </p:ext>
            </p:extLst>
          </p:nvPr>
        </p:nvGraphicFramePr>
        <p:xfrm>
          <a:off x="107504" y="980728"/>
          <a:ext cx="88569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AFC18132-88B0-421D-BA16-112B8179EE4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10244" grpId="0"/>
      <p:bldP spid="9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7014" y="692696"/>
            <a:ext cx="1656184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Выявлено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наркопреступлений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07504" y="3512345"/>
            <a:ext cx="9036496" cy="29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4788" indent="-204788" algn="just">
              <a:spcAft>
                <a:spcPts val="225"/>
              </a:spcAft>
              <a:buBlip>
                <a:blip r:embed="rId3"/>
              </a:buBlip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Реализуется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Отраслевая программа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на 2012–2016 годы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(пост. Правительства </a:t>
            </a:r>
            <a:r>
              <a:rPr lang="kk-KZ" sz="1300" i="1" dirty="0">
                <a:latin typeface="Arial" pitchFamily="34" charset="0"/>
                <a:cs typeface="Arial" pitchFamily="34" charset="0"/>
              </a:rPr>
              <a:t>от 12.04.2012г. №451).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1300" i="1" dirty="0">
                <a:latin typeface="Arial" pitchFamily="34" charset="0"/>
                <a:cs typeface="Arial" pitchFamily="34" charset="0"/>
              </a:rPr>
              <a:t>(Общий б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юджет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6,2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млрд.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тенге, из них ПС КНБ -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4,1 млрд.,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таможенным органам -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804,7 млн.,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МВД -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182,2 млн.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тенге)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04788" indent="-204788" algn="just">
              <a:spcAft>
                <a:spcPts val="225"/>
              </a:spcAft>
              <a:buBlip>
                <a:blip r:embed="rId3"/>
              </a:buBlip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Всего изъято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23,3 тонны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(-2,9%)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наркотиков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в т.ч. более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136 кг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(+21,6%)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героина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Ликвидировано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12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ОПГ, которыми совершено 51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наркопреступление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Проведено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25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спецопераций по методу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контролируемая поставка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т.ч.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10 внешних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МВД Кыргызстана и России, в ходе которых ликвидированы два канала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наркотрафика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из Кыргызстана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г.Астану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Южно-Казахстанскую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область, изъято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521,8 кг наркотиков, в т.ч. более 90 кг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героина.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04788" indent="-204788" algn="just">
              <a:spcAft>
                <a:spcPts val="225"/>
              </a:spcAft>
              <a:buBlip>
                <a:blip r:embed="rId3"/>
              </a:buBlip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1 июня по 30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октября 2013 года проведена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масштабная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операция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«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Көкнар-2013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 по перекрытию каналов распространения наркотического сырья из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Шуской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долины.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рамках взаимодействия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государств-членов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ОДКБ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 несколько этапов проведена операция «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Канал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пресечение деятельности ОПГ, причастных к контрабанде наркотиков, перекрытие каналов контрабанды афганских наркотиков в страны Таможенного союза)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203848" y="101554"/>
            <a:ext cx="2376264" cy="3031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504D">
                  <a:shade val="75000"/>
                </a:srgb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Наркопреступность</a:t>
            </a:r>
            <a:endParaRPr lang="ru-RU" sz="750" b="1" kern="1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941810996"/>
              </p:ext>
            </p:extLst>
          </p:nvPr>
        </p:nvGraphicFramePr>
        <p:xfrm>
          <a:off x="6444208" y="693531"/>
          <a:ext cx="2374056" cy="144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1582328002"/>
              </p:ext>
            </p:extLst>
          </p:nvPr>
        </p:nvGraphicFramePr>
        <p:xfrm>
          <a:off x="6732240" y="1962988"/>
          <a:ext cx="2134765" cy="157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65106" y="2174231"/>
            <a:ext cx="1031230" cy="461665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1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Изъято героина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986462" y="5726908"/>
            <a:ext cx="1157288" cy="273844"/>
          </a:xfrm>
        </p:spPr>
        <p:txBody>
          <a:bodyPr/>
          <a:lstStyle/>
          <a:p>
            <a:fld id="{B208BBC6-585E-46FD-9454-BC970CF95465}" type="slidenum">
              <a:rPr lang="ru-RU"/>
              <a:pPr/>
              <a:t>6</a:t>
            </a:fld>
            <a:endParaRPr lang="ru-RU" dirty="0"/>
          </a:p>
        </p:txBody>
      </p:sp>
      <p:pic>
        <p:nvPicPr>
          <p:cNvPr id="10" name="Диаграмма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81276"/>
            <a:ext cx="5184576" cy="2847724"/>
          </a:xfrm>
          <a:prstGeom prst="rect">
            <a:avLst/>
          </a:prstGeom>
          <a:noFill/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9360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77" grpId="0"/>
      <p:bldP spid="18" grpId="0"/>
      <p:bldGraphic spid="21" grpId="0">
        <p:bldAsOne/>
      </p:bldGraphic>
      <p:bldGraphic spid="23" grpId="0">
        <p:bldAsOne/>
      </p:bldGraphic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539552" y="1268760"/>
          <a:ext cx="793432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3AE-5C42-4B03-9080-0C27652867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gray">
          <a:xfrm>
            <a:off x="1763688" y="404664"/>
            <a:ext cx="5832648" cy="382840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Подростковая преступность</a:t>
            </a:r>
            <a:endParaRPr lang="en-US" sz="20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01208"/>
            <a:ext cx="878497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подразделениях по делам несовершеннолетних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профилактическом учете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состоит и проводится индивидуально-профилактическая работа с более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тыс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подростками, а также с неблагополучными семьями, в которых проживают свыше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 тыс.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User\Рабочий стол\Встреча с депутатами 05.03.12\Кам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2857520" cy="17859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203848" y="1428736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Численность установок видеонаблюдения доведена до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2749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ед., из них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694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функционируют в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столице.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рамках подготовки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ЭКСПО-2017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дополнительно планируется  установить в г.Астана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2,5 тыс.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камер видеонаблюдения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Администратор.PHILKA\Мои документы\Мои рисунки\15.05.2008\DSC02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901" y="3571876"/>
            <a:ext cx="3645379" cy="271464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1406" y="3789040"/>
            <a:ext cx="4932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рамках программы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«Безопасный двор»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продолжается работа по установке камер видеонаблюдения в жилых микрорайонах и местах массового скопления граждан.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их помощью уже выявлено и пресечено свыше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290 тыс.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правонарушений, раскрыты свыше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1,7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преступлений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AFC18132-88B0-421D-BA16-112B8179EE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gray">
          <a:xfrm>
            <a:off x="1187624" y="188640"/>
            <a:ext cx="7056784" cy="792088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средств видеонаблюдения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охране общественного порядка</a:t>
            </a:r>
            <a:endParaRPr lang="en-US" sz="20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6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Прямоугольник 8"/>
          <p:cNvSpPr>
            <a:spLocks noChangeArrowheads="1"/>
          </p:cNvSpPr>
          <p:nvPr/>
        </p:nvSpPr>
        <p:spPr bwMode="auto">
          <a:xfrm>
            <a:off x="-1" y="836712"/>
            <a:ext cx="9188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9875" algn="just"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всех областных центрах страны построены и функционируют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Центры оперативного управления (ЦОУ)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позволяющие оперативно реагировать на преступления, охватить видеонаблюдением общественные места и дороги городов. 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560" name="Содержимое 1"/>
          <p:cNvSpPr txBox="1">
            <a:spLocks/>
          </p:cNvSpPr>
          <p:nvPr/>
        </p:nvSpPr>
        <p:spPr bwMode="auto">
          <a:xfrm>
            <a:off x="0" y="4149080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80988" algn="just">
              <a:spcBef>
                <a:spcPct val="20000"/>
              </a:spcBef>
              <a:buClr>
                <a:srgbClr val="4F81BD"/>
              </a:buClr>
              <a:buSzPct val="85000"/>
              <a:defRPr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Центры оперативного управления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позволяют осуществлять контроль за оперативной обстановкой в городах, оперативно и эффективно управлять силами и средствами задействованными на охрану общественного порядка и раскрытия преступлений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280988" algn="just">
              <a:spcBef>
                <a:spcPct val="20000"/>
              </a:spcBef>
              <a:buClr>
                <a:srgbClr val="4F81BD"/>
              </a:buClr>
              <a:buSzPct val="85000"/>
              <a:defRPr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каналам «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102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ЦОУ в 2013 году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поступило более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2,6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млн.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сообщений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требующих оперативного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реагирования,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горячим следам» раскрыто свыше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 тыс.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преступлений, пресечено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2,6 млн.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административных правонарушений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gray">
          <a:xfrm>
            <a:off x="1928794" y="285728"/>
            <a:ext cx="5832648" cy="382840"/>
          </a:xfrm>
          <a:prstGeom prst="roundRect">
            <a:avLst>
              <a:gd name="adj" fmla="val 16667"/>
            </a:avLst>
          </a:prstGeom>
          <a:solidFill>
            <a:srgbClr val="7030A0">
              <a:alpha val="49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Центры оперативного управления (ЦОУ)</a:t>
            </a:r>
            <a:endParaRPr lang="en-US" sz="20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963286"/>
            <a:ext cx="58681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2013 году началось строительство ЦОУ в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малых городах.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ноябре 2013 года построен и введен в эксплуатацию ЦОУ в </a:t>
            </a:r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г.Жанаозене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Завершено строительство ЦОУ в городах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Рудный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Щучинск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Семей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Хромтау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2014 году будет осуществлено их техническое оснащение и ввод в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эксплуатацию.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ИНТ\Мои документы\Буклеты и Слайды\Для Слайдов и Буклетов\Фото-Иващенко-ВКО\ФОТОГРАФИИ ВКО МОИ\Для буклета  МВД\Зал видеонаблюдения ЦОУ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9248" y="1916832"/>
            <a:ext cx="2855240" cy="178595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43C8-97A1-450D-8A5C-6F3349C06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10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1567</Words>
  <Application>Microsoft Office PowerPoint</Application>
  <PresentationFormat>Экран (4:3)</PresentationFormat>
  <Paragraphs>177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Izguttiev-N</dc:creator>
  <cp:lastModifiedBy>Izguttiev-N</cp:lastModifiedBy>
  <cp:revision>169</cp:revision>
  <dcterms:created xsi:type="dcterms:W3CDTF">2014-01-08T05:00:20Z</dcterms:created>
  <dcterms:modified xsi:type="dcterms:W3CDTF">2014-01-09T05:48:03Z</dcterms:modified>
</cp:coreProperties>
</file>