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317" r:id="rId2"/>
    <p:sldId id="335" r:id="rId3"/>
    <p:sldId id="336" r:id="rId4"/>
    <p:sldId id="337" r:id="rId5"/>
    <p:sldId id="338" r:id="rId6"/>
    <p:sldId id="328" r:id="rId7"/>
    <p:sldId id="340" r:id="rId8"/>
    <p:sldId id="330" r:id="rId9"/>
    <p:sldId id="339" r:id="rId10"/>
    <p:sldId id="332" r:id="rId11"/>
    <p:sldId id="333" r:id="rId12"/>
    <p:sldId id="334" r:id="rId13"/>
  </p:sldIdLst>
  <p:sldSz cx="9144000" cy="6858000" type="screen4x3"/>
  <p:notesSz cx="6769100" cy="9906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FF0000"/>
    <a:srgbClr val="FF3300"/>
    <a:srgbClr val="CCECFF"/>
    <a:srgbClr val="66FFFF"/>
    <a:srgbClr val="003366"/>
    <a:srgbClr val="0070C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3603" autoAdjust="0"/>
    <p:restoredTop sz="94660"/>
  </p:normalViewPr>
  <p:slideViewPr>
    <p:cSldViewPr>
      <p:cViewPr varScale="1">
        <p:scale>
          <a:sx n="81" d="100"/>
          <a:sy n="81" d="100"/>
        </p:scale>
        <p:origin x="-25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33700" cy="4953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33813" y="0"/>
            <a:ext cx="2933700" cy="4953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BDAB926E-73DB-4C69-803C-44AB55E97B70}" type="datetimeFigureOut">
              <a:rPr lang="ru-RU"/>
              <a:pPr>
                <a:defRPr/>
              </a:pPr>
              <a:t>11.03.2014</a:t>
            </a:fld>
            <a:endParaRPr lang="ru-RU"/>
          </a:p>
        </p:txBody>
      </p:sp>
      <p:sp>
        <p:nvSpPr>
          <p:cNvPr id="4" name="Образ слайда 3"/>
          <p:cNvSpPr>
            <a:spLocks noGrp="1" noRot="1" noChangeAspect="1"/>
          </p:cNvSpPr>
          <p:nvPr>
            <p:ph type="sldImg" idx="2"/>
          </p:nvPr>
        </p:nvSpPr>
        <p:spPr>
          <a:xfrm>
            <a:off x="912813" y="746125"/>
            <a:ext cx="4946650" cy="3711575"/>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76275" y="4705350"/>
            <a:ext cx="5416550" cy="44577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9409113"/>
            <a:ext cx="2933700" cy="4953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33813" y="9409113"/>
            <a:ext cx="2933700" cy="4953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2870B298-CAA2-4D1B-A545-0FCA39A743C1}"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Образ слайда 1"/>
          <p:cNvSpPr>
            <a:spLocks noGrp="1" noRot="1" noChangeAspect="1"/>
          </p:cNvSpPr>
          <p:nvPr>
            <p:ph type="sldImg"/>
          </p:nvPr>
        </p:nvSpPr>
        <p:spPr bwMode="auto">
          <a:noFill/>
          <a:ln>
            <a:solidFill>
              <a:srgbClr val="000000"/>
            </a:solidFill>
            <a:miter lim="800000"/>
            <a:headEnd/>
            <a:tailEnd/>
          </a:ln>
        </p:spPr>
      </p:sp>
      <p:sp>
        <p:nvSpPr>
          <p:cNvPr id="18434"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4" name="Номер слайда 3"/>
          <p:cNvSpPr>
            <a:spLocks noGrp="1"/>
          </p:cNvSpPr>
          <p:nvPr>
            <p:ph type="sldNum" sz="quarter" idx="5"/>
          </p:nvPr>
        </p:nvSpPr>
        <p:spPr/>
        <p:txBody>
          <a:bodyPr/>
          <a:lstStyle/>
          <a:p>
            <a:pPr>
              <a:defRPr/>
            </a:pPr>
            <a:fld id="{D291A321-289E-4968-BAF5-930C8E7CBB3C}" type="slidenum">
              <a:rPr lang="ru-RU" smtClean="0"/>
              <a:pPr>
                <a:defRPr/>
              </a:pPr>
              <a:t>1</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Образ слайда 1"/>
          <p:cNvSpPr>
            <a:spLocks noGrp="1" noRot="1" noChangeAspect="1"/>
          </p:cNvSpPr>
          <p:nvPr>
            <p:ph type="sldImg"/>
          </p:nvPr>
        </p:nvSpPr>
        <p:spPr bwMode="auto">
          <a:noFill/>
          <a:ln>
            <a:solidFill>
              <a:srgbClr val="000000"/>
            </a:solidFill>
            <a:miter lim="800000"/>
            <a:headEnd/>
            <a:tailEnd/>
          </a:ln>
        </p:spPr>
      </p:sp>
      <p:sp>
        <p:nvSpPr>
          <p:cNvPr id="36866"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4" name="Номер слайда 3"/>
          <p:cNvSpPr>
            <a:spLocks noGrp="1"/>
          </p:cNvSpPr>
          <p:nvPr>
            <p:ph type="sldNum" sz="quarter" idx="5"/>
          </p:nvPr>
        </p:nvSpPr>
        <p:spPr/>
        <p:txBody>
          <a:bodyPr/>
          <a:lstStyle/>
          <a:p>
            <a:pPr>
              <a:defRPr/>
            </a:pPr>
            <a:fld id="{595F7B75-6555-4674-A318-EEB732ECACF1}" type="slidenum">
              <a:rPr lang="ru-RU" smtClean="0"/>
              <a:pPr>
                <a:defRPr/>
              </a:pPr>
              <a:t>6</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Образ слайда 1"/>
          <p:cNvSpPr>
            <a:spLocks noGrp="1" noRot="1" noChangeAspect="1"/>
          </p:cNvSpPr>
          <p:nvPr>
            <p:ph type="sldImg"/>
          </p:nvPr>
        </p:nvSpPr>
        <p:spPr bwMode="auto">
          <a:noFill/>
          <a:ln>
            <a:solidFill>
              <a:srgbClr val="000000"/>
            </a:solidFill>
            <a:miter lim="800000"/>
            <a:headEnd/>
            <a:tailEnd/>
          </a:ln>
        </p:spPr>
      </p:sp>
      <p:sp>
        <p:nvSpPr>
          <p:cNvPr id="60418"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4" name="Номер слайда 3"/>
          <p:cNvSpPr>
            <a:spLocks noGrp="1"/>
          </p:cNvSpPr>
          <p:nvPr>
            <p:ph type="sldNum" sz="quarter" idx="5"/>
          </p:nvPr>
        </p:nvSpPr>
        <p:spPr/>
        <p:txBody>
          <a:bodyPr/>
          <a:lstStyle/>
          <a:p>
            <a:pPr>
              <a:defRPr/>
            </a:pPr>
            <a:fld id="{A3E38848-8517-48CF-9A91-6374E7917F27}" type="slidenum">
              <a:rPr lang="ru-RU" smtClean="0"/>
              <a:pPr>
                <a:defRPr/>
              </a:pPr>
              <a:t>11</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Rot="1" noChangeAspect="1" noTextEdit="1"/>
          </p:cNvSpPr>
          <p:nvPr>
            <p:ph type="sldImg"/>
          </p:nvPr>
        </p:nvSpPr>
        <p:spPr bwMode="auto">
          <a:noFill/>
          <a:ln>
            <a:solidFill>
              <a:srgbClr val="000000"/>
            </a:solidFill>
            <a:miter lim="800000"/>
            <a:headEnd/>
            <a:tailEnd/>
          </a:ln>
        </p:spPr>
      </p:sp>
      <p:sp>
        <p:nvSpPr>
          <p:cNvPr id="63490" name="Rectangle 3"/>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0AD53DA7-2CE0-46BC-8A52-EF53E2E2DDCD}" type="datetime1">
              <a:rPr lang="ru-RU"/>
              <a:pPr>
                <a:defRPr/>
              </a:pPr>
              <a:t>11.03.2014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C804DCA-7996-4554-BEAD-1FC7A7E84849}"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BBDCBA6F-DB93-4ADE-BBE3-D0169A46DB55}" type="datetime1">
              <a:rPr lang="ru-RU"/>
              <a:pPr>
                <a:defRPr/>
              </a:pPr>
              <a:t>11.03.2014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CA55700-A8E7-4356-A38D-339B959D6942}"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51BB2D3E-A9FA-451D-81CD-26E3CDD6C8C1}" type="datetime1">
              <a:rPr lang="ru-RU"/>
              <a:pPr>
                <a:defRPr/>
              </a:pPr>
              <a:t>11.03.2014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E1125B2-D521-4177-93E8-28ABED6D9B0C}"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7200" y="274638"/>
            <a:ext cx="8229600" cy="5851525"/>
          </a:xfrm>
        </p:spPr>
        <p:txBody>
          <a:bodyPr/>
          <a:lstStyle/>
          <a:p>
            <a:pPr lvl="0"/>
            <a:r>
              <a:rPr lang="en-US"/>
              <a:t>Образец текста</a:t>
            </a:r>
          </a:p>
          <a:p>
            <a:pPr lvl="1"/>
            <a:r>
              <a:rPr lang="en-US"/>
              <a:t>Второй уровень</a:t>
            </a:r>
          </a:p>
          <a:p>
            <a:pPr lvl="2"/>
            <a:r>
              <a:rPr lang="en-US"/>
              <a:t>Третий уровень</a:t>
            </a:r>
          </a:p>
          <a:p>
            <a:pPr lvl="3"/>
            <a:r>
              <a:rPr lang="en-US"/>
              <a:t>Четвертый уровень</a:t>
            </a:r>
          </a:p>
          <a:p>
            <a:pPr lvl="4"/>
            <a:r>
              <a:rPr lang="en-US"/>
              <a:t>Пятый уровень</a:t>
            </a:r>
            <a:endParaRPr lang="ru-RU"/>
          </a:p>
        </p:txBody>
      </p:sp>
      <p:sp>
        <p:nvSpPr>
          <p:cNvPr id="3" name="Дата 3"/>
          <p:cNvSpPr>
            <a:spLocks noGrp="1"/>
          </p:cNvSpPr>
          <p:nvPr>
            <p:ph type="dt" sz="half" idx="10"/>
          </p:nvPr>
        </p:nvSpPr>
        <p:spPr/>
        <p:txBody>
          <a:bodyPr/>
          <a:lstStyle>
            <a:lvl1pPr>
              <a:defRPr/>
            </a:lvl1pPr>
          </a:lstStyle>
          <a:p>
            <a:pPr>
              <a:defRPr/>
            </a:pPr>
            <a:fld id="{E3F471D9-29E1-47F0-9EB3-43B32DB3A76B}" type="datetime1">
              <a:rPr lang="ru-RU"/>
              <a:pPr>
                <a:defRPr/>
              </a:pPr>
              <a:t>11.03.2014</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E7601CC7-83A7-49B1-BF6D-4919F2295AA4}"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0938" y="214313"/>
            <a:ext cx="7793037" cy="1462087"/>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1182688" y="2017713"/>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145088" y="2017713"/>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1"/>
          <p:cNvSpPr>
            <a:spLocks noGrp="1" noChangeArrowheads="1"/>
          </p:cNvSpPr>
          <p:nvPr>
            <p:ph type="dt" sz="half" idx="10"/>
          </p:nvPr>
        </p:nvSpPr>
        <p:spPr/>
        <p:txBody>
          <a:bodyPr/>
          <a:lstStyle>
            <a:lvl1pPr>
              <a:defRPr smtClean="0"/>
            </a:lvl1pPr>
          </a:lstStyle>
          <a:p>
            <a:pPr>
              <a:defRPr/>
            </a:pPr>
            <a:fld id="{B0688AF2-BCE1-450E-9636-EBB3E455381D}" type="datetime1">
              <a:rPr lang="ru-RU"/>
              <a:pPr>
                <a:defRPr/>
              </a:pPr>
              <a:t>11.03.2014</a:t>
            </a:fld>
            <a:endParaRPr lang="ru-RU"/>
          </a:p>
        </p:txBody>
      </p:sp>
      <p:sp>
        <p:nvSpPr>
          <p:cNvPr id="6" name="Rectangle 12"/>
          <p:cNvSpPr>
            <a:spLocks noGrp="1" noChangeArrowheads="1"/>
          </p:cNvSpPr>
          <p:nvPr>
            <p:ph type="ftr" sz="quarter" idx="11"/>
          </p:nvPr>
        </p:nvSpPr>
        <p:spPr/>
        <p:txBody>
          <a:bodyPr/>
          <a:lstStyle>
            <a:lvl1pPr>
              <a:defRPr/>
            </a:lvl1pPr>
          </a:lstStyle>
          <a:p>
            <a:pPr>
              <a:defRPr/>
            </a:pPr>
            <a:endParaRPr lang="ru-RU"/>
          </a:p>
        </p:txBody>
      </p:sp>
      <p:sp>
        <p:nvSpPr>
          <p:cNvPr id="7" name="Rectangle 13"/>
          <p:cNvSpPr>
            <a:spLocks noGrp="1" noChangeArrowheads="1"/>
          </p:cNvSpPr>
          <p:nvPr>
            <p:ph type="sldNum" sz="quarter" idx="12"/>
          </p:nvPr>
        </p:nvSpPr>
        <p:spPr/>
        <p:txBody>
          <a:bodyPr/>
          <a:lstStyle>
            <a:lvl1pPr>
              <a:defRPr/>
            </a:lvl1pPr>
          </a:lstStyle>
          <a:p>
            <a:pPr>
              <a:defRPr/>
            </a:pPr>
            <a:fld id="{3744A9C8-FAB2-4BFB-8ACC-6B3DAECA02CD}" type="slidenum">
              <a:rPr lang="ru-RU"/>
              <a:pPr>
                <a:defRPr/>
              </a:pPr>
              <a:t>‹#›</a:t>
            </a:fld>
            <a:endParaRPr lang="ru-RU"/>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cSld name="Заголовок и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Диаграмма 2"/>
          <p:cNvSpPr>
            <a:spLocks noGrp="1"/>
          </p:cNvSpPr>
          <p:nvPr>
            <p:ph type="chart" idx="1"/>
          </p:nvPr>
        </p:nvSpPr>
        <p:spPr>
          <a:xfrm>
            <a:off x="457200" y="1600206"/>
            <a:ext cx="8229600" cy="4525963"/>
          </a:xfrm>
        </p:spPr>
        <p:txBody>
          <a:bodyPr/>
          <a:lstStyle/>
          <a:p>
            <a:pPr lvl="0"/>
            <a:r>
              <a:rPr lang="ru-RU" noProof="0" smtClean="0"/>
              <a:t>Вставка диаграммы</a:t>
            </a:r>
            <a:endParaRPr lang="ru-RU" noProof="0"/>
          </a:p>
        </p:txBody>
      </p:sp>
      <p:sp>
        <p:nvSpPr>
          <p:cNvPr id="4" name="Дата 3"/>
          <p:cNvSpPr>
            <a:spLocks noGrp="1"/>
          </p:cNvSpPr>
          <p:nvPr>
            <p:ph type="dt" sz="half" idx="10"/>
          </p:nvPr>
        </p:nvSpPr>
        <p:spPr/>
        <p:txBody>
          <a:bodyPr/>
          <a:lstStyle>
            <a:lvl1pPr>
              <a:defRPr smtClean="0"/>
            </a:lvl1pPr>
          </a:lstStyle>
          <a:p>
            <a:pPr>
              <a:defRPr/>
            </a:pPr>
            <a:fld id="{836C9678-DE2F-406B-8DA9-8542A5160A2F}" type="datetime1">
              <a:rPr lang="ru-RU"/>
              <a:pPr>
                <a:defRPr/>
              </a:pPr>
              <a:t>11.03.2014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D96E0772-4254-4E1E-9DCD-D23A55559AE7}"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993D2D58-97A4-427C-BDCC-8892CF2A453E}" type="datetime1">
              <a:rPr lang="ru-RU"/>
              <a:pPr>
                <a:defRPr/>
              </a:pPr>
              <a:t>11.03.2014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E1121E4-6117-4C97-8D67-AAE2BB85D31A}"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0C5DAC46-6DA6-4F92-B155-696DEF0B4959}" type="datetime1">
              <a:rPr lang="ru-RU"/>
              <a:pPr>
                <a:defRPr/>
              </a:pPr>
              <a:t>11.03.2014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E9B948B-63AA-47AE-B242-0212411C5F54}"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7651314D-D351-4D3B-864F-245D7A0C3855}" type="datetime1">
              <a:rPr lang="ru-RU"/>
              <a:pPr>
                <a:defRPr/>
              </a:pPr>
              <a:t>11.03.2014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24288001-DEE9-47EF-91B0-47E24F18C4C2}"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23B928BD-21AC-4775-9A24-69E1291781E3}" type="datetime1">
              <a:rPr lang="ru-RU"/>
              <a:pPr>
                <a:defRPr/>
              </a:pPr>
              <a:t>11.03.2014</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922AEADD-A2BF-478B-AD4E-70C20F1DAEAB}"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64ABE9DE-9B54-477B-ADD5-3BC3801E457D}" type="datetime1">
              <a:rPr lang="ru-RU"/>
              <a:pPr>
                <a:defRPr/>
              </a:pPr>
              <a:t>11.03.2014</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DE360C1F-AA28-4277-89BE-5295B33F4274}"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9E18EDBB-B455-40BB-8BB7-7431DC46666E}" type="datetime1">
              <a:rPr lang="ru-RU"/>
              <a:pPr>
                <a:defRPr/>
              </a:pPr>
              <a:t>11.03.2014</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6D1AC935-920F-426C-BED0-4A840E1538F0}"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E23C7BBF-EA6B-41E4-8665-6C0DFFFE94BC}" type="datetime1">
              <a:rPr lang="ru-RU"/>
              <a:pPr>
                <a:defRPr/>
              </a:pPr>
              <a:t>11.03.2014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345B96D3-985F-4482-AE92-BF143FBD863E}"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EDD51B5F-19A9-422B-B123-9AF44D7C38E3}" type="datetime1">
              <a:rPr lang="ru-RU"/>
              <a:pPr>
                <a:defRPr/>
              </a:pPr>
              <a:t>11.03.2014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D0C711C8-F2A9-475F-9873-0741E64D6655}"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8D829CF-047D-49A8-93B9-54CB66059CB5}" type="datetime1">
              <a:rPr lang="ru-RU"/>
              <a:pPr>
                <a:defRPr/>
              </a:pPr>
              <a:t>11.03.2014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F4376375-A39F-424F-99D4-FB306443EA8E}"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 id="2147483651" r:id="rId12"/>
    <p:sldLayoutId id="2147483663" r:id="rId13"/>
    <p:sldLayoutId id="2147483664" r:id="rId14"/>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oleObject" Target="???" TargetMode="External"/><Relationship Id="rId2" Type="http://schemas.openxmlformats.org/officeDocument/2006/relationships/slideLayout" Target="../slideLayouts/slideLayout13.xml"/><Relationship Id="rId1" Type="http://schemas.openxmlformats.org/officeDocument/2006/relationships/vmlDrawing" Target="../drawings/vmlDrawing4.v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vmlDrawing" Target="../drawings/vmlDrawing5.vml"/><Relationship Id="rId4" Type="http://schemas.openxmlformats.org/officeDocument/2006/relationships/oleObject" Target="???" TargetMode="Externa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oleObject" Targe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4.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vmlDrawing" Target="../drawings/vmlDrawing2.vml"/><Relationship Id="rId4" Type="http://schemas.openxmlformats.org/officeDocument/2006/relationships/oleObject" Target="???"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oleObject" Target="???" TargetMode="External"/><Relationship Id="rId2" Type="http://schemas.openxmlformats.org/officeDocument/2006/relationships/slideLayout" Target="../slideLayouts/slideLayout13.xml"/><Relationship Id="rId1" Type="http://schemas.openxmlformats.org/officeDocument/2006/relationships/vmlDrawing" Target="../drawings/vmlDrawing3.v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7410" name="Rectangle 14"/>
          <p:cNvSpPr>
            <a:spLocks noChangeArrowheads="1"/>
          </p:cNvSpPr>
          <p:nvPr/>
        </p:nvSpPr>
        <p:spPr bwMode="auto">
          <a:xfrm>
            <a:off x="0" y="0"/>
            <a:ext cx="1136650" cy="304800"/>
          </a:xfrm>
          <a:prstGeom prst="rect">
            <a:avLst/>
          </a:prstGeom>
          <a:noFill/>
          <a:ln w="9525">
            <a:noFill/>
            <a:miter lim="800000"/>
            <a:headEnd/>
            <a:tailEnd/>
          </a:ln>
        </p:spPr>
        <p:txBody>
          <a:bodyPr wrap="none" anchor="ctr">
            <a:spAutoFit/>
          </a:bodyPr>
          <a:lstStyle/>
          <a:p>
            <a:r>
              <a:rPr lang="ru-RU" sz="1400" i="1">
                <a:cs typeface="Times New Roman" pitchFamily="18" charset="0"/>
              </a:rPr>
              <a:t>	</a:t>
            </a:r>
            <a:r>
              <a:rPr lang="ru-RU" sz="1100"/>
              <a:t> </a:t>
            </a:r>
            <a:endParaRPr lang="ru-RU"/>
          </a:p>
        </p:txBody>
      </p:sp>
      <p:sp>
        <p:nvSpPr>
          <p:cNvPr id="17411" name="Rectangle 15"/>
          <p:cNvSpPr>
            <a:spLocks noChangeArrowheads="1"/>
          </p:cNvSpPr>
          <p:nvPr/>
        </p:nvSpPr>
        <p:spPr bwMode="auto">
          <a:xfrm>
            <a:off x="0" y="0"/>
            <a:ext cx="1136650" cy="304800"/>
          </a:xfrm>
          <a:prstGeom prst="rect">
            <a:avLst/>
          </a:prstGeom>
          <a:noFill/>
          <a:ln w="9525">
            <a:noFill/>
            <a:miter lim="800000"/>
            <a:headEnd/>
            <a:tailEnd/>
          </a:ln>
        </p:spPr>
        <p:txBody>
          <a:bodyPr wrap="none" anchor="ctr">
            <a:spAutoFit/>
          </a:bodyPr>
          <a:lstStyle/>
          <a:p>
            <a:r>
              <a:rPr lang="ru-RU" sz="1400" i="1">
                <a:cs typeface="Times New Roman" pitchFamily="18" charset="0"/>
              </a:rPr>
              <a:t>	</a:t>
            </a:r>
            <a:r>
              <a:rPr lang="ru-RU" sz="1100"/>
              <a:t> </a:t>
            </a:r>
            <a:endParaRPr lang="ru-RU"/>
          </a:p>
        </p:txBody>
      </p:sp>
      <p:sp>
        <p:nvSpPr>
          <p:cNvPr id="5" name="Прямоугольник 4"/>
          <p:cNvSpPr/>
          <p:nvPr/>
        </p:nvSpPr>
        <p:spPr>
          <a:xfrm>
            <a:off x="539750" y="1906588"/>
            <a:ext cx="7777163" cy="2462212"/>
          </a:xfrm>
          <a:prstGeom prst="rect">
            <a:avLst/>
          </a:prstGeom>
        </p:spPr>
        <p:txBody>
          <a:bodyPr>
            <a:spAutoFit/>
          </a:bodyPr>
          <a:lstStyle/>
          <a:p>
            <a:pPr algn="ctr">
              <a:defRPr/>
            </a:pPr>
            <a:endParaRPr lang="ru-RU" sz="2600" b="1" dirty="0">
              <a:latin typeface="Times New Roman" panose="02020603050405020304" pitchFamily="18" charset="0"/>
              <a:cs typeface="Times New Roman" panose="02020603050405020304" pitchFamily="18" charset="0"/>
            </a:endParaRPr>
          </a:p>
          <a:p>
            <a:pPr algn="ctr">
              <a:defRPr/>
            </a:pPr>
            <a:r>
              <a:rPr lang="ru-RU" sz="3200" b="1" dirty="0">
                <a:solidFill>
                  <a:schemeClr val="tx2">
                    <a:lumMod val="75000"/>
                  </a:schemeClr>
                </a:solidFill>
                <a:latin typeface="Times New Roman" panose="02020603050405020304" pitchFamily="18" charset="0"/>
                <a:cs typeface="Times New Roman" panose="02020603050405020304" pitchFamily="18" charset="0"/>
              </a:rPr>
              <a:t>ҚАЗАҚСТАН </a:t>
            </a:r>
            <a:r>
              <a:rPr lang="kk-KZ" sz="3200" b="1" dirty="0">
                <a:solidFill>
                  <a:schemeClr val="tx2">
                    <a:lumMod val="75000"/>
                  </a:schemeClr>
                </a:solidFill>
                <a:latin typeface="Times New Roman" panose="02020603050405020304" pitchFamily="18" charset="0"/>
                <a:cs typeface="Times New Roman" panose="02020603050405020304" pitchFamily="18" charset="0"/>
              </a:rPr>
              <a:t>РЕСПУБЛИКАСЫНЫҢ</a:t>
            </a:r>
            <a:r>
              <a:rPr lang="ru-RU" sz="3200" b="1" dirty="0">
                <a:solidFill>
                  <a:schemeClr val="tx2">
                    <a:lumMod val="75000"/>
                  </a:schemeClr>
                </a:solidFill>
                <a:latin typeface="Times New Roman" panose="02020603050405020304" pitchFamily="18" charset="0"/>
                <a:cs typeface="Times New Roman" panose="02020603050405020304" pitchFamily="18" charset="0"/>
              </a:rPr>
              <a:t> 2014-2018 </a:t>
            </a:r>
            <a:r>
              <a:rPr lang="kk-KZ" sz="3200" b="1" dirty="0">
                <a:solidFill>
                  <a:schemeClr val="tx2">
                    <a:lumMod val="75000"/>
                  </a:schemeClr>
                </a:solidFill>
                <a:latin typeface="Times New Roman" panose="02020603050405020304" pitchFamily="18" charset="0"/>
                <a:cs typeface="Times New Roman" panose="02020603050405020304" pitchFamily="18" charset="0"/>
              </a:rPr>
              <a:t>ЖЫЛДАРҒА АРНАЛҒАН ӘЛЕУМЕТТІК-ЭКОНОМИКАЛЫҚ ДАМУ БОЛЖАМЫ</a:t>
            </a:r>
            <a:endParaRPr lang="ru-RU" sz="3200" dirty="0">
              <a:solidFill>
                <a:schemeClr val="tx2">
                  <a:lumMod val="75000"/>
                </a:schemeClr>
              </a:solidFill>
              <a:latin typeface="Times New Roman" panose="02020603050405020304" pitchFamily="18" charset="0"/>
              <a:cs typeface="Times New Roman" panose="02020603050405020304" pitchFamily="18" charset="0"/>
            </a:endParaRPr>
          </a:p>
        </p:txBody>
      </p:sp>
      <p:cxnSp>
        <p:nvCxnSpPr>
          <p:cNvPr id="6" name="Прямая соединительная линия 5"/>
          <p:cNvCxnSpPr/>
          <p:nvPr/>
        </p:nvCxnSpPr>
        <p:spPr>
          <a:xfrm>
            <a:off x="684213" y="2205038"/>
            <a:ext cx="7688262"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Прямая соединительная линия 6"/>
          <p:cNvCxnSpPr/>
          <p:nvPr/>
        </p:nvCxnSpPr>
        <p:spPr>
          <a:xfrm>
            <a:off x="684213" y="4508500"/>
            <a:ext cx="7645400" cy="0"/>
          </a:xfrm>
          <a:prstGeom prst="line">
            <a:avLst/>
          </a:prstGeom>
          <a:ln w="57150" cmpd="thickThi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72" name="Rectangle 15"/>
          <p:cNvSpPr>
            <a:spLocks noChangeArrowheads="1"/>
          </p:cNvSpPr>
          <p:nvPr/>
        </p:nvSpPr>
        <p:spPr bwMode="auto">
          <a:xfrm>
            <a:off x="0" y="0"/>
            <a:ext cx="1136650" cy="304800"/>
          </a:xfrm>
          <a:prstGeom prst="rect">
            <a:avLst/>
          </a:prstGeom>
          <a:noFill/>
          <a:ln w="9525">
            <a:noFill/>
            <a:miter lim="800000"/>
            <a:headEnd/>
            <a:tailEnd/>
          </a:ln>
        </p:spPr>
        <p:txBody>
          <a:bodyPr wrap="none" anchor="ctr">
            <a:spAutoFit/>
          </a:bodyPr>
          <a:lstStyle/>
          <a:p>
            <a:r>
              <a:rPr lang="ru-RU" sz="1400" i="1">
                <a:cs typeface="Times New Roman" pitchFamily="18" charset="0"/>
              </a:rPr>
              <a:t>	</a:t>
            </a:r>
            <a:r>
              <a:rPr lang="ru-RU" sz="1100"/>
              <a:t> </a:t>
            </a:r>
            <a:endParaRPr lang="ru-RU"/>
          </a:p>
        </p:txBody>
      </p:sp>
      <p:sp>
        <p:nvSpPr>
          <p:cNvPr id="5" name="Прямоугольник 4"/>
          <p:cNvSpPr/>
          <p:nvPr/>
        </p:nvSpPr>
        <p:spPr>
          <a:xfrm>
            <a:off x="900113" y="57150"/>
            <a:ext cx="7632700" cy="708025"/>
          </a:xfrm>
          <a:prstGeom prst="rect">
            <a:avLst/>
          </a:prstGeom>
        </p:spPr>
        <p:txBody>
          <a:bodyPr>
            <a:spAutoFit/>
          </a:bodyPr>
          <a:lstStyle/>
          <a:p>
            <a:pPr algn="ctr">
              <a:defRPr/>
            </a:pPr>
            <a:r>
              <a:rPr lang="ru-RU" sz="2000" b="1" cap="small" dirty="0">
                <a:solidFill>
                  <a:srgbClr val="002060"/>
                </a:solidFill>
                <a:latin typeface="Times New Roman" pitchFamily="18" charset="0"/>
                <a:cs typeface="Times New Roman" pitchFamily="18" charset="0"/>
              </a:rPr>
              <a:t>2014 ЖЫЛҒА АРНАЛҒАН</a:t>
            </a:r>
            <a:br>
              <a:rPr lang="ru-RU" sz="2000" b="1" cap="small" dirty="0">
                <a:solidFill>
                  <a:srgbClr val="002060"/>
                </a:solidFill>
                <a:latin typeface="Times New Roman" pitchFamily="18" charset="0"/>
                <a:cs typeface="Times New Roman" pitchFamily="18" charset="0"/>
              </a:rPr>
            </a:br>
            <a:r>
              <a:rPr lang="ru-RU" sz="2000" b="1" cap="small" dirty="0">
                <a:solidFill>
                  <a:srgbClr val="002060"/>
                </a:solidFill>
                <a:latin typeface="Times New Roman" pitchFamily="18" charset="0"/>
                <a:cs typeface="Times New Roman" pitchFamily="18" charset="0"/>
              </a:rPr>
              <a:t> РЕСПУБЛИКАЛЫҚ БЮДЖЕТ ПАРАМЕТРЛЕРІ</a:t>
            </a:r>
            <a:endParaRPr lang="ru-RU" sz="2000" b="1" dirty="0">
              <a:solidFill>
                <a:schemeClr val="tx2">
                  <a:lumMod val="75000"/>
                </a:schemeClr>
              </a:solidFill>
              <a:latin typeface="Times New Roman" panose="02020603050405020304" pitchFamily="18" charset="0"/>
              <a:cs typeface="Times New Roman" panose="02020603050405020304" pitchFamily="18" charset="0"/>
            </a:endParaRPr>
          </a:p>
        </p:txBody>
      </p:sp>
      <p:cxnSp>
        <p:nvCxnSpPr>
          <p:cNvPr id="6" name="Прямая соединительная линия 5"/>
          <p:cNvCxnSpPr/>
          <p:nvPr/>
        </p:nvCxnSpPr>
        <p:spPr>
          <a:xfrm>
            <a:off x="635000" y="115888"/>
            <a:ext cx="7688263"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Прямая соединительная линия 6"/>
          <p:cNvCxnSpPr/>
          <p:nvPr/>
        </p:nvCxnSpPr>
        <p:spPr>
          <a:xfrm>
            <a:off x="635000" y="765175"/>
            <a:ext cx="7645400" cy="0"/>
          </a:xfrm>
          <a:prstGeom prst="line">
            <a:avLst/>
          </a:prstGeom>
          <a:ln w="57150" cmpd="thickThi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 name="Номер слайда 1"/>
          <p:cNvSpPr>
            <a:spLocks noGrp="1"/>
          </p:cNvSpPr>
          <p:nvPr>
            <p:ph type="sldNum" sz="quarter" idx="12"/>
          </p:nvPr>
        </p:nvSpPr>
        <p:spPr/>
        <p:txBody>
          <a:bodyPr/>
          <a:lstStyle/>
          <a:p>
            <a:pPr>
              <a:defRPr/>
            </a:pPr>
            <a:fld id="{4484A8C3-BA6E-416B-A66A-5E6F6F16BA9A}" type="slidenum">
              <a:rPr lang="ru-RU" smtClean="0"/>
              <a:pPr>
                <a:defRPr/>
              </a:pPr>
              <a:t>10</a:t>
            </a:fld>
            <a:endParaRPr lang="ru-RU"/>
          </a:p>
        </p:txBody>
      </p:sp>
      <p:graphicFrame>
        <p:nvGraphicFramePr>
          <p:cNvPr id="57371" name="Object 27"/>
          <p:cNvGraphicFramePr>
            <a:graphicFrameLocks noChangeAspect="1"/>
          </p:cNvGraphicFramePr>
          <p:nvPr/>
        </p:nvGraphicFramePr>
        <p:xfrm>
          <a:off x="611188" y="984250"/>
          <a:ext cx="7777162" cy="5465763"/>
        </p:xfrm>
        <a:graphic>
          <a:graphicData uri="http://schemas.openxmlformats.org/presentationml/2006/ole">
            <p:oleObj spid="_x0000_s57371" name="Worksheet" r:id="rId3" imgW="9277485" imgH="7867560" progId="Excel.Sheet.8">
              <p:link updateAutomatic="1"/>
            </p:oleObj>
          </a:graphicData>
        </a:graphic>
      </p:graphicFrame>
    </p:spTree>
  </p:cSld>
  <p:clrMapOvr>
    <a:masterClrMapping/>
  </p:clrMapOvr>
  <p:transition spd="med">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0"/>
          <p:cNvSpPr>
            <a:spLocks noGrp="1"/>
          </p:cNvSpPr>
          <p:nvPr>
            <p:ph type="title"/>
          </p:nvPr>
        </p:nvSpPr>
        <p:spPr>
          <a:xfrm>
            <a:off x="774700" y="188913"/>
            <a:ext cx="7646988" cy="576262"/>
          </a:xfrm>
        </p:spPr>
        <p:txBody>
          <a:bodyPr/>
          <a:lstStyle/>
          <a:p>
            <a:pPr>
              <a:defRPr/>
            </a:pPr>
            <a:r>
              <a:rPr lang="ru-RU" sz="2000" b="1" dirty="0" smtClean="0">
                <a:solidFill>
                  <a:schemeClr val="tx2">
                    <a:lumMod val="75000"/>
                  </a:schemeClr>
                </a:solidFill>
                <a:latin typeface="Times New Roman" panose="02020603050405020304" pitchFamily="18" charset="0"/>
                <a:ea typeface="+mn-ea"/>
                <a:cs typeface="Times New Roman" panose="02020603050405020304" pitchFamily="18" charset="0"/>
              </a:rPr>
              <a:t>2014 ЖЫЛ</a:t>
            </a:r>
            <a:r>
              <a:rPr lang="kk-KZ" sz="2000" b="1" dirty="0" smtClean="0">
                <a:solidFill>
                  <a:schemeClr val="tx2">
                    <a:lumMod val="75000"/>
                  </a:schemeClr>
                </a:solidFill>
                <a:latin typeface="Times New Roman" panose="02020603050405020304" pitchFamily="18" charset="0"/>
                <a:ea typeface="+mn-ea"/>
                <a:cs typeface="Times New Roman" panose="02020603050405020304" pitchFamily="18" charset="0"/>
              </a:rPr>
              <a:t>ҒА АРНАЛҒАН РЕСПУБЛИКАЛЫҚ БЮДЖЕТТІ НАҚТЫЛАУ КЕЗІНДЕГІ ҚОСЫМША ШЫҒЫСТАР</a:t>
            </a:r>
            <a:endParaRPr sz="2000" b="1" dirty="0">
              <a:solidFill>
                <a:schemeClr val="tx2">
                  <a:lumMod val="75000"/>
                </a:schemeClr>
              </a:solidFill>
              <a:latin typeface="Times New Roman" panose="02020603050405020304" pitchFamily="18" charset="0"/>
              <a:ea typeface="+mn-ea"/>
              <a:cs typeface="Times New Roman" panose="02020603050405020304" pitchFamily="18" charset="0"/>
            </a:endParaRPr>
          </a:p>
        </p:txBody>
      </p:sp>
      <p:cxnSp>
        <p:nvCxnSpPr>
          <p:cNvPr id="8" name="Прямая соединительная линия 7"/>
          <p:cNvCxnSpPr/>
          <p:nvPr/>
        </p:nvCxnSpPr>
        <p:spPr>
          <a:xfrm>
            <a:off x="592138" y="152400"/>
            <a:ext cx="8012112" cy="36513"/>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588963" y="828675"/>
            <a:ext cx="7993062" cy="0"/>
          </a:xfrm>
          <a:prstGeom prst="line">
            <a:avLst/>
          </a:prstGeom>
          <a:ln w="57150" cmpd="thickThi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4" name="Номер слайда 3"/>
          <p:cNvSpPr>
            <a:spLocks noGrp="1"/>
          </p:cNvSpPr>
          <p:nvPr>
            <p:ph type="sldNum" sz="quarter" idx="12"/>
          </p:nvPr>
        </p:nvSpPr>
        <p:spPr/>
        <p:txBody>
          <a:bodyPr/>
          <a:lstStyle/>
          <a:p>
            <a:pPr>
              <a:defRPr/>
            </a:pPr>
            <a:fld id="{E59C9F9F-C06E-4B91-96E8-E1E6E198556E}" type="slidenum">
              <a:rPr lang="ru-RU" smtClean="0"/>
              <a:pPr>
                <a:defRPr/>
              </a:pPr>
              <a:t>11</a:t>
            </a:fld>
            <a:endParaRPr lang="ru-RU"/>
          </a:p>
        </p:txBody>
      </p:sp>
      <p:graphicFrame>
        <p:nvGraphicFramePr>
          <p:cNvPr id="8359" name="Object 167"/>
          <p:cNvGraphicFramePr>
            <a:graphicFrameLocks noChangeAspect="1"/>
          </p:cNvGraphicFramePr>
          <p:nvPr/>
        </p:nvGraphicFramePr>
        <p:xfrm>
          <a:off x="611188" y="911225"/>
          <a:ext cx="7993062" cy="5610225"/>
        </p:xfrm>
        <a:graphic>
          <a:graphicData uri="http://schemas.openxmlformats.org/presentationml/2006/ole">
            <p:oleObj spid="_x0000_s8359" name="Worksheet" r:id="rId4" imgW="8543857" imgH="7181760" progId="Excel.Sheet.8">
              <p:link updateAutomatic="1"/>
            </p:oleObj>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2"/>
          <p:cNvSpPr>
            <a:spLocks noGrp="1" noChangeArrowheads="1"/>
          </p:cNvSpPr>
          <p:nvPr>
            <p:ph type="title" idx="4294967295"/>
          </p:nvPr>
        </p:nvSpPr>
        <p:spPr>
          <a:xfrm>
            <a:off x="728663" y="274638"/>
            <a:ext cx="7688262" cy="561975"/>
          </a:xfrm>
        </p:spPr>
        <p:txBody>
          <a:bodyPr/>
          <a:lstStyle/>
          <a:p>
            <a:pPr>
              <a:defRPr/>
            </a:pPr>
            <a:r>
              <a:rPr lang="ru-RU" sz="1600" b="1" dirty="0" smtClean="0">
                <a:solidFill>
                  <a:schemeClr val="tx2">
                    <a:lumMod val="75000"/>
                  </a:schemeClr>
                </a:solidFill>
                <a:latin typeface="Times New Roman" panose="02020603050405020304" pitchFamily="18" charset="0"/>
                <a:ea typeface="+mn-ea"/>
                <a:cs typeface="Times New Roman" panose="02020603050405020304" pitchFamily="18" charset="0"/>
              </a:rPr>
              <a:t>2014 ЖЫЛҒЫ 1 СӘУІРДЕН ӘЛЕУМЕТТІК ТӨЛЕМДЕР МЕН АЗАМАТТЫҚ ҚЫЗМЕТШІЛЕРДІҢ ЕҢБЕКАҚЫСЫН АРТТЫРУҒА ҚОСЫМША ҚАЖЕТТІЛІК</a:t>
            </a:r>
            <a:endParaRPr lang="ru-RU" sz="1600" b="1" dirty="0">
              <a:solidFill>
                <a:schemeClr val="tx2">
                  <a:lumMod val="75000"/>
                </a:schemeClr>
              </a:solidFill>
              <a:latin typeface="Times New Roman" panose="02020603050405020304" pitchFamily="18" charset="0"/>
              <a:ea typeface="+mn-ea"/>
              <a:cs typeface="Times New Roman" panose="02020603050405020304" pitchFamily="18" charset="0"/>
            </a:endParaRPr>
          </a:p>
        </p:txBody>
      </p:sp>
      <p:cxnSp>
        <p:nvCxnSpPr>
          <p:cNvPr id="8" name="Прямая соединительная линия 7"/>
          <p:cNvCxnSpPr/>
          <p:nvPr/>
        </p:nvCxnSpPr>
        <p:spPr>
          <a:xfrm>
            <a:off x="728663" y="123825"/>
            <a:ext cx="7688262"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771525" y="925513"/>
            <a:ext cx="7645400" cy="0"/>
          </a:xfrm>
          <a:prstGeom prst="line">
            <a:avLst/>
          </a:prstGeom>
          <a:ln w="57150" cmpd="thickThi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 name="Номер слайда 1"/>
          <p:cNvSpPr>
            <a:spLocks noGrp="1"/>
          </p:cNvSpPr>
          <p:nvPr>
            <p:ph type="sldNum" sz="quarter" idx="12"/>
          </p:nvPr>
        </p:nvSpPr>
        <p:spPr/>
        <p:txBody>
          <a:bodyPr/>
          <a:lstStyle/>
          <a:p>
            <a:pPr>
              <a:defRPr/>
            </a:pPr>
            <a:fld id="{09BC7BBD-B7DA-40AC-8C7B-768590809D5D}" type="slidenum">
              <a:rPr lang="ru-RU" smtClean="0"/>
              <a:pPr>
                <a:defRPr/>
              </a:pPr>
              <a:t>12</a:t>
            </a:fld>
            <a:endParaRPr lang="ru-RU"/>
          </a:p>
        </p:txBody>
      </p:sp>
      <p:graphicFrame>
        <p:nvGraphicFramePr>
          <p:cNvPr id="9383" name="Object 167"/>
          <p:cNvGraphicFramePr>
            <a:graphicFrameLocks noChangeAspect="1"/>
          </p:cNvGraphicFramePr>
          <p:nvPr/>
        </p:nvGraphicFramePr>
        <p:xfrm>
          <a:off x="687388" y="846138"/>
          <a:ext cx="7696200" cy="5530850"/>
        </p:xfrm>
        <a:graphic>
          <a:graphicData uri="http://schemas.openxmlformats.org/presentationml/2006/ole">
            <p:oleObj spid="_x0000_s9383" name="Worksheet" r:id="rId4" imgW="9267757" imgH="4838610" progId="Excel.Sheet.8">
              <p:link updateAutomatic="1"/>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0"/>
          <p:cNvSpPr>
            <a:spLocks noGrp="1"/>
          </p:cNvSpPr>
          <p:nvPr>
            <p:ph type="title"/>
          </p:nvPr>
        </p:nvSpPr>
        <p:spPr>
          <a:xfrm>
            <a:off x="592138" y="152400"/>
            <a:ext cx="7645400" cy="636588"/>
          </a:xfrm>
        </p:spPr>
        <p:txBody>
          <a:bodyPr/>
          <a:lstStyle/>
          <a:p>
            <a:pPr eaLnBrk="1" hangingPunct="1">
              <a:defRPr/>
            </a:pPr>
            <a:r>
              <a:rPr lang="ru-RU" sz="2000" b="1" cap="small" dirty="0" smtClean="0">
                <a:solidFill>
                  <a:srgbClr val="002060"/>
                </a:solidFill>
                <a:latin typeface="Times New Roman" pitchFamily="18" charset="0"/>
                <a:cs typeface="Times New Roman" pitchFamily="18" charset="0"/>
              </a:rPr>
              <a:t>2014 ЖЫЛҒА АРНАЛҒАН ЭКОНОМИКАНЫҢ ӨСУ БОЛЖАМЫН НАҚТЫЛАНУДЫҢ НЕГІЗГІ ФАКТОРЛАРЫ</a:t>
            </a:r>
          </a:p>
        </p:txBody>
      </p:sp>
      <p:cxnSp>
        <p:nvCxnSpPr>
          <p:cNvPr id="8" name="Прямая соединительная линия 7"/>
          <p:cNvCxnSpPr/>
          <p:nvPr/>
        </p:nvCxnSpPr>
        <p:spPr>
          <a:xfrm>
            <a:off x="592138" y="152400"/>
            <a:ext cx="7688262"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9459" name="Прямоугольник 9"/>
          <p:cNvSpPr>
            <a:spLocks noChangeArrowheads="1"/>
          </p:cNvSpPr>
          <p:nvPr/>
        </p:nvSpPr>
        <p:spPr bwMode="auto">
          <a:xfrm>
            <a:off x="8859838" y="6573838"/>
            <a:ext cx="255587" cy="246062"/>
          </a:xfrm>
          <a:prstGeom prst="rect">
            <a:avLst/>
          </a:prstGeom>
          <a:noFill/>
          <a:ln w="9525">
            <a:noFill/>
            <a:miter lim="800000"/>
            <a:headEnd/>
            <a:tailEnd/>
          </a:ln>
        </p:spPr>
        <p:txBody>
          <a:bodyPr wrap="none">
            <a:spAutoFit/>
          </a:bodyPr>
          <a:lstStyle/>
          <a:p>
            <a:fld id="{F65275A3-6E83-4BD2-A2AF-1F9F8C2027FF}" type="slidenum">
              <a:rPr lang="ru-RU" sz="1000">
                <a:solidFill>
                  <a:srgbClr val="000000"/>
                </a:solidFill>
                <a:ea typeface="ＭＳ Ｐゴシック"/>
                <a:cs typeface="ＭＳ Ｐゴシック"/>
              </a:rPr>
              <a:pPr/>
              <a:t>2</a:t>
            </a:fld>
            <a:endParaRPr lang="ru-RU" sz="1000">
              <a:solidFill>
                <a:srgbClr val="000000"/>
              </a:solidFill>
              <a:ea typeface="ＭＳ Ｐゴシック"/>
              <a:cs typeface="ＭＳ Ｐゴシック"/>
            </a:endParaRPr>
          </a:p>
        </p:txBody>
      </p:sp>
      <p:cxnSp>
        <p:nvCxnSpPr>
          <p:cNvPr id="12" name="Прямая соединительная линия 11"/>
          <p:cNvCxnSpPr/>
          <p:nvPr/>
        </p:nvCxnSpPr>
        <p:spPr>
          <a:xfrm>
            <a:off x="592138" y="788988"/>
            <a:ext cx="7645400" cy="0"/>
          </a:xfrm>
          <a:prstGeom prst="line">
            <a:avLst/>
          </a:prstGeom>
          <a:ln w="57150" cmpd="thickThi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6152" name="Объект 2"/>
          <p:cNvSpPr txBox="1">
            <a:spLocks/>
          </p:cNvSpPr>
          <p:nvPr/>
        </p:nvSpPr>
        <p:spPr bwMode="auto">
          <a:xfrm>
            <a:off x="571500" y="788988"/>
            <a:ext cx="7688263" cy="4943475"/>
          </a:xfrm>
          <a:prstGeom prst="rect">
            <a:avLst/>
          </a:prstGeom>
          <a:noFill/>
          <a:ln>
            <a:noFill/>
          </a:ln>
          <a:extLst>
            <a:ext uri="{909E8E84-426E-40DD-AFC4-6F175D3DCCD1}"/>
            <a:ext uri="{91240B29-F687-4F45-9708-019B960494DF}"/>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defRPr/>
            </a:pPr>
            <a:endParaRPr lang="kk-KZ" sz="1600" dirty="0" smtClean="0">
              <a:latin typeface="Arial" pitchFamily="34" charset="0"/>
            </a:endParaRPr>
          </a:p>
          <a:p>
            <a:pPr eaLnBrk="1" hangingPunct="1">
              <a:spcBef>
                <a:spcPct val="20000"/>
              </a:spcBef>
              <a:defRPr/>
            </a:pPr>
            <a:r>
              <a:rPr lang="kk-KZ" sz="1600" b="1" u="sng" dirty="0" smtClean="0">
                <a:solidFill>
                  <a:srgbClr val="002060"/>
                </a:solidFill>
                <a:latin typeface="Arial" pitchFamily="34" charset="0"/>
              </a:rPr>
              <a:t>Болжам </a:t>
            </a:r>
            <a:r>
              <a:rPr lang="kk-KZ" sz="1600" b="1" u="sng" dirty="0">
                <a:solidFill>
                  <a:srgbClr val="002060"/>
                </a:solidFill>
                <a:latin typeface="Arial" pitchFamily="34" charset="0"/>
              </a:rPr>
              <a:t>мыналарды ескере отырып </a:t>
            </a:r>
            <a:r>
              <a:rPr lang="kk-KZ" sz="1600" b="1" u="sng" dirty="0" smtClean="0">
                <a:solidFill>
                  <a:srgbClr val="002060"/>
                </a:solidFill>
                <a:latin typeface="Arial" pitchFamily="34" charset="0"/>
              </a:rPr>
              <a:t>нақтыланды</a:t>
            </a:r>
            <a:r>
              <a:rPr lang="kk-KZ" sz="1600" dirty="0" smtClean="0"/>
              <a:t>:</a:t>
            </a:r>
            <a:endParaRPr lang="kk-KZ" sz="1600" b="1" u="sng" dirty="0">
              <a:solidFill>
                <a:srgbClr val="002060"/>
              </a:solidFill>
              <a:latin typeface="Arial" pitchFamily="34" charset="0"/>
            </a:endParaRPr>
          </a:p>
          <a:p>
            <a:pPr eaLnBrk="1" hangingPunct="1">
              <a:spcBef>
                <a:spcPct val="20000"/>
              </a:spcBef>
              <a:defRPr/>
            </a:pPr>
            <a:endParaRPr lang="ru-RU" sz="1600" dirty="0">
              <a:latin typeface="Arial" pitchFamily="34" charset="0"/>
            </a:endParaRPr>
          </a:p>
          <a:p>
            <a:pPr marL="285750" indent="-285750" algn="just" eaLnBrk="1" hangingPunct="1">
              <a:lnSpc>
                <a:spcPct val="125000"/>
              </a:lnSpc>
              <a:spcBef>
                <a:spcPts val="0"/>
              </a:spcBef>
              <a:spcAft>
                <a:spcPts val="1200"/>
              </a:spcAft>
              <a:buClr>
                <a:srgbClr val="002060"/>
              </a:buClr>
              <a:buSzPct val="150000"/>
              <a:buFont typeface="Arial" panose="020B0604020202020204" pitchFamily="34" charset="0"/>
              <a:buChar char="•"/>
              <a:defRPr/>
            </a:pPr>
            <a:r>
              <a:rPr lang="kk-KZ" sz="1600" dirty="0" smtClean="0"/>
              <a:t>Қазақстан </a:t>
            </a:r>
            <a:r>
              <a:rPr lang="kk-KZ" sz="1600" dirty="0"/>
              <a:t>Республикасы Статистика </a:t>
            </a:r>
            <a:r>
              <a:rPr lang="kk-KZ" sz="1600" dirty="0" smtClean="0"/>
              <a:t>агенттігінің </a:t>
            </a:r>
            <a:r>
              <a:rPr lang="kk-KZ" sz="1600" dirty="0"/>
              <a:t>2013 жылғы жалпы ішкі өнім көлемі бойынша</a:t>
            </a:r>
            <a:r>
              <a:rPr lang="kk-KZ" sz="1600" b="1" dirty="0"/>
              <a:t> жедел деректері.</a:t>
            </a:r>
            <a:r>
              <a:rPr lang="kk-KZ" sz="1600" dirty="0"/>
              <a:t> Мәселен жалпы ішкі өнім көлемі </a:t>
            </a:r>
            <a:r>
              <a:rPr lang="kk-KZ" sz="1600" dirty="0" smtClean="0"/>
              <a:t/>
            </a:r>
            <a:br>
              <a:rPr lang="kk-KZ" sz="1600" dirty="0" smtClean="0"/>
            </a:br>
            <a:r>
              <a:rPr lang="kk-KZ" sz="1600" b="1" dirty="0" smtClean="0"/>
              <a:t>33 </a:t>
            </a:r>
            <a:r>
              <a:rPr lang="kk-KZ" sz="1600" b="1" dirty="0"/>
              <a:t>521,2 млрд. теңгені</a:t>
            </a:r>
            <a:r>
              <a:rPr lang="kk-KZ" sz="1600" dirty="0"/>
              <a:t> құрады, бұл бұрын болжанған 34 443,4</a:t>
            </a:r>
            <a:r>
              <a:rPr lang="kk-KZ" sz="1600" b="1" dirty="0"/>
              <a:t> </a:t>
            </a:r>
            <a:r>
              <a:rPr lang="kk-KZ" sz="1600" dirty="0"/>
              <a:t>млрд. теңге көлемінен</a:t>
            </a:r>
            <a:r>
              <a:rPr lang="kk-KZ" sz="1600" b="1" dirty="0"/>
              <a:t> 922,2 млрд. теңгеге </a:t>
            </a:r>
            <a:r>
              <a:rPr lang="kk-KZ" sz="1600" dirty="0" smtClean="0"/>
              <a:t>төмен;</a:t>
            </a:r>
          </a:p>
          <a:p>
            <a:pPr marL="285750" indent="-285750" algn="just" eaLnBrk="1" hangingPunct="1">
              <a:lnSpc>
                <a:spcPct val="125000"/>
              </a:lnSpc>
              <a:spcBef>
                <a:spcPts val="0"/>
              </a:spcBef>
              <a:spcAft>
                <a:spcPts val="1200"/>
              </a:spcAft>
              <a:buClr>
                <a:srgbClr val="002060"/>
              </a:buClr>
              <a:buSzPct val="150000"/>
              <a:buFont typeface="Arial" panose="020B0604020202020204" pitchFamily="34" charset="0"/>
              <a:buChar char="•"/>
              <a:defRPr/>
            </a:pPr>
            <a:r>
              <a:rPr lang="kk-KZ" sz="1600" dirty="0" smtClean="0"/>
              <a:t>Қазақстанның </a:t>
            </a:r>
            <a:r>
              <a:rPr lang="kk-KZ" sz="1600" b="1" dirty="0" smtClean="0"/>
              <a:t>экономика салаларын дамытудың</a:t>
            </a:r>
            <a:r>
              <a:rPr lang="kk-KZ" sz="1600" dirty="0" smtClean="0"/>
              <a:t> 2014 жылғы қаңтардағы деректері </a:t>
            </a:r>
            <a:r>
              <a:rPr lang="kk-KZ" sz="1600" dirty="0"/>
              <a:t>және </a:t>
            </a:r>
            <a:r>
              <a:rPr lang="kk-KZ" sz="1600" dirty="0" smtClean="0"/>
              <a:t>мемлекеттік органдар нақтылаған 2014 </a:t>
            </a:r>
            <a:r>
              <a:rPr lang="kk-KZ" sz="1600" dirty="0"/>
              <a:t>жылға арналған </a:t>
            </a:r>
            <a:r>
              <a:rPr lang="kk-KZ" sz="1600" dirty="0" smtClean="0"/>
              <a:t>экономика </a:t>
            </a:r>
            <a:r>
              <a:rPr lang="kk-KZ" sz="1600" dirty="0"/>
              <a:t>салаларының </a:t>
            </a:r>
            <a:r>
              <a:rPr lang="kk-KZ" sz="1600" dirty="0" smtClean="0"/>
              <a:t>нысаналы </a:t>
            </a:r>
            <a:r>
              <a:rPr lang="kk-KZ" sz="1600" dirty="0"/>
              <a:t>өсу </a:t>
            </a:r>
            <a:r>
              <a:rPr lang="kk-KZ" sz="1600" dirty="0" smtClean="0"/>
              <a:t>индикаторлары;</a:t>
            </a:r>
            <a:endParaRPr lang="ru-RU" sz="1600" dirty="0"/>
          </a:p>
          <a:p>
            <a:pPr marL="285750" indent="-285750" algn="just" eaLnBrk="1" hangingPunct="1">
              <a:lnSpc>
                <a:spcPct val="125000"/>
              </a:lnSpc>
              <a:spcBef>
                <a:spcPts val="0"/>
              </a:spcBef>
              <a:spcAft>
                <a:spcPts val="1200"/>
              </a:spcAft>
              <a:buClr>
                <a:srgbClr val="002060"/>
              </a:buClr>
              <a:buSzPct val="150000"/>
              <a:buFont typeface="Arial" panose="020B0604020202020204" pitchFamily="34" charset="0"/>
              <a:buChar char="•"/>
              <a:defRPr/>
            </a:pPr>
            <a:r>
              <a:rPr lang="kk-KZ" sz="1600" dirty="0" smtClean="0"/>
              <a:t>тауар нарықтарындағы </a:t>
            </a:r>
            <a:r>
              <a:rPr lang="kk-KZ" sz="1600" dirty="0"/>
              <a:t>әлемдік бағалардың өзгеру </a:t>
            </a:r>
            <a:r>
              <a:rPr lang="kk-KZ" sz="1600" dirty="0" smtClean="0"/>
              <a:t>үрдістері: </a:t>
            </a:r>
            <a:r>
              <a:rPr lang="kk-KZ" sz="1600" b="1" dirty="0" smtClean="0"/>
              <a:t>мұнайдың әлемдік бағасы барреліне 95,0 АҚШ доллары </a:t>
            </a:r>
            <a:r>
              <a:rPr lang="kk-KZ" sz="1600" dirty="0" smtClean="0"/>
              <a:t>деңгейінде алынады.</a:t>
            </a:r>
            <a:endParaRPr lang="ru-RU" sz="1600" dirty="0"/>
          </a:p>
          <a:p>
            <a:pPr marL="285750" indent="-285750" algn="just" eaLnBrk="1" hangingPunct="1">
              <a:lnSpc>
                <a:spcPct val="125000"/>
              </a:lnSpc>
              <a:spcBef>
                <a:spcPts val="0"/>
              </a:spcBef>
              <a:spcAft>
                <a:spcPts val="1200"/>
              </a:spcAft>
              <a:buClr>
                <a:srgbClr val="002060"/>
              </a:buClr>
              <a:buSzPct val="150000"/>
              <a:buFont typeface="Arial" panose="020B0604020202020204" pitchFamily="34" charset="0"/>
              <a:buChar char="•"/>
              <a:defRPr/>
            </a:pPr>
            <a:r>
              <a:rPr lang="kk-KZ" sz="1600" dirty="0" smtClean="0"/>
              <a:t>2014 </a:t>
            </a:r>
            <a:r>
              <a:rPr lang="kk-KZ" sz="1600" dirty="0"/>
              <a:t>жылғы 11 </a:t>
            </a:r>
            <a:r>
              <a:rPr lang="kk-KZ" sz="1600" dirty="0" smtClean="0"/>
              <a:t>ақпанда </a:t>
            </a:r>
            <a:r>
              <a:rPr lang="kk-KZ" sz="1600" dirty="0"/>
              <a:t>жүргізілген АҚШ долларына </a:t>
            </a:r>
            <a:r>
              <a:rPr lang="kk-KZ" sz="1600" dirty="0" smtClean="0"/>
              <a:t>қатысты </a:t>
            </a:r>
            <a:r>
              <a:rPr lang="kk-KZ" sz="1600" b="1" dirty="0"/>
              <a:t>теңге бағамын түзету</a:t>
            </a:r>
            <a:r>
              <a:rPr lang="kk-KZ" sz="1600" dirty="0"/>
              <a:t>. Теңге бағамы АҚШ долларына </a:t>
            </a:r>
            <a:r>
              <a:rPr lang="kk-KZ" sz="1600" dirty="0" smtClean="0"/>
              <a:t>қатысты </a:t>
            </a:r>
            <a:r>
              <a:rPr lang="kk-KZ" sz="1600" b="1" dirty="0"/>
              <a:t>153 </a:t>
            </a:r>
            <a:r>
              <a:rPr lang="kk-KZ" sz="1600" dirty="0"/>
              <a:t>теңгеден </a:t>
            </a:r>
            <a:r>
              <a:rPr lang="kk-KZ" sz="1600" b="1" dirty="0"/>
              <a:t>185</a:t>
            </a:r>
            <a:r>
              <a:rPr lang="kk-KZ" sz="1600" dirty="0"/>
              <a:t> теңгеге дейін бәсеңдеу жағына қарай нақтыланды.</a:t>
            </a:r>
            <a:endParaRPr lang="ru-RU" sz="1600" dirty="0"/>
          </a:p>
          <a:p>
            <a:pPr algn="just" eaLnBrk="1" hangingPunct="1">
              <a:buSzPct val="145000"/>
              <a:buFont typeface="Arial" charset="0"/>
              <a:buChar char="•"/>
              <a:defRPr/>
            </a:pPr>
            <a:endParaRPr lang="ru-RU" sz="16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0"/>
          <p:cNvSpPr>
            <a:spLocks noGrp="1"/>
          </p:cNvSpPr>
          <p:nvPr>
            <p:ph type="title"/>
          </p:nvPr>
        </p:nvSpPr>
        <p:spPr>
          <a:xfrm>
            <a:off x="592138" y="152400"/>
            <a:ext cx="7645400" cy="636588"/>
          </a:xfrm>
        </p:spPr>
        <p:txBody>
          <a:bodyPr/>
          <a:lstStyle/>
          <a:p>
            <a:pPr eaLnBrk="1" hangingPunct="1">
              <a:defRPr/>
            </a:pPr>
            <a:r>
              <a:rPr lang="ru-RU" sz="2000" b="1" cap="small" dirty="0" smtClean="0">
                <a:solidFill>
                  <a:srgbClr val="002060"/>
                </a:solidFill>
                <a:latin typeface="Times New Roman" pitchFamily="18" charset="0"/>
                <a:cs typeface="Times New Roman" pitchFamily="18" charset="0"/>
              </a:rPr>
              <a:t>2013 ЖЫЛҒЫ ЖЕДЕЛ ЕСЕПТІК ДЕРЕКТЕР</a:t>
            </a:r>
            <a:endParaRPr lang="ru-RU" sz="2000" b="1" cap="small" dirty="0">
              <a:solidFill>
                <a:srgbClr val="002060"/>
              </a:solidFill>
              <a:latin typeface="Times New Roman" pitchFamily="18" charset="0"/>
              <a:cs typeface="Times New Roman" pitchFamily="18" charset="0"/>
            </a:endParaRPr>
          </a:p>
        </p:txBody>
      </p:sp>
      <p:cxnSp>
        <p:nvCxnSpPr>
          <p:cNvPr id="5" name="Прямая соединительная линия 4"/>
          <p:cNvCxnSpPr/>
          <p:nvPr/>
        </p:nvCxnSpPr>
        <p:spPr>
          <a:xfrm>
            <a:off x="592138" y="152400"/>
            <a:ext cx="7688262"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Прямая соединительная линия 6"/>
          <p:cNvCxnSpPr/>
          <p:nvPr/>
        </p:nvCxnSpPr>
        <p:spPr>
          <a:xfrm>
            <a:off x="592138" y="788988"/>
            <a:ext cx="7645400" cy="0"/>
          </a:xfrm>
          <a:prstGeom prst="line">
            <a:avLst/>
          </a:prstGeom>
          <a:ln w="57150" cmpd="thickThi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8290" name="Group 98"/>
          <p:cNvGraphicFramePr>
            <a:graphicFrameLocks noGrp="1"/>
          </p:cNvGraphicFramePr>
          <p:nvPr/>
        </p:nvGraphicFramePr>
        <p:xfrm>
          <a:off x="611188" y="2038350"/>
          <a:ext cx="7993062" cy="4441825"/>
        </p:xfrm>
        <a:graphic>
          <a:graphicData uri="http://schemas.openxmlformats.org/drawingml/2006/table">
            <a:tbl>
              <a:tblPr/>
              <a:tblGrid>
                <a:gridCol w="5112813"/>
                <a:gridCol w="1008087"/>
                <a:gridCol w="864074"/>
                <a:gridCol w="1008088"/>
              </a:tblGrid>
              <a:tr h="500637">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00"/>
                          </a:solidFill>
                          <a:effectLst/>
                          <a:latin typeface="Arial" charset="0"/>
                        </a:rPr>
                        <a:t> </a:t>
                      </a:r>
                      <a:r>
                        <a:rPr kumimoji="0" lang="en-US" sz="1200" b="1" i="0" u="none" strike="noStrike" cap="none" normalizeH="0" baseline="0" dirty="0" smtClean="0">
                          <a:ln>
                            <a:noFill/>
                          </a:ln>
                          <a:solidFill>
                            <a:srgbClr val="000000"/>
                          </a:solidFill>
                          <a:effectLst/>
                          <a:latin typeface="Arial" charset="0"/>
                          <a:cs typeface="Arial" charset="0"/>
                        </a:rPr>
                        <a:t> </a:t>
                      </a:r>
                      <a:r>
                        <a:rPr kumimoji="0" lang="ru-RU" sz="1200" b="1" i="0" u="none" strike="noStrike" cap="none" normalizeH="0" baseline="0" dirty="0" err="1" smtClean="0">
                          <a:ln>
                            <a:noFill/>
                          </a:ln>
                          <a:solidFill>
                            <a:srgbClr val="000000"/>
                          </a:solidFill>
                          <a:effectLst/>
                          <a:latin typeface="Arial" charset="0"/>
                          <a:cs typeface="Arial" charset="0"/>
                        </a:rPr>
                        <a:t>Атауы</a:t>
                      </a:r>
                      <a:endParaRPr kumimoji="0" lang="en-US" sz="1200" b="1" i="0" u="none" strike="noStrike" cap="none" normalizeH="0" baseline="0" dirty="0" smtClean="0">
                        <a:ln>
                          <a:noFill/>
                        </a:ln>
                        <a:solidFill>
                          <a:srgbClr val="000000"/>
                        </a:solidFill>
                        <a:effectLst/>
                        <a:latin typeface="Arial" charset="0"/>
                        <a:cs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rgbClr val="000000"/>
                          </a:solidFill>
                          <a:effectLst/>
                          <a:latin typeface="Arial" charset="0"/>
                        </a:rPr>
                        <a:t>Болжам </a:t>
                      </a:r>
                      <a:endParaRPr kumimoji="0" lang="ru-RU" sz="1200" b="1" i="0" u="none" strike="noStrike" cap="none" normalizeH="0" baseline="0" dirty="0" smtClean="0">
                        <a:ln>
                          <a:noFill/>
                        </a:ln>
                        <a:solidFill>
                          <a:srgbClr val="000000"/>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rgbClr val="000000"/>
                          </a:solidFill>
                          <a:effectLst/>
                          <a:latin typeface="Arial" charset="0"/>
                        </a:rPr>
                        <a:t>Есеп</a:t>
                      </a:r>
                      <a:endParaRPr kumimoji="0" lang="ru-RU" sz="1200" b="1" i="0" u="none" strike="noStrike" cap="none" normalizeH="0" baseline="0" dirty="0" smtClean="0">
                        <a:ln>
                          <a:noFill/>
                        </a:ln>
                        <a:solidFill>
                          <a:srgbClr val="000000"/>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err="1" smtClean="0">
                          <a:ln>
                            <a:noFill/>
                          </a:ln>
                          <a:solidFill>
                            <a:srgbClr val="000000"/>
                          </a:solidFill>
                          <a:effectLst/>
                          <a:latin typeface="Arial" charset="0"/>
                        </a:rPr>
                        <a:t>Ауытқулар</a:t>
                      </a:r>
                      <a:endParaRPr kumimoji="0" lang="ru-RU" sz="1200" b="1" i="0" u="none" strike="noStrike" cap="none" normalizeH="0" baseline="0" dirty="0" smtClean="0">
                        <a:ln>
                          <a:noFill/>
                        </a:ln>
                        <a:solidFill>
                          <a:srgbClr val="000000"/>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192880">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000000"/>
                          </a:solidFill>
                          <a:effectLst/>
                          <a:latin typeface="Arial" charset="0"/>
                        </a:rPr>
                        <a:t>ЖІӨ, млрд. </a:t>
                      </a:r>
                      <a:r>
                        <a:rPr kumimoji="0" lang="ru-RU" sz="1200" b="1" i="0" u="none" strike="noStrike" cap="none" normalizeH="0" baseline="0" dirty="0" err="1" smtClean="0">
                          <a:ln>
                            <a:noFill/>
                          </a:ln>
                          <a:solidFill>
                            <a:srgbClr val="000000"/>
                          </a:solidFill>
                          <a:effectLst/>
                          <a:latin typeface="Arial" charset="0"/>
                        </a:rPr>
                        <a:t>теңге</a:t>
                      </a:r>
                      <a:endParaRPr kumimoji="0" lang="ru-RU" sz="1200" b="1" i="0" u="none" strike="noStrike" cap="none" normalizeH="0" baseline="0" dirty="0" smtClean="0">
                        <a:ln>
                          <a:noFill/>
                        </a:ln>
                        <a:solidFill>
                          <a:srgbClr val="000000"/>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C0D5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rPr>
                        <a:t>34</a:t>
                      </a:r>
                      <a:r>
                        <a:rPr kumimoji="0" lang="kk-KZ" sz="1200" b="1" i="0" u="none" strike="noStrike" cap="none" normalizeH="0" baseline="0" smtClean="0">
                          <a:ln>
                            <a:noFill/>
                          </a:ln>
                          <a:solidFill>
                            <a:srgbClr val="000000"/>
                          </a:solidFill>
                          <a:effectLst/>
                          <a:latin typeface="Arial" charset="0"/>
                        </a:rPr>
                        <a:t> </a:t>
                      </a:r>
                      <a:r>
                        <a:rPr kumimoji="0" lang="en-US" sz="1200" b="1" i="0" u="none" strike="noStrike" cap="none" normalizeH="0" baseline="0" smtClean="0">
                          <a:ln>
                            <a:noFill/>
                          </a:ln>
                          <a:solidFill>
                            <a:srgbClr val="000000"/>
                          </a:solidFill>
                          <a:effectLst/>
                          <a:latin typeface="Arial" charset="0"/>
                        </a:rPr>
                        <a:t>443</a:t>
                      </a:r>
                      <a:r>
                        <a:rPr kumimoji="0" lang="kk-KZ" sz="1200" b="1" i="0" u="none" strike="noStrike" cap="none" normalizeH="0" baseline="0" smtClean="0">
                          <a:ln>
                            <a:noFill/>
                          </a:ln>
                          <a:solidFill>
                            <a:srgbClr val="000000"/>
                          </a:solidFill>
                          <a:effectLst/>
                          <a:latin typeface="Arial" charset="0"/>
                        </a:rPr>
                        <a:t>,</a:t>
                      </a:r>
                      <a:r>
                        <a:rPr kumimoji="0" lang="en-US" sz="1200" b="1" i="0" u="none" strike="noStrike" cap="none" normalizeH="0" baseline="0" smtClean="0">
                          <a:ln>
                            <a:noFill/>
                          </a:ln>
                          <a:solidFill>
                            <a:srgbClr val="000000"/>
                          </a:solidFill>
                          <a:effectLst/>
                          <a:latin typeface="Arial" charset="0"/>
                        </a:rPr>
                        <a:t>4</a:t>
                      </a: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C0D5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smtClean="0">
                          <a:ln>
                            <a:noFill/>
                          </a:ln>
                          <a:solidFill>
                            <a:srgbClr val="000000"/>
                          </a:solidFill>
                          <a:effectLst/>
                          <a:latin typeface="Arial" charset="0"/>
                        </a:rPr>
                        <a:t>33 521,2</a:t>
                      </a:r>
                      <a:endParaRPr kumimoji="0" lang="en-US" sz="1200" b="1" i="0" u="none" strike="noStrike" cap="none" normalizeH="0" baseline="0" smtClean="0">
                        <a:ln>
                          <a:noFill/>
                        </a:ln>
                        <a:solidFill>
                          <a:srgbClr val="000000"/>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C0D5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smtClean="0">
                          <a:ln>
                            <a:noFill/>
                          </a:ln>
                          <a:solidFill>
                            <a:schemeClr val="tx1"/>
                          </a:solidFill>
                          <a:effectLst/>
                          <a:latin typeface="Arial" charset="0"/>
                        </a:rPr>
                        <a:t>-</a:t>
                      </a:r>
                      <a:r>
                        <a:rPr kumimoji="0" lang="en-US" sz="1200" b="1" i="0" u="none" strike="noStrike" cap="none" normalizeH="0" baseline="0" smtClean="0">
                          <a:ln>
                            <a:noFill/>
                          </a:ln>
                          <a:solidFill>
                            <a:schemeClr val="tx1"/>
                          </a:solidFill>
                          <a:effectLst/>
                          <a:latin typeface="Arial" charset="0"/>
                        </a:rPr>
                        <a:t>922</a:t>
                      </a:r>
                      <a:r>
                        <a:rPr kumimoji="0" lang="kk-KZ" sz="1200" b="1" i="0" u="none" strike="noStrike" cap="none" normalizeH="0" baseline="0" smtClean="0">
                          <a:ln>
                            <a:noFill/>
                          </a:ln>
                          <a:solidFill>
                            <a:schemeClr val="tx1"/>
                          </a:solidFill>
                          <a:effectLst/>
                          <a:latin typeface="Arial" charset="0"/>
                        </a:rPr>
                        <a:t>,2</a:t>
                      </a:r>
                      <a:endParaRPr kumimoji="0" lang="en-US" sz="1200" b="1" i="0" u="none" strike="noStrike" cap="none" normalizeH="0" baseline="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C0D5EA"/>
                    </a:solidFill>
                  </a:tcPr>
                </a:tc>
              </a:tr>
              <a:tr h="221244">
                <a:tc>
                  <a:txBody>
                    <a:bodyPr/>
                    <a:lstStyle/>
                    <a:p>
                      <a:r>
                        <a:rPr kumimoji="0" lang="kk-KZ" sz="1200" b="1" i="0" u="none" strike="noStrike" kern="1200" cap="none" normalizeH="0" baseline="0" dirty="0" smtClean="0">
                          <a:ln>
                            <a:noFill/>
                          </a:ln>
                          <a:solidFill>
                            <a:srgbClr val="000000"/>
                          </a:solidFill>
                          <a:effectLst/>
                          <a:latin typeface="Arial" charset="0"/>
                          <a:ea typeface="+mn-ea"/>
                          <a:cs typeface="+mn-cs"/>
                        </a:rPr>
                        <a:t>ЖІӨ нақты өсуі, алдыңғы жылға қатысты %</a:t>
                      </a:r>
                      <a:endParaRPr kumimoji="0" lang="ru-RU" sz="1200" b="1" i="0" u="none" strike="noStrike" kern="1200" cap="none" normalizeH="0" baseline="0" dirty="0">
                        <a:ln>
                          <a:noFill/>
                        </a:ln>
                        <a:solidFill>
                          <a:srgbClr val="000000"/>
                        </a:solidFill>
                        <a:effectLst/>
                        <a:latin typeface="Arial" charset="0"/>
                        <a:ea typeface="+mn-ea"/>
                        <a:cs typeface="+mn-cs"/>
                      </a:endParaRPr>
                    </a:p>
                  </a:txBody>
                  <a:tcPr marL="14400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00"/>
                          </a:solidFill>
                          <a:effectLst/>
                          <a:latin typeface="Arial" charset="0"/>
                        </a:rPr>
                        <a:t>10</a:t>
                      </a:r>
                      <a:r>
                        <a:rPr kumimoji="0" lang="kk-KZ" sz="1200" b="1" i="0" u="none" strike="noStrike" cap="none" normalizeH="0" baseline="0" dirty="0" smtClean="0">
                          <a:ln>
                            <a:noFill/>
                          </a:ln>
                          <a:solidFill>
                            <a:srgbClr val="000000"/>
                          </a:solidFill>
                          <a:effectLst/>
                          <a:latin typeface="Arial" charset="0"/>
                        </a:rPr>
                        <a:t>6,0</a:t>
                      </a:r>
                      <a:endParaRPr kumimoji="0" lang="en-US" sz="1200" b="1" i="0" u="none" strike="noStrike" cap="none" normalizeH="0" baseline="0" dirty="0" smtClean="0">
                        <a:ln>
                          <a:noFill/>
                        </a:ln>
                        <a:solidFill>
                          <a:srgbClr val="000000"/>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smtClean="0">
                          <a:ln>
                            <a:noFill/>
                          </a:ln>
                          <a:solidFill>
                            <a:srgbClr val="000000"/>
                          </a:solidFill>
                          <a:effectLst/>
                          <a:latin typeface="Arial" charset="0"/>
                        </a:rPr>
                        <a:t>106,0</a:t>
                      </a:r>
                      <a:endParaRPr kumimoji="0" lang="en-US" sz="1200" b="1" i="0" u="none" strike="noStrike" cap="none" normalizeH="0" baseline="0" smtClean="0">
                        <a:ln>
                          <a:noFill/>
                        </a:ln>
                        <a:solidFill>
                          <a:srgbClr val="000000"/>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Arial" charset="0"/>
                        </a:rPr>
                        <a:t>0,0</a:t>
                      </a:r>
                      <a:endParaRPr kumimoji="0" lang="en-US" sz="1200" b="1" i="0" u="none" strike="noStrike" cap="none" normalizeH="0" baseline="0" dirty="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195717">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ru-RU" sz="1200" b="0" i="0" u="none" strike="noStrike" cap="none" normalizeH="0" baseline="0" dirty="0" smtClean="0">
                          <a:ln>
                            <a:noFill/>
                          </a:ln>
                          <a:solidFill>
                            <a:srgbClr val="000000"/>
                          </a:solidFill>
                          <a:effectLst/>
                          <a:latin typeface="Arial" charset="0"/>
                        </a:rPr>
                        <a:t>  </a:t>
                      </a:r>
                      <a:r>
                        <a:rPr kumimoji="0" lang="kk-KZ" sz="1200" b="0" i="0" u="none" strike="noStrike" kern="1200" cap="none" normalizeH="0" baseline="0" dirty="0" smtClean="0">
                          <a:ln>
                            <a:noFill/>
                          </a:ln>
                          <a:solidFill>
                            <a:srgbClr val="000000"/>
                          </a:solidFill>
                          <a:effectLst/>
                          <a:latin typeface="Arial" charset="0"/>
                          <a:ea typeface="+mn-ea"/>
                          <a:cs typeface="+mn-cs"/>
                        </a:rPr>
                        <a:t>ЖІӨ дефляторы, алдыңғы жылға қатысты %</a:t>
                      </a:r>
                      <a:endParaRPr kumimoji="0" lang="ru-RU" sz="1200" b="0" i="0" u="none" strike="noStrike" kern="1200" cap="none" normalizeH="0" baseline="0" dirty="0" smtClean="0">
                        <a:ln>
                          <a:noFill/>
                        </a:ln>
                        <a:solidFill>
                          <a:srgbClr val="000000"/>
                        </a:solidFill>
                        <a:effectLst/>
                        <a:latin typeface="Arial" charset="0"/>
                        <a:ea typeface="+mn-ea"/>
                        <a:cs typeface="+mn-cs"/>
                      </a:endParaRPr>
                    </a:p>
                  </a:txBody>
                  <a:tcPr marL="85725" marR="9526" marT="9524" marB="0" anchor="b"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0" i="0" u="none" strike="noStrike" cap="none" normalizeH="0" baseline="0" dirty="0" smtClean="0">
                          <a:ln>
                            <a:noFill/>
                          </a:ln>
                          <a:solidFill>
                            <a:srgbClr val="000000"/>
                          </a:solidFill>
                          <a:effectLst/>
                          <a:latin typeface="Arial" charset="0"/>
                        </a:rPr>
                        <a:t>107,1</a:t>
                      </a:r>
                      <a:endParaRPr kumimoji="0" lang="en-US" sz="1200" b="0" i="0" u="none" strike="noStrike" cap="none" normalizeH="0" baseline="0" dirty="0" smtClean="0">
                        <a:ln>
                          <a:noFill/>
                        </a:ln>
                        <a:solidFill>
                          <a:srgbClr val="000000"/>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Arial" charset="0"/>
                        </a:rPr>
                        <a:t>104,3</a:t>
                      </a:r>
                      <a:endParaRPr kumimoji="0" lang="en-US" sz="1200" b="0" i="0" u="none" strike="noStrike" cap="none" normalizeH="0" baseline="0" smtClean="0">
                        <a:ln>
                          <a:noFill/>
                        </a:ln>
                        <a:solidFill>
                          <a:srgbClr val="000000"/>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Arial" charset="0"/>
                        </a:rPr>
                        <a:t>-2,8</a:t>
                      </a:r>
                      <a:endParaRPr kumimoji="0" lang="en-US" sz="1200" b="1" i="0" u="none" strike="noStrike" cap="none" normalizeH="0" baseline="0" dirty="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192880">
                <a:tc>
                  <a:txBody>
                    <a:bodyPr/>
                    <a:lstStyle/>
                    <a:p>
                      <a:r>
                        <a:rPr kumimoji="0" lang="kk-KZ" sz="1200" b="0" i="0" u="none" strike="noStrike" kern="1200" cap="none" normalizeH="0" baseline="0" dirty="0" smtClean="0">
                          <a:ln>
                            <a:noFill/>
                          </a:ln>
                          <a:solidFill>
                            <a:srgbClr val="000000"/>
                          </a:solidFill>
                          <a:effectLst/>
                          <a:latin typeface="Arial" charset="0"/>
                          <a:ea typeface="+mn-ea"/>
                          <a:cs typeface="+mn-cs"/>
                        </a:rPr>
                        <a:t>ЖІӨ,  млрд. АҚШ доллары</a:t>
                      </a:r>
                      <a:endParaRPr kumimoji="0" lang="ru-RU" sz="1200" b="0" i="0" u="none" strike="noStrike" kern="1200" cap="none" normalizeH="0" baseline="0" dirty="0">
                        <a:ln>
                          <a:noFill/>
                        </a:ln>
                        <a:solidFill>
                          <a:srgbClr val="000000"/>
                        </a:solidFill>
                        <a:effectLst/>
                        <a:latin typeface="Arial" charset="0"/>
                        <a:ea typeface="+mn-ea"/>
                        <a:cs typeface="+mn-cs"/>
                      </a:endParaRPr>
                    </a:p>
                  </a:txBody>
                  <a:tcPr marL="14400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0" i="0" u="none" strike="noStrike" cap="none" normalizeH="0" baseline="0" dirty="0" smtClean="0">
                          <a:ln>
                            <a:noFill/>
                          </a:ln>
                          <a:solidFill>
                            <a:srgbClr val="000000"/>
                          </a:solidFill>
                          <a:effectLst/>
                          <a:latin typeface="Arial" charset="0"/>
                        </a:rPr>
                        <a:t>2</a:t>
                      </a:r>
                      <a:r>
                        <a:rPr kumimoji="0" lang="en-US" sz="1200" b="0" i="0" u="none" strike="noStrike" cap="none" normalizeH="0" baseline="0" dirty="0" smtClean="0">
                          <a:ln>
                            <a:noFill/>
                          </a:ln>
                          <a:solidFill>
                            <a:srgbClr val="000000"/>
                          </a:solidFill>
                          <a:effectLst/>
                          <a:latin typeface="Arial" charset="0"/>
                        </a:rPr>
                        <a:t>26</a:t>
                      </a:r>
                      <a:r>
                        <a:rPr kumimoji="0" lang="kk-KZ" sz="1200" b="0" i="0" u="none" strike="noStrike" cap="none" normalizeH="0" baseline="0" dirty="0" smtClean="0">
                          <a:ln>
                            <a:noFill/>
                          </a:ln>
                          <a:solidFill>
                            <a:srgbClr val="000000"/>
                          </a:solidFill>
                          <a:effectLst/>
                          <a:latin typeface="Arial" charset="0"/>
                        </a:rPr>
                        <a:t>,</a:t>
                      </a:r>
                      <a:r>
                        <a:rPr kumimoji="0" lang="en-US" sz="1200" b="0" i="0" u="none" strike="noStrike" cap="none" normalizeH="0" baseline="0" dirty="0" smtClean="0">
                          <a:ln>
                            <a:noFill/>
                          </a:ln>
                          <a:solidFill>
                            <a:srgbClr val="000000"/>
                          </a:solidFill>
                          <a:effectLst/>
                          <a:latin typeface="Arial" charset="0"/>
                        </a:rPr>
                        <a:t>6</a:t>
                      </a: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0" i="0" u="none" strike="noStrike" cap="none" normalizeH="0" baseline="0" smtClean="0">
                          <a:ln>
                            <a:noFill/>
                          </a:ln>
                          <a:solidFill>
                            <a:schemeClr val="tx1"/>
                          </a:solidFill>
                          <a:effectLst/>
                          <a:latin typeface="Arial" charset="0"/>
                        </a:rPr>
                        <a:t>220,3</a:t>
                      </a:r>
                      <a:endParaRPr kumimoji="0" lang="en-US" sz="1200" b="0" i="0" u="none" strike="noStrike" cap="none" normalizeH="0" baseline="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Arial" charset="0"/>
                        </a:rPr>
                        <a:t>-</a:t>
                      </a:r>
                      <a:r>
                        <a:rPr kumimoji="0" lang="en-US" sz="1200" b="1" i="0" u="none" strike="noStrike" cap="none" normalizeH="0" baseline="0" dirty="0" smtClean="0">
                          <a:ln>
                            <a:noFill/>
                          </a:ln>
                          <a:solidFill>
                            <a:schemeClr val="tx1"/>
                          </a:solidFill>
                          <a:effectLst/>
                          <a:latin typeface="Arial" charset="0"/>
                        </a:rPr>
                        <a:t>6</a:t>
                      </a:r>
                      <a:r>
                        <a:rPr kumimoji="0" lang="kk-KZ" sz="1200" b="1" i="0" u="none" strike="noStrike" cap="none" normalizeH="0" baseline="0" dirty="0" smtClean="0">
                          <a:ln>
                            <a:noFill/>
                          </a:ln>
                          <a:solidFill>
                            <a:schemeClr val="tx1"/>
                          </a:solidFill>
                          <a:effectLst/>
                          <a:latin typeface="Arial" charset="0"/>
                        </a:rPr>
                        <a:t>,</a:t>
                      </a:r>
                      <a:r>
                        <a:rPr kumimoji="0" lang="en-US" sz="1200" b="1" i="0" u="none" strike="noStrike" cap="none" normalizeH="0" baseline="0" dirty="0" smtClean="0">
                          <a:ln>
                            <a:noFill/>
                          </a:ln>
                          <a:solidFill>
                            <a:schemeClr val="tx1"/>
                          </a:solidFill>
                          <a:effectLst/>
                          <a:latin typeface="Arial" charset="0"/>
                        </a:rPr>
                        <a:t>3</a:t>
                      </a: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377252">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kk-KZ" sz="1200" b="0" i="0" u="none" strike="noStrike" kern="1200" cap="none" normalizeH="0" baseline="0" dirty="0" smtClean="0">
                          <a:ln>
                            <a:noFill/>
                          </a:ln>
                          <a:solidFill>
                            <a:srgbClr val="000000"/>
                          </a:solidFill>
                          <a:effectLst/>
                          <a:latin typeface="Arial" charset="0"/>
                          <a:ea typeface="+mn-ea"/>
                          <a:cs typeface="+mn-cs"/>
                        </a:rPr>
                        <a:t>Жан басына шаққандағы ЖІӨ</a:t>
                      </a:r>
                      <a:r>
                        <a:rPr kumimoji="0" lang="ru-RU" sz="1200" b="0" i="0" u="none" strike="noStrike" kern="1200" cap="none" normalizeH="0" baseline="0" dirty="0" smtClean="0">
                          <a:ln>
                            <a:noFill/>
                          </a:ln>
                          <a:solidFill>
                            <a:srgbClr val="000000"/>
                          </a:solidFill>
                          <a:effectLst/>
                          <a:latin typeface="Arial" charset="0"/>
                          <a:ea typeface="+mn-ea"/>
                          <a:cs typeface="+mn-cs"/>
                        </a:rPr>
                        <a:t> </a:t>
                      </a:r>
                      <a:br>
                        <a:rPr kumimoji="0" lang="ru-RU" sz="1200" b="0" i="0" u="none" strike="noStrike" kern="1200" cap="none" normalizeH="0" baseline="0" dirty="0" smtClean="0">
                          <a:ln>
                            <a:noFill/>
                          </a:ln>
                          <a:solidFill>
                            <a:srgbClr val="000000"/>
                          </a:solidFill>
                          <a:effectLst/>
                          <a:latin typeface="Arial" charset="0"/>
                          <a:ea typeface="+mn-ea"/>
                          <a:cs typeface="+mn-cs"/>
                        </a:rPr>
                      </a:br>
                      <a:r>
                        <a:rPr kumimoji="0" lang="kk-KZ" sz="1200" b="0" i="0" u="none" strike="noStrike" kern="1200" cap="none" normalizeH="0" baseline="0" dirty="0" smtClean="0">
                          <a:ln>
                            <a:noFill/>
                          </a:ln>
                          <a:solidFill>
                            <a:srgbClr val="000000"/>
                          </a:solidFill>
                          <a:effectLst/>
                          <a:latin typeface="Arial" charset="0"/>
                          <a:ea typeface="+mn-ea"/>
                          <a:cs typeface="+mn-cs"/>
                        </a:rPr>
                        <a:t>Ресми бағам бойынша АҚШ доллары</a:t>
                      </a:r>
                      <a:endParaRPr kumimoji="0" lang="ru-RU" sz="1200" b="0" i="0" u="none" strike="noStrike" kern="1200" cap="none" normalizeH="0" baseline="0" dirty="0" smtClean="0">
                        <a:ln>
                          <a:noFill/>
                        </a:ln>
                        <a:solidFill>
                          <a:srgbClr val="000000"/>
                        </a:solidFill>
                        <a:effectLst/>
                        <a:latin typeface="Arial" charset="0"/>
                        <a:ea typeface="+mn-ea"/>
                        <a:cs typeface="+mn-cs"/>
                      </a:endParaRPr>
                    </a:p>
                  </a:txBody>
                  <a:tcPr marL="14400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Arial" charset="0"/>
                        </a:rPr>
                        <a:t>13</a:t>
                      </a:r>
                      <a:r>
                        <a:rPr kumimoji="0" lang="kk-KZ" sz="1200" b="0" i="0" u="none" strike="noStrike" cap="none" normalizeH="0" baseline="0" dirty="0" smtClean="0">
                          <a:ln>
                            <a:noFill/>
                          </a:ln>
                          <a:solidFill>
                            <a:srgbClr val="000000"/>
                          </a:solidFill>
                          <a:effectLst/>
                          <a:latin typeface="Arial" charset="0"/>
                        </a:rPr>
                        <a:t> </a:t>
                      </a:r>
                      <a:r>
                        <a:rPr kumimoji="0" lang="en-US" sz="1200" b="0" i="0" u="none" strike="noStrike" cap="none" normalizeH="0" baseline="0" dirty="0" smtClean="0">
                          <a:ln>
                            <a:noFill/>
                          </a:ln>
                          <a:solidFill>
                            <a:srgbClr val="000000"/>
                          </a:solidFill>
                          <a:effectLst/>
                          <a:latin typeface="Arial" charset="0"/>
                        </a:rPr>
                        <a:t>294</a:t>
                      </a:r>
                      <a:r>
                        <a:rPr kumimoji="0" lang="kk-KZ" sz="1200" b="0" i="0" u="none" strike="noStrike" cap="none" normalizeH="0" baseline="0" dirty="0" smtClean="0">
                          <a:ln>
                            <a:noFill/>
                          </a:ln>
                          <a:solidFill>
                            <a:srgbClr val="000000"/>
                          </a:solidFill>
                          <a:effectLst/>
                          <a:latin typeface="Arial" charset="0"/>
                        </a:rPr>
                        <a:t>,</a:t>
                      </a:r>
                      <a:r>
                        <a:rPr kumimoji="0" lang="en-US" sz="1200" b="0" i="0" u="none" strike="noStrike" cap="none" normalizeH="0" baseline="0" dirty="0" smtClean="0">
                          <a:ln>
                            <a:noFill/>
                          </a:ln>
                          <a:solidFill>
                            <a:srgbClr val="000000"/>
                          </a:solidFill>
                          <a:effectLst/>
                          <a:latin typeface="Arial" charset="0"/>
                        </a:rPr>
                        <a:t>5</a:t>
                      </a: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Arial" charset="0"/>
                        </a:rPr>
                        <a:t>12 933,0</a:t>
                      </a:r>
                      <a:endParaRPr kumimoji="0" lang="en-US" sz="1200" b="0" i="0" u="none" strike="noStrike" cap="none" normalizeH="0" baseline="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Arial" charset="0"/>
                        </a:rPr>
                        <a:t>-</a:t>
                      </a:r>
                      <a:r>
                        <a:rPr kumimoji="0" lang="en-US" sz="1200" b="1" i="0" u="none" strike="noStrike" cap="none" normalizeH="0" baseline="0" dirty="0" smtClean="0">
                          <a:ln>
                            <a:noFill/>
                          </a:ln>
                          <a:solidFill>
                            <a:schemeClr val="tx1"/>
                          </a:solidFill>
                          <a:effectLst/>
                          <a:latin typeface="Arial" charset="0"/>
                        </a:rPr>
                        <a:t>361</a:t>
                      </a:r>
                      <a:r>
                        <a:rPr kumimoji="0" lang="kk-KZ" sz="1200" b="1" i="0" u="none" strike="noStrike" cap="none" normalizeH="0" baseline="0" dirty="0" smtClean="0">
                          <a:ln>
                            <a:noFill/>
                          </a:ln>
                          <a:solidFill>
                            <a:schemeClr val="tx1"/>
                          </a:solidFill>
                          <a:effectLst/>
                          <a:latin typeface="Arial" charset="0"/>
                        </a:rPr>
                        <a:t>,5</a:t>
                      </a:r>
                      <a:endParaRPr kumimoji="0" lang="en-US" sz="1200" b="1" i="0" u="none" strike="noStrike" cap="none" normalizeH="0" baseline="0" dirty="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199973">
                <a:tc>
                  <a:txBody>
                    <a:bodyPr/>
                    <a:lstStyle/>
                    <a:p>
                      <a:r>
                        <a:rPr kumimoji="0" lang="kk-KZ" sz="1200" b="0" i="0" u="none" strike="noStrike" kern="1200" cap="none" normalizeH="0" baseline="0" dirty="0" smtClean="0">
                          <a:ln>
                            <a:noFill/>
                          </a:ln>
                          <a:solidFill>
                            <a:srgbClr val="000000"/>
                          </a:solidFill>
                          <a:effectLst/>
                          <a:latin typeface="Arial" charset="0"/>
                          <a:ea typeface="+mn-ea"/>
                          <a:cs typeface="+mn-cs"/>
                        </a:rPr>
                        <a:t>Ауыл шаруашылығының ЖҚҚ, алдыңғы жылға қатысты %</a:t>
                      </a:r>
                      <a:endParaRPr kumimoji="0" lang="ru-RU" sz="1200" b="0" i="0" u="none" strike="noStrike" kern="1200" cap="none" normalizeH="0" baseline="0" dirty="0">
                        <a:ln>
                          <a:noFill/>
                        </a:ln>
                        <a:solidFill>
                          <a:srgbClr val="000000"/>
                        </a:solidFill>
                        <a:effectLst/>
                        <a:latin typeface="Arial" charset="0"/>
                        <a:ea typeface="+mn-ea"/>
                        <a:cs typeface="+mn-cs"/>
                      </a:endParaRPr>
                    </a:p>
                  </a:txBody>
                  <a:tcPr marL="14400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0" i="0" u="none" strike="noStrike" cap="none" normalizeH="0" baseline="0" dirty="0" smtClean="0">
                          <a:ln>
                            <a:noFill/>
                          </a:ln>
                          <a:solidFill>
                            <a:srgbClr val="000000"/>
                          </a:solidFill>
                          <a:effectLst/>
                          <a:latin typeface="Arial" charset="0"/>
                        </a:rPr>
                        <a:t>1</a:t>
                      </a:r>
                      <a:r>
                        <a:rPr kumimoji="0" lang="en-US" sz="1200" b="0" i="0" u="none" strike="noStrike" cap="none" normalizeH="0" baseline="0" dirty="0" smtClean="0">
                          <a:ln>
                            <a:noFill/>
                          </a:ln>
                          <a:solidFill>
                            <a:srgbClr val="000000"/>
                          </a:solidFill>
                          <a:effectLst/>
                          <a:latin typeface="Arial" charset="0"/>
                        </a:rPr>
                        <a:t>10</a:t>
                      </a:r>
                      <a:r>
                        <a:rPr kumimoji="0" lang="kk-KZ" sz="1200" b="0" i="0" u="none" strike="noStrike" cap="none" normalizeH="0" baseline="0" dirty="0" smtClean="0">
                          <a:ln>
                            <a:noFill/>
                          </a:ln>
                          <a:solidFill>
                            <a:srgbClr val="000000"/>
                          </a:solidFill>
                          <a:effectLst/>
                          <a:latin typeface="Arial" charset="0"/>
                        </a:rPr>
                        <a:t>,</a:t>
                      </a:r>
                      <a:r>
                        <a:rPr kumimoji="0" lang="en-US" sz="1200" b="0" i="0" u="none" strike="noStrike" cap="none" normalizeH="0" baseline="0" dirty="0" smtClean="0">
                          <a:ln>
                            <a:noFill/>
                          </a:ln>
                          <a:solidFill>
                            <a:srgbClr val="000000"/>
                          </a:solidFill>
                          <a:effectLst/>
                          <a:latin typeface="Arial" charset="0"/>
                        </a:rPr>
                        <a:t>5</a:t>
                      </a: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0" i="0" u="none" strike="noStrike" cap="none" normalizeH="0" baseline="0" smtClean="0">
                          <a:ln>
                            <a:noFill/>
                          </a:ln>
                          <a:solidFill>
                            <a:schemeClr val="tx1"/>
                          </a:solidFill>
                          <a:effectLst/>
                          <a:latin typeface="Arial" charset="0"/>
                        </a:rPr>
                        <a:t>110,8</a:t>
                      </a:r>
                      <a:endParaRPr kumimoji="0" lang="en-US" sz="1200" b="0" i="0" u="none" strike="noStrike" cap="none" normalizeH="0" baseline="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Arial" charset="0"/>
                        </a:rPr>
                        <a:t>0,3</a:t>
                      </a:r>
                      <a:endParaRPr kumimoji="0" lang="en-US" sz="1200" b="1" i="0" u="none" strike="noStrike" cap="none" normalizeH="0" baseline="0" dirty="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343213">
                <a:tc>
                  <a:txBody>
                    <a:bodyPr/>
                    <a:lstStyle/>
                    <a:p>
                      <a:r>
                        <a:rPr kumimoji="0" lang="kk-KZ" sz="1200" b="0" i="0" u="none" strike="noStrike" kern="1200" cap="none" normalizeH="0" baseline="0" dirty="0" smtClean="0">
                          <a:ln>
                            <a:noFill/>
                          </a:ln>
                          <a:solidFill>
                            <a:srgbClr val="000000"/>
                          </a:solidFill>
                          <a:effectLst/>
                          <a:latin typeface="Arial" charset="0"/>
                          <a:ea typeface="+mn-ea"/>
                          <a:cs typeface="+mn-cs"/>
                        </a:rPr>
                        <a:t>Өнеркәсіптің  ЖҚҚ, алдыңғы жылға қатысты %</a:t>
                      </a:r>
                      <a:endParaRPr kumimoji="0" lang="ru-RU" sz="1200" b="0" i="0" u="none" strike="noStrike" kern="1200" cap="none" normalizeH="0" baseline="0" dirty="0">
                        <a:ln>
                          <a:noFill/>
                        </a:ln>
                        <a:solidFill>
                          <a:srgbClr val="000000"/>
                        </a:solidFill>
                        <a:effectLst/>
                        <a:latin typeface="Arial" charset="0"/>
                        <a:ea typeface="+mn-ea"/>
                        <a:cs typeface="+mn-cs"/>
                      </a:endParaRPr>
                    </a:p>
                  </a:txBody>
                  <a:tcPr marL="14400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Arial" charset="0"/>
                        </a:rPr>
                        <a:t>103</a:t>
                      </a:r>
                      <a:r>
                        <a:rPr kumimoji="0" lang="kk-KZ" sz="1200" b="0" i="0" u="none" strike="noStrike" cap="none" normalizeH="0" baseline="0" dirty="0" smtClean="0">
                          <a:ln>
                            <a:noFill/>
                          </a:ln>
                          <a:solidFill>
                            <a:srgbClr val="000000"/>
                          </a:solidFill>
                          <a:effectLst/>
                          <a:latin typeface="Arial" charset="0"/>
                        </a:rPr>
                        <a:t>,</a:t>
                      </a:r>
                      <a:r>
                        <a:rPr kumimoji="0" lang="en-US" sz="1200" b="0" i="0" u="none" strike="noStrike" cap="none" normalizeH="0" baseline="0" dirty="0" smtClean="0">
                          <a:ln>
                            <a:noFill/>
                          </a:ln>
                          <a:solidFill>
                            <a:srgbClr val="000000"/>
                          </a:solidFill>
                          <a:effectLst/>
                          <a:latin typeface="Arial" charset="0"/>
                        </a:rPr>
                        <a:t>9</a:t>
                      </a: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Arial" charset="0"/>
                        </a:rPr>
                        <a:t>102,3</a:t>
                      </a:r>
                      <a:endParaRPr kumimoji="0" lang="en-US" sz="1200" b="0" i="0" u="none" strike="noStrike" cap="none" normalizeH="0" baseline="0" dirty="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Arial" charset="0"/>
                        </a:rPr>
                        <a:t>-1,6</a:t>
                      </a:r>
                      <a:endParaRPr kumimoji="0" lang="en-US" sz="1200" b="1" i="0" u="none" strike="noStrike" cap="none" normalizeH="0" baseline="0" dirty="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373659">
                <a:tc>
                  <a:txBody>
                    <a:bodyPr/>
                    <a:lstStyle/>
                    <a:p>
                      <a:r>
                        <a:rPr kumimoji="0" lang="ru-RU" sz="1200" b="0" i="0" u="none" strike="noStrike" cap="none" normalizeH="0" baseline="0" dirty="0" smtClean="0">
                          <a:ln>
                            <a:noFill/>
                          </a:ln>
                          <a:solidFill>
                            <a:srgbClr val="000000"/>
                          </a:solidFill>
                          <a:effectLst/>
                          <a:latin typeface="Arial" charset="0"/>
                        </a:rPr>
                        <a:t> </a:t>
                      </a:r>
                      <a:r>
                        <a:rPr kumimoji="0" lang="kk-KZ" sz="1200" b="0" i="0" u="none" strike="noStrike" kern="1200" cap="none" normalizeH="0" baseline="0" dirty="0" smtClean="0">
                          <a:ln>
                            <a:noFill/>
                          </a:ln>
                          <a:solidFill>
                            <a:srgbClr val="000000"/>
                          </a:solidFill>
                          <a:effectLst/>
                          <a:latin typeface="Arial" charset="0"/>
                          <a:ea typeface="+mn-ea"/>
                          <a:cs typeface="+mn-cs"/>
                        </a:rPr>
                        <a:t>Тау-кен өндіру өнеркәсібі және карьерлерді  қазу, алдыңғы жылға қатысты %</a:t>
                      </a:r>
                      <a:endParaRPr kumimoji="0" lang="ru-RU" sz="1200" b="0" i="0" u="none" strike="noStrike" kern="1200" cap="none" normalizeH="0" baseline="0" dirty="0">
                        <a:ln>
                          <a:noFill/>
                        </a:ln>
                        <a:solidFill>
                          <a:srgbClr val="000000"/>
                        </a:solidFill>
                        <a:effectLst/>
                        <a:latin typeface="Arial" charset="0"/>
                        <a:ea typeface="+mn-ea"/>
                        <a:cs typeface="+mn-cs"/>
                      </a:endParaRPr>
                    </a:p>
                  </a:txBody>
                  <a:tcPr marL="14400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rgbClr val="000000"/>
                          </a:solidFill>
                          <a:effectLst/>
                          <a:latin typeface="Arial" charset="0"/>
                        </a:rPr>
                        <a:t>10</a:t>
                      </a:r>
                      <a:r>
                        <a:rPr kumimoji="0" lang="en-US" sz="1200" b="0" i="0" u="none" strike="noStrike" cap="none" normalizeH="0" baseline="0" smtClean="0">
                          <a:ln>
                            <a:noFill/>
                          </a:ln>
                          <a:solidFill>
                            <a:srgbClr val="000000"/>
                          </a:solidFill>
                          <a:effectLst/>
                          <a:latin typeface="Arial" charset="0"/>
                        </a:rPr>
                        <a:t>3</a:t>
                      </a:r>
                      <a:r>
                        <a:rPr kumimoji="0" lang="ru-RU" sz="1200" b="0" i="0" u="none" strike="noStrike" cap="none" normalizeH="0" baseline="0" smtClean="0">
                          <a:ln>
                            <a:noFill/>
                          </a:ln>
                          <a:solidFill>
                            <a:srgbClr val="000000"/>
                          </a:solidFill>
                          <a:effectLst/>
                          <a:latin typeface="Arial" charset="0"/>
                        </a:rPr>
                        <a:t>,</a:t>
                      </a:r>
                      <a:r>
                        <a:rPr kumimoji="0" lang="en-US" sz="1200" b="0" i="0" u="none" strike="noStrike" cap="none" normalizeH="0" baseline="0" smtClean="0">
                          <a:ln>
                            <a:noFill/>
                          </a:ln>
                          <a:solidFill>
                            <a:srgbClr val="000000"/>
                          </a:solidFill>
                          <a:effectLst/>
                          <a:latin typeface="Arial" charset="0"/>
                        </a:rPr>
                        <a:t>9</a:t>
                      </a: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Arial" charset="0"/>
                        </a:rPr>
                        <a:t>103,1</a:t>
                      </a:r>
                      <a:endParaRPr kumimoji="0" lang="en-US" sz="1200" b="0" i="0" u="none" strike="noStrike" cap="none" normalizeH="0" baseline="0" dirty="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Arial" charset="0"/>
                        </a:rPr>
                        <a:t>-0,8</a:t>
                      </a:r>
                      <a:endParaRPr kumimoji="0" lang="en-US" sz="1200" b="1" i="0" u="none" strike="noStrike" cap="none" normalizeH="0" baseline="0" dirty="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32194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0000"/>
                          </a:solidFill>
                          <a:effectLst/>
                          <a:latin typeface="Arial" charset="0"/>
                        </a:rPr>
                        <a:t> </a:t>
                      </a:r>
                      <a:r>
                        <a:rPr kumimoji="0" lang="kk-KZ" sz="1200" b="0" i="0" u="none" strike="noStrike" kern="1200" cap="none" normalizeH="0" baseline="0" dirty="0" smtClean="0">
                          <a:ln>
                            <a:noFill/>
                          </a:ln>
                          <a:solidFill>
                            <a:srgbClr val="000000"/>
                          </a:solidFill>
                          <a:effectLst/>
                          <a:latin typeface="Arial" charset="0"/>
                          <a:ea typeface="+mn-ea"/>
                          <a:cs typeface="+mn-cs"/>
                        </a:rPr>
                        <a:t>Өңдеу өнеркәсібі, алдыңғы жылға қатысты %</a:t>
                      </a:r>
                      <a:endParaRPr kumimoji="0" lang="ru-RU" sz="1200" b="0" i="0" u="none" strike="noStrike" kern="1200" cap="none" normalizeH="0" baseline="0" dirty="0" smtClean="0">
                        <a:ln>
                          <a:noFill/>
                        </a:ln>
                        <a:solidFill>
                          <a:srgbClr val="000000"/>
                        </a:solidFill>
                        <a:effectLst/>
                        <a:latin typeface="Arial" charset="0"/>
                        <a:ea typeface="+mn-ea"/>
                        <a:cs typeface="+mn-cs"/>
                      </a:endParaRPr>
                    </a:p>
                  </a:txBody>
                  <a:tcPr marL="14400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0000"/>
                          </a:solidFill>
                          <a:effectLst/>
                          <a:latin typeface="Arial" charset="0"/>
                        </a:rPr>
                        <a:t>10</a:t>
                      </a:r>
                      <a:r>
                        <a:rPr kumimoji="0" lang="en-US" sz="1200" b="0" i="0" u="none" strike="noStrike" cap="none" normalizeH="0" baseline="0" dirty="0" smtClean="0">
                          <a:ln>
                            <a:noFill/>
                          </a:ln>
                          <a:solidFill>
                            <a:srgbClr val="000000"/>
                          </a:solidFill>
                          <a:effectLst/>
                          <a:latin typeface="Arial" charset="0"/>
                        </a:rPr>
                        <a:t>4</a:t>
                      </a:r>
                      <a:r>
                        <a:rPr kumimoji="0" lang="ru-RU" sz="1200" b="0" i="0" u="none" strike="noStrike" cap="none" normalizeH="0" baseline="0" dirty="0" smtClean="0">
                          <a:ln>
                            <a:noFill/>
                          </a:ln>
                          <a:solidFill>
                            <a:srgbClr val="000000"/>
                          </a:solidFill>
                          <a:effectLst/>
                          <a:latin typeface="Arial" charset="0"/>
                        </a:rPr>
                        <a:t>,</a:t>
                      </a:r>
                      <a:r>
                        <a:rPr kumimoji="0" lang="en-US" sz="1200" b="0" i="0" u="none" strike="noStrike" cap="none" normalizeH="0" baseline="0" dirty="0" smtClean="0">
                          <a:ln>
                            <a:noFill/>
                          </a:ln>
                          <a:solidFill>
                            <a:srgbClr val="000000"/>
                          </a:solidFill>
                          <a:effectLst/>
                          <a:latin typeface="Arial" charset="0"/>
                        </a:rPr>
                        <a:t>0</a:t>
                      </a: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Arial" charset="0"/>
                        </a:rPr>
                        <a:t>101,6</a:t>
                      </a:r>
                      <a:endParaRPr kumimoji="0" lang="en-US" sz="1200" b="0" i="0" u="none" strike="noStrike" cap="none" normalizeH="0" baseline="0" dirty="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Arial" charset="0"/>
                        </a:rPr>
                        <a:t>-2,4</a:t>
                      </a:r>
                      <a:endParaRPr kumimoji="0" lang="en-US" sz="1200" b="1" i="0" u="none" strike="noStrike" cap="none" normalizeH="0" baseline="0" dirty="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192880">
                <a:tc>
                  <a:txBody>
                    <a:bodyPr/>
                    <a:lstStyle/>
                    <a:p>
                      <a:r>
                        <a:rPr kumimoji="0" lang="kk-KZ" sz="1200" b="1" i="0" u="none" strike="noStrike" kern="1200" cap="none" normalizeH="0" baseline="0" dirty="0" smtClean="0">
                          <a:ln>
                            <a:noFill/>
                          </a:ln>
                          <a:solidFill>
                            <a:srgbClr val="000000"/>
                          </a:solidFill>
                          <a:effectLst/>
                          <a:latin typeface="Arial" charset="0"/>
                          <a:ea typeface="+mn-ea"/>
                          <a:cs typeface="+mn-cs"/>
                        </a:rPr>
                        <a:t>Мұнай өндіру көлемі, млн. тонна</a:t>
                      </a:r>
                      <a:endParaRPr kumimoji="0" lang="ru-RU" sz="1200" b="1" i="0" u="none" strike="noStrike" kern="1200" cap="none" normalizeH="0" baseline="0" dirty="0">
                        <a:ln>
                          <a:noFill/>
                        </a:ln>
                        <a:solidFill>
                          <a:srgbClr val="000000"/>
                        </a:solidFill>
                        <a:effectLst/>
                        <a:latin typeface="Arial" charset="0"/>
                        <a:ea typeface="+mn-ea"/>
                        <a:cs typeface="+mn-cs"/>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rPr>
                        <a:t>82,0</a:t>
                      </a: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smtClean="0">
                          <a:ln>
                            <a:noFill/>
                          </a:ln>
                          <a:solidFill>
                            <a:schemeClr val="tx1"/>
                          </a:solidFill>
                          <a:effectLst/>
                          <a:latin typeface="Arial" charset="0"/>
                        </a:rPr>
                        <a:t>81,7</a:t>
                      </a:r>
                      <a:endParaRPr kumimoji="0" lang="en-US" sz="1200" b="1" i="0" u="none" strike="noStrike" cap="none" normalizeH="0" baseline="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Arial" charset="0"/>
                        </a:rPr>
                        <a:t>-0,3</a:t>
                      </a:r>
                      <a:endParaRPr kumimoji="0" lang="en-US" sz="1200" b="1" i="0" u="none" strike="noStrike" cap="none" normalizeH="0" baseline="0" dirty="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192880">
                <a:tc>
                  <a:txBody>
                    <a:bodyPr/>
                    <a:lstStyle/>
                    <a:p>
                      <a:pPr marL="107950" marR="0" lvl="0" indent="0" algn="l" defTabSz="914400" rtl="0" eaLnBrk="1" fontAlgn="t" latinLnBrk="0" hangingPunct="1">
                        <a:lnSpc>
                          <a:spcPct val="100000"/>
                        </a:lnSpc>
                        <a:spcBef>
                          <a:spcPct val="0"/>
                        </a:spcBef>
                        <a:spcAft>
                          <a:spcPct val="0"/>
                        </a:spcAft>
                        <a:buClrTx/>
                        <a:buSzTx/>
                        <a:buFontTx/>
                        <a:buNone/>
                        <a:tabLst/>
                      </a:pPr>
                      <a:r>
                        <a:rPr kumimoji="0" lang="kk-KZ" sz="1200" b="0" i="0" u="none" strike="noStrike" kern="1200" cap="none" normalizeH="0" baseline="0" dirty="0" smtClean="0">
                          <a:ln>
                            <a:noFill/>
                          </a:ln>
                          <a:solidFill>
                            <a:srgbClr val="000000"/>
                          </a:solidFill>
                          <a:effectLst/>
                          <a:latin typeface="Arial" charset="0"/>
                          <a:ea typeface="+mn-ea"/>
                          <a:cs typeface="+mn-cs"/>
                        </a:rPr>
                        <a:t>Құрылыстың ЖҚҚ, алдыңғы жылға қатысты %</a:t>
                      </a:r>
                      <a:endParaRPr kumimoji="0" lang="ru-RU" sz="1200" b="0" i="0" u="none" strike="noStrike" kern="1200" cap="none" normalizeH="0" baseline="0" dirty="0" smtClean="0">
                        <a:ln>
                          <a:noFill/>
                        </a:ln>
                        <a:solidFill>
                          <a:srgbClr val="000000"/>
                        </a:solidFill>
                        <a:effectLst/>
                        <a:latin typeface="Arial" charset="0"/>
                        <a:ea typeface="+mn-ea"/>
                        <a:cs typeface="+mn-cs"/>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rPr>
                        <a:t>10</a:t>
                      </a:r>
                      <a:r>
                        <a:rPr kumimoji="0" lang="ru-RU" sz="1200" b="0" i="0" u="none" strike="noStrike" cap="none" normalizeH="0" baseline="0" smtClean="0">
                          <a:ln>
                            <a:noFill/>
                          </a:ln>
                          <a:solidFill>
                            <a:srgbClr val="000000"/>
                          </a:solidFill>
                          <a:effectLst/>
                          <a:latin typeface="Arial" charset="0"/>
                        </a:rPr>
                        <a:t>1,8</a:t>
                      </a:r>
                      <a:endParaRPr kumimoji="0" lang="en-US" sz="1200" b="0" i="0" u="none" strike="noStrike" cap="none" normalizeH="0" baseline="0" smtClean="0">
                        <a:ln>
                          <a:noFill/>
                        </a:ln>
                        <a:solidFill>
                          <a:srgbClr val="000000"/>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10</a:t>
                      </a:r>
                      <a:r>
                        <a:rPr kumimoji="0" lang="ru-RU" sz="1200" b="0" i="0" u="none" strike="noStrike" cap="none" normalizeH="0" baseline="0" dirty="0" smtClean="0">
                          <a:ln>
                            <a:noFill/>
                          </a:ln>
                          <a:solidFill>
                            <a:schemeClr val="tx1"/>
                          </a:solidFill>
                          <a:effectLst/>
                          <a:latin typeface="Arial" charset="0"/>
                        </a:rPr>
                        <a:t>3,0</a:t>
                      </a:r>
                      <a:endParaRPr kumimoji="0" lang="en-US" sz="1200" b="0" i="0" u="none" strike="noStrike" cap="none" normalizeH="0" baseline="0" dirty="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smtClean="0">
                          <a:ln>
                            <a:noFill/>
                          </a:ln>
                          <a:solidFill>
                            <a:schemeClr val="tx1"/>
                          </a:solidFill>
                          <a:effectLst/>
                          <a:latin typeface="Arial" charset="0"/>
                        </a:rPr>
                        <a:t>1,2</a:t>
                      </a:r>
                      <a:endParaRPr kumimoji="0" lang="en-US" sz="1200" b="1" i="0" u="none" strike="noStrike" cap="none" normalizeH="0" baseline="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377252">
                <a:tc>
                  <a:txBody>
                    <a:bodyPr/>
                    <a:lstStyle/>
                    <a:p>
                      <a:r>
                        <a:rPr kumimoji="0" lang="kk-KZ" sz="1200" b="0" i="0" u="none" strike="noStrike" kern="1200" cap="none" normalizeH="0" baseline="0" dirty="0" smtClean="0">
                          <a:ln>
                            <a:noFill/>
                          </a:ln>
                          <a:solidFill>
                            <a:srgbClr val="000000"/>
                          </a:solidFill>
                          <a:effectLst/>
                          <a:latin typeface="Arial" charset="0"/>
                          <a:ea typeface="+mn-ea"/>
                          <a:cs typeface="+mn-cs"/>
                        </a:rPr>
                        <a:t>   Көлік және  қоймалаудың  ЖҚҚ, алдыңғы жылға қатысты %</a:t>
                      </a:r>
                      <a:endParaRPr kumimoji="0" lang="ru-RU" sz="1200" b="0" i="0" u="none" strike="noStrike" kern="1200" cap="none" normalizeH="0" baseline="0" dirty="0">
                        <a:ln>
                          <a:noFill/>
                        </a:ln>
                        <a:solidFill>
                          <a:srgbClr val="000000"/>
                        </a:solidFill>
                        <a:effectLst/>
                        <a:latin typeface="Arial" charset="0"/>
                        <a:ea typeface="+mn-ea"/>
                        <a:cs typeface="+mn-cs"/>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0000"/>
                          </a:solidFill>
                          <a:effectLst/>
                          <a:latin typeface="Arial" charset="0"/>
                        </a:rPr>
                        <a:t>107,0</a:t>
                      </a:r>
                      <a:endParaRPr kumimoji="0" lang="en-US" sz="1200" b="0" i="0" u="none" strike="noStrike" cap="none" normalizeH="0" baseline="0" dirty="0" smtClean="0">
                        <a:ln>
                          <a:noFill/>
                        </a:ln>
                        <a:solidFill>
                          <a:srgbClr val="000000"/>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smtClean="0">
                          <a:ln>
                            <a:noFill/>
                          </a:ln>
                          <a:solidFill>
                            <a:schemeClr val="tx1"/>
                          </a:solidFill>
                          <a:effectLst/>
                          <a:latin typeface="Arial" charset="0"/>
                        </a:rPr>
                        <a:t>107,5</a:t>
                      </a: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Arial" charset="0"/>
                        </a:rPr>
                        <a:t>0,5</a:t>
                      </a:r>
                      <a:endParaRPr kumimoji="0" lang="en-US" sz="1200" b="1" i="0" u="none" strike="noStrike" cap="none" normalizeH="0" baseline="0" dirty="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192880">
                <a:tc>
                  <a:txBody>
                    <a:bodyPr/>
                    <a:lstStyle/>
                    <a:p>
                      <a:r>
                        <a:rPr kumimoji="0" lang="kk-KZ" sz="1200" b="0" i="0" u="none" strike="noStrike" kern="1200" cap="none" normalizeH="0" baseline="0" dirty="0" smtClean="0">
                          <a:ln>
                            <a:noFill/>
                          </a:ln>
                          <a:solidFill>
                            <a:srgbClr val="000000"/>
                          </a:solidFill>
                          <a:effectLst/>
                          <a:latin typeface="Arial" charset="0"/>
                          <a:ea typeface="+mn-ea"/>
                          <a:cs typeface="+mn-cs"/>
                        </a:rPr>
                        <a:t>Тауарлар экспорты,  млрд. АҚШ доллары</a:t>
                      </a:r>
                      <a:endParaRPr kumimoji="0" lang="ru-RU" sz="1200" b="0" i="0" u="none" strike="noStrike" kern="1200" cap="none" normalizeH="0" baseline="0" dirty="0">
                        <a:ln>
                          <a:noFill/>
                        </a:ln>
                        <a:solidFill>
                          <a:srgbClr val="000000"/>
                        </a:solidFill>
                        <a:effectLst/>
                        <a:latin typeface="Arial" charset="0"/>
                        <a:ea typeface="+mn-ea"/>
                        <a:cs typeface="+mn-cs"/>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smtClean="0">
                          <a:ln>
                            <a:noFill/>
                          </a:ln>
                          <a:solidFill>
                            <a:srgbClr val="000000"/>
                          </a:solidFill>
                          <a:effectLst/>
                          <a:latin typeface="Arial" charset="0"/>
                        </a:rPr>
                        <a:t>88</a:t>
                      </a:r>
                      <a:r>
                        <a:rPr kumimoji="0" lang="kk-KZ" sz="1200" b="0" i="0" u="none" strike="noStrike" cap="none" normalizeH="0" baseline="0" smtClean="0">
                          <a:ln>
                            <a:noFill/>
                          </a:ln>
                          <a:solidFill>
                            <a:srgbClr val="000000"/>
                          </a:solidFill>
                          <a:effectLst/>
                          <a:latin typeface="Arial" charset="0"/>
                        </a:rPr>
                        <a:t>,</a:t>
                      </a:r>
                      <a:r>
                        <a:rPr kumimoji="0" lang="en-US" sz="1200" b="0" i="0" u="none" strike="noStrike" cap="none" normalizeH="0" baseline="0" smtClean="0">
                          <a:ln>
                            <a:noFill/>
                          </a:ln>
                          <a:solidFill>
                            <a:srgbClr val="000000"/>
                          </a:solidFill>
                          <a:effectLst/>
                          <a:latin typeface="Arial" charset="0"/>
                        </a:rPr>
                        <a:t>3</a:t>
                      </a: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0" i="0" u="none" strike="noStrike" cap="none" normalizeH="0" baseline="0" dirty="0" smtClean="0">
                          <a:ln>
                            <a:noFill/>
                          </a:ln>
                          <a:solidFill>
                            <a:schemeClr val="tx1"/>
                          </a:solidFill>
                          <a:effectLst/>
                          <a:latin typeface="Arial" charset="0"/>
                        </a:rPr>
                        <a:t>83,4</a:t>
                      </a:r>
                      <a:endParaRPr kumimoji="0" lang="en-US" sz="1200" b="0" i="0" u="none" strike="noStrike" cap="none" normalizeH="0" baseline="0" dirty="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smtClean="0">
                          <a:ln>
                            <a:noFill/>
                          </a:ln>
                          <a:solidFill>
                            <a:schemeClr val="tx1"/>
                          </a:solidFill>
                          <a:effectLst/>
                          <a:latin typeface="Arial" charset="0"/>
                        </a:rPr>
                        <a:t>-4,9</a:t>
                      </a:r>
                      <a:endParaRPr kumimoji="0" lang="en-US" sz="1200" b="1" i="0" u="none" strike="noStrike" cap="none" normalizeH="0" baseline="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192880">
                <a:tc>
                  <a:txBody>
                    <a:bodyPr/>
                    <a:lstStyle/>
                    <a:p>
                      <a:r>
                        <a:rPr kumimoji="0" lang="kk-KZ" sz="1200" b="0" i="0" u="none" strike="noStrike" kern="1200" cap="none" normalizeH="0" baseline="0" dirty="0" smtClean="0">
                          <a:ln>
                            <a:noFill/>
                          </a:ln>
                          <a:solidFill>
                            <a:srgbClr val="000000"/>
                          </a:solidFill>
                          <a:effectLst/>
                          <a:latin typeface="Arial" charset="0"/>
                          <a:ea typeface="+mn-ea"/>
                          <a:cs typeface="+mn-cs"/>
                        </a:rPr>
                        <a:t>Тауарлар импорты,  млрд. АҚШ доллары</a:t>
                      </a:r>
                      <a:endParaRPr kumimoji="0" lang="ru-RU" sz="1200" b="0" i="0" u="none" strike="noStrike" kern="1200" cap="none" normalizeH="0" baseline="0" dirty="0">
                        <a:ln>
                          <a:noFill/>
                        </a:ln>
                        <a:solidFill>
                          <a:srgbClr val="000000"/>
                        </a:solidFill>
                        <a:effectLst/>
                        <a:latin typeface="Arial" charset="0"/>
                        <a:ea typeface="+mn-ea"/>
                        <a:cs typeface="+mn-cs"/>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0" i="0" u="none" strike="noStrike" cap="none" normalizeH="0" baseline="0" smtClean="0">
                          <a:ln>
                            <a:noFill/>
                          </a:ln>
                          <a:solidFill>
                            <a:srgbClr val="000000"/>
                          </a:solidFill>
                          <a:effectLst/>
                          <a:latin typeface="Arial" charset="0"/>
                        </a:rPr>
                        <a:t>5</a:t>
                      </a:r>
                      <a:r>
                        <a:rPr kumimoji="0" lang="en-US" sz="1200" b="0" i="0" u="none" strike="noStrike" cap="none" normalizeH="0" baseline="0" smtClean="0">
                          <a:ln>
                            <a:noFill/>
                          </a:ln>
                          <a:solidFill>
                            <a:srgbClr val="000000"/>
                          </a:solidFill>
                          <a:effectLst/>
                          <a:latin typeface="Arial" charset="0"/>
                        </a:rPr>
                        <a:t>3</a:t>
                      </a:r>
                      <a:r>
                        <a:rPr kumimoji="0" lang="kk-KZ" sz="1200" b="0" i="0" u="none" strike="noStrike" cap="none" normalizeH="0" baseline="0" smtClean="0">
                          <a:ln>
                            <a:noFill/>
                          </a:ln>
                          <a:solidFill>
                            <a:srgbClr val="000000"/>
                          </a:solidFill>
                          <a:effectLst/>
                          <a:latin typeface="Arial" charset="0"/>
                        </a:rPr>
                        <a:t>,</a:t>
                      </a:r>
                      <a:r>
                        <a:rPr kumimoji="0" lang="en-US" sz="1200" b="0" i="0" u="none" strike="noStrike" cap="none" normalizeH="0" baseline="0" smtClean="0">
                          <a:ln>
                            <a:noFill/>
                          </a:ln>
                          <a:solidFill>
                            <a:srgbClr val="000000"/>
                          </a:solidFill>
                          <a:effectLst/>
                          <a:latin typeface="Arial" charset="0"/>
                        </a:rPr>
                        <a:t>8</a:t>
                      </a: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0" i="0" u="none" strike="noStrike" cap="none" normalizeH="0" baseline="0" smtClean="0">
                          <a:ln>
                            <a:noFill/>
                          </a:ln>
                          <a:solidFill>
                            <a:schemeClr val="tx1"/>
                          </a:solidFill>
                          <a:effectLst/>
                          <a:latin typeface="Arial" charset="0"/>
                        </a:rPr>
                        <a:t>49,6</a:t>
                      </a: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Arial" charset="0"/>
                        </a:rPr>
                        <a:t>-4,2</a:t>
                      </a:r>
                      <a:endParaRPr kumimoji="0" lang="en-US" sz="1200" b="1" i="0" u="none" strike="noStrike" cap="none" normalizeH="0" baseline="0" dirty="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373659">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ru-RU" sz="1200" b="1" i="0" u="none" strike="noStrike" cap="none" normalizeH="0" baseline="0" dirty="0" err="1" smtClean="0">
                          <a:ln>
                            <a:noFill/>
                          </a:ln>
                          <a:solidFill>
                            <a:srgbClr val="000000"/>
                          </a:solidFill>
                          <a:effectLst/>
                          <a:latin typeface="Arial" charset="0"/>
                        </a:rPr>
                        <a:t>Brent</a:t>
                      </a:r>
                      <a:r>
                        <a:rPr kumimoji="0" lang="ru-RU" sz="1200" b="1" i="0" u="none" strike="noStrike" cap="none" normalizeH="0" baseline="0" dirty="0" smtClean="0">
                          <a:ln>
                            <a:noFill/>
                          </a:ln>
                          <a:solidFill>
                            <a:srgbClr val="000000"/>
                          </a:solidFill>
                          <a:effectLst/>
                          <a:latin typeface="Arial" charset="0"/>
                        </a:rPr>
                        <a:t> </a:t>
                      </a:r>
                      <a:r>
                        <a:rPr kumimoji="0" lang="ru-RU" sz="1200" b="1" i="0" u="none" strike="noStrike" cap="none" normalizeH="0" baseline="0" dirty="0" err="1" smtClean="0">
                          <a:ln>
                            <a:noFill/>
                          </a:ln>
                          <a:solidFill>
                            <a:srgbClr val="000000"/>
                          </a:solidFill>
                          <a:effectLst/>
                          <a:latin typeface="Arial" charset="0"/>
                        </a:rPr>
                        <a:t>мұнайының</a:t>
                      </a:r>
                      <a:r>
                        <a:rPr kumimoji="0" lang="ru-RU" sz="1200" b="1" i="0" u="none" strike="noStrike" cap="none" normalizeH="0" baseline="0" dirty="0" smtClean="0">
                          <a:ln>
                            <a:noFill/>
                          </a:ln>
                          <a:solidFill>
                            <a:srgbClr val="000000"/>
                          </a:solidFill>
                          <a:effectLst/>
                          <a:latin typeface="Arial" charset="0"/>
                        </a:rPr>
                        <a:t> </a:t>
                      </a:r>
                      <a:r>
                        <a:rPr kumimoji="0" lang="ru-RU" sz="1200" b="1" i="0" u="none" strike="noStrike" cap="none" normalizeH="0" baseline="0" dirty="0" err="1" smtClean="0">
                          <a:ln>
                            <a:noFill/>
                          </a:ln>
                          <a:solidFill>
                            <a:srgbClr val="000000"/>
                          </a:solidFill>
                          <a:effectLst/>
                          <a:latin typeface="Arial" charset="0"/>
                        </a:rPr>
                        <a:t>әлемдік</a:t>
                      </a:r>
                      <a:r>
                        <a:rPr kumimoji="0" lang="ru-RU" sz="1200" b="1" i="0" u="none" strike="noStrike" cap="none" normalizeH="0" baseline="0" dirty="0" smtClean="0">
                          <a:ln>
                            <a:noFill/>
                          </a:ln>
                          <a:solidFill>
                            <a:srgbClr val="000000"/>
                          </a:solidFill>
                          <a:effectLst/>
                          <a:latin typeface="Arial" charset="0"/>
                        </a:rPr>
                        <a:t> </a:t>
                      </a:r>
                      <a:r>
                        <a:rPr kumimoji="0" lang="ru-RU" sz="1200" b="1" i="0" u="none" strike="noStrike" cap="none" normalizeH="0" baseline="0" dirty="0" err="1" smtClean="0">
                          <a:ln>
                            <a:noFill/>
                          </a:ln>
                          <a:solidFill>
                            <a:srgbClr val="000000"/>
                          </a:solidFill>
                          <a:effectLst/>
                          <a:latin typeface="Arial" charset="0"/>
                        </a:rPr>
                        <a:t>бағасы</a:t>
                      </a:r>
                      <a:r>
                        <a:rPr kumimoji="0" lang="ru-RU" sz="1200" b="1" i="0" u="none" strike="noStrike" cap="none" normalizeH="0" baseline="0" dirty="0" smtClean="0">
                          <a:ln>
                            <a:noFill/>
                          </a:ln>
                          <a:solidFill>
                            <a:srgbClr val="000000"/>
                          </a:solidFill>
                          <a:effectLst/>
                          <a:latin typeface="Arial" charset="0"/>
                        </a:rPr>
                        <a:t>  </a:t>
                      </a:r>
                      <a:r>
                        <a:rPr kumimoji="0" lang="ru-RU" sz="1200" b="1" i="0" u="none" strike="noStrike" cap="none" normalizeH="0" baseline="0" dirty="0" err="1" smtClean="0">
                          <a:ln>
                            <a:noFill/>
                          </a:ln>
                          <a:solidFill>
                            <a:srgbClr val="000000"/>
                          </a:solidFill>
                          <a:effectLst/>
                          <a:latin typeface="Arial" charset="0"/>
                        </a:rPr>
                        <a:t>бір</a:t>
                      </a:r>
                      <a:r>
                        <a:rPr kumimoji="0" lang="ru-RU" sz="1200" b="1" i="0" u="none" strike="noStrike" cap="none" normalizeH="0" baseline="0" dirty="0" smtClean="0">
                          <a:ln>
                            <a:noFill/>
                          </a:ln>
                          <a:solidFill>
                            <a:srgbClr val="000000"/>
                          </a:solidFill>
                          <a:effectLst/>
                          <a:latin typeface="Arial" charset="0"/>
                        </a:rPr>
                        <a:t> </a:t>
                      </a:r>
                      <a:r>
                        <a:rPr kumimoji="0" lang="ru-RU" sz="1200" b="1" i="0" u="none" strike="noStrike" cap="none" normalizeH="0" baseline="0" dirty="0" err="1" smtClean="0">
                          <a:ln>
                            <a:noFill/>
                          </a:ln>
                          <a:solidFill>
                            <a:srgbClr val="000000"/>
                          </a:solidFill>
                          <a:effectLst/>
                          <a:latin typeface="Arial" charset="0"/>
                        </a:rPr>
                        <a:t>барреліне</a:t>
                      </a:r>
                      <a:r>
                        <a:rPr kumimoji="0" lang="ru-RU" sz="1200" b="1" i="0" u="none" strike="noStrike" cap="none" normalizeH="0" baseline="0" dirty="0" smtClean="0">
                          <a:ln>
                            <a:noFill/>
                          </a:ln>
                          <a:solidFill>
                            <a:srgbClr val="000000"/>
                          </a:solidFill>
                          <a:effectLst/>
                          <a:latin typeface="Arial" charset="0"/>
                        </a:rPr>
                        <a:t/>
                      </a:r>
                      <a:br>
                        <a:rPr kumimoji="0" lang="ru-RU" sz="1200" b="1" i="0" u="none" strike="noStrike" cap="none" normalizeH="0" baseline="0" dirty="0" smtClean="0">
                          <a:ln>
                            <a:noFill/>
                          </a:ln>
                          <a:solidFill>
                            <a:srgbClr val="000000"/>
                          </a:solidFill>
                          <a:effectLst/>
                          <a:latin typeface="Arial" charset="0"/>
                        </a:rPr>
                      </a:br>
                      <a:r>
                        <a:rPr kumimoji="0" lang="ru-RU" sz="1200" b="1" i="0" u="none" strike="noStrike" cap="none" normalizeH="0" baseline="0" dirty="0" smtClean="0">
                          <a:ln>
                            <a:noFill/>
                          </a:ln>
                          <a:solidFill>
                            <a:srgbClr val="000000"/>
                          </a:solidFill>
                          <a:effectLst/>
                          <a:latin typeface="Arial" charset="0"/>
                        </a:rPr>
                        <a:t>   </a:t>
                      </a:r>
                      <a:r>
                        <a:rPr kumimoji="0" lang="kk-KZ" sz="1200" b="1" i="0" u="none" strike="noStrike" kern="1200" cap="none" normalizeH="0" baseline="0" dirty="0" smtClean="0">
                          <a:ln>
                            <a:noFill/>
                          </a:ln>
                          <a:solidFill>
                            <a:srgbClr val="000000"/>
                          </a:solidFill>
                          <a:effectLst/>
                          <a:latin typeface="Arial" charset="0"/>
                          <a:ea typeface="+mn-ea"/>
                          <a:cs typeface="+mn-cs"/>
                        </a:rPr>
                        <a:t>АҚШ долл. жылына орта есеппен</a:t>
                      </a:r>
                      <a:endParaRPr kumimoji="0" lang="ru-RU" sz="1200" b="1" i="0" u="none" strike="noStrike" cap="none" normalizeH="0" baseline="0" dirty="0" smtClean="0">
                        <a:ln>
                          <a:noFill/>
                        </a:ln>
                        <a:solidFill>
                          <a:srgbClr val="000000"/>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rPr>
                        <a:t>100</a:t>
                      </a:r>
                      <a:r>
                        <a:rPr kumimoji="0" lang="kk-KZ" sz="1200" b="1" i="0" u="none" strike="noStrike" cap="none" normalizeH="0" baseline="0" smtClean="0">
                          <a:ln>
                            <a:noFill/>
                          </a:ln>
                          <a:solidFill>
                            <a:srgbClr val="000000"/>
                          </a:solidFill>
                          <a:effectLst/>
                          <a:latin typeface="Arial" charset="0"/>
                        </a:rPr>
                        <a:t>,</a:t>
                      </a:r>
                      <a:r>
                        <a:rPr kumimoji="0" lang="en-US" sz="1200" b="1" i="0" u="none" strike="noStrike" cap="none" normalizeH="0" baseline="0" smtClean="0">
                          <a:ln>
                            <a:noFill/>
                          </a:ln>
                          <a:solidFill>
                            <a:srgbClr val="000000"/>
                          </a:solidFill>
                          <a:effectLst/>
                          <a:latin typeface="Arial" charset="0"/>
                        </a:rPr>
                        <a:t>0</a:t>
                      </a: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smtClean="0">
                          <a:ln>
                            <a:noFill/>
                          </a:ln>
                          <a:solidFill>
                            <a:srgbClr val="000000"/>
                          </a:solidFill>
                          <a:effectLst/>
                          <a:latin typeface="Arial" charset="0"/>
                        </a:rPr>
                        <a:t>108,9</a:t>
                      </a:r>
                      <a:endParaRPr kumimoji="0" lang="en-US" sz="1200" b="1" i="0" u="none" strike="noStrike" cap="none" normalizeH="0" baseline="0" smtClean="0">
                        <a:ln>
                          <a:noFill/>
                        </a:ln>
                        <a:solidFill>
                          <a:srgbClr val="000000"/>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kk-KZ" sz="1200" b="1" i="0" u="none" strike="noStrike" cap="none" normalizeH="0" baseline="0" dirty="0" smtClean="0">
                          <a:ln>
                            <a:noFill/>
                          </a:ln>
                          <a:solidFill>
                            <a:schemeClr val="tx1"/>
                          </a:solidFill>
                          <a:effectLst/>
                          <a:latin typeface="Arial" charset="0"/>
                        </a:rPr>
                        <a:t>8,9</a:t>
                      </a:r>
                      <a:endParaRPr kumimoji="0" lang="en-US" sz="1200" b="1" i="0" u="none" strike="noStrike" cap="none" normalizeH="0" baseline="0" dirty="0" smtClean="0">
                        <a:ln>
                          <a:noFill/>
                        </a:ln>
                        <a:solidFill>
                          <a:schemeClr val="tx1"/>
                        </a:solidFill>
                        <a:effectLst/>
                        <a:latin typeface="Arial" charset="0"/>
                      </a:endParaRPr>
                    </a:p>
                  </a:txBody>
                  <a:tcPr marL="7890" marR="7890" marT="7891" marB="0" anchor="ctr" horzOverflow="overflow">
                    <a:lnL>
                      <a:noFill/>
                    </a:lnL>
                    <a:lnR>
                      <a:noFill/>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bl>
          </a:graphicData>
        </a:graphic>
      </p:graphicFrame>
      <p:sp>
        <p:nvSpPr>
          <p:cNvPr id="20566" name="Прямоугольник 9"/>
          <p:cNvSpPr>
            <a:spLocks noChangeArrowheads="1"/>
          </p:cNvSpPr>
          <p:nvPr/>
        </p:nvSpPr>
        <p:spPr bwMode="auto">
          <a:xfrm>
            <a:off x="568325" y="981075"/>
            <a:ext cx="8280400" cy="1108075"/>
          </a:xfrm>
          <a:prstGeom prst="rect">
            <a:avLst/>
          </a:prstGeom>
          <a:noFill/>
          <a:ln w="9525">
            <a:noFill/>
            <a:miter lim="800000"/>
            <a:headEnd/>
            <a:tailEnd/>
          </a:ln>
        </p:spPr>
        <p:txBody>
          <a:bodyPr>
            <a:spAutoFit/>
          </a:bodyPr>
          <a:lstStyle/>
          <a:p>
            <a:pPr marL="285750" indent="-285750">
              <a:buFont typeface="Arial" charset="0"/>
              <a:buChar char="•"/>
            </a:pPr>
            <a:r>
              <a:rPr lang="kk-KZ" sz="1600"/>
              <a:t>Экономиканың тұрақты өсуі, жоғары инвестициялық белсенділік, агроөнеркәсіптік кешеннің, машина жасаудың, құрылыс индустриясының және көрсетілетін қызметтер өндірісінің өсуі есебінен қамтамасыз етілді.</a:t>
            </a:r>
            <a:endParaRPr lang="ru-RU" sz="1600"/>
          </a:p>
          <a:p>
            <a:pPr marL="285750" indent="-285750" algn="just">
              <a:buFont typeface="Arial" charset="0"/>
              <a:buChar char="•"/>
            </a:pPr>
            <a:r>
              <a:rPr lang="kk-KZ" sz="1600"/>
              <a:t>2013 жылы негізгі капиталға инвестициялардың өсімі </a:t>
            </a:r>
            <a:r>
              <a:rPr lang="kk-KZ" sz="1600" b="1"/>
              <a:t>6,5%-ды</a:t>
            </a:r>
            <a:r>
              <a:rPr lang="kk-KZ" sz="1600"/>
              <a:t> құрады. </a:t>
            </a:r>
            <a:endParaRPr lang="ru-RU" sz="1600"/>
          </a:p>
        </p:txBody>
      </p:sp>
      <p:sp>
        <p:nvSpPr>
          <p:cNvPr id="20567" name="Прямоугольник 9"/>
          <p:cNvSpPr>
            <a:spLocks noChangeArrowheads="1"/>
          </p:cNvSpPr>
          <p:nvPr/>
        </p:nvSpPr>
        <p:spPr bwMode="auto">
          <a:xfrm>
            <a:off x="8859838" y="6573838"/>
            <a:ext cx="255587" cy="246062"/>
          </a:xfrm>
          <a:prstGeom prst="rect">
            <a:avLst/>
          </a:prstGeom>
          <a:noFill/>
          <a:ln w="9525">
            <a:noFill/>
            <a:miter lim="800000"/>
            <a:headEnd/>
            <a:tailEnd/>
          </a:ln>
        </p:spPr>
        <p:txBody>
          <a:bodyPr wrap="none">
            <a:spAutoFit/>
          </a:bodyPr>
          <a:lstStyle/>
          <a:p>
            <a:fld id="{5DCA3B8F-EB22-4B4B-8808-2040CC9F6315}" type="slidenum">
              <a:rPr lang="ru-RU" sz="1000">
                <a:solidFill>
                  <a:srgbClr val="000000"/>
                </a:solidFill>
                <a:ea typeface="ＭＳ Ｐゴシック"/>
                <a:cs typeface="ＭＳ Ｐゴシック"/>
              </a:rPr>
              <a:pPr/>
              <a:t>3</a:t>
            </a:fld>
            <a:endParaRPr lang="ru-RU" sz="1000">
              <a:solidFill>
                <a:srgbClr val="000000"/>
              </a:solidFill>
              <a:ea typeface="ＭＳ Ｐゴシック"/>
              <a:cs typeface="ＭＳ Ｐゴシック"/>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0"/>
          <p:cNvSpPr>
            <a:spLocks noGrp="1"/>
          </p:cNvSpPr>
          <p:nvPr>
            <p:ph type="title"/>
          </p:nvPr>
        </p:nvSpPr>
        <p:spPr>
          <a:xfrm>
            <a:off x="635000" y="115888"/>
            <a:ext cx="7645400" cy="636587"/>
          </a:xfrm>
        </p:spPr>
        <p:txBody>
          <a:bodyPr/>
          <a:lstStyle/>
          <a:p>
            <a:pPr eaLnBrk="1" hangingPunct="1">
              <a:defRPr/>
            </a:pPr>
            <a:r>
              <a:rPr lang="kk-KZ" sz="2000" b="1" cap="small" dirty="0" smtClean="0">
                <a:solidFill>
                  <a:srgbClr val="002060"/>
                </a:solidFill>
                <a:latin typeface="Times New Roman" pitchFamily="18" charset="0"/>
                <a:cs typeface="Times New Roman" pitchFamily="18" charset="0"/>
              </a:rPr>
              <a:t>ДАМУДЫҢ СЫРТҚЫ ШАРТТАРЫ</a:t>
            </a:r>
            <a:endParaRPr lang="ru-RU" sz="2000" b="1" cap="small" dirty="0">
              <a:solidFill>
                <a:srgbClr val="002060"/>
              </a:solidFill>
              <a:latin typeface="Times New Roman" pitchFamily="18" charset="0"/>
              <a:cs typeface="Times New Roman" pitchFamily="18" charset="0"/>
            </a:endParaRPr>
          </a:p>
        </p:txBody>
      </p:sp>
      <p:cxnSp>
        <p:nvCxnSpPr>
          <p:cNvPr id="8" name="Прямая соединительная линия 7"/>
          <p:cNvCxnSpPr/>
          <p:nvPr/>
        </p:nvCxnSpPr>
        <p:spPr>
          <a:xfrm>
            <a:off x="592138" y="152400"/>
            <a:ext cx="7688262"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0331" name="Прямоугольник 9"/>
          <p:cNvSpPr>
            <a:spLocks noChangeArrowheads="1"/>
          </p:cNvSpPr>
          <p:nvPr/>
        </p:nvSpPr>
        <p:spPr bwMode="auto">
          <a:xfrm>
            <a:off x="8859838" y="6573838"/>
            <a:ext cx="255587" cy="246062"/>
          </a:xfrm>
          <a:prstGeom prst="rect">
            <a:avLst/>
          </a:prstGeom>
          <a:noFill/>
          <a:ln w="9525">
            <a:noFill/>
            <a:miter lim="800000"/>
            <a:headEnd/>
            <a:tailEnd/>
          </a:ln>
        </p:spPr>
        <p:txBody>
          <a:bodyPr wrap="none">
            <a:spAutoFit/>
          </a:bodyPr>
          <a:lstStyle/>
          <a:p>
            <a:fld id="{D2F4DF66-8ABB-4E02-8742-2C1536EEC5D2}" type="slidenum">
              <a:rPr lang="ru-RU" sz="1000">
                <a:solidFill>
                  <a:srgbClr val="000000"/>
                </a:solidFill>
                <a:ea typeface="ＭＳ Ｐゴシック"/>
                <a:cs typeface="ＭＳ Ｐゴシック"/>
              </a:rPr>
              <a:pPr/>
              <a:t>4</a:t>
            </a:fld>
            <a:endParaRPr lang="ru-RU" sz="1000">
              <a:solidFill>
                <a:srgbClr val="000000"/>
              </a:solidFill>
              <a:ea typeface="ＭＳ Ｐゴシック"/>
              <a:cs typeface="ＭＳ Ｐゴシック"/>
            </a:endParaRPr>
          </a:p>
        </p:txBody>
      </p:sp>
      <p:cxnSp>
        <p:nvCxnSpPr>
          <p:cNvPr id="12" name="Прямая соединительная линия 11"/>
          <p:cNvCxnSpPr/>
          <p:nvPr/>
        </p:nvCxnSpPr>
        <p:spPr>
          <a:xfrm>
            <a:off x="592138" y="692150"/>
            <a:ext cx="7645400" cy="0"/>
          </a:xfrm>
          <a:prstGeom prst="line">
            <a:avLst/>
          </a:prstGeom>
          <a:ln w="57150" cmpd="thickThi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0333" name="TextBox 2"/>
          <p:cNvSpPr txBox="1">
            <a:spLocks noChangeArrowheads="1"/>
          </p:cNvSpPr>
          <p:nvPr/>
        </p:nvSpPr>
        <p:spPr bwMode="auto">
          <a:xfrm>
            <a:off x="4754563" y="3244850"/>
            <a:ext cx="4144962" cy="931863"/>
          </a:xfrm>
          <a:prstGeom prst="rect">
            <a:avLst/>
          </a:prstGeom>
          <a:noFill/>
          <a:ln w="9525">
            <a:noFill/>
            <a:miter lim="800000"/>
            <a:headEnd/>
            <a:tailEnd/>
          </a:ln>
        </p:spPr>
        <p:txBody>
          <a:bodyPr>
            <a:spAutoFit/>
          </a:bodyPr>
          <a:lstStyle/>
          <a:p>
            <a:pPr marL="271463" indent="-271463" algn="just">
              <a:lnSpc>
                <a:spcPct val="130000"/>
              </a:lnSpc>
              <a:spcAft>
                <a:spcPts val="1200"/>
              </a:spcAft>
              <a:buClr>
                <a:srgbClr val="002060"/>
              </a:buClr>
              <a:buSzPct val="150000"/>
              <a:buFont typeface="Arial" charset="0"/>
              <a:buChar char="•"/>
              <a:tabLst>
                <a:tab pos="271463" algn="l"/>
              </a:tabLst>
            </a:pPr>
            <a:r>
              <a:rPr lang="ru-RU" sz="1400">
                <a:solidFill>
                  <a:srgbClr val="000000"/>
                </a:solidFill>
                <a:cs typeface="Arial" charset="0"/>
              </a:rPr>
              <a:t>2014 жылыдың басынан бастап</a:t>
            </a:r>
            <a:r>
              <a:rPr lang="kk-KZ" sz="1400"/>
              <a:t> </a:t>
            </a:r>
            <a:r>
              <a:rPr lang="en-US" sz="1400">
                <a:solidFill>
                  <a:srgbClr val="000000"/>
                </a:solidFill>
                <a:cs typeface="Arial" charset="0"/>
              </a:rPr>
              <a:t>Brent </a:t>
            </a:r>
            <a:r>
              <a:rPr lang="kk-KZ" sz="1400">
                <a:solidFill>
                  <a:srgbClr val="000000"/>
                </a:solidFill>
                <a:cs typeface="Arial" charset="0"/>
              </a:rPr>
              <a:t>маркалы </a:t>
            </a:r>
            <a:r>
              <a:rPr lang="kk-KZ" sz="1400"/>
              <a:t>мұнайдың орташа бағасы бір </a:t>
            </a:r>
            <a:r>
              <a:rPr lang="kk-KZ" sz="1400" b="1"/>
              <a:t>барреліне 108,0 АҚШ долларын</a:t>
            </a:r>
            <a:r>
              <a:rPr lang="kk-KZ" sz="1400"/>
              <a:t> құрады</a:t>
            </a:r>
            <a:r>
              <a:rPr lang="ru-RU" sz="1400">
                <a:solidFill>
                  <a:srgbClr val="000000"/>
                </a:solidFill>
                <a:cs typeface="Arial" charset="0"/>
              </a:rPr>
              <a:t>. </a:t>
            </a:r>
          </a:p>
        </p:txBody>
      </p:sp>
      <p:sp>
        <p:nvSpPr>
          <p:cNvPr id="21" name="Скругленный прямоугольник 20"/>
          <p:cNvSpPr/>
          <p:nvPr/>
        </p:nvSpPr>
        <p:spPr>
          <a:xfrm>
            <a:off x="4684713" y="877888"/>
            <a:ext cx="4187825" cy="1201737"/>
          </a:xfrm>
          <a:prstGeom prst="roundRect">
            <a:avLst/>
          </a:prstGeom>
          <a:ln>
            <a:noFill/>
            <a:prstDash val="sysDash"/>
          </a:ln>
        </p:spPr>
        <p:style>
          <a:lnRef idx="2">
            <a:schemeClr val="accent1"/>
          </a:lnRef>
          <a:fillRef idx="1">
            <a:schemeClr val="lt1"/>
          </a:fillRef>
          <a:effectRef idx="0">
            <a:schemeClr val="accent1"/>
          </a:effectRef>
          <a:fontRef idx="minor">
            <a:schemeClr val="dk1"/>
          </a:fontRef>
        </p:style>
        <p:txBody>
          <a:bodyPr anchor="ctr"/>
          <a:lstStyle/>
          <a:p>
            <a:pPr marL="271463" indent="-271463" algn="just">
              <a:lnSpc>
                <a:spcPct val="130000"/>
              </a:lnSpc>
              <a:buClr>
                <a:srgbClr val="002060"/>
              </a:buClr>
              <a:buSzPct val="150000"/>
              <a:buFont typeface="Arial" panose="020B0604020202020204" pitchFamily="34" charset="0"/>
              <a:buChar char="•"/>
              <a:defRPr/>
            </a:pPr>
            <a:r>
              <a:rPr lang="ru-RU" sz="1400" dirty="0" err="1">
                <a:solidFill>
                  <a:srgbClr val="000000"/>
                </a:solidFill>
                <a:latin typeface="Arial" panose="020B0604020202020204" pitchFamily="34" charset="0"/>
                <a:cs typeface="Arial" panose="020B0604020202020204" pitchFamily="34" charset="0"/>
              </a:rPr>
              <a:t>Халықаралық</a:t>
            </a:r>
            <a:r>
              <a:rPr lang="ru-RU" sz="1400" dirty="0">
                <a:solidFill>
                  <a:srgbClr val="000000"/>
                </a:solidFill>
                <a:latin typeface="Arial" panose="020B0604020202020204" pitchFamily="34" charset="0"/>
                <a:cs typeface="Arial" panose="020B0604020202020204" pitchFamily="34" charset="0"/>
              </a:rPr>
              <a:t> </a:t>
            </a:r>
            <a:r>
              <a:rPr lang="ru-RU" sz="1400" dirty="0" err="1">
                <a:solidFill>
                  <a:srgbClr val="000000"/>
                </a:solidFill>
                <a:latin typeface="Arial" panose="020B0604020202020204" pitchFamily="34" charset="0"/>
                <a:cs typeface="Arial" panose="020B0604020202020204" pitchFamily="34" charset="0"/>
              </a:rPr>
              <a:t>ұйымдардың</a:t>
            </a:r>
            <a:r>
              <a:rPr lang="ru-RU" sz="1400" dirty="0">
                <a:solidFill>
                  <a:srgbClr val="000000"/>
                </a:solidFill>
                <a:latin typeface="Arial" panose="020B0604020202020204" pitchFamily="34" charset="0"/>
                <a:cs typeface="Arial" panose="020B0604020202020204" pitchFamily="34" charset="0"/>
              </a:rPr>
              <a:t> </a:t>
            </a:r>
            <a:r>
              <a:rPr lang="ru-RU" sz="1400" dirty="0" err="1">
                <a:solidFill>
                  <a:srgbClr val="000000"/>
                </a:solidFill>
                <a:latin typeface="Arial" panose="020B0604020202020204" pitchFamily="34" charset="0"/>
                <a:cs typeface="Arial" panose="020B0604020202020204" pitchFamily="34" charset="0"/>
              </a:rPr>
              <a:t>болжамы</a:t>
            </a:r>
            <a:r>
              <a:rPr lang="ru-RU" sz="1400" dirty="0">
                <a:solidFill>
                  <a:srgbClr val="000000"/>
                </a:solidFill>
                <a:latin typeface="Arial" panose="020B0604020202020204" pitchFamily="34" charset="0"/>
                <a:cs typeface="Arial" panose="020B0604020202020204" pitchFamily="34" charset="0"/>
              </a:rPr>
              <a:t> </a:t>
            </a:r>
            <a:r>
              <a:rPr lang="ru-RU" sz="1400" dirty="0" err="1">
                <a:solidFill>
                  <a:srgbClr val="000000"/>
                </a:solidFill>
                <a:latin typeface="Arial" panose="020B0604020202020204" pitchFamily="34" charset="0"/>
                <a:cs typeface="Arial" panose="020B0604020202020204" pitchFamily="34" charset="0"/>
              </a:rPr>
              <a:t>бойынша</a:t>
            </a:r>
            <a:r>
              <a:rPr lang="ru-RU" sz="1400" dirty="0">
                <a:solidFill>
                  <a:srgbClr val="000000"/>
                </a:solidFill>
                <a:latin typeface="Arial" panose="020B0604020202020204" pitchFamily="34" charset="0"/>
                <a:cs typeface="Arial" panose="020B0604020202020204" pitchFamily="34" charset="0"/>
              </a:rPr>
              <a:t> </a:t>
            </a:r>
            <a:r>
              <a:rPr lang="ru-RU" sz="1400" b="1" dirty="0">
                <a:solidFill>
                  <a:srgbClr val="000000"/>
                </a:solidFill>
                <a:latin typeface="Arial" panose="020B0604020202020204" pitchFamily="34" charset="0"/>
                <a:cs typeface="Arial" panose="020B0604020202020204" pitchFamily="34" charset="0"/>
              </a:rPr>
              <a:t>2014 </a:t>
            </a:r>
            <a:r>
              <a:rPr lang="ru-RU" sz="1400" dirty="0">
                <a:solidFill>
                  <a:srgbClr val="000000"/>
                </a:solidFill>
                <a:latin typeface="Arial" panose="020B0604020202020204" pitchFamily="34" charset="0"/>
                <a:cs typeface="Arial" panose="020B0604020202020204" pitchFamily="34" charset="0"/>
              </a:rPr>
              <a:t>жылы </a:t>
            </a:r>
            <a:r>
              <a:rPr lang="ru-RU" sz="1400" dirty="0" err="1">
                <a:solidFill>
                  <a:srgbClr val="000000"/>
                </a:solidFill>
                <a:latin typeface="Arial" panose="020B0604020202020204" pitchFamily="34" charset="0"/>
                <a:cs typeface="Arial" panose="020B0604020202020204" pitchFamily="34" charset="0"/>
              </a:rPr>
              <a:t>әлемдік</a:t>
            </a:r>
            <a:r>
              <a:rPr lang="ru-RU" sz="1400" dirty="0">
                <a:solidFill>
                  <a:srgbClr val="000000"/>
                </a:solidFill>
                <a:latin typeface="Arial" panose="020B0604020202020204" pitchFamily="34" charset="0"/>
                <a:cs typeface="Arial" panose="020B0604020202020204" pitchFamily="34" charset="0"/>
              </a:rPr>
              <a:t> </a:t>
            </a:r>
            <a:r>
              <a:rPr lang="ru-RU" sz="1400" dirty="0" err="1">
                <a:solidFill>
                  <a:srgbClr val="000000"/>
                </a:solidFill>
                <a:latin typeface="Arial" panose="020B0604020202020204" pitchFamily="34" charset="0"/>
                <a:cs typeface="Arial" panose="020B0604020202020204" pitchFamily="34" charset="0"/>
              </a:rPr>
              <a:t>экономиканың</a:t>
            </a:r>
            <a:r>
              <a:rPr lang="ru-RU" sz="1400" dirty="0">
                <a:solidFill>
                  <a:srgbClr val="000000"/>
                </a:solidFill>
                <a:latin typeface="Arial" panose="020B0604020202020204" pitchFamily="34" charset="0"/>
                <a:cs typeface="Arial" panose="020B0604020202020204" pitchFamily="34" charset="0"/>
              </a:rPr>
              <a:t> </a:t>
            </a:r>
            <a:r>
              <a:rPr lang="ru-RU" sz="1400" dirty="0" err="1">
                <a:solidFill>
                  <a:srgbClr val="000000"/>
                </a:solidFill>
                <a:latin typeface="Arial" panose="020B0604020202020204" pitchFamily="34" charset="0"/>
                <a:cs typeface="Arial" panose="020B0604020202020204" pitchFamily="34" charset="0"/>
              </a:rPr>
              <a:t>өсімі</a:t>
            </a:r>
            <a:r>
              <a:rPr lang="ru-RU" sz="1400" dirty="0">
                <a:solidFill>
                  <a:srgbClr val="000000"/>
                </a:solidFill>
                <a:latin typeface="Arial" panose="020B0604020202020204" pitchFamily="34" charset="0"/>
                <a:cs typeface="Arial" panose="020B0604020202020204" pitchFamily="34" charset="0"/>
              </a:rPr>
              <a:t> </a:t>
            </a:r>
            <a:r>
              <a:rPr lang="ru-RU" sz="1400" b="1" dirty="0">
                <a:solidFill>
                  <a:srgbClr val="000000"/>
                </a:solidFill>
                <a:latin typeface="Arial" panose="020B0604020202020204" pitchFamily="34" charset="0"/>
                <a:cs typeface="Arial" panose="020B0604020202020204" pitchFamily="34" charset="0"/>
              </a:rPr>
              <a:t>3,7</a:t>
            </a:r>
            <a:r>
              <a:rPr lang="ru-RU" sz="1400" b="1" dirty="0">
                <a:solidFill>
                  <a:srgbClr val="000000"/>
                </a:solidFill>
                <a:latin typeface="Arial" panose="020B0604020202020204" pitchFamily="34" charset="0"/>
                <a:cs typeface="Arial" panose="020B0604020202020204" pitchFamily="34" charset="0"/>
              </a:rPr>
              <a:t>%-</a:t>
            </a:r>
            <a:r>
              <a:rPr lang="ru-RU" sz="1400" b="1" dirty="0" err="1">
                <a:solidFill>
                  <a:srgbClr val="000000"/>
                </a:solidFill>
                <a:latin typeface="Arial" panose="020B0604020202020204" pitchFamily="34" charset="0"/>
                <a:cs typeface="Arial" panose="020B0604020202020204" pitchFamily="34" charset="0"/>
              </a:rPr>
              <a:t>ды</a:t>
            </a:r>
            <a:r>
              <a:rPr lang="ru-RU" sz="1400" dirty="0">
                <a:solidFill>
                  <a:srgbClr val="000000"/>
                </a:solidFill>
                <a:latin typeface="Arial" panose="020B0604020202020204" pitchFamily="34" charset="0"/>
                <a:cs typeface="Arial" panose="020B0604020202020204" pitchFamily="34" charset="0"/>
              </a:rPr>
              <a:t>, </a:t>
            </a:r>
            <a:r>
              <a:rPr lang="ru-RU" sz="1400" b="1" dirty="0">
                <a:solidFill>
                  <a:srgbClr val="000000"/>
                </a:solidFill>
                <a:latin typeface="Arial" panose="020B0604020202020204" pitchFamily="34" charset="0"/>
                <a:cs typeface="Arial" panose="020B0604020202020204" pitchFamily="34" charset="0"/>
              </a:rPr>
              <a:t>2015</a:t>
            </a:r>
            <a:r>
              <a:rPr lang="ru-RU" sz="1400" dirty="0">
                <a:solidFill>
                  <a:srgbClr val="000000"/>
                </a:solidFill>
                <a:latin typeface="Arial" panose="020B0604020202020204" pitchFamily="34" charset="0"/>
                <a:cs typeface="Arial" panose="020B0604020202020204" pitchFamily="34" charset="0"/>
              </a:rPr>
              <a:t> жылы – </a:t>
            </a:r>
            <a:r>
              <a:rPr lang="ru-RU" sz="1400" b="1" dirty="0">
                <a:solidFill>
                  <a:srgbClr val="000000"/>
                </a:solidFill>
                <a:latin typeface="Arial" panose="020B0604020202020204" pitchFamily="34" charset="0"/>
                <a:cs typeface="Arial" panose="020B0604020202020204" pitchFamily="34" charset="0"/>
              </a:rPr>
              <a:t>3,9</a:t>
            </a:r>
            <a:r>
              <a:rPr lang="ru-RU" sz="1400" b="1" dirty="0">
                <a:solidFill>
                  <a:srgbClr val="000000"/>
                </a:solidFill>
                <a:latin typeface="Arial" panose="020B0604020202020204" pitchFamily="34" charset="0"/>
                <a:cs typeface="Arial" panose="020B0604020202020204" pitchFamily="34" charset="0"/>
              </a:rPr>
              <a:t>%-</a:t>
            </a:r>
            <a:r>
              <a:rPr lang="ru-RU" sz="1400" b="1" dirty="0" err="1">
                <a:solidFill>
                  <a:srgbClr val="000000"/>
                </a:solidFill>
                <a:latin typeface="Arial" panose="020B0604020202020204" pitchFamily="34" charset="0"/>
                <a:cs typeface="Arial" panose="020B0604020202020204" pitchFamily="34" charset="0"/>
              </a:rPr>
              <a:t>ды</a:t>
            </a:r>
            <a:r>
              <a:rPr lang="ru-RU" sz="1400" dirty="0">
                <a:solidFill>
                  <a:srgbClr val="000000"/>
                </a:solidFill>
                <a:latin typeface="Arial" panose="020B0604020202020204" pitchFamily="34" charset="0"/>
                <a:cs typeface="Arial" panose="020B0604020202020204" pitchFamily="34" charset="0"/>
              </a:rPr>
              <a:t>  (консенсус </a:t>
            </a:r>
            <a:r>
              <a:rPr lang="ru-RU" sz="1400" dirty="0" err="1">
                <a:solidFill>
                  <a:srgbClr val="000000"/>
                </a:solidFill>
                <a:latin typeface="Arial" panose="020B0604020202020204" pitchFamily="34" charset="0"/>
                <a:cs typeface="Arial" panose="020B0604020202020204" pitchFamily="34" charset="0"/>
              </a:rPr>
              <a:t>болжамы</a:t>
            </a:r>
            <a:r>
              <a:rPr lang="ru-RU" sz="1400" dirty="0">
                <a:solidFill>
                  <a:srgbClr val="000000"/>
                </a:solidFill>
                <a:latin typeface="Arial" panose="020B0604020202020204" pitchFamily="34" charset="0"/>
                <a:cs typeface="Arial" panose="020B0604020202020204" pitchFamily="34" charset="0"/>
              </a:rPr>
              <a:t>) </a:t>
            </a:r>
            <a:r>
              <a:rPr lang="ru-RU" sz="1400" dirty="0" err="1">
                <a:solidFill>
                  <a:srgbClr val="000000"/>
                </a:solidFill>
                <a:latin typeface="Arial" panose="020B0604020202020204" pitchFamily="34" charset="0"/>
                <a:cs typeface="Arial" panose="020B0604020202020204" pitchFamily="34" charset="0"/>
              </a:rPr>
              <a:t>құрайды</a:t>
            </a:r>
            <a:r>
              <a:rPr lang="ru-RU" sz="1400" dirty="0">
                <a:solidFill>
                  <a:srgbClr val="000000"/>
                </a:solidFill>
                <a:latin typeface="Arial" panose="020B0604020202020204" pitchFamily="34" charset="0"/>
                <a:cs typeface="Arial" panose="020B0604020202020204" pitchFamily="34" charset="0"/>
              </a:rPr>
              <a:t>.</a:t>
            </a:r>
            <a:endParaRPr lang="ru-RU" sz="1400" dirty="0">
              <a:solidFill>
                <a:srgbClr val="000000"/>
              </a:solidFill>
              <a:latin typeface="Arial" panose="020B0604020202020204" pitchFamily="34" charset="0"/>
              <a:cs typeface="Arial" panose="020B0604020202020204" pitchFamily="34" charset="0"/>
            </a:endParaRPr>
          </a:p>
        </p:txBody>
      </p:sp>
      <p:sp>
        <p:nvSpPr>
          <p:cNvPr id="10335" name="Прямоугольник 2"/>
          <p:cNvSpPr>
            <a:spLocks noChangeArrowheads="1"/>
          </p:cNvSpPr>
          <p:nvPr/>
        </p:nvSpPr>
        <p:spPr bwMode="auto">
          <a:xfrm>
            <a:off x="4741863" y="2054225"/>
            <a:ext cx="4170362" cy="1212850"/>
          </a:xfrm>
          <a:prstGeom prst="rect">
            <a:avLst/>
          </a:prstGeom>
          <a:noFill/>
          <a:ln w="9525">
            <a:noFill/>
            <a:miter lim="800000"/>
            <a:headEnd/>
            <a:tailEnd/>
          </a:ln>
        </p:spPr>
        <p:txBody>
          <a:bodyPr>
            <a:spAutoFit/>
          </a:bodyPr>
          <a:lstStyle/>
          <a:p>
            <a:pPr marL="285750" indent="-285750" algn="just">
              <a:lnSpc>
                <a:spcPct val="130000"/>
              </a:lnSpc>
              <a:buClr>
                <a:srgbClr val="002060"/>
              </a:buClr>
              <a:buSzPct val="150000"/>
              <a:buFont typeface="Arial" charset="0"/>
              <a:buChar char="•"/>
            </a:pPr>
            <a:r>
              <a:rPr lang="ru-RU" sz="1400">
                <a:solidFill>
                  <a:srgbClr val="000000"/>
                </a:solidFill>
                <a:cs typeface="Arial" charset="0"/>
              </a:rPr>
              <a:t>Еуроаймақтың экономикасы </a:t>
            </a:r>
            <a:r>
              <a:rPr lang="ru-RU" sz="1400"/>
              <a:t>қалпына келе бастады</a:t>
            </a:r>
            <a:r>
              <a:rPr lang="ru-RU" sz="1400">
                <a:solidFill>
                  <a:srgbClr val="000000"/>
                </a:solidFill>
                <a:cs typeface="Arial" charset="0"/>
              </a:rPr>
              <a:t>. </a:t>
            </a:r>
            <a:r>
              <a:rPr lang="ru-RU" sz="1400" b="1">
                <a:solidFill>
                  <a:srgbClr val="000000"/>
                </a:solidFill>
                <a:cs typeface="Arial" charset="0"/>
              </a:rPr>
              <a:t>ДБ </a:t>
            </a:r>
            <a:r>
              <a:rPr lang="ru-RU" sz="1400">
                <a:solidFill>
                  <a:srgbClr val="000000"/>
                </a:solidFill>
                <a:cs typeface="Arial" charset="0"/>
              </a:rPr>
              <a:t>еуроаймақтың </a:t>
            </a:r>
            <a:r>
              <a:rPr lang="ru-RU" sz="1400" b="1">
                <a:solidFill>
                  <a:srgbClr val="000000"/>
                </a:solidFill>
                <a:cs typeface="Arial" charset="0"/>
              </a:rPr>
              <a:t>2014 және 2015 </a:t>
            </a:r>
            <a:r>
              <a:rPr lang="ru-RU" sz="1400">
                <a:solidFill>
                  <a:srgbClr val="000000"/>
                </a:solidFill>
                <a:cs typeface="Arial" charset="0"/>
              </a:rPr>
              <a:t>жылдарға өсу болжамын сәйкесінше </a:t>
            </a:r>
            <a:r>
              <a:rPr lang="ru-RU" sz="1400" b="1">
                <a:solidFill>
                  <a:srgbClr val="000000"/>
                </a:solidFill>
                <a:cs typeface="Arial" charset="0"/>
              </a:rPr>
              <a:t>1,1% және 1,4%-ға </a:t>
            </a:r>
            <a:r>
              <a:rPr lang="ru-RU" sz="1400">
                <a:solidFill>
                  <a:srgbClr val="000000"/>
                </a:solidFill>
                <a:cs typeface="Arial" charset="0"/>
              </a:rPr>
              <a:t>жақсартты.  </a:t>
            </a:r>
          </a:p>
        </p:txBody>
      </p:sp>
      <p:graphicFrame>
        <p:nvGraphicFramePr>
          <p:cNvPr id="10326" name="Object 86"/>
          <p:cNvGraphicFramePr>
            <a:graphicFrameLocks/>
          </p:cNvGraphicFramePr>
          <p:nvPr/>
        </p:nvGraphicFramePr>
        <p:xfrm>
          <a:off x="117475" y="4425950"/>
          <a:ext cx="4929188" cy="1928813"/>
        </p:xfrm>
        <a:graphic>
          <a:graphicData uri="http://schemas.openxmlformats.org/presentationml/2006/ole">
            <p:oleObj spid="_x0000_s10326" name="Worksheet" r:id="rId3" imgW="5753100" imgH="1943100" progId="Excel.Sheet.8">
              <p:embed/>
            </p:oleObj>
          </a:graphicData>
        </a:graphic>
      </p:graphicFrame>
      <p:graphicFrame>
        <p:nvGraphicFramePr>
          <p:cNvPr id="10327" name="Object 87"/>
          <p:cNvGraphicFramePr>
            <a:graphicFrameLocks/>
          </p:cNvGraphicFramePr>
          <p:nvPr/>
        </p:nvGraphicFramePr>
        <p:xfrm>
          <a:off x="490538" y="741363"/>
          <a:ext cx="4267200" cy="1536700"/>
        </p:xfrm>
        <a:graphic>
          <a:graphicData uri="http://schemas.openxmlformats.org/presentationml/2006/ole">
            <p:oleObj spid="_x0000_s10327" name="Worksheet" r:id="rId4" imgW="4257743" imgH="1533615" progId="Excel.Sheet.8">
              <p:embed/>
            </p:oleObj>
          </a:graphicData>
        </a:graphic>
      </p:graphicFrame>
      <p:sp>
        <p:nvSpPr>
          <p:cNvPr id="10336" name="TextBox 10"/>
          <p:cNvSpPr txBox="1">
            <a:spLocks noChangeArrowheads="1"/>
          </p:cNvSpPr>
          <p:nvPr/>
        </p:nvSpPr>
        <p:spPr bwMode="auto">
          <a:xfrm>
            <a:off x="706438" y="2122488"/>
            <a:ext cx="3384550" cy="522287"/>
          </a:xfrm>
          <a:prstGeom prst="rect">
            <a:avLst/>
          </a:prstGeom>
          <a:noFill/>
          <a:ln w="9525">
            <a:noFill/>
            <a:miter lim="800000"/>
            <a:headEnd/>
            <a:tailEnd/>
          </a:ln>
        </p:spPr>
        <p:txBody>
          <a:bodyPr>
            <a:spAutoFit/>
          </a:bodyPr>
          <a:lstStyle/>
          <a:p>
            <a:r>
              <a:rPr lang="ru-RU" sz="700">
                <a:solidFill>
                  <a:srgbClr val="000000"/>
                </a:solidFill>
                <a:cs typeface="Arial" charset="0"/>
              </a:rPr>
              <a:t>Көзі:</a:t>
            </a:r>
          </a:p>
          <a:p>
            <a:pPr>
              <a:buFont typeface="Arial" charset="0"/>
              <a:buChar char="•"/>
            </a:pPr>
            <a:r>
              <a:rPr lang="ru-RU" sz="700">
                <a:solidFill>
                  <a:srgbClr val="000000"/>
                </a:solidFill>
                <a:cs typeface="Arial" charset="0"/>
              </a:rPr>
              <a:t> БҰҰ, </a:t>
            </a:r>
            <a:r>
              <a:rPr lang="en-US" sz="700">
                <a:solidFill>
                  <a:srgbClr val="000000"/>
                </a:solidFill>
                <a:cs typeface="Arial" charset="0"/>
              </a:rPr>
              <a:t>World economic situation and prospects</a:t>
            </a:r>
            <a:r>
              <a:rPr lang="ru-RU" sz="700">
                <a:solidFill>
                  <a:srgbClr val="000000"/>
                </a:solidFill>
                <a:cs typeface="Arial" charset="0"/>
              </a:rPr>
              <a:t>, 2014</a:t>
            </a:r>
            <a:endParaRPr lang="en-US" sz="700">
              <a:solidFill>
                <a:srgbClr val="000000"/>
              </a:solidFill>
              <a:cs typeface="Arial" charset="0"/>
            </a:endParaRPr>
          </a:p>
          <a:p>
            <a:pPr>
              <a:buFont typeface="Arial" charset="0"/>
              <a:buChar char="•"/>
            </a:pPr>
            <a:r>
              <a:rPr lang="ru-RU" sz="700">
                <a:solidFill>
                  <a:srgbClr val="000000"/>
                </a:solidFill>
                <a:cs typeface="Arial" charset="0"/>
              </a:rPr>
              <a:t> Дүниежүзілік Банк, </a:t>
            </a:r>
            <a:r>
              <a:rPr lang="en-US" sz="700">
                <a:solidFill>
                  <a:srgbClr val="000000"/>
                </a:solidFill>
                <a:cs typeface="Arial" charset="0"/>
              </a:rPr>
              <a:t>Global economic prospects, </a:t>
            </a:r>
            <a:r>
              <a:rPr lang="ru-RU" sz="700">
                <a:solidFill>
                  <a:srgbClr val="000000"/>
                </a:solidFill>
                <a:cs typeface="Arial" charset="0"/>
              </a:rPr>
              <a:t>2014 жылғы қаңтар</a:t>
            </a:r>
          </a:p>
          <a:p>
            <a:pPr>
              <a:buFont typeface="Arial" charset="0"/>
              <a:buChar char="•"/>
            </a:pPr>
            <a:r>
              <a:rPr lang="ru-RU" sz="700">
                <a:solidFill>
                  <a:srgbClr val="000000"/>
                </a:solidFill>
                <a:cs typeface="Arial" charset="0"/>
              </a:rPr>
              <a:t> ХВҚ, </a:t>
            </a:r>
            <a:r>
              <a:rPr lang="en-US" sz="700">
                <a:solidFill>
                  <a:srgbClr val="000000"/>
                </a:solidFill>
                <a:cs typeface="Arial" charset="0"/>
              </a:rPr>
              <a:t>World economic outlook, </a:t>
            </a:r>
            <a:r>
              <a:rPr lang="ru-RU" sz="700">
                <a:solidFill>
                  <a:srgbClr val="000000"/>
                </a:solidFill>
                <a:cs typeface="Arial" charset="0"/>
              </a:rPr>
              <a:t>2014 жылғы қаңтар</a:t>
            </a:r>
            <a:endParaRPr lang="en-US" sz="700">
              <a:solidFill>
                <a:srgbClr val="000000"/>
              </a:solidFill>
              <a:cs typeface="Arial" charset="0"/>
            </a:endParaRPr>
          </a:p>
        </p:txBody>
      </p:sp>
      <p:graphicFrame>
        <p:nvGraphicFramePr>
          <p:cNvPr id="10328" name="Object 88"/>
          <p:cNvGraphicFramePr>
            <a:graphicFrameLocks/>
          </p:cNvGraphicFramePr>
          <p:nvPr/>
        </p:nvGraphicFramePr>
        <p:xfrm>
          <a:off x="323850" y="2492375"/>
          <a:ext cx="4198938" cy="1908175"/>
        </p:xfrm>
        <a:graphic>
          <a:graphicData uri="http://schemas.openxmlformats.org/presentationml/2006/ole">
            <p:oleObj spid="_x0000_s10328" name="Worksheet" r:id="rId5" imgW="4200457" imgH="1914525" progId="Excel.Sheet.8">
              <p:embed/>
            </p:oleObj>
          </a:graphicData>
        </a:graphic>
      </p:graphicFrame>
      <p:sp>
        <p:nvSpPr>
          <p:cNvPr id="10337" name="Прямоугольник 1"/>
          <p:cNvSpPr>
            <a:spLocks noChangeArrowheads="1"/>
          </p:cNvSpPr>
          <p:nvPr/>
        </p:nvSpPr>
        <p:spPr bwMode="auto">
          <a:xfrm>
            <a:off x="4714875" y="4181475"/>
            <a:ext cx="4144963" cy="2206625"/>
          </a:xfrm>
          <a:prstGeom prst="rect">
            <a:avLst/>
          </a:prstGeom>
          <a:noFill/>
          <a:ln w="9525">
            <a:noFill/>
            <a:miter lim="800000"/>
            <a:headEnd/>
            <a:tailEnd/>
          </a:ln>
        </p:spPr>
        <p:txBody>
          <a:bodyPr>
            <a:spAutoFit/>
          </a:bodyPr>
          <a:lstStyle/>
          <a:p>
            <a:pPr marL="285750" indent="-285750" algn="just">
              <a:lnSpc>
                <a:spcPct val="130000"/>
              </a:lnSpc>
              <a:spcAft>
                <a:spcPts val="1200"/>
              </a:spcAft>
              <a:buClr>
                <a:srgbClr val="002060"/>
              </a:buClr>
              <a:buSzPct val="150000"/>
              <a:buFont typeface="Arial" charset="0"/>
              <a:buChar char="•"/>
            </a:pPr>
            <a:r>
              <a:rPr lang="kk-KZ" sz="1400"/>
              <a:t>Ағымдағы жылдың соңына дейін мұнайдың бағасы бір барреліне 100</a:t>
            </a:r>
            <a:r>
              <a:rPr lang="kk-KZ" sz="1400" b="1"/>
              <a:t> АҚШ доллары</a:t>
            </a:r>
            <a:r>
              <a:rPr lang="kk-KZ" sz="1400"/>
              <a:t> болған жағдайда</a:t>
            </a:r>
            <a:r>
              <a:rPr lang="kk-KZ" sz="1400" b="1"/>
              <a:t>,</a:t>
            </a:r>
            <a:r>
              <a:rPr lang="kk-KZ" sz="1400"/>
              <a:t> оның орташа жылдық бағасы</a:t>
            </a:r>
            <a:r>
              <a:rPr lang="ru-RU" sz="1400" b="1">
                <a:cs typeface="Arial" charset="0"/>
              </a:rPr>
              <a:t> 101,3 </a:t>
            </a:r>
            <a:r>
              <a:rPr lang="kk-KZ" sz="1400" b="1"/>
              <a:t>АҚШ долларын құрайды.</a:t>
            </a:r>
            <a:endParaRPr lang="ru-RU" sz="1400">
              <a:solidFill>
                <a:srgbClr val="000000"/>
              </a:solidFill>
              <a:cs typeface="Arial" charset="0"/>
            </a:endParaRPr>
          </a:p>
          <a:p>
            <a:pPr marL="285750" indent="-285750" algn="just">
              <a:lnSpc>
                <a:spcPct val="130000"/>
              </a:lnSpc>
              <a:spcAft>
                <a:spcPts val="1200"/>
              </a:spcAft>
              <a:buClr>
                <a:srgbClr val="002060"/>
              </a:buClr>
              <a:buSzPct val="150000"/>
              <a:buFont typeface="Arial" charset="0"/>
              <a:buChar char="•"/>
            </a:pPr>
            <a:r>
              <a:rPr lang="kk-KZ" sz="1400"/>
              <a:t>АҚШ долларының нығаюын ескере отырып, мұнай бағасы </a:t>
            </a:r>
            <a:r>
              <a:rPr lang="kk-KZ" sz="1400" b="1"/>
              <a:t>барреліне 95 АҚШ доллары</a:t>
            </a:r>
            <a:r>
              <a:rPr lang="kk-KZ" sz="1400"/>
              <a:t> деңгейінде айқында</a:t>
            </a:r>
            <a:endParaRPr lang="ru-RU" sz="1400">
              <a:solidFill>
                <a:srgbClr val="000000"/>
              </a:solidFill>
              <a:cs typeface="Arial" charset="0"/>
            </a:endParaRPr>
          </a:p>
        </p:txBody>
      </p:sp>
      <p:sp>
        <p:nvSpPr>
          <p:cNvPr id="10338" name="TextBox 10"/>
          <p:cNvSpPr txBox="1">
            <a:spLocks noChangeArrowheads="1"/>
          </p:cNvSpPr>
          <p:nvPr/>
        </p:nvSpPr>
        <p:spPr bwMode="auto">
          <a:xfrm>
            <a:off x="755650" y="4237038"/>
            <a:ext cx="3384550" cy="200025"/>
          </a:xfrm>
          <a:prstGeom prst="rect">
            <a:avLst/>
          </a:prstGeom>
          <a:noFill/>
          <a:ln w="9525">
            <a:noFill/>
            <a:miter lim="800000"/>
            <a:headEnd/>
            <a:tailEnd/>
          </a:ln>
        </p:spPr>
        <p:txBody>
          <a:bodyPr>
            <a:spAutoFit/>
          </a:bodyPr>
          <a:lstStyle/>
          <a:p>
            <a:r>
              <a:rPr lang="ru-RU" sz="700">
                <a:solidFill>
                  <a:srgbClr val="000000"/>
                </a:solidFill>
                <a:cs typeface="Arial" charset="0"/>
              </a:rPr>
              <a:t>Көзі: Дүниежүзілік Банк, </a:t>
            </a:r>
            <a:r>
              <a:rPr lang="en-US" sz="700">
                <a:solidFill>
                  <a:srgbClr val="000000"/>
                </a:solidFill>
                <a:cs typeface="Arial" charset="0"/>
              </a:rPr>
              <a:t>Global economic prospects, </a:t>
            </a:r>
            <a:r>
              <a:rPr lang="ru-RU" sz="700">
                <a:solidFill>
                  <a:srgbClr val="000000"/>
                </a:solidFill>
                <a:cs typeface="Arial" charset="0"/>
              </a:rPr>
              <a:t>2014 жылғы қаңтар</a:t>
            </a:r>
          </a:p>
        </p:txBody>
      </p:sp>
      <p:sp>
        <p:nvSpPr>
          <p:cNvPr id="10339" name="TextBox 10"/>
          <p:cNvSpPr txBox="1">
            <a:spLocks noChangeArrowheads="1"/>
          </p:cNvSpPr>
          <p:nvPr/>
        </p:nvSpPr>
        <p:spPr bwMode="auto">
          <a:xfrm>
            <a:off x="2195513" y="4868863"/>
            <a:ext cx="590550" cy="200025"/>
          </a:xfrm>
          <a:prstGeom prst="rect">
            <a:avLst/>
          </a:prstGeom>
          <a:noFill/>
          <a:ln w="9525">
            <a:noFill/>
            <a:miter lim="800000"/>
            <a:headEnd/>
            <a:tailEnd/>
          </a:ln>
        </p:spPr>
        <p:txBody>
          <a:bodyPr>
            <a:spAutoFit/>
          </a:bodyPr>
          <a:lstStyle/>
          <a:p>
            <a:r>
              <a:rPr lang="kk-KZ" sz="700">
                <a:solidFill>
                  <a:srgbClr val="000000"/>
                </a:solidFill>
                <a:cs typeface="Arial" charset="0"/>
              </a:rPr>
              <a:t>Болжам</a:t>
            </a:r>
            <a:endParaRPr lang="ru-RU" sz="700">
              <a:solidFill>
                <a:srgbClr val="000000"/>
              </a:solidFill>
              <a:cs typeface="Arial" charset="0"/>
            </a:endParaRPr>
          </a:p>
        </p:txBody>
      </p:sp>
      <p:sp>
        <p:nvSpPr>
          <p:cNvPr id="10340" name="TextBox 10"/>
          <p:cNvSpPr txBox="1">
            <a:spLocks noChangeArrowheads="1"/>
          </p:cNvSpPr>
          <p:nvPr/>
        </p:nvSpPr>
        <p:spPr bwMode="auto">
          <a:xfrm>
            <a:off x="635000" y="4603750"/>
            <a:ext cx="588963" cy="200025"/>
          </a:xfrm>
          <a:prstGeom prst="rect">
            <a:avLst/>
          </a:prstGeom>
          <a:noFill/>
          <a:ln w="9525">
            <a:noFill/>
            <a:miter lim="800000"/>
            <a:headEnd/>
            <a:tailEnd/>
          </a:ln>
        </p:spPr>
        <p:txBody>
          <a:bodyPr>
            <a:spAutoFit/>
          </a:bodyPr>
          <a:lstStyle/>
          <a:p>
            <a:r>
              <a:rPr lang="kk-KZ" sz="700">
                <a:solidFill>
                  <a:srgbClr val="000000"/>
                </a:solidFill>
                <a:cs typeface="Arial" charset="0"/>
              </a:rPr>
              <a:t>Нақты</a:t>
            </a:r>
            <a:endParaRPr lang="ru-RU" sz="700">
              <a:solidFill>
                <a:srgbClr val="000000"/>
              </a:solidFill>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0"/>
          <p:cNvSpPr>
            <a:spLocks noGrp="1"/>
          </p:cNvSpPr>
          <p:nvPr>
            <p:ph type="title"/>
          </p:nvPr>
        </p:nvSpPr>
        <p:spPr>
          <a:xfrm>
            <a:off x="592138" y="179388"/>
            <a:ext cx="7645400" cy="636587"/>
          </a:xfrm>
        </p:spPr>
        <p:txBody>
          <a:bodyPr/>
          <a:lstStyle/>
          <a:p>
            <a:pPr eaLnBrk="1" hangingPunct="1">
              <a:defRPr/>
            </a:pPr>
            <a:r>
              <a:rPr lang="ru-RU" sz="2000" b="1" cap="small" dirty="0" smtClean="0">
                <a:solidFill>
                  <a:srgbClr val="002060"/>
                </a:solidFill>
                <a:latin typeface="Times New Roman" pitchFamily="18" charset="0"/>
                <a:cs typeface="Times New Roman" pitchFamily="18" charset="0"/>
              </a:rPr>
              <a:t>2014 ЖЫЛҒА АРНАЛҒАН </a:t>
            </a:r>
            <a:br>
              <a:rPr lang="ru-RU" sz="2000" b="1" cap="small" dirty="0" smtClean="0">
                <a:solidFill>
                  <a:srgbClr val="002060"/>
                </a:solidFill>
                <a:latin typeface="Times New Roman" pitchFamily="18" charset="0"/>
                <a:cs typeface="Times New Roman" pitchFamily="18" charset="0"/>
              </a:rPr>
            </a:br>
            <a:r>
              <a:rPr lang="ru-RU" sz="2000" b="1" cap="small" dirty="0" smtClean="0">
                <a:solidFill>
                  <a:srgbClr val="002060"/>
                </a:solidFill>
                <a:latin typeface="Times New Roman" pitchFamily="18" charset="0"/>
                <a:cs typeface="Times New Roman" pitchFamily="18" charset="0"/>
              </a:rPr>
              <a:t>ЭКОНОМИКАНЫҢ ӨСУІ БОЙЫНША БОЛЖАМ</a:t>
            </a:r>
            <a:endParaRPr lang="ru-RU" sz="2000" b="1" cap="small" dirty="0">
              <a:solidFill>
                <a:srgbClr val="002060"/>
              </a:solidFill>
              <a:latin typeface="Times New Roman" pitchFamily="18" charset="0"/>
              <a:cs typeface="Times New Roman" pitchFamily="18" charset="0"/>
            </a:endParaRPr>
          </a:p>
        </p:txBody>
      </p:sp>
      <p:cxnSp>
        <p:nvCxnSpPr>
          <p:cNvPr id="8" name="Прямая соединительная линия 7"/>
          <p:cNvCxnSpPr/>
          <p:nvPr/>
        </p:nvCxnSpPr>
        <p:spPr>
          <a:xfrm>
            <a:off x="592138" y="152400"/>
            <a:ext cx="7688262"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23555" name="Прямоугольник 9"/>
          <p:cNvSpPr>
            <a:spLocks noChangeArrowheads="1"/>
          </p:cNvSpPr>
          <p:nvPr/>
        </p:nvSpPr>
        <p:spPr bwMode="auto">
          <a:xfrm>
            <a:off x="8859838" y="6573838"/>
            <a:ext cx="255587" cy="246062"/>
          </a:xfrm>
          <a:prstGeom prst="rect">
            <a:avLst/>
          </a:prstGeom>
          <a:noFill/>
          <a:ln w="9525">
            <a:noFill/>
            <a:miter lim="800000"/>
            <a:headEnd/>
            <a:tailEnd/>
          </a:ln>
        </p:spPr>
        <p:txBody>
          <a:bodyPr wrap="none">
            <a:spAutoFit/>
          </a:bodyPr>
          <a:lstStyle/>
          <a:p>
            <a:fld id="{1D3F696D-25B0-42BB-976E-F14E39D453D2}" type="slidenum">
              <a:rPr lang="ru-RU" sz="1000">
                <a:solidFill>
                  <a:srgbClr val="000000"/>
                </a:solidFill>
                <a:ea typeface="ＭＳ Ｐゴシック"/>
                <a:cs typeface="ＭＳ Ｐゴシック"/>
              </a:rPr>
              <a:pPr/>
              <a:t>5</a:t>
            </a:fld>
            <a:endParaRPr lang="ru-RU" sz="1000">
              <a:solidFill>
                <a:srgbClr val="000000"/>
              </a:solidFill>
              <a:ea typeface="ＭＳ Ｐゴシック"/>
              <a:cs typeface="ＭＳ Ｐゴシック"/>
            </a:endParaRPr>
          </a:p>
        </p:txBody>
      </p:sp>
      <p:cxnSp>
        <p:nvCxnSpPr>
          <p:cNvPr id="12" name="Прямая соединительная линия 11"/>
          <p:cNvCxnSpPr/>
          <p:nvPr/>
        </p:nvCxnSpPr>
        <p:spPr>
          <a:xfrm>
            <a:off x="592138" y="788988"/>
            <a:ext cx="7645400" cy="0"/>
          </a:xfrm>
          <a:prstGeom prst="line">
            <a:avLst/>
          </a:prstGeom>
          <a:ln w="57150" cmpd="thickThi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4" name="Таблица 13"/>
          <p:cNvGraphicFramePr>
            <a:graphicFrameLocks noGrp="1"/>
          </p:cNvGraphicFramePr>
          <p:nvPr/>
        </p:nvGraphicFramePr>
        <p:xfrm>
          <a:off x="635000" y="876300"/>
          <a:ext cx="7645400" cy="5599113"/>
        </p:xfrm>
        <a:graphic>
          <a:graphicData uri="http://schemas.openxmlformats.org/drawingml/2006/table">
            <a:tbl>
              <a:tblPr/>
              <a:tblGrid>
                <a:gridCol w="4657080"/>
                <a:gridCol w="1037363"/>
                <a:gridCol w="1027610"/>
                <a:gridCol w="923347"/>
              </a:tblGrid>
              <a:tr h="797183">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00"/>
                          </a:solidFill>
                          <a:effectLst/>
                          <a:latin typeface="Arial" pitchFamily="34" charset="0"/>
                          <a:cs typeface="Arial" pitchFamily="34" charset="0"/>
                        </a:rPr>
                        <a:t> </a:t>
                      </a:r>
                      <a:r>
                        <a:rPr kumimoji="0" lang="ru-RU" sz="1200" b="1" i="0" u="none" strike="noStrike" cap="none" normalizeH="0" baseline="0" dirty="0" err="1" smtClean="0">
                          <a:ln>
                            <a:noFill/>
                          </a:ln>
                          <a:solidFill>
                            <a:srgbClr val="000000"/>
                          </a:solidFill>
                          <a:effectLst/>
                          <a:latin typeface="Arial" pitchFamily="34" charset="0"/>
                          <a:cs typeface="Arial" pitchFamily="34" charset="0"/>
                        </a:rPr>
                        <a:t>Атауы</a:t>
                      </a:r>
                      <a:endParaRPr kumimoji="0" lang="en-US" sz="1200" b="1" i="0" u="none" strike="noStrike" cap="none" normalizeH="0" baseline="0" dirty="0" smtClean="0">
                        <a:ln>
                          <a:noFill/>
                        </a:ln>
                        <a:solidFill>
                          <a:srgbClr val="000000"/>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0000"/>
                          </a:solidFill>
                          <a:effectLst/>
                          <a:latin typeface="Arial" pitchFamily="34" charset="0"/>
                          <a:cs typeface="Arial" pitchFamily="34" charset="0"/>
                        </a:rPr>
                        <a:t>2013 </a:t>
                      </a:r>
                      <a:r>
                        <a:rPr kumimoji="0" lang="ru-RU" sz="1200" b="0" i="0" u="none" strike="noStrike" cap="none" normalizeH="0" baseline="0" dirty="0" err="1" smtClean="0">
                          <a:ln>
                            <a:noFill/>
                          </a:ln>
                          <a:solidFill>
                            <a:srgbClr val="000000"/>
                          </a:solidFill>
                          <a:effectLst/>
                          <a:latin typeface="Arial" pitchFamily="34" charset="0"/>
                          <a:cs typeface="Arial" pitchFamily="34" charset="0"/>
                        </a:rPr>
                        <a:t>жылғы</a:t>
                      </a:r>
                      <a:r>
                        <a:rPr kumimoji="0" lang="ru-RU" sz="1200" b="0" i="0" u="none" strike="noStrike" cap="none" normalizeH="0" baseline="0" dirty="0" smtClean="0">
                          <a:ln>
                            <a:noFill/>
                          </a:ln>
                          <a:solidFill>
                            <a:srgbClr val="000000"/>
                          </a:solidFill>
                          <a:effectLst/>
                          <a:latin typeface="Arial" pitchFamily="34" charset="0"/>
                          <a:cs typeface="Arial" pitchFamily="34" charset="0"/>
                        </a:rPr>
                        <a:t> </a:t>
                      </a:r>
                      <a:r>
                        <a:rPr kumimoji="0" lang="ru-RU" sz="1200" b="0" i="0" u="none" strike="noStrike" cap="none" normalizeH="0" baseline="0" dirty="0" err="1" smtClean="0">
                          <a:ln>
                            <a:noFill/>
                          </a:ln>
                          <a:solidFill>
                            <a:srgbClr val="000000"/>
                          </a:solidFill>
                          <a:effectLst/>
                          <a:latin typeface="Arial" pitchFamily="34" charset="0"/>
                          <a:cs typeface="Arial" pitchFamily="34" charset="0"/>
                        </a:rPr>
                        <a:t>тамызда</a:t>
                      </a:r>
                      <a:r>
                        <a:rPr kumimoji="0" lang="ru-RU" sz="1200" b="0" i="0" u="none" strike="noStrike" cap="none" normalizeH="0" baseline="0" dirty="0" smtClean="0">
                          <a:ln>
                            <a:noFill/>
                          </a:ln>
                          <a:solidFill>
                            <a:srgbClr val="000000"/>
                          </a:solidFill>
                          <a:effectLst/>
                          <a:latin typeface="Arial" pitchFamily="34" charset="0"/>
                          <a:cs typeface="Arial" pitchFamily="34" charset="0"/>
                        </a:rPr>
                        <a:t> </a:t>
                      </a:r>
                      <a:r>
                        <a:rPr kumimoji="0" lang="ru-RU" sz="1200" b="0" i="0" u="none" strike="noStrike" cap="none" normalizeH="0" baseline="0" dirty="0" err="1" smtClean="0">
                          <a:ln>
                            <a:noFill/>
                          </a:ln>
                          <a:solidFill>
                            <a:srgbClr val="000000"/>
                          </a:solidFill>
                          <a:effectLst/>
                          <a:latin typeface="Arial" pitchFamily="34" charset="0"/>
                          <a:cs typeface="Arial" pitchFamily="34" charset="0"/>
                        </a:rPr>
                        <a:t>мақұлданған</a:t>
                      </a:r>
                      <a:endParaRPr kumimoji="0" lang="ru-RU" sz="1200" b="0" i="0" u="none" strike="noStrike" cap="none" normalizeH="0" baseline="0" dirty="0" smtClean="0">
                        <a:ln>
                          <a:noFill/>
                        </a:ln>
                        <a:solidFill>
                          <a:srgbClr val="000000"/>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err="1" smtClean="0">
                          <a:ln>
                            <a:noFill/>
                          </a:ln>
                          <a:solidFill>
                            <a:srgbClr val="000000"/>
                          </a:solidFill>
                          <a:effectLst/>
                          <a:latin typeface="Arial" pitchFamily="34" charset="0"/>
                          <a:cs typeface="Arial" pitchFamily="34" charset="0"/>
                        </a:rPr>
                        <a:t>Нақтылау</a:t>
                      </a:r>
                      <a:r>
                        <a:rPr kumimoji="0" lang="ru-RU" sz="1200" b="0" i="0" u="none" strike="noStrike" cap="none" normalizeH="0" baseline="0" dirty="0" smtClean="0">
                          <a:ln>
                            <a:noFill/>
                          </a:ln>
                          <a:solidFill>
                            <a:srgbClr val="000000"/>
                          </a:solidFill>
                          <a:effectLst/>
                          <a:latin typeface="Arial" pitchFamily="34" charset="0"/>
                          <a:cs typeface="Arial" pitchFamily="34" charset="0"/>
                        </a:rPr>
                        <a:t> </a:t>
                      </a: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FFFF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err="1" smtClean="0">
                          <a:ln>
                            <a:noFill/>
                          </a:ln>
                          <a:solidFill>
                            <a:srgbClr val="000000"/>
                          </a:solidFill>
                          <a:effectLst/>
                          <a:latin typeface="Arial" pitchFamily="34" charset="0"/>
                          <a:cs typeface="Arial" pitchFamily="34" charset="0"/>
                        </a:rPr>
                        <a:t>Ауытқулар</a:t>
                      </a:r>
                      <a:endParaRPr kumimoji="0" lang="ru-RU" sz="1200" b="0" i="0" u="none" strike="noStrike" cap="none" normalizeH="0" baseline="0" dirty="0" smtClean="0">
                        <a:ln>
                          <a:noFill/>
                        </a:ln>
                        <a:solidFill>
                          <a:srgbClr val="000000"/>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223149">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000000"/>
                          </a:solidFill>
                          <a:effectLst/>
                          <a:latin typeface="Arial" charset="0"/>
                        </a:rPr>
                        <a:t>ЖІӨ, млрд. </a:t>
                      </a:r>
                      <a:r>
                        <a:rPr kumimoji="0" lang="ru-RU" sz="1200" b="1" i="0" u="none" strike="noStrike" cap="none" normalizeH="0" baseline="0" dirty="0" err="1" smtClean="0">
                          <a:ln>
                            <a:noFill/>
                          </a:ln>
                          <a:solidFill>
                            <a:srgbClr val="000000"/>
                          </a:solidFill>
                          <a:effectLst/>
                          <a:latin typeface="Arial" charset="0"/>
                        </a:rPr>
                        <a:t>теңге</a:t>
                      </a:r>
                      <a:endParaRPr kumimoji="0" lang="ru-RU" sz="1200" b="1" i="0" u="none" strike="noStrike" cap="none" normalizeH="0" baseline="0" dirty="0" smtClean="0">
                        <a:ln>
                          <a:noFill/>
                        </a:ln>
                        <a:solidFill>
                          <a:srgbClr val="000000"/>
                        </a:solidFill>
                        <a:effectLst/>
                        <a:latin typeface="Arial"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C0D5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000000"/>
                          </a:solidFill>
                          <a:effectLst/>
                          <a:latin typeface="Arial" pitchFamily="34" charset="0"/>
                          <a:cs typeface="Arial" pitchFamily="34" charset="0"/>
                        </a:rPr>
                        <a:t>38 624,4</a:t>
                      </a:r>
                      <a:endParaRPr kumimoji="0" lang="en-US" sz="1200" b="1" i="0" u="none" strike="noStrike" cap="none" normalizeH="0" baseline="0" dirty="0" smtClean="0">
                        <a:ln>
                          <a:noFill/>
                        </a:ln>
                        <a:solidFill>
                          <a:srgbClr val="000000"/>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C0D5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000000"/>
                          </a:solidFill>
                          <a:effectLst/>
                          <a:latin typeface="Arial" pitchFamily="34" charset="0"/>
                          <a:cs typeface="Arial" pitchFamily="34" charset="0"/>
                        </a:rPr>
                        <a:t>39 623,7</a:t>
                      </a:r>
                      <a:endParaRPr kumimoji="0" lang="en-US" sz="1200" b="1" i="0" u="none" strike="noStrike" cap="none" normalizeH="0" baseline="0" dirty="0" smtClean="0">
                        <a:ln>
                          <a:noFill/>
                        </a:ln>
                        <a:solidFill>
                          <a:srgbClr val="000000"/>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C0D5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999,3</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solidFill>
                      <a:srgbClr val="C0D5EA"/>
                    </a:solidFill>
                  </a:tcPr>
                </a:tc>
              </a:tr>
              <a:tr h="206044">
                <a:tc>
                  <a:txBody>
                    <a:bodyPr/>
                    <a:lstStyle/>
                    <a:p>
                      <a:r>
                        <a:rPr kumimoji="0" lang="kk-KZ" sz="1200" b="1" i="0" u="none" strike="noStrike" kern="1200" cap="none" normalizeH="0" baseline="0" dirty="0" smtClean="0">
                          <a:ln>
                            <a:noFill/>
                          </a:ln>
                          <a:solidFill>
                            <a:srgbClr val="000000"/>
                          </a:solidFill>
                          <a:effectLst/>
                          <a:latin typeface="Arial" charset="0"/>
                          <a:ea typeface="+mn-ea"/>
                          <a:cs typeface="+mn-cs"/>
                        </a:rPr>
                        <a:t>ЖІӨ нақты өсуі, алдыңғы жылға қатысты %</a:t>
                      </a:r>
                      <a:endParaRPr kumimoji="0" lang="ru-RU" sz="1200" b="1" i="0" u="none" strike="noStrike" kern="1200" cap="none" normalizeH="0" baseline="0" dirty="0">
                        <a:ln>
                          <a:noFill/>
                        </a:ln>
                        <a:solidFill>
                          <a:srgbClr val="000000"/>
                        </a:solidFill>
                        <a:effectLst/>
                        <a:latin typeface="Arial" charset="0"/>
                        <a:ea typeface="+mn-ea"/>
                        <a:cs typeface="+mn-cs"/>
                      </a:endParaRPr>
                    </a:p>
                  </a:txBody>
                  <a:tcPr marL="144005"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000000"/>
                          </a:solidFill>
                          <a:effectLst/>
                          <a:latin typeface="Arial" pitchFamily="34" charset="0"/>
                          <a:cs typeface="Arial" pitchFamily="34" charset="0"/>
                        </a:rPr>
                        <a:t>106,0</a:t>
                      </a:r>
                      <a:endParaRPr kumimoji="0" lang="en-US" sz="1200" b="1" i="0" u="none" strike="noStrike" cap="none" normalizeH="0" baseline="0" dirty="0" smtClean="0">
                        <a:ln>
                          <a:noFill/>
                        </a:ln>
                        <a:solidFill>
                          <a:srgbClr val="000000"/>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algn="ctr"/>
                      <a:r>
                        <a:rPr lang="ru-RU" sz="1200" b="1" dirty="0" smtClean="0">
                          <a:latin typeface="Arial" pitchFamily="34" charset="0"/>
                          <a:cs typeface="Arial" pitchFamily="34" charset="0"/>
                        </a:rPr>
                        <a:t>106,0</a:t>
                      </a:r>
                      <a:endParaRPr lang="ru-RU" sz="1200" b="1" dirty="0">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0,0</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226059">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0000"/>
                          </a:solidFill>
                          <a:effectLst/>
                          <a:latin typeface="Arial" pitchFamily="34" charset="0"/>
                          <a:cs typeface="Arial" pitchFamily="34" charset="0"/>
                        </a:rPr>
                        <a:t>  </a:t>
                      </a:r>
                      <a:r>
                        <a:rPr kumimoji="0" lang="kk-KZ" sz="1200" b="0" i="0" u="none" strike="noStrike" kern="1200" cap="none" normalizeH="0" baseline="0" dirty="0" smtClean="0">
                          <a:ln>
                            <a:noFill/>
                          </a:ln>
                          <a:solidFill>
                            <a:srgbClr val="000000"/>
                          </a:solidFill>
                          <a:effectLst/>
                          <a:latin typeface="Arial" charset="0"/>
                          <a:ea typeface="+mn-ea"/>
                          <a:cs typeface="+mn-cs"/>
                        </a:rPr>
                        <a:t>ЖІӨ дефляторы, алдыңғы жылға қатысты %</a:t>
                      </a:r>
                      <a:endParaRPr kumimoji="0" lang="ru-RU" sz="1200" b="0" i="0" u="none" strike="noStrike" kern="1200" cap="none" normalizeH="0" baseline="0" dirty="0" smtClean="0">
                        <a:ln>
                          <a:noFill/>
                        </a:ln>
                        <a:solidFill>
                          <a:srgbClr val="000000"/>
                        </a:solidFill>
                        <a:effectLst/>
                        <a:latin typeface="Arial" charset="0"/>
                        <a:ea typeface="+mn-ea"/>
                        <a:cs typeface="+mn-cs"/>
                      </a:endParaRPr>
                    </a:p>
                  </a:txBody>
                  <a:tcPr marL="85727" marR="9526" marT="9528" marB="0" anchor="b"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0000"/>
                          </a:solidFill>
                          <a:effectLst/>
                          <a:latin typeface="Arial" pitchFamily="34" charset="0"/>
                          <a:cs typeface="Arial" pitchFamily="34" charset="0"/>
                        </a:rPr>
                        <a:t>105,8</a:t>
                      </a:r>
                      <a:endParaRPr kumimoji="0" lang="en-US" sz="1200" b="0" i="0" u="none" strike="noStrike" cap="none" normalizeH="0" baseline="0" dirty="0" smtClean="0">
                        <a:ln>
                          <a:noFill/>
                        </a:ln>
                        <a:solidFill>
                          <a:srgbClr val="000000"/>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algn="ctr"/>
                      <a:r>
                        <a:rPr lang="ru-RU" sz="1200" dirty="0" smtClean="0">
                          <a:latin typeface="Arial" pitchFamily="34" charset="0"/>
                          <a:cs typeface="Arial" pitchFamily="34" charset="0"/>
                        </a:rPr>
                        <a:t>111,5</a:t>
                      </a:r>
                      <a:endParaRPr lang="ru-RU" sz="1200" dirty="0">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5,7</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223779">
                <a:tc>
                  <a:txBody>
                    <a:bodyPr/>
                    <a:lstStyle/>
                    <a:p>
                      <a:r>
                        <a:rPr kumimoji="0" lang="kk-KZ" sz="1200" b="0" i="0" u="none" strike="noStrike" kern="1200" cap="none" normalizeH="0" baseline="0" dirty="0" smtClean="0">
                          <a:ln>
                            <a:noFill/>
                          </a:ln>
                          <a:solidFill>
                            <a:srgbClr val="000000"/>
                          </a:solidFill>
                          <a:effectLst/>
                          <a:latin typeface="Arial" charset="0"/>
                          <a:ea typeface="+mn-ea"/>
                          <a:cs typeface="+mn-cs"/>
                        </a:rPr>
                        <a:t>ЖІӨ,  млрд. АҚШ доллары</a:t>
                      </a:r>
                      <a:endParaRPr kumimoji="0" lang="ru-RU" sz="1200" b="0" i="0" u="none" strike="noStrike" kern="1200" cap="none" normalizeH="0" baseline="0" dirty="0">
                        <a:ln>
                          <a:noFill/>
                        </a:ln>
                        <a:solidFill>
                          <a:srgbClr val="000000"/>
                        </a:solidFill>
                        <a:effectLst/>
                        <a:latin typeface="Arial" charset="0"/>
                        <a:ea typeface="+mn-ea"/>
                        <a:cs typeface="+mn-cs"/>
                      </a:endParaRPr>
                    </a:p>
                  </a:txBody>
                  <a:tcPr marL="144005"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Arial" pitchFamily="34" charset="0"/>
                          <a:cs typeface="Arial" pitchFamily="34" charset="0"/>
                        </a:rPr>
                        <a:t>252,4</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algn="ctr"/>
                      <a:r>
                        <a:rPr lang="ru-RU" sz="1200" dirty="0" smtClean="0">
                          <a:latin typeface="Arial" pitchFamily="34" charset="0"/>
                          <a:cs typeface="Arial" pitchFamily="34" charset="0"/>
                        </a:rPr>
                        <a:t>214,2</a:t>
                      </a:r>
                      <a:endParaRPr lang="ru-RU" sz="1200" dirty="0">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-38,2</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438337">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kk-KZ" sz="1200" b="0" i="0" u="none" strike="noStrike" kern="1200" cap="none" normalizeH="0" baseline="0" dirty="0" smtClean="0">
                          <a:ln>
                            <a:noFill/>
                          </a:ln>
                          <a:solidFill>
                            <a:srgbClr val="000000"/>
                          </a:solidFill>
                          <a:effectLst/>
                          <a:latin typeface="Arial" charset="0"/>
                          <a:ea typeface="+mn-ea"/>
                          <a:cs typeface="+mn-cs"/>
                        </a:rPr>
                        <a:t>Жан басына шаққандағы ЖІӨ</a:t>
                      </a:r>
                      <a:r>
                        <a:rPr kumimoji="0" lang="ru-RU" sz="1200" b="0" i="0" u="none" strike="noStrike" kern="1200" cap="none" normalizeH="0" baseline="0" dirty="0" smtClean="0">
                          <a:ln>
                            <a:noFill/>
                          </a:ln>
                          <a:solidFill>
                            <a:srgbClr val="000000"/>
                          </a:solidFill>
                          <a:effectLst/>
                          <a:latin typeface="Arial" charset="0"/>
                          <a:ea typeface="+mn-ea"/>
                          <a:cs typeface="+mn-cs"/>
                        </a:rPr>
                        <a:t> </a:t>
                      </a:r>
                      <a:br>
                        <a:rPr kumimoji="0" lang="ru-RU" sz="1200" b="0" i="0" u="none" strike="noStrike" kern="1200" cap="none" normalizeH="0" baseline="0" dirty="0" smtClean="0">
                          <a:ln>
                            <a:noFill/>
                          </a:ln>
                          <a:solidFill>
                            <a:srgbClr val="000000"/>
                          </a:solidFill>
                          <a:effectLst/>
                          <a:latin typeface="Arial" charset="0"/>
                          <a:ea typeface="+mn-ea"/>
                          <a:cs typeface="+mn-cs"/>
                        </a:rPr>
                      </a:br>
                      <a:r>
                        <a:rPr kumimoji="0" lang="kk-KZ" sz="1200" b="0" i="0" u="none" strike="noStrike" kern="1200" cap="none" normalizeH="0" baseline="0" dirty="0" smtClean="0">
                          <a:ln>
                            <a:noFill/>
                          </a:ln>
                          <a:solidFill>
                            <a:srgbClr val="000000"/>
                          </a:solidFill>
                          <a:effectLst/>
                          <a:latin typeface="Arial" charset="0"/>
                          <a:ea typeface="+mn-ea"/>
                          <a:cs typeface="+mn-cs"/>
                        </a:rPr>
                        <a:t>ресми бағам бойынша АҚШ доллары</a:t>
                      </a:r>
                      <a:endParaRPr kumimoji="0" lang="ru-RU" sz="1200" b="0" i="0" u="none" strike="noStrike" kern="1200" cap="none" normalizeH="0" baseline="0" dirty="0" smtClean="0">
                        <a:ln>
                          <a:noFill/>
                        </a:ln>
                        <a:solidFill>
                          <a:srgbClr val="000000"/>
                        </a:solidFill>
                        <a:effectLst/>
                        <a:latin typeface="Arial" charset="0"/>
                        <a:ea typeface="+mn-ea"/>
                        <a:cs typeface="+mn-cs"/>
                      </a:endParaRPr>
                    </a:p>
                  </a:txBody>
                  <a:tcPr marL="144005"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Arial" pitchFamily="34" charset="0"/>
                          <a:cs typeface="Arial" pitchFamily="34" charset="0"/>
                        </a:rPr>
                        <a:t>14 612,1</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algn="ctr"/>
                      <a:r>
                        <a:rPr kumimoji="0" lang="ru-RU" sz="1200" b="0" i="0" u="none" strike="noStrike" kern="1200" cap="none" normalizeH="0" baseline="0" dirty="0" smtClean="0">
                          <a:ln>
                            <a:noFill/>
                          </a:ln>
                          <a:solidFill>
                            <a:schemeClr val="tx1"/>
                          </a:solidFill>
                          <a:effectLst/>
                          <a:latin typeface="Arial" pitchFamily="34" charset="0"/>
                          <a:ea typeface="+mn-ea"/>
                          <a:cs typeface="Arial" pitchFamily="34" charset="0"/>
                        </a:rPr>
                        <a:t>12 397,2</a:t>
                      </a:r>
                      <a:endParaRPr kumimoji="0" lang="ru-RU" sz="1200" b="0" i="0" u="none" strike="noStrike" kern="1200" cap="none" normalizeH="0" baseline="0" dirty="0">
                        <a:ln>
                          <a:noFill/>
                        </a:ln>
                        <a:solidFill>
                          <a:schemeClr val="tx1"/>
                        </a:solidFill>
                        <a:effectLst/>
                        <a:latin typeface="Arial" pitchFamily="34" charset="0"/>
                        <a:ea typeface="+mn-ea"/>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-2 214,9</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231687">
                <a:tc>
                  <a:txBody>
                    <a:bodyPr/>
                    <a:lstStyle/>
                    <a:p>
                      <a:r>
                        <a:rPr kumimoji="0" lang="kk-KZ" sz="1200" b="0" i="0" u="none" strike="noStrike" kern="1200" cap="none" normalizeH="0" baseline="0" dirty="0" smtClean="0">
                          <a:ln>
                            <a:noFill/>
                          </a:ln>
                          <a:solidFill>
                            <a:srgbClr val="000000"/>
                          </a:solidFill>
                          <a:effectLst/>
                          <a:latin typeface="Arial" charset="0"/>
                          <a:ea typeface="+mn-ea"/>
                          <a:cs typeface="+mn-cs"/>
                        </a:rPr>
                        <a:t>Ауыл шаруашылығының ЖҚҚ, алдыңғы жылға қатысты %</a:t>
                      </a:r>
                      <a:endParaRPr kumimoji="0" lang="ru-RU" sz="1200" b="0" i="0" u="none" strike="noStrike" kern="1200" cap="none" normalizeH="0" baseline="0" dirty="0">
                        <a:ln>
                          <a:noFill/>
                        </a:ln>
                        <a:solidFill>
                          <a:srgbClr val="000000"/>
                        </a:solidFill>
                        <a:effectLst/>
                        <a:latin typeface="Arial" charset="0"/>
                        <a:ea typeface="+mn-ea"/>
                        <a:cs typeface="+mn-cs"/>
                      </a:endParaRPr>
                    </a:p>
                  </a:txBody>
                  <a:tcPr marL="144005"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Arial" pitchFamily="34" charset="0"/>
                          <a:cs typeface="Arial" pitchFamily="34" charset="0"/>
                        </a:rPr>
                        <a:t>103,9</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algn="ctr"/>
                      <a:r>
                        <a:rPr lang="ru-RU" sz="1200" dirty="0" smtClean="0">
                          <a:latin typeface="Arial" pitchFamily="34" charset="0"/>
                          <a:cs typeface="Arial" pitchFamily="34" charset="0"/>
                        </a:rPr>
                        <a:t>103,9</a:t>
                      </a:r>
                      <a:endParaRPr lang="ru-RU" sz="1200" dirty="0">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0,0</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396740">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kk-KZ" sz="1200" b="0" i="0" u="none" strike="noStrike" kern="1200" cap="none" normalizeH="0" baseline="0" dirty="0" smtClean="0">
                          <a:ln>
                            <a:noFill/>
                          </a:ln>
                          <a:solidFill>
                            <a:srgbClr val="000000"/>
                          </a:solidFill>
                          <a:effectLst/>
                          <a:latin typeface="Arial" charset="0"/>
                          <a:ea typeface="+mn-ea"/>
                          <a:cs typeface="+mn-cs"/>
                        </a:rPr>
                        <a:t>Өнеркәсіптің  ЖҚҚ, алдыңғы жылға қатысты %</a:t>
                      </a:r>
                      <a:endParaRPr kumimoji="0" lang="ru-RU" sz="1200" b="0" i="0" u="none" strike="noStrike" cap="none" normalizeH="0" baseline="0" dirty="0" smtClean="0">
                        <a:ln>
                          <a:noFill/>
                        </a:ln>
                        <a:solidFill>
                          <a:srgbClr val="000000"/>
                        </a:solidFill>
                        <a:effectLst/>
                        <a:latin typeface="Arial" pitchFamily="34" charset="0"/>
                        <a:cs typeface="Arial" pitchFamily="34" charset="0"/>
                      </a:endParaRPr>
                    </a:p>
                  </a:txBody>
                  <a:tcPr marL="144005"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Arial" pitchFamily="34" charset="0"/>
                          <a:cs typeface="Arial" pitchFamily="34" charset="0"/>
                        </a:rPr>
                        <a:t>102,7</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algn="ctr"/>
                      <a:r>
                        <a:rPr lang="ru-RU" sz="1200" dirty="0" smtClean="0">
                          <a:latin typeface="Arial" pitchFamily="34" charset="0"/>
                          <a:cs typeface="Arial" pitchFamily="34" charset="0"/>
                        </a:rPr>
                        <a:t>102,7</a:t>
                      </a:r>
                      <a:endParaRPr lang="ru-RU" sz="1200" dirty="0">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0,0</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438337">
                <a:tc>
                  <a:txBody>
                    <a:bodyPr/>
                    <a:lstStyle/>
                    <a:p>
                      <a:r>
                        <a:rPr kumimoji="0" lang="kk-KZ" sz="1200" b="0" i="0" u="none" strike="noStrike" kern="1200" cap="none" normalizeH="0" baseline="0" dirty="0" smtClean="0">
                          <a:ln>
                            <a:noFill/>
                          </a:ln>
                          <a:solidFill>
                            <a:srgbClr val="000000"/>
                          </a:solidFill>
                          <a:effectLst/>
                          <a:latin typeface="Arial" charset="0"/>
                          <a:ea typeface="+mn-ea"/>
                          <a:cs typeface="+mn-cs"/>
                        </a:rPr>
                        <a:t>Тау-кен өндіру өнеркәсібі және карьерлерді  қазу, алдыңғы жылға қатысты %</a:t>
                      </a:r>
                      <a:endParaRPr kumimoji="0" lang="ru-RU" sz="1200" b="0" i="0" u="none" strike="noStrike" kern="1200" cap="none" normalizeH="0" baseline="0" dirty="0">
                        <a:ln>
                          <a:noFill/>
                        </a:ln>
                        <a:solidFill>
                          <a:srgbClr val="000000"/>
                        </a:solidFill>
                        <a:effectLst/>
                        <a:latin typeface="Arial" charset="0"/>
                        <a:ea typeface="+mn-ea"/>
                        <a:cs typeface="+mn-cs"/>
                      </a:endParaRPr>
                    </a:p>
                  </a:txBody>
                  <a:tcPr marL="144005"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Arial" pitchFamily="34" charset="0"/>
                          <a:cs typeface="Arial" pitchFamily="34" charset="0"/>
                        </a:rPr>
                        <a:t>101,5</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algn="ctr"/>
                      <a:r>
                        <a:rPr lang="ru-RU" sz="1200" dirty="0" smtClean="0">
                          <a:latin typeface="Arial" pitchFamily="34" charset="0"/>
                          <a:cs typeface="Arial" pitchFamily="34" charset="0"/>
                        </a:rPr>
                        <a:t>101,6</a:t>
                      </a:r>
                      <a:endParaRPr lang="ru-RU" sz="1200" dirty="0">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0,1</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438337">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rgbClr val="000000"/>
                          </a:solidFill>
                          <a:effectLst/>
                          <a:latin typeface="Arial" pitchFamily="34" charset="0"/>
                          <a:cs typeface="Arial" pitchFamily="34" charset="0"/>
                        </a:rPr>
                        <a:t> </a:t>
                      </a:r>
                      <a:r>
                        <a:rPr kumimoji="0" lang="kk-KZ" sz="1200" b="0" i="0" u="none" strike="noStrike" kern="1200" cap="none" normalizeH="0" baseline="0" dirty="0" smtClean="0">
                          <a:ln>
                            <a:noFill/>
                          </a:ln>
                          <a:solidFill>
                            <a:srgbClr val="000000"/>
                          </a:solidFill>
                          <a:effectLst/>
                          <a:latin typeface="Arial" charset="0"/>
                          <a:ea typeface="+mn-ea"/>
                          <a:cs typeface="+mn-cs"/>
                        </a:rPr>
                        <a:t>Өңдеу өнеркәсібі, алдыңғы жылға қатысты %</a:t>
                      </a:r>
                      <a:endParaRPr kumimoji="0" lang="ru-RU" sz="1200" b="0" i="0" u="none" strike="noStrike" kern="1200" cap="none" normalizeH="0" baseline="0" dirty="0" smtClean="0">
                        <a:ln>
                          <a:noFill/>
                        </a:ln>
                        <a:solidFill>
                          <a:srgbClr val="000000"/>
                        </a:solidFill>
                        <a:effectLst/>
                        <a:latin typeface="Arial" charset="0"/>
                        <a:ea typeface="+mn-ea"/>
                        <a:cs typeface="+mn-cs"/>
                      </a:endParaRPr>
                    </a:p>
                  </a:txBody>
                  <a:tcPr marL="144005"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Arial" pitchFamily="34" charset="0"/>
                          <a:cs typeface="Arial" pitchFamily="34" charset="0"/>
                        </a:rPr>
                        <a:t>104,1</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algn="ctr"/>
                      <a:r>
                        <a:rPr lang="ru-RU" sz="1200" dirty="0" smtClean="0">
                          <a:latin typeface="Arial" pitchFamily="34" charset="0"/>
                          <a:cs typeface="Arial" pitchFamily="34" charset="0"/>
                        </a:rPr>
                        <a:t>104,0</a:t>
                      </a:r>
                      <a:endParaRPr lang="ru-RU" sz="1200" dirty="0">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-0,1</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223779">
                <a:tc>
                  <a:txBody>
                    <a:bodyPr/>
                    <a:lstStyle/>
                    <a:p>
                      <a:r>
                        <a:rPr kumimoji="0" lang="kk-KZ" sz="1200" b="1" i="0" u="none" strike="noStrike" kern="1200" cap="none" normalizeH="0" baseline="0" dirty="0" smtClean="0">
                          <a:ln>
                            <a:noFill/>
                          </a:ln>
                          <a:solidFill>
                            <a:srgbClr val="000000"/>
                          </a:solidFill>
                          <a:effectLst/>
                          <a:latin typeface="Arial" charset="0"/>
                          <a:ea typeface="+mn-ea"/>
                          <a:cs typeface="+mn-cs"/>
                        </a:rPr>
                        <a:t>Мұнай өндіру көлемі, млн. тонна</a:t>
                      </a:r>
                      <a:endParaRPr kumimoji="0" lang="ru-RU" sz="1200" b="1" i="0" u="none" strike="noStrike" kern="1200" cap="none" normalizeH="0" baseline="0" dirty="0">
                        <a:ln>
                          <a:noFill/>
                        </a:ln>
                        <a:solidFill>
                          <a:srgbClr val="000000"/>
                        </a:solidFill>
                        <a:effectLst/>
                        <a:latin typeface="Arial" charset="0"/>
                        <a:ea typeface="+mn-ea"/>
                        <a:cs typeface="+mn-cs"/>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83,0</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algn="ctr"/>
                      <a:r>
                        <a:rPr lang="ru-RU" sz="1200" b="1" dirty="0" smtClean="0">
                          <a:latin typeface="Arial" pitchFamily="34" charset="0"/>
                          <a:cs typeface="Arial" pitchFamily="34" charset="0"/>
                        </a:rPr>
                        <a:t>83,0</a:t>
                      </a:r>
                      <a:endParaRPr lang="ru-RU" sz="1200" b="1" dirty="0">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pitchFamily="34" charset="0"/>
                          <a:cs typeface="Arial" pitchFamily="34" charset="0"/>
                        </a:rPr>
                        <a:t>0,0</a:t>
                      </a: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223779">
                <a:tc>
                  <a:txBody>
                    <a:bodyPr/>
                    <a:lstStyle/>
                    <a:p>
                      <a:pPr marL="107950" marR="0" lvl="0" indent="0" algn="l" defTabSz="914400" rtl="0" eaLnBrk="1" fontAlgn="t" latinLnBrk="0" hangingPunct="1">
                        <a:lnSpc>
                          <a:spcPct val="100000"/>
                        </a:lnSpc>
                        <a:spcBef>
                          <a:spcPct val="0"/>
                        </a:spcBef>
                        <a:spcAft>
                          <a:spcPct val="0"/>
                        </a:spcAft>
                        <a:buClrTx/>
                        <a:buSzTx/>
                        <a:buFontTx/>
                        <a:buNone/>
                        <a:tabLst/>
                      </a:pPr>
                      <a:r>
                        <a:rPr kumimoji="0" lang="kk-KZ" sz="1200" b="0" i="0" u="none" strike="noStrike" kern="1200" cap="none" normalizeH="0" baseline="0" dirty="0" smtClean="0">
                          <a:ln>
                            <a:noFill/>
                          </a:ln>
                          <a:solidFill>
                            <a:srgbClr val="000000"/>
                          </a:solidFill>
                          <a:effectLst/>
                          <a:latin typeface="Arial" charset="0"/>
                          <a:ea typeface="+mn-ea"/>
                          <a:cs typeface="+mn-cs"/>
                        </a:rPr>
                        <a:t>Құрылыстың ЖҚҚ, алдыңғы жылға қатысты %</a:t>
                      </a:r>
                      <a:endParaRPr kumimoji="0" lang="ru-RU" sz="1200" b="0" i="0" u="none" strike="noStrike" kern="1200" cap="none" normalizeH="0" baseline="0" dirty="0" smtClean="0">
                        <a:ln>
                          <a:noFill/>
                        </a:ln>
                        <a:solidFill>
                          <a:srgbClr val="000000"/>
                        </a:solidFill>
                        <a:effectLst/>
                        <a:latin typeface="Arial" charset="0"/>
                        <a:ea typeface="+mn-ea"/>
                        <a:cs typeface="+mn-cs"/>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cs typeface="Arial" pitchFamily="34" charset="0"/>
                        </a:rPr>
                        <a:t>10</a:t>
                      </a:r>
                      <a:r>
                        <a:rPr kumimoji="0" lang="ru-RU" sz="1200" b="0" i="0" u="none" strike="noStrike" cap="none" normalizeH="0" baseline="0" dirty="0" smtClean="0">
                          <a:ln>
                            <a:noFill/>
                          </a:ln>
                          <a:solidFill>
                            <a:schemeClr val="tx1"/>
                          </a:solidFill>
                          <a:effectLst/>
                          <a:latin typeface="Arial" pitchFamily="34" charset="0"/>
                          <a:cs typeface="Arial" pitchFamily="34" charset="0"/>
                        </a:rPr>
                        <a:t>1,8</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algn="ctr"/>
                      <a:r>
                        <a:rPr lang="ru-RU" sz="1200" dirty="0" smtClean="0">
                          <a:latin typeface="Arial" pitchFamily="34" charset="0"/>
                          <a:cs typeface="Arial" pitchFamily="34" charset="0"/>
                        </a:rPr>
                        <a:t>102,5</a:t>
                      </a:r>
                      <a:endParaRPr lang="ru-RU" sz="1200" dirty="0">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0,7</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306099">
                <a:tc>
                  <a:txBody>
                    <a:bodyPr/>
                    <a:lstStyle/>
                    <a:p>
                      <a:r>
                        <a:rPr kumimoji="0" lang="kk-KZ" sz="1200" b="1" i="0" u="none" strike="noStrike" kern="1200" cap="none" normalizeH="0" baseline="0" dirty="0" smtClean="0">
                          <a:ln>
                            <a:noFill/>
                          </a:ln>
                          <a:solidFill>
                            <a:srgbClr val="000000"/>
                          </a:solidFill>
                          <a:effectLst/>
                          <a:latin typeface="Arial" charset="0"/>
                          <a:ea typeface="+mn-ea"/>
                          <a:cs typeface="+mn-cs"/>
                        </a:rPr>
                        <a:t>Көрсетілген қызметтерді өндіру, алдыңғы жылға қатысты %</a:t>
                      </a:r>
                      <a:endParaRPr kumimoji="0" lang="ru-RU" sz="1200" b="1" i="0" u="none" strike="noStrike" kern="1200" cap="none" normalizeH="0" baseline="0" dirty="0">
                        <a:ln>
                          <a:noFill/>
                        </a:ln>
                        <a:solidFill>
                          <a:srgbClr val="000000"/>
                        </a:solidFill>
                        <a:effectLst/>
                        <a:latin typeface="Arial" charset="0"/>
                        <a:ea typeface="+mn-ea"/>
                        <a:cs typeface="+mn-cs"/>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108,5</a:t>
                      </a: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algn="ctr"/>
                      <a:r>
                        <a:rPr lang="ru-RU" sz="1200" b="1" dirty="0" smtClean="0">
                          <a:latin typeface="Arial" pitchFamily="34" charset="0"/>
                          <a:cs typeface="Arial" pitchFamily="34" charset="0"/>
                        </a:rPr>
                        <a:t>108,5</a:t>
                      </a:r>
                      <a:endParaRPr lang="ru-RU" sz="1200" b="1" dirty="0">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0,0</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339631">
                <a:tc>
                  <a:txBody>
                    <a:bodyPr/>
                    <a:lstStyle/>
                    <a:p>
                      <a:r>
                        <a:rPr kumimoji="0" lang="kk-KZ" sz="1200" b="0" i="0" u="none" strike="noStrike" kern="1200" cap="none" normalizeH="0" baseline="0" dirty="0" smtClean="0">
                          <a:ln>
                            <a:noFill/>
                          </a:ln>
                          <a:solidFill>
                            <a:srgbClr val="000000"/>
                          </a:solidFill>
                          <a:effectLst/>
                          <a:latin typeface="Arial" charset="0"/>
                          <a:ea typeface="+mn-ea"/>
                          <a:cs typeface="+mn-cs"/>
                        </a:rPr>
                        <a:t>Ақпарат пен байланыстың ЖҚҚ, алдыңғы жылға қатысты %</a:t>
                      </a:r>
                      <a:endParaRPr kumimoji="0" lang="ru-RU" sz="1200" b="0" i="0" u="none" strike="noStrike" kern="1200" cap="none" normalizeH="0" baseline="0" dirty="0">
                        <a:ln>
                          <a:noFill/>
                        </a:ln>
                        <a:solidFill>
                          <a:srgbClr val="000000"/>
                        </a:solidFill>
                        <a:effectLst/>
                        <a:latin typeface="Arial" charset="0"/>
                        <a:ea typeface="+mn-ea"/>
                        <a:cs typeface="+mn-cs"/>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Arial" pitchFamily="34" charset="0"/>
                          <a:cs typeface="Arial" pitchFamily="34" charset="0"/>
                        </a:rPr>
                        <a:t>107,0</a:t>
                      </a: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algn="ctr"/>
                      <a:r>
                        <a:rPr lang="ru-RU" sz="1200" dirty="0" smtClean="0">
                          <a:latin typeface="Arial" pitchFamily="34" charset="0"/>
                          <a:cs typeface="Arial" pitchFamily="34" charset="0"/>
                        </a:rPr>
                        <a:t>107,0</a:t>
                      </a:r>
                      <a:endParaRPr lang="ru-RU" sz="1200" dirty="0">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0,0</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223779">
                <a:tc>
                  <a:txBody>
                    <a:bodyPr/>
                    <a:lstStyle/>
                    <a:p>
                      <a:r>
                        <a:rPr kumimoji="0" lang="kk-KZ" sz="1200" b="0" i="0" u="none" strike="noStrike" kern="1200" cap="none" normalizeH="0" baseline="0" dirty="0" smtClean="0">
                          <a:ln>
                            <a:noFill/>
                          </a:ln>
                          <a:solidFill>
                            <a:srgbClr val="000000"/>
                          </a:solidFill>
                          <a:effectLst/>
                          <a:latin typeface="Arial" charset="0"/>
                          <a:ea typeface="+mn-ea"/>
                          <a:cs typeface="+mn-cs"/>
                        </a:rPr>
                        <a:t>Тауарлар экспорты,  млрд. АҚШ доллары</a:t>
                      </a:r>
                      <a:endParaRPr kumimoji="0" lang="ru-RU" sz="1200" b="0" i="0" u="none" strike="noStrike" kern="1200" cap="none" normalizeH="0" baseline="0" dirty="0">
                        <a:ln>
                          <a:noFill/>
                        </a:ln>
                        <a:solidFill>
                          <a:srgbClr val="000000"/>
                        </a:solidFill>
                        <a:effectLst/>
                        <a:latin typeface="Arial" charset="0"/>
                        <a:ea typeface="+mn-ea"/>
                        <a:cs typeface="+mn-cs"/>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Arial" pitchFamily="34" charset="0"/>
                          <a:cs typeface="Arial" pitchFamily="34" charset="0"/>
                        </a:rPr>
                        <a:t>84,7</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algn="ctr"/>
                      <a:r>
                        <a:rPr lang="ru-RU" sz="1200" dirty="0" smtClean="0">
                          <a:latin typeface="Arial" pitchFamily="34" charset="0"/>
                          <a:cs typeface="Arial" pitchFamily="34" charset="0"/>
                        </a:rPr>
                        <a:t>86,3</a:t>
                      </a:r>
                      <a:endParaRPr lang="ru-RU" sz="1200" dirty="0">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1,6</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223779">
                <a:tc>
                  <a:txBody>
                    <a:bodyPr/>
                    <a:lstStyle/>
                    <a:p>
                      <a:r>
                        <a:rPr kumimoji="0" lang="kk-KZ" sz="1200" b="0" i="0" u="none" strike="noStrike" kern="1200" cap="none" normalizeH="0" baseline="0" dirty="0" smtClean="0">
                          <a:ln>
                            <a:noFill/>
                          </a:ln>
                          <a:solidFill>
                            <a:srgbClr val="000000"/>
                          </a:solidFill>
                          <a:effectLst/>
                          <a:latin typeface="Arial" charset="0"/>
                          <a:ea typeface="+mn-ea"/>
                          <a:cs typeface="+mn-cs"/>
                        </a:rPr>
                        <a:t>Тауарлар импорты,  млрд. АҚШ доллары</a:t>
                      </a:r>
                      <a:endParaRPr kumimoji="0" lang="ru-RU" sz="1200" b="0" i="0" u="none" strike="noStrike" kern="1200" cap="none" normalizeH="0" baseline="0" dirty="0">
                        <a:ln>
                          <a:noFill/>
                        </a:ln>
                        <a:solidFill>
                          <a:srgbClr val="000000"/>
                        </a:solidFill>
                        <a:effectLst/>
                        <a:latin typeface="Arial" charset="0"/>
                        <a:ea typeface="+mn-ea"/>
                        <a:cs typeface="+mn-cs"/>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0" i="0" u="none" strike="noStrike" cap="none" normalizeH="0" baseline="0" dirty="0" smtClean="0">
                          <a:ln>
                            <a:noFill/>
                          </a:ln>
                          <a:solidFill>
                            <a:schemeClr val="tx1"/>
                          </a:solidFill>
                          <a:effectLst/>
                          <a:latin typeface="Arial" pitchFamily="34" charset="0"/>
                          <a:cs typeface="Arial" pitchFamily="34" charset="0"/>
                        </a:rPr>
                        <a:t>58,6</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algn="ctr"/>
                      <a:r>
                        <a:rPr lang="ru-RU" sz="1200" dirty="0" smtClean="0">
                          <a:latin typeface="Arial" pitchFamily="34" charset="0"/>
                          <a:cs typeface="Arial" pitchFamily="34" charset="0"/>
                        </a:rPr>
                        <a:t>52,2</a:t>
                      </a:r>
                      <a:endParaRPr lang="ru-RU" sz="1200" dirty="0">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-6,4</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r h="438337">
                <a:tc>
                  <a:txBody>
                    <a:bodyPr/>
                    <a:lstStyle/>
                    <a:p>
                      <a:r>
                        <a:rPr kumimoji="0" lang="ru-RU" sz="1200" b="1" i="0" u="none" strike="noStrike" cap="none" normalizeH="0" baseline="0" dirty="0" err="1" smtClean="0">
                          <a:ln>
                            <a:noFill/>
                          </a:ln>
                          <a:solidFill>
                            <a:srgbClr val="000000"/>
                          </a:solidFill>
                          <a:effectLst/>
                          <a:latin typeface="Arial" charset="0"/>
                        </a:rPr>
                        <a:t>Brent</a:t>
                      </a:r>
                      <a:r>
                        <a:rPr kumimoji="0" lang="ru-RU" sz="1200" b="1" i="0" u="none" strike="noStrike" cap="none" normalizeH="0" baseline="0" dirty="0" smtClean="0">
                          <a:ln>
                            <a:noFill/>
                          </a:ln>
                          <a:solidFill>
                            <a:srgbClr val="000000"/>
                          </a:solidFill>
                          <a:effectLst/>
                          <a:latin typeface="Arial" charset="0"/>
                        </a:rPr>
                        <a:t> </a:t>
                      </a:r>
                      <a:r>
                        <a:rPr kumimoji="0" lang="ru-RU" sz="1200" b="1" i="0" u="none" strike="noStrike" cap="none" normalizeH="0" baseline="0" dirty="0" err="1" smtClean="0">
                          <a:ln>
                            <a:noFill/>
                          </a:ln>
                          <a:solidFill>
                            <a:srgbClr val="000000"/>
                          </a:solidFill>
                          <a:effectLst/>
                          <a:latin typeface="Arial" charset="0"/>
                        </a:rPr>
                        <a:t>мұнайының</a:t>
                      </a:r>
                      <a:r>
                        <a:rPr kumimoji="0" lang="ru-RU" sz="1200" b="1" i="0" u="none" strike="noStrike" cap="none" normalizeH="0" baseline="0" dirty="0" smtClean="0">
                          <a:ln>
                            <a:noFill/>
                          </a:ln>
                          <a:solidFill>
                            <a:srgbClr val="000000"/>
                          </a:solidFill>
                          <a:effectLst/>
                          <a:latin typeface="Arial" charset="0"/>
                        </a:rPr>
                        <a:t> </a:t>
                      </a:r>
                      <a:r>
                        <a:rPr kumimoji="0" lang="ru-RU" sz="1200" b="1" i="0" u="none" strike="noStrike" cap="none" normalizeH="0" baseline="0" dirty="0" err="1" smtClean="0">
                          <a:ln>
                            <a:noFill/>
                          </a:ln>
                          <a:solidFill>
                            <a:srgbClr val="000000"/>
                          </a:solidFill>
                          <a:effectLst/>
                          <a:latin typeface="Arial" charset="0"/>
                        </a:rPr>
                        <a:t>әлемдік</a:t>
                      </a:r>
                      <a:r>
                        <a:rPr kumimoji="0" lang="ru-RU" sz="1200" b="1" i="0" u="none" strike="noStrike" cap="none" normalizeH="0" baseline="0" dirty="0" smtClean="0">
                          <a:ln>
                            <a:noFill/>
                          </a:ln>
                          <a:solidFill>
                            <a:srgbClr val="000000"/>
                          </a:solidFill>
                          <a:effectLst/>
                          <a:latin typeface="Arial" charset="0"/>
                        </a:rPr>
                        <a:t> </a:t>
                      </a:r>
                      <a:r>
                        <a:rPr kumimoji="0" lang="ru-RU" sz="1200" b="1" i="0" u="none" strike="noStrike" cap="none" normalizeH="0" baseline="0" dirty="0" err="1" smtClean="0">
                          <a:ln>
                            <a:noFill/>
                          </a:ln>
                          <a:solidFill>
                            <a:srgbClr val="000000"/>
                          </a:solidFill>
                          <a:effectLst/>
                          <a:latin typeface="Arial" charset="0"/>
                        </a:rPr>
                        <a:t>бағасы</a:t>
                      </a:r>
                      <a:r>
                        <a:rPr kumimoji="0" lang="ru-RU" sz="1200" b="1" i="0" u="none" strike="noStrike" cap="none" normalizeH="0" baseline="0" dirty="0" smtClean="0">
                          <a:ln>
                            <a:noFill/>
                          </a:ln>
                          <a:solidFill>
                            <a:srgbClr val="000000"/>
                          </a:solidFill>
                          <a:effectLst/>
                          <a:latin typeface="Arial" charset="0"/>
                        </a:rPr>
                        <a:t> </a:t>
                      </a:r>
                      <a:r>
                        <a:rPr kumimoji="0" lang="ru-RU" sz="1200" b="1" i="0" u="none" strike="noStrike" cap="none" normalizeH="0" baseline="0" dirty="0" err="1" smtClean="0">
                          <a:ln>
                            <a:noFill/>
                          </a:ln>
                          <a:solidFill>
                            <a:srgbClr val="000000"/>
                          </a:solidFill>
                          <a:effectLst/>
                          <a:latin typeface="Arial" charset="0"/>
                        </a:rPr>
                        <a:t>барреліне</a:t>
                      </a:r>
                      <a:r>
                        <a:rPr kumimoji="0" lang="ru-RU" sz="1200" b="1" i="0" u="none" strike="noStrike" cap="none" normalizeH="0" baseline="0" dirty="0" smtClean="0">
                          <a:ln>
                            <a:noFill/>
                          </a:ln>
                          <a:solidFill>
                            <a:srgbClr val="000000"/>
                          </a:solidFill>
                          <a:effectLst/>
                          <a:latin typeface="Arial" charset="0"/>
                        </a:rPr>
                        <a:t/>
                      </a:r>
                      <a:br>
                        <a:rPr kumimoji="0" lang="ru-RU" sz="1200" b="1" i="0" u="none" strike="noStrike" cap="none" normalizeH="0" baseline="0" dirty="0" smtClean="0">
                          <a:ln>
                            <a:noFill/>
                          </a:ln>
                          <a:solidFill>
                            <a:srgbClr val="000000"/>
                          </a:solidFill>
                          <a:effectLst/>
                          <a:latin typeface="Arial" charset="0"/>
                        </a:rPr>
                      </a:br>
                      <a:r>
                        <a:rPr kumimoji="0" lang="ru-RU" sz="1200" b="1" i="0" u="none" strike="noStrike" cap="none" normalizeH="0" baseline="0" dirty="0" smtClean="0">
                          <a:ln>
                            <a:noFill/>
                          </a:ln>
                          <a:solidFill>
                            <a:srgbClr val="000000"/>
                          </a:solidFill>
                          <a:effectLst/>
                          <a:latin typeface="Arial" charset="0"/>
                        </a:rPr>
                        <a:t>   </a:t>
                      </a:r>
                      <a:r>
                        <a:rPr kumimoji="0" lang="kk-KZ" sz="1200" b="1" i="0" u="none" strike="noStrike" kern="1200" cap="none" normalizeH="0" baseline="0" dirty="0" smtClean="0">
                          <a:ln>
                            <a:noFill/>
                          </a:ln>
                          <a:solidFill>
                            <a:srgbClr val="000000"/>
                          </a:solidFill>
                          <a:effectLst/>
                          <a:latin typeface="Arial" charset="0"/>
                          <a:ea typeface="+mn-ea"/>
                          <a:cs typeface="+mn-cs"/>
                        </a:rPr>
                        <a:t>АҚШ долл жылына орта есеппен</a:t>
                      </a:r>
                      <a:endParaRPr kumimoji="0" lang="ru-RU" sz="1200" b="1" i="0" u="none" strike="noStrike" kern="1200" cap="none" normalizeH="0" baseline="0" dirty="0">
                        <a:ln>
                          <a:noFill/>
                        </a:ln>
                        <a:solidFill>
                          <a:srgbClr val="000000"/>
                        </a:solidFill>
                        <a:effectLst/>
                        <a:latin typeface="Arial" charset="0"/>
                        <a:ea typeface="+mn-ea"/>
                        <a:cs typeface="+mn-cs"/>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rgbClr val="000000"/>
                          </a:solidFill>
                          <a:effectLst/>
                          <a:latin typeface="Arial" pitchFamily="34" charset="0"/>
                          <a:cs typeface="Arial" pitchFamily="34" charset="0"/>
                        </a:rPr>
                        <a:t>90,0</a:t>
                      </a:r>
                      <a:endParaRPr kumimoji="0" lang="en-US" sz="1200" b="1" i="0" u="none" strike="noStrike" cap="none" normalizeH="0" baseline="0" dirty="0" smtClean="0">
                        <a:ln>
                          <a:noFill/>
                        </a:ln>
                        <a:solidFill>
                          <a:srgbClr val="000000"/>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algn="ctr"/>
                      <a:r>
                        <a:rPr lang="ru-RU" sz="1200" b="1" dirty="0" smtClean="0">
                          <a:latin typeface="Arial" pitchFamily="34" charset="0"/>
                          <a:cs typeface="Arial" pitchFamily="34" charset="0"/>
                        </a:rPr>
                        <a:t>95,0</a:t>
                      </a:r>
                      <a:endParaRPr lang="ru-RU" sz="1200" b="1" dirty="0">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ru-RU" sz="1200" b="1" i="0" u="none" strike="noStrike" cap="none" normalizeH="0" baseline="0" dirty="0" smtClean="0">
                          <a:ln>
                            <a:noFill/>
                          </a:ln>
                          <a:solidFill>
                            <a:schemeClr val="tx1"/>
                          </a:solidFill>
                          <a:effectLst/>
                          <a:latin typeface="Arial" pitchFamily="34" charset="0"/>
                          <a:cs typeface="Arial" pitchFamily="34" charset="0"/>
                        </a:rPr>
                        <a:t>5,0</a:t>
                      </a:r>
                      <a:endParaRPr kumimoji="0" lang="en-US" sz="1200" b="1" i="0" u="none" strike="noStrike" cap="none" normalizeH="0" baseline="0" dirty="0" smtClean="0">
                        <a:ln>
                          <a:noFill/>
                        </a:ln>
                        <a:solidFill>
                          <a:schemeClr val="tx1"/>
                        </a:solidFill>
                        <a:effectLst/>
                        <a:latin typeface="Arial" pitchFamily="34" charset="0"/>
                        <a:cs typeface="Arial" pitchFamily="34" charset="0"/>
                      </a:endParaRPr>
                    </a:p>
                  </a:txBody>
                  <a:tcPr marL="7890" marR="7890" marT="7894" marB="0" anchor="ctr" horzOverflow="overflow">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0"/>
          <p:cNvSpPr>
            <a:spLocks noGrp="1"/>
          </p:cNvSpPr>
          <p:nvPr>
            <p:ph type="title"/>
          </p:nvPr>
        </p:nvSpPr>
        <p:spPr>
          <a:xfrm>
            <a:off x="592138" y="179388"/>
            <a:ext cx="7645400" cy="636587"/>
          </a:xfrm>
        </p:spPr>
        <p:txBody>
          <a:bodyPr/>
          <a:lstStyle/>
          <a:p>
            <a:pPr eaLnBrk="1" hangingPunct="1">
              <a:defRPr/>
            </a:pPr>
            <a:r>
              <a:rPr lang="ru-RU" sz="1800" b="1" cap="small" dirty="0" smtClean="0">
                <a:solidFill>
                  <a:srgbClr val="002060"/>
                </a:solidFill>
                <a:latin typeface="Times New Roman" pitchFamily="18" charset="0"/>
                <a:cs typeface="Times New Roman" pitchFamily="18" charset="0"/>
              </a:rPr>
              <a:t>2014 ЖЫЛҒА АРНАЛҒАН</a:t>
            </a:r>
            <a:br>
              <a:rPr lang="ru-RU" sz="1800" b="1" cap="small" dirty="0" smtClean="0">
                <a:solidFill>
                  <a:srgbClr val="002060"/>
                </a:solidFill>
                <a:latin typeface="Times New Roman" pitchFamily="18" charset="0"/>
                <a:cs typeface="Times New Roman" pitchFamily="18" charset="0"/>
              </a:rPr>
            </a:br>
            <a:r>
              <a:rPr lang="ru-RU" sz="1800" b="1" cap="small" dirty="0" smtClean="0">
                <a:solidFill>
                  <a:srgbClr val="002060"/>
                </a:solidFill>
                <a:latin typeface="Times New Roman" pitchFamily="18" charset="0"/>
                <a:cs typeface="Times New Roman" pitchFamily="18" charset="0"/>
              </a:rPr>
              <a:t> РЕСПУБЛИКАЛЫҚ БЮДЖЕТ ПАРАМЕТРЛЕРІ</a:t>
            </a:r>
            <a:endParaRPr lang="ru-RU" sz="1800" b="1" cap="small" dirty="0">
              <a:solidFill>
                <a:srgbClr val="002060"/>
              </a:solidFill>
              <a:latin typeface="Times New Roman" pitchFamily="18" charset="0"/>
              <a:cs typeface="Times New Roman" pitchFamily="18" charset="0"/>
            </a:endParaRPr>
          </a:p>
        </p:txBody>
      </p:sp>
      <p:cxnSp>
        <p:nvCxnSpPr>
          <p:cNvPr id="8" name="Прямая соединительная линия 7"/>
          <p:cNvCxnSpPr/>
          <p:nvPr/>
        </p:nvCxnSpPr>
        <p:spPr>
          <a:xfrm>
            <a:off x="592138" y="152400"/>
            <a:ext cx="7688262"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 name="Прямая соединительная линия 11"/>
          <p:cNvCxnSpPr/>
          <p:nvPr/>
        </p:nvCxnSpPr>
        <p:spPr>
          <a:xfrm>
            <a:off x="592138" y="788988"/>
            <a:ext cx="7645400" cy="0"/>
          </a:xfrm>
          <a:prstGeom prst="line">
            <a:avLst/>
          </a:prstGeom>
          <a:ln w="57150" cmpd="thickThi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3" name="Номер слайда 2"/>
          <p:cNvSpPr>
            <a:spLocks noGrp="1"/>
          </p:cNvSpPr>
          <p:nvPr>
            <p:ph type="sldNum" sz="quarter" idx="12"/>
          </p:nvPr>
        </p:nvSpPr>
        <p:spPr/>
        <p:txBody>
          <a:bodyPr/>
          <a:lstStyle/>
          <a:p>
            <a:pPr>
              <a:defRPr/>
            </a:pPr>
            <a:fld id="{E7C8F1CB-9976-4735-8685-34E933F03F9C}" type="slidenum">
              <a:rPr lang="ru-RU" smtClean="0"/>
              <a:pPr>
                <a:defRPr/>
              </a:pPr>
              <a:t>6</a:t>
            </a:fld>
            <a:endParaRPr lang="ru-RU"/>
          </a:p>
        </p:txBody>
      </p:sp>
      <p:graphicFrame>
        <p:nvGraphicFramePr>
          <p:cNvPr id="32795" name="Object 27"/>
          <p:cNvGraphicFramePr>
            <a:graphicFrameLocks noChangeAspect="1"/>
          </p:cNvGraphicFramePr>
          <p:nvPr/>
        </p:nvGraphicFramePr>
        <p:xfrm>
          <a:off x="611188" y="1055688"/>
          <a:ext cx="7777162" cy="5322887"/>
        </p:xfrm>
        <a:graphic>
          <a:graphicData uri="http://schemas.openxmlformats.org/presentationml/2006/ole">
            <p:oleObj spid="_x0000_s32795" name="Worksheet" r:id="rId4" imgW="9277485" imgH="7867560" progId="Excel.Sheet.8">
              <p:link updateAutomatic="1"/>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7" name="Rectangle 14"/>
          <p:cNvSpPr>
            <a:spLocks noChangeArrowheads="1"/>
          </p:cNvSpPr>
          <p:nvPr/>
        </p:nvSpPr>
        <p:spPr bwMode="auto">
          <a:xfrm>
            <a:off x="0" y="0"/>
            <a:ext cx="1136650" cy="304800"/>
          </a:xfrm>
          <a:prstGeom prst="rect">
            <a:avLst/>
          </a:prstGeom>
          <a:noFill/>
          <a:ln w="9525">
            <a:noFill/>
            <a:miter lim="800000"/>
            <a:headEnd/>
            <a:tailEnd/>
          </a:ln>
        </p:spPr>
        <p:txBody>
          <a:bodyPr wrap="none" anchor="ctr">
            <a:spAutoFit/>
          </a:bodyPr>
          <a:lstStyle/>
          <a:p>
            <a:r>
              <a:rPr lang="ru-RU" sz="1400" i="1">
                <a:cs typeface="Times New Roman" pitchFamily="18" charset="0"/>
              </a:rPr>
              <a:t>	</a:t>
            </a:r>
            <a:r>
              <a:rPr lang="ru-RU" sz="1100"/>
              <a:t> </a:t>
            </a:r>
            <a:endParaRPr lang="ru-RU"/>
          </a:p>
        </p:txBody>
      </p:sp>
      <p:sp>
        <p:nvSpPr>
          <p:cNvPr id="34818" name="Rectangle 15"/>
          <p:cNvSpPr>
            <a:spLocks noChangeArrowheads="1"/>
          </p:cNvSpPr>
          <p:nvPr/>
        </p:nvSpPr>
        <p:spPr bwMode="auto">
          <a:xfrm>
            <a:off x="0" y="0"/>
            <a:ext cx="1136650" cy="304800"/>
          </a:xfrm>
          <a:prstGeom prst="rect">
            <a:avLst/>
          </a:prstGeom>
          <a:noFill/>
          <a:ln w="9525">
            <a:noFill/>
            <a:miter lim="800000"/>
            <a:headEnd/>
            <a:tailEnd/>
          </a:ln>
        </p:spPr>
        <p:txBody>
          <a:bodyPr wrap="none" anchor="ctr">
            <a:spAutoFit/>
          </a:bodyPr>
          <a:lstStyle/>
          <a:p>
            <a:r>
              <a:rPr lang="ru-RU" sz="1400" i="1">
                <a:cs typeface="Times New Roman" pitchFamily="18" charset="0"/>
              </a:rPr>
              <a:t>	</a:t>
            </a:r>
            <a:r>
              <a:rPr lang="ru-RU" sz="1100"/>
              <a:t> </a:t>
            </a:r>
            <a:endParaRPr lang="ru-RU"/>
          </a:p>
        </p:txBody>
      </p:sp>
      <p:sp>
        <p:nvSpPr>
          <p:cNvPr id="5" name="Прямоугольник 4"/>
          <p:cNvSpPr/>
          <p:nvPr/>
        </p:nvSpPr>
        <p:spPr>
          <a:xfrm>
            <a:off x="539750" y="1906588"/>
            <a:ext cx="7777163" cy="1968500"/>
          </a:xfrm>
          <a:prstGeom prst="rect">
            <a:avLst/>
          </a:prstGeom>
        </p:spPr>
        <p:txBody>
          <a:bodyPr>
            <a:spAutoFit/>
          </a:bodyPr>
          <a:lstStyle/>
          <a:p>
            <a:pPr algn="ctr">
              <a:defRPr/>
            </a:pPr>
            <a:endParaRPr lang="ru-RU" sz="2600" b="1" dirty="0">
              <a:latin typeface="Times New Roman" panose="02020603050405020304" pitchFamily="18" charset="0"/>
              <a:cs typeface="Times New Roman" panose="02020603050405020304" pitchFamily="18" charset="0"/>
            </a:endParaRPr>
          </a:p>
          <a:p>
            <a:pPr algn="ctr">
              <a:defRPr/>
            </a:pPr>
            <a:r>
              <a:rPr lang="kk-KZ" sz="3200" b="1" dirty="0">
                <a:solidFill>
                  <a:schemeClr val="tx2">
                    <a:lumMod val="75000"/>
                  </a:schemeClr>
                </a:solidFill>
                <a:latin typeface="Times New Roman" panose="02020603050405020304" pitchFamily="18" charset="0"/>
                <a:cs typeface="Times New Roman" panose="02020603050405020304" pitchFamily="18" charset="0"/>
              </a:rPr>
              <a:t>2014 ЖЫЛҒА АРНАЛҒАН РЕСПУБЛИКАЛЫҚ БЮДЖЕТТІ НАҚТЫЛАУ ТУРАЛЫ</a:t>
            </a:r>
            <a:endParaRPr lang="ru-RU" sz="3200" dirty="0">
              <a:solidFill>
                <a:schemeClr val="tx2">
                  <a:lumMod val="75000"/>
                </a:schemeClr>
              </a:solidFill>
              <a:latin typeface="Times New Roman" panose="02020603050405020304" pitchFamily="18" charset="0"/>
              <a:cs typeface="Times New Roman" panose="02020603050405020304" pitchFamily="18" charset="0"/>
            </a:endParaRPr>
          </a:p>
        </p:txBody>
      </p:sp>
      <p:sp>
        <p:nvSpPr>
          <p:cNvPr id="2" name="Номер слайда 1"/>
          <p:cNvSpPr>
            <a:spLocks noGrp="1"/>
          </p:cNvSpPr>
          <p:nvPr>
            <p:ph type="sldNum" sz="quarter" idx="12"/>
          </p:nvPr>
        </p:nvSpPr>
        <p:spPr/>
        <p:txBody>
          <a:bodyPr/>
          <a:lstStyle/>
          <a:p>
            <a:pPr>
              <a:defRPr/>
            </a:pPr>
            <a:fld id="{CF210724-2CEB-4253-877A-A1291EC05470}" type="slidenum">
              <a:rPr lang="ru-RU" smtClean="0"/>
              <a:pPr>
                <a:defRPr/>
              </a:pPr>
              <a:t>7</a:t>
            </a:fld>
            <a:endParaRPr lang="ru-RU"/>
          </a:p>
        </p:txBody>
      </p:sp>
      <p:cxnSp>
        <p:nvCxnSpPr>
          <p:cNvPr id="6" name="Прямая соединительная линия 5"/>
          <p:cNvCxnSpPr/>
          <p:nvPr/>
        </p:nvCxnSpPr>
        <p:spPr>
          <a:xfrm>
            <a:off x="684213" y="2133600"/>
            <a:ext cx="7688262"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Прямая соединительная линия 6"/>
          <p:cNvCxnSpPr/>
          <p:nvPr/>
        </p:nvCxnSpPr>
        <p:spPr>
          <a:xfrm>
            <a:off x="755650" y="3933825"/>
            <a:ext cx="7645400" cy="0"/>
          </a:xfrm>
          <a:prstGeom prst="line">
            <a:avLst/>
          </a:prstGeom>
          <a:ln w="57150" cmpd="thickThi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820" name="Rectangle 15"/>
          <p:cNvSpPr>
            <a:spLocks noChangeArrowheads="1"/>
          </p:cNvSpPr>
          <p:nvPr/>
        </p:nvSpPr>
        <p:spPr bwMode="auto">
          <a:xfrm>
            <a:off x="0" y="0"/>
            <a:ext cx="1136650" cy="304800"/>
          </a:xfrm>
          <a:prstGeom prst="rect">
            <a:avLst/>
          </a:prstGeom>
          <a:noFill/>
          <a:ln w="9525">
            <a:noFill/>
            <a:miter lim="800000"/>
            <a:headEnd/>
            <a:tailEnd/>
          </a:ln>
        </p:spPr>
        <p:txBody>
          <a:bodyPr wrap="none" anchor="ctr">
            <a:spAutoFit/>
          </a:bodyPr>
          <a:lstStyle/>
          <a:p>
            <a:r>
              <a:rPr lang="ru-RU" sz="1400" i="1">
                <a:cs typeface="Times New Roman" pitchFamily="18" charset="0"/>
              </a:rPr>
              <a:t>	</a:t>
            </a:r>
            <a:r>
              <a:rPr lang="ru-RU" sz="1100"/>
              <a:t> </a:t>
            </a:r>
            <a:endParaRPr lang="ru-RU"/>
          </a:p>
        </p:txBody>
      </p:sp>
      <p:sp>
        <p:nvSpPr>
          <p:cNvPr id="5" name="Прямоугольник 4"/>
          <p:cNvSpPr/>
          <p:nvPr/>
        </p:nvSpPr>
        <p:spPr>
          <a:xfrm>
            <a:off x="900113" y="220663"/>
            <a:ext cx="7632700" cy="708025"/>
          </a:xfrm>
          <a:prstGeom prst="rect">
            <a:avLst/>
          </a:prstGeom>
        </p:spPr>
        <p:txBody>
          <a:bodyPr>
            <a:spAutoFit/>
          </a:bodyPr>
          <a:lstStyle/>
          <a:p>
            <a:pPr algn="ctr">
              <a:defRPr/>
            </a:pPr>
            <a:r>
              <a:rPr lang="ru-RU" sz="2000" b="1" dirty="0">
                <a:solidFill>
                  <a:schemeClr val="tx2">
                    <a:lumMod val="75000"/>
                  </a:schemeClr>
                </a:solidFill>
                <a:latin typeface="Times New Roman" panose="02020603050405020304" pitchFamily="18" charset="0"/>
                <a:cs typeface="Times New Roman" panose="02020603050405020304" pitchFamily="18" charset="0"/>
              </a:rPr>
              <a:t>2014 ЖЫЛҒА АРНАЛҒАН </a:t>
            </a:r>
            <a:br>
              <a:rPr lang="ru-RU" sz="2000" b="1" dirty="0">
                <a:solidFill>
                  <a:schemeClr val="tx2">
                    <a:lumMod val="75000"/>
                  </a:schemeClr>
                </a:solidFill>
                <a:latin typeface="Times New Roman" panose="02020603050405020304" pitchFamily="18" charset="0"/>
                <a:cs typeface="Times New Roman" panose="02020603050405020304" pitchFamily="18" charset="0"/>
              </a:rPr>
            </a:br>
            <a:r>
              <a:rPr lang="ru-RU" sz="2000" b="1" dirty="0">
                <a:solidFill>
                  <a:schemeClr val="tx2">
                    <a:lumMod val="75000"/>
                  </a:schemeClr>
                </a:solidFill>
                <a:latin typeface="Times New Roman" panose="02020603050405020304" pitchFamily="18" charset="0"/>
                <a:cs typeface="Times New Roman" panose="02020603050405020304" pitchFamily="18" charset="0"/>
              </a:rPr>
              <a:t>РЕСПУБЛИКАЛЫҚ БЮДЖЕТ КІРІСТЕРІ</a:t>
            </a:r>
            <a:endParaRPr lang="ru-RU" sz="2000" b="1" dirty="0">
              <a:solidFill>
                <a:schemeClr val="tx2">
                  <a:lumMod val="75000"/>
                </a:schemeClr>
              </a:solidFill>
              <a:latin typeface="Times New Roman" panose="02020603050405020304" pitchFamily="18" charset="0"/>
              <a:cs typeface="Times New Roman" panose="02020603050405020304" pitchFamily="18" charset="0"/>
            </a:endParaRPr>
          </a:p>
        </p:txBody>
      </p:sp>
      <p:cxnSp>
        <p:nvCxnSpPr>
          <p:cNvPr id="6" name="Прямая соединительная линия 5"/>
          <p:cNvCxnSpPr/>
          <p:nvPr/>
        </p:nvCxnSpPr>
        <p:spPr>
          <a:xfrm>
            <a:off x="771525" y="152400"/>
            <a:ext cx="7688263"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 name="Прямая соединительная линия 6"/>
          <p:cNvCxnSpPr/>
          <p:nvPr/>
        </p:nvCxnSpPr>
        <p:spPr>
          <a:xfrm>
            <a:off x="827088" y="981075"/>
            <a:ext cx="7645400" cy="0"/>
          </a:xfrm>
          <a:prstGeom prst="line">
            <a:avLst/>
          </a:prstGeom>
          <a:ln w="57150" cmpd="thickThi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3" name="Номер слайда 2"/>
          <p:cNvSpPr>
            <a:spLocks noGrp="1"/>
          </p:cNvSpPr>
          <p:nvPr>
            <p:ph type="sldNum" sz="quarter" idx="12"/>
          </p:nvPr>
        </p:nvSpPr>
        <p:spPr/>
        <p:txBody>
          <a:bodyPr/>
          <a:lstStyle/>
          <a:p>
            <a:pPr>
              <a:defRPr/>
            </a:pPr>
            <a:fld id="{B281B040-6D9B-4A59-B2A3-96790E141435}" type="slidenum">
              <a:rPr lang="ru-RU" smtClean="0"/>
              <a:pPr>
                <a:defRPr/>
              </a:pPr>
              <a:t>8</a:t>
            </a:fld>
            <a:endParaRPr lang="ru-RU" dirty="0"/>
          </a:p>
        </p:txBody>
      </p:sp>
      <p:graphicFrame>
        <p:nvGraphicFramePr>
          <p:cNvPr id="33819" name="Object 27"/>
          <p:cNvGraphicFramePr>
            <a:graphicFrameLocks noChangeAspect="1"/>
          </p:cNvGraphicFramePr>
          <p:nvPr/>
        </p:nvGraphicFramePr>
        <p:xfrm>
          <a:off x="755650" y="1055688"/>
          <a:ext cx="7704138" cy="4605337"/>
        </p:xfrm>
        <a:graphic>
          <a:graphicData uri="http://schemas.openxmlformats.org/presentationml/2006/ole">
            <p:oleObj spid="_x0000_s33819" name="Worksheet" r:id="rId3" imgW="11325157" imgH="5705565" progId="Excel.Sheet.8">
              <p:link updateAutomatic="1"/>
            </p:oleObj>
          </a:graphicData>
        </a:graphic>
      </p:graphicFrame>
    </p:spTree>
  </p:cSld>
  <p:clrMapOvr>
    <a:masterClrMapping/>
  </p:clrMapOvr>
  <p:transition spd="med">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title"/>
          </p:nvPr>
        </p:nvSpPr>
        <p:spPr>
          <a:xfrm>
            <a:off x="179388" y="188913"/>
            <a:ext cx="8640762" cy="1008062"/>
          </a:xfrm>
        </p:spPr>
        <p:txBody>
          <a:bodyPr/>
          <a:lstStyle/>
          <a:p>
            <a:pPr eaLnBrk="1" hangingPunct="1">
              <a:defRPr/>
            </a:pP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2014 </a:t>
            </a:r>
            <a:r>
              <a:rPr lang="ru-RU" sz="1800" b="1" dirty="0" err="1" smtClean="0">
                <a:solidFill>
                  <a:schemeClr val="tx2">
                    <a:lumMod val="75000"/>
                  </a:schemeClr>
                </a:solidFill>
                <a:latin typeface="Times New Roman" panose="02020603050405020304" pitchFamily="18" charset="0"/>
                <a:ea typeface="+mn-ea"/>
                <a:cs typeface="Times New Roman" panose="02020603050405020304" pitchFamily="18" charset="0"/>
              </a:rPr>
              <a:t>жылғы</a:t>
            </a: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 </a:t>
            </a:r>
            <a:r>
              <a:rPr lang="ru-RU" sz="1800" b="1" dirty="0" err="1" smtClean="0">
                <a:solidFill>
                  <a:schemeClr val="tx2">
                    <a:lumMod val="75000"/>
                  </a:schemeClr>
                </a:solidFill>
                <a:latin typeface="Times New Roman" panose="02020603050405020304" pitchFamily="18" charset="0"/>
                <a:ea typeface="+mn-ea"/>
                <a:cs typeface="Times New Roman" panose="02020603050405020304" pitchFamily="18" charset="0"/>
              </a:rPr>
              <a:t>бекітілген</a:t>
            </a: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 </a:t>
            </a:r>
            <a:r>
              <a:rPr lang="ru-RU" sz="1800" b="1" dirty="0" err="1" smtClean="0">
                <a:solidFill>
                  <a:schemeClr val="tx2">
                    <a:lumMod val="75000"/>
                  </a:schemeClr>
                </a:solidFill>
                <a:latin typeface="Times New Roman" panose="02020603050405020304" pitchFamily="18" charset="0"/>
                <a:ea typeface="+mn-ea"/>
                <a:cs typeface="Times New Roman" panose="02020603050405020304" pitchFamily="18" charset="0"/>
              </a:rPr>
              <a:t>жоспарға</a:t>
            </a: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 </a:t>
            </a:r>
            <a:r>
              <a:rPr lang="ru-RU" sz="1800" b="1" dirty="0" err="1" smtClean="0">
                <a:solidFill>
                  <a:schemeClr val="tx2">
                    <a:lumMod val="75000"/>
                  </a:schemeClr>
                </a:solidFill>
                <a:latin typeface="Times New Roman" panose="02020603050405020304" pitchFamily="18" charset="0"/>
                <a:ea typeface="+mn-ea"/>
                <a:cs typeface="Times New Roman" panose="02020603050405020304" pitchFamily="18" charset="0"/>
              </a:rPr>
              <a:t>қарағанда</a:t>
            </a: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
            </a:r>
            <a:b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b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2014 </a:t>
            </a:r>
            <a:r>
              <a:rPr lang="ru-RU" sz="1800" b="1" dirty="0" err="1" smtClean="0">
                <a:solidFill>
                  <a:schemeClr val="tx2">
                    <a:lumMod val="75000"/>
                  </a:schemeClr>
                </a:solidFill>
                <a:latin typeface="Times New Roman" panose="02020603050405020304" pitchFamily="18" charset="0"/>
                <a:ea typeface="+mn-ea"/>
                <a:cs typeface="Times New Roman" panose="02020603050405020304" pitchFamily="18" charset="0"/>
              </a:rPr>
              <a:t>жылғы</a:t>
            </a: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 </a:t>
            </a:r>
            <a:r>
              <a:rPr lang="ru-RU" sz="1800" b="1" dirty="0" err="1" smtClean="0">
                <a:solidFill>
                  <a:schemeClr val="tx2">
                    <a:lumMod val="75000"/>
                  </a:schemeClr>
                </a:solidFill>
                <a:latin typeface="Times New Roman" panose="02020603050405020304" pitchFamily="18" charset="0"/>
                <a:ea typeface="+mn-ea"/>
                <a:cs typeface="Times New Roman" panose="02020603050405020304" pitchFamily="18" charset="0"/>
              </a:rPr>
              <a:t>республикалық</a:t>
            </a: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 бюджет </a:t>
            </a:r>
            <a:r>
              <a:rPr lang="ru-RU" sz="1800" b="1" dirty="0" err="1" smtClean="0">
                <a:solidFill>
                  <a:schemeClr val="tx2">
                    <a:lumMod val="75000"/>
                  </a:schemeClr>
                </a:solidFill>
                <a:latin typeface="Times New Roman" panose="02020603050405020304" pitchFamily="18" charset="0"/>
                <a:ea typeface="+mn-ea"/>
                <a:cs typeface="Times New Roman" panose="02020603050405020304" pitchFamily="18" charset="0"/>
              </a:rPr>
              <a:t>кірістері</a:t>
            </a: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
            </a:r>
            <a:b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b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 (</a:t>
            </a:r>
            <a:r>
              <a:rPr lang="ru-RU" sz="1800" b="1" dirty="0" err="1" smtClean="0">
                <a:solidFill>
                  <a:schemeClr val="tx2">
                    <a:lumMod val="75000"/>
                  </a:schemeClr>
                </a:solidFill>
                <a:latin typeface="Times New Roman" panose="02020603050405020304" pitchFamily="18" charset="0"/>
                <a:ea typeface="+mn-ea"/>
                <a:cs typeface="Times New Roman" panose="02020603050405020304" pitchFamily="18" charset="0"/>
              </a:rPr>
              <a:t>трансферттердің</a:t>
            </a: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 </a:t>
            </a:r>
            <a:r>
              <a:rPr lang="ru-RU" sz="1800" b="1" dirty="0" err="1" smtClean="0">
                <a:solidFill>
                  <a:schemeClr val="tx2">
                    <a:lumMod val="75000"/>
                  </a:schemeClr>
                </a:solidFill>
                <a:latin typeface="Times New Roman" panose="02020603050405020304" pitchFamily="18" charset="0"/>
                <a:ea typeface="+mn-ea"/>
                <a:cs typeface="Times New Roman" panose="02020603050405020304" pitchFamily="18" charset="0"/>
              </a:rPr>
              <a:t>түсімдерін</a:t>
            </a: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 </a:t>
            </a:r>
            <a:r>
              <a:rPr lang="ru-RU" sz="1800" b="1" dirty="0" err="1" smtClean="0">
                <a:solidFill>
                  <a:schemeClr val="tx2">
                    <a:lumMod val="75000"/>
                  </a:schemeClr>
                </a:solidFill>
                <a:latin typeface="Times New Roman" panose="02020603050405020304" pitchFamily="18" charset="0"/>
                <a:ea typeface="+mn-ea"/>
                <a:cs typeface="Times New Roman" panose="02020603050405020304" pitchFamily="18" charset="0"/>
              </a:rPr>
              <a:t>есепке</a:t>
            </a: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 </a:t>
            </a:r>
            <a:r>
              <a:rPr lang="ru-RU" sz="1800" b="1" dirty="0" err="1" smtClean="0">
                <a:solidFill>
                  <a:schemeClr val="tx2">
                    <a:lumMod val="75000"/>
                  </a:schemeClr>
                </a:solidFill>
                <a:latin typeface="Times New Roman" panose="02020603050405020304" pitchFamily="18" charset="0"/>
                <a:ea typeface="+mn-ea"/>
                <a:cs typeface="Times New Roman" panose="02020603050405020304" pitchFamily="18" charset="0"/>
              </a:rPr>
              <a:t>алмағанда</a:t>
            </a: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 </a:t>
            </a:r>
            <a:b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br>
            <a:r>
              <a:rPr lang="ru-RU" sz="1800" b="1" dirty="0" err="1" smtClean="0">
                <a:solidFill>
                  <a:schemeClr val="tx2">
                    <a:lumMod val="75000"/>
                  </a:schemeClr>
                </a:solidFill>
                <a:latin typeface="Times New Roman" panose="02020603050405020304" pitchFamily="18" charset="0"/>
                <a:ea typeface="+mn-ea"/>
                <a:cs typeface="Times New Roman" panose="02020603050405020304" pitchFamily="18" charset="0"/>
              </a:rPr>
              <a:t>болжамының</a:t>
            </a: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 </a:t>
            </a:r>
            <a:r>
              <a:rPr lang="ru-RU" sz="1800" b="1" dirty="0" err="1" smtClean="0">
                <a:solidFill>
                  <a:schemeClr val="tx2">
                    <a:lumMod val="75000"/>
                  </a:schemeClr>
                </a:solidFill>
                <a:latin typeface="Times New Roman" panose="02020603050405020304" pitchFamily="18" charset="0"/>
                <a:ea typeface="+mn-ea"/>
                <a:cs typeface="Times New Roman" panose="02020603050405020304" pitchFamily="18" charset="0"/>
              </a:rPr>
              <a:t>өзгеруін</a:t>
            </a: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 </a:t>
            </a:r>
            <a:r>
              <a:rPr lang="ru-RU" sz="1800" b="1" dirty="0" err="1" smtClean="0">
                <a:solidFill>
                  <a:schemeClr val="tx2">
                    <a:lumMod val="75000"/>
                  </a:schemeClr>
                </a:solidFill>
                <a:latin typeface="Times New Roman" panose="02020603050405020304" pitchFamily="18" charset="0"/>
                <a:ea typeface="+mn-ea"/>
                <a:cs typeface="Times New Roman" panose="02020603050405020304" pitchFamily="18" charset="0"/>
              </a:rPr>
              <a:t>факторлық</a:t>
            </a:r>
            <a:r>
              <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rPr>
              <a:t> </a:t>
            </a:r>
            <a:r>
              <a:rPr lang="ru-RU" sz="1800" b="1" dirty="0" err="1" smtClean="0">
                <a:solidFill>
                  <a:schemeClr val="tx2">
                    <a:lumMod val="75000"/>
                  </a:schemeClr>
                </a:solidFill>
                <a:latin typeface="Times New Roman" panose="02020603050405020304" pitchFamily="18" charset="0"/>
                <a:ea typeface="+mn-ea"/>
                <a:cs typeface="Times New Roman" panose="02020603050405020304" pitchFamily="18" charset="0"/>
              </a:rPr>
              <a:t>талдау</a:t>
            </a:r>
            <a:endParaRPr lang="ru-RU" sz="1800" b="1" dirty="0" smtClean="0">
              <a:solidFill>
                <a:schemeClr val="tx2">
                  <a:lumMod val="75000"/>
                </a:schemeClr>
              </a:solidFill>
              <a:latin typeface="Times New Roman" panose="02020603050405020304" pitchFamily="18" charset="0"/>
              <a:ea typeface="+mn-ea"/>
              <a:cs typeface="Times New Roman" panose="02020603050405020304" pitchFamily="18" charset="0"/>
            </a:endParaRPr>
          </a:p>
        </p:txBody>
      </p:sp>
      <p:sp>
        <p:nvSpPr>
          <p:cNvPr id="37890" name="Rectangle 3"/>
          <p:cNvSpPr>
            <a:spLocks noGrp="1" noChangeArrowheads="1"/>
          </p:cNvSpPr>
          <p:nvPr>
            <p:ph type="body" sz="half" idx="1"/>
          </p:nvPr>
        </p:nvSpPr>
        <p:spPr/>
        <p:txBody>
          <a:bodyPr/>
          <a:lstStyle/>
          <a:p>
            <a:pPr algn="just" eaLnBrk="1" hangingPunct="1">
              <a:lnSpc>
                <a:spcPct val="80000"/>
              </a:lnSpc>
              <a:buFontTx/>
              <a:buNone/>
            </a:pPr>
            <a:r>
              <a:rPr lang="ru-RU" sz="1200" smtClean="0"/>
              <a:t>	</a:t>
            </a:r>
            <a:endParaRPr lang="ru-RU" sz="2800" smtClean="0"/>
          </a:p>
        </p:txBody>
      </p:sp>
      <p:cxnSp>
        <p:nvCxnSpPr>
          <p:cNvPr id="5" name="Прямая соединительная линия 4"/>
          <p:cNvCxnSpPr/>
          <p:nvPr/>
        </p:nvCxnSpPr>
        <p:spPr>
          <a:xfrm>
            <a:off x="684213" y="152400"/>
            <a:ext cx="7688262"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Прямая соединительная линия 5"/>
          <p:cNvCxnSpPr/>
          <p:nvPr/>
        </p:nvCxnSpPr>
        <p:spPr>
          <a:xfrm>
            <a:off x="684213" y="1268413"/>
            <a:ext cx="7645400" cy="0"/>
          </a:xfrm>
          <a:prstGeom prst="line">
            <a:avLst/>
          </a:prstGeom>
          <a:ln w="57150" cmpd="thickThin">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8" name="Group 47"/>
          <p:cNvGraphicFramePr>
            <a:graphicFrameLocks noGrp="1"/>
          </p:cNvGraphicFramePr>
          <p:nvPr>
            <p:ph sz="half" idx="2"/>
          </p:nvPr>
        </p:nvGraphicFramePr>
        <p:xfrm>
          <a:off x="322263" y="1268413"/>
          <a:ext cx="8713787" cy="5475287"/>
        </p:xfrm>
        <a:graphic>
          <a:graphicData uri="http://schemas.openxmlformats.org/drawingml/2006/table">
            <a:tbl>
              <a:tblPr/>
              <a:tblGrid>
                <a:gridCol w="7057603"/>
                <a:gridCol w="1656184"/>
              </a:tblGrid>
              <a:tr h="428625">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50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700" b="1" i="1"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Республикалық </a:t>
                      </a:r>
                      <a:r>
                        <a:rPr kumimoji="0" lang="ru-RU" sz="1700" b="1"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бюджет </a:t>
                      </a:r>
                      <a:r>
                        <a:rPr kumimoji="0" lang="ru-RU" sz="1700" b="1" i="1"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кірістері</a:t>
                      </a:r>
                      <a:r>
                        <a:rPr kumimoji="0" lang="ru-RU" sz="1700" b="1"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700" b="1" i="1"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жалпы</a:t>
                      </a:r>
                      <a:r>
                        <a:rPr kumimoji="0" lang="ru-RU" sz="1700" b="1"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331,7 млрд. </a:t>
                      </a:r>
                      <a:r>
                        <a:rPr kumimoji="0" lang="ru-RU" sz="1700" b="1" i="1"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теңгеге ұлғаяды, оның ішінде</a:t>
                      </a:r>
                      <a:r>
                        <a:rPr kumimoji="0" lang="ru-RU" sz="1700" b="1"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a:t>
                      </a:r>
                    </a:p>
                  </a:txBody>
                  <a:tcPr horzOverflow="overflow">
                    <a:lnL cap="flat">
                      <a:noFill/>
                    </a:lnL>
                    <a:lnR cap="flat">
                      <a:noFill/>
                    </a:lnR>
                    <a:lnT cap="flat">
                      <a:noFill/>
                    </a:lnT>
                    <a:lnB>
                      <a:noFill/>
                    </a:lnB>
                    <a:lnTlToBr>
                      <a:noFill/>
                    </a:lnTlToBr>
                    <a:lnBlToTr>
                      <a:noFill/>
                    </a:lnBlToTr>
                    <a:noFill/>
                  </a:tcPr>
                </a:tc>
                <a:tc hMerge="1">
                  <a:txBody>
                    <a:bodyPr/>
                    <a:lstStyle/>
                    <a:p>
                      <a:endParaRPr lang="ru-RU"/>
                    </a:p>
                  </a:txBody>
                  <a:tcPr/>
                </a:tc>
              </a:tr>
              <a:tr h="4206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I</a:t>
                      </a:r>
                      <a:r>
                        <a:rPr kumimoji="0" lang="ru-RU" sz="15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500" b="1"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Мыналар</a:t>
                      </a:r>
                      <a:r>
                        <a:rPr kumimoji="0" lang="ru-RU" sz="15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500" b="1"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есебінен</a:t>
                      </a:r>
                      <a:r>
                        <a:rPr kumimoji="0" lang="ru-RU" sz="15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505,5 </a:t>
                      </a:r>
                      <a:r>
                        <a:rPr kumimoji="0" lang="ru-RU" sz="1500" b="1"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млрд.теңгеге</a:t>
                      </a:r>
                      <a:r>
                        <a:rPr kumimoji="0" lang="ru-RU" sz="15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500" b="1"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ұлғаю</a:t>
                      </a:r>
                      <a:r>
                        <a:rPr kumimoji="0" lang="ru-RU" sz="15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150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endParaRPr>
                    </a:p>
                  </a:txBody>
                  <a:tcPr horzOverflow="overflow">
                    <a:lnL>
                      <a:noFill/>
                    </a:lnL>
                    <a:lnR cap="flat">
                      <a:noFill/>
                    </a:lnR>
                    <a:lnT>
                      <a:noFill/>
                    </a:lnT>
                    <a:lnB>
                      <a:noFill/>
                    </a:lnB>
                    <a:lnTlToBr>
                      <a:noFill/>
                    </a:lnTlToBr>
                    <a:lnBlToTr>
                      <a:noFill/>
                    </a:lnBlToTr>
                    <a:noFill/>
                  </a:tcPr>
                </a:tc>
              </a:tr>
              <a:tr h="4238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a</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макроэкономикалық көрсеткіштердің өзгеруі</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en-US"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450" b="0"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(ЖІӨ </a:t>
                      </a:r>
                      <a:r>
                        <a:rPr kumimoji="0" lang="ru-RU" sz="1450" b="0" i="1"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номиналды</a:t>
                      </a:r>
                      <a:r>
                        <a:rPr kumimoji="0" lang="ru-RU" sz="1450" b="0"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450" b="0" i="1"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өсуі</a:t>
                      </a:r>
                      <a:r>
                        <a:rPr kumimoji="0" lang="ru-RU" sz="1450" b="0"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2,6 %-</a:t>
                      </a:r>
                      <a:r>
                        <a:rPr kumimoji="0" lang="ru-RU" sz="1450" b="0" i="1"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ға</a:t>
                      </a:r>
                      <a:r>
                        <a:rPr kumimoji="0" lang="ru-RU" sz="1450" b="0"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kk-KZ" sz="1450" b="0"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сыртқы сауда айналым – 16,9 </a:t>
                      </a:r>
                      <a:r>
                        <a:rPr kumimoji="0" lang="en-US" sz="1450" b="0"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a:t>
                      </a:r>
                      <a:r>
                        <a:rPr kumimoji="0" lang="kk-KZ" sz="1450" b="0" i="1"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-ға</a:t>
                      </a:r>
                      <a:r>
                        <a:rPr kumimoji="0" lang="ru-RU" sz="1450" b="0"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en-US"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191</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a:t>
                      </a:r>
                      <a:r>
                        <a:rPr kumimoji="0" lang="en-US"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5</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млрд.теңге</a:t>
                      </a:r>
                      <a:endPar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endParaRPr>
                    </a:p>
                  </a:txBody>
                  <a:tcPr horzOverflow="overflow">
                    <a:lnL>
                      <a:noFill/>
                    </a:lnL>
                    <a:lnR cap="flat">
                      <a:noFill/>
                    </a:lnR>
                    <a:lnT>
                      <a:noFill/>
                    </a:lnT>
                    <a:lnB>
                      <a:noFill/>
                    </a:lnB>
                    <a:lnTlToBr>
                      <a:noFill/>
                    </a:lnTlToBr>
                    <a:lnBlToTr>
                      <a:noFill/>
                    </a:lnBlToTr>
                    <a:noFill/>
                  </a:tcPr>
                </a:tc>
              </a:tr>
              <a:tr h="3873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kk-KZ"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б</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шикі</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мұнайға</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ЭКБ </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мөлшерлемесінің</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тоннасына</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en-US"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6</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0 АҚШ </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долларынан</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en-US"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8</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0 АҚШ </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долларына</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дейін</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артуы</a:t>
                      </a:r>
                      <a:r>
                        <a:rPr kumimoji="0" lang="en-US"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kk-KZ"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және теңге бағамының АҚШ долларына  қатысты өсуі</a:t>
                      </a:r>
                      <a:endPar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303,3 млрд.</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теңге</a:t>
                      </a:r>
                      <a:endPar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endParaRPr>
                    </a:p>
                  </a:txBody>
                  <a:tcPr horzOverflow="overflow">
                    <a:lnL>
                      <a:noFill/>
                    </a:lnL>
                    <a:lnR cap="flat">
                      <a:noFill/>
                    </a:lnR>
                    <a:lnT>
                      <a:noFill/>
                    </a:lnT>
                    <a:lnB>
                      <a:noFill/>
                    </a:lnB>
                    <a:lnTlToBr>
                      <a:noFill/>
                    </a:lnTlToBr>
                    <a:lnBlToTr>
                      <a:noFill/>
                    </a:lnBlToTr>
                    <a:noFill/>
                  </a:tcPr>
                </a:tc>
              </a:tr>
              <a:tr h="3381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kk-KZ"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в</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басқа</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факторлар</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450" b="0"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a:t>
                      </a:r>
                      <a:r>
                        <a:rPr kumimoji="0" lang="kk-KZ" sz="1450" b="0"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алымдар, мемлекеттік баждар және ойын бизнесінің салығы бойынша есептеулерді 2013 жылғы факті бойынша нақтылау, ауылдық байланыс операторларының шығындарын субсидиялауды ұлғайтумен байланысты қалааралық және халықаралық телефон байланысын ұсынғаны үшін төлемді және АҚШ долларына қатысты теңге бағамының өзгеруі есебінен салықтық емес түсімдер бойынша  ұлғайту</a:t>
                      </a:r>
                      <a:r>
                        <a:rPr kumimoji="0" lang="ru-RU" sz="1450" b="0"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a:t>
                      </a: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ru-RU" sz="1450" b="0" i="0" u="none" strike="noStrike" kern="1200" cap="none" normalizeH="0" baseline="0" smtClean="0">
                          <a:ln>
                            <a:noFill/>
                          </a:ln>
                          <a:solidFill>
                            <a:schemeClr val="tx1"/>
                          </a:solidFill>
                          <a:effectLst/>
                          <a:latin typeface="Times New Roman" panose="02020603050405020304" pitchFamily="18" charset="0"/>
                          <a:ea typeface="+mn-ea"/>
                          <a:cs typeface="Times New Roman" panose="02020603050405020304" pitchFamily="18" charset="0"/>
                        </a:rPr>
                        <a:t>10,7 </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млдр.теңге</a:t>
                      </a:r>
                      <a:endPar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endParaRPr>
                    </a:p>
                  </a:txBody>
                  <a:tcPr horzOverflow="overflow">
                    <a:lnL>
                      <a:noFill/>
                    </a:lnL>
                    <a:lnR cap="flat">
                      <a:noFill/>
                    </a:lnR>
                    <a:lnT>
                      <a:noFill/>
                    </a:lnT>
                    <a:lnB>
                      <a:noFill/>
                    </a:lnB>
                    <a:lnTlToBr>
                      <a:noFill/>
                    </a:lnTlToBr>
                    <a:lnBlToTr>
                      <a:noFill/>
                    </a:lnBlToTr>
                    <a:noFill/>
                  </a:tcPr>
                </a:tc>
              </a:tr>
              <a:tr h="2524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5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II</a:t>
                      </a:r>
                      <a:r>
                        <a:rPr kumimoji="0" lang="ru-RU" sz="15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500" b="1"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Мыналар</a:t>
                      </a:r>
                      <a:r>
                        <a:rPr kumimoji="0" lang="ru-RU" sz="15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500" b="1"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есебінен</a:t>
                      </a:r>
                      <a:r>
                        <a:rPr kumimoji="0" lang="ru-RU" sz="15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173,8 млрд. </a:t>
                      </a:r>
                      <a:r>
                        <a:rPr kumimoji="0" lang="ru-RU" sz="1500" b="1"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теңгеге</a:t>
                      </a:r>
                      <a:r>
                        <a:rPr kumimoji="0" lang="ru-RU" sz="15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500" b="1"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азаю</a:t>
                      </a:r>
                      <a:r>
                        <a:rPr kumimoji="0" lang="ru-RU" sz="1500" b="1"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a:t>
                      </a:r>
                    </a:p>
                  </a:txBody>
                  <a:tcPr horzOverflow="overflow">
                    <a:lnL cap="flat">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ru-RU" sz="1500" b="0" i="0" u="none" strike="noStrike" kern="1200" cap="none" normalizeH="0" baseline="0" smtClean="0">
                        <a:ln>
                          <a:noFill/>
                        </a:ln>
                        <a:solidFill>
                          <a:schemeClr val="tx1"/>
                        </a:solidFill>
                        <a:effectLst/>
                        <a:latin typeface="Times New Roman" panose="02020603050405020304" pitchFamily="18" charset="0"/>
                        <a:ea typeface="+mn-ea"/>
                        <a:cs typeface="Times New Roman" panose="02020603050405020304" pitchFamily="18" charset="0"/>
                      </a:endParaRPr>
                    </a:p>
                  </a:txBody>
                  <a:tcPr horzOverflow="overflow">
                    <a:lnL>
                      <a:noFill/>
                    </a:lnL>
                    <a:lnR cap="flat">
                      <a:noFill/>
                    </a:lnR>
                    <a:lnT>
                      <a:noFill/>
                    </a:lnT>
                    <a:lnB>
                      <a:noFill/>
                    </a:lnB>
                    <a:lnTlToBr>
                      <a:noFill/>
                    </a:lnTlToBr>
                    <a:lnBlToTr>
                      <a:noFill/>
                    </a:lnBlToTr>
                    <a:noFill/>
                  </a:tcPr>
                </a:tc>
              </a:tr>
              <a:tr h="95656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а) </a:t>
                      </a:r>
                      <a:r>
                        <a:rPr kumimoji="0" lang="kk-KZ"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2013 жылғы факті бойынша базаның өзгеруіне байланысты КТС есептеулерін нақтылау </a:t>
                      </a:r>
                      <a:r>
                        <a:rPr kumimoji="0" lang="ru-RU" sz="1450" b="0"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a:t>
                      </a:r>
                      <a:r>
                        <a:rPr kumimoji="0" lang="kk-KZ" sz="1450" b="0"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2013 жылғы бағалау бойынша 2014 жылғы жоспардың есептеулерінде қабылданған орташа тиімді мөлшерлеме 4,8%-ды құрады, 2013 жылғы фактісі бойынша 4,6% қалыптасты</a:t>
                      </a:r>
                      <a:r>
                        <a:rPr kumimoji="0" lang="ru-RU" sz="1450" b="0" i="1"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және</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ЖҚҚ 2,7%-</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ға</a:t>
                      </a: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kk-KZ"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төмендеуі</a:t>
                      </a:r>
                      <a:endPar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115,3 млрд.</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теңге</a:t>
                      </a:r>
                      <a:endPar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endParaRPr>
                    </a:p>
                  </a:txBody>
                  <a:tcPr horzOverflow="overflow">
                    <a:lnL>
                      <a:noFill/>
                    </a:lnL>
                    <a:lnR cap="flat">
                      <a:noFill/>
                    </a:lnR>
                    <a:lnT>
                      <a:noFill/>
                    </a:lnT>
                    <a:lnB>
                      <a:noFill/>
                    </a:lnB>
                    <a:lnTlToBr>
                      <a:noFill/>
                    </a:lnTlToBr>
                    <a:lnBlToTr>
                      <a:noFill/>
                    </a:lnBlToTr>
                    <a:noFill/>
                  </a:tcPr>
                </a:tc>
              </a:tr>
              <a:tr h="2524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б)</a:t>
                      </a:r>
                      <a:r>
                        <a:rPr kumimoji="0" lang="en-US"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a:t>
                      </a:r>
                      <a:r>
                        <a:rPr kumimoji="0" lang="kk-KZ"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бюджеттен ҚҚС қайтару сомасының ұлғаюы </a:t>
                      </a:r>
                      <a:endPar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50,0 млрд.</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теңге</a:t>
                      </a:r>
                      <a:endPar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endParaRPr>
                    </a:p>
                  </a:txBody>
                  <a:tcPr horzOverflow="overflow">
                    <a:lnL>
                      <a:noFill/>
                    </a:lnL>
                    <a:lnR cap="flat">
                      <a:noFill/>
                    </a:lnR>
                    <a:lnT>
                      <a:noFill/>
                    </a:lnT>
                    <a:lnB>
                      <a:noFill/>
                    </a:lnB>
                    <a:lnTlToBr>
                      <a:noFill/>
                    </a:lnTlToBr>
                    <a:lnBlToTr>
                      <a:noFill/>
                    </a:lnBlToTr>
                    <a:noFill/>
                  </a:tcPr>
                </a:tc>
              </a:tr>
              <a:tr h="357188">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в) </a:t>
                      </a:r>
                      <a:r>
                        <a:rPr kumimoji="0" lang="kk-KZ"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2013 жылы астық сатып алу көлемін қысқартуға байланысты мемлекеттік ресурстардан астық сатудан түскен түсімдердің төмендеуі </a:t>
                      </a:r>
                      <a:endPar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endParaRPr>
                    </a:p>
                  </a:txBody>
                  <a:tcPr horzOverflow="overflow">
                    <a:lnL cap="flat">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rPr>
                        <a:t>      8,5 млрд.</a:t>
                      </a:r>
                      <a:r>
                        <a:rPr kumimoji="0" lang="ru-RU" sz="1450" b="0" i="0" u="none" strike="noStrike" kern="1200" cap="none" normalizeH="0" baseline="0" dirty="0" err="1" smtClean="0">
                          <a:ln>
                            <a:noFill/>
                          </a:ln>
                          <a:solidFill>
                            <a:schemeClr val="tx1"/>
                          </a:solidFill>
                          <a:effectLst/>
                          <a:latin typeface="Times New Roman" panose="02020603050405020304" pitchFamily="18" charset="0"/>
                          <a:ea typeface="+mn-ea"/>
                          <a:cs typeface="Times New Roman" panose="02020603050405020304" pitchFamily="18" charset="0"/>
                        </a:rPr>
                        <a:t>теңге</a:t>
                      </a:r>
                      <a:endParaRPr kumimoji="0" lang="ru-RU" sz="1450" b="0" i="0" u="none" strike="noStrike" kern="1200" cap="none" normalizeH="0" baseline="0" dirty="0" smtClean="0">
                        <a:ln>
                          <a:noFill/>
                        </a:ln>
                        <a:solidFill>
                          <a:schemeClr val="tx1"/>
                        </a:solidFill>
                        <a:effectLst/>
                        <a:latin typeface="Times New Roman" panose="02020603050405020304" pitchFamily="18" charset="0"/>
                        <a:ea typeface="+mn-ea"/>
                        <a:cs typeface="Times New Roman" panose="02020603050405020304" pitchFamily="18" charset="0"/>
                      </a:endParaRPr>
                    </a:p>
                  </a:txBody>
                  <a:tcPr horzOverflow="overflow">
                    <a:lnL>
                      <a:noFill/>
                    </a:lnL>
                    <a:lnR cap="flat">
                      <a:noFill/>
                    </a:lnR>
                    <a:lnT>
                      <a:noFill/>
                    </a:lnT>
                    <a:lnB>
                      <a:noFill/>
                    </a:lnB>
                    <a:lnTlToBr>
                      <a:noFill/>
                    </a:lnTlToBr>
                    <a:lnBlToTr>
                      <a:noFill/>
                    </a:lnBlToTr>
                    <a:noFill/>
                  </a:tcPr>
                </a:tc>
              </a:tr>
            </a:tbl>
          </a:graphicData>
        </a:graphic>
      </p:graphicFrame>
    </p:spTree>
  </p:cSld>
  <p:clrMapOvr>
    <a:masterClrMapping/>
  </p:clrMapOvr>
  <p:transition spd="med"/>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2314</TotalTime>
  <Words>869</Words>
  <Application>Microsoft Office PowerPoint</Application>
  <PresentationFormat>Экран (4:3)</PresentationFormat>
  <Paragraphs>202</Paragraphs>
  <Slides>12</Slides>
  <Notes>4</Notes>
  <HiddenSlides>0</HiddenSlides>
  <MMClips>0</MMClips>
  <ScaleCrop>false</ScaleCrop>
  <HeadingPairs>
    <vt:vector size="10" baseType="variant">
      <vt:variant>
        <vt:lpstr>Использованные шрифты</vt:lpstr>
      </vt:variant>
      <vt:variant>
        <vt:i4>4</vt:i4>
      </vt:variant>
      <vt:variant>
        <vt:lpstr>Шаблон оформления</vt:lpstr>
      </vt:variant>
      <vt:variant>
        <vt:i4>3</vt:i4>
      </vt:variant>
      <vt:variant>
        <vt:lpstr>Связи</vt:lpstr>
      </vt:variant>
      <vt:variant>
        <vt:i4>5</vt:i4>
      </vt:variant>
      <vt:variant>
        <vt:lpstr>Внедренные серверы OLE</vt:lpstr>
      </vt:variant>
      <vt:variant>
        <vt:i4>1</vt:i4>
      </vt:variant>
      <vt:variant>
        <vt:lpstr>Заголовки слайдов</vt:lpstr>
      </vt:variant>
      <vt:variant>
        <vt:i4>12</vt:i4>
      </vt:variant>
    </vt:vector>
  </HeadingPairs>
  <TitlesOfParts>
    <vt:vector size="25" baseType="lpstr">
      <vt:lpstr>Arial</vt:lpstr>
      <vt:lpstr>Calibri</vt:lpstr>
      <vt:lpstr>Times New Roman</vt:lpstr>
      <vt:lpstr>ＭＳ Ｐゴシック</vt:lpstr>
      <vt:lpstr>Тема Office</vt:lpstr>
      <vt:lpstr>Тема Office</vt:lpstr>
      <vt:lpstr>Тема Office</vt:lpstr>
      <vt:lpstr>???</vt:lpstr>
      <vt:lpstr>???</vt:lpstr>
      <vt:lpstr>???</vt:lpstr>
      <vt:lpstr>???</vt:lpstr>
      <vt:lpstr>???</vt:lpstr>
      <vt:lpstr>Worksheet</vt:lpstr>
      <vt:lpstr>Слайд 1</vt:lpstr>
      <vt:lpstr>2014 ЖЫЛҒА АРНАЛҒАН ЭКОНОМИКАНЫҢ ӨСУ БОЛЖАМЫН НАҚТЫЛАНУДЫҢ НЕГІЗГІ ФАКТОРЛАРЫ</vt:lpstr>
      <vt:lpstr>2013 ЖЫЛҒЫ ЖЕДЕЛ ЕСЕПТІК ДЕРЕКТЕР</vt:lpstr>
      <vt:lpstr>ДАМУДЫҢ СЫРТҚЫ ШАРТТАРЫ</vt:lpstr>
      <vt:lpstr>2014 ЖЫЛҒА АРНАЛҒАН  ЭКОНОМИКАНЫҢ ӨСУІ БОЙЫНША БОЛЖАМ</vt:lpstr>
      <vt:lpstr>2014 ЖЫЛҒА АРНАЛҒАН  РЕСПУБЛИКАЛЫҚ БЮДЖЕТ ПАРАМЕТРЛЕРІ</vt:lpstr>
      <vt:lpstr>Слайд 7</vt:lpstr>
      <vt:lpstr>Слайд 8</vt:lpstr>
      <vt:lpstr>2014 жылғы бекітілген жоспарға қарағанда 2014 жылғы республикалық бюджет кірістері  (трансферттердің түсімдерін есепке алмағанда)  болжамының өзгеруін факторлық талдау</vt:lpstr>
      <vt:lpstr>Слайд 10</vt:lpstr>
      <vt:lpstr>2014 ЖЫЛҒА АРНАЛҒАН РЕСПУБЛИКАЛЫҚ БЮДЖЕТТІ НАҚТЫЛАУ КЕЗІНДЕГІ ҚОСЫМША ШЫҒЫСТАР</vt:lpstr>
      <vt:lpstr>2014 ЖЫЛҒЫ 1 СӘУІРДЕН ӘЛЕУМЕТТІК ТӨЛЕМДЕР МЕН АЗАМАТТЫҚ ҚЫЗМЕТШІЛЕРДІҢ ЕҢБЕКАҚЫСЫН АРТТЫРУҒА ҚОСЫМША ҚАЖЕТТІЛІК</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 уточнении макропрогноза и параметров республиканского бюджета на 2013 год</dc:title>
  <cp:lastModifiedBy>Tashimova</cp:lastModifiedBy>
  <cp:revision>498</cp:revision>
  <cp:lastPrinted>2014-03-09T13:46:44Z</cp:lastPrinted>
  <dcterms:modified xsi:type="dcterms:W3CDTF">2014-03-11T12:35:51Z</dcterms:modified>
</cp:coreProperties>
</file>