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71" r:id="rId10"/>
    <p:sldId id="270" r:id="rId11"/>
    <p:sldId id="269" r:id="rId12"/>
    <p:sldId id="274" r:id="rId13"/>
    <p:sldId id="268" r:id="rId14"/>
    <p:sldId id="267" r:id="rId15"/>
    <p:sldId id="266" r:id="rId16"/>
    <p:sldId id="277" r:id="rId17"/>
    <p:sldId id="265" r:id="rId18"/>
    <p:sldId id="276" r:id="rId19"/>
    <p:sldId id="264" r:id="rId20"/>
    <p:sldId id="26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>
      <p:cViewPr varScale="1">
        <p:scale>
          <a:sx n="113" d="100"/>
          <a:sy n="113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77;&#1088;&#1077;&#1087;&#1080;&#1089;&#1082;&#1072;%20&#1089;%20&#1052;&#1063;&#1057;%202013%20&#1075;&#1086;&#1076;\&#1044;&#1086;&#1082;&#1083;&#1072;&#1076;&#1099;\&#1043;&#1077;&#1088;&#1084;&#1072;&#1085;&#1080;&#1103;%20&#1076;&#1086;&#1082;&#1083;&#1072;&#107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Кол-во ЧС</c:v>
                </c:pt>
                <c:pt idx="1">
                  <c:v>Кол-во пострадавших</c:v>
                </c:pt>
                <c:pt idx="2">
                  <c:v>Кол-во погибших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23.52</c:v>
                </c:pt>
                <c:pt idx="1">
                  <c:v>22.66</c:v>
                </c:pt>
                <c:pt idx="2">
                  <c:v>23.18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Кол-во ЧС</c:v>
                </c:pt>
                <c:pt idx="1">
                  <c:v>Кол-во пострадавших</c:v>
                </c:pt>
                <c:pt idx="2">
                  <c:v>Кол-во погибших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gapDepth val="0"/>
        <c:shape val="cylinder"/>
        <c:axId val="44096896"/>
        <c:axId val="43938944"/>
        <c:axId val="0"/>
      </c:bar3DChart>
      <c:catAx>
        <c:axId val="44096896"/>
        <c:scaling>
          <c:orientation val="minMax"/>
        </c:scaling>
        <c:delete val="1"/>
        <c:axPos val="b"/>
        <c:majorTickMark val="out"/>
        <c:minorTickMark val="none"/>
        <c:tickLblPos val="nextTo"/>
        <c:crossAx val="43938944"/>
        <c:crosses val="autoZero"/>
        <c:auto val="1"/>
        <c:lblAlgn val="ctr"/>
        <c:lblOffset val="100"/>
        <c:noMultiLvlLbl val="0"/>
      </c:catAx>
      <c:valAx>
        <c:axId val="4393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096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ЧС</c:v>
                </c:pt>
                <c:pt idx="1">
                  <c:v>Постр</c:v>
                </c:pt>
                <c:pt idx="2">
                  <c:v>Погиб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21.419999999999995</c:v>
                </c:pt>
                <c:pt idx="2">
                  <c:v>23.32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ЧС</c:v>
                </c:pt>
                <c:pt idx="1">
                  <c:v>Постр</c:v>
                </c:pt>
                <c:pt idx="2">
                  <c:v>Погиб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23.32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88480"/>
        <c:axId val="43990016"/>
      </c:barChart>
      <c:catAx>
        <c:axId val="43988480"/>
        <c:scaling>
          <c:orientation val="minMax"/>
        </c:scaling>
        <c:delete val="1"/>
        <c:axPos val="b"/>
        <c:majorTickMark val="out"/>
        <c:minorTickMark val="none"/>
        <c:tickLblPos val="nextTo"/>
        <c:crossAx val="43990016"/>
        <c:crosses val="autoZero"/>
        <c:auto val="1"/>
        <c:lblAlgn val="ctr"/>
        <c:lblOffset val="100"/>
        <c:noMultiLvlLbl val="0"/>
      </c:catAx>
      <c:valAx>
        <c:axId val="4399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98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'[3.xlsx]Лист1'!$A$1</c:f>
              <c:strCache>
                <c:ptCount val="1"/>
                <c:pt idx="0">
                  <c:v>2010г.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'[3.xlsx]Лист1'!$B$1:$C$1</c:f>
              <c:numCache>
                <c:formatCode>General</c:formatCode>
                <c:ptCount val="2"/>
                <c:pt idx="0" formatCode="0.0%">
                  <c:v>1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'[3.xlsx]Лист1'!$A$2</c:f>
              <c:strCache>
                <c:ptCount val="1"/>
                <c:pt idx="0">
                  <c:v>2011г.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2"/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'[3.xlsx]Лист1'!$B$2:$C$2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1.1800000000000141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303745389198922"/>
          <c:w val="0.85557821617704444"/>
          <c:h val="0.84528200762950323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'[3.xlsx]Лист1'!$A$3</c:f>
              <c:strCache>
                <c:ptCount val="1"/>
                <c:pt idx="0">
                  <c:v>2012г.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2"/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'[3.xlsx]Лист1'!$B$3:$C$3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0.65000000000001101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Лист1!$H$42:$H$43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6B12B-D8E1-47B1-B25B-BB59EA64180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</dgm:pt>
    <dgm:pt modelId="{6084CB77-5161-423D-BD14-7A401FC88E2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2009 год -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199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BD940E2-715C-42EF-A285-35F8E99B6396}" type="parTrans" cxnId="{67377B45-09AB-4E9E-9AA2-13543B773868}">
      <dgm:prSet/>
      <dgm:spPr/>
      <dgm:t>
        <a:bodyPr/>
        <a:lstStyle/>
        <a:p>
          <a:endParaRPr lang="ru-RU"/>
        </a:p>
      </dgm:t>
    </dgm:pt>
    <dgm:pt modelId="{71BF8201-4D5B-43F4-B8FF-F5304F99BD6F}" type="sibTrans" cxnId="{67377B45-09AB-4E9E-9AA2-13543B773868}">
      <dgm:prSet/>
      <dgm:spPr/>
      <dgm:t>
        <a:bodyPr/>
        <a:lstStyle/>
        <a:p>
          <a:endParaRPr lang="ru-RU"/>
        </a:p>
      </dgm:t>
    </dgm:pt>
    <dgm:pt modelId="{136BF3A1-FA38-488C-BCE0-D5146DEB323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2014 год -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31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549AFBA5-85E3-4DEC-B4F7-404FC7A7DF07}" type="parTrans" cxnId="{12C8F40D-19CD-403A-BAB4-0994A36C11E2}">
      <dgm:prSet/>
      <dgm:spPr/>
      <dgm:t>
        <a:bodyPr/>
        <a:lstStyle/>
        <a:p>
          <a:endParaRPr lang="ru-RU"/>
        </a:p>
      </dgm:t>
    </dgm:pt>
    <dgm:pt modelId="{94534602-09F5-4451-80E5-2AD7C45C22D4}" type="sibTrans" cxnId="{12C8F40D-19CD-403A-BAB4-0994A36C11E2}">
      <dgm:prSet/>
      <dgm:spPr/>
      <dgm:t>
        <a:bodyPr/>
        <a:lstStyle/>
        <a:p>
          <a:endParaRPr lang="ru-RU"/>
        </a:p>
      </dgm:t>
    </dgm:pt>
    <dgm:pt modelId="{FB10D491-D0F3-4757-967B-7857A23739BE}" type="pres">
      <dgm:prSet presAssocID="{D0E6B12B-D8E1-47B1-B25B-BB59EA641809}" presName="Name0" presStyleCnt="0">
        <dgm:presLayoutVars>
          <dgm:chMax val="7"/>
          <dgm:chPref val="5"/>
        </dgm:presLayoutVars>
      </dgm:prSet>
      <dgm:spPr/>
    </dgm:pt>
    <dgm:pt modelId="{27DDD361-DA43-4760-8BE2-82D90E969BCE}" type="pres">
      <dgm:prSet presAssocID="{D0E6B12B-D8E1-47B1-B25B-BB59EA641809}" presName="arrowNode" presStyleLbl="nod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5CCA2292-B502-47D7-B24D-B0C2B1B2C8AD}" type="pres">
      <dgm:prSet presAssocID="{6084CB77-5161-423D-BD14-7A401FC88E2B}" presName="txNode1" presStyleLbl="revTx" presStyleIdx="0" presStyleCnt="2" custScaleX="195265" custLinFactNeighborX="-15468" custLinFactNeighborY="10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E9149-A3AC-4E70-9E7C-6B9942B404D3}" type="pres">
      <dgm:prSet presAssocID="{136BF3A1-FA38-488C-BCE0-D5146DEB3237}" presName="txNode2" presStyleLbl="revTx" presStyleIdx="1" presStyleCnt="2" custScaleX="128700" custLinFactNeighborY="7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8F40D-19CD-403A-BAB4-0994A36C11E2}" srcId="{D0E6B12B-D8E1-47B1-B25B-BB59EA641809}" destId="{136BF3A1-FA38-488C-BCE0-D5146DEB3237}" srcOrd="1" destOrd="0" parTransId="{549AFBA5-85E3-4DEC-B4F7-404FC7A7DF07}" sibTransId="{94534602-09F5-4451-80E5-2AD7C45C22D4}"/>
    <dgm:cxn modelId="{8918C309-6340-480A-9629-B6B6D970C7E7}" type="presOf" srcId="{D0E6B12B-D8E1-47B1-B25B-BB59EA641809}" destId="{FB10D491-D0F3-4757-967B-7857A23739BE}" srcOrd="0" destOrd="0" presId="urn:microsoft.com/office/officeart/2009/3/layout/DescendingProcess"/>
    <dgm:cxn modelId="{67377B45-09AB-4E9E-9AA2-13543B773868}" srcId="{D0E6B12B-D8E1-47B1-B25B-BB59EA641809}" destId="{6084CB77-5161-423D-BD14-7A401FC88E2B}" srcOrd="0" destOrd="0" parTransId="{ABD940E2-715C-42EF-A285-35F8E99B6396}" sibTransId="{71BF8201-4D5B-43F4-B8FF-F5304F99BD6F}"/>
    <dgm:cxn modelId="{2D110216-143E-426C-9839-0BC025549835}" type="presOf" srcId="{6084CB77-5161-423D-BD14-7A401FC88E2B}" destId="{5CCA2292-B502-47D7-B24D-B0C2B1B2C8AD}" srcOrd="0" destOrd="0" presId="urn:microsoft.com/office/officeart/2009/3/layout/DescendingProcess"/>
    <dgm:cxn modelId="{AC40A980-45B1-4FB6-AFCC-3DE8E4647C9E}" type="presOf" srcId="{136BF3A1-FA38-488C-BCE0-D5146DEB3237}" destId="{1B4E9149-A3AC-4E70-9E7C-6B9942B404D3}" srcOrd="0" destOrd="0" presId="urn:microsoft.com/office/officeart/2009/3/layout/DescendingProcess"/>
    <dgm:cxn modelId="{A9E9E834-7390-4BED-B556-D46328157524}" type="presParOf" srcId="{FB10D491-D0F3-4757-967B-7857A23739BE}" destId="{27DDD361-DA43-4760-8BE2-82D90E969BCE}" srcOrd="0" destOrd="0" presId="urn:microsoft.com/office/officeart/2009/3/layout/DescendingProcess"/>
    <dgm:cxn modelId="{DD84A6C3-3039-4052-9E91-C5B931BE4354}" type="presParOf" srcId="{FB10D491-D0F3-4757-967B-7857A23739BE}" destId="{5CCA2292-B502-47D7-B24D-B0C2B1B2C8AD}" srcOrd="1" destOrd="0" presId="urn:microsoft.com/office/officeart/2009/3/layout/DescendingProcess"/>
    <dgm:cxn modelId="{01452106-7B0D-4A73-86C0-559E525575F6}" type="presParOf" srcId="{FB10D491-D0F3-4757-967B-7857A23739BE}" destId="{1B4E9149-A3AC-4E70-9E7C-6B9942B404D3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D361-DA43-4760-8BE2-82D90E969BCE}">
      <dsp:nvSpPr>
        <dsp:cNvPr id="0" name=""/>
        <dsp:cNvSpPr/>
      </dsp:nvSpPr>
      <dsp:spPr>
        <a:xfrm rot="4396374">
          <a:off x="570149" y="386883"/>
          <a:ext cx="1678362" cy="117044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2292-B502-47D7-B24D-B0C2B1B2C8AD}">
      <dsp:nvSpPr>
        <dsp:cNvPr id="0" name=""/>
        <dsp:cNvSpPr/>
      </dsp:nvSpPr>
      <dsp:spPr>
        <a:xfrm>
          <a:off x="0" y="32140"/>
          <a:ext cx="1545123" cy="31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2009 год - </a:t>
          </a: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199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0" y="32140"/>
        <a:ext cx="1545123" cy="311074"/>
      </dsp:txXfrm>
    </dsp:sp>
    <dsp:sp modelId="{1B4E9149-A3AC-4E70-9E7C-6B9942B404D3}">
      <dsp:nvSpPr>
        <dsp:cNvPr id="0" name=""/>
        <dsp:cNvSpPr/>
      </dsp:nvSpPr>
      <dsp:spPr>
        <a:xfrm>
          <a:off x="1373508" y="1633141"/>
          <a:ext cx="1376213" cy="31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2014 год - </a:t>
          </a: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31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1373508" y="1633141"/>
        <a:ext cx="1376213" cy="31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2456" y="130709"/>
            <a:ext cx="7772400" cy="70600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по чрезвычайным ситуациям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0264" y="2204864"/>
            <a:ext cx="7056784" cy="175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по чрезвычайным ситуациям </a:t>
            </a:r>
            <a:r>
              <a:rPr lang="kk-K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предупреждения и ликвидации чрезвычайных ситуаций за 2013 год </a:t>
            </a:r>
            <a:r>
              <a:rPr lang="kk-K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k-K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2014 года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2955" y="6093296"/>
            <a:ext cx="161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 мая 2014 года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Астана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220805"/>
            <a:ext cx="589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Докладчик: Божко В.К., Министр по чрезвычайным ситуациям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Admin\Мои документы\Файлы Mail.Ru Агента\7sembek7@mail.ru\kuptsoff_design@mail.ru\2050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536"/>
            <a:ext cx="928662" cy="909572"/>
          </a:xfrm>
          <a:prstGeom prst="rect">
            <a:avLst/>
          </a:prstGeom>
          <a:noFill/>
        </p:spPr>
      </p:pic>
      <p:pic>
        <p:nvPicPr>
          <p:cNvPr id="1026" name="Рисунок 2" descr="Emblema МЧ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1214414" cy="11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Предупреждение селей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Скругленный прямоугольник 7"/>
          <p:cNvSpPr/>
          <p:nvPr/>
        </p:nvSpPr>
        <p:spPr>
          <a:xfrm>
            <a:off x="72594" y="785794"/>
            <a:ext cx="9000000" cy="26432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9" name="Picture 3" descr="http://www.voxpopuli.kz/userfiles/posts/1265/8c8b482dd2619293ff5fc95b51c68432_big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52" y="106030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392950" y="1000108"/>
            <a:ext cx="675105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моренных озёр Заилийского Алатау: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№6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уровень воды понижен на 10 м и объем составляет            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60 тыс. м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№ 13 бис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уровень воды понижен на 3 м и объем составляет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140 тыс. м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№2 Капкан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воды понижен на 1 м и объем составляет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2,1 млн. м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582277"/>
            <a:ext cx="9001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2014 год запланированы превентивные мероприятия на озёрах в бассейнах рек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Улкен Алматы, Киши Алматы и Хоргос на общую сумму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26,2 млн.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тенге.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594" y="3643314"/>
            <a:ext cx="9000000" cy="314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92950" y="3714752"/>
            <a:ext cx="664370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 от селей МЦПС «Хоргос»: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разработаны два инвестиционных проекта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защитных и руслоформирующих сооружений;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китайскими экспертами проведены 4 встречи по согласованию вопросов строительства;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решается вопрос об объединении объектов «Хоргос-1» и «Хоргос-2» в единый строительный комплекс.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8" y="6335933"/>
            <a:ext cx="9001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Принятые меры обеспечат безопасность поселков Баскунчи, Хоргос и МЦПС «Хоргос»</a:t>
            </a:r>
            <a:endParaRPr lang="ru-RU" sz="1400" b="1" dirty="0"/>
          </a:p>
        </p:txBody>
      </p:sp>
      <p:pic>
        <p:nvPicPr>
          <p:cNvPr id="4101" name="Picture 5" descr="https://encrypted-tbn2.gstatic.com/images?q=tbn:ANd9GcQYe8lmq588umUCNNrmVZSX1aeCq5OsouK9aDgGAf26BRfept8L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752" y="434645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Медицина катастроф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72594" y="714356"/>
            <a:ext cx="9000000" cy="1643074"/>
            <a:chOff x="72594" y="785794"/>
            <a:chExt cx="9000000" cy="16430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594" y="785794"/>
              <a:ext cx="9000000" cy="16430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00298" y="928670"/>
              <a:ext cx="635798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Центром медицины катастроф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совершено экстренных выездов 	 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3 305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оказана медпомощь пострадавшим 	 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4 054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госпитализировано в лечебные учреждения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1 213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71406" y="4572008"/>
            <a:ext cx="9000000" cy="2143140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28860" y="4671397"/>
            <a:ext cx="6715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Санитарная авиация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Приобретены 14 вертолетов ЕС-145 и 2 вертолета Ка-32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совершено вылетов    		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лечебные учреждения доставлено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пациентов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роконсультировано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	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227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проведено экстренных операций 	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1406" y="2428868"/>
            <a:ext cx="9072594" cy="2031325"/>
            <a:chOff x="71406" y="2612121"/>
            <a:chExt cx="9072594" cy="203132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1406" y="2643182"/>
              <a:ext cx="9000000" cy="20002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00282" y="2612121"/>
              <a:ext cx="664371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Трассовые медико-спасательные пункты: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 2014 году введено в эксплуатацию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14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пунктов (общее число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26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пунктов)</a:t>
              </a:r>
            </a:p>
            <a:p>
              <a:pPr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Персоналом пунктов: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осуществлено выездов 		 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903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оказана помощь пострадавшим               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2 680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госпитализировано человек 	                     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776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5" name="Picture 5" descr="http://www.fireman.kz/img/CENTR%20MEDICINI%20KATASTROFFFFFFFFFFFFFFFFFFFFFFFFFFFFFFFFFFFF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98913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20" name="Picture 3" descr="http://www.mchsmedia.ru/files/watermark_backup/r_330_h/595_2012726212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63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7" name="Picture 7" descr="http://news.headline.kz/img/show/big/52315/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8579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06" y="4714884"/>
            <a:ext cx="9000000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594" y="714356"/>
            <a:ext cx="9000000" cy="38576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0298" y="816004"/>
            <a:ext cx="65722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588" lvl="0" indent="-8905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2013 год 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медперсоналом трех поездов обследовано </a:t>
            </a:r>
            <a:r>
              <a:rPr lang="kk-KZ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64 418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жителей более </a:t>
            </a:r>
            <a:r>
              <a:rPr lang="kk-KZ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300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отдаленных станций всех областей.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0588" lvl="0" indent="-8905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 квартал 2014 года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медперсоналом поезда «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Денсаулық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оказана  медпомощь населению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24-х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станций и близлежащих населенных пунктов Южно-Казахстанской области: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осмотрено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4 738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человек, в том числе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587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детей;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проведено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50 044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диагностических исследований;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проведена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малая амбулаторная операция; 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проведены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телемедицинские консультации.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16 апреля 2014 года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начал работу второй медицинский поезд «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Жәрдем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np.kz/images/2012/044/a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41" y="98886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Медицина катастроф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7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8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2571736" y="4714884"/>
            <a:ext cx="657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железнодорожных госпиталях:</a:t>
            </a:r>
          </a:p>
          <a:p>
            <a:pPr marL="890588" lvl="0" indent="-8905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2013 год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пролечено больных 		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57 258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890588" lvl="0" indent="-1730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обследовано человек свыше	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890588" lvl="0" indent="-1730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проведено операций               	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12 361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01800" lvl="0" indent="-1701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 квартал 2014 года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пролечено пациентов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13 509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698625"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проведено операций	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2 351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www.enbek.gov.kz/sites/default/files/1257_2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141" y="277481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198" name="Picture 6" descr="https://encrypted-tbn2.gstatic.com/images?q=tbn:ANd9GcSGCwpk6XETupqd6qxjXjotSCVe2hzYGFNRXMpAN2Ba4JIMpXIqbj55aw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141" y="500063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406" y="4071942"/>
            <a:ext cx="9000000" cy="27146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Гражданская оборона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Скругленный прямоугольник 7"/>
          <p:cNvSpPr/>
          <p:nvPr/>
        </p:nvSpPr>
        <p:spPr>
          <a:xfrm>
            <a:off x="72594" y="642918"/>
            <a:ext cx="9000000" cy="3143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71736" y="714356"/>
            <a:ext cx="657226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5738" marR="0" lvl="0" indent="-1857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Разработана схема размещения баз хранения матрезерва с учетом возможных военных угроз, плотности населения, транспортной инфраструктуры и доступности ресурсов;</a:t>
            </a:r>
          </a:p>
          <a:p>
            <a:pPr marL="185738" marR="0" lvl="0" indent="-1857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системы Гражданской обороны рассмотрено на заседаниях Республиканского оперативного штаба и межведомственной комиссии;</a:t>
            </a:r>
          </a:p>
          <a:p>
            <a:pPr marL="185738" marR="0" lvl="0" indent="-1857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Разработаны и утверждены типовые проекты запасных пунктов управления и защитных сооружений на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50, 100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человек;</a:t>
            </a:r>
          </a:p>
          <a:p>
            <a:pPr marL="185738" marR="0" lvl="0" indent="-1857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Разработаны и утверждены правила радиационного мониторинга, положение о сети наблюдения и лабораторного контроля.</a:t>
            </a:r>
          </a:p>
        </p:txBody>
      </p:sp>
      <p:pic>
        <p:nvPicPr>
          <p:cNvPr id="7170" name="Picture 2" descr="http://spec.fireman.kz/img/KATER%202013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0926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71736" y="4252019"/>
            <a:ext cx="65722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Проведены командно-штабные учения: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Қатер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подготовка органов управления к ликвидации последствий химико-биологических и радиационных аварий;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Резерв 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подготовка и ускоренная доставка филиалом «Сигнал» матценностей госрезерва в зону чрезвычайной ситуации;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Босқын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kk-KZ" sz="14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 системы 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подготовки госорганов к массовому переходу беженцев через государственную границу из соседних стран.</a:t>
            </a:r>
            <a:endParaRPr lang="kk-K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images.kz.prom.st/2680884_w200_h200_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228601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-144463"/>
            <a:ext cx="9144032" cy="6931049"/>
            <a:chOff x="0" y="-144463"/>
            <a:chExt cx="9144032" cy="693104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647564" y="101261"/>
                <a:ext cx="7920880" cy="50405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80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Государственный материальный резерв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Группа 9"/>
              <p:cNvGrpSpPr/>
              <p:nvPr/>
            </p:nvGrpSpPr>
            <p:grpSpPr>
              <a:xfrm>
                <a:off x="0" y="0"/>
                <a:ext cx="9144032" cy="642918"/>
                <a:chOff x="0" y="0"/>
                <a:chExt cx="9144032" cy="642918"/>
              </a:xfrm>
            </p:grpSpPr>
            <p:pic>
              <p:nvPicPr>
                <p:cNvPr id="5" name="Picture 3" descr="C:\Documents and Settings\Admin\Мои документы\Файлы Mail.Ru Агента\7sembek7@mail.ru\kuptsoff_design@mail.ru\2050.png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90536"/>
                  <a:ext cx="539552" cy="50520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" name="Рисунок 2" descr="Emblema МЧС"/>
                <p:cNvPicPr preferRelativeResize="0"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461156" y="0"/>
                  <a:ext cx="682876" cy="6429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169" name="Rectangle 1"/>
            <p:cNvSpPr>
              <a:spLocks noChangeArrowheads="1"/>
            </p:cNvSpPr>
            <p:nvPr/>
          </p:nvSpPr>
          <p:spPr bwMode="auto">
            <a:xfrm>
              <a:off x="2500298" y="1071546"/>
              <a:ext cx="6500826" cy="364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85738" marR="0" lvl="0" indent="-185738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v"/>
                <a:tabLst/>
              </a:pPr>
              <a:r>
                <a:rPr kumimoji="0" lang="kk-K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Сформирован неснижаемый запас </a:t>
              </a:r>
              <a:r>
                <a:rPr kumimoji="0" lang="kk-KZ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kk-K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kk-K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произведена поставка продуктов питания, средств личной гигиены, автозапчастей, горюче-смазочных материалов;</a:t>
              </a:r>
            </a:p>
            <a:p>
              <a:pPr marL="185738" lvl="0" indent="-185738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kk-KZ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 93 наименований до 121 </a:t>
              </a:r>
              <a:r>
                <a:rPr lang="kk-KZ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расширены </a:t>
              </a:r>
              <a:r>
                <a:rPr kumimoji="0" lang="kk-K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Номенклатура и объемы хранения матценностей, предназначенных для предупреждения и ликвидации последствий чрезвычайных ситуаций природного и техногенного характера;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5738" marR="0" lvl="0" indent="-185738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v"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Повышен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уровень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эффективного использования бюджета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- общая экономия от госзакупок составила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3,12 млрд.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тенге, из них:</a:t>
              </a:r>
            </a:p>
            <a:p>
              <a:pPr marL="542925" marR="0" lvl="0" indent="-185738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41%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- экономия по госзакупкам материального резерва;</a:t>
              </a:r>
            </a:p>
            <a:p>
              <a:pPr marL="542925" lvl="0" indent="-185738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364 млн. тенге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- э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кономия по капитальному строительству.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https://encrypted-tbn1.gstatic.com/images?q=tbn:ANd9GcTOhW6enM1yGdXV_9e-LlQMwCvJdNxJQYv7mTxzSvkkgP9bMxY5gB-s9Q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9454" y="534658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150" name="Picture 6" descr="http://6j.totalcdn.kz/cache/images/w400/h240/20140220_13_46_15675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78579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152" name="Picture 8" descr="http://4j.totalcdn.kz/cache/images/w400/h240/20140225_11_30_32482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2" y="228599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156" name="Picture 12" descr="http://auto.gazeta.kz/preview/image27834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534658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158" name="AutoShape 14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0" name="AutoShape 16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AutoShape 18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4" name="AutoShape 20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66" name="Picture 22" descr="http://www.kaz-emb.kg/assets/images/news/photo_7.jp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8016" y="534658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6168" name="Picture 24" descr="http://www.time.kz/up_img/16215-4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535782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5752" y="378920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2594" y="703526"/>
            <a:ext cx="9000000" cy="16345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материальной базы МЧС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/>
          <p:nvPr/>
        </p:nvSpPr>
        <p:spPr>
          <a:xfrm>
            <a:off x="3143240" y="989874"/>
            <a:ext cx="55721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Бюджет  МЧС 2014 года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100,8 млрд.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тенге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85738" lvl="0" indent="857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 развития 	-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20,6 млрд.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тенге;</a:t>
            </a:r>
          </a:p>
          <a:p>
            <a:pPr marL="185738" lvl="0" indent="857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текущий бюджет 		-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80,2 млрд.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тенге.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06" y="2502586"/>
            <a:ext cx="9000000" cy="42387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2800960"/>
            <a:ext cx="65722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материально-технической базы: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Приобретено в 2013 году: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вертолета ЕС-145;</a:t>
            </a:r>
          </a:p>
          <a:p>
            <a:pPr marL="1162050"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   166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единиц пожарной и аварийно-спасательной техники;</a:t>
            </a:r>
          </a:p>
          <a:p>
            <a:pPr marL="1162050"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- 2 435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единиц средств связи, оргтехники и оборудования.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4968831"/>
            <a:ext cx="635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Запланировано приобретение в 2014 году: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     4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вертолета ЕС-145;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  115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единиц пожарной и аварийно-спасательной техники;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- 2 251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единиц средств связи, оргтехники и технического оборудования.</a:t>
            </a:r>
            <a:endParaRPr lang="ru-RU" sz="1400" dirty="0"/>
          </a:p>
        </p:txBody>
      </p:sp>
      <p:pic>
        <p:nvPicPr>
          <p:cNvPr id="5126" name="Picture 6" descr="http://www.voxpopuli.kz/userfiles/posts/667/9ddca1619f0712ff70ca5a793e8dde2d_big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71" y="494132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504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" y="80078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71406" y="786934"/>
            <a:ext cx="9000000" cy="4298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06" y="5232016"/>
            <a:ext cx="9000000" cy="1562994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28860" y="5644181"/>
            <a:ext cx="67151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46200" marR="0" lvl="0" indent="-1346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базы территориальных органов МЧС – </a:t>
            </a:r>
          </a:p>
          <a:p>
            <a:pPr marL="1346200" marR="0" lvl="0" indent="-1346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местных бюджетов выделено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4,5 млрд.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тенге.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s://encrypted-tbn2.gstatic.com/images?q=tbn:ANd9GcRqPB7slzLMwszgiFosGyjTj3Pn40lzh1TDRUORs-B9sCG3YuJj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71" y="5293513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материальной базы МЧС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8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9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207070"/>
              </p:ext>
            </p:extLst>
          </p:nvPr>
        </p:nvGraphicFramePr>
        <p:xfrm>
          <a:off x="63386" y="1521008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45355"/>
              </p:ext>
            </p:extLst>
          </p:nvPr>
        </p:nvGraphicFramePr>
        <p:xfrm>
          <a:off x="4283968" y="1521008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7761882" y="5705872"/>
          <a:ext cx="129614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760082"/>
              </p:ext>
            </p:extLst>
          </p:nvPr>
        </p:nvGraphicFramePr>
        <p:xfrm>
          <a:off x="2043927" y="3215016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075809711"/>
              </p:ext>
            </p:extLst>
          </p:nvPr>
        </p:nvGraphicFramePr>
        <p:xfrm>
          <a:off x="6300512" y="3215016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48263" y="4009018"/>
            <a:ext cx="60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82%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2041103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2771" y="4007104"/>
            <a:ext cx="60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61%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9630" y="2185119"/>
            <a:ext cx="60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46%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6905" y="3140968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2013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4028" y="3140968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2012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8474" y="1442459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2011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442459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2010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613" y="836712"/>
            <a:ext cx="6984775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роста</a:t>
            </a:r>
          </a:p>
          <a:p>
            <a:pPr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закупа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пожарной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техники казахстанского содержания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2594" y="717166"/>
            <a:ext cx="9000000" cy="15704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Информирование населения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98" name="Picture 2" descr="http://www.zashita-vt.ru/public/015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22" y="78239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65942" y="971480"/>
            <a:ext cx="6572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 проект модернизации системы оповещения населения и органов госуправления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предусматривается замена аппаратуры на технологии новых поколений.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65942" y="5733256"/>
            <a:ext cx="6786578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Население информируется об угрозе ЧС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помощи СМС-сообщений о закрытии дорог, снежных заносах и метелях.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www.gazeta.spb.ru/f/a0/ru/auto/201308/12145532.1.th-1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422" y="234888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04" name="Picture 8" descr="https://encrypted-tbn3.gstatic.com/images?q=tbn:ANd9GcSvXPxZhdTYg54PkOUEPjktqMtNveXCBt3drAUmszJAwRedaB6k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422" y="537337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65942" y="2564904"/>
            <a:ext cx="664254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Функционируют: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единый телефонный номер спасения «112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»;</a:t>
            </a:r>
          </a:p>
          <a:p>
            <a:pPr>
              <a:lnSpc>
                <a:spcPct val="15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официальный Интернет-ресурс МЧС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содержащий: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правила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поведения при пожарах, метелях, оползнях и т.д.;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 регламентах по пожарной и промышленной безопасности.</a:t>
            </a:r>
          </a:p>
          <a:p>
            <a:pPr marL="8191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615 тысяч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посетителей;</a:t>
            </a:r>
          </a:p>
          <a:p>
            <a:pPr marL="8191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просмотров страниц.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2" y="386104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Гуманитарная помощь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6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7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" name="Picture 10" descr="http://img.nur.kz/n/07/5/help1108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60" y="76470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4" descr="afg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60" y="530136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Picture 21" descr="tajaid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60" y="3751219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2390028" y="764704"/>
            <a:ext cx="678540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2013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год 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на общую сумму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978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000 долл. США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Республика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Гватемала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долл.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США;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Исламская Республика Афганистан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продуктами питания в эквиваленте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528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долл.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США: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533400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растительное масло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объеме 160 000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литров;</a:t>
            </a:r>
          </a:p>
          <a:p>
            <a:pPr marL="533400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крупа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гречневой в объеме 60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тонн.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Ливанская Республика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- 200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долл.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США;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Демократическая Социалистическая Республика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Шри-Ланка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долл. США. 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квартал 2014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года – на общую сумму 2 млн. долл. США.</a:t>
            </a:r>
          </a:p>
          <a:p>
            <a:pPr algn="ctr">
              <a:lnSpc>
                <a:spcPct val="15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Исламская Республика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Афганистан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разбронировано:</a:t>
            </a:r>
          </a:p>
          <a:p>
            <a:pPr marL="536575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мука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пшеничная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2-го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сорта в объеме 1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267 тонн;</a:t>
            </a:r>
          </a:p>
          <a:p>
            <a:pPr marL="536575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сахар-песок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объеме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		1 000 тонн;</a:t>
            </a:r>
          </a:p>
          <a:p>
            <a:pPr marL="536575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масло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сливочное в объеме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	   190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тонн.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" y="227687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1406" y="2214554"/>
            <a:ext cx="9000000" cy="30003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Кадровая работа и обучение в системе МЧС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2428892" y="2348880"/>
            <a:ext cx="67151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Сотрудники МЧС повышают квалификации в: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Актюбинском региональном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центре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человек;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Республиканском учебном методическом центре гражданской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защиты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345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Институте переподготовки МЧС Беларуси 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252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человека;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Институтах МЧС Москвы, Санкт-Петербурга и Минска 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курсантов;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Кокшетауском техническом институте, куда приглашаются преподаватели и ученые МЧС России, Беларуси и Украины -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420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594" y="719976"/>
            <a:ext cx="9000000" cy="1428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741859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Кадровый резерв Корпуса «А»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Должностные лица МЧС прошли аттестацию;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Отобраны 2 новых кандидата;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президентский резерв включено еще 18 должностных лиц.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newskaz.ru/images/189/42/1894277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26" y="71435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8" name="Picture 6" descr="http://i1.ytimg.com/vi/0H0Jh7tjrC8/maxresdefault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26" y="228599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80" name="Picture 8" descr="http://www.emer.kz/activity/foto/foto2011/DSC02621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926" y="371475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71406" y="5286388"/>
            <a:ext cx="9072594" cy="1440000"/>
            <a:chOff x="71406" y="5356424"/>
            <a:chExt cx="9072594" cy="144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06" y="5362056"/>
              <a:ext cx="9000000" cy="1428736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41" name="Rectangle 1"/>
            <p:cNvSpPr>
              <a:spLocks noChangeArrowheads="1"/>
            </p:cNvSpPr>
            <p:nvPr/>
          </p:nvSpPr>
          <p:spPr bwMode="auto">
            <a:xfrm>
              <a:off x="2428924" y="5545510"/>
              <a:ext cx="6715076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1 303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интерактивных уроках со средним охватом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1 500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человек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изучаются правила поведения при стихийных бедствиях, пожарах и других чрезвычайных ситуациях.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2" name="Picture 10" descr="http://kti-tjm.kz/public/uploads/news/05.2013/11sa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7926" y="535642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642918"/>
            <a:ext cx="8893652" cy="51435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929330"/>
            <a:ext cx="8856984" cy="8120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Гражданской защите» будет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достижению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–</a:t>
            </a:r>
          </a:p>
          <a:p>
            <a:pPr indent="268288"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цель, единые интересы, единое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Казахстана.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Новые законодательные основы </a:t>
              </a: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 служб спасения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13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4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2643174" y="620688"/>
            <a:ext cx="628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Главой государства подписаны Законы Республики Казахстан:</a:t>
            </a:r>
          </a:p>
          <a:p>
            <a:pPr marL="173038" indent="-173038" algn="just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Гражданской защите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ранее действовавшие нормы приведены в соответствие с современными вызовами и угрозами в области чрезвычайных ситуаций мирного и военного времени, а также предусмотрен ряд новых подходов к обеспечению безопасности;</a:t>
            </a:r>
          </a:p>
          <a:p>
            <a:pPr marL="173038" indent="-173038" algn="just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дополнений в некоторые законодательные акты Республики Казахстан по вопросам гражданской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ратификации Протокола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 Соглашению между Правительствами Казахстана и России о сотрудничестве в области предупреждения промышленных аварий, катастроф, стихийных бедствий и ликвидации их последствий от 28 марта 1994 года об упрощенном порядке пересечения государственной границы аварийно-спасательными службами и формированиями;</a:t>
            </a:r>
          </a:p>
          <a:p>
            <a:pPr marL="173038" indent="-173038"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ратификации Соглашения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Правительствами Казахстана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Кыргызской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Республики о создании Центра по чрезвычайным ситуациям и снижению риска стихийных бедствий.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://news.kremlin.ru/media/events/photos/big/41d4ae58689e86f08cc2.jpeg"/>
          <p:cNvPicPr preferRelativeResize="0">
            <a:picLocks noChangeArrowheads="1"/>
          </p:cNvPicPr>
          <p:nvPr/>
        </p:nvPicPr>
        <p:blipFill>
          <a:blip r:embed="rId4"/>
          <a:srcRect l="16327" r="9819"/>
          <a:stretch>
            <a:fillRect/>
          </a:stretch>
        </p:blipFill>
        <p:spPr bwMode="auto">
          <a:xfrm>
            <a:off x="392877" y="249159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414" name="AutoShape 6" descr="data:image/jpeg;base64,/9j/4AAQSkZJRgABAQAAAQABAAD/2wCEAAkGBxQTEhUUExQVFBUWGBkWGBcUFhUVFBcaFRcXFxUYFBcYHCggGBolHBgVITEhJSkrLi4uFx8zODMsNygtLisBCgoKDg0OGxAQGiwkICUsLCwsLCwsLCwsLCwsLCwsLCwsLCwsLCwsLCwsLCwsLCwsLCwsLCwsLCwsLCwsLCwsLP/AABEIALMBGgMBEQACEQEDEQH/xAAcAAABBQEBAQAAAAAAAAAAAAAFAgMEBgcBAAj/xABFEAACAAQDAwkECQMDAwQDAAABAgADESEEEjEFQVEGEyJhcYGRobEHMnLBI0JSYoKS0eHwFDOyJHPCouLxFUNTszST0v/EABsBAAEFAQEAAAAAAAAAAAAAAAABAgMEBQYH/8QAPREAAgECAwUGAwcDAwQDAAAAAAECAxEEITEFEkFRcRMiMmGBkaGxwSMzQlLR4fAGFHIkYvFDgpKiNKPS/9oADAMBAAIRAxEAPwAfs0XYcVHpHPVNDQj4TzYer5hZjLFCCQarUajug3nu+o7gOYHELYA1NAaivC+vXUQkkRMJTkr0h3iI07ZMC/L7o/D8o0Z8OqK8OJ2tSPi+UMjqurHvR9EOTD0YfLwjVqDJX96efufIWiN6voWZ/dR6j8kxl03dXHTWYnFe6ez+CH2zCOZ6Y3+oHw/ONJ6jI/c+oTU2ESogYN2hNySi28KwHaxoIrOW7FPyZcw9LtKyj5r2K8gpQcBFQ6Ru4wi1DCECvDfg480QnmgngB/LwqVjmQVtOkwdF+4ZgRU2voQbxJTye8OiiXtBaCnCi+Ahkc2SoXghQDqBMJN5sbxCuz0pLHXc95j0HB0uyoQhyS/c89xtXtsROfNv20XwJjCkWblQK7MmZkHVbwjFxcd2o/PM6TAz36MfLL2JrC0Vi6IItABzLaAAZtN6IB9o0/XyBitjZ7tJ+eRo7Jpb+Ii/y5+2nxsQG3dsYR1a4jafWhEOfAEbYP0zcGAbdS6n9It13eW9zs/gcu4bknDk2viRsE3Q7FHij/pSKz1JwtjLhD1+opEa4jSvsGSZNOay+6Gb360oult9IsWUkhklxHNmYlZ81Sui1Y9otQ+fhG9sLDvtZVHwXz/YwNu192iqa4v5EjDtmxTnhbzAjp+JzMsqaDAsHprr4Xh7SasyFNp3WqLfhZ6lFNRdQfECONlh5Qk4Lhl7HcQxEakVO+qv7mXYA/SdxHgTGRU8JowJAFHTtdfMMIb+FjloQpwytLQZVzM3SpcMCfeNRakPXeQklxJeGx1baODQjj1jiIbKJGaY2i9o+UXp8OpBDierdfiP+MMjqurHPR9EOzfch8vCIvEDJX9yf8PyERy4liXgh1HpQjLXBD5CZ4sfARKsgicmN/qD1KPW/wAovvUZH7n1CgNhEy0K71AW3ptVlrxJPgT+sUKvhibOzIfaTny+oMrERrDUkX7YREktCv7QzhiFANKk1vTeC160PCHpaXOfr092rJefzHMLhQCBT6y8Tpc0ruhHIZohvHTKtTrJ84WGWYqJmXo04kLE2DpdriIQ5v8Acp4qt2WHnU5J+/ANgUoNw+UegHnx2aYUQI7Jmajv/X5Rn4+OSl6GvsqpnKHqE3NozTZEnSADh0gAB7QerqPsive1h5A+MZe0Z3koep0WxKVqcqnPL2zf0I1a074zDb0ueQXMAPQDbfWynsHg3/dFrWlF8rr6/Uw8dHdxD80n9PoQ8GdR1sv5lqPSIJEa0C2asoHsMRPUaCdtyaicumaXUEGhqN4MTUnbdfmDzQrknLPNZ2AGiiluip1PE+8THbbLpbmHT55nEbaq7+J3fyqx7Y7Vea3WP8hGgZ9TRIOE6w8rjaTzQdI6RE6UG72LCxE0rJlfljLNANiHYeJP6R5/Vja6O/pO5LxgoQeDqfzArEMMyWJzGyxVSd02n5qfrBF69BxAfDOC60Dqs6q195agUo3VU0ESqSsrZDN01ib9T4hFueq6lSGjOV6SdrekMhw6se+PoOzvch8vCNXiB0s9PEdlIjm8pFiXhh1FqaCvcIyafPkStXdjh0MPUldIaz00/TnsHyjTeoyP3K6juMx4SiilaVNdFG6vXFmnDeV2VJys7IoXKPaE5mUoxp7oItqdYco0ktETRdZaNro7C9kbQb3HJLC3S96+naOuIKmGhNXhqXqG0KlNqNXNfH9wmpuCNIzGmnZnQRkpQuuJHx0sCp3sQD4/pAZeNj3k/L5EXDtv+JvkIVlNgtGrM74k0iD0C+BGZ16qt8h841tg0d6vKf5V8X+1zB29V3MPGn+Z/BfvYLsagR1pyLOE1NIUQfkT8hzUJ1sLk9Q8oqY+cY0Xc0NlwnKut3zudn8oSvvYecAN4QmMLt4nTvDTJ2z9qS5y1Q9xFDEsZqRFKDjqSnNocNK+WqWbiTTsFhGBiam/Vk/5kdjg6XZYeEPLPq8xO8DqiuW+B3fCCAnb6Ey7fbFuINvXLFim7xa6P6GdtKGUJ9V9foDJJyue1T50Pk0NkihF90L4f+2RwqPCIZaiMGbXmUMs8VYHwr8omowc+6tbr9BHJRTk+BPky+awwHBCe89H5mPRIRUIqK4HnFSbq1XN8XcgbCXouetR51+UKhauodMPICAWhBbELbUvJPb483cW/wC6OBxMbTaPQcO7xQ9tAdGv3a/kYGKUNSzE5ixVa/fQ+Q/SCOo9DuXpv1sh8aQLgNehoMzVe35RoT8Uev0KUNGIHvJ+OGQ4eo+XH0Hp/uw+XhGrxA2S1XxH84/vEVR92XQsy8NMUTu4X790ZUdLEvmcc/vAlvVElzDgKcfTseoD/GNfiQr7ldSpSsezzJheyZmLHjeiqBwAiecrRUUR0YXe8wik/DmzWIFbgqQLXoREWSyLizzIG0ZUp/pJZq63poSAbim+FTcXcZUipKx7Azg2YqajNbsND6kxWxatO/M1NlTboOL4Mc2n7teF/I/tFdEmMhenfkwa75ZTHgoHjeFSvIy3qQMJ53PjD5hLQN7JX3j+Ed2vnWOq2JS3cPv/AJnf0WRx23q29iFD8q+Lz/QIZo2TEucWZS/XTtJ0EQYmt2NJyLOCw/b1lDhxDOFmEDdHJ1K0pyvJneUKEKcbRR6ZjVByl1zcKivhEZK0gZiwFfnFFCbNS1eB7QYko1LSsQYineFwjOxlZOccPPT1i7UqbtNz8iphaPa140+b+HH4AtBQeAjnuB2TzZyaelA9RY+E6TCAQNpLVD1EHwIPyiSnK0ivjae9Qfln/PS5XpT37VI7wKj/ABh7MWAcwLVB8fG8QSBgzFy+ceWvB/Ssa2xqW/ilyWf89TM2tW7LCS5vL3/YJbZNJTdZCj8IqfMiO1Zw9NZkXYw+ib4l9DAh1TxBZ9O6HEQOJhB5zlelJldzDzof0HjHEY2PfT8jusM+6cPSResEfmUxl6MvLUShzSx1hD5kQPUePSvfHWJZ8GpCx1XUa9C/TD0k7T6RoT8Uf5wKUPCxKar+KI6f4fUklx9B7Ee74RJLwjF4gZIsZ56/mYhq+GXRlmWlMUlrnvjKukrkz5CW3DrqfH/zElJWa5tjZaM5PrzszLrlFO2gp5xp8SNW7ON+YAwCK2ZHGpLGlqkk3HAdUPbva5LGCTaQlZWHks6AqvRNiQNSNIHnqSKNh/D7Ply1LqzGt7szDuBJp3UhJPITcsRsLICg0FATW/d+kVsQ7tGjs2O7TfW47iZeZGHERAi5VjvRa8gLjQTLoN5r3C3pDoZO7MLiRJDammmvd+8PabyQSLBgkyoo30qe+O9oUlSpRguCSPOcTW7atKpzbHiYmIBE6SWUgetD3HdFDamWGb6fM1Ni/wDy0vJndjYVgWBARKWCzTMqbUJJFtTHLSSedzuIXWQ9h9nMHqSlN/0dzwOesIrWsK1mP40CwNT2eEEZWd2JOO9GwiZZVTrLHsH/AJ8oMRX3qW75ljZ2FUKzqcl8X+wpZZNDSoFCTwzaV4RRurpGq5JXXHh6HHwrl6UuRnHWtK1HG0M31qKq0Ny9+NvU4yGgNLGtDxprSFuCavYizVqrDqhSVq63Xxy9ypSWoVOnT9TT5mLDV0c1FOMmmGNmzKAjh8rRFNCs9s1azSx0Wp/ngPGOo/p+jaEqr45exy39Q1ruFJdX8l9R3lCaS5a8QW/MaxvnP01mN7JFJXa48gf1hUJU1CGIbow4iRABhB5M5bS+ijfep6N8jHHY1eFnbYZ5tEHBn6NeojyMY0vEaK1R7C+6RwJH5X/eCWpISJA+ll9lPyuII8OqGvwsvcz3k7T6GNCXij/OBTj4WcUdJfhb1hlP8PRj5ceqHcRoO0esPloMXiBmGvz5+8APzGIamcZFqeXZi29IyZK7twRKmeUUp2j1ES03aaXmMm7piM307/h+UanEZ/0o+pX9oELPdCaUpSlveAI9YWWpJTd1ch4sOWFZaGmnRZv+rdD1axPG3FkmWHbKCMrMQMgNQSTSxp/LxDUaim+A2TsizpsYiWwsXeiqNygEEsT3enGMuriVOaa0RLRxSg4rgrt+d1kiBjMDlLlborBK8TS9ONwYfCd7X1NGjX3lHe8TV7eRWMT0XoNFH7+kS2yMutHdqNELCLmI+83lqflGjs6l2mJhHln7GbtOt2WGnLysvXIsTR2xwI60uiV4wocBp5mVajdT1jP2pG+Fl5WfxNPY093GR87r4ETF7QKuKTpUpSKUcCp6xUjiY5WKbO7J+CxoIorrMBvVSKA76XsISWQXuJnuMwzaV9YZe7DQNYTZ+dXYArMTKUNdVudO0GKWJnuz3fR9eJNTxKgo8Yyun8g4uBUtiGFg6AdVQGFfSIaUt7elwWhU/uJbtOL/AAy/Q7/SgNmAusvIvfX9vOKu+9PMTtm47resrsR/6aqCXvWSCab3dqfzvETuTsyT+6nNy5z+CRXpuyCuRNZr5iVBsq2pXzvEtOrvN8jWhjFLen+FWz5szvaCFXmD71RrvA+cX6bvFGfjI7mIl55+5KlT6Fuv5ivzhjWRCwngUpLrvY/zypHdbPo9jhoQ42u/XM8+2lW7XFTlwvb2yGOUr9ML9kAeV4slemP4FaSU62Y+QAhyGT1Y/P0hxGiFCEgf5US80h6XKkH5fOOSxDUoNLgdlRymitbOessjtjEqK0jTi8kSZPvTB+L8wVvlDJaIkHpf96V/uEeNDDqevsNl4WXx/eX8XoYvy8S9SpHwv0GwemPgb/IRHT4dGPlx6j87QdoiSWgxagvCG04/fH+UQVXaEmWprOC8hVa23D1jLWaJNDrG46iCfERJSXfXUa/C2VjlBywkYZpzK6zZlgstGBvT65Hugb/CNulh5ylmrIrzqxVOKWuYxyckNtTCCej0xUstLnCtMxqWRhXQFCBTS1LUizWw184kdHEbuUtDj4nFSyUeWCy6kkDTqik+67MvxmmroKckzMbEZ5vSyrVVUAULEKDfWgJ8YpY27pNryuI0pK17fsXtSDpY6HcR3boxbWK7Tjr+xGxmGU0qCwS6yl0J3Zv5SJ6ctSxRqyV7O19ZP6GdcqsO0p+mAC6gkC9CSRQ93rF+k1LQtVpRm1OGml+diNsaX0q/ZXzaOj2FSvKdX0+r+hyv9Q1bRhSXHP2yX1DMlMzAcTHRtpanLqLbyJONQgAEHW9rDq7YSNSMrWazV/Tn0HThKOq8vXkRp61UjjaErU1Upyg+KaChVdKrGouDTIOGys1TRXHRaoGbxO7fHFyhKlJwlk0ei0qsakVODunoEJkxFpTXqAiOTJbkzYuxnxD5j0UU1JO8jQCJsPQlN73BFXEVlFW4hbkhykkYkzJS1lzsPmlvLmZQ1FYqWBBIZajXd1VFcyvhKlGTnUtnd3XNkHaKWUfYNDGDLSWpfdUUCW+8de6sV2lGluk/YNO9RqPz9l9SNNxjJ70u33WqbU4gcRFRRT0ZLChCfhl7r92TknAjgRehse3rHWIfJ90ruDj0I5la0ISvvP8AW7v5aEoS7yuSqel1e2i4GXcu8IJc9QisEKkZnBGZgCSdOsRq4eWqb43LWIlKajOTV3fJcORXpMzM0teKgeBIMX8NQ7WrGHN/DVlPFV+xoSqck/2+JbpKdOWg3f8AmO5POAVtwEzWPEn97wy60J4aBELRJI+6T4mHIhY3OeHCIjQg8OYA84jioOYEeAp6xwGz7yc01r8js5NKzRWdmmhZT1eYv5iIayNCPhJkv+52p/jmWIX4SYkA/Syv95P+oUh9HOQ2WjL42o7/AEMXZ+JepUj4X6CPr/hb/IQynw6D5ceo7NOnaIkkMWoDScsuTPmMcqBs5J3AGrH1ivUi5RlFcS1UdpQb5GebQ9prGow0sIPtTek56woNBu1Ji1Q2VCP3jv5LT+exWqYmT8KsVTam3Z+I/uzXcHcTRfyrRfKNKnRp0/BFL+c9Su5SlqwS8yJBC1+y/lEcJj5dTSVOIkzeHSNJbfhYi/AtCCNGp8uttLz6SBKBtXnWB6RvVZbA6Cl61r3VM0MHTrx72oirzpO8RjaO2abLmTsKnNzcOyu6tU5lVhnNfrKUzjqow3RVr4KG66L0JI4iTmqjJnJz2gYTF5Rm5if/APHNNMx3hH9167hY9UctiNmVqF3a8ea+q4fLzLMKqeT0ZbGa2poeGpjOTsx6VnZ/EpPLzZ/0assplCuC7s2YnNYfWO+NLDys7N520Lyqb8e9NN8Elb6IC7JHQr9s17hYR3OyqXZ4WN+Ofv8AscLtmr2uLklwy/X4lz2Fh0TLmajuVYDf7ppbgCW7xGJtLEVa85OC7kFJN8NVfPm0l6NlzBUadGKUn3pWaXHR/J39UMbXfnZgly6nLWgr0SRqBxOtzrF/ZqdCk8TXy3rdUuDfJcktFm/KpjWq1RUaWdr9L8lzfNvVgzamOwuGpz80DUgCrOVZLdEXqGtD6uMxE09yNsuOXejLO3FqUc0xaOCp7yWufwcePBNMA1TFYY45SshFmcynOsE51VVekSSAGLF6Cug6oqV6VSvJyWbu9OV8vZG7gXHDwVN6Ze9s/ct3InYiT5KzmZWWpAWWwYVU0OZhv6oihgnF/aexZq4rhD3Oe1XlaMBh1kSCFnzgQmWn0UsWaZTcdy9dTfKYuJJZIp6u7MDkTmQhlYqwuGBIYd+sEoqSs0PTcXdalv2Z7TdoSqAzVmqNFmy1Ip2plbzilU2fQmrWt0f63F35XuWrBe1SVNoJ8oyiPrITMQ6EVFAwuN1YyquxZxzpyv5PJ/p8i3h8TGN1LiX/AGTj5WIkq0qYswLbMjAkEWFd4JA0MY9anOk92at1HyqLfbjmn9SfhmrTQEW7CNYbS8aQ2a3cuBTvalIHNrMLsSpstKJexNQOzUxp0sq1lndak1NN0XaKyzvfPl9eRnXJOWJk7Nul5vMgj5x1Wx6N6rm+C+LMLbtfdw8aa4v4L97Ghck8GXmmcaUTNrpXLUGvVURa2tjFTg6S1kuHK9n8LmLs3Db81Ueif0/Wx7ayJLRWBAtlRhQt0rkpXQnUt2RzmBVfF4mUJxfivNPJX4KXNJZRjxd28jYxEqVCipxfC0WtfTzerZEXAElc1giy8w+4+rg8NY6uvjoU+7HNyUlH/KKvuvzOepYSU85aLdb/AMW9UxudhpQBq4JVZwNL1ZTSXpxrXuit/d4mo7xptJum1fgnnP20fUs/29GKzkrrfv1Xh/Uky9m4SgzTgTQVowpXfTqjPntLam89yg7Xyus7cC3DB4HdW9UV+OaGcDhghCrqooPiYWqRrQVMNpwUEorgaUnfMrk1SmLmLu3eNfQxl4qNm1yfzNKg7x9CQTR5Z62XxAP6xUXhZYWhOkLWbK+OWfBqQtDxobU8LLsdR3/OL0/EujK0NPY4vvfhPqIbDh0HS+o7M3RJLgMRR+WzkbLxRXUsnhzssEeEOw33hLiuHQxAzK6eG+NQpDkudC3AVNNIAEjSADcp22Ri9mYSaaF2ZVfqmSswenCpBPY0WsGu+QVcixycCH2fQAAvhilhrWXQg9da+cQ1cqj6j46I+blNVHWB6RGSF55D+0ObhCsueWnYfShNZkvrlk6qPsHupvy8bsynX78MpfB9f19ySFRrU0vbs6VicOXlic4mS88tqky7ioa9aU4W64w6MJxq7k7LOz5m1h950nuuNrer8uAJ2TIBdFNAoHkoqfSPQcZN0cPJw1SsvXJHnWHXbV058W2/mEGxoVZ+JNsoov3RQkntCgntMZ06G6qWEeaznPzUeHRya9EWoVN+U661bUY9Xx9vizMcdy9xDgrJ+gQ0PRvMtoc59w6e7Q9Zh1aXay3pLmvR8HwfqaOHwcKKtrp7riuQK2Bs18bipcmpJmNV2JJbKt3JOpJFq8SIaW9EXv2qyklLhsOho0tWYID0QrWzMK2YkGh3BTFvCKW87chLZXZcfZzydbZuHebOne+OdnCv0KBV1Wu8AXbfpuFK9We9K4l7mO8otsrj8XiMROcygVYyVyljRB9FKNPdqKkn7THjEY7TQrteuAUWYAEFoADvIDbbYXHyXDEJMdZUwbmSYQt/hJDfh6zFLaFBVsPJPVK66r9dB0XZn0jhPfbtB8h+gjkaPiTLlTwR/nEE8upPO4aanOqlUNnAvQVAHfF2cvtYzSvYlwtPeutxvpwMt5IYfLhQ1OlONeFrAdmgj0LAU1SoXfHM4ra9V1cTur8OXqX7BywWXDKTQLVzw336wK+IjMw9Vxp1cfNL/b0015Sdva/kS1oXnTwkH/l8/hmCFpPxQPuy0OVMykyyq2ylt1eP7Q9QeFw+5benLOe60p7z4pcbcuXqNbVarvaRWUbq8bLg3wv/ADgWpdnhnzOOgBSWhuApp732hUVAMc/tPaMsPUlTpPvu2/Pm1krLRO2TazZqYTCRqxU5ru/hjyT581xSZLMsACwA4DSOcnOUnvSbb6msklkkMnBp9hfyiJVjMQlZVJf+T/UZ2NP8q9kVnk9IpLBZSp4NrfU9/wAhHY4bKFrNWyzKUkV7lSmXEow30r4Ff0injI95+aLmFeVhua1lPB0PiaH1jOjx6F1BXAj6aX2jyaCj40NqeFlwzdIDqJ/njF2fi9GVoaeqEp71fu/MQQ19EOenqPzDpD5cBiKRytTNsvFVtcNbflZG8yIXDu1RdSbFLToYcy8P5+kapROMKi/j+sAD0iZUXhUB2lDSAC3cjNrkI2GOhmLOTqOUpMHeMh7jFrBv7T0Iqy7psvI3GF8LMl6mUW/K9WHnmHdBi4WqX5jabvE+cmWhI4EjwNIqk40GgA17kFjK7MlLzzWMwGXSw+lYircKGtLxzeOh/qm93ln6HRbKheCluLj3r5+wRw5o3iPEEfOO0pT7fDxlzSfqrP5o89xtFYbGVKfBNr0enwZB5ZTeb2ZMYfXYp+bKno7RXrVf9ROPKC/9pO/yRJgqd1Tf+9v/AMVkZJLsIrG4bL7F+TwWWcW4oXPRJ+rLWt+81PZlhRrKDyk2p/VYqfPJqHY5epF6MsdXRC99Y06C3bEtsrF59q/KQy8Fh8Eh6c6XLmTqG4lqBlU/Ew8EI3xmy8TIomQEwg44IQDjPCgIrCAclzcrq32WDflINoa1dNCo+rNmTCyB/t9K3AgZbdgHjHCJWlu8jQrbu9aOi/5HNphmlkKJc0aFXoKdt6ekaTjeOv6jsNuxmnJuL4Nfz9TK26JygAZTQAaCnDqj0LZ81UwtN/7UvbI4rbFB0MdVh/uur+feXzLFssk/1DgmyO1eoqaX7x4RVxCjHDU6UlrKEfZq/wAmMpNvETqJ6KT+H7jPJvDGjUqtaAkTVuCQD0OyK+Ke/i4p2drvwO6aV/HpqTUFu4dvNXsvEs75eEu0+7W7B3R57Wk6k2zqopRVj065A1pa2kNms7AiWMOn2hFtUKVs5oZvMzhdq8ziOZnGjuudRUXqdw3aUpG92k6VRzldxz935EDSasiFy0WstXHGnz+XnE2Ie9CMx1B2lYFB6y2+HN4EH5Rl2tI0Q7s/+/K7T+sNoeNDanhZbK3HYfURdn4n0ZXhp6nJRv8AhHnBHX0QPT1HZp0h8uA1FR5QSjM2biQLkhyB8K1AHh5w2nNKSb5r5ljERvK3kYXb942DPOqIUBoChhAH61HXCgO4PE5HVx9U1/XyrD6c9yalyEkrqxtnIrHlMSFr0Z0sr1VC5lPkR+KNDFRTp35FWm7Oxi+0bTZo4PMHg7RmstIhZrGGimo+z2dXAoLUDzNwqatvOpjBx6tXb8kdVsiC/t7+bLTg1UzCGBKmlSPq1+seqsauCxU44K1NpSTyT48bdXnY5f8AqDBx/vlUkrxlHNrg1lf2tcrXtDxSJgXlhs2edLCDRgVzMxYHdRRcdWkW60qkpxlKNnu2fJ5pqz8nwfN2uZOBhFSkoyuk7rmsmnf+exl5e8NNQ3hsb/S8nEYWaZh5UoUsazlVSR1hSx7okpxvJISPiMeBsa6Ui+nu5kqE7d2q+JnzJz6ubDcqqAqKOxQB4nfGaRA6sAp5mhAI06ZCAPwoDcwQgp9JezjHibs3CMWoebEvN96UTLoa/D3xyWJpKGLmvO/vmW6abjkr80ENtza2mSqOLBwaKRx0v2RZ1NPBxtnCeXLiihYiWOdIJoM1zrQE3PnHV7DqyeGlGObi3Zdc18Tmf6toKOLp1XkpxV/+12fwsWiTswylChg0t1OZh9lxQGnDQ1hK+NhicPvNbsoyTSf5ou9l58LamPSwsqFZJPejJWbXJ8enG5G5LzBSZLoLgjorWY1OLGyrE2NvFqtwWebtFL/FZtv+ciPC2d6T1eWSzfq8kiy7JxIdGLUDr0SBpXQsp3jrji8fgP7eUqiXcfh8r52fJrkdDhcT2sVGXiWv6rmmTsChoSKcBFHD05NSki3JjpxiCxpUWOkWVa3gfsMv5nz5yk5Rpip/0Eh2ZjlViwBY0oDl3eO4RuuipO97EKlmXZ8JMbAhJv8AcEsVr9pb67+2JXFui42/nASLtNMA4EXy8QR+YfvGRU1uacNA/sm82T/PqmG0F9oJV8LLQ56X4T6iLdTV9CCGi6npB6R+FPnDo6vogei6sdnnTv8ASHS1Q2IFw39gVuCx76qYqVsqdy5JXrW8jAMZh+anTJJvzbulT9xivyjepz34qXNJmbJWbQy0sdkPGjUztEAp1HgEHGPgYUDR+Ru0+jhXJvLmpLPcwW/apHjGjGW/h/h7FZq1Qz/GzMzu32mZvzMTGcyyiE+sIKah7PH/ANGvU7jzr84wdoffeiOs2Pnhl1ZZFxPNzEfddW32OsS4CHbKpQvnJXX+UXdFD+o4blGGIt4JWf8AjJWfxSKD7VJmWfLlA1WnOgi4Ic0TyVvGNeninWoxTylHKS80cthsOqc5zWj06alNVrw4tmpcrdp12PsuSDdlVz1iVKCX738osUFm2EdWUPFPRacYkrytG3Me9CC7RTGHoAGmaEAjTDcQCk2FEOMIRgbB7INpN/6e8t1zylnOgvQglUmW72JjD2hTj26ktbfsa2Ap78bxdpJ+6LQZld5puqa0EQI2d1IEOn+oUjt8N3nGtsa06tShLSUfiv8Akxf6npv+yp146wn8Jf8ACJPKqcUMvmaqrCoK2oRqLenCNfZ83UhPDV85Rdnfinxz1vz55nE4yKjKNam7J6W4Pl+xPwuH5+TnQhZrUExK0LAalR1wygng26NVfZp3hJ5qN+D6PRi1LYldrTff0lHRvzXUaxWLQBVmVJBJJWqFQikJLl0vrv64KmBqQi+weTtrmpOTW9OXB2WgQxUJNdqtL6ZWSWUVxzepM2ZtC1GmPQLKYjNqWu4rrpTfEMcG9/u04K8pq+7wXhfLVMkeJ7uc5Oyg7X5vvL2scnuAzBSmUE0qtTStqmt41aMZOnHfveyv14lCq4773bWu7dD585N4WbMxMpJYq4ZXoTQUUhqmu6gjDlpkdVY3uYKqa9/CHq/EjKRizzb0NiGp200pGPVpd5o0qVTIM7CkkzpbMbjNQbgKMO8xHSl30kLUXdbZZ5rXb4PnE1T8XQjhouo5h/fbsT5w9eJ+gPReo5iDcDt9DCy1QkQa0nm5aozAnOTbrBpFXEK0LeZZjPfqby5GN+0zZfNYszAQVnjOKahlorg99DX73VGjgKm9S3XqipXjaV+ZVZTReIRRcwog2JTcILCigdxgEC2xseUlzl3jLMXtQ6/4+EWsPLuzj5XI5rNMFznpaKpIMVhBTSfZo9cM44TW81Q/rGLtJfap+X6nU7El9g1/u+iLLjvcPVeIsDV7PEQl5/PItbUw39xg6tPi4u3VZr4oyjlhiC2Ke/u5VHYFB9SY6XEfeM4HAr7CP84gsG0QlsOTtqNMSQhNpMsoPxTXf0KDui3QtYREGdNqfIRDVlvSFG1iMQ80IAy0ApGY3gAIDSFEPQMDTvZUtMNN/wB4/wD1y4yMf94un1Zv7K+5fX6IuTRQNVWB20Og0tjx9bfOLez6nZYqnJ87e+X1K20qH9zs+tTX5brqs18ixbF2mg6LhSp3EVI6x+kdRtLZzr/a0naa4rK/lf6nl+CxvZdypnF/A7iMMMzc2y26QqaVUioKnq06qQ2G0dymniIv8rdr97Rprz1T0dxZ4JSm+xa5pXtlzT8tGCMdi3JAnSOcNaZiCrHsZeyIaVPDzblhK7j/ALU00v8AtenwJKk60UliKW958fdB/A7NkhFIkuZmuVi3RJ+UY+J2ri6VTsu0UvNKNv2Zo0MBhqkN9wa8m2TBgz9lf/0/q0SLGVuM/wD7V/8AkR4an+T/ANH+pUZWBl/R9EVl0ybstBlp2Ui1ZMuk9jYwo0pfKNx/VIBSoGZuqmnZqIoYu2ZdwqDuwv7i9r/OM+h94ixW8IbxDXmdSL6mLNT8XT9SKHDqP4f33/D6Q9eJ+gj0XqKxDAMtTTXW0EnmhIjbS5ecvnXNSnvDSG5cxd6W7u8DGva3Mc4uWGZSFkg9AggZpkyvf0R4CL2E8D6kdbd3u6UcNFoiFh71gAflkcamFEOzaHdCgNqCLjgR3EQJ2AbmGmohAG6wgpofsyP0E3/c/wCIjG2l449Dp9hfdS6/QLcpttLh5TXBmMCEXyzH7o/aK+Fw7qz8lqy/j8bHDU7/AInov5wMpxk4uSzHMx1Nr7t0dE227s4eMVFWirITKMIOJEp6Dy/njEtOe6mIeVoiAVWABDmAUbYwAMuYAJ8vSFEPGADUvZef9LM/3m/wlxj4/wC8XT6s6DZS+yfX6ItgN6xRNVrKwK2y2aghrbvcuYeKs78SRg5hYDgQOFRXtj0bD1VVpRqLikzxPH4d4bE1KP5ZNel8vgMbQegygn5U3xK1cqoK7Nx02XLzZi51AsSOFCfOM2psrCTlvOCuXIY/ERVlLI623WUZnZGDe8CCRmF+jU1A0FBEMNkYeCyvfnez6O2T9Vcle0a8nw6cP1XowM22UJJzP4mNBU4LKy9is3UfF+4fSMBHUiJ04KpJNALk9kJe2bC1zNgjc/NcuzAsMgYUIDzMxqe4ARm15xlp5/I0sPFrUuvJ4/S97+sVMP8Aeeg+t4QziTeb8KDzMT1PxdERQ4epKwx6cztH+MSLWXX6DXoh+ZKB1FYeMGmw6/ZEFkLdmJe09wcfMUWyLLX/AKA//OL1BWgiGTuylzFiUQSGgAWIAHVmQog6HguB5rwoGgcjOR0gypOKmq0wnMxlEI0tgSwQ5WF7ZTSsUq1ZpuKLtGhFpSZZ12MqJNMiWkh36Sqa82SBbMq+715fOKdWHatOb0NHD4l4ZS7NJ358/wBDHdq4h2muZpJmZirV3FSQQOAGkalOMYxSjoY9arOrNzqO7B8ww8iOJAA6ASP5eABSwCCqQAcIgFEkQAMPABOk6Qoh54BTSPZtM/0kwV0nH/65cY20fGun1Z0exc6cuv0Raw8Z9zZ3SDiGqTesIWIKyHtjzb5aaGtfMR2uw62/hVF/hbX1+p5f/WGG7LaHaLScU/VZP5Il4qWM1SCQOF42TlBuZiJUygL0Ua6juhjY5JgjamOEwhJSUUWBpcwxsmjHdzYTk7CGUV1oPSCxHvMKq0c4jr7ArlFOpKy1HSNLeP6RBiXaNiagryKrhUJLV1zjwBBHrGbVdrdDRp6Nlq5OH6Uin2724j9RDcOu/fyI63hCmNnqpmAkAnJQEgE5RU07olnq/Qjjw9RsY5iW5sNVmU1CEkAihsaC2U7+PCGupa9uI/s9Lnv6zE00av3si3qBvbSh16jwNG9u+YdnAizsdiRXpKOppkoHStxl1uLdR4QnbvmKqcDIOV2IMzGT3JqS1KghgciqliAK+7wjaw7+yi3yKU/E7AMxMMEFIBROSmkIB7NxgAdEAC1biadcFwRtWwsWrS5ayytAoFj0VAAArbhwjJlJ3zNdQssh3aM5s1TdBUAgih0qRv3+UCYWMZ5Uf/lzvj+QjSo+BGbW8bGcBsmbOGZQAumZrLXgOMSQtOfZp56kdSMqdF1mnu3tfzY1iJOR2StcppXjSHTjuyaI4S3oqXMXKHRho46IAFVgASVEADb064AIzawCk+RpCiHZkAF/9nNf6d/vTTbsRIxdov7RLy+rOo2HD7CUnz+iLM7Eb4zjdSTI4eHDzsp8s0HcR2x0P9PVbVJ0+av7f8nFf1rh97D0635ZW9Gv1Qa58MKDttrHV3PNyHi8BLnVJXK+4g0r2iGj4yaIcrZExPrjia0pbrMNsOc0+B07YYWzJ4fvAG4GM1o5a+R2NgJtaSWyn3rUykkC+pFN8QVM7EkMmDNmyStjStRppdjx6gIz677xfp+BFq2HIRCrUOeYJhstyA1BUgEm4HZfWFpStorkdVXyDnM1JyrqfeYUBpnAsb6FDQ8Ie1KbzyXzId+MVkSkwQzUZmNVLa0vUg6fE3ieMSKjDkN7SVsj2JwUsUJWtb1a+tePWT4wOEVpEb2kuZA2mZMqRNnGWlJalzRRotyN/Aw6EE2lYN6XNnzhPxBZize8xLGmlWNT6xrrJWRCN84IAO1EACTAAkiEFFzXUKuUEMPeJNj2DxgAYd6iAA3yc5RtIIV+lLsKEmi3uaD3h1RWrYdTzWpZo4hxylp8iybW5Zq6FpSO4UqHY0VRmBFF+zYWtrrXfBCg7pTf8RYnVvBygrpavlfQDYDYBmu02aCEYkqhs5BNs9NLUha+MUe7DUu4DZEqn2lfTlxfXl8yyzpNJRCigUVUAUHRvQRVwdZwxMZt8c/XI1NqYWNTA1KUVorpdM18jO8VNzO7cWJ8TaNubvJs4qnHdil5CpRsLfysNHHYAOsYAE5YAPEQARW1gFJkgwogqdCCmicjH5rDIaXbM3ixA8gIwsa71n5WOy2RS/0cb8W38Qo08trFWxqpW0Fy3p+8IAl5xqCNRbxt+kaGzKvZYqD5u3vkY+3sN/cbPqw4pby6xz+hLw7OlaUqeEd2eOOxzEY0gUAzOd/CEYsY31B7JMYgTCTmsFUjuijj5yhh5OLs/wCfM0tnwhPERW7dfz4EZ3FTQ0G4FQSBwJAuYhoqu6cXvrRfIs1uwVSS7OWrLaTaMW+RtEPFrZf5uMRy0Q5agDZ83NNfqen5VHzrGdV8KfM0Vki5YWYRLw1LlRMNuJYEb+rgO/WH0b3RXrcfQPSkLKHNL3IPZui1u8SpknkO16Y+A+ohOA/gJlozHpWFBSm7shbJrMa7cCn+1TGc1s+YlbzWlygeNTnb/pRh3xLQj9p0EbyMMaNAYJpAB7KIAPMIAEwAImboQURABykAFo5Ef+8Pg/5xnbQ/D6/Q6LYH/UX+P1LUNeJjNOjHcZNKJmnMFBsqnU8aCHUqcpytTV2QYjEUqMHKrJJfz3MrEdCcCSZPuiAQ8TAB5jAB2ABLmACM0ApKlwogqdABpey5eWTLXgi+grHOVnvVJPzZ6Dg4bmHhHlFfInS5YOppEVydiHI3QqA8Bbf2wqbTuhkkpKz0ZLkyVC5s9TrY0p2x6JSmqkFNcUmeIYujKhXnSa8La9mB8ftChoDDmwp0r6j/ACfImM7OAwRS1GFV0K3Hf40jn9uztGC838LfqdBseG65teS+ZbpfJ6w6UgW05gGnfvjD/t/M1f7jr7jEz3YvPQgRA2rMov8AOEQ13aJLRV5Fc2CbkneSfGKeI5F5aF5wuJBWQNaBhY1PRK1GpprpbXTeXUdcyrWWofw84teu7TgKHS14sKV9Cs0KB6Y+A+og4DuAmZM0GgFNOvjCb/ASxmHtsxZ/00qtffmHroFRD5vFzDLNsYzLaxbGnIAOiADjQAcgAamaiEFOQAcgAsvIqaimaZjhFopvcm5so3m8UMdCUlFRVzb2NiIUXNzdlZB/F8oqACQgX77AGYfkPOK0MItZv0LGI2vKTtSVvN/oM7NlGZzk2zuAcxerGlCagnTfHQYDd7NpK1jjNq1Jyqpzbd/5YoQiuaBJk6CAQ68AHVMAHaQAIcwARiLwCkuUbQoh1xUgQjFtfI1cSaWjmHK7PSErKw/L2e7bqDibQXI5VIolps1QKk169FELmROs76EGdtvDF+altzr00Q9EUtrpbhWL2F2fVxEt1ZdTKxu2aOEg5yd/JZ/HRfzIr+0sJNUsykFSa9Gtu0GOww9B0KUad72PPcXjoY3ESrOO7fhrwtqCTObfD3JjN1Fs5EyecSboKsqCv3iK0rvodxrrSorHO7Ylv1YR8vm/2NjZy3ISfn8l+5pcqQgABatAB/LRVsiVlYmm0SS0FQG5QzOjTqPnQfOK1d3aRZwy1YK2dYkfdEVKuZcLKs80kadGWamhtmen8pEtLUp1bZ9S04ScF961RY6Adu4RNGNloV7Nkke+PgPqIXgLwGZqkAtei3vvtXw64LMbqYr7VsfzuPIH/tykQjgek58nEX8OrQGyVmUyJxp6ADsACWgA9WABljeEFPGAB+Tg5jCqo7DiFJFtdIRyitWPVOTV0heDUhmBBBG42MMqaBDUMVsO6K5MT9n4kosw1IBVgaGmqmnnSJ8PV7Od+eRVxVFVYW5NNFOiUUkSdBAIKMAHIAPGABLQANypZZgFBY8ACT4CEbS1HJN5ImTJDJZ1ZD95SvrCpp6MRxa1RK2JJz4qQoFazE8AwJ8gYjrS3acn5Mmw0d6tCPmvma7iZ6SxmfKnWxHkN8c5GDlkkdvKpGCvKWXsBMTymoCsoFyfrGoHhqfKLVPCSfiZl4jatJP7NX+CKxtidiZqkzGOXXKLL4DXvi/SowhojGr42rWyk8uSyX86gHAYlpTq66qQR18Qeoi3fFmFRwmpLgVKlKNWm4S0Zo4ImorpUKwrXt3R0sZKpFSXE42UXRm4S1RBxWyid1YY4k0K5YOSh5pJcvQzHbtIQFyxobgGg6Q3VG+ORxlTtMS5RzSyOqw9NwoJS1/XP5FySlB73cbd1og7vNi3ZXJxi2xEV3bsyrEdYHz+cU6rvU6F7DruHtjzJQmtzodgAKBaU0vnJIoO/fESStdj6u9buluwEmViFrKUyzlIAYUYZTa16C1e+J4qPAoz3lqGcMyzFrTpAUvTTfD73QzND9fpPwfOE4DuBybPoNOjS9j3wu9oNsY97TuTHNGZjROziZMAKFaEFq0CsDcALS43axco1r92wxozvnR1xZEFBxxgA7AAmADxNIAGTCCnTABoGw5XNS0LAKsuTmautZhzD5xSqZt9TVod2C5WK7j5+ds9KZjWkPSsrFSct6Vx/DIpKB2yKSKtQtlHHKLmGsaXtuTuDl4eaS0925tyCZbqtchpanzhsZreQxqXkY+sXiIeknygAepCiCDCAegAQxgFLF7PZVcSTvAt3mv/ABitin3bFvCRvJs0nGssxWVkUj3b3p2+UZ+80X9xMC4TkRzs0TMLSW8s5taKd1rWOsWIVJTTjLNFWqlSkpwydxraHJ2cjEzw3DMbgkcDDoxtkiGdWU3eTu/Mdw2HCrYQ9ETYzNwzTOiqlia2UEndwh17DSrPyexGZl5l1IvR1KW4iouOyE3lclTVi1cksBiZQMt5LMhupUVpxBPA6+MaeAxsKfcm7LgYu1ME6zVSnro1zDGOmMgIZWl2qWYUovEV1PCn/ldpbSjGG5Rd2+PL9/kR7L2XJ1N+sslw5vz8l8egjknh2m4gz2GWWktlljgoK1b+dcc/TVlur1OhryXhLou1yBQr5r//AFElyHc8yuzmvE71GorOLGeZfiTTy+UZ85d5s0ad1FZBPk1hA86axuABWgqRUNagob2vUC1DqIZfJXGVW2i2bBk5ZKsCNLiqnefsinhFimrIq1M5EiWQHO/pHd9q+4dcI773kN4E3N0/wfOH8A4DGNmDo77eH6Q2WmY3iZ77XcQf6OWpHvTlPGgVHIpTtEWMIs/QJmR0i+MOZYAElYAOGADyQAdaAApyX2V/VYmXIJKh81WAqQFRm+XnDZy3Y3FRbuU+HCSGVSctQKWA1FdNbxSpycpZlqdWTju8CrutliYjH2HRHZ8oYxTbcTIVpTI1QGQoaa9IZbdd4ivbMZqfPe1cNzM6bKFxLmOlTqcjFanwjQi7pMiIsuZQwoEkThxgEOmYDvgASWEACGMAoZ5G40y8QAKdPWutg1KeJiviY3hctYSVp25l62btJ5oIRC7GcygLU6TCBppZdYoyjZl/eVrvz+BdNg7HmS+c58UYsQAD9UE0IpuNfKH00ijiKqlawO5VijBQTlyA0JJFasK33xKiFAXDyi1hqTTxNLwSkoq7BK7sSJ8gy+hLZ+dYWKZgacQaZWStKkH9IpSqyk7lmKUUH8PtCciquIRgwAuRmU0+8NIN+USJwT8I6dsqT0TU/cDN40Fv2glNMRQaE4jZZxOQzQQiGtNWNqXA3QqUpagpKGmoSyJLmIFHRKkU+rToi1OMSqysRtN3bJVODW6q07rw+6GWKXNN4meo4ASPeXsMZk+Jqx8KDPJNAXnV31XuZCSPFV8IH4URVdS3bJUf0qGgrlGgA39UW4rulCXiGwaOKb7HrtDHzFRNr0z8A9TChwB+CNXNb1UE17P30hUOmZ/7XxSThwLDOf8AD9zFjC+JkUjL4ujT0KAg6wgCXgA8kAHWgAuvskUHHN1SXI6roPQmIa/hHRCfK3+03xf8oqUNSWWhV5w6KxYEQ6fdENYptk7RfiT1EQMajB+WSgY7E0/+Vj4mpi/T8KI2BqQ8QQYAFDSAB1IAPGABCMQQQSCNCLEdhhNRU2s0bJ7E74ScTrzxFd9MimleFST3mK9VZi3b1NAZumBuIJPdlp6mK78SHcCr8rx9IvwfNoetQWg3yaQFz1kLwNCwrQ6juitiW8iWnxJ3JaSomzWoKmYQT1BFIHiSe0mI6Wg6sWScOi43DTq6NbROQMRKQWsN/lCWEOYP3K76nyJ/SHJKws8pWIWMHSHa48wfWIKjY9EpjeJS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www.headline.kz/mediabox/articles/735d90691428ded7f4cfa2ccddb3e895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877" y="405199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418" name="AutoShape 10" descr="data:image/jpeg;base64,/9j/4AAQSkZJRgABAQAAAQABAAD/2wCEAAkGBxQSEhQUEhQWFRUUFxgVFBUUFxUXFhYXFBQWFxQUFhQYHCggGBolHBQUITEhJSkrLi4uFx8zODMsNygtLisBCgoKDg0OGhAQGiwkHyQsLCwsLCwsLCwsLSwsLCwsLCwsLCwsLCwsLCwsLCwsLCwsLCwsLCwsLCwsLCwsLCwsLP/AABEIALcBEwMBIgACEQEDEQH/xAAcAAABBQEBAQAAAAAAAAAAAAAEAQIDBQYABwj/xABDEAABAwEFBAYHBQcEAgMAAAABAAIRAwQFEiExBkFRcRMiYYGRoQcUMlKxwdEjQmJykjNTgqKy4fAVQ2NzJNIWo8L/xAAaAQACAwEBAAAAAAAAAAAAAAABAgADBAUG/8QALhEAAgIBAwMEAgAFBQAAAAAAAAECEQMSITEEE1EiMkFhcYEUwdHw8QVSkaGx/9oADAMBAAIRAxEAPwDLXjXtNoJe5uU4RGjcpDR3KwuG0OFWixzD7TesfH5Iy8ndFTx0m46L3F0jVji2MLhwQVxVi+10hENxA94auTGb4XB0ZYo6XKj1mjUMkHQAR8yoLb7TUcB1e5BWz2mppKkjIiPee5VO1Q+yYOLxorfeeaq9pXQKX5x8Ckq4SLI+9FRVkDGHZNGTTv4qKxSXBwybMYQVP6uXO6SOrMwiaDBjxAxOgHzWbRRq1bA1sJkuzwzETqiaBcetMNiI4KSowY5JkDUFQmiQcUdSdP7J1AXUNptLnAOJw7u1PqyxxwnI6j3UTZn4nSD1dBPyTrQ+HSYw6GPmpoBqBar3CDq0DXeZUFlrOLhrhnepHUy4zn0cqSlRh2UBu4KucaHTVA1rtLg4ierpICnoWhx3dWIBPxS16Mugxh3x80O0lpjPo5SKI2zRIyo5/VyA+8ePJL0jqZw6g+z2c1NZ4LoABA0ITbW9rXHE2G7zx7Ag0CyR9YggEZRmd2aGp23C6DEcQPkq+126q5pgYWdmscCSFWMt7c/aniJ8SFdHp292VPIuEjTVK+KcLQROp+ik6TUYRp/gWbpX45v3ZjzHEH5KR17OLtAJ7ITPp4/AFkl4LSpUD8LWtzH3vdUHThmJrm9b+pEUHjCHgZfehDVWsqOhpJOoPBZp43HkvjNMkqV2E4Yzw6fJRWKpTxQGw4a7/NCVqvSHow0B05u5KS76QDo0c2ZI3jmqx62JKz6ZdABxg5wiZp4an83HRVlazlziGe0JLjoiLHVaWlrGw+CHT2aoojWxorjH2DOSPfoeSBucRQZyRr9Cuj4Oe+WBBXtMZBUQ1V04nDlwUgCRjfSdTxU6XY+fJZSlVZax0NQgVWfsn+8PdcVfekuq9tGjJzLjPgvPbM44gd+LcrIxbVg+iSpZAwlr2kOBIOR4rlfU9q4EPpNc4ZF2WcGAfCFytufgT0lxd19UWjowMTS55q5ZEHJoCtbLdoFelVpwaZeHAjd1CIParWlsVZ2mWsgng4qxsFyijkzTWCZA7Qs7g+UjRLIvgt9yCtY64R8ZIG0D7QclbNcFKGRrzVdf4k0RE9f5FWTd/NB3uyalEROZPkhBXF/ka/UgYWOCSDuyG7NRssxYQ7UHX+ysOhOZJyO5dQoSet3BN2htYEbIXHEe4fVS1bGTqcozCJdRgmNDr2J9SmRnu0U7YNYDZrGQZ3cE2tYiScjhnRWFnYZ7ElYGZzhHtsmvcAFmcJH3QMgg2USxwLhIP8qtjignQEZdiDzcYOnxWfJAthIDqUi4kgQ3+pS1qLj1dGkT2hSYi2WzI3Hgpa1Yg5iGxE9qq0j6mAWKicQGeEGQUHflQtgES0u8cv7q1s1ocXQdNx4qo2ieXPpiJALoPggl6iSbaJrNY8bQCIGpnerFt0U4yAUFldkrCjXT6rY8Y6VsBuudvBDVLlaSFedMFG+qFGhiirWXou1p1HzVK8HGWsBBOcz81q7Q4Gd8rOBkVoOcDfkllvFpiuNSTR1ECDAwvaM3HiiLurlxOgjURr2qY2pjg8Aaajj2oerVa90Ux1gM3buSxFvJDUtJxkCJmMQ4cFwgE9HOMTiUlnqU4iIOLMb54ozpWDGWjOIMckyI3RcXT+xZyRrxk5C3WPsWcgi6oycuj4Oe+WAt1CvBuVIzUc1ebgpAEjz30sezS/MfgsVs/dj69RoaMg6XE6AcSvUdrbnbaTTDgYB1BiO1VT7CynSdRoS1rRLnN9p55qzVtSAuSkfWu+kTTLcZaSC6JkzJz5lcn0tjKbwHY3jFnBHFcoox8sH/AAMs20trc8NbWJJyGQzK1t03pUbUZRrVMdV+ZDRkxo49qz1hu82ZtOnTaH2mqS0O3U4bJHMAIzYazPLmVqh6zgCJ1diJEz3K54lKLklS/wDRNVOj0fcgq37QckduQVYfaJJfAyGsHxUVqP21KeDvgiN/ehrS2a9KNwcfgjjW37/mR8kvRwZOkouzU9/HRJ0Un5I+y2ZaUhGwJzM89FG2zmZOiszZs+xPbZ01AsrW0YPyUbqUnPRWL6EIarSOsZJXEKZT1WEHP2VA3M6ZbirS1UiddFWikZz0GizZYl0GD4gCQQAD5qEEuMOnAobVbKTTD6rQB+IE+AQ3/wAioCWmpIGQhrs/JU6X8FmpL5LWhSIMRkNJ1VPUq9JjBABYXAcImJSUNpaE9Zzuw4XfBC06rX1HVKZljsv5p0PJVyg07aLISjLaw+g+CjKThvKor4oFzYBLW7yAq2lSfSALLQHD3HRnyIOSEY2X38G2IUVYQqWy3o4sxFpjNDVrzrvE02AjiXAeW9TTY+yLWtUgKoq2U1HGDGSSxWqs4kVWgRoQfJTOd1gJgfM6z4quapNC8tNDLLX6T7MDC4CC4diksLG4nQSI1HbxUFqZOVJuFzdTp5pbqrEyAM2g4id5WQZ8CBkuJa6XNzOWUcE19YP/AGYIIkuKgdVLicAgx143ohmEMJp5QIdO/ipHkL2Njdo+yZyCIraOUNgH2bOQU9f2TzXTfwcz5YEzUK7GgVLTHWHMK7jRTGCQLabMHyCcjuQRuZm6FXbU2rC9rCSGvBlzTBadxWTrivTJBqPI+64O1CKTbonG5vP9Hbx80q85dbLTurPA5hcm7DJ3WXNG0BtSiWuiKtpdMcGkfNWewzy6hRJEw2m0OOohrjA7FU7QUuiNN7R0lMurEkGIc8eySNM5R+wdqOClTOejpGkCmRHPNbk08G3gz169zfnRCVP2iKeg5+0Kxy5LkO396DtdSK9P8rviFJVtLWa7zuQda1g1g6DAYRodTCkJpL9jady5Y8zJ0Kt7E7JZWwWxodL57wVo7utbHyGmY1HBa4TT+SqUWim2j2vp2Z/Rtb0rxm4YsIZOgJg59irmekhkdazvn8L2keYC8+v6phttpzkdNU1/OUjKgRsqtm8r+kcH2bM7veB8Aq60bfViIZQY38znO+ELNsLU81mj7qDZLYXatprXU1qBg4MaB5mT5qtqtqVPbe9/5iT8VIbXwATHW0oUHfyI2wxuA5pTZ43jwUL7WUFaLxa32nf5yR3BSDjTPEI+7XgNj7wdPZBj5rI1tomiYBPgEXsxfhq1nNLcIc3qmdSCMviqs0W4MuwbTRv6FoDmwUG+xAGcLW56/wCaJ1ncBmmW+o5wxYcQacm8e1YF9HWXAfVogUg0CJVU6wjFIL2z7hcAeYBjxUj70DmhpY7gRHzRFCpDYdqMj9VN0Mkmhrqbabdc+cquN4BjiMGM5SZgcglvCphBce6VRVbUczvO9WYsSnd8GPqczhtE07bxZVa6G5jUHXxT7DaGODsLYgZrLXNRdVe4AxlPgtDd1MFpiRAgxv7Vj6nGsc9KLME9eO2dTrUy7qt013eKfaHUzTOHj5qvdQmSwZN9rcTxRAqB7T0YgCC6VTHkvkjb2AdRnIfBS2gdXvTLGOqzkE+0ez3rqM5gLRHWHNXDtyp6HtDmrh25CBJHmnpTtTmVKWEkdU6dypbht5q0jSquMGcD97DunsVj6Vj9tS/KfiFnLsys9XkVbCNxFk6DH3bamkgkujeIg8CuV1czbUaFMiSC3InWNyRDuT+hdMfsDu/aQMqVKFVodQc6o1w4DGesFrdm7vFGszAcVJzZpuGeUAQTxV0/ZizEyaNMkzPV46o6x3a2kA2mA1o3DTuTOe1RX5Cl5YbUOnNCU/bcin7uaAM4nEdsJJPcZFJft4GlDhBIJgFUFTaYGTLuk0ADurJTdobHbKtRwFKWA9WCM+O9UpuK1j/YP8v1UxwaXIW02aez3taIc8uDi0SBlBjctdsBbDXY6q4AFxAgdgXln+m2sAjoH55ZR9VrNjbLUp0yHipTM6AwrF6GmwSp3RjtoXf+XaP+6p/W5R0nqG83fb1fzu119o6paBWhcGR8hrSn1HZKNpQd9WnBTgauMD5/52ojIhrXs0EgAn4IOrejzpA7vqqoO1UhcjQ1InrWpx1cfH5IG0PT3FQVSiEYynOuiu9laIfbLOwmA58TpqDHnCrKTcuaIu+0dFWpVPcqMd+lwJ+CDVqiHpeMgua7UGCODhkVH0lQavYOxwPyK1V93GKw6alHSRPAPEaHge1ZkPYZnJzcnA6tI1B7Vzp43BnTxZVNfZAaz5yaw8nH4EKZlckSRG6EmNjQTl5K1uy4XVQKlWWU9Q37zxxPujzSqLk9iyc1FWzzva69cb+jafZzcRx3N7lT0rweMjmO36qK31A+tVcNHVHkci8keUKILoQgoxo5WSWuVs0tw3o1rpLsJiM9D2LY3bacbXOa5scBGS8rCloWhzDLHFvIkLL1HR916k6ZdhzduOmj0alWLiW5RniI+9yUFUZg0pDTAd4rP3XtY+nhFVjagboR1XDwyK0923jStfUpCHkzgJwuygkxvHJc+XSZYPdGyPUQZu7MOq3kEtf2e9OoCAJ4JLQcgtkjEgSiOsOatiVWUx1hzVihAkjzP0mO+2blo35qLZy7mU7Ia1paQ3NwadXjdlwWg2mu6n0xtFYF7KbYbTaCS53Iblgr8vevaJc6nUbqGtDXQ1u4RCfHcvSv2SVLcuXbS13dZhaxp9lvAbguWeo0jhEsdpwK5HsxKe7I95wP4tS4an4U3EZ04f3XYzOnAfUpNa8Muo4NeSJjuQ7AM+Z+KI6Qzpvjy1TN/s7407NVNa+wUMgcfNKGhKAD93fGnmuDB7o3jThvR7iJpOwBLhSBgP3ePHclaxp+7x47lO4iaTxS+crRW/7H/wBRSWdy6/xFprf9r/6ioLMVvh7UZZclkKgVHtFUktHAT4n+ysq1QNaXHcFm7RXLiSd6YMSKmZUlMyAoYg806k9Qce9RMbJUpCjAO5QgRCa5spGkkZiOxOUIe/7FWvprHQedTTaDzAg+YKzXpGfY6dRoc97a5ALuiDXQ3d0jSQD2CZRXontRNhwjNzKj2gc+uP6l59trdbqFqc9xL21yX4jmcR9pp8o7OSql4LcS9Rf7G26xvtTadVzziP2RqMYxjnyIa6HuzO6cu+F6VtFV6Oz1n6Yabz4NK8DstgNarTo08nVXBs8BvceQk9y9b23tTmXVWDyS7CKQcTJcC4NDj2wc0sUizOqZ4awZBSAJq4uVxmHJQUxk705Qgsoy5bd0NelUn2Xgn8sw/wDlJQLymOUatEPo3oAkbRjjyUF22s1KVN9NoLHsaWnFnBAie1EdK/3P5gsDouEbTzBhFAodj3kwWR2yE59kBMyfFL+A/kV9madQmGxM4Bd6oOJ8Unqn4j4pa+g/sT1Fnu+SVJ6r+J3iuU/QP2DipU/et8k8Pq/vG+SJ9VZ7o8F3qbPdHgjol5JqXggDq3vN8kofW4t8lN6kz3Qu9SZwR0T8ktEYqV+Df870vS1/dapPU28Eosje3xKOmfkloYK9b3Au9ZrfuwpPVRxPiUvqw4u8Sjpn5BaPE9oCfWa05HpHyO3EVBZjmiNpRFqrjhUf/UVV1rQWCRqVux+1GaS3HX1ajODdAJ7TwVPrI4p9aqXGSZJ1ULp3JhkqGkka6JWOzKU1JEHIqEHNEIc10pRqoGOUhdkgQlCVNa7zT1AnpXoZr516fBzHj+Jrmn+gKX0oVBDKMCS4vk7g3JsfqPgqX0SWnDbi336fm1wI8iU70nWkutxAOTWBo8XElUz5LsCTkrA9gKjadto4gOsHsBOUFwlvecMfxLW+mKphstFg+/U/paT9F5q1xEOBgtMgjUOByI71q/SZfPrFC73b306lRw4OGBhHji8EIclnURrcwCbKcuIV5lECemN4pXFQhHUdmAmYpKYTJy5fVS02QoA9+2Votp2OzMxgkU2EkEETGIweZhWzntP3hrK8p9GFvGKrQJBmH02E7xPSYf5THfxXoXQH935rl5Y6ZNOJojuuS0Lm5dYZH/AkMSOsMp75VWaJ/d+aaaR/dnxSbf7Rq+y0gSDI0hJGeo0jv4qrNI/uz4pvRn927xQ28Ep+S1eyTMhcqnB+B3iuS6Y+H/2TfyX4Sqq/1KrwZ4lT2C2uqYg4AFpjLlK0rIm6K3Fh0pU2VFXr4ATEwCY5J26FCFyrqd6OIno9e0KUXif3Z8Ql7sRtLDlyD/1D/jPiEvr/APxu8vqj3Yk0s8Y2qMWu0f8Aa/8AqKzdoqy7s3K820ditdcaDpHEjfmZAVFK2Q9qKa3GliSOKY9/GQkw8CrCDXwhgc1PVKHBzUIENKlaVAwp4KhCai/UcFJiQwOanChDUejetgvGz9pe3/63H5BE7dVJttXswA/oafmqXZOvgttmdwqtH6jh/wD0rHa2XWuuf+QjwAA+Cpycmnpl6isDv8+aGtdpc4MYdKQcG/xuLz5lTQR/m5V9R+ZPahj5LepfpFhI5K10plU6K4xCkqGo9c96gqOUAOpOO7xTgZy3eZTKQJ5KbIaaokLHZy8BZrVRrEEim8FwGuEgh0dsEr6Cs9Zr2tewhzXAOaRoQ4SCvm9oheu+jPaClUoMsznRVph0B2j24iRgO+AQI7FnzRvceLNukhcuWYcSEkJ8JMKhBkLk7CuUIRupjghbv9p/5vkEW7RB3dq/85+ASP3IK4ZZShbeeo7kUQhbxPUdyKaXDFXItnpAtEjcFJ6u3gks3sjkPgo7XbxRBcRIDSSOSFpIam2S+rN4LE7fbWNsn2FAB1ocJLj7NJp0JH3nHcO87gdC7bCkGB5pHDzXi1/3h6zaq1bQVHlwH4R1WD9IarMGnI/wCalHkBqh7yXPe4ucSSdSSdSVC6m4aGfijA9LgHALcUlYXmfiCkLxukK7sFw1bU7BQpvqO4MExzOjRzIR9r9G15MGI2V0DMkPo6dsPUtEMkr247F0lmrYaXSVA9uYpl7mswOkzBwiYzyWkuTY2lTpB9ta4vccmYiGtG6S05nvWqs1x2R9Iso4qE546D3NOIDIkTB71ky9QvajTDBLlnk9z3NWtJikwkTBecmN5v07tUbtDs8+yFmJ7Hh4MOZOrYkEHmF6TeVldZaXUOKlTEw0SeJOEZ5mT3rzC/r8daqgcRha0QxusDeT2lNiyzyS24DkxQhDd7lY4IligUlA5LSZguwvw1aZ917D4PB+Sv78d/5NbjjP91mm6qztlYvqPdPtOc4dskqvIjT0vubHVI+ip3n5qyc7LtVlYdhrZVAOBtMH944A/pEnxSRlGPLLOoTlVGYKa90lb2r6Mq2WGvTPGWuGfmspftwVrI6KrRB9l7TLHcjuPYU8csJbJmV45LdoqSVE9ylwk6ZpDZXEExpHPPgFaIMY9wUrcWpMeCdTs536KYURw8c0AEQrAbyVc7JWxjbZQc92FoqCScgJyEnhJCqi07gOShIDt0FBq1QUfSzFztFjfRbfTq9mdSqGX2chknU03CaZPKHD+ELZP0WGS0ui1OyprUXOe6HOEQIBhd6m73n/AKkTZz138x8ES94GqoUU92WanwVnqr/ef+pcrPEOK5TTAFsVxyQl2n2vzuQLNo6Ttzxzb/dS3XbGkGDPWJ8UzfqQKdFxKDvM/Zu5FPNraEHbrW19N2HhGiMmqYEnZYWb2RyHwVbtCR0bsWmB0+SWnfFJogkyInqOO7sCr78vSk9jg10ktIAIcJMjLMIS9o0V6jGX2CLG6HAgAnmOHgsKCvSLVVaaRDmtgghwkREZ5rze00SxxDSXN3O4jd3qzoXSaY3Uq2mh/SgLSbJXF644yS1jSASNSTundlmsiOcc5Wp2Bv42etgJ6lQiexzZgz3keC3vjYyn0BcVio2SiKdJrWMaJceJjNzjvKwu0G0JtDi589DMUqe4gH23jeT5I+974my1sJzwHw+95SsLaLxDmtA3afRY8rfCNGFLk01W8KdVpZUbhGkfCFl74sFWm5pstR2eIkTlAaTGeuiuKj2Ppgva2IyInLmq7CRBY/EBudnHJZ4qjU9y1uq2V22ihQrtc1lYhprRLASMgTxKnvH0JSSaFqiSTFSnIzMxLSPgo7HfdRoGIS3eRu7l6fs1eXT0Q+ZzIB4xx7VowSp1RT1CbSd7HiNs9EN4MnCKVUfgqQfB4HxVDatjLfRPXslaOLW4x4slfUIenYlq1GOj5ItFF1Mw9rmfnaW/EKWi8R819YVKTXCHAOHaAfiqy1bN2Sp7dmoO502fRB7luOehnz9slY+ltdMHRpxu5N084XqdZsuwAwAOsQc89wVreGydmoNNSzUGU36EskS3hExrCp3Pws/G4x/E75D5LDnT1G3HNSVoMDxo3QeHLtTLVZadZhZUaHNOoIHigbfUNMMp0zNR+TB8XHsGZTulbSaGl0e85xzc49vyVG42ky1p2Qs1N+IUsYz6mMjEDwJ0I8FmNpLsoUC3o3VA133agGNhESHAHrDPJw1hemvgw7XesDtpFe202szDGgvI3Zkwe6PFaMOSV7spyY4v4M9eVgdRIDtHCWuGhHYq8u7/AIrV7Ujo7NQpPH2jiXD8LQTke5zRCxb3LfF2rMMlTolc+dMio6gnmoxV4qSf7JiG49Edtw2p9M/7tM+NMyPJzl6285Ly30Q3aXVatoIyY3o2HcXPzf4AN/UvUahyWLM/UWR4A7J7T/zfJPt/sjmFHYdX/mKW8ndUc1nXtLPk87tVuqB7gXuHWOU9uS5TFhMkuZMn4rljcjeqLFtLmpmZIUXhT97yJ+Sitt6sY3qnE45NbvJOmS6un6OHqkWLK4Li2c2gE9+icXIC76RYzMy5xxOPEn/IUr6iRo0RbrcOFkedBqkfdFXWBmgLqpVMD6rqxDAYa3VxJ07lO+0WgCmSXBrpIPHvXPfVbtL4NiwOk7Ab1oOaxzXDUR2LHVaPYtxfr3HCZMEQ6YzO6Fmq9FbulnqjbRmzRcXRRvojglsN1B7xAjPUGFYPooq7RhctyaXBn3JW3fWoiadZ4A1DjiEcCHblVW2q+OqAD2SB+kz8VsLRUBplZ6vTSN3yOm0Mu69yJDpEf53pla/KEnJw7WgjyUrbOFGbHimAJAkSq9ES5ZZJF9cDPWcOCoA06l2HI9oBkd69EuKwuu7N1Vj6NTMgZEH3gvEbBaX0qrOsxpLoIGsdq9D2xvStQo0HOayC0FgOYIMcDkq5XGSSGctUdz1plQOAc0gg5gjRLK8t2J2nc6mXj7MB+EtEuYTEzG7uW7st/MeOtkeIzH1WpRb4MsppclviXSq6rfFJur/J30QNXaeiNHeIP0U0sNoubS2WuHEEDwWIr2CqKgmm6GgkZEgk5a+KuxtXZzq/4/RS09orOf8AdHmq54tXJdizaDI2KzVDVqVn034vYpjC6WsG8CNXHPlCzN87L3raq3SBjWtafs2ucRA4kRqd69cZe9E6VB5qZlvYdHtKWOHS7Gnncl4PKamy18VWCm40GN+8WPeHEcMWEx3ImybE2yhBp0qDjMuca9TE7vNPIr082xm9w8UPWvag3WoAnWPwil5b5Z5Lf+wN4WisHCnTawDC0GsXETBLiS34KJvoetLoxWik0fha53zC9ko2hrxLMRB3xkVLhPamtoB4zafQtUABp2pjjGYewtE7oIJ81nrb6ObZQ9qg54H3qRxjwbn4hfQjyBq4DmYSdI33h+oIWwnjexFetZw6k4OazUMc3CQ4nM5ic1p6t6ujf5LdV3UyIeWEfiIjzVRbbssbh1ixva14HkDConit2MpmHfetZs4XhsmT1Qfih6172h2tRpHAsHyWktWy9B2dO1NA/GWnzBCprfcHRtLhaKD43Nd1j2AcUqwh7jKEsPBn6T9Uq6VyXtR8Dd6fkBqUNftH/qd9UTc1xNx9IJJ4uM/ErlyZ5ZUTtRNAbI5RmiSFy5VObDoRWucWgMaTEyQTl4K2tNnqBlFxPVcCQJ003JFy5lcs3XVf38E1+Wpj6TGhsEEZrOuoSROUmFy5a+km1jM+ZKU9za0NgKDmgmpUzAO76Kan6PqA/wByp5fRIuW5SdcjdqHgKGxNGIxv8vos9tZspTs9Nr6bnHODiz8IXLlJSaViyxxrgyuBG3FTHSy7No1HFcuUyN6WZordGlpbS2Oy9Iadja7LquhoOLty0VbbfSrUcGh1mpEHLPOIPBcuSqClGNjXTdFtZr2spouNSkWPJDqfRABuI5S5Bm2wcly5V9JNu14JmiqRLTvx7T7w7dfFWNG9HVHYWtjKZJBHKISrlrzdTkhHYz4+ng3/AEdA16V7WwtFNjHAnrEFoLRxgxKEt14WtrDgpnEHwCXsEtjhK5csf8blf+DRHBBFQ+9bw9yP4qf/ALJ923pbTWYKrSWFzZ67PZznIHPcuXIy6zLXJFgx+BNrbVaBaX9C13RxAHSYYMaxiVBSp215yxN51T8nFcuUh1WTQnYZYYauDQVDbbLQY41SMJJfhqOJIPs68FRVbyr1c3VqxB/5akeGJIuV+DLOUXbKskIp7IgFia4y5uL8xJ+JRtGw0/3bfBcuVspy8iqKDqNgpR+zZ+kKQ2SmNGNH8IXLlU5MakB2us1kZDPsT7JVa+MzGU9g3rlyoyykuGdTp8ON4dTVs1lLZqg4Aio+D2BcuXLzEv8AUeoTa1F/8Lj8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img.kapital.kz/c/14f284c38bf1a31d79c45bae944456cc/630/420/f/8/c/8/b/6822020ebee1a2f3ab6d8288c39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877" y="90872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99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7564" y="101261"/>
            <a:ext cx="7920880" cy="50405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коррупцией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pic>
          <p:nvPicPr>
            <p:cNvPr id="5" name="Picture 3" descr="C:\Documents and Settings\Admin\Мои документы\Файлы Mail.Ru Агента\7sembek7@mail.ru\kuptsoff_design@mail.ru\2050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536"/>
              <a:ext cx="539552" cy="505209"/>
            </a:xfrm>
            <a:prstGeom prst="rect">
              <a:avLst/>
            </a:prstGeom>
            <a:noFill/>
          </p:spPr>
        </p:pic>
        <p:pic>
          <p:nvPicPr>
            <p:cNvPr id="6" name="Рисунок 2" descr="Emblema МЧС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61156" y="0"/>
              <a:ext cx="682876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205852" y="1214422"/>
            <a:ext cx="8938148" cy="1440000"/>
            <a:chOff x="205852" y="1131744"/>
            <a:chExt cx="8938148" cy="1440000"/>
          </a:xfrm>
        </p:grpSpPr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2428860" y="1320830"/>
              <a:ext cx="6715140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Усилена воспитательная, правовая и профилактическая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работа:</a:t>
              </a: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коррупционные преступления</a:t>
              </a: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МЧС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снизились 		     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35%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правонарушения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среди военнослужащих срочной службы снизились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</a:t>
              </a:r>
              <a:r>
                <a:rPr lang="ru-RU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8" name="Picture 2" descr="http://baursak.info/wp-content/thumbnails/42695.jp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852" y="113174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8" name="Группа 17"/>
          <p:cNvGrpSpPr/>
          <p:nvPr/>
        </p:nvGrpSpPr>
        <p:grpSpPr>
          <a:xfrm>
            <a:off x="205852" y="3068960"/>
            <a:ext cx="8866742" cy="1464473"/>
            <a:chOff x="205852" y="2785858"/>
            <a:chExt cx="8866742" cy="1464473"/>
          </a:xfrm>
        </p:grpSpPr>
        <p:pic>
          <p:nvPicPr>
            <p:cNvPr id="2050" name="Picture 2" descr="http://news.headline.kz/img/show/big/3474/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52" y="2810331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2785858"/>
              <a:ext cx="658882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3619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Проводится </a:t>
              </a:r>
              <a:r>
                <a:rPr lang="ru-RU" sz="1400" b="1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ротация кадров, способствующая:</a:t>
              </a:r>
            </a:p>
            <a:p>
              <a:pPr marL="180975" lvl="0" indent="-18097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обновлению руководящего состава;</a:t>
              </a:r>
            </a:p>
            <a:p>
              <a:pPr marL="180975" lvl="0" indent="-18097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внедрению положительных опытов работы одних подразделений в другие;</a:t>
              </a:r>
            </a:p>
            <a:p>
              <a:pPr marL="180975" lvl="0" indent="-18097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последовательному карьерному росту сотрудников. </a:t>
              </a:r>
              <a:endPara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294612" y="836712"/>
            <a:ext cx="3634842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Профилактические мероприятия: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555776" y="5062144"/>
            <a:ext cx="4925138" cy="1437381"/>
            <a:chOff x="2555776" y="4992015"/>
            <a:chExt cx="4925138" cy="143738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55776" y="5367567"/>
              <a:ext cx="49251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Перемещены 17 сотрудников -   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5 - «регион-центр»;</a:t>
              </a:r>
            </a:p>
            <a:p>
              <a:pPr marL="2689225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2 - «центр-регион»;</a:t>
              </a:r>
            </a:p>
            <a:p>
              <a:pPr marL="2689225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10 - «регион-регион».</a:t>
              </a:r>
              <a:endParaRPr lang="ru-RU" sz="1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781451" y="4992015"/>
              <a:ext cx="426847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Результаты профилактических мероприятий:</a:t>
              </a:r>
              <a:endPara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6918" r="5582" b="4149"/>
          <a:stretch/>
        </p:blipFill>
        <p:spPr bwMode="auto">
          <a:xfrm>
            <a:off x="205851" y="506083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подготовка и спорт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6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7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2" descr="http://www.uralskweek.kz/wp-content/uploads/2011/08/first-s1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82" y="227703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627784" y="2348880"/>
            <a:ext cx="6516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Сентябрь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2013 года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(г. Алматы)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 V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открытый летний чемпионат МЧС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пожарно-спасательному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спорту:</a:t>
            </a:r>
          </a:p>
          <a:p>
            <a:pPr marL="355600" lvl="0" indent="-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17 сотрудников являются членами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различных сборных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команд Казахстана;</a:t>
            </a:r>
          </a:p>
          <a:p>
            <a:pPr marL="355600" lvl="0" indent="-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- 10 из них, мастера спорта международного класса.</a:t>
            </a:r>
          </a:p>
        </p:txBody>
      </p:sp>
      <p:pic>
        <p:nvPicPr>
          <p:cNvPr id="12" name="Рисунок 11" descr="C:\Documents and Settings\syzdykov.an\Рабочий стол\сочи фото\IMG-20140208-WA0001.jpg"/>
          <p:cNvPicPr preferRelativeResize="0"/>
          <p:nvPr/>
        </p:nvPicPr>
        <p:blipFill rotWithShape="1">
          <a:blip r:embed="rId5"/>
          <a:srcRect t="12193" r="9704" b="37330"/>
          <a:stretch/>
        </p:blipFill>
        <p:spPr bwMode="auto">
          <a:xfrm>
            <a:off x="192682" y="69269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627784" y="620688"/>
            <a:ext cx="64087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На зимних 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Олимпийских играх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«Сочи-2014»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выступили сотрудники ДЧС по Восточно-Казахстанской области:</a:t>
            </a:r>
          </a:p>
          <a:p>
            <a:pPr marL="44450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Наумик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Сергей (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биатлон);</a:t>
            </a:r>
          </a:p>
          <a:p>
            <a:pPr marL="44450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Бармашов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Дмитрий (могул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4450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Цой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Валерия (сноуборд).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Documents and Settings\kozhakeev\Мои документы\2013\Спорт 2013\СТЕНД 27.12.2012\наверх\УТС Астана 011.jpg"/>
          <p:cNvPicPr preferRelativeResize="0"/>
          <p:nvPr/>
        </p:nvPicPr>
        <p:blipFill rotWithShape="1">
          <a:blip r:embed="rId6"/>
          <a:srcRect l="15839" t="16171"/>
          <a:stretch/>
        </p:blipFill>
        <p:spPr bwMode="auto">
          <a:xfrm>
            <a:off x="192682" y="378904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627784" y="5661248"/>
            <a:ext cx="626469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Сентябрь 2014 года (г. Алматы)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стартует 10-ый чемпионат мира по пожарно-прикладному спорту с участием 20 стран мира.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005064"/>
            <a:ext cx="65162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Сборная команда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МЧС участвовала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летней и зимней Республиканской Спартакиаде среди центральных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госорганов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ведомств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место по итогам 2013 года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" name="Рисунок 18" descr="C:\Documents and Settings\syzdykov.an\Рабочий стол\стенд\итоговая\DSC_0175.JPG"/>
          <p:cNvPicPr preferRelativeResize="0"/>
          <p:nvPr/>
        </p:nvPicPr>
        <p:blipFill rotWithShape="1">
          <a:blip r:embed="rId7" cstate="print"/>
          <a:srcRect l="33807" t="46482" r="26331" b="13673"/>
          <a:stretch/>
        </p:blipFill>
        <p:spPr bwMode="auto">
          <a:xfrm>
            <a:off x="192682" y="530120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25984" y="2989132"/>
            <a:ext cx="8886974" cy="1440000"/>
            <a:chOff x="125984" y="2780928"/>
            <a:chExt cx="8886974" cy="1440000"/>
          </a:xfrm>
        </p:grpSpPr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4" y="2780928"/>
              <a:ext cx="2160000" cy="14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11760" y="2780928"/>
              <a:ext cx="6601198" cy="144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>
                <a:lnSpc>
                  <a:spcPct val="150000"/>
                </a:lnSpc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февраля 2014 года с Национальной палатой предпринимателей Республики Казахстан подписан Меморандум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где заложены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правовые основы для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перехода на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качественно новый уровень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сотрудничества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вопросам защиты прав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предпринимателей. 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38657400"/>
              </p:ext>
            </p:extLst>
          </p:nvPr>
        </p:nvGraphicFramePr>
        <p:xfrm>
          <a:off x="323528" y="620688"/>
          <a:ext cx="283044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699792" y="836712"/>
            <a:ext cx="6313166" cy="1440000"/>
            <a:chOff x="2411760" y="836712"/>
            <a:chExt cx="6601198" cy="144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11760" y="836712"/>
              <a:ext cx="6601198" cy="1440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>
                <a:lnSpc>
                  <a:spcPct val="150000"/>
                </a:lnSpc>
              </a:pP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3358" y="1187380"/>
              <a:ext cx="172733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Сокращено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разрешительных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115" y="1187380"/>
              <a:ext cx="46578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x-none" sz="1400">
                  <a:latin typeface="Arial" panose="020B0604020202020204" pitchFamily="34" charset="0"/>
                  <a:cs typeface="Arial" panose="020B0604020202020204" pitchFamily="34" charset="0"/>
                </a:rPr>
                <a:t>области пожарной безопасности </a:t>
              </a:r>
              <a:r>
                <a:rPr lang="kk-K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kk-K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x-none" sz="1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раз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области </a:t>
              </a:r>
              <a:r>
                <a:rPr lang="x-none" sz="1400">
                  <a:latin typeface="Arial" panose="020B0604020202020204" pitchFamily="34" charset="0"/>
                  <a:cs typeface="Arial" panose="020B0604020202020204" pitchFamily="34" charset="0"/>
                </a:rPr>
                <a:t>промышленной безопасности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x-none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раз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Взаимодействие с бизнесом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21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Скругленный прямоугольник 22"/>
          <p:cNvSpPr/>
          <p:nvPr/>
        </p:nvSpPr>
        <p:spPr>
          <a:xfrm>
            <a:off x="2428860" y="4989396"/>
            <a:ext cx="6601198" cy="14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5984" y="4989396"/>
            <a:ext cx="8660858" cy="1440000"/>
            <a:chOff x="125984" y="4989396"/>
            <a:chExt cx="8660858" cy="1440000"/>
          </a:xfrm>
        </p:grpSpPr>
        <p:sp>
          <p:nvSpPr>
            <p:cNvPr id="15" name="TextBox 14"/>
            <p:cNvSpPr txBox="1"/>
            <p:nvPr/>
          </p:nvSpPr>
          <p:spPr>
            <a:xfrm>
              <a:off x="2500298" y="5016899"/>
              <a:ext cx="62865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73050" algn="just">
                <a:lnSpc>
                  <a:spcPct val="150000"/>
                </a:lnSpc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x-none" sz="1400">
                  <a:latin typeface="Arial" panose="020B0604020202020204" pitchFamily="34" charset="0"/>
                  <a:cs typeface="Arial" panose="020B0604020202020204" pitchFamily="34" charset="0"/>
                </a:rPr>
                <a:t>квартале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 года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проведено </a:t>
              </a:r>
              <a:r>
                <a:rPr lang="x-none" sz="1400" b="1">
                  <a:latin typeface="Arial" panose="020B0604020202020204" pitchFamily="34" charset="0"/>
                  <a:cs typeface="Arial" panose="020B0604020202020204" pitchFamily="34" charset="0"/>
                </a:rPr>
                <a:t>102</a:t>
              </a:r>
              <a:r>
                <a:rPr lang="x-none" sz="1400">
                  <a:latin typeface="Arial" panose="020B0604020202020204" pitchFamily="34" charset="0"/>
                  <a:cs typeface="Arial" panose="020B0604020202020204" pitchFamily="34" charset="0"/>
                </a:rPr>
                <a:t> «круглых стола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встреч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совещани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й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x-none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1 035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представител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ями: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273050"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естных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исполнительных органов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и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прокуратуры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indent="273050"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изнес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сообществ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и предпринимателями.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386" name="Picture 2" descr="http://rus.emer.kz/activity/foto/foto2011/DSC_0050.JPG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984" y="498939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133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052736"/>
            <a:ext cx="8850537" cy="1454391"/>
            <a:chOff x="185719" y="764704"/>
            <a:chExt cx="8850537" cy="1454391"/>
          </a:xfrm>
        </p:grpSpPr>
        <p:pic>
          <p:nvPicPr>
            <p:cNvPr id="2050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19" y="779095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248" y="76470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000" y="76470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76470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98328" y="744959"/>
            <a:ext cx="8910176" cy="307777"/>
            <a:chOff x="198328" y="2204864"/>
            <a:chExt cx="8910176" cy="30777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61783" y="2204864"/>
              <a:ext cx="45467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Оказана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первая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медпомощь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3 667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пострадавшим</a:t>
              </a:r>
              <a:endParaRPr lang="ru-RU" sz="1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328" y="2204864"/>
              <a:ext cx="18533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Спасено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748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</a:t>
              </a: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95736" y="2204864"/>
              <a:ext cx="23758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Эвакуировано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6 651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</a:t>
              </a: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388" y="3176608"/>
            <a:ext cx="4005556" cy="3420744"/>
            <a:chOff x="62388" y="2512641"/>
            <a:chExt cx="3185050" cy="2234572"/>
          </a:xfrm>
        </p:grpSpPr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1364090566"/>
                </p:ext>
              </p:extLst>
            </p:nvPr>
          </p:nvGraphicFramePr>
          <p:xfrm>
            <a:off x="62388" y="2512641"/>
            <a:ext cx="3185050" cy="1636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251520" y="4285548"/>
              <a:ext cx="2733469" cy="461665"/>
              <a:chOff x="323528" y="4099141"/>
              <a:chExt cx="2733469" cy="4616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23528" y="4099141"/>
                <a:ext cx="706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Кол-во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ЧС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23728" y="4099141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Кол-во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погибших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9592" y="4099141"/>
                <a:ext cx="1295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Кол-во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пострадавших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95536" y="4077645"/>
              <a:ext cx="2507354" cy="246221"/>
              <a:chOff x="443208" y="4077645"/>
              <a:chExt cx="2507354" cy="24622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43208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9632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29941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19672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ru-RU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83768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ru-RU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2838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ru-RU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Стрелка вниз 31"/>
            <p:cNvSpPr/>
            <p:nvPr/>
          </p:nvSpPr>
          <p:spPr>
            <a:xfrm>
              <a:off x="2674861" y="3189139"/>
              <a:ext cx="144016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1763688" y="3189139"/>
              <a:ext cx="144016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842613" y="3189139"/>
              <a:ext cx="144016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1100" y="3010388"/>
              <a:ext cx="567470" cy="180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- 15,9%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9329" y="3010388"/>
              <a:ext cx="567470" cy="180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- 13,3%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2560" y="3010388"/>
              <a:ext cx="567470" cy="180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- 17,6%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78419" y="6443463"/>
            <a:ext cx="2772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2012-2013 годов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56358" y="6443463"/>
            <a:ext cx="3741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1 кварталов 2013-2014 годов</a:t>
            </a:r>
            <a:endParaRPr lang="ru-RU" dirty="0"/>
          </a:p>
        </p:txBody>
      </p:sp>
      <p:sp>
        <p:nvSpPr>
          <p:cNvPr id="46" name="Прямоугольник 17"/>
          <p:cNvSpPr>
            <a:spLocks noChangeArrowheads="1"/>
          </p:cNvSpPr>
          <p:nvPr/>
        </p:nvSpPr>
        <p:spPr bwMode="auto">
          <a:xfrm>
            <a:off x="0" y="2673787"/>
            <a:ext cx="92525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Ежесуточно осуществлялось от </a:t>
            </a:r>
            <a:r>
              <a:rPr lang="ru-RU" alt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1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ru-RU" altLang="ru-RU" sz="15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выездов для оказания помощи пострадавшим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4400832"/>
              </p:ext>
            </p:extLst>
          </p:nvPr>
        </p:nvGraphicFramePr>
        <p:xfrm>
          <a:off x="3815496" y="2979385"/>
          <a:ext cx="5328504" cy="276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259995" y="5949280"/>
            <a:ext cx="888069" cy="706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Кол-во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ЧС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6336" y="5949280"/>
            <a:ext cx="1173690" cy="706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Кол-во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погибших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5949280"/>
            <a:ext cx="1628730" cy="706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Кол-во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пострадавших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3968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80435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44433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33226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89410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50954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8310925" y="4288657"/>
            <a:ext cx="14401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6649836" y="4288657"/>
            <a:ext cx="14401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низ 59"/>
          <p:cNvSpPr/>
          <p:nvPr/>
        </p:nvSpPr>
        <p:spPr>
          <a:xfrm>
            <a:off x="4512001" y="4288657"/>
            <a:ext cx="14401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216000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283968" y="394408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63582" y="394408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- 7,1%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00392" y="394408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- 16,6%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ая соединительная линия 12"/>
          <p:cNvSpPr/>
          <p:nvPr/>
        </p:nvSpPr>
        <p:spPr bwMode="auto">
          <a:xfrm>
            <a:off x="179512" y="3068960"/>
            <a:ext cx="889317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Прямая соединительная линия 64"/>
          <p:cNvSpPr/>
          <p:nvPr/>
        </p:nvSpPr>
        <p:spPr bwMode="auto">
          <a:xfrm>
            <a:off x="4074294" y="3284984"/>
            <a:ext cx="0" cy="33498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2" name="Группа 7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Итоги деятельности сил спасения в 2013 году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70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71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3205843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1 333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85963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2 795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0019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3 258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04130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08186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52438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641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9007" y="489833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20 070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8727" y="489833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16 541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1667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4 915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53715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4 262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99792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1 583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2160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08" y="2428443"/>
            <a:ext cx="6390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местными исполнительными органами, подразделениями министерств обороны, внутренних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дел, здравоохранения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РГП «Казахавтодор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спасены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эвакуированы:</a:t>
            </a:r>
          </a:p>
          <a:p>
            <a:pPr marL="285750" indent="-12700"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человека, из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детей;</a:t>
            </a:r>
          </a:p>
          <a:p>
            <a:pPr marL="273050"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единиц автомобильной техники, в том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числе: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рейсовых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автобусов;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микроавтобусов;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большегрузных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автомобилей;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3 112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легковых автомашин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977" y="692696"/>
            <a:ext cx="6698263" cy="1440000"/>
            <a:chOff x="33977" y="836872"/>
            <a:chExt cx="6698263" cy="1440000"/>
          </a:xfrm>
        </p:grpSpPr>
        <p:pic>
          <p:nvPicPr>
            <p:cNvPr id="4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240" y="83687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207" y="83687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7" y="83687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71406" y="5643578"/>
            <a:ext cx="44291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зимний период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2013-2014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739 раз закрывалось движение на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автодорогах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г. – 478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квартал 2014 г. - 261 раз). </a:t>
            </a:r>
            <a:endParaRPr lang="ru-RU" dirty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8" y="69269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530120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Чрезвычайные ситуации зимнего периода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18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9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454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3143248"/>
            <a:ext cx="3995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Вводились в районы ЧС: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455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человек,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833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ед. техники, в том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полка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ражданской обороны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человек и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ед.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техники)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плавсредств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спасательные отряды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561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человек и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ед.техники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медицины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катастроф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человек и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ед.техники)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транспортных вертолета.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1142984"/>
            <a:ext cx="9037098" cy="1440000"/>
            <a:chOff x="71406" y="908720"/>
            <a:chExt cx="9037098" cy="1440000"/>
          </a:xfrm>
        </p:grpSpPr>
        <p:pic>
          <p:nvPicPr>
            <p:cNvPr id="3080" name="Picture 8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862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248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504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5626" y="3143248"/>
            <a:ext cx="4546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algn="ctr"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подготовительном этапе проведены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селекторных совещания Правительства;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учение «Коктем-2014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Заседание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Межведомственной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госкомиссии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предупреждению и ликвидации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ЧС 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принимаемых мерах центральными и местными исполнительными органами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и МЧС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инженерной защите территорий от паводков».</a:t>
            </a:r>
          </a:p>
        </p:txBody>
      </p:sp>
      <p:sp>
        <p:nvSpPr>
          <p:cNvPr id="32" name="Прямая соединительная линия 31"/>
          <p:cNvSpPr/>
          <p:nvPr/>
        </p:nvSpPr>
        <p:spPr bwMode="auto">
          <a:xfrm>
            <a:off x="4572000" y="3171116"/>
            <a:ext cx="0" cy="33498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Предупреждение паводков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21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24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837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Предупреждение паводков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11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2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Группа 16"/>
          <p:cNvGrpSpPr/>
          <p:nvPr/>
        </p:nvGrpSpPr>
        <p:grpSpPr>
          <a:xfrm>
            <a:off x="72594" y="5072074"/>
            <a:ext cx="9000000" cy="1643074"/>
            <a:chOff x="72594" y="785794"/>
            <a:chExt cx="9000000" cy="164307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2594" y="785794"/>
              <a:ext cx="9000000" cy="16430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887331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714612" y="857232"/>
              <a:ext cx="58579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Мониторинг ГУ «Казселезащита» МЧС состояния горных рек: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круглогодичных постов;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сезонный пост;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передвижных гидропостов на период паводка реки Сырдарья.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2594" y="764704"/>
            <a:ext cx="9071438" cy="1928826"/>
            <a:chOff x="72594" y="2500306"/>
            <a:chExt cx="9071438" cy="192882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2594" y="2500306"/>
              <a:ext cx="9000000" cy="1928826"/>
              <a:chOff x="72594" y="2714620"/>
              <a:chExt cx="9000000" cy="1928826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2594" y="2714620"/>
                <a:ext cx="9000000" cy="192882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123" name="Picture 3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44" y="2989132"/>
                <a:ext cx="2160000" cy="144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2357422" y="2917975"/>
              <a:ext cx="6786610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январе-марте Коксарайский контррегулятор аккумулировал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млрд.м</a:t>
              </a:r>
              <a:r>
                <a:rPr lang="ru-RU" sz="1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воды. </a:t>
              </a:r>
            </a:p>
            <a:p>
              <a:pPr>
                <a:lnSpc>
                  <a:spcPct val="150000"/>
                </a:lnSpc>
              </a:pPr>
              <a:endParaRPr lang="ru-RU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апреле комплексом защиты г. Астана от затопления водами р. Есиль перехвачено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млн. м</a:t>
              </a:r>
              <a:r>
                <a:rPr lang="ru-RU" sz="1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воды, сброшенной из Астанинского водохранилища.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2594" y="2857496"/>
            <a:ext cx="9000000" cy="2071702"/>
            <a:chOff x="72594" y="4500570"/>
            <a:chExt cx="9000000" cy="207170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2594" y="4500570"/>
              <a:ext cx="9000000" cy="207170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357422" y="4643446"/>
              <a:ext cx="6643734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Превентивные меры по защите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населения и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территорий: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построено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новых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защитных дамб 	-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35,6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км;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усилено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 отремонтировано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дамб 	-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119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км;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произведено дноуглубление рек 	-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км;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спрямлены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расширены русла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рек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-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25,5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км.</a:t>
              </a:r>
            </a:p>
          </p:txBody>
        </p:sp>
      </p:grpSp>
      <p:pic>
        <p:nvPicPr>
          <p:cNvPr id="21" name="Picture 10" descr="Z:\camera\2013\март\Учение Коктем 15.03.2013\Фото ДЧС Алм.обл\46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8" y="3173347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71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Крупномасштабные чрезвычайные ситуации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3" descr="http://img.kapital.kz/c/e8be5b40a6941c745b29ee42d634f89a/800/600/2/5/8/5/0/debb545ad16f83068cff3828bbd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68" y="71435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noFill/>
          </a:ln>
          <a:effectLst/>
        </p:spPr>
      </p:pic>
      <p:pic>
        <p:nvPicPr>
          <p:cNvPr id="2053" name="Picture 5" descr="http://img.meta.kz/?250x8023925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868" y="371475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71736" y="785794"/>
            <a:ext cx="65722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Село Кокпекты (31 марта 2014 года)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Произошел прорыв дамбы и подтопление домов на высоту до 1,8 метров.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момент прихода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волны: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спасено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125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заблаговременно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эвакуировано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210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жителей;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жители размещены в профессиональном лицее села.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погибло человек 			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получили травмы 			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разрушено домов 			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дома не подлежащие восстановлению 	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29;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дома требующие ремонта 		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210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дома в аварийном состоянии 		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85725" lvl="0" indent="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lvl="0" indent="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lvl="0" indent="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Силами МЧС и местных исполнительных органов из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825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дворов вывезено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5 004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тонн мусора и откачано более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8,5 тыс. м³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талых вод.</a:t>
            </a:r>
          </a:p>
        </p:txBody>
      </p:sp>
      <p:pic>
        <p:nvPicPr>
          <p:cNvPr id="11268" name="Picture 4" descr="http://img.kapital.kz/c/fc8babd17046da4ec0df7f8d3c3234f3/800/600/5/d/d/7/8/b9e2f2af0df1d6be1a03405d428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868" y="221455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0" name="Picture 6" descr="http://www.radiotochka.kz/upload/news/original/1396615451_31313700.png"/>
          <p:cNvPicPr preferRelativeResize="0">
            <a:picLocks noChangeArrowheads="1"/>
          </p:cNvPicPr>
          <p:nvPr/>
        </p:nvPicPr>
        <p:blipFill>
          <a:blip r:embed="rId7"/>
          <a:srcRect b="12522"/>
          <a:stretch>
            <a:fillRect/>
          </a:stretch>
        </p:blipFill>
        <p:spPr bwMode="auto">
          <a:xfrm>
            <a:off x="340298" y="520371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Крупномасштабные чрезвычайные ситуации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2571736" y="2010543"/>
            <a:ext cx="635798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В ночь с 9 на 10 апреля с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пасателями воинской части 52859 и Кокшетауского технического института:</a:t>
            </a:r>
          </a:p>
          <a:p>
            <a:pPr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экстренно проведено подворовое оповещение населения;</a:t>
            </a:r>
          </a:p>
          <a:p>
            <a:pPr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эвакуировано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177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человек.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 привлечены силы и средства воинской части 28237 и оперативно-спасательного отряда ДЧС ЮКО.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 апреля осуществлен вывоз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204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жителей из подтопленных территорий.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Всего в аварийно-спасательных работах от МЧС принимали участие: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266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спасателей;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56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единиц техники;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12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единиц плавсредств;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13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мотопомп.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5" name="Picture 3" descr="http://tengrinews.kz/userdata/news/2011/news_184428/thumb_b/photo_7536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7" name="Picture 5" descr="http://news.gazeta.kz/preview/type22/image85506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4658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9" name="Picture 7" descr="http://img.nur.kz/n/03/3/atbasar1004145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7495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643174" y="571480"/>
            <a:ext cx="6143668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Акмолинская область (апрель 2014 года)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Резкий подъем уровня реки Жабай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71736" y="1285860"/>
            <a:ext cx="62151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атоплены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жилых дома и иные объекты инфраструктуры;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подмыты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участков дорог республиканского и местного значения.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283531"/>
            <a:ext cx="9144000" cy="28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Оповещение населения и его эвакуация были проведены своевременно – жертв нет.</a:t>
            </a:r>
            <a:endParaRPr lang="ru-RU" sz="1400" b="1" dirty="0"/>
          </a:p>
        </p:txBody>
      </p:sp>
      <p:pic>
        <p:nvPicPr>
          <p:cNvPr id="19" name="Picture 7" descr="http://gdb.rferl.org/7ACC042A-0602-4E51-A489-4A3EA4765C64_mw1024_n_s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291763"/>
            <a:ext cx="2160000" cy="135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1924</Words>
  <Application>Microsoft Office PowerPoint</Application>
  <PresentationFormat>Экран (4:3)</PresentationFormat>
  <Paragraphs>300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Министерство по чрезвычайным ситуациям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Мажилис Парламента Республики Казахстан</dc:title>
  <dc:creator>Richard</dc:creator>
  <cp:lastModifiedBy>Ayan Ertaev</cp:lastModifiedBy>
  <cp:revision>157</cp:revision>
  <cp:lastPrinted>2014-05-15T10:54:35Z</cp:lastPrinted>
  <dcterms:created xsi:type="dcterms:W3CDTF">2014-04-29T05:04:05Z</dcterms:created>
  <dcterms:modified xsi:type="dcterms:W3CDTF">2014-05-16T03:21:37Z</dcterms:modified>
</cp:coreProperties>
</file>