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2" r:id="rId9"/>
    <p:sldId id="271" r:id="rId10"/>
    <p:sldId id="270" r:id="rId11"/>
    <p:sldId id="269" r:id="rId12"/>
    <p:sldId id="274" r:id="rId13"/>
    <p:sldId id="268" r:id="rId14"/>
    <p:sldId id="267" r:id="rId15"/>
    <p:sldId id="266" r:id="rId16"/>
    <p:sldId id="277" r:id="rId17"/>
    <p:sldId id="265" r:id="rId18"/>
    <p:sldId id="276" r:id="rId19"/>
    <p:sldId id="264" r:id="rId20"/>
    <p:sldId id="263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0" autoAdjust="0"/>
    <p:restoredTop sz="94660"/>
  </p:normalViewPr>
  <p:slideViewPr>
    <p:cSldViewPr>
      <p:cViewPr varScale="1">
        <p:scale>
          <a:sx n="113" d="100"/>
          <a:sy n="113" d="100"/>
        </p:scale>
        <p:origin x="-16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8;&#1072;&#1083;&#1080;&#1087;&#1073;&#1072;&#1077;&#1074;&#1072;\Desktop\&#1089;&#1090;&#1077;&#1085;&#1076;\3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8;&#1072;&#1083;&#1080;&#1087;&#1073;&#1072;&#1077;&#1074;&#1072;\Desktop\&#1089;&#1090;&#1077;&#1085;&#1076;\3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8;&#1072;&#1083;&#1080;&#1087;&#1073;&#1072;&#1077;&#1074;&#1072;\Desktop\&#1089;&#1090;&#1077;&#1085;&#1076;\3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5;&#1077;&#1088;&#1077;&#1087;&#1080;&#1089;&#1082;&#1072;%20&#1089;%20&#1052;&#1063;&#1057;%202013%20&#1075;&#1086;&#1076;\&#1044;&#1086;&#1082;&#1083;&#1072;&#1076;&#1099;\&#1043;&#1077;&#1088;&#1084;&#1072;&#1085;&#1080;&#1103;%20&#1076;&#1086;&#1082;&#1083;&#1072;&#1076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Кол-во ЧС</c:v>
                </c:pt>
                <c:pt idx="1">
                  <c:v>Кол-во пострадавших</c:v>
                </c:pt>
                <c:pt idx="2">
                  <c:v>Кол-во погибших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23.52</c:v>
                </c:pt>
                <c:pt idx="1">
                  <c:v>22.66</c:v>
                </c:pt>
                <c:pt idx="2">
                  <c:v>23.18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Кол-во ЧС</c:v>
                </c:pt>
                <c:pt idx="1">
                  <c:v>Кол-во пострадавших</c:v>
                </c:pt>
                <c:pt idx="2">
                  <c:v>Кол-во погибших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gapDepth val="0"/>
        <c:shape val="cylinder"/>
        <c:axId val="38888960"/>
        <c:axId val="38890496"/>
        <c:axId val="0"/>
      </c:bar3DChart>
      <c:catAx>
        <c:axId val="38888960"/>
        <c:scaling>
          <c:orientation val="minMax"/>
        </c:scaling>
        <c:delete val="1"/>
        <c:axPos val="b"/>
        <c:majorTickMark val="out"/>
        <c:minorTickMark val="none"/>
        <c:tickLblPos val="nextTo"/>
        <c:crossAx val="38890496"/>
        <c:crosses val="autoZero"/>
        <c:auto val="1"/>
        <c:lblAlgn val="ctr"/>
        <c:lblOffset val="100"/>
        <c:noMultiLvlLbl val="0"/>
      </c:catAx>
      <c:valAx>
        <c:axId val="38890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8888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ЧС</c:v>
                </c:pt>
                <c:pt idx="1">
                  <c:v>Постр</c:v>
                </c:pt>
                <c:pt idx="2">
                  <c:v>Погиб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21.419999999999987</c:v>
                </c:pt>
                <c:pt idx="2">
                  <c:v>23.32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ЧС</c:v>
                </c:pt>
                <c:pt idx="1">
                  <c:v>Постр</c:v>
                </c:pt>
                <c:pt idx="2">
                  <c:v>Погиб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23.32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222720"/>
        <c:axId val="46228608"/>
      </c:barChart>
      <c:catAx>
        <c:axId val="46222720"/>
        <c:scaling>
          <c:orientation val="minMax"/>
        </c:scaling>
        <c:delete val="1"/>
        <c:axPos val="b"/>
        <c:majorTickMark val="out"/>
        <c:minorTickMark val="none"/>
        <c:tickLblPos val="nextTo"/>
        <c:crossAx val="46228608"/>
        <c:crosses val="autoZero"/>
        <c:auto val="1"/>
        <c:lblAlgn val="ctr"/>
        <c:lblOffset val="100"/>
        <c:noMultiLvlLbl val="0"/>
      </c:catAx>
      <c:valAx>
        <c:axId val="46228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6222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'[3.xlsx]Лист1'!$A$1</c:f>
              <c:strCache>
                <c:ptCount val="1"/>
                <c:pt idx="0">
                  <c:v>2010г.</c:v>
                </c:pt>
              </c:strCache>
            </c:strRef>
          </c:tx>
          <c:spPr>
            <a:solidFill>
              <a:srgbClr val="FF9933"/>
            </a:solidFill>
            <a:ln>
              <a:solidFill>
                <a:schemeClr val="tx1"/>
              </a:solidFill>
            </a:ln>
          </c:spPr>
          <c:explosion val="10"/>
          <c:dPt>
            <c:idx val="0"/>
            <c:bubble3D val="0"/>
            <c:explosion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elete val="1"/>
          </c:dLbls>
          <c:val>
            <c:numRef>
              <c:f>'[3.xlsx]Лист1'!$B$1:$C$1</c:f>
              <c:numCache>
                <c:formatCode>General</c:formatCode>
                <c:ptCount val="2"/>
                <c:pt idx="0" formatCode="0.0%">
                  <c:v>1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'[3.xlsx]Лист1'!$A$2</c:f>
              <c:strCache>
                <c:ptCount val="1"/>
                <c:pt idx="0">
                  <c:v>2011г.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explosion val="2"/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elete val="1"/>
          </c:dLbls>
          <c:val>
            <c:numRef>
              <c:f>'[3.xlsx]Лист1'!$B$2:$C$2</c:f>
              <c:numCache>
                <c:formatCode>General</c:formatCode>
                <c:ptCount val="2"/>
                <c:pt idx="0" formatCode="0%">
                  <c:v>1</c:v>
                </c:pt>
                <c:pt idx="1">
                  <c:v>1.1800000000000141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'[3.xlsx]Лист1'!$A$3</c:f>
              <c:strCache>
                <c:ptCount val="1"/>
                <c:pt idx="0">
                  <c:v>2012г.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explosion val="2"/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elete val="1"/>
          </c:dLbls>
          <c:val>
            <c:numRef>
              <c:f>'[3.xlsx]Лист1'!$B$3:$C$3</c:f>
              <c:numCache>
                <c:formatCode>General</c:formatCode>
                <c:ptCount val="2"/>
                <c:pt idx="0" formatCode="0%">
                  <c:v>1</c:v>
                </c:pt>
                <c:pt idx="1">
                  <c:v>0.65000000000001101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explosion val="6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elete val="1"/>
          </c:dLbls>
          <c:val>
            <c:numRef>
              <c:f>Лист1!$H$42:$H$43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6B12B-D8E1-47B1-B25B-BB59EA641809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2_2" csCatId="accent2" phldr="1"/>
      <dgm:spPr/>
    </dgm:pt>
    <dgm:pt modelId="{6084CB77-5161-423D-BD14-7A401FC88E2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2009 </a:t>
          </a:r>
          <a:r>
            <a:rPr lang="ru-RU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жыл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- </a:t>
          </a:r>
          <a:r>
            <a: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199</a:t>
          </a:r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ABD940E2-715C-42EF-A285-35F8E99B6396}" type="parTrans" cxnId="{67377B45-09AB-4E9E-9AA2-13543B773868}">
      <dgm:prSet/>
      <dgm:spPr/>
      <dgm:t>
        <a:bodyPr/>
        <a:lstStyle/>
        <a:p>
          <a:endParaRPr lang="ru-RU"/>
        </a:p>
      </dgm:t>
    </dgm:pt>
    <dgm:pt modelId="{71BF8201-4D5B-43F4-B8FF-F5304F99BD6F}" type="sibTrans" cxnId="{67377B45-09AB-4E9E-9AA2-13543B773868}">
      <dgm:prSet/>
      <dgm:spPr/>
      <dgm:t>
        <a:bodyPr/>
        <a:lstStyle/>
        <a:p>
          <a:endParaRPr lang="ru-RU"/>
        </a:p>
      </dgm:t>
    </dgm:pt>
    <dgm:pt modelId="{136BF3A1-FA38-488C-BCE0-D5146DEB323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2014 </a:t>
          </a:r>
          <a:r>
            <a:rPr lang="ru-RU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жыл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- </a:t>
          </a:r>
          <a:r>
            <a: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31</a:t>
          </a:r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549AFBA5-85E3-4DEC-B4F7-404FC7A7DF07}" type="parTrans" cxnId="{12C8F40D-19CD-403A-BAB4-0994A36C11E2}">
      <dgm:prSet/>
      <dgm:spPr/>
      <dgm:t>
        <a:bodyPr/>
        <a:lstStyle/>
        <a:p>
          <a:endParaRPr lang="ru-RU"/>
        </a:p>
      </dgm:t>
    </dgm:pt>
    <dgm:pt modelId="{94534602-09F5-4451-80E5-2AD7C45C22D4}" type="sibTrans" cxnId="{12C8F40D-19CD-403A-BAB4-0994A36C11E2}">
      <dgm:prSet/>
      <dgm:spPr/>
      <dgm:t>
        <a:bodyPr/>
        <a:lstStyle/>
        <a:p>
          <a:endParaRPr lang="ru-RU"/>
        </a:p>
      </dgm:t>
    </dgm:pt>
    <dgm:pt modelId="{FB10D491-D0F3-4757-967B-7857A23739BE}" type="pres">
      <dgm:prSet presAssocID="{D0E6B12B-D8E1-47B1-B25B-BB59EA641809}" presName="Name0" presStyleCnt="0">
        <dgm:presLayoutVars>
          <dgm:chMax val="7"/>
          <dgm:chPref val="5"/>
        </dgm:presLayoutVars>
      </dgm:prSet>
      <dgm:spPr/>
    </dgm:pt>
    <dgm:pt modelId="{27DDD361-DA43-4760-8BE2-82D90E969BCE}" type="pres">
      <dgm:prSet presAssocID="{D0E6B12B-D8E1-47B1-B25B-BB59EA641809}" presName="arrowNode" presStyleLbl="node1" presStyleIdx="0" presStyleCnt="1"/>
      <dgm:spPr>
        <a:solidFill>
          <a:schemeClr val="accent6">
            <a:lumMod val="60000"/>
            <a:lumOff val="40000"/>
          </a:schemeClr>
        </a:solidFill>
      </dgm:spPr>
    </dgm:pt>
    <dgm:pt modelId="{5CCA2292-B502-47D7-B24D-B0C2B1B2C8AD}" type="pres">
      <dgm:prSet presAssocID="{6084CB77-5161-423D-BD14-7A401FC88E2B}" presName="txNode1" presStyleLbl="revTx" presStyleIdx="0" presStyleCnt="2" custScaleX="195265" custLinFactNeighborX="-15468" custLinFactNeighborY="10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E9149-A3AC-4E70-9E7C-6B9942B404D3}" type="pres">
      <dgm:prSet presAssocID="{136BF3A1-FA38-488C-BCE0-D5146DEB3237}" presName="txNode2" presStyleLbl="revTx" presStyleIdx="1" presStyleCnt="2" custScaleX="183574" custLinFactNeighborY="7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C8F40D-19CD-403A-BAB4-0994A36C11E2}" srcId="{D0E6B12B-D8E1-47B1-B25B-BB59EA641809}" destId="{136BF3A1-FA38-488C-BCE0-D5146DEB3237}" srcOrd="1" destOrd="0" parTransId="{549AFBA5-85E3-4DEC-B4F7-404FC7A7DF07}" sibTransId="{94534602-09F5-4451-80E5-2AD7C45C22D4}"/>
    <dgm:cxn modelId="{8918C309-6340-480A-9629-B6B6D970C7E7}" type="presOf" srcId="{D0E6B12B-D8E1-47B1-B25B-BB59EA641809}" destId="{FB10D491-D0F3-4757-967B-7857A23739BE}" srcOrd="0" destOrd="0" presId="urn:microsoft.com/office/officeart/2009/3/layout/DescendingProcess"/>
    <dgm:cxn modelId="{67377B45-09AB-4E9E-9AA2-13543B773868}" srcId="{D0E6B12B-D8E1-47B1-B25B-BB59EA641809}" destId="{6084CB77-5161-423D-BD14-7A401FC88E2B}" srcOrd="0" destOrd="0" parTransId="{ABD940E2-715C-42EF-A285-35F8E99B6396}" sibTransId="{71BF8201-4D5B-43F4-B8FF-F5304F99BD6F}"/>
    <dgm:cxn modelId="{2D110216-143E-426C-9839-0BC025549835}" type="presOf" srcId="{6084CB77-5161-423D-BD14-7A401FC88E2B}" destId="{5CCA2292-B502-47D7-B24D-B0C2B1B2C8AD}" srcOrd="0" destOrd="0" presId="urn:microsoft.com/office/officeart/2009/3/layout/DescendingProcess"/>
    <dgm:cxn modelId="{AC40A980-45B1-4FB6-AFCC-3DE8E4647C9E}" type="presOf" srcId="{136BF3A1-FA38-488C-BCE0-D5146DEB3237}" destId="{1B4E9149-A3AC-4E70-9E7C-6B9942B404D3}" srcOrd="0" destOrd="0" presId="urn:microsoft.com/office/officeart/2009/3/layout/DescendingProcess"/>
    <dgm:cxn modelId="{A9E9E834-7390-4BED-B556-D46328157524}" type="presParOf" srcId="{FB10D491-D0F3-4757-967B-7857A23739BE}" destId="{27DDD361-DA43-4760-8BE2-82D90E969BCE}" srcOrd="0" destOrd="0" presId="urn:microsoft.com/office/officeart/2009/3/layout/DescendingProcess"/>
    <dgm:cxn modelId="{DD84A6C3-3039-4052-9E91-C5B931BE4354}" type="presParOf" srcId="{FB10D491-D0F3-4757-967B-7857A23739BE}" destId="{5CCA2292-B502-47D7-B24D-B0C2B1B2C8AD}" srcOrd="1" destOrd="0" presId="urn:microsoft.com/office/officeart/2009/3/layout/DescendingProcess"/>
    <dgm:cxn modelId="{01452106-7B0D-4A73-86C0-559E525575F6}" type="presParOf" srcId="{FB10D491-D0F3-4757-967B-7857A23739BE}" destId="{1B4E9149-A3AC-4E70-9E7C-6B9942B404D3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DD361-DA43-4760-8BE2-82D90E969BCE}">
      <dsp:nvSpPr>
        <dsp:cNvPr id="0" name=""/>
        <dsp:cNvSpPr/>
      </dsp:nvSpPr>
      <dsp:spPr>
        <a:xfrm rot="4396374">
          <a:off x="423455" y="386883"/>
          <a:ext cx="1678362" cy="1170448"/>
        </a:xfrm>
        <a:prstGeom prst="swooshArrow">
          <a:avLst>
            <a:gd name="adj1" fmla="val 16310"/>
            <a:gd name="adj2" fmla="val 313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A2292-B502-47D7-B24D-B0C2B1B2C8AD}">
      <dsp:nvSpPr>
        <dsp:cNvPr id="0" name=""/>
        <dsp:cNvSpPr/>
      </dsp:nvSpPr>
      <dsp:spPr>
        <a:xfrm>
          <a:off x="-65971" y="32140"/>
          <a:ext cx="1545123" cy="311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2009 </a:t>
          </a:r>
          <a:r>
            <a:rPr lang="ru-RU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жыл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- </a:t>
          </a:r>
          <a:r>
            <a:rPr lang="ru-RU" sz="16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199</a:t>
          </a:r>
          <a:endParaRPr lang="ru-RU" sz="16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-65971" y="32140"/>
        <a:ext cx="1545123" cy="311074"/>
      </dsp:txXfrm>
    </dsp:sp>
    <dsp:sp modelId="{1B4E9149-A3AC-4E70-9E7C-6B9942B404D3}">
      <dsp:nvSpPr>
        <dsp:cNvPr id="0" name=""/>
        <dsp:cNvSpPr/>
      </dsp:nvSpPr>
      <dsp:spPr>
        <a:xfrm>
          <a:off x="933425" y="1633141"/>
          <a:ext cx="1962991" cy="311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2014 </a:t>
          </a:r>
          <a:r>
            <a:rPr lang="ru-RU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жыл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- </a:t>
          </a:r>
          <a:r>
            <a:rPr lang="ru-RU" sz="16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31</a:t>
          </a:r>
          <a:endParaRPr lang="ru-RU" sz="16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933425" y="1633141"/>
        <a:ext cx="1962991" cy="311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2.png"/><Relationship Id="rId7" Type="http://schemas.openxmlformats.org/officeDocument/2006/relationships/image" Target="../media/image4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3.png"/><Relationship Id="rId7" Type="http://schemas.openxmlformats.org/officeDocument/2006/relationships/chart" Target="../charts/chart5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jpeg"/><Relationship Id="rId7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.png"/><Relationship Id="rId5" Type="http://schemas.openxmlformats.org/officeDocument/2006/relationships/image" Target="../media/image16.jpeg"/><Relationship Id="rId10" Type="http://schemas.openxmlformats.org/officeDocument/2006/relationships/image" Target="../media/image3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2456" y="130709"/>
            <a:ext cx="7772400" cy="706003"/>
          </a:xfrm>
        </p:spPr>
        <p:txBody>
          <a:bodyPr>
            <a:normAutofit/>
          </a:bodyPr>
          <a:lstStyle/>
          <a:p>
            <a:r>
              <a:rPr lang="kk-K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Төтенше жағдайлар министрлігі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62920" y="2456892"/>
            <a:ext cx="7418160" cy="19442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k-KZ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Қазақстан Республикасы Төтенше жағдайлар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министрлігінің төтенше жағдайлардың алдын алу және оларды жою саласындағы 2013 жылғы және 2014 жылғы І тоқсандағы қызметінің қорытындылары туралы 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2955" y="6093296"/>
            <a:ext cx="2055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жылғы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мамыр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Астана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қаласы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220805"/>
            <a:ext cx="5150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Баяндамашы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Божко В.К.,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Төтенше жағдайлар министрі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 descr="C:\Documents and Settings\Admin\Мои документы\Файлы Mail.Ru Агента\7sembek7@mail.ru\kuptsoff_design@mail.ru\2050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536"/>
            <a:ext cx="928662" cy="909572"/>
          </a:xfrm>
          <a:prstGeom prst="rect">
            <a:avLst/>
          </a:prstGeom>
          <a:noFill/>
        </p:spPr>
      </p:pic>
      <p:pic>
        <p:nvPicPr>
          <p:cNvPr id="1026" name="Рисунок 2" descr="Emblema МЧ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0"/>
            <a:ext cx="1214414" cy="115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91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Селдің алдын</a:t>
              </a: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алу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5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6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" name="Скругленный прямоугольник 7"/>
          <p:cNvSpPr/>
          <p:nvPr/>
        </p:nvSpPr>
        <p:spPr>
          <a:xfrm>
            <a:off x="72594" y="692696"/>
            <a:ext cx="9000000" cy="28575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9" name="Picture 3" descr="http://www.voxpopuli.kz/userfiles/posts/1265/8c8b482dd2619293ff5fc95b51c68432_big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752" y="1124904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392950" y="754354"/>
            <a:ext cx="675105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Іле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Алатауының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мұздақ көлдерінде алдын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алу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іс-шаралары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271463" indent="-271463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№6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көлде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су </a:t>
            </a:r>
            <a:r>
              <a:rPr lang="ru-RU" sz="14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деңгейі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10 м. </a:t>
            </a:r>
            <a:r>
              <a:rPr lang="ru-RU" sz="14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төмендеген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және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60 </a:t>
            </a:r>
            <a:r>
              <a:rPr lang="ru-RU" sz="1400" b="1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шаршы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метрді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құрайды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271463" indent="-271463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№ 13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бис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көлінде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су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деңгейі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3 м.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төмендеген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және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140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мың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шаршы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метрді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құрайды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271463" lvl="0" indent="-271463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№2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Қапқан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көлінде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су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деңгейі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1 м.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төмендеген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және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көлемі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2,1 млн.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шаршы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метрді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құрайды.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2776071"/>
            <a:ext cx="9001156" cy="703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2014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жылға Үлкен Алматы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Кіші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Алматы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және Қорғас өзендерінің бассейндеріндегі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көлдерде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>
              <a:lnSpc>
                <a:spcPct val="150000"/>
              </a:lnSpc>
            </a:pP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жалпы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сомасы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26,2 млн.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теңгеге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  алдын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алу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іс-шаралары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жоспарланған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594" y="3714752"/>
            <a:ext cx="9000000" cy="30718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392950" y="3836655"/>
            <a:ext cx="664370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«Қорғас»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ШЫХО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селден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қорғау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177800" lvl="0" indent="-177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қорғау және арна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қалыптастыратын құрылыстарды салудың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екі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инвестициялық жобасы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әзірленді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77800" lvl="0" indent="-177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қытай сарапшыларымен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құрылыс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салу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мәселелері келісу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   4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кездесу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өткізілді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177800" lvl="0" indent="-177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«Қорғас-1» 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және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«Қорғас-2»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объектілерін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бір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құрылыс кешеніне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біріктіру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мәселе шешілуде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8" y="6335933"/>
            <a:ext cx="9001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Қабылданған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шаралар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Басқыншы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Қорғас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кенттерінің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және</a:t>
            </a:r>
            <a:r>
              <a:rPr lang="ru-RU" sz="1400" dirty="0" smtClean="0"/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Қорғас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» ШЫХО</a:t>
            </a:r>
          </a:p>
          <a:p>
            <a:pPr algn="ctr"/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қауіпсіздігін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қамтамасыз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етеді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https://encrypted-tbn2.gstatic.com/images?q=tbn:ANd9GcQYe8lmq588umUCNNrmVZSX1aeCq5OsouK9aDgGAf26BRfept8L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752" y="4346454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Апаттар</a:t>
              </a: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медицинасы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5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6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9" name="Группа 18"/>
          <p:cNvGrpSpPr/>
          <p:nvPr/>
        </p:nvGrpSpPr>
        <p:grpSpPr>
          <a:xfrm>
            <a:off x="72594" y="714356"/>
            <a:ext cx="9000000" cy="1643074"/>
            <a:chOff x="72594" y="785794"/>
            <a:chExt cx="9000000" cy="164307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2594" y="785794"/>
              <a:ext cx="9000000" cy="164307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500298" y="928670"/>
              <a:ext cx="6357982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err="1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Апаттар</a:t>
              </a:r>
              <a:r>
                <a:rPr lang="ru-RU" sz="1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медицинасы</a:t>
              </a:r>
              <a:r>
                <a:rPr lang="ru-RU" sz="1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орталығы</a:t>
              </a:r>
              <a:endPara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v"/>
              </a:pP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3 305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рет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шұғыл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шықты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;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v"/>
              </a:pP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4 054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зардап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шегушіге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медициналық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көмек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көрсетті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;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v"/>
              </a:pP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1 213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адам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>
                  <a:latin typeface="Arial" pitchFamily="34" charset="0"/>
                  <a:cs typeface="Arial" pitchFamily="34" charset="0"/>
                </a:rPr>
                <a:t>емдеу</a:t>
              </a:r>
              <a:r>
                <a:rPr lang="ru-RU" sz="1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мекемелеріне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жатқызылды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lang="ru-RU" sz="14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71406" y="4572008"/>
            <a:ext cx="9000000" cy="2143140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428860" y="4671397"/>
            <a:ext cx="67151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Санитариялық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авиация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14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бірлік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ЕС-145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тікұшағы және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бірлік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Ка-32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тікұшағы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сатып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алынды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255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рет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ұшты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222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пациент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емдеу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мекемелеріне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жеткізілді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227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адамға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консультация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берілді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шұғыл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операция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жасалды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1406" y="2428868"/>
            <a:ext cx="9072594" cy="2031325"/>
            <a:chOff x="71406" y="2612121"/>
            <a:chExt cx="9072594" cy="203132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1406" y="2643182"/>
              <a:ext cx="9000000" cy="200026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500282" y="2612121"/>
              <a:ext cx="6643718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err="1" smtClean="0">
                  <a:latin typeface="Arial" pitchFamily="34" charset="0"/>
                  <a:cs typeface="Arial" pitchFamily="34" charset="0"/>
                </a:rPr>
                <a:t>Күре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latin typeface="Arial" pitchFamily="34" charset="0"/>
                  <a:cs typeface="Arial" pitchFamily="34" charset="0"/>
                </a:rPr>
                <a:t>жол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latin typeface="Arial" pitchFamily="34" charset="0"/>
                  <a:cs typeface="Arial" pitchFamily="34" charset="0"/>
                </a:rPr>
                <a:t>медициналық-құтқару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latin typeface="Arial" pitchFamily="34" charset="0"/>
                  <a:cs typeface="Arial" pitchFamily="34" charset="0"/>
                </a:rPr>
                <a:t>пункттері</a:t>
              </a:r>
              <a:r>
                <a:rPr lang="ru-RU" sz="1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:</a:t>
              </a:r>
            </a:p>
            <a:p>
              <a:pPr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Ағымдағы жылы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14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күре жол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пункті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іске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қосылды 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(</a:t>
              </a:r>
              <a:r>
                <a:rPr lang="ru-RU" sz="1400" dirty="0" err="1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жалпы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саны </a:t>
              </a:r>
              <a:r>
                <a:rPr lang="ru-RU" sz="1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26 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пункт)</a:t>
              </a:r>
            </a:p>
            <a:p>
              <a:pPr algn="ct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err="1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Пункттер</a:t>
              </a:r>
              <a:r>
                <a:rPr lang="ru-RU" sz="1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персоналы:</a:t>
              </a:r>
            </a:p>
            <a:p>
              <a:pPr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v"/>
              </a:pP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</a:t>
              </a:r>
              <a:r>
                <a:rPr lang="ru-RU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903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шығу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жүзеге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асырылды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;</a:t>
              </a:r>
            </a:p>
            <a:p>
              <a:pPr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v"/>
              </a:pP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2 680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зардап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шегушіге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көмек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көрсетілді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;</a:t>
              </a:r>
            </a:p>
            <a:p>
              <a:pPr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v"/>
              </a:pPr>
              <a:r>
                <a:rPr lang="ru-RU" sz="1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</a:t>
              </a:r>
              <a:r>
                <a:rPr lang="ru-RU" sz="1400" b="1" dirty="0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776</a:t>
              </a:r>
              <a:r>
                <a:rPr lang="ru-RU" sz="1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адам</a:t>
              </a:r>
              <a:r>
                <a:rPr lang="ru-RU" sz="1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емдеу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мекемелеріне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жатқызылды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lang="ru-RU" sz="1400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25" name="Picture 5" descr="http://www.fireman.kz/img/CENTR%20MEDICINI%20KATASTROFFFFFFFFFFFFFFFFFFFFFFFFFFFFFFFFFFFF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2989132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pic>
        <p:nvPicPr>
          <p:cNvPr id="20" name="Picture 3" descr="http://www.mchsmedia.ru/files/watermark_backup/r_330_h/595_2012726212.jp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5000636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127" name="Picture 7" descr="http://news.headline.kz/img/show/big/52315/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785794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44000" y="4741104"/>
            <a:ext cx="9000000" cy="20002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594" y="714356"/>
            <a:ext cx="9000000" cy="38576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71736" y="825093"/>
            <a:ext cx="65722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lvl="0" indent="-446088" defTabSz="4460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2013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жылы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үш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медициналық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пойыздың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медперсоналы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барлық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облыстардың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300-ден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астам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шалғай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станциясында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64 418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тұрғынның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денсаулығын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тексерді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44500" lvl="0" indent="-4445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2014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жылғы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тоқсанда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Денсаулық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пойызының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медперсоналы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Оңтүстік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Қазақстан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облысының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24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станциясы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мен 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жақын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орналасқан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елді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мекендердің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халқына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медициналық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көмек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көрсетті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185738" lvl="0" indent="-1857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4 738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адамды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оның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ішінде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587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баланы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қарады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185738" lvl="0" indent="-1857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50 044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диагностикалық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зерттеу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жүргізді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185738" lvl="0" indent="-1857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41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кіші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амбулаториялық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операция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жасады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185738" lvl="0" indent="-1857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телемедициналық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консультация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берді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8194" name="Picture 2" descr="http://www.np.kz/images/2012/044/a1.jpg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41" y="908720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4" name="Группа 3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Апаттар</a:t>
              </a: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медицинасы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Группа 9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7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8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" name="Прямоугольник 16"/>
          <p:cNvSpPr/>
          <p:nvPr/>
        </p:nvSpPr>
        <p:spPr>
          <a:xfrm>
            <a:off x="2571736" y="4714884"/>
            <a:ext cx="6572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Теміржол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госпитальдарында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890588" lvl="0" indent="-8905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2013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жыл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  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57 258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ауру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емделді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1076325" lvl="0" indent="-2714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 млн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адам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қаралды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1076325" lvl="0" indent="-2714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12 361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операция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жасалды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1701800" lvl="0" indent="-1701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2014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жылғы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І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тоқсан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13 509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пациент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емделді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1698625"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- 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2 351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операция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жасалды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http://www.enbek.gov.kz/sites/default/files/1257_2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141" y="2636912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198" name="Picture 6" descr="https://encrypted-tbn2.gstatic.com/images?q=tbn:ANd9GcSGCwpk6XETupqd6qxjXjotSCVe2hzYGFNRXMpAN2Ba4JIMpXIqbj55aw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2141" y="5000636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91774" y="4201343"/>
            <a:ext cx="77604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2014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жылғы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16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сәуірде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екінші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Жәрдем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медициналық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пойызы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жұмысын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бастады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71406" y="4071942"/>
            <a:ext cx="9000000" cy="27146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Азаматтық қорғаныс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5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6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" name="Скругленный прямоугольник 7"/>
          <p:cNvSpPr/>
          <p:nvPr/>
        </p:nvSpPr>
        <p:spPr>
          <a:xfrm>
            <a:off x="72594" y="642918"/>
            <a:ext cx="9000000" cy="31432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71736" y="736184"/>
            <a:ext cx="6572264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5738" lvl="0" indent="-1857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Ықтимал соғыс қатерін, халықтың орналасу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тығыздығын, көліктік инфрақұрылым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мен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ресурстардың қолжетімділігін есепке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ала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отырып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материалдық резервті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сақтау базаларын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орналастыру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схемасы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әзірленді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185738" lvl="0" indent="-1857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Азаматтық қорғаныс жүйесінің жай-күйі Республикалық жедел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штабтың,  ведомствоаралық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комиссия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отырыстарында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қаралды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185738" lvl="0" indent="-1857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Қосалқы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басқару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пункттері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мен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50,100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және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200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адамға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арналған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қорғау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құрылыстарының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үлгі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жобалары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әзірленді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және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бекітілді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185738" lvl="0" indent="-1857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Радиациялық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мониторинг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қағидасы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қадағалау және зертханалық бақылау желісі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ереже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әзірленді және бекітілді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7170" name="Picture 2" descr="http://spec.fireman.kz/img/KATER%202013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709264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571736" y="4149080"/>
            <a:ext cx="6572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Командалық-штабтық оқу-жаттығулар өткізілді:</a:t>
            </a:r>
          </a:p>
          <a:p>
            <a:pPr marL="185738" lvl="0" indent="-1857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kk-KZ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Қатер</a:t>
            </a:r>
            <a:r>
              <a:rPr lang="kk-KZ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химиялық-биологиялық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және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радиациялық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авариялар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салдарын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жоюға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басқару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органдарын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дайындау</a:t>
            </a:r>
            <a:r>
              <a:rPr lang="kk-KZ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185738" lvl="0" indent="-1857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kk-KZ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Резерв </a:t>
            </a:r>
            <a:r>
              <a:rPr lang="kk-KZ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«Сигнал»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филиалының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төтенше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жағдай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аймағына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мемлекеттік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резервтің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материалдық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құндылықтарын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дайындау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және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жедел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жеткізу</a:t>
            </a:r>
            <a:r>
              <a:rPr lang="kk-KZ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185738" lvl="0" indent="-1857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kk-KZ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Босқын</a:t>
            </a:r>
            <a:r>
              <a:rPr lang="kk-KZ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көрші елдерден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мемлекеттік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шекара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арқылы босқындардың ықтимал жаппай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өтуіне мемлекеттік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органдардың дайындық жүйесін  тексеру</a:t>
            </a:r>
            <a:r>
              <a:rPr lang="kk-KZ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kk-KZ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http://images.kz.prom.st/2680884_w200_h200_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928670"/>
            <a:ext cx="2286016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0" y="-144463"/>
            <a:ext cx="9144032" cy="6931049"/>
            <a:chOff x="0" y="-144463"/>
            <a:chExt cx="9144032" cy="6931049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sp>
            <p:nvSpPr>
              <p:cNvPr id="3" name="Скругленный прямоугольник 2"/>
              <p:cNvSpPr/>
              <p:nvPr/>
            </p:nvSpPr>
            <p:spPr>
              <a:xfrm>
                <a:off x="647564" y="101261"/>
                <a:ext cx="7920880" cy="50405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  <a:alpha val="80000"/>
                </a:schemeClr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Ммлекеттік</a:t>
                </a:r>
                <a:r>
                  <a:rPr lang="ru-RU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материалдық </a:t>
                </a:r>
                <a:r>
                  <a:rPr lang="ru-RU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резерв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" name="Группа 9"/>
              <p:cNvGrpSpPr/>
              <p:nvPr/>
            </p:nvGrpSpPr>
            <p:grpSpPr>
              <a:xfrm>
                <a:off x="0" y="0"/>
                <a:ext cx="9144032" cy="642918"/>
                <a:chOff x="0" y="0"/>
                <a:chExt cx="9144032" cy="642918"/>
              </a:xfrm>
            </p:grpSpPr>
            <p:pic>
              <p:nvPicPr>
                <p:cNvPr id="5" name="Picture 3" descr="C:\Documents and Settings\Admin\Мои документы\Файлы Mail.Ru Агента\7sembek7@mail.ru\kuptsoff_design@mail.ru\2050.png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90536"/>
                  <a:ext cx="539552" cy="505209"/>
                </a:xfrm>
                <a:prstGeom prst="rect">
                  <a:avLst/>
                </a:prstGeom>
                <a:noFill/>
              </p:spPr>
            </p:pic>
            <p:pic>
              <p:nvPicPr>
                <p:cNvPr id="6" name="Рисунок 2" descr="Emblema МЧС"/>
                <p:cNvPicPr preferRelativeResize="0">
                  <a:picLocks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8461156" y="0"/>
                  <a:ext cx="682876" cy="6429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7169" name="Rectangle 1"/>
            <p:cNvSpPr>
              <a:spLocks noChangeArrowheads="1"/>
            </p:cNvSpPr>
            <p:nvPr/>
          </p:nvSpPr>
          <p:spPr bwMode="auto">
            <a:xfrm>
              <a:off x="2500298" y="1233128"/>
              <a:ext cx="6500826" cy="332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185738" lvl="0" indent="-185738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v"/>
              </a:pPr>
              <a:r>
                <a:rPr lang="ru-RU" sz="1400" b="1" dirty="0" err="1" smtClean="0">
                  <a:latin typeface="Arial" pitchFamily="34" charset="0"/>
                  <a:cs typeface="Arial" pitchFamily="34" charset="0"/>
                </a:rPr>
                <a:t>Азайтылмайтын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latin typeface="Arial" pitchFamily="34" charset="0"/>
                  <a:cs typeface="Arial" pitchFamily="34" charset="0"/>
                </a:rPr>
                <a:t>қор қалыптасқан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kk-KZ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</a:t>
              </a:r>
              <a:r>
                <a:rPr kumimoji="0" lang="kk-KZ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тамақ өнімдерін, жеке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гигиена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құралдарын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автобөлшектерді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жанар-жағар 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май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материалдарын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жеткізу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жүргізілді</a:t>
              </a:r>
              <a:r>
                <a:rPr kumimoji="0" lang="kk-KZ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;</a:t>
              </a:r>
            </a:p>
            <a:p>
              <a:pPr marL="185738" lvl="0" indent="-185738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v"/>
              </a:pP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Табиғи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және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техногендік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сипаттағы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төтенше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жағдайлар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салдарының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алдын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алуға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және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оларды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жоюға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арналған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материалдық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құндылықтарды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93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атаудан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121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latin typeface="Arial" pitchFamily="34" charset="0"/>
                  <a:cs typeface="Arial" pitchFamily="34" charset="0"/>
                </a:rPr>
                <a:t>атауға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latin typeface="Arial" pitchFamily="34" charset="0"/>
                  <a:cs typeface="Arial" pitchFamily="34" charset="0"/>
                </a:rPr>
                <a:t>дейін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latin typeface="Arial" pitchFamily="34" charset="0"/>
                  <a:cs typeface="Arial" pitchFamily="34" charset="0"/>
                </a:rPr>
                <a:t>ұлғайтылды</a:t>
              </a:r>
              <a:r>
                <a:rPr kumimoji="0" lang="kk-KZ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;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185738" lvl="0" indent="-185738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v"/>
              </a:pP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Бюджет </a:t>
              </a:r>
              <a:r>
                <a:rPr lang="ru-RU" sz="1400" b="1" dirty="0" err="1" smtClean="0">
                  <a:latin typeface="Arial" pitchFamily="34" charset="0"/>
                  <a:cs typeface="Arial" pitchFamily="34" charset="0"/>
                </a:rPr>
                <a:t>қаражатын тиімді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latin typeface="Arial" pitchFamily="34" charset="0"/>
                  <a:cs typeface="Arial" pitchFamily="34" charset="0"/>
                </a:rPr>
                <a:t>пайдалану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latin typeface="Arial" pitchFamily="34" charset="0"/>
                  <a:cs typeface="Arial" pitchFamily="34" charset="0"/>
                </a:rPr>
                <a:t>деңгейі өсті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мемлекеттік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сатып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алудан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жалпы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үнем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3,12 млрд. </a:t>
              </a:r>
              <a:r>
                <a:rPr kumimoji="0" lang="ru-RU" sz="14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теңгені құрады, оның ішінде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:</a:t>
              </a:r>
            </a:p>
            <a:p>
              <a:pPr marL="357188" lvl="0" indent="-185738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41%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-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материалдық резервті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мемлекеттік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сатып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алу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бойынша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үнемдеу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;</a:t>
              </a:r>
            </a:p>
            <a:p>
              <a:pPr marL="357188" lvl="0" indent="-185738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r>
                <a:rPr lang="ru-RU" sz="1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364 млн. тенге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– </a:t>
              </a:r>
              <a:r>
                <a:rPr lang="ru-RU" sz="1400" dirty="0" err="1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күрделі құрылыс бойынша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үнемдеу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48" name="Picture 4" descr="https://encrypted-tbn1.gstatic.com/images?q=tbn:ANd9GcTOhW6enM1yGdXV_9e-LlQMwCvJdNxJQYv7mTxzSvkkgP9bMxY5gB-s9Q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29454" y="5346586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6150" name="Picture 6" descr="http://6j.totalcdn.kz/cache/images/w400/h240/20140220_13_46_15675.jpg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4282" y="785794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6152" name="Picture 8" descr="http://4j.totalcdn.kz/cache/images/w400/h240/20140225_11_30_32482.jpg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4282" y="2285992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6156" name="Picture 12" descr="http://auto.gazeta.kz/preview/image27834.jpg"/>
            <p:cNvPicPr preferRelativeResize="0"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4282" y="5346586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6158" name="AutoShape 14" descr="data:image/jpeg;base64,/9j/4AAQSkZJRgABAQAAAQABAAD/2wCEAAkGBxQTEhQUExQVFhUXGBgYGBcYGRgcGBgcFh0YFxwYGBcYHiggHBolHBgYITEkJSkrLi4uGB8zODMsNygtLisBCgoKDg0OGxAQGywkHyQsLCwsLC8sLCwsLCwsLCwsLCwsLCwsLCwsLCwsLCwsLCwsLCwsLCwsLCwsLCwsLCwsLP/AABEIALcBEwMBIgACEQEDEQH/xAAcAAABBQEBAQAAAAAAAAAAAAAFAAMEBgcCAQj/xABMEAABAwIDBAcEBQgJAwMFAAABAgMRACEEEjEFQVFhBhMicYGRoTKxwdEHQlJy8BQjQ2KCktLhFSQzU1SissLxFoPiNMPjFyVzk6P/xAAZAQADAQEBAAAAAAAAAAAAAAABAgMABAX/xAApEQACAgEDAwQCAgMAAAAAAAAAAQIRIQMSMUFR8BMiYaEykXHhI7HB/9oADAMBAAIRAxEAPwCsbO2ihwkJm2/ce6pK2UHVKT3gGqvsRJS8oAExKTGgFzJPGctWZCrVzyVPB6OnNyjk5U0kCAkAcIt5UNxOzm1m6AOYt7qKqqHiUBQKbiQRI1vwNZMLSYxs7ZbbbiVJBkAiZ1kUXA1/HCoTQgp3x4bqmTr3/AU0WTkqeDNNoj86599f+o1HrRtrdHNmIY657EYht9edWQdWpKiSSAhMBWpTvi+o3Z25EnLMTadY3TG+rHE+TmlSpVgDjY31OxC5CT9mo7SLVJGlTk8nTCHtYndopyQkHMfT50MpGlVDmPUpmiGDwcmo+Fb9as+DwcBP41q2lp7hZOgM/gophRCRerDjGYSSR+BVX2hHWKgRQ1oJDQnQyVSZqSqIqHFOZrVIxwaVI0qxidsfChxZSSR2VG3KKsmIeywC0hxBQLqSTfT2gDy3VX+jp/PpHEKHoT8Ks+FfxCW0BgAgAhQkC6ezvInQ0reS0F7QQBh1apAP6qv4oFI7LaPsrI70yPNNvWiz+0Hf02Ennkn1y/Gof5bhFe0yUn9UqHuJoWPtRBOxST2HG1Hkog+VetMYlBUEqVKde0FfGpykYY3Q8tJFwFGQYvBzAHdU/Cph1Y4pBoORo6dsDo23iGz2gD3gg1IPSUEDM0QoEEEEEWPMVIdw+KjRK+4pPob1CfSR/aYaOeUp9RNbBvcuoTT0iYOpjvBHutTrqEPwUOCR48OEVX3Dh1fVWjxBH+a9cK2YgjMhzeBGVQMnnutWpG3y/ktWBzZYVchRGvDvpja5VkiLKkGRuIoKrC4ls9hZUO8H0VXn9NYhHto8YI9dKG3Nop6zSpkM4Tur2nHdrJUSSi55/wAqVUOfcgts0IYWoOKUGyM0gZiIsbb93rRRvaGFOmIj7yFChmINgveghXeNCPL3UVThWyLoQZ/VFRfdnTC+EerdTHYWFjiKjPE5VFIlUWB3nhUtthCR2UgdwpjELABPC/lSlawcYR3MhCtCQDHeKIDf+NwqDhXApKVDQwR41OQdZ/FhTxJy6Gf9JH1LxLmYzlOVPJKdAKGUR6RD+su/e+AodVjhfIqVKvYrAJjJpxxyAfGm20WFOODsEVPqdSvaDq9ArypOBazHkKqlZyklCbQNal4PGLSR2jY3BvbeL161h+NSG8GFAHeNRxHziquElmJk48MJvgFI4GPGf5VU8c3+cVPH/itDOzg+yHcMj2JStuIIMapBPO8Vnb6SFqCpCgoyDYzO8GhLVU0vtBem4M4Ca9y17NeBV6CoBwpFNqTUpVcOJrOJh7YS4xDX3o8wR8as6cOVJgPdUQtzuMqUYN/nVVwJyutHgtB9RVoxXVfneuBKQ7aJBBKUmfU1zy5OjS4HE4fFJ9l5tXofVI99JT+L+u0lwfsq9JVUJGGwp9h5aO8j5J99PtYI/o8WD97+RVQH85GcTiUAHrsGU8wkp92Wp7CwXUEaKRXiG8Yn2XG1+Me8JrmVZmCoQqCFAaAjUedAZYGF4dGY5cUpCpMpOgPD2tPCnmkYlPsPtrHeR8APWmtoONBRDmHUf1xmAPiCBy8KhpODP962eRn3g++igSwwg67iP0mHQ53ZVe6TUYrSUOgNFojISkgibxIB7vSkhtv6mLUOSv5q+FP5HMqwt1LqchykaiL3sKwDzHstKKFLcU2opsQBEDy48abRhF/o8SlXJU/zqQsktt5WQ7a4IBI7pE+VQnktfpMK43zGce8x6UUaR6vBvzdLJ5yL+tKmAvDfbfHKf/GlREJOAfsEkGQIMg2NwR5g2o3ghCEidBHlYekUB2TiCsrKhBJzee/zFG8LF8y0I4ZjAPcaSRTTfUlUwtF6dkblJVzSZppxUXqZ0nmHSE5QBAERUxOtQGnAcpBkSL7tanFcE9wp4kJvJn/SQziXe8e4UNon0kE4lw/d/wBKaGVdHFLlly+jPoSraOI7eZOGbu64LSdzaSfrH0EnhW+YX6PdlIbLYwbRBiSoFSzG/OolQ13EVg3QzpzisKlDDPVhoFSiMnaUTcqJBGZUAJkzYDhVkwX0p45LkLDJRxCF5oPAFyJ5GltdRlF1aGfpZ6HM4NKHsGhxDZWULQs5kpJEpUlUkhJgjtHUiKzQvHjI7vOvqLDvYLaWEW2t9LqHEwuClCkaH2NUEGDefGvnfpnsFvBvqbaxLWIRfKtBkj9VYFs3MEg8tKKoG6XFldNTMM/kSLTM7+FQq6Bpk6FD2GxKV6GDwOtFMMnzFVFOnrRnZe1cqglzS3a4Te/LnXTpaq4kTlHsWDZeM6l9MWUUKAJBIH15UBeBkkxuCqC9MsUl19DgiVtjNpMpW4gFUfWKEoJ76OdFfzm0xN8mby6vL7yfOnvpkw6ErwxQhKVEOZiBE5erCfIVy6tergvGT9OiiCkpFMsubjUpNFCDAXTqO0KaxCINdYF4JWJEiRI48qeMs5ANXSoTNiD61b8cSHVDWVJUQRM6a25U701fRiMK09CErBCYzJKimD2ZF+yYtaJJvrTGOQpS0rQQlRQ0QTpfML/vCk1YbZFdN4Z4vGtgfncGU/sZfUZaZS7gVe0hae4q+OaiLasanQtqHJaR/uFJeKxX18Ln8Av4KqJ0ecEFOHwp9jEON+I+SafAAS1DnWQuM/GSeZ7td1cuYxA/tMER/wBuPcE02hxtTSlNJKQlY7JmxsTEk8axgk8nE5iWloCfsqJBnfu08aYcXivrsNueKD7ya92u0wVguOLQoi2U2I8ufGoqWm/qYxY+8Qf9491BcDT5PHVf3mBI5pSof6QK4wJYLkNoWhZSoEE2I13k3sKlow731MWg94+QNPAYmU9YptaAbkE5hukAx7t5rNiqOf6IiACymXS1B9rXiINx+BSbDv6PFNq77f6QadYT2FgNhwhZ7B33/BqM6239fBOp7guPeBRMyR/WvtMnnJ+NKoJGF+w8OX4FKiKcsbUDryREWIuABxEAePnRZ3BpWkJULTOsX0m3fTe0sMhCR1bbfZhRUhop9k/bVKjN99SW1ymRSv4DDszrB4FDY7AI8SffTqxNch0x7K/3FH3CmFYhQ+qv9xXypDoTVHOFY6tKU6gG3dJgeVEVa+A+NQEOBQnnU8G57qZEZUmgVj+j3Wy4lUE7jpa3woZs3obisQ+GG2rnVf6NI3qUrcOWp3Crrg12SgC827ydK07YrbeGTkEZrFZ4m0+Am3/NdEmlFdzjae9mb7c+jhvB4MLzS+2CpSxMLnUAHSLAVTA361v3SHEJWwtLiRkIg8t3hrXzRtllbeIdTmWClak3MGxiCAagoX1L+tiqGtprSVQLkb9191RCK9yxrSNWSog3bsaKK8UmKcTXSWwdfKsA4bpw7u7+XwropuOdq5Og8fh86Ji2fRcCcaTwaX70D40U+mFU/kh//N/7Pzpn6IMPmxbx0hk371o+VEfpgwWVGHVaM6x+8kH/AGVFv/IUS9hllTsNeoyxUrB76siTG8dqnx+FRqm7ST7PeR7qfwGyyrQSeArVZrGtm4mCJ0BBE6GNxmrGtIUGhMBTKhO8QU37x37qhI6MPqMJRH3iE++9EE4UtpYQuCR1jZgki2Y2MDcBSzfCLaYwnAR7OLPjP8RpxODxA9nENHvn+Cmc+AP1FDuUse8V2E4I/WcT+3801Mv5yS0DHJ9ktq7lAfEU1iXHi251yIUACMpCswE8Cb241w2xhN2IdT+2mneoR2+rfU6CkyFZSRE6QeJ9KUbPQexL0pQQx10gSMoUU27j+BUFx9r6+DUn9lQ9yhUzDNqU2jK71Rj2omYtH44U6ll8aYtB/YPyomlbyBi5gzq2tPir4k103+SggoddSQQQCbG+hGUWOmtGcuJ/vmVd8imMQxiCky3hV2/VnwnfRsSjhvV5IVlMzm4TvjlXLaXfqYts96Y/0zXjSPz6z9tCZHdam1YEfWwKx91Sj8aAzbJObF/3zPmv5UqgHAt/4XE0qImS14p5OUiAZ1qu4DgDxHlb4UfJQdUqPeQB6TQd1sJcVAgEgxwsBblIoIaSzZPYVYX/AAK7Us8ahsrv4U8o0jRWLwNub99PhdxfdUNa66Dw15U8US1JBrYjEvIWFEZVTFspKRIm061edgPl7O+QSqyQncVInfpAJJPAiNwmj9GsaAtBi+bMAQLxu9K0vZGCQhlAb7SFSsLFgUrOZPecpT3m9Ul0OXqwV0t7GDdJ9rIo+JGtZL9IeAjGF1A7DyQud2YdhceIn9oVrnTwTg3hugCOUgedUDpLhf8A7bhnljV9aE23KSSo33S36VoAZmj6YMfjdTZNXnB9DW3kpc645T9kJHgZm9EGehmFO5Z71ke6s5IO1mbNpmnSzWqYfophEaNJM/aKlf6iaJN7PabT2EpR91KR8KD1EFQZjyMA4YKW1q+6lR9wohg+jGJcmG1JAuM8J1+93Vqa1jn+O6vFdx8qHqB2Af6Mdiu4dx9ToSMyEJEEHeSdPCrJ0y2aHm0JWbBVo1kjnrantiI9u0eyPfXW1EyInMM0wY4RPv5VLe91j7VVGfu9BGjfrFjkAke8GpeF6GYZGudW+6v4QKsiGJ1AF++vQ0kb9OQ+dM5sCggO3sPDDRlJy3BUM1/Em9TUJCbJSByAqSpGuvh/xXrY3CT+OFK22MkkQMQDVV2g3lUL3S94QtA+KjVzxQCdYBHHW3GqdtpYUVlN4W0Z8QCPSjG7C6oiOY9IJnBg316pN+c5aaVtJnfhAP2Y9xFXzZ+IWG0gKUIAETpFPKxLk+2rzo7iu1szr+kcJvw4H73wXT+BxOGUuGWyhRSZuqCLcVGrwvFr3qPpULaTmZBJAMXEJTPgQJrWZRaKu2Gyz+dBKAbxrrbQcYqKU4HcXB+0fiip+CWpIcypzKCjCdZPDxpKxmI34P8A/mD/ALKPUDqkQA1hNzzo/aH8AroMsbsW6PEfMVKXinDrgSf+0D/srxLgvm2erTc1HuA30RMeWJuy2iFZpRGb7Ub/ABpKYXJjFpF/ZKRbl4V6lUpZUEFsStOQiCnlBqPigyFHNhlqO9QzwedlRQHfBKyP/wCKa8j/AA0qHThf8O5/n/ir2iLflloSah7YbiCPxv8AnU95FRNoezygHy1+NJ1HeUCjiy2QoqKQbE3+HjTzvSNEWdvxv6TTGJYC0lJ4+6qqtqCQdxjyqiimQ3uOEWPF7Yz5SHjIP2z5UeQkWkD8RWdZb24itF4fjhQaoeEt3JxspY/pJkXyluCB98D41a8J0qcQhTAfyutS2CW0Qko7IBRlByiLX86pqx/WmyB+icvwMiPGoG1tovvBhbwOZLYQHSDndCTdSlG6ryAeXfStN8ATipPciw7T6S49wqw2KQ0tLggKQhQVqIKMphV9xE91DukgSGurbdxC20LTLb4IUhQC0ylMkBNyLwbjWlsLpSUkJdAcQCD+skjQjnVk2psYYxsuMLKioSftGDm7WkmREm95JNGM80wT0sXErPRHaZSosyMq9J0Bj4+8VbkNAaTas2xeHcbVCAcySNYkEEzra0DzotgdsYlQlboSZgICUz3z8jTy03ZKM8F2yd9eidwHjVVZwuKWSrrlrB0SSJ8kx60ZR9H+0MQM3VFNrFxYH+U39K3pX1N6ldAovEJAupA7yB8ahPbYw6AczzfOFA+40Fx30WbRRJ/JkuC05HG9O4qB8qBL6LYnrerLKsOkHVaVJFuahKieXmKHpfIfU+DTtgbUadQpTSs4CwkxI0AJF+ShXW29pNMpSp1YSCohFp3CUiBMaW41C6E7FLDJCiTndKriDGVCYI/ZPmKkdJtirdDKk5srfWZoSSntBEFR0AsdaltW6h93tsEs7eW+6EYfDOuSYEJEkcQCRA76uWF2chs/1pp1u4grKQgzH10FSZkxBUDyod9H72R0JYW0vP8A2hjMpIEQApCgAmdxv37tLDubsOJAzAiDdCheQCd8biJ7wJq+yK4Jb2+QLimsHhmC8ppJAFge0VE6AZt5qjtYzH7RWpDEMNDVLXYCR+usdo/HhRnpHhEJcThFryoP5xgXgA2KFHdEEJvparIxj2MK1kRBA9lCEQo2ElWgkm829KKpAdlSZ+ikK/tcRI3hIJJ8SfhVH+kLYOGwRU3hnCsdXmXK0qUlSSTfKBForQ9pdJbEuRH2M5yjlkRdXer0rKek+2BiXViwSlsiycqUjfA/GlaTDHkK4HaCcgkgHfcD317i9poAkKB7jPlFDtm4lQbTAGk+yCZPfTW0lBwALkZJUCkBJB9kT2b6+zbvFQrJ2KXtCAxYP1h5j310rGIAupJm2otNr1VsmFIl2SreUOI9U5SZ3U1kwXtJU6CDKZUmARcTCL3o7UDewon+0dAtex799cfkOI/xSP3T/BTrIHXrB3pB8dKFrawQJH5yRr2hrv8AqVkGWF++tBEYPER/6lv90/wU4MLigYGJavyV8EUIQnBQZ6yeGb/46faRgbkqWItqqdNB+b9aNeUJu8snPtuBtPWKSpQc9pMwQQANQK7W3iJ/NuISngrN46A1FwvUlp4MFRSkpUZmZNpEgWgCu9qfkspL2YkptBI010HOl6lXmN/9HcuM/vmfNz+GvaFdZgfsr/eV8q8p/OCV+WWomo+Iyx8Zr3MT301iUGJvSUUbBYZIkhJnjETFp0vpQrHbPcUsqSmxvG8cbHnRFt4JlJVEqEg77HgOWvKnMG6kqIBJOpE2SNLA3uR7t0U90QilJ5I2zdl53C4pBQExCI1Ma90+dHUr07vlTGCaylZk9ozB3Wi3fThNk0t2yriopEnZm13MNikLQEjMkoUVCQEKUnNY74HrTn0gkKxICAkIS2gJyQElMEiN0XjwoRjMQkLaK0lSQe1GsAiRHdNF2+m2CRkU5hXXnkJSkqVkykpHAqPqmnic0+QIro2+oAhhy4BzBCvraQYop0fU9hlKadcLQJSooWhXbQZCiIEkg5YA1kzpZ3aP0lvEwyy2iUg51FaigLGliAk6XqvtrxOIxDYcddWSqEKzXBUZOW4g29BT1Yl0aphjhVOpOIbSpJgSSUq7RAEwQSdLVdV9DcFEHDN/5ifOZqjdGOhGHQS9jevdcSQUoWCEmMpB4kyDIJiDoauasc4+4kSEpnQace0d9PkXA5sborhcO71jKSjXs6on7QnQjvqzJVTTaRFoqJicWG1CVCDqJEjdmA3jjw140GZE91xKRKiEgbyQB5mg+L2tgnAW3HWVA7ioR4HceYNAcZs5zHPmVQ2nQ/VSOQ3qNEEdA8NFy4TxzAekUaRrYKfwzTJCGVZ0TIJVn9qfrcBpT2B24jDLV1gV2kpy5bzdXGIih+2tnpwyyhsqKUgETc3ubiONO7P2N+UvAKJSlLaSSBJMqVYHjUIJbykr2hjB43AKeLqUdW6faWE5Sr72Wyu80a/KmlC60FJ4mPQ15h9g4dAgNJ7zc+ZpP7DZUIyx90n/AIqzroTVgxrFJUM0aixsZHfTbzveKiOtdUotg2SSB3aj0IpsuVxvk6SUUAi4B7+V6pv0mIQWmoAnMpJIG5SCdf2atOaqt9ILH9Vn7K0HzlP+6snkKM4wOHWW0KSVhXVi4JAFomNPHnUN53q09oRpaSZiwEkn56zTbu01tJSPq3gHSUEpgiuFpVicpbQezYzFyY0iri3awTGtssEf+kbnkgH1JrxzHNKn+pzb6rSfO1E8M1jEJCUtBCQLAuiPSunXMbaVM9xcHxpSq4/oYIAdQQfaRXDqDmIGCzwfayJhXOSm81zcKYnXLB0sbSLc6mP4F1SipOISkHRJTMd8UqKNXfnQihLm7Z6f3Ufw10A/uwLY7+r/AIaeTs9z/FJHchXxpLwXHFq8AB7xRvzIm19vpHLRcPWBxhDUotlKTmynfl4Tv416248AnqUpVbtZikRGntEc68w+FSlSiH1OEoUIVltpcR+NKYyNlI6xwtgaEFIk8O1QHyojpexnBoftp+de1HyYb/FOeaPlSprJV5gnYbGpcSFJFjpx8a6dfkaWqvL2ghs5WpSjcCc3fpUfEbXncT3nKO6B8a20G/BN2qyElCufHx036EeNetWWhVt6T3K09QKiN4PFOozIZUGwZJyhKbX9pevhUFx5XH2IyjjGh76ZIm5U7Rb2zrXZE5fGov5SkA38TYb9/wAprkY6RKQlUCYkyRykUsYstqakeLJmH2Yp99llGXM4ogSYExNzu0NR+lOx0NN4Z9lSHA7LSwoJVkWNIgzIhUzvTT+wtsNqfbIlLgPYkxCtxzAG3cJ5VB2o03nJbgqC5UoTlcvrBuIk699qpE5502M4UahNjeTfuFxutpRPZeIyPMkJJKHGyTIIKQQmyQNbi3f4icCjMSY0JNS8I5ErvIvI1te3O1OTPo1sofaCxmQFAGFCw7+FSmMK3AypERYxE/Oq10N280rDsrSqStCCoSLEi6YJsQas6cUhfsq8AUzfx5GgmZoadYyyUnTd/M2qJjsAh85XwQpIkFOsLsRMXuOHCiYenspA/HK1cPKy5BYX3WgQbW3cqIKAfQ7Dqwwcwy1FWRRU2oghSm1ezmn6ySCk9wO+rRNCNt4crQHGjDzUqbJ0P2m1fqqAA5EJOoFCj0vbU0T2m1pPbChpYkhJ0UbDTiKAQL0uf/rDgHAD0ij/AERfjDqcUdCZP6qQJ/HKqq6vrvzguF9qTrCrid3lVn6M4YFhaCYlRBFtCBPfUIP3FZrBZm8QlQkEfjjzr1S4BJIAGpJsPGsy2s3imSUhTbjaAEjOvIQEgAqzEwRab+dBOkm1lN5QoKcStAUlaCSg3IIvBkRw0I41Z4JrJal4nMpZzhfaIzJIIMW1FehdAujj04dBEgGTBsdTRYLrmfJdE1tVBemqZwjne3/rTRNLlDOlRnCu9wPkQfhSjIy3G4IYgLKTosxMm97TJkRaeQpzZ+CW0haSodYqcpNwLAAmfOpuyUAKWkaTMczE+tO48KVmTISDqqB2d0ieFUvoNFdQSnZmJ/xDXhJ/2V6dlO78UnwQT7wKbGzcMPaxTp8UD3k0y61gE6qdX3KSfOE03nAaaWf9jpQR1IKsxCyCdJuLxup7aGHYLii48tBt2QpIGgvf5UyW2g2gsg5Os1JJnz8rCu9pYlpDnbaQtUDWSo20AzAcd1L1Guln4I5w+CGrji+WcfBFJw4AfVUf2l/wium8cD7ODB/7IPvBqQ2+/wDVwcd7aU/7BTZJ2vj7GNm4nDFwBpvKsgiZUbRJ1Mbhwp7OA2FKa63tQE5c0HjH41qQ2/iSpOdpKETftpkc8oMm/LfXmDStTTobISpLguqcoBsZj050GxksDIxZ3YA//q/8aVd/0c5vfan7qvlXlG0DbPt9EROysM2JWXHDzhtP8XrXo20y1/ZNtpPFKcyv3l607/ROGSfzzhcVv7RUfJGniqvCvCCyGkfedNvIST50RP4IOO6ROOkJQlSlHTNKie5CbeVQHGsigHUkLsFJNiI48yIox/S7LchsKWo6hodS33DL2z4mgO0XFKXnUgozaCCBa1idaZE5PuEFhS57U8ExHPTSLVyWSlUWnjyIqNhlWzE7hPG24U69ixuII3iPSfWnJnONRcEa3NOtv9nNyJ7j/wA1ALxnU0QwWGWCnMnsqNiRYgWtuMEVjBTAIyNCbE3PeadZEIPca5y51SR2U3i8E1FaxPaUk2kWvamAXf6NmH0tJWhhKgZhQdSiwMFSkq9pRO+bAaVqmGx5CU50EKkDUFN+BkE791Y90H2qcPgsUpRC8jiUtpVpJSIMd6ia0Xoax/Um1E5lrzKKkqUogkkwbG40pUZluw2K7kz+rHlx9aF9LNprw7C8QhOctiYXYGSEkwNIBJ03c6cw6ymLxJtMJ15EJnyNdbQwiHmnWlkEuIUlUGYCpHh/KmAZj/8AUvHFaQeqTm3ZJg8Nah7Y2piFJ7ZTcqKlECTPAWAAHI0GxOCcCsiykKbVEwoQUmOe8UQx+0XHSnOEAJSEjLYQPCfjzqYxdtnugNtCBORGggDsjQeNRtrYp1BCmjAAJVcTuj2hHmRTrMJQCT7IHlA41S+kO0g+4MywGExlTPtnirlNoqEObLyVqjt/aTiyQ+8pwBWZItpY+wjeJOgq/dEui+HxDJcW4HAfqoX7HJYiUqgCslONw4zjLmUTMq4g6BRNp91SNnbUdwziXUOBABBJSokFAiUgbwdIPDxqykxJQXQ0zEsIQtaGxCEqUlIubAxqb1wFU2lYABKgJvJMTN5vUHE7YZRqsE8E39Rb1rn5ZTgKF6BQfpRiv6s/f9Gr0FC8Z0kmyEeKj8B86GbV2ipeGczG5SsWEbqLg0rMpKyBgyQ8YBhUX4WVc/ux40RxWQ5wucpBB4kHUeNQcB9U8U/6Y/iootoakTIpmUhZVziMAn9CZHEuH4gVcehHRfD44BwNsIbk2JBdUEmDlRmJAm0qjjBFVZvax/RYRZJ39UmSeJKUHzmou3A4sNqcQtspE3tCifqkXAgJ1g2NMCTTWK/R9C/9J4Dqeo/JWg2DMBMKB45h2gec1mfT7oi5hnUu4VctKtlUspKFDiREgjSeHjVQ2F0xxzS0JDzrqbQlSio9wzT8O+j2I6UO49pbQcCUKPt5ASnKUqiJsd0g6HS9M+CMNydAF5WKHtOsj9tSj6TXAwrqtcU2OQQon1TQhnFlp1aXDJCiCeMWnyqa0EYh1tAEpJMiYtBMyNLD0rbVVjb3uo9xH5opjEKcXIOXJCT945vhXSnAQtBUAVwTuGoPZM20i80O2gENPLSgEJSRAvaQDqdajnESqTEbifWskaUmsBLLhRZSHZGsOAjzgV7QhzGGTERusPjSo0LuDWH2ZiHhKwUIOgACPEqVePOpSOjbCfbcUo/ZQQf8xFFsQhZPavPH5D51w20BzNTczoWlfQWES20PzbaU8yMyvMzJ8BQLpXmUlClKUogkDNuBubCwuNOVHso18vlUfarCVNqUsaCe7LeaCeTSh7aZRSsmuRUraDAQqBMG4P41qOgE6V0HE1klYFkqV6nwq0YrGpLSEEXQhAQeEFSlbt6lHSNN9C9jYFeRSspiLmimzmzJV1SlpbIJKbhO+VCNOdT5kW4067kfEYktp0JP2YAA+8Y17qFYMlZjLCs3Z3gTJMngKs+2NssLSkqKkkG4TbMAItwvQXCSsgISmXF6A3TEmMu8R8KsyCCmCwsMLBWkAuJUSJIlKSItrqD5VpvQDEFGHSgOZiVKMJ3AxcdgmbG1ZiptsqPUhQVkGVvIoqziBkCYMk7pgQRfixsjpM/hgCtIB1Ej2gABa/Aj8agJvzSANwvqbD1GT3HTfXTbSpmVAb5MeGg5bhPE0B6G9JkY5slBUCmAtAgZc0x2gRIMHduNqP4JuTmgazxJItOgAPcPGihWUDp/s7q8T1gFnRP7SbK9Mp8arRFal02wXXYVRAlTZzgjlIUBzifKsuQZUBxIqckPFl1bQSCCbbo4GKyXpNh8mKcbCSE5iUjkb25fOtXgpJvopXDv95qldM2j+UJUR9QDyn51CDovtso+JQpBUgggg3B5d++uFqUAR58/waPObPU77IKlAATxCQEifKrd0Y6ABSOsxCokWSBeO8/Kqp2aWnT5wA0qEAx/zT4ANWTFdBCErLS1KNyhOWNNATJkxbSqmyCJBBEcfW1FwaIqSY+WaHbYVlbUDpB9aK4aSeXHcO80H6VIHVSFJMqix4CfLTSkld0PGuR/Z/stk6EZZneRMR4VYEtdlN9x9KrDDZyNKSbxCSdPZJA+PhVkwSyU3FgZCjYeZpaLRZKSlUXWb86BdIsEpKFrBBFiUmeQkXiN8EbqsKlgncADprHzoT0jxwRh1qTBURlTJGqrG3dNZJjNxoozanFKKGyoFyE5UEjNO4gG49KuOxNmqYbDZSUqgk3Bud8psRbdwpjou0hspzkZ4kwATcXAndVqVtJDlspAGmluMGqShaonDU2ysqG2+ivWvtlBI6z2zrcakd8UZ/6HThQl3rFLUbARAEgz761rYuBYS02pnKUqAVmWMyzPlFFcTg2nkZFpSpPDTTgRcUNkuLwb1oXu25Plzpds9Tb2f6rl/FIAg+lBHUzefC9fRXSL6MsO+AEOOJ7QJCjmTF5i2YHxoFivofYzWcVG5Mx6lPxp0pJcEZSjJ3aRjTLaoECR3T60q2Vr6MXEDKhaMo0kmb3vAr2mz2Yvt7r9lUU4KjtvZtKawqSRrefT/mnlp4DKo765aPU33wORTi0pIKVCZtHfR3YXQjFvkEIyIP6RywjilOp8o51oewPo/Zw60ula3HEzBMBAJtmCbmRzJp4wbIamrFfJh+zejXWqGaeqRIneeAB5WvV72BsJpoZG20gcxJPeTc1qStkNzdCDefYT8Ip9nAJTdKUjuSkesTRnoyk/ywThrwivxyZd0gweRlfZgQd1qy1v8nJgvvA8CykzO6Q5X1dFoNUbpV9GeFxKg80hLL4IVmQAErIMwtA7JmNYB50+lpKPUjq6znWD5qxrpWq+61zPrRjozjlJUlBa60ghTeWAsFKgSAo/VKSuR3UZ2v8AR/imHHOsYcyapWgZkCdxKZ0nfwqv4DEqwuJQ4nVpaVeV4+FVapEllmit4dWIw5KgUv4dxSW3kKKVhOTOkZheAlQR4E1QWWUDKoqLzeuUmwzyDBBkXvuumrx0g6SOtZ3kNoSh11PWJVdYUUiSAIgFI8wSdaqCmkJbCG9IJ4m5MSrfaKno5fwW1/tcmtdEtnsYJoBixdCVqzXUq1oKlDs3MDmasaNoJAAIAB1nX906+E1latuLShIC15QAAAFGwgcDQ9fTEAkFRN7DKR+9xvyo7iTibY3tRDhyjQ2m2m8/y91Znt/ZJYxaAkS0twZCNLKAUj9k27iKrP8A1kSqynTyHZHiqZjuijzXT6WurdQShJCkKbhK2ykggoJtFoIIggkb6zlgMYuy1N4U27QJKj7h8qrXShjM6UmAMqdSkEfj40NY6eOpici+EgJknknee/fWm9FuhyS5+WY5ptWJWlICCMyWgBEQokFcakC1xxqUIOyk5YK10B6IOKX1iiOrgRaxOs87X5yK1NnZbad09/yqXNLNVljglJuXIkNgaADuFDdqdHcNiP7VpBP2gMq/3heiU0pogMa6bdAnsOFPMlbzCQSRGZ1A+7bMnmLjhF6pOzdq4RTJTiMKpxRvm6wpTBkQMsRETN9TX03mr5z+m/owjC4tLzQhvEBSikCyXExmjdCpCo45qRwHUgJiNqNIQEpAISUEdsFQyDIN3AnzNRH+lCrZUAECASdO4AWqvhNKKCQdxYMRtt3qBeDA0AjXn8ag4XEPPGCoqy9qCRAjfwoeQTqTTjTpSFQYkR8aNGbYa2biioqIO+PAWH450RxOKWgG91QBy0M94ifChOxUWmnOkc5UIGqo9BBtvo0BPBrXQTbCjgkmZyrKRH60Kt4qNaJhT2RvO/vrJ/onWPyZ5OoQtB8Y180+laOjGhKilWh0P43hQV4Rwq+nG8nPqyawFc1NPEKSUm3A8CNCOdRl4iD3ie4jUeR9DXJdkGNRp4XHyqtECXh35SCYB394sfWlQbEE5iUmxgjxE0qNI2TIS6coSB7r1cvoq2Ih51T7gnqcuVO4rVJCj3AW5xwpUq82EVZ7GrNpNI14V7SpVY4zylXtKsYVKlSrGPJoB0h6J4TFiXWk9YmFJdSAFpKbi/1hyMivaVFGPnjpUypOIdbxLi+rZcAUpKQSZByKCMwFwQSJtJ1o50t2Nh2BhF4UqLOIaUtJVrbKq83uFjypUqWKqdLuVm7i2+xRHcYQoiBYkXM1DxGIUq5gd1KlWayLbobS6obyO6tD+iPo61jHHl4gdYhKciUqJjMq5URyGnM8qVKkm6RTSVypln2R9GbWF2gysFbzLaFOdvJIcBAbB+0LlWlijmBWstOkiT40qVVj+Nkp4k0dnFBKCpVgK9Q7vVqd3rFKlWFO+trvNx8qVKiY8Waq3TTo0naOHcYJyrTlW0v7Kxmif1SCQeR40qVYB8w4xotOLbWIWhSkKGsKSSkiRY3Box0Y6OrxuJ/J21pBhSsxmDkiQBxvaYHOlSpGOgl0g2VhcOQkBxbgMKzKgSLGyAN/OgLxTkUhKEySkg/WETYKO4z6ClSpEZvISwe0GmBkcQsLAuRlUnTvEVBxeL65yUEkQEJm2tzb8aeFKlTxdjaip0jRvoocCEup1BCHD3JJHrmmr9jAoplIBUBcG0lPZMHcqU+MClSrq0uDj1eQPsDa6nChKvaSVBR4xmR7qPByBPAj5V7SphB3Z2ISWxOokfukp+Fe0qVMJZ//2Q==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0" name="AutoShape 16" descr="data:image/jpeg;base64,/9j/4AAQSkZJRgABAQAAAQABAAD/2wCEAAkGBxQTEhQUExQVFhUXGBgYGBcYGRgcGBgcFh0YFxwYGBcYHiggHBolHBgYITEkJSkrLi4uGB8zODMsNygtLisBCgoKDg0OGxAQGywkHyQsLCwsLC8sLCwsLCwsLCwsLCwsLCwsLCwsLCwsLCwsLCwsLCwsLCwsLCwsLCwsLCwsLP/AABEIALcBEwMBIgACEQEDEQH/xAAcAAABBQEBAQAAAAAAAAAAAAAFAAMEBgcCAQj/xABMEAABAwIDBAcEBQgJAwMFAAABAgMRACEEEjEFQVFhBhMicYGRoTKxwdEHQlJy8BQjQ2KCktLhFSQzU1SissLxFoPiNMPjFyVzk6P/xAAZAQADAQEBAAAAAAAAAAAAAAABAgMABAX/xAApEQACAgEDAwQCAgMAAAAAAAAAAQIRIQMSMUFR8BMiYaEykXHhI7HB/9oADAMBAAIRAxEAPwCsbO2ihwkJm2/ce6pK2UHVKT3gGqvsRJS8oAExKTGgFzJPGctWZCrVzyVPB6OnNyjk5U0kCAkAcIt5UNxOzm1m6AOYt7qKqqHiUBQKbiQRI1vwNZMLSYxs7ZbbbiVJBkAiZ1kUXA1/HCoTQgp3x4bqmTr3/AU0WTkqeDNNoj86599f+o1HrRtrdHNmIY657EYht9edWQdWpKiSSAhMBWpTvi+o3Z25EnLMTadY3TG+rHE+TmlSpVgDjY31OxC5CT9mo7SLVJGlTk8nTCHtYndopyQkHMfT50MpGlVDmPUpmiGDwcmo+Fb9as+DwcBP41q2lp7hZOgM/gophRCRerDjGYSSR+BVX2hHWKgRQ1oJDQnQyVSZqSqIqHFOZrVIxwaVI0qxidsfChxZSSR2VG3KKsmIeywC0hxBQLqSTfT2gDy3VX+jp/PpHEKHoT8Ks+FfxCW0BgAgAhQkC6ezvInQ0reS0F7QQBh1apAP6qv4oFI7LaPsrI70yPNNvWiz+0Hf02Ennkn1y/Gof5bhFe0yUn9UqHuJoWPtRBOxST2HG1Hkog+VetMYlBUEqVKde0FfGpykYY3Q8tJFwFGQYvBzAHdU/Cph1Y4pBoORo6dsDo23iGz2gD3gg1IPSUEDM0QoEEEEEWPMVIdw+KjRK+4pPob1CfSR/aYaOeUp9RNbBvcuoTT0iYOpjvBHutTrqEPwUOCR48OEVX3Dh1fVWjxBH+a9cK2YgjMhzeBGVQMnnutWpG3y/ktWBzZYVchRGvDvpja5VkiLKkGRuIoKrC4ls9hZUO8H0VXn9NYhHto8YI9dKG3Nop6zSpkM4Tur2nHdrJUSSi55/wAqVUOfcgts0IYWoOKUGyM0gZiIsbb93rRRvaGFOmIj7yFChmINgveghXeNCPL3UVThWyLoQZ/VFRfdnTC+EerdTHYWFjiKjPE5VFIlUWB3nhUtthCR2UgdwpjELABPC/lSlawcYR3MhCtCQDHeKIDf+NwqDhXApKVDQwR41OQdZ/FhTxJy6Gf9JH1LxLmYzlOVPJKdAKGUR6RD+su/e+AodVjhfIqVKvYrAJjJpxxyAfGm20WFOODsEVPqdSvaDq9ArypOBazHkKqlZyklCbQNal4PGLSR2jY3BvbeL161h+NSG8GFAHeNRxHziquElmJk48MJvgFI4GPGf5VU8c3+cVPH/itDOzg+yHcMj2JStuIIMapBPO8Vnb6SFqCpCgoyDYzO8GhLVU0vtBem4M4Ca9y17NeBV6CoBwpFNqTUpVcOJrOJh7YS4xDX3o8wR8as6cOVJgPdUQtzuMqUYN/nVVwJyutHgtB9RVoxXVfneuBKQ7aJBBKUmfU1zy5OjS4HE4fFJ9l5tXofVI99JT+L+u0lwfsq9JVUJGGwp9h5aO8j5J99PtYI/o8WD97+RVQH85GcTiUAHrsGU8wkp92Wp7CwXUEaKRXiG8Yn2XG1+Me8JrmVZmCoQqCFAaAjUedAZYGF4dGY5cUpCpMpOgPD2tPCnmkYlPsPtrHeR8APWmtoONBRDmHUf1xmAPiCBy8KhpODP962eRn3g++igSwwg67iP0mHQ53ZVe6TUYrSUOgNFojISkgibxIB7vSkhtv6mLUOSv5q+FP5HMqwt1LqchykaiL3sKwDzHstKKFLcU2opsQBEDy48abRhF/o8SlXJU/zqQsktt5WQ7a4IBI7pE+VQnktfpMK43zGce8x6UUaR6vBvzdLJ5yL+tKmAvDfbfHKf/GlREJOAfsEkGQIMg2NwR5g2o3ghCEidBHlYekUB2TiCsrKhBJzee/zFG8LF8y0I4ZjAPcaSRTTfUlUwtF6dkblJVzSZppxUXqZ0nmHSE5QBAERUxOtQGnAcpBkSL7tanFcE9wp4kJvJn/SQziXe8e4UNon0kE4lw/d/wBKaGVdHFLlly+jPoSraOI7eZOGbu64LSdzaSfrH0EnhW+YX6PdlIbLYwbRBiSoFSzG/OolQ13EVg3QzpzisKlDDPVhoFSiMnaUTcqJBGZUAJkzYDhVkwX0p45LkLDJRxCF5oPAFyJ5GltdRlF1aGfpZ6HM4NKHsGhxDZWULQs5kpJEpUlUkhJgjtHUiKzQvHjI7vOvqLDvYLaWEW2t9LqHEwuClCkaH2NUEGDefGvnfpnsFvBvqbaxLWIRfKtBkj9VYFs3MEg8tKKoG6XFldNTMM/kSLTM7+FQq6Bpk6FD2GxKV6GDwOtFMMnzFVFOnrRnZe1cqglzS3a4Te/LnXTpaq4kTlHsWDZeM6l9MWUUKAJBIH15UBeBkkxuCqC9MsUl19DgiVtjNpMpW4gFUfWKEoJ76OdFfzm0xN8mby6vL7yfOnvpkw6ErwxQhKVEOZiBE5erCfIVy6tergvGT9OiiCkpFMsubjUpNFCDAXTqO0KaxCINdYF4JWJEiRI48qeMs5ANXSoTNiD61b8cSHVDWVJUQRM6a25U701fRiMK09CErBCYzJKimD2ZF+yYtaJJvrTGOQpS0rQQlRQ0QTpfML/vCk1YbZFdN4Z4vGtgfncGU/sZfUZaZS7gVe0hae4q+OaiLasanQtqHJaR/uFJeKxX18Ln8Av4KqJ0ecEFOHwp9jEON+I+SafAAS1DnWQuM/GSeZ7td1cuYxA/tMER/wBuPcE02hxtTSlNJKQlY7JmxsTEk8axgk8nE5iWloCfsqJBnfu08aYcXivrsNueKD7ya92u0wVguOLQoi2U2I8ufGoqWm/qYxY+8Qf9491BcDT5PHVf3mBI5pSof6QK4wJYLkNoWhZSoEE2I13k3sKlow731MWg94+QNPAYmU9YptaAbkE5hukAx7t5rNiqOf6IiACymXS1B9rXiINx+BSbDv6PFNq77f6QadYT2FgNhwhZ7B33/BqM6239fBOp7guPeBRMyR/WvtMnnJ+NKoJGF+w8OX4FKiKcsbUDryREWIuABxEAePnRZ3BpWkJULTOsX0m3fTe0sMhCR1bbfZhRUhop9k/bVKjN99SW1ymRSv4DDszrB4FDY7AI8SffTqxNch0x7K/3FH3CmFYhQ+qv9xXypDoTVHOFY6tKU6gG3dJgeVEVa+A+NQEOBQnnU8G57qZEZUmgVj+j3Wy4lUE7jpa3woZs3obisQ+GG2rnVf6NI3qUrcOWp3Crrg12SgC827ydK07YrbeGTkEZrFZ4m0+Am3/NdEmlFdzjae9mb7c+jhvB4MLzS+2CpSxMLnUAHSLAVTA361v3SHEJWwtLiRkIg8t3hrXzRtllbeIdTmWClak3MGxiCAagoX1L+tiqGtprSVQLkb9191RCK9yxrSNWSog3bsaKK8UmKcTXSWwdfKsA4bpw7u7+XwropuOdq5Og8fh86Ji2fRcCcaTwaX70D40U+mFU/kh//N/7Pzpn6IMPmxbx0hk371o+VEfpgwWVGHVaM6x+8kH/AGVFv/IUS9hllTsNeoyxUrB76siTG8dqnx+FRqm7ST7PeR7qfwGyyrQSeArVZrGtm4mCJ0BBE6GNxmrGtIUGhMBTKhO8QU37x37qhI6MPqMJRH3iE++9EE4UtpYQuCR1jZgki2Y2MDcBSzfCLaYwnAR7OLPjP8RpxODxA9nENHvn+Cmc+AP1FDuUse8V2E4I/WcT+3801Mv5yS0DHJ9ktq7lAfEU1iXHi251yIUACMpCswE8Cb241w2xhN2IdT+2mneoR2+rfU6CkyFZSRE6QeJ9KUbPQexL0pQQx10gSMoUU27j+BUFx9r6+DUn9lQ9yhUzDNqU2jK71Rj2omYtH44U6ll8aYtB/YPyomlbyBi5gzq2tPir4k103+SggoddSQQQCbG+hGUWOmtGcuJ/vmVd8imMQxiCky3hV2/VnwnfRsSjhvV5IVlMzm4TvjlXLaXfqYts96Y/0zXjSPz6z9tCZHdam1YEfWwKx91Sj8aAzbJObF/3zPmv5UqgHAt/4XE0qImS14p5OUiAZ1qu4DgDxHlb4UfJQdUqPeQB6TQd1sJcVAgEgxwsBblIoIaSzZPYVYX/AAK7Us8ahsrv4U8o0jRWLwNub99PhdxfdUNa66Dw15U8US1JBrYjEvIWFEZVTFspKRIm061edgPl7O+QSqyQncVInfpAJJPAiNwmj9GsaAtBi+bMAQLxu9K0vZGCQhlAb7SFSsLFgUrOZPecpT3m9Ul0OXqwV0t7GDdJ9rIo+JGtZL9IeAjGF1A7DyQud2YdhceIn9oVrnTwTg3hugCOUgedUDpLhf8A7bhnljV9aE23KSSo33S36VoAZmj6YMfjdTZNXnB9DW3kpc645T9kJHgZm9EGehmFO5Z71ke6s5IO1mbNpmnSzWqYfophEaNJM/aKlf6iaJN7PabT2EpR91KR8KD1EFQZjyMA4YKW1q+6lR9wohg+jGJcmG1JAuM8J1+93Vqa1jn+O6vFdx8qHqB2Af6Mdiu4dx9ToSMyEJEEHeSdPCrJ0y2aHm0JWbBVo1kjnrantiI9u0eyPfXW1EyInMM0wY4RPv5VLe91j7VVGfu9BGjfrFjkAke8GpeF6GYZGudW+6v4QKsiGJ1AF++vQ0kb9OQ+dM5sCggO3sPDDRlJy3BUM1/Em9TUJCbJSByAqSpGuvh/xXrY3CT+OFK22MkkQMQDVV2g3lUL3S94QtA+KjVzxQCdYBHHW3GqdtpYUVlN4W0Z8QCPSjG7C6oiOY9IJnBg316pN+c5aaVtJnfhAP2Y9xFXzZ+IWG0gKUIAETpFPKxLk+2rzo7iu1szr+kcJvw4H73wXT+BxOGUuGWyhRSZuqCLcVGrwvFr3qPpULaTmZBJAMXEJTPgQJrWZRaKu2Gyz+dBKAbxrrbQcYqKU4HcXB+0fiip+CWpIcypzKCjCdZPDxpKxmI34P8A/mD/ALKPUDqkQA1hNzzo/aH8AroMsbsW6PEfMVKXinDrgSf+0D/srxLgvm2erTc1HuA30RMeWJuy2iFZpRGb7Ub/ABpKYXJjFpF/ZKRbl4V6lUpZUEFsStOQiCnlBqPigyFHNhlqO9QzwedlRQHfBKyP/wCKa8j/AA0qHThf8O5/n/ir2iLflloSah7YbiCPxv8AnU95FRNoezygHy1+NJ1HeUCjiy2QoqKQbE3+HjTzvSNEWdvxv6TTGJYC0lJ4+6qqtqCQdxjyqiimQ3uOEWPF7Yz5SHjIP2z5UeQkWkD8RWdZb24itF4fjhQaoeEt3JxspY/pJkXyluCB98D41a8J0qcQhTAfyutS2CW0Qko7IBRlByiLX86pqx/WmyB+icvwMiPGoG1tovvBhbwOZLYQHSDndCTdSlG6ryAeXfStN8ATipPciw7T6S49wqw2KQ0tLggKQhQVqIKMphV9xE91DukgSGurbdxC20LTLb4IUhQC0ylMkBNyLwbjWlsLpSUkJdAcQCD+skjQjnVk2psYYxsuMLKioSftGDm7WkmREm95JNGM80wT0sXErPRHaZSosyMq9J0Bj4+8VbkNAaTas2xeHcbVCAcySNYkEEzra0DzotgdsYlQlboSZgICUz3z8jTy03ZKM8F2yd9eidwHjVVZwuKWSrrlrB0SSJ8kx60ZR9H+0MQM3VFNrFxYH+U39K3pX1N6ldAovEJAupA7yB8ahPbYw6AczzfOFA+40Fx30WbRRJ/JkuC05HG9O4qB8qBL6LYnrerLKsOkHVaVJFuahKieXmKHpfIfU+DTtgbUadQpTSs4CwkxI0AJF+ShXW29pNMpSp1YSCohFp3CUiBMaW41C6E7FLDJCiTndKriDGVCYI/ZPmKkdJtirdDKk5srfWZoSSntBEFR0AsdaltW6h93tsEs7eW+6EYfDOuSYEJEkcQCRA76uWF2chs/1pp1u4grKQgzH10FSZkxBUDyod9H72R0JYW0vP8A2hjMpIEQApCgAmdxv37tLDubsOJAzAiDdCheQCd8biJ7wJq+yK4Jb2+QLimsHhmC8ppJAFge0VE6AZt5qjtYzH7RWpDEMNDVLXYCR+usdo/HhRnpHhEJcThFryoP5xgXgA2KFHdEEJvparIxj2MK1kRBA9lCEQo2ElWgkm829KKpAdlSZ+ikK/tcRI3hIJJ8SfhVH+kLYOGwRU3hnCsdXmXK0qUlSSTfKBForQ9pdJbEuRH2M5yjlkRdXer0rKek+2BiXViwSlsiycqUjfA/GlaTDHkK4HaCcgkgHfcD317i9poAkKB7jPlFDtm4lQbTAGk+yCZPfTW0lBwALkZJUCkBJB9kT2b6+zbvFQrJ2KXtCAxYP1h5j310rGIAupJm2otNr1VsmFIl2SreUOI9U5SZ3U1kwXtJU6CDKZUmARcTCL3o7UDewon+0dAtex799cfkOI/xSP3T/BTrIHXrB3pB8dKFrawQJH5yRr2hrv8AqVkGWF++tBEYPER/6lv90/wU4MLigYGJavyV8EUIQnBQZ6yeGb/46faRgbkqWItqqdNB+b9aNeUJu8snPtuBtPWKSpQc9pMwQQANQK7W3iJ/NuISngrN46A1FwvUlp4MFRSkpUZmZNpEgWgCu9qfkspL2YkptBI010HOl6lXmN/9HcuM/vmfNz+GvaFdZgfsr/eV8q8p/OCV+WWomo+Iyx8Zr3MT301iUGJvSUUbBYZIkhJnjETFp0vpQrHbPcUsqSmxvG8cbHnRFt4JlJVEqEg77HgOWvKnMG6kqIBJOpE2SNLA3uR7t0U90QilJ5I2zdl53C4pBQExCI1Ma90+dHUr07vlTGCaylZk9ozB3Wi3fThNk0t2yriopEnZm13MNikLQEjMkoUVCQEKUnNY74HrTn0gkKxICAkIS2gJyQElMEiN0XjwoRjMQkLaK0lSQe1GsAiRHdNF2+m2CRkU5hXXnkJSkqVkykpHAqPqmnic0+QIro2+oAhhy4BzBCvraQYop0fU9hlKadcLQJSooWhXbQZCiIEkg5YA1kzpZ3aP0lvEwyy2iUg51FaigLGliAk6XqvtrxOIxDYcddWSqEKzXBUZOW4g29BT1Yl0aphjhVOpOIbSpJgSSUq7RAEwQSdLVdV9DcFEHDN/5ifOZqjdGOhGHQS9jevdcSQUoWCEmMpB4kyDIJiDoauasc4+4kSEpnQace0d9PkXA5sborhcO71jKSjXs6on7QnQjvqzJVTTaRFoqJicWG1CVCDqJEjdmA3jjw140GZE91xKRKiEgbyQB5mg+L2tgnAW3HWVA7ioR4HceYNAcZs5zHPmVQ2nQ/VSOQ3qNEEdA8NFy4TxzAekUaRrYKfwzTJCGVZ0TIJVn9qfrcBpT2B24jDLV1gV2kpy5bzdXGIih+2tnpwyyhsqKUgETc3ubiONO7P2N+UvAKJSlLaSSBJMqVYHjUIJbykr2hjB43AKeLqUdW6faWE5Sr72Wyu80a/KmlC60FJ4mPQ15h9g4dAgNJ7zc+ZpP7DZUIyx90n/AIqzroTVgxrFJUM0aixsZHfTbzveKiOtdUotg2SSB3aj0IpsuVxvk6SUUAi4B7+V6pv0mIQWmoAnMpJIG5SCdf2atOaqt9ILH9Vn7K0HzlP+6snkKM4wOHWW0KSVhXVi4JAFomNPHnUN53q09oRpaSZiwEkn56zTbu01tJSPq3gHSUEpgiuFpVicpbQezYzFyY0iri3awTGtssEf+kbnkgH1JrxzHNKn+pzb6rSfO1E8M1jEJCUtBCQLAuiPSunXMbaVM9xcHxpSq4/oYIAdQQfaRXDqDmIGCzwfayJhXOSm81zcKYnXLB0sbSLc6mP4F1SipOISkHRJTMd8UqKNXfnQihLm7Z6f3Ufw10A/uwLY7+r/AIaeTs9z/FJHchXxpLwXHFq8AB7xRvzIm19vpHLRcPWBxhDUotlKTmynfl4Tv416248AnqUpVbtZikRGntEc68w+FSlSiH1OEoUIVltpcR+NKYyNlI6xwtgaEFIk8O1QHyojpexnBoftp+de1HyYb/FOeaPlSprJV5gnYbGpcSFJFjpx8a6dfkaWqvL2ghs5WpSjcCc3fpUfEbXncT3nKO6B8a20G/BN2qyElCufHx036EeNetWWhVt6T3K09QKiN4PFOozIZUGwZJyhKbX9pevhUFx5XH2IyjjGh76ZIm5U7Rb2zrXZE5fGov5SkA38TYb9/wAprkY6RKQlUCYkyRykUsYstqakeLJmH2Yp99llGXM4ogSYExNzu0NR+lOx0NN4Z9lSHA7LSwoJVkWNIgzIhUzvTT+wtsNqfbIlLgPYkxCtxzAG3cJ5VB2o03nJbgqC5UoTlcvrBuIk699qpE5502M4UahNjeTfuFxutpRPZeIyPMkJJKHGyTIIKQQmyQNbi3f4icCjMSY0JNS8I5ErvIvI1te3O1OTPo1sofaCxmQFAGFCw7+FSmMK3AypERYxE/Oq10N280rDsrSqStCCoSLEi6YJsQas6cUhfsq8AUzfx5GgmZoadYyyUnTd/M2qJjsAh85XwQpIkFOsLsRMXuOHCiYenspA/HK1cPKy5BYX3WgQbW3cqIKAfQ7Dqwwcwy1FWRRU2oghSm1ezmn6ySCk9wO+rRNCNt4crQHGjDzUqbJ0P2m1fqqAA5EJOoFCj0vbU0T2m1pPbChpYkhJ0UbDTiKAQL0uf/rDgHAD0ij/AERfjDqcUdCZP6qQJ/HKqq6vrvzguF9qTrCrid3lVn6M4YFhaCYlRBFtCBPfUIP3FZrBZm8QlQkEfjjzr1S4BJIAGpJsPGsy2s3imSUhTbjaAEjOvIQEgAqzEwRab+dBOkm1lN5QoKcStAUlaCSg3IIvBkRw0I41Z4JrJal4nMpZzhfaIzJIIMW1FehdAujj04dBEgGTBsdTRYLrmfJdE1tVBemqZwjne3/rTRNLlDOlRnCu9wPkQfhSjIy3G4IYgLKTosxMm97TJkRaeQpzZ+CW0haSodYqcpNwLAAmfOpuyUAKWkaTMczE+tO48KVmTISDqqB2d0ieFUvoNFdQSnZmJ/xDXhJ/2V6dlO78UnwQT7wKbGzcMPaxTp8UD3k0y61gE6qdX3KSfOE03nAaaWf9jpQR1IKsxCyCdJuLxup7aGHYLii48tBt2QpIGgvf5UyW2g2gsg5Os1JJnz8rCu9pYlpDnbaQtUDWSo20AzAcd1L1Guln4I5w+CGrji+WcfBFJw4AfVUf2l/wium8cD7ODB/7IPvBqQ2+/wDVwcd7aU/7BTZJ2vj7GNm4nDFwBpvKsgiZUbRJ1Mbhwp7OA2FKa63tQE5c0HjH41qQ2/iSpOdpKETftpkc8oMm/LfXmDStTTobISpLguqcoBsZj050GxksDIxZ3YA//q/8aVd/0c5vfan7qvlXlG0DbPt9EROysM2JWXHDzhtP8XrXo20y1/ZNtpPFKcyv3l607/ROGSfzzhcVv7RUfJGniqvCvCCyGkfedNvIST50RP4IOO6ROOkJQlSlHTNKie5CbeVQHGsigHUkLsFJNiI48yIox/S7LchsKWo6hodS33DL2z4mgO0XFKXnUgozaCCBa1idaZE5PuEFhS57U8ExHPTSLVyWSlUWnjyIqNhlWzE7hPG24U69ixuII3iPSfWnJnONRcEa3NOtv9nNyJ7j/wA1ALxnU0QwWGWCnMnsqNiRYgWtuMEVjBTAIyNCbE3PeadZEIPca5y51SR2U3i8E1FaxPaUk2kWvamAXf6NmH0tJWhhKgZhQdSiwMFSkq9pRO+bAaVqmGx5CU50EKkDUFN+BkE791Y90H2qcPgsUpRC8jiUtpVpJSIMd6ia0Xoax/Um1E5lrzKKkqUogkkwbG40pUZluw2K7kz+rHlx9aF9LNprw7C8QhOctiYXYGSEkwNIBJ03c6cw6ymLxJtMJ15EJnyNdbQwiHmnWlkEuIUlUGYCpHh/KmAZj/8AUvHFaQeqTm3ZJg8Nah7Y2piFJ7ZTcqKlECTPAWAAHI0GxOCcCsiykKbVEwoQUmOe8UQx+0XHSnOEAJSEjLYQPCfjzqYxdtnugNtCBORGggDsjQeNRtrYp1BCmjAAJVcTuj2hHmRTrMJQCT7IHlA41S+kO0g+4MywGExlTPtnirlNoqEObLyVqjt/aTiyQ+8pwBWZItpY+wjeJOgq/dEui+HxDJcW4HAfqoX7HJYiUqgCslONw4zjLmUTMq4g6BRNp91SNnbUdwziXUOBABBJSokFAiUgbwdIPDxqykxJQXQ0zEsIQtaGxCEqUlIubAxqb1wFU2lYABKgJvJMTN5vUHE7YZRqsE8E39Rb1rn5ZTgKF6BQfpRiv6s/f9Gr0FC8Z0kmyEeKj8B86GbV2ipeGczG5SsWEbqLg0rMpKyBgyQ8YBhUX4WVc/ux40RxWQ5wucpBB4kHUeNQcB9U8U/6Y/iootoakTIpmUhZVziMAn9CZHEuH4gVcehHRfD44BwNsIbk2JBdUEmDlRmJAm0qjjBFVZvax/RYRZJ39UmSeJKUHzmou3A4sNqcQtspE3tCifqkXAgJ1g2NMCTTWK/R9C/9J4Dqeo/JWg2DMBMKB45h2gec1mfT7oi5hnUu4VctKtlUspKFDiREgjSeHjVQ2F0xxzS0JDzrqbQlSio9wzT8O+j2I6UO49pbQcCUKPt5ASnKUqiJsd0g6HS9M+CMNydAF5WKHtOsj9tSj6TXAwrqtcU2OQQon1TQhnFlp1aXDJCiCeMWnyqa0EYh1tAEpJMiYtBMyNLD0rbVVjb3uo9xH5opjEKcXIOXJCT945vhXSnAQtBUAVwTuGoPZM20i80O2gENPLSgEJSRAvaQDqdajnESqTEbifWskaUmsBLLhRZSHZGsOAjzgV7QhzGGTERusPjSo0LuDWH2ZiHhKwUIOgACPEqVePOpSOjbCfbcUo/ZQQf8xFFsQhZPavPH5D51w20BzNTczoWlfQWES20PzbaU8yMyvMzJ8BQLpXmUlClKUogkDNuBubCwuNOVHso18vlUfarCVNqUsaCe7LeaCeTSh7aZRSsmuRUraDAQqBMG4P41qOgE6V0HE1klYFkqV6nwq0YrGpLSEEXQhAQeEFSlbt6lHSNN9C9jYFeRSspiLmimzmzJV1SlpbIJKbhO+VCNOdT5kW4067kfEYktp0JP2YAA+8Y17qFYMlZjLCs3Z3gTJMngKs+2NssLSkqKkkG4TbMAItwvQXCSsgISmXF6A3TEmMu8R8KsyCCmCwsMLBWkAuJUSJIlKSItrqD5VpvQDEFGHSgOZiVKMJ3AxcdgmbG1ZiptsqPUhQVkGVvIoqziBkCYMk7pgQRfixsjpM/hgCtIB1Ej2gABa/Aj8agJvzSANwvqbD1GT3HTfXTbSpmVAb5MeGg5bhPE0B6G9JkY5slBUCmAtAgZc0x2gRIMHduNqP4JuTmgazxJItOgAPcPGihWUDp/s7q8T1gFnRP7SbK9Mp8arRFal02wXXYVRAlTZzgjlIUBzifKsuQZUBxIqckPFl1bQSCCbbo4GKyXpNh8mKcbCSE5iUjkb25fOtXgpJvopXDv95qldM2j+UJUR9QDyn51CDovtso+JQpBUgggg3B5d++uFqUAR58/waPObPU77IKlAATxCQEifKrd0Y6ABSOsxCokWSBeO8/Kqp2aWnT5wA0qEAx/zT4ANWTFdBCErLS1KNyhOWNNATJkxbSqmyCJBBEcfW1FwaIqSY+WaHbYVlbUDpB9aK4aSeXHcO80H6VIHVSFJMqix4CfLTSkld0PGuR/Z/stk6EZZneRMR4VYEtdlN9x9KrDDZyNKSbxCSdPZJA+PhVkwSyU3FgZCjYeZpaLRZKSlUXWb86BdIsEpKFrBBFiUmeQkXiN8EbqsKlgncADprHzoT0jxwRh1qTBURlTJGqrG3dNZJjNxoozanFKKGyoFyE5UEjNO4gG49KuOxNmqYbDZSUqgk3Bud8psRbdwpjou0hspzkZ4kwATcXAndVqVtJDlspAGmluMGqShaonDU2ysqG2+ivWvtlBI6z2zrcakd8UZ/6HThQl3rFLUbARAEgz761rYuBYS02pnKUqAVmWMyzPlFFcTg2nkZFpSpPDTTgRcUNkuLwb1oXu25Plzpds9Tb2f6rl/FIAg+lBHUzefC9fRXSL6MsO+AEOOJ7QJCjmTF5i2YHxoFivofYzWcVG5Mx6lPxp0pJcEZSjJ3aRjTLaoECR3T60q2Vr6MXEDKhaMo0kmb3vAr2mz2Yvt7r9lUU4KjtvZtKawqSRrefT/mnlp4DKo765aPU33wORTi0pIKVCZtHfR3YXQjFvkEIyIP6RywjilOp8o51oewPo/Zw60ula3HEzBMBAJtmCbmRzJp4wbIamrFfJh+zejXWqGaeqRIneeAB5WvV72BsJpoZG20gcxJPeTc1qStkNzdCDefYT8Ip9nAJTdKUjuSkesTRnoyk/ywThrwivxyZd0gweRlfZgQd1qy1v8nJgvvA8CykzO6Q5X1dFoNUbpV9GeFxKg80hLL4IVmQAErIMwtA7JmNYB50+lpKPUjq6znWD5qxrpWq+61zPrRjozjlJUlBa60ghTeWAsFKgSAo/VKSuR3UZ2v8AR/imHHOsYcyapWgZkCdxKZ0nfwqv4DEqwuJQ4nVpaVeV4+FVapEllmit4dWIw5KgUv4dxSW3kKKVhOTOkZheAlQR4E1QWWUDKoqLzeuUmwzyDBBkXvuumrx0g6SOtZ3kNoSh11PWJVdYUUiSAIgFI8wSdaqCmkJbCG9IJ4m5MSrfaKno5fwW1/tcmtdEtnsYJoBixdCVqzXUq1oKlDs3MDmasaNoJAAIAB1nX906+E1latuLShIC15QAAAFGwgcDQ9fTEAkFRN7DKR+9xvyo7iTibY3tRDhyjQ2m2m8/y91Znt/ZJYxaAkS0twZCNLKAUj9k27iKrP8A1kSqynTyHZHiqZjuijzXT6WurdQShJCkKbhK2ykggoJtFoIIggkb6zlgMYuy1N4U27QJKj7h8qrXShjM6UmAMqdSkEfj40NY6eOpici+EgJknknee/fWm9FuhyS5+WY5ptWJWlICCMyWgBEQokFcakC1xxqUIOyk5YK10B6IOKX1iiOrgRaxOs87X5yK1NnZbad09/yqXNLNVljglJuXIkNgaADuFDdqdHcNiP7VpBP2gMq/3heiU0pogMa6bdAnsOFPMlbzCQSRGZ1A+7bMnmLjhF6pOzdq4RTJTiMKpxRvm6wpTBkQMsRETN9TX03mr5z+m/owjC4tLzQhvEBSikCyXExmjdCpCo45qRwHUgJiNqNIQEpAISUEdsFQyDIN3AnzNRH+lCrZUAECASdO4AWqvhNKKCQdxYMRtt3qBeDA0AjXn8ag4XEPPGCoqy9qCRAjfwoeQTqTTjTpSFQYkR8aNGbYa2biioqIO+PAWH450RxOKWgG91QBy0M94ifChOxUWmnOkc5UIGqo9BBtvo0BPBrXQTbCjgkmZyrKRH60Kt4qNaJhT2RvO/vrJ/onWPyZ5OoQtB8Y180+laOjGhKilWh0P43hQV4Rwq+nG8nPqyawFc1NPEKSUm3A8CNCOdRl4iD3ie4jUeR9DXJdkGNRp4XHyqtECXh35SCYB394sfWlQbEE5iUmxgjxE0qNI2TIS6coSB7r1cvoq2Ih51T7gnqcuVO4rVJCj3AW5xwpUq82EVZ7GrNpNI14V7SpVY4zylXtKsYVKlSrGPJoB0h6J4TFiXWk9YmFJdSAFpKbi/1hyMivaVFGPnjpUypOIdbxLi+rZcAUpKQSZByKCMwFwQSJtJ1o50t2Nh2BhF4UqLOIaUtJVrbKq83uFjypUqWKqdLuVm7i2+xRHcYQoiBYkXM1DxGIUq5gd1KlWayLbobS6obyO6tD+iPo61jHHl4gdYhKciUqJjMq5URyGnM8qVKkm6RTSVypln2R9GbWF2gysFbzLaFOdvJIcBAbB+0LlWlijmBWstOkiT40qVVj+Nkp4k0dnFBKCpVgK9Q7vVqd3rFKlWFO+trvNx8qVKiY8Waq3TTo0naOHcYJyrTlW0v7Kxmif1SCQeR40qVYB8w4xotOLbWIWhSkKGsKSSkiRY3Box0Y6OrxuJ/J21pBhSsxmDkiQBxvaYHOlSpGOgl0g2VhcOQkBxbgMKzKgSLGyAN/OgLxTkUhKEySkg/WETYKO4z6ClSpEZvISwe0GmBkcQsLAuRlUnTvEVBxeL65yUEkQEJm2tzb8aeFKlTxdjaip0jRvoocCEup1BCHD3JJHrmmr9jAoplIBUBcG0lPZMHcqU+MClSrq0uDj1eQPsDa6nChKvaSVBR4xmR7qPByBPAj5V7SphB3Z2ISWxOokfukp+Fe0qVMJZ//2Q==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2" name="AutoShape 18" descr="data:image/jpeg;base64,/9j/4AAQSkZJRgABAQAAAQABAAD/2wCEAAkGBxQTEhQUExQVFhUXGBgYGBcYGRgcGBgcFh0YFxwYGBcYHiggHBolHBgYITEkJSkrLi4uGB8zODMsNygtLisBCgoKDg0OGxAQGywkHyQsLCwsLC8sLCwsLCwsLCwsLCwsLCwsLCwsLCwsLCwsLCwsLCwsLCwsLCwsLCwsLCwsLP/AABEIALcBEwMBIgACEQEDEQH/xAAcAAABBQEBAQAAAAAAAAAAAAAFAAMEBgcCAQj/xABMEAABAwIDBAcEBQgJAwMFAAABAgMRACEEEjEFQVFhBhMicYGRoTKxwdEHQlJy8BQjQ2KCktLhFSQzU1SissLxFoPiNMPjFyVzk6P/xAAZAQADAQEBAAAAAAAAAAAAAAABAgMABAX/xAApEQACAgEDAwQCAgMAAAAAAAAAAQIRIQMSMUFR8BMiYaEykXHhI7HB/9oADAMBAAIRAxEAPwCsbO2ihwkJm2/ce6pK2UHVKT3gGqvsRJS8oAExKTGgFzJPGctWZCrVzyVPB6OnNyjk5U0kCAkAcIt5UNxOzm1m6AOYt7qKqqHiUBQKbiQRI1vwNZMLSYxs7ZbbbiVJBkAiZ1kUXA1/HCoTQgp3x4bqmTr3/AU0WTkqeDNNoj86599f+o1HrRtrdHNmIY657EYht9edWQdWpKiSSAhMBWpTvi+o3Z25EnLMTadY3TG+rHE+TmlSpVgDjY31OxC5CT9mo7SLVJGlTk8nTCHtYndopyQkHMfT50MpGlVDmPUpmiGDwcmo+Fb9as+DwcBP41q2lp7hZOgM/gophRCRerDjGYSSR+BVX2hHWKgRQ1oJDQnQyVSZqSqIqHFOZrVIxwaVI0qxidsfChxZSSR2VG3KKsmIeywC0hxBQLqSTfT2gDy3VX+jp/PpHEKHoT8Ks+FfxCW0BgAgAhQkC6ezvInQ0reS0F7QQBh1apAP6qv4oFI7LaPsrI70yPNNvWiz+0Hf02Ennkn1y/Gof5bhFe0yUn9UqHuJoWPtRBOxST2HG1Hkog+VetMYlBUEqVKde0FfGpykYY3Q8tJFwFGQYvBzAHdU/Cph1Y4pBoORo6dsDo23iGz2gD3gg1IPSUEDM0QoEEEEEWPMVIdw+KjRK+4pPob1CfSR/aYaOeUp9RNbBvcuoTT0iYOpjvBHutTrqEPwUOCR48OEVX3Dh1fVWjxBH+a9cK2YgjMhzeBGVQMnnutWpG3y/ktWBzZYVchRGvDvpja5VkiLKkGRuIoKrC4ls9hZUO8H0VXn9NYhHto8YI9dKG3Nop6zSpkM4Tur2nHdrJUSSi55/wAqVUOfcgts0IYWoOKUGyM0gZiIsbb93rRRvaGFOmIj7yFChmINgveghXeNCPL3UVThWyLoQZ/VFRfdnTC+EerdTHYWFjiKjPE5VFIlUWB3nhUtthCR2UgdwpjELABPC/lSlawcYR3MhCtCQDHeKIDf+NwqDhXApKVDQwR41OQdZ/FhTxJy6Gf9JH1LxLmYzlOVPJKdAKGUR6RD+su/e+AodVjhfIqVKvYrAJjJpxxyAfGm20WFOODsEVPqdSvaDq9ArypOBazHkKqlZyklCbQNal4PGLSR2jY3BvbeL161h+NSG8GFAHeNRxHziquElmJk48MJvgFI4GPGf5VU8c3+cVPH/itDOzg+yHcMj2JStuIIMapBPO8Vnb6SFqCpCgoyDYzO8GhLVU0vtBem4M4Ca9y17NeBV6CoBwpFNqTUpVcOJrOJh7YS4xDX3o8wR8as6cOVJgPdUQtzuMqUYN/nVVwJyutHgtB9RVoxXVfneuBKQ7aJBBKUmfU1zy5OjS4HE4fFJ9l5tXofVI99JT+L+u0lwfsq9JVUJGGwp9h5aO8j5J99PtYI/o8WD97+RVQH85GcTiUAHrsGU8wkp92Wp7CwXUEaKRXiG8Yn2XG1+Me8JrmVZmCoQqCFAaAjUedAZYGF4dGY5cUpCpMpOgPD2tPCnmkYlPsPtrHeR8APWmtoONBRDmHUf1xmAPiCBy8KhpODP962eRn3g++igSwwg67iP0mHQ53ZVe6TUYrSUOgNFojISkgibxIB7vSkhtv6mLUOSv5q+FP5HMqwt1LqchykaiL3sKwDzHstKKFLcU2opsQBEDy48abRhF/o8SlXJU/zqQsktt5WQ7a4IBI7pE+VQnktfpMK43zGce8x6UUaR6vBvzdLJ5yL+tKmAvDfbfHKf/GlREJOAfsEkGQIMg2NwR5g2o3ghCEidBHlYekUB2TiCsrKhBJzee/zFG8LF8y0I4ZjAPcaSRTTfUlUwtF6dkblJVzSZppxUXqZ0nmHSE5QBAERUxOtQGnAcpBkSL7tanFcE9wp4kJvJn/SQziXe8e4UNon0kE4lw/d/wBKaGVdHFLlly+jPoSraOI7eZOGbu64LSdzaSfrH0EnhW+YX6PdlIbLYwbRBiSoFSzG/OolQ13EVg3QzpzisKlDDPVhoFSiMnaUTcqJBGZUAJkzYDhVkwX0p45LkLDJRxCF5oPAFyJ5GltdRlF1aGfpZ6HM4NKHsGhxDZWULQs5kpJEpUlUkhJgjtHUiKzQvHjI7vOvqLDvYLaWEW2t9LqHEwuClCkaH2NUEGDefGvnfpnsFvBvqbaxLWIRfKtBkj9VYFs3MEg8tKKoG6XFldNTMM/kSLTM7+FQq6Bpk6FD2GxKV6GDwOtFMMnzFVFOnrRnZe1cqglzS3a4Te/LnXTpaq4kTlHsWDZeM6l9MWUUKAJBIH15UBeBkkxuCqC9MsUl19DgiVtjNpMpW4gFUfWKEoJ76OdFfzm0xN8mby6vL7yfOnvpkw6ErwxQhKVEOZiBE5erCfIVy6tergvGT9OiiCkpFMsubjUpNFCDAXTqO0KaxCINdYF4JWJEiRI48qeMs5ANXSoTNiD61b8cSHVDWVJUQRM6a25U701fRiMK09CErBCYzJKimD2ZF+yYtaJJvrTGOQpS0rQQlRQ0QTpfML/vCk1YbZFdN4Z4vGtgfncGU/sZfUZaZS7gVe0hae4q+OaiLasanQtqHJaR/uFJeKxX18Ln8Av4KqJ0ecEFOHwp9jEON+I+SafAAS1DnWQuM/GSeZ7td1cuYxA/tMER/wBuPcE02hxtTSlNJKQlY7JmxsTEk8axgk8nE5iWloCfsqJBnfu08aYcXivrsNueKD7ya92u0wVguOLQoi2U2I8ufGoqWm/qYxY+8Qf9491BcDT5PHVf3mBI5pSof6QK4wJYLkNoWhZSoEE2I13k3sKlow731MWg94+QNPAYmU9YptaAbkE5hukAx7t5rNiqOf6IiACymXS1B9rXiINx+BSbDv6PFNq77f6QadYT2FgNhwhZ7B33/BqM6239fBOp7guPeBRMyR/WvtMnnJ+NKoJGF+w8OX4FKiKcsbUDryREWIuABxEAePnRZ3BpWkJULTOsX0m3fTe0sMhCR1bbfZhRUhop9k/bVKjN99SW1ymRSv4DDszrB4FDY7AI8SffTqxNch0x7K/3FH3CmFYhQ+qv9xXypDoTVHOFY6tKU6gG3dJgeVEVa+A+NQEOBQnnU8G57qZEZUmgVj+j3Wy4lUE7jpa3woZs3obisQ+GG2rnVf6NI3qUrcOWp3Crrg12SgC827ydK07YrbeGTkEZrFZ4m0+Am3/NdEmlFdzjae9mb7c+jhvB4MLzS+2CpSxMLnUAHSLAVTA361v3SHEJWwtLiRkIg8t3hrXzRtllbeIdTmWClak3MGxiCAagoX1L+tiqGtprSVQLkb9191RCK9yxrSNWSog3bsaKK8UmKcTXSWwdfKsA4bpw7u7+XwropuOdq5Og8fh86Ji2fRcCcaTwaX70D40U+mFU/kh//N/7Pzpn6IMPmxbx0hk371o+VEfpgwWVGHVaM6x+8kH/AGVFv/IUS9hllTsNeoyxUrB76siTG8dqnx+FRqm7ST7PeR7qfwGyyrQSeArVZrGtm4mCJ0BBE6GNxmrGtIUGhMBTKhO8QU37x37qhI6MPqMJRH3iE++9EE4UtpYQuCR1jZgki2Y2MDcBSzfCLaYwnAR7OLPjP8RpxODxA9nENHvn+Cmc+AP1FDuUse8V2E4I/WcT+3801Mv5yS0DHJ9ktq7lAfEU1iXHi251yIUACMpCswE8Cb241w2xhN2IdT+2mneoR2+rfU6CkyFZSRE6QeJ9KUbPQexL0pQQx10gSMoUU27j+BUFx9r6+DUn9lQ9yhUzDNqU2jK71Rj2omYtH44U6ll8aYtB/YPyomlbyBi5gzq2tPir4k103+SggoddSQQQCbG+hGUWOmtGcuJ/vmVd8imMQxiCky3hV2/VnwnfRsSjhvV5IVlMzm4TvjlXLaXfqYts96Y/0zXjSPz6z9tCZHdam1YEfWwKx91Sj8aAzbJObF/3zPmv5UqgHAt/4XE0qImS14p5OUiAZ1qu4DgDxHlb4UfJQdUqPeQB6TQd1sJcVAgEgxwsBblIoIaSzZPYVYX/AAK7Us8ahsrv4U8o0jRWLwNub99PhdxfdUNa66Dw15U8US1JBrYjEvIWFEZVTFspKRIm061edgPl7O+QSqyQncVInfpAJJPAiNwmj9GsaAtBi+bMAQLxu9K0vZGCQhlAb7SFSsLFgUrOZPecpT3m9Ul0OXqwV0t7GDdJ9rIo+JGtZL9IeAjGF1A7DyQud2YdhceIn9oVrnTwTg3hugCOUgedUDpLhf8A7bhnljV9aE23KSSo33S36VoAZmj6YMfjdTZNXnB9DW3kpc645T9kJHgZm9EGehmFO5Z71ke6s5IO1mbNpmnSzWqYfophEaNJM/aKlf6iaJN7PabT2EpR91KR8KD1EFQZjyMA4YKW1q+6lR9wohg+jGJcmG1JAuM8J1+93Vqa1jn+O6vFdx8qHqB2Af6Mdiu4dx9ToSMyEJEEHeSdPCrJ0y2aHm0JWbBVo1kjnrantiI9u0eyPfXW1EyInMM0wY4RPv5VLe91j7VVGfu9BGjfrFjkAke8GpeF6GYZGudW+6v4QKsiGJ1AF++vQ0kb9OQ+dM5sCggO3sPDDRlJy3BUM1/Em9TUJCbJSByAqSpGuvh/xXrY3CT+OFK22MkkQMQDVV2g3lUL3S94QtA+KjVzxQCdYBHHW3GqdtpYUVlN4W0Z8QCPSjG7C6oiOY9IJnBg316pN+c5aaVtJnfhAP2Y9xFXzZ+IWG0gKUIAETpFPKxLk+2rzo7iu1szr+kcJvw4H73wXT+BxOGUuGWyhRSZuqCLcVGrwvFr3qPpULaTmZBJAMXEJTPgQJrWZRaKu2Gyz+dBKAbxrrbQcYqKU4HcXB+0fiip+CWpIcypzKCjCdZPDxpKxmI34P8A/mD/ALKPUDqkQA1hNzzo/aH8AroMsbsW6PEfMVKXinDrgSf+0D/srxLgvm2erTc1HuA30RMeWJuy2iFZpRGb7Ub/ABpKYXJjFpF/ZKRbl4V6lUpZUEFsStOQiCnlBqPigyFHNhlqO9QzwedlRQHfBKyP/wCKa8j/AA0qHThf8O5/n/ir2iLflloSah7YbiCPxv8AnU95FRNoezygHy1+NJ1HeUCjiy2QoqKQbE3+HjTzvSNEWdvxv6TTGJYC0lJ4+6qqtqCQdxjyqiimQ3uOEWPF7Yz5SHjIP2z5UeQkWkD8RWdZb24itF4fjhQaoeEt3JxspY/pJkXyluCB98D41a8J0qcQhTAfyutS2CW0Qko7IBRlByiLX86pqx/WmyB+icvwMiPGoG1tovvBhbwOZLYQHSDndCTdSlG6ryAeXfStN8ATipPciw7T6S49wqw2KQ0tLggKQhQVqIKMphV9xE91DukgSGurbdxC20LTLb4IUhQC0ylMkBNyLwbjWlsLpSUkJdAcQCD+skjQjnVk2psYYxsuMLKioSftGDm7WkmREm95JNGM80wT0sXErPRHaZSosyMq9J0Bj4+8VbkNAaTas2xeHcbVCAcySNYkEEzra0DzotgdsYlQlboSZgICUz3z8jTy03ZKM8F2yd9eidwHjVVZwuKWSrrlrB0SSJ8kx60ZR9H+0MQM3VFNrFxYH+U39K3pX1N6ldAovEJAupA7yB8ahPbYw6AczzfOFA+40Fx30WbRRJ/JkuC05HG9O4qB8qBL6LYnrerLKsOkHVaVJFuahKieXmKHpfIfU+DTtgbUadQpTSs4CwkxI0AJF+ShXW29pNMpSp1YSCohFp3CUiBMaW41C6E7FLDJCiTndKriDGVCYI/ZPmKkdJtirdDKk5srfWZoSSntBEFR0AsdaltW6h93tsEs7eW+6EYfDOuSYEJEkcQCRA76uWF2chs/1pp1u4grKQgzH10FSZkxBUDyod9H72R0JYW0vP8A2hjMpIEQApCgAmdxv37tLDubsOJAzAiDdCheQCd8biJ7wJq+yK4Jb2+QLimsHhmC8ppJAFge0VE6AZt5qjtYzH7RWpDEMNDVLXYCR+usdo/HhRnpHhEJcThFryoP5xgXgA2KFHdEEJvparIxj2MK1kRBA9lCEQo2ElWgkm829KKpAdlSZ+ikK/tcRI3hIJJ8SfhVH+kLYOGwRU3hnCsdXmXK0qUlSSTfKBForQ9pdJbEuRH2M5yjlkRdXer0rKek+2BiXViwSlsiycqUjfA/GlaTDHkK4HaCcgkgHfcD317i9poAkKB7jPlFDtm4lQbTAGk+yCZPfTW0lBwALkZJUCkBJB9kT2b6+zbvFQrJ2KXtCAxYP1h5j310rGIAupJm2otNr1VsmFIl2SreUOI9U5SZ3U1kwXtJU6CDKZUmARcTCL3o7UDewon+0dAtex799cfkOI/xSP3T/BTrIHXrB3pB8dKFrawQJH5yRr2hrv8AqVkGWF++tBEYPER/6lv90/wU4MLigYGJavyV8EUIQnBQZ6yeGb/46faRgbkqWItqqdNB+b9aNeUJu8snPtuBtPWKSpQc9pMwQQANQK7W3iJ/NuISngrN46A1FwvUlp4MFRSkpUZmZNpEgWgCu9qfkspL2YkptBI010HOl6lXmN/9HcuM/vmfNz+GvaFdZgfsr/eV8q8p/OCV+WWomo+Iyx8Zr3MT301iUGJvSUUbBYZIkhJnjETFp0vpQrHbPcUsqSmxvG8cbHnRFt4JlJVEqEg77HgOWvKnMG6kqIBJOpE2SNLA3uR7t0U90QilJ5I2zdl53C4pBQExCI1Ma90+dHUr07vlTGCaylZk9ozB3Wi3fThNk0t2yriopEnZm13MNikLQEjMkoUVCQEKUnNY74HrTn0gkKxICAkIS2gJyQElMEiN0XjwoRjMQkLaK0lSQe1GsAiRHdNF2+m2CRkU5hXXnkJSkqVkykpHAqPqmnic0+QIro2+oAhhy4BzBCvraQYop0fU9hlKadcLQJSooWhXbQZCiIEkg5YA1kzpZ3aP0lvEwyy2iUg51FaigLGliAk6XqvtrxOIxDYcddWSqEKzXBUZOW4g29BT1Yl0aphjhVOpOIbSpJgSSUq7RAEwQSdLVdV9DcFEHDN/5ifOZqjdGOhGHQS9jevdcSQUoWCEmMpB4kyDIJiDoauasc4+4kSEpnQace0d9PkXA5sborhcO71jKSjXs6on7QnQjvqzJVTTaRFoqJicWG1CVCDqJEjdmA3jjw140GZE91xKRKiEgbyQB5mg+L2tgnAW3HWVA7ioR4HceYNAcZs5zHPmVQ2nQ/VSOQ3qNEEdA8NFy4TxzAekUaRrYKfwzTJCGVZ0TIJVn9qfrcBpT2B24jDLV1gV2kpy5bzdXGIih+2tnpwyyhsqKUgETc3ubiONO7P2N+UvAKJSlLaSSBJMqVYHjUIJbykr2hjB43AKeLqUdW6faWE5Sr72Wyu80a/KmlC60FJ4mPQ15h9g4dAgNJ7zc+ZpP7DZUIyx90n/AIqzroTVgxrFJUM0aixsZHfTbzveKiOtdUotg2SSB3aj0IpsuVxvk6SUUAi4B7+V6pv0mIQWmoAnMpJIG5SCdf2atOaqt9ILH9Vn7K0HzlP+6snkKM4wOHWW0KSVhXVi4JAFomNPHnUN53q09oRpaSZiwEkn56zTbu01tJSPq3gHSUEpgiuFpVicpbQezYzFyY0iri3awTGtssEf+kbnkgH1JrxzHNKn+pzb6rSfO1E8M1jEJCUtBCQLAuiPSunXMbaVM9xcHxpSq4/oYIAdQQfaRXDqDmIGCzwfayJhXOSm81zcKYnXLB0sbSLc6mP4F1SipOISkHRJTMd8UqKNXfnQihLm7Z6f3Ufw10A/uwLY7+r/AIaeTs9z/FJHchXxpLwXHFq8AB7xRvzIm19vpHLRcPWBxhDUotlKTmynfl4Tv416248AnqUpVbtZikRGntEc68w+FSlSiH1OEoUIVltpcR+NKYyNlI6xwtgaEFIk8O1QHyojpexnBoftp+de1HyYb/FOeaPlSprJV5gnYbGpcSFJFjpx8a6dfkaWqvL2ghs5WpSjcCc3fpUfEbXncT3nKO6B8a20G/BN2qyElCufHx036EeNetWWhVt6T3K09QKiN4PFOozIZUGwZJyhKbX9pevhUFx5XH2IyjjGh76ZIm5U7Rb2zrXZE5fGov5SkA38TYb9/wAprkY6RKQlUCYkyRykUsYstqakeLJmH2Yp99llGXM4ogSYExNzu0NR+lOx0NN4Z9lSHA7LSwoJVkWNIgzIhUzvTT+wtsNqfbIlLgPYkxCtxzAG3cJ5VB2o03nJbgqC5UoTlcvrBuIk699qpE5502M4UahNjeTfuFxutpRPZeIyPMkJJKHGyTIIKQQmyQNbi3f4icCjMSY0JNS8I5ErvIvI1te3O1OTPo1sofaCxmQFAGFCw7+FSmMK3AypERYxE/Oq10N280rDsrSqStCCoSLEi6YJsQas6cUhfsq8AUzfx5GgmZoadYyyUnTd/M2qJjsAh85XwQpIkFOsLsRMXuOHCiYenspA/HK1cPKy5BYX3WgQbW3cqIKAfQ7Dqwwcwy1FWRRU2oghSm1ezmn6ySCk9wO+rRNCNt4crQHGjDzUqbJ0P2m1fqqAA5EJOoFCj0vbU0T2m1pPbChpYkhJ0UbDTiKAQL0uf/rDgHAD0ij/AERfjDqcUdCZP6qQJ/HKqq6vrvzguF9qTrCrid3lVn6M4YFhaCYlRBFtCBPfUIP3FZrBZm8QlQkEfjjzr1S4BJIAGpJsPGsy2s3imSUhTbjaAEjOvIQEgAqzEwRab+dBOkm1lN5QoKcStAUlaCSg3IIvBkRw0I41Z4JrJal4nMpZzhfaIzJIIMW1FehdAujj04dBEgGTBsdTRYLrmfJdE1tVBemqZwjne3/rTRNLlDOlRnCu9wPkQfhSjIy3G4IYgLKTosxMm97TJkRaeQpzZ+CW0haSodYqcpNwLAAmfOpuyUAKWkaTMczE+tO48KVmTISDqqB2d0ieFUvoNFdQSnZmJ/xDXhJ/2V6dlO78UnwQT7wKbGzcMPaxTp8UD3k0y61gE6qdX3KSfOE03nAaaWf9jpQR1IKsxCyCdJuLxup7aGHYLii48tBt2QpIGgvf5UyW2g2gsg5Os1JJnz8rCu9pYlpDnbaQtUDWSo20AzAcd1L1Guln4I5w+CGrji+WcfBFJw4AfVUf2l/wium8cD7ODB/7IPvBqQ2+/wDVwcd7aU/7BTZJ2vj7GNm4nDFwBpvKsgiZUbRJ1Mbhwp7OA2FKa63tQE5c0HjH41qQ2/iSpOdpKETftpkc8oMm/LfXmDStTTobISpLguqcoBsZj050GxksDIxZ3YA//q/8aVd/0c5vfan7qvlXlG0DbPt9EROysM2JWXHDzhtP8XrXo20y1/ZNtpPFKcyv3l607/ROGSfzzhcVv7RUfJGniqvCvCCyGkfedNvIST50RP4IOO6ROOkJQlSlHTNKie5CbeVQHGsigHUkLsFJNiI48yIox/S7LchsKWo6hodS33DL2z4mgO0XFKXnUgozaCCBa1idaZE5PuEFhS57U8ExHPTSLVyWSlUWnjyIqNhlWzE7hPG24U69ixuII3iPSfWnJnONRcEa3NOtv9nNyJ7j/wA1ALxnU0QwWGWCnMnsqNiRYgWtuMEVjBTAIyNCbE3PeadZEIPca5y51SR2U3i8E1FaxPaUk2kWvamAXf6NmH0tJWhhKgZhQdSiwMFSkq9pRO+bAaVqmGx5CU50EKkDUFN+BkE791Y90H2qcPgsUpRC8jiUtpVpJSIMd6ia0Xoax/Um1E5lrzKKkqUogkkwbG40pUZluw2K7kz+rHlx9aF9LNprw7C8QhOctiYXYGSEkwNIBJ03c6cw6ymLxJtMJ15EJnyNdbQwiHmnWlkEuIUlUGYCpHh/KmAZj/8AUvHFaQeqTm3ZJg8Nah7Y2piFJ7ZTcqKlECTPAWAAHI0GxOCcCsiykKbVEwoQUmOe8UQx+0XHSnOEAJSEjLYQPCfjzqYxdtnugNtCBORGggDsjQeNRtrYp1BCmjAAJVcTuj2hHmRTrMJQCT7IHlA41S+kO0g+4MywGExlTPtnirlNoqEObLyVqjt/aTiyQ+8pwBWZItpY+wjeJOgq/dEui+HxDJcW4HAfqoX7HJYiUqgCslONw4zjLmUTMq4g6BRNp91SNnbUdwziXUOBABBJSokFAiUgbwdIPDxqykxJQXQ0zEsIQtaGxCEqUlIubAxqb1wFU2lYABKgJvJMTN5vUHE7YZRqsE8E39Rb1rn5ZTgKF6BQfpRiv6s/f9Gr0FC8Z0kmyEeKj8B86GbV2ipeGczG5SsWEbqLg0rMpKyBgyQ8YBhUX4WVc/ux40RxWQ5wucpBB4kHUeNQcB9U8U/6Y/iootoakTIpmUhZVziMAn9CZHEuH4gVcehHRfD44BwNsIbk2JBdUEmDlRmJAm0qjjBFVZvax/RYRZJ39UmSeJKUHzmou3A4sNqcQtspE3tCifqkXAgJ1g2NMCTTWK/R9C/9J4Dqeo/JWg2DMBMKB45h2gec1mfT7oi5hnUu4VctKtlUspKFDiREgjSeHjVQ2F0xxzS0JDzrqbQlSio9wzT8O+j2I6UO49pbQcCUKPt5ASnKUqiJsd0g6HS9M+CMNydAF5WKHtOsj9tSj6TXAwrqtcU2OQQon1TQhnFlp1aXDJCiCeMWnyqa0EYh1tAEpJMiYtBMyNLD0rbVVjb3uo9xH5opjEKcXIOXJCT945vhXSnAQtBUAVwTuGoPZM20i80O2gENPLSgEJSRAvaQDqdajnESqTEbifWskaUmsBLLhRZSHZGsOAjzgV7QhzGGTERusPjSo0LuDWH2ZiHhKwUIOgACPEqVePOpSOjbCfbcUo/ZQQf8xFFsQhZPavPH5D51w20BzNTczoWlfQWES20PzbaU8yMyvMzJ8BQLpXmUlClKUogkDNuBubCwuNOVHso18vlUfarCVNqUsaCe7LeaCeTSh7aZRSsmuRUraDAQqBMG4P41qOgE6V0HE1klYFkqV6nwq0YrGpLSEEXQhAQeEFSlbt6lHSNN9C9jYFeRSspiLmimzmzJV1SlpbIJKbhO+VCNOdT5kW4067kfEYktp0JP2YAA+8Y17qFYMlZjLCs3Z3gTJMngKs+2NssLSkqKkkG4TbMAItwvQXCSsgISmXF6A3TEmMu8R8KsyCCmCwsMLBWkAuJUSJIlKSItrqD5VpvQDEFGHSgOZiVKMJ3AxcdgmbG1ZiptsqPUhQVkGVvIoqziBkCYMk7pgQRfixsjpM/hgCtIB1Ej2gABa/Aj8agJvzSANwvqbD1GT3HTfXTbSpmVAb5MeGg5bhPE0B6G9JkY5slBUCmAtAgZc0x2gRIMHduNqP4JuTmgazxJItOgAPcPGihWUDp/s7q8T1gFnRP7SbK9Mp8arRFal02wXXYVRAlTZzgjlIUBzifKsuQZUBxIqckPFl1bQSCCbbo4GKyXpNh8mKcbCSE5iUjkb25fOtXgpJvopXDv95qldM2j+UJUR9QDyn51CDovtso+JQpBUgggg3B5d++uFqUAR58/waPObPU77IKlAATxCQEifKrd0Y6ABSOsxCokWSBeO8/Kqp2aWnT5wA0qEAx/zT4ANWTFdBCErLS1KNyhOWNNATJkxbSqmyCJBBEcfW1FwaIqSY+WaHbYVlbUDpB9aK4aSeXHcO80H6VIHVSFJMqix4CfLTSkld0PGuR/Z/stk6EZZneRMR4VYEtdlN9x9KrDDZyNKSbxCSdPZJA+PhVkwSyU3FgZCjYeZpaLRZKSlUXWb86BdIsEpKFrBBFiUmeQkXiN8EbqsKlgncADprHzoT0jxwRh1qTBURlTJGqrG3dNZJjNxoozanFKKGyoFyE5UEjNO4gG49KuOxNmqYbDZSUqgk3Bud8psRbdwpjou0hspzkZ4kwATcXAndVqVtJDlspAGmluMGqShaonDU2ysqG2+ivWvtlBI6z2zrcakd8UZ/6HThQl3rFLUbARAEgz761rYuBYS02pnKUqAVmWMyzPlFFcTg2nkZFpSpPDTTgRcUNkuLwb1oXu25Plzpds9Tb2f6rl/FIAg+lBHUzefC9fRXSL6MsO+AEOOJ7QJCjmTF5i2YHxoFivofYzWcVG5Mx6lPxp0pJcEZSjJ3aRjTLaoECR3T60q2Vr6MXEDKhaMo0kmb3vAr2mz2Yvt7r9lUU4KjtvZtKawqSRrefT/mnlp4DKo765aPU33wORTi0pIKVCZtHfR3YXQjFvkEIyIP6RywjilOp8o51oewPo/Zw60ula3HEzBMBAJtmCbmRzJp4wbIamrFfJh+zejXWqGaeqRIneeAB5WvV72BsJpoZG20gcxJPeTc1qStkNzdCDefYT8Ip9nAJTdKUjuSkesTRnoyk/ywThrwivxyZd0gweRlfZgQd1qy1v8nJgvvA8CykzO6Q5X1dFoNUbpV9GeFxKg80hLL4IVmQAErIMwtA7JmNYB50+lpKPUjq6znWD5qxrpWq+61zPrRjozjlJUlBa60ghTeWAsFKgSAo/VKSuR3UZ2v8AR/imHHOsYcyapWgZkCdxKZ0nfwqv4DEqwuJQ4nVpaVeV4+FVapEllmit4dWIw5KgUv4dxSW3kKKVhOTOkZheAlQR4E1QWWUDKoqLzeuUmwzyDBBkXvuumrx0g6SOtZ3kNoSh11PWJVdYUUiSAIgFI8wSdaqCmkJbCG9IJ4m5MSrfaKno5fwW1/tcmtdEtnsYJoBixdCVqzXUq1oKlDs3MDmasaNoJAAIAB1nX906+E1latuLShIC15QAAAFGwgcDQ9fTEAkFRN7DKR+9xvyo7iTibY3tRDhyjQ2m2m8/y91Znt/ZJYxaAkS0twZCNLKAUj9k27iKrP8A1kSqynTyHZHiqZjuijzXT6WurdQShJCkKbhK2ykggoJtFoIIggkb6zlgMYuy1N4U27QJKj7h8qrXShjM6UmAMqdSkEfj40NY6eOpici+EgJknknee/fWm9FuhyS5+WY5ptWJWlICCMyWgBEQokFcakC1xxqUIOyk5YK10B6IOKX1iiOrgRaxOs87X5yK1NnZbad09/yqXNLNVljglJuXIkNgaADuFDdqdHcNiP7VpBP2gMq/3heiU0pogMa6bdAnsOFPMlbzCQSRGZ1A+7bMnmLjhF6pOzdq4RTJTiMKpxRvm6wpTBkQMsRETN9TX03mr5z+m/owjC4tLzQhvEBSikCyXExmjdCpCo45qRwHUgJiNqNIQEpAISUEdsFQyDIN3AnzNRH+lCrZUAECASdO4AWqvhNKKCQdxYMRtt3qBeDA0AjXn8ag4XEPPGCoqy9qCRAjfwoeQTqTTjTpSFQYkR8aNGbYa2biioqIO+PAWH450RxOKWgG91QBy0M94ifChOxUWmnOkc5UIGqo9BBtvo0BPBrXQTbCjgkmZyrKRH60Kt4qNaJhT2RvO/vrJ/onWPyZ5OoQtB8Y180+laOjGhKilWh0P43hQV4Rwq+nG8nPqyawFc1NPEKSUm3A8CNCOdRl4iD3ie4jUeR9DXJdkGNRp4XHyqtECXh35SCYB394sfWlQbEE5iUmxgjxE0qNI2TIS6coSB7r1cvoq2Ih51T7gnqcuVO4rVJCj3AW5xwpUq82EVZ7GrNpNI14V7SpVY4zylXtKsYVKlSrGPJoB0h6J4TFiXWk9YmFJdSAFpKbi/1hyMivaVFGPnjpUypOIdbxLi+rZcAUpKQSZByKCMwFwQSJtJ1o50t2Nh2BhF4UqLOIaUtJVrbKq83uFjypUqWKqdLuVm7i2+xRHcYQoiBYkXM1DxGIUq5gd1KlWayLbobS6obyO6tD+iPo61jHHl4gdYhKciUqJjMq5URyGnM8qVKkm6RTSVypln2R9GbWF2gysFbzLaFOdvJIcBAbB+0LlWlijmBWstOkiT40qVVj+Nkp4k0dnFBKCpVgK9Q7vVqd3rFKlWFO+trvNx8qVKiY8Waq3TTo0naOHcYJyrTlW0v7Kxmif1SCQeR40qVYB8w4xotOLbWIWhSkKGsKSSkiRY3Box0Y6OrxuJ/J21pBhSsxmDkiQBxvaYHOlSpGOgl0g2VhcOQkBxbgMKzKgSLGyAN/OgLxTkUhKEySkg/WETYKO4z6ClSpEZvISwe0GmBkcQsLAuRlUnTvEVBxeL65yUEkQEJm2tzb8aeFKlTxdjaip0jRvoocCEup1BCHD3JJHrmmr9jAoplIBUBcG0lPZMHcqU+MClSrq0uDj1eQPsDa6nChKvaSVBR4xmR7qPByBPAj5V7SphB3Z2ISWxOokfukp+Fe0qVMJZ//2Q==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4" name="AutoShape 20" descr="data:image/jpeg;base64,/9j/4AAQSkZJRgABAQAAAQABAAD/2wCEAAkGBxQTEhQUExQVFhUXGBgYGBcYGRgcGBgcFh0YFxwYGBcYHiggHBolHBgYITEkJSkrLi4uGB8zODMsNygtLisBCgoKDg0OGxAQGywkHyQsLCwsLC8sLCwsLCwsLCwsLCwsLCwsLCwsLCwsLCwsLCwsLCwsLCwsLCwsLCwsLCwsLP/AABEIALcBEwMBIgACEQEDEQH/xAAcAAABBQEBAQAAAAAAAAAAAAAFAAMEBgcCAQj/xABMEAABAwIDBAcEBQgJAwMFAAABAgMRACEEEjEFQVFhBhMicYGRoTKxwdEHQlJy8BQjQ2KCktLhFSQzU1SissLxFoPiNMPjFyVzk6P/xAAZAQADAQEBAAAAAAAAAAAAAAABAgMABAX/xAApEQACAgEDAwQCAgMAAAAAAAAAAQIRIQMSMUFR8BMiYaEykXHhI7HB/9oADAMBAAIRAxEAPwCsbO2ihwkJm2/ce6pK2UHVKT3gGqvsRJS8oAExKTGgFzJPGctWZCrVzyVPB6OnNyjk5U0kCAkAcIt5UNxOzm1m6AOYt7qKqqHiUBQKbiQRI1vwNZMLSYxs7ZbbbiVJBkAiZ1kUXA1/HCoTQgp3x4bqmTr3/AU0WTkqeDNNoj86599f+o1HrRtrdHNmIY657EYht9edWQdWpKiSSAhMBWpTvi+o3Z25EnLMTadY3TG+rHE+TmlSpVgDjY31OxC5CT9mo7SLVJGlTk8nTCHtYndopyQkHMfT50MpGlVDmPUpmiGDwcmo+Fb9as+DwcBP41q2lp7hZOgM/gophRCRerDjGYSSR+BVX2hHWKgRQ1oJDQnQyVSZqSqIqHFOZrVIxwaVI0qxidsfChxZSSR2VG3KKsmIeywC0hxBQLqSTfT2gDy3VX+jp/PpHEKHoT8Ks+FfxCW0BgAgAhQkC6ezvInQ0reS0F7QQBh1apAP6qv4oFI7LaPsrI70yPNNvWiz+0Hf02Ennkn1y/Gof5bhFe0yUn9UqHuJoWPtRBOxST2HG1Hkog+VetMYlBUEqVKde0FfGpykYY3Q8tJFwFGQYvBzAHdU/Cph1Y4pBoORo6dsDo23iGz2gD3gg1IPSUEDM0QoEEEEEWPMVIdw+KjRK+4pPob1CfSR/aYaOeUp9RNbBvcuoTT0iYOpjvBHutTrqEPwUOCR48OEVX3Dh1fVWjxBH+a9cK2YgjMhzeBGVQMnnutWpG3y/ktWBzZYVchRGvDvpja5VkiLKkGRuIoKrC4ls9hZUO8H0VXn9NYhHto8YI9dKG3Nop6zSpkM4Tur2nHdrJUSSi55/wAqVUOfcgts0IYWoOKUGyM0gZiIsbb93rRRvaGFOmIj7yFChmINgveghXeNCPL3UVThWyLoQZ/VFRfdnTC+EerdTHYWFjiKjPE5VFIlUWB3nhUtthCR2UgdwpjELABPC/lSlawcYR3MhCtCQDHeKIDf+NwqDhXApKVDQwR41OQdZ/FhTxJy6Gf9JH1LxLmYzlOVPJKdAKGUR6RD+su/e+AodVjhfIqVKvYrAJjJpxxyAfGm20WFOODsEVPqdSvaDq9ArypOBazHkKqlZyklCbQNal4PGLSR2jY3BvbeL161h+NSG8GFAHeNRxHziquElmJk48MJvgFI4GPGf5VU8c3+cVPH/itDOzg+yHcMj2JStuIIMapBPO8Vnb6SFqCpCgoyDYzO8GhLVU0vtBem4M4Ca9y17NeBV6CoBwpFNqTUpVcOJrOJh7YS4xDX3o8wR8as6cOVJgPdUQtzuMqUYN/nVVwJyutHgtB9RVoxXVfneuBKQ7aJBBKUmfU1zy5OjS4HE4fFJ9l5tXofVI99JT+L+u0lwfsq9JVUJGGwp9h5aO8j5J99PtYI/o8WD97+RVQH85GcTiUAHrsGU8wkp92Wp7CwXUEaKRXiG8Yn2XG1+Me8JrmVZmCoQqCFAaAjUedAZYGF4dGY5cUpCpMpOgPD2tPCnmkYlPsPtrHeR8APWmtoONBRDmHUf1xmAPiCBy8KhpODP962eRn3g++igSwwg67iP0mHQ53ZVe6TUYrSUOgNFojISkgibxIB7vSkhtv6mLUOSv5q+FP5HMqwt1LqchykaiL3sKwDzHstKKFLcU2opsQBEDy48abRhF/o8SlXJU/zqQsktt5WQ7a4IBI7pE+VQnktfpMK43zGce8x6UUaR6vBvzdLJ5yL+tKmAvDfbfHKf/GlREJOAfsEkGQIMg2NwR5g2o3ghCEidBHlYekUB2TiCsrKhBJzee/zFG8LF8y0I4ZjAPcaSRTTfUlUwtF6dkblJVzSZppxUXqZ0nmHSE5QBAERUxOtQGnAcpBkSL7tanFcE9wp4kJvJn/SQziXe8e4UNon0kE4lw/d/wBKaGVdHFLlly+jPoSraOI7eZOGbu64LSdzaSfrH0EnhW+YX6PdlIbLYwbRBiSoFSzG/OolQ13EVg3QzpzisKlDDPVhoFSiMnaUTcqJBGZUAJkzYDhVkwX0p45LkLDJRxCF5oPAFyJ5GltdRlF1aGfpZ6HM4NKHsGhxDZWULQs5kpJEpUlUkhJgjtHUiKzQvHjI7vOvqLDvYLaWEW2t9LqHEwuClCkaH2NUEGDefGvnfpnsFvBvqbaxLWIRfKtBkj9VYFs3MEg8tKKoG6XFldNTMM/kSLTM7+FQq6Bpk6FD2GxKV6GDwOtFMMnzFVFOnrRnZe1cqglzS3a4Te/LnXTpaq4kTlHsWDZeM6l9MWUUKAJBIH15UBeBkkxuCqC9MsUl19DgiVtjNpMpW4gFUfWKEoJ76OdFfzm0xN8mby6vL7yfOnvpkw6ErwxQhKVEOZiBE5erCfIVy6tergvGT9OiiCkpFMsubjUpNFCDAXTqO0KaxCINdYF4JWJEiRI48qeMs5ANXSoTNiD61b8cSHVDWVJUQRM6a25U701fRiMK09CErBCYzJKimD2ZF+yYtaJJvrTGOQpS0rQQlRQ0QTpfML/vCk1YbZFdN4Z4vGtgfncGU/sZfUZaZS7gVe0hae4q+OaiLasanQtqHJaR/uFJeKxX18Ln8Av4KqJ0ecEFOHwp9jEON+I+SafAAS1DnWQuM/GSeZ7td1cuYxA/tMER/wBuPcE02hxtTSlNJKQlY7JmxsTEk8axgk8nE5iWloCfsqJBnfu08aYcXivrsNueKD7ya92u0wVguOLQoi2U2I8ufGoqWm/qYxY+8Qf9491BcDT5PHVf3mBI5pSof6QK4wJYLkNoWhZSoEE2I13k3sKlow731MWg94+QNPAYmU9YptaAbkE5hukAx7t5rNiqOf6IiACymXS1B9rXiINx+BSbDv6PFNq77f6QadYT2FgNhwhZ7B33/BqM6239fBOp7guPeBRMyR/WvtMnnJ+NKoJGF+w8OX4FKiKcsbUDryREWIuABxEAePnRZ3BpWkJULTOsX0m3fTe0sMhCR1bbfZhRUhop9k/bVKjN99SW1ymRSv4DDszrB4FDY7AI8SffTqxNch0x7K/3FH3CmFYhQ+qv9xXypDoTVHOFY6tKU6gG3dJgeVEVa+A+NQEOBQnnU8G57qZEZUmgVj+j3Wy4lUE7jpa3woZs3obisQ+GG2rnVf6NI3qUrcOWp3Crrg12SgC827ydK07YrbeGTkEZrFZ4m0+Am3/NdEmlFdzjae9mb7c+jhvB4MLzS+2CpSxMLnUAHSLAVTA361v3SHEJWwtLiRkIg8t3hrXzRtllbeIdTmWClak3MGxiCAagoX1L+tiqGtprSVQLkb9191RCK9yxrSNWSog3bsaKK8UmKcTXSWwdfKsA4bpw7u7+XwropuOdq5Og8fh86Ji2fRcCcaTwaX70D40U+mFU/kh//N/7Pzpn6IMPmxbx0hk371o+VEfpgwWVGHVaM6x+8kH/AGVFv/IUS9hllTsNeoyxUrB76siTG8dqnx+FRqm7ST7PeR7qfwGyyrQSeArVZrGtm4mCJ0BBE6GNxmrGtIUGhMBTKhO8QU37x37qhI6MPqMJRH3iE++9EE4UtpYQuCR1jZgki2Y2MDcBSzfCLaYwnAR7OLPjP8RpxODxA9nENHvn+Cmc+AP1FDuUse8V2E4I/WcT+3801Mv5yS0DHJ9ktq7lAfEU1iXHi251yIUACMpCswE8Cb241w2xhN2IdT+2mneoR2+rfU6CkyFZSRE6QeJ9KUbPQexL0pQQx10gSMoUU27j+BUFx9r6+DUn9lQ9yhUzDNqU2jK71Rj2omYtH44U6ll8aYtB/YPyomlbyBi5gzq2tPir4k103+SggoddSQQQCbG+hGUWOmtGcuJ/vmVd8imMQxiCky3hV2/VnwnfRsSjhvV5IVlMzm4TvjlXLaXfqYts96Y/0zXjSPz6z9tCZHdam1YEfWwKx91Sj8aAzbJObF/3zPmv5UqgHAt/4XE0qImS14p5OUiAZ1qu4DgDxHlb4UfJQdUqPeQB6TQd1sJcVAgEgxwsBblIoIaSzZPYVYX/AAK7Us8ahsrv4U8o0jRWLwNub99PhdxfdUNa66Dw15U8US1JBrYjEvIWFEZVTFspKRIm061edgPl7O+QSqyQncVInfpAJJPAiNwmj9GsaAtBi+bMAQLxu9K0vZGCQhlAb7SFSsLFgUrOZPecpT3m9Ul0OXqwV0t7GDdJ9rIo+JGtZL9IeAjGF1A7DyQud2YdhceIn9oVrnTwTg3hugCOUgedUDpLhf8A7bhnljV9aE23KSSo33S36VoAZmj6YMfjdTZNXnB9DW3kpc645T9kJHgZm9EGehmFO5Z71ke6s5IO1mbNpmnSzWqYfophEaNJM/aKlf6iaJN7PabT2EpR91KR8KD1EFQZjyMA4YKW1q+6lR9wohg+jGJcmG1JAuM8J1+93Vqa1jn+O6vFdx8qHqB2Af6Mdiu4dx9ToSMyEJEEHeSdPCrJ0y2aHm0JWbBVo1kjnrantiI9u0eyPfXW1EyInMM0wY4RPv5VLe91j7VVGfu9BGjfrFjkAke8GpeF6GYZGudW+6v4QKsiGJ1AF++vQ0kb9OQ+dM5sCggO3sPDDRlJy3BUM1/Em9TUJCbJSByAqSpGuvh/xXrY3CT+OFK22MkkQMQDVV2g3lUL3S94QtA+KjVzxQCdYBHHW3GqdtpYUVlN4W0Z8QCPSjG7C6oiOY9IJnBg316pN+c5aaVtJnfhAP2Y9xFXzZ+IWG0gKUIAETpFPKxLk+2rzo7iu1szr+kcJvw4H73wXT+BxOGUuGWyhRSZuqCLcVGrwvFr3qPpULaTmZBJAMXEJTPgQJrWZRaKu2Gyz+dBKAbxrrbQcYqKU4HcXB+0fiip+CWpIcypzKCjCdZPDxpKxmI34P8A/mD/ALKPUDqkQA1hNzzo/aH8AroMsbsW6PEfMVKXinDrgSf+0D/srxLgvm2erTc1HuA30RMeWJuy2iFZpRGb7Ub/ABpKYXJjFpF/ZKRbl4V6lUpZUEFsStOQiCnlBqPigyFHNhlqO9QzwedlRQHfBKyP/wCKa8j/AA0qHThf8O5/n/ir2iLflloSah7YbiCPxv8AnU95FRNoezygHy1+NJ1HeUCjiy2QoqKQbE3+HjTzvSNEWdvxv6TTGJYC0lJ4+6qqtqCQdxjyqiimQ3uOEWPF7Yz5SHjIP2z5UeQkWkD8RWdZb24itF4fjhQaoeEt3JxspY/pJkXyluCB98D41a8J0qcQhTAfyutS2CW0Qko7IBRlByiLX86pqx/WmyB+icvwMiPGoG1tovvBhbwOZLYQHSDndCTdSlG6ryAeXfStN8ATipPciw7T6S49wqw2KQ0tLggKQhQVqIKMphV9xE91DukgSGurbdxC20LTLb4IUhQC0ylMkBNyLwbjWlsLpSUkJdAcQCD+skjQjnVk2psYYxsuMLKioSftGDm7WkmREm95JNGM80wT0sXErPRHaZSosyMq9J0Bj4+8VbkNAaTas2xeHcbVCAcySNYkEEzra0DzotgdsYlQlboSZgICUz3z8jTy03ZKM8F2yd9eidwHjVVZwuKWSrrlrB0SSJ8kx60ZR9H+0MQM3VFNrFxYH+U39K3pX1N6ldAovEJAupA7yB8ahPbYw6AczzfOFA+40Fx30WbRRJ/JkuC05HG9O4qB8qBL6LYnrerLKsOkHVaVJFuahKieXmKHpfIfU+DTtgbUadQpTSs4CwkxI0AJF+ShXW29pNMpSp1YSCohFp3CUiBMaW41C6E7FLDJCiTndKriDGVCYI/ZPmKkdJtirdDKk5srfWZoSSntBEFR0AsdaltW6h93tsEs7eW+6EYfDOuSYEJEkcQCRA76uWF2chs/1pp1u4grKQgzH10FSZkxBUDyod9H72R0JYW0vP8A2hjMpIEQApCgAmdxv37tLDubsOJAzAiDdCheQCd8biJ7wJq+yK4Jb2+QLimsHhmC8ppJAFge0VE6AZt5qjtYzH7RWpDEMNDVLXYCR+usdo/HhRnpHhEJcThFryoP5xgXgA2KFHdEEJvparIxj2MK1kRBA9lCEQo2ElWgkm829KKpAdlSZ+ikK/tcRI3hIJJ8SfhVH+kLYOGwRU3hnCsdXmXK0qUlSSTfKBForQ9pdJbEuRH2M5yjlkRdXer0rKek+2BiXViwSlsiycqUjfA/GlaTDHkK4HaCcgkgHfcD317i9poAkKB7jPlFDtm4lQbTAGk+yCZPfTW0lBwALkZJUCkBJB9kT2b6+zbvFQrJ2KXtCAxYP1h5j310rGIAupJm2otNr1VsmFIl2SreUOI9U5SZ3U1kwXtJU6CDKZUmARcTCL3o7UDewon+0dAtex799cfkOI/xSP3T/BTrIHXrB3pB8dKFrawQJH5yRr2hrv8AqVkGWF++tBEYPER/6lv90/wU4MLigYGJavyV8EUIQnBQZ6yeGb/46faRgbkqWItqqdNB+b9aNeUJu8snPtuBtPWKSpQc9pMwQQANQK7W3iJ/NuISngrN46A1FwvUlp4MFRSkpUZmZNpEgWgCu9qfkspL2YkptBI010HOl6lXmN/9HcuM/vmfNz+GvaFdZgfsr/eV8q8p/OCV+WWomo+Iyx8Zr3MT301iUGJvSUUbBYZIkhJnjETFp0vpQrHbPcUsqSmxvG8cbHnRFt4JlJVEqEg77HgOWvKnMG6kqIBJOpE2SNLA3uR7t0U90QilJ5I2zdl53C4pBQExCI1Ma90+dHUr07vlTGCaylZk9ozB3Wi3fThNk0t2yriopEnZm13MNikLQEjMkoUVCQEKUnNY74HrTn0gkKxICAkIS2gJyQElMEiN0XjwoRjMQkLaK0lSQe1GsAiRHdNF2+m2CRkU5hXXnkJSkqVkykpHAqPqmnic0+QIro2+oAhhy4BzBCvraQYop0fU9hlKadcLQJSooWhXbQZCiIEkg5YA1kzpZ3aP0lvEwyy2iUg51FaigLGliAk6XqvtrxOIxDYcddWSqEKzXBUZOW4g29BT1Yl0aphjhVOpOIbSpJgSSUq7RAEwQSdLVdV9DcFEHDN/5ifOZqjdGOhGHQS9jevdcSQUoWCEmMpB4kyDIJiDoauasc4+4kSEpnQace0d9PkXA5sborhcO71jKSjXs6on7QnQjvqzJVTTaRFoqJicWG1CVCDqJEjdmA3jjw140GZE91xKRKiEgbyQB5mg+L2tgnAW3HWVA7ioR4HceYNAcZs5zHPmVQ2nQ/VSOQ3qNEEdA8NFy4TxzAekUaRrYKfwzTJCGVZ0TIJVn9qfrcBpT2B24jDLV1gV2kpy5bzdXGIih+2tnpwyyhsqKUgETc3ubiONO7P2N+UvAKJSlLaSSBJMqVYHjUIJbykr2hjB43AKeLqUdW6faWE5Sr72Wyu80a/KmlC60FJ4mPQ15h9g4dAgNJ7zc+ZpP7DZUIyx90n/AIqzroTVgxrFJUM0aixsZHfTbzveKiOtdUotg2SSB3aj0IpsuVxvk6SUUAi4B7+V6pv0mIQWmoAnMpJIG5SCdf2atOaqt9ILH9Vn7K0HzlP+6snkKM4wOHWW0KSVhXVi4JAFomNPHnUN53q09oRpaSZiwEkn56zTbu01tJSPq3gHSUEpgiuFpVicpbQezYzFyY0iri3awTGtssEf+kbnkgH1JrxzHNKn+pzb6rSfO1E8M1jEJCUtBCQLAuiPSunXMbaVM9xcHxpSq4/oYIAdQQfaRXDqDmIGCzwfayJhXOSm81zcKYnXLB0sbSLc6mP4F1SipOISkHRJTMd8UqKNXfnQihLm7Z6f3Ufw10A/uwLY7+r/AIaeTs9z/FJHchXxpLwXHFq8AB7xRvzIm19vpHLRcPWBxhDUotlKTmynfl4Tv416248AnqUpVbtZikRGntEc68w+FSlSiH1OEoUIVltpcR+NKYyNlI6xwtgaEFIk8O1QHyojpexnBoftp+de1HyYb/FOeaPlSprJV5gnYbGpcSFJFjpx8a6dfkaWqvL2ghs5WpSjcCc3fpUfEbXncT3nKO6B8a20G/BN2qyElCufHx036EeNetWWhVt6T3K09QKiN4PFOozIZUGwZJyhKbX9pevhUFx5XH2IyjjGh76ZIm5U7Rb2zrXZE5fGov5SkA38TYb9/wAprkY6RKQlUCYkyRykUsYstqakeLJmH2Yp99llGXM4ogSYExNzu0NR+lOx0NN4Z9lSHA7LSwoJVkWNIgzIhUzvTT+wtsNqfbIlLgPYkxCtxzAG3cJ5VB2o03nJbgqC5UoTlcvrBuIk699qpE5502M4UahNjeTfuFxutpRPZeIyPMkJJKHGyTIIKQQmyQNbi3f4icCjMSY0JNS8I5ErvIvI1te3O1OTPo1sofaCxmQFAGFCw7+FSmMK3AypERYxE/Oq10N280rDsrSqStCCoSLEi6YJsQas6cUhfsq8AUzfx5GgmZoadYyyUnTd/M2qJjsAh85XwQpIkFOsLsRMXuOHCiYenspA/HK1cPKy5BYX3WgQbW3cqIKAfQ7Dqwwcwy1FWRRU2oghSm1ezmn6ySCk9wO+rRNCNt4crQHGjDzUqbJ0P2m1fqqAA5EJOoFCj0vbU0T2m1pPbChpYkhJ0UbDTiKAQL0uf/rDgHAD0ij/AERfjDqcUdCZP6qQJ/HKqq6vrvzguF9qTrCrid3lVn6M4YFhaCYlRBFtCBPfUIP3FZrBZm8QlQkEfjjzr1S4BJIAGpJsPGsy2s3imSUhTbjaAEjOvIQEgAqzEwRab+dBOkm1lN5QoKcStAUlaCSg3IIvBkRw0I41Z4JrJal4nMpZzhfaIzJIIMW1FehdAujj04dBEgGTBsdTRYLrmfJdE1tVBemqZwjne3/rTRNLlDOlRnCu9wPkQfhSjIy3G4IYgLKTosxMm97TJkRaeQpzZ+CW0haSodYqcpNwLAAmfOpuyUAKWkaTMczE+tO48KVmTISDqqB2d0ieFUvoNFdQSnZmJ/xDXhJ/2V6dlO78UnwQT7wKbGzcMPaxTp8UD3k0y61gE6qdX3KSfOE03nAaaWf9jpQR1IKsxCyCdJuLxup7aGHYLii48tBt2QpIGgvf5UyW2g2gsg5Os1JJnz8rCu9pYlpDnbaQtUDWSo20AzAcd1L1Guln4I5w+CGrji+WcfBFJw4AfVUf2l/wium8cD7ODB/7IPvBqQ2+/wDVwcd7aU/7BTZJ2vj7GNm4nDFwBpvKsgiZUbRJ1Mbhwp7OA2FKa63tQE5c0HjH41qQ2/iSpOdpKETftpkc8oMm/LfXmDStTTobISpLguqcoBsZj050GxksDIxZ3YA//q/8aVd/0c5vfan7qvlXlG0DbPt9EROysM2JWXHDzhtP8XrXo20y1/ZNtpPFKcyv3l607/ROGSfzzhcVv7RUfJGniqvCvCCyGkfedNvIST50RP4IOO6ROOkJQlSlHTNKie5CbeVQHGsigHUkLsFJNiI48yIox/S7LchsKWo6hodS33DL2z4mgO0XFKXnUgozaCCBa1idaZE5PuEFhS57U8ExHPTSLVyWSlUWnjyIqNhlWzE7hPG24U69ixuII3iPSfWnJnONRcEa3NOtv9nNyJ7j/wA1ALxnU0QwWGWCnMnsqNiRYgWtuMEVjBTAIyNCbE3PeadZEIPca5y51SR2U3i8E1FaxPaUk2kWvamAXf6NmH0tJWhhKgZhQdSiwMFSkq9pRO+bAaVqmGx5CU50EKkDUFN+BkE791Y90H2qcPgsUpRC8jiUtpVpJSIMd6ia0Xoax/Um1E5lrzKKkqUogkkwbG40pUZluw2K7kz+rHlx9aF9LNprw7C8QhOctiYXYGSEkwNIBJ03c6cw6ymLxJtMJ15EJnyNdbQwiHmnWlkEuIUlUGYCpHh/KmAZj/8AUvHFaQeqTm3ZJg8Nah7Y2piFJ7ZTcqKlECTPAWAAHI0GxOCcCsiykKbVEwoQUmOe8UQx+0XHSnOEAJSEjLYQPCfjzqYxdtnugNtCBORGggDsjQeNRtrYp1BCmjAAJVcTuj2hHmRTrMJQCT7IHlA41S+kO0g+4MywGExlTPtnirlNoqEObLyVqjt/aTiyQ+8pwBWZItpY+wjeJOgq/dEui+HxDJcW4HAfqoX7HJYiUqgCslONw4zjLmUTMq4g6BRNp91SNnbUdwziXUOBABBJSokFAiUgbwdIPDxqykxJQXQ0zEsIQtaGxCEqUlIubAxqb1wFU2lYABKgJvJMTN5vUHE7YZRqsE8E39Rb1rn5ZTgKF6BQfpRiv6s/f9Gr0FC8Z0kmyEeKj8B86GbV2ipeGczG5SsWEbqLg0rMpKyBgyQ8YBhUX4WVc/ux40RxWQ5wucpBB4kHUeNQcB9U8U/6Y/iootoakTIpmUhZVziMAn9CZHEuH4gVcehHRfD44BwNsIbk2JBdUEmDlRmJAm0qjjBFVZvax/RYRZJ39UmSeJKUHzmou3A4sNqcQtspE3tCifqkXAgJ1g2NMCTTWK/R9C/9J4Dqeo/JWg2DMBMKB45h2gec1mfT7oi5hnUu4VctKtlUspKFDiREgjSeHjVQ2F0xxzS0JDzrqbQlSio9wzT8O+j2I6UO49pbQcCUKPt5ASnKUqiJsd0g6HS9M+CMNydAF5WKHtOsj9tSj6TXAwrqtcU2OQQon1TQhnFlp1aXDJCiCeMWnyqa0EYh1tAEpJMiYtBMyNLD0rbVVjb3uo9xH5opjEKcXIOXJCT945vhXSnAQtBUAVwTuGoPZM20i80O2gENPLSgEJSRAvaQDqdajnESqTEbifWskaUmsBLLhRZSHZGsOAjzgV7QhzGGTERusPjSo0LuDWH2ZiHhKwUIOgACPEqVePOpSOjbCfbcUo/ZQQf8xFFsQhZPavPH5D51w20BzNTczoWlfQWES20PzbaU8yMyvMzJ8BQLpXmUlClKUogkDNuBubCwuNOVHso18vlUfarCVNqUsaCe7LeaCeTSh7aZRSsmuRUraDAQqBMG4P41qOgE6V0HE1klYFkqV6nwq0YrGpLSEEXQhAQeEFSlbt6lHSNN9C9jYFeRSspiLmimzmzJV1SlpbIJKbhO+VCNOdT5kW4067kfEYktp0JP2YAA+8Y17qFYMlZjLCs3Z3gTJMngKs+2NssLSkqKkkG4TbMAItwvQXCSsgISmXF6A3TEmMu8R8KsyCCmCwsMLBWkAuJUSJIlKSItrqD5VpvQDEFGHSgOZiVKMJ3AxcdgmbG1ZiptsqPUhQVkGVvIoqziBkCYMk7pgQRfixsjpM/hgCtIB1Ej2gABa/Aj8agJvzSANwvqbD1GT3HTfXTbSpmVAb5MeGg5bhPE0B6G9JkY5slBUCmAtAgZc0x2gRIMHduNqP4JuTmgazxJItOgAPcPGihWUDp/s7q8T1gFnRP7SbK9Mp8arRFal02wXXYVRAlTZzgjlIUBzifKsuQZUBxIqckPFl1bQSCCbbo4GKyXpNh8mKcbCSE5iUjkb25fOtXgpJvopXDv95qldM2j+UJUR9QDyn51CDovtso+JQpBUgggg3B5d++uFqUAR58/waPObPU77IKlAATxCQEifKrd0Y6ABSOsxCokWSBeO8/Kqp2aWnT5wA0qEAx/zT4ANWTFdBCErLS1KNyhOWNNATJkxbSqmyCJBBEcfW1FwaIqSY+WaHbYVlbUDpB9aK4aSeXHcO80H6VIHVSFJMqix4CfLTSkld0PGuR/Z/stk6EZZneRMR4VYEtdlN9x9KrDDZyNKSbxCSdPZJA+PhVkwSyU3FgZCjYeZpaLRZKSlUXWb86BdIsEpKFrBBFiUmeQkXiN8EbqsKlgncADprHzoT0jxwRh1qTBURlTJGqrG3dNZJjNxoozanFKKGyoFyE5UEjNO4gG49KuOxNmqYbDZSUqgk3Bud8psRbdwpjou0hspzkZ4kwATcXAndVqVtJDlspAGmluMGqShaonDU2ysqG2+ivWvtlBI6z2zrcakd8UZ/6HThQl3rFLUbARAEgz761rYuBYS02pnKUqAVmWMyzPlFFcTg2nkZFpSpPDTTgRcUNkuLwb1oXu25Plzpds9Tb2f6rl/FIAg+lBHUzefC9fRXSL6MsO+AEOOJ7QJCjmTF5i2YHxoFivofYzWcVG5Mx6lPxp0pJcEZSjJ3aRjTLaoECR3T60q2Vr6MXEDKhaMo0kmb3vAr2mz2Yvt7r9lUU4KjtvZtKawqSRrefT/mnlp4DKo765aPU33wORTi0pIKVCZtHfR3YXQjFvkEIyIP6RywjilOp8o51oewPo/Zw60ula3HEzBMBAJtmCbmRzJp4wbIamrFfJh+zejXWqGaeqRIneeAB5WvV72BsJpoZG20gcxJPeTc1qStkNzdCDefYT8Ip9nAJTdKUjuSkesTRnoyk/ywThrwivxyZd0gweRlfZgQd1qy1v8nJgvvA8CykzO6Q5X1dFoNUbpV9GeFxKg80hLL4IVmQAErIMwtA7JmNYB50+lpKPUjq6znWD5qxrpWq+61zPrRjozjlJUlBa60ghTeWAsFKgSAo/VKSuR3UZ2v8AR/imHHOsYcyapWgZkCdxKZ0nfwqv4DEqwuJQ4nVpaVeV4+FVapEllmit4dWIw5KgUv4dxSW3kKKVhOTOkZheAlQR4E1QWWUDKoqLzeuUmwzyDBBkXvuumrx0g6SOtZ3kNoSh11PWJVdYUUiSAIgFI8wSdaqCmkJbCG9IJ4m5MSrfaKno5fwW1/tcmtdEtnsYJoBixdCVqzXUq1oKlDs3MDmasaNoJAAIAB1nX906+E1latuLShIC15QAAAFGwgcDQ9fTEAkFRN7DKR+9xvyo7iTibY3tRDhyjQ2m2m8/y91Znt/ZJYxaAkS0twZCNLKAUj9k27iKrP8A1kSqynTyHZHiqZjuijzXT6WurdQShJCkKbhK2ykggoJtFoIIggkb6zlgMYuy1N4U27QJKj7h8qrXShjM6UmAMqdSkEfj40NY6eOpici+EgJknknee/fWm9FuhyS5+WY5ptWJWlICCMyWgBEQokFcakC1xxqUIOyk5YK10B6IOKX1iiOrgRaxOs87X5yK1NnZbad09/yqXNLNVljglJuXIkNgaADuFDdqdHcNiP7VpBP2gMq/3heiU0pogMa6bdAnsOFPMlbzCQSRGZ1A+7bMnmLjhF6pOzdq4RTJTiMKpxRvm6wpTBkQMsRETN9TX03mr5z+m/owjC4tLzQhvEBSikCyXExmjdCpCo45qRwHUgJiNqNIQEpAISUEdsFQyDIN3AnzNRH+lCrZUAECASdO4AWqvhNKKCQdxYMRtt3qBeDA0AjXn8ag4XEPPGCoqy9qCRAjfwoeQTqTTjTpSFQYkR8aNGbYa2biioqIO+PAWH450RxOKWgG91QBy0M94ifChOxUWmnOkc5UIGqo9BBtvo0BPBrXQTbCjgkmZyrKRH60Kt4qNaJhT2RvO/vrJ/onWPyZ5OoQtB8Y180+laOjGhKilWh0P43hQV4Rwq+nG8nPqyawFc1NPEKSUm3A8CNCOdRl4iD3ie4jUeR9DXJdkGNRp4XHyqtECXh35SCYB394sfWlQbEE5iUmxgjxE0qNI2TIS6coSB7r1cvoq2Ih51T7gnqcuVO4rVJCj3AW5xwpUq82EVZ7GrNpNI14V7SpVY4zylXtKsYVKlSrGPJoB0h6J4TFiXWk9YmFJdSAFpKbi/1hyMivaVFGPnjpUypOIdbxLi+rZcAUpKQSZByKCMwFwQSJtJ1o50t2Nh2BhF4UqLOIaUtJVrbKq83uFjypUqWKqdLuVm7i2+xRHcYQoiBYkXM1DxGIUq5gd1KlWayLbobS6obyO6tD+iPo61jHHl4gdYhKciUqJjMq5URyGnM8qVKkm6RTSVypln2R9GbWF2gysFbzLaFOdvJIcBAbB+0LlWlijmBWstOkiT40qVVj+Nkp4k0dnFBKCpVgK9Q7vVqd3rFKlWFO+trvNx8qVKiY8Waq3TTo0naOHcYJyrTlW0v7Kxmif1SCQeR40qVYB8w4xotOLbWIWhSkKGsKSSkiRY3Box0Y6OrxuJ/J21pBhSsxmDkiQBxvaYHOlSpGOgl0g2VhcOQkBxbgMKzKgSLGyAN/OgLxTkUhKEySkg/WETYKO4z6ClSpEZvISwe0GmBkcQsLAuRlUnTvEVBxeL65yUEkQEJm2tzb8aeFKlTxdjaip0jRvoocCEup1BCHD3JJHrmmr9jAoplIBUBcG0lPZMHcqU+MClSrq0uDj1eQPsDa6nChKvaSVBR4xmR7qPByBPAj5V7SphB3Z2ISWxOokfukp+Fe0qVMJZ//2Q==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166" name="Picture 22" descr="http://www.kaz-emb.kg/assets/images/news/photo_7.jpg"/>
            <p:cNvPicPr preferRelativeResize="0"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98016" y="5346586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pic>
        <p:nvPicPr>
          <p:cNvPr id="6168" name="Picture 24" descr="http://www.time.kz/up_img/16215-4.jpg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5357826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50" name="Picture 2"/>
          <p:cNvPicPr preferRelativeResize="0"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15752" y="3789200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2594" y="626388"/>
            <a:ext cx="9000000" cy="15727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ТЖМ-ның материалдық базасын</a:t>
              </a: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дамыту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5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6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Прямоугольник 15"/>
          <p:cNvSpPr/>
          <p:nvPr/>
        </p:nvSpPr>
        <p:spPr>
          <a:xfrm>
            <a:off x="2843808" y="881862"/>
            <a:ext cx="58715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ТЖМ-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ның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2014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жылғы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бюджеті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100,8 млрд.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теңге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85738" lvl="0" indent="857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дамыту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бюджеті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                   -   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20,6 млрд.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теңге;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85738" lvl="0" indent="857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ағымдағы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бюджет 	-    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80,2 млрд.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теңге.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06" y="2440920"/>
            <a:ext cx="9000000" cy="43004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71704" y="2698984"/>
            <a:ext cx="657229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Материалдық-техникалық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базаны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нығайту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2013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жылы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 -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бірлік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ЕС-145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тікұшақ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1433513" lvl="0" indent="-2682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- 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166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бірлік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өрт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сөндіру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және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авариялық-құтқару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техникасы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1349375" lvl="0" indent="-1841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- 2 435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бірлік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байланыс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құралы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ұйымдастыру техникасы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мен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техникалық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жабдық сатып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алынды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71736" y="4894383"/>
            <a:ext cx="6572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2014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жылы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- 4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бірлік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ЕС-145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тікұшағын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   115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бірлік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өрт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сөндіру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және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авариялық-құтқару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техникасын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87313" indent="-87313">
              <a:lnSpc>
                <a:spcPct val="150000"/>
              </a:lnSpc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- 2 251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бірлік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байланыс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құралын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ұйымдастыру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техникасы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мен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техникалық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жабдықты сатып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алу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жоспарланған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400" dirty="0"/>
          </a:p>
        </p:txBody>
      </p:sp>
      <p:pic>
        <p:nvPicPr>
          <p:cNvPr id="5126" name="Picture 6" descr="http://www.voxpopuli.kz/userfiles/posts/667/9ddca1619f0712ff70ca5a793e8dde2d_big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571" y="4866880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7112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0" y="692776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06" y="5363458"/>
            <a:ext cx="9000000" cy="1428736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28860" y="5722848"/>
            <a:ext cx="67151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46200" marR="0" lvl="0" indent="-13462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ТЖМ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аумақтық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органдарының базасын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нығайту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</a:p>
          <a:p>
            <a:pPr marL="1346200" marR="0" lvl="0" indent="-13462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жергілікті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бюджеттерден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4,5 млрд.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теңге бөлінген.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https://encrypted-tbn2.gstatic.com/images?q=tbn:ANd9GcRqPB7slzLMwszgiFosGyjTj3Pn40lzh1TDRUORs-B9sCG3YuJj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571" y="5357826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5" name="Группа 4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ТЖМ-ның материалдық базасын</a:t>
              </a: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дамыту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Группа 9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8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9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Скругленный прямоугольник 9"/>
          <p:cNvSpPr/>
          <p:nvPr/>
        </p:nvSpPr>
        <p:spPr>
          <a:xfrm>
            <a:off x="71406" y="786934"/>
            <a:ext cx="9000000" cy="42982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433551"/>
              </p:ext>
            </p:extLst>
          </p:nvPr>
        </p:nvGraphicFramePr>
        <p:xfrm>
          <a:off x="63386" y="1521008"/>
          <a:ext cx="288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490728"/>
              </p:ext>
            </p:extLst>
          </p:nvPr>
        </p:nvGraphicFramePr>
        <p:xfrm>
          <a:off x="4283968" y="1521008"/>
          <a:ext cx="288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126911"/>
              </p:ext>
            </p:extLst>
          </p:nvPr>
        </p:nvGraphicFramePr>
        <p:xfrm>
          <a:off x="2043927" y="3215016"/>
          <a:ext cx="288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660202122"/>
              </p:ext>
            </p:extLst>
          </p:nvPr>
        </p:nvGraphicFramePr>
        <p:xfrm>
          <a:off x="6300512" y="3215016"/>
          <a:ext cx="288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948263" y="4009018"/>
            <a:ext cx="608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82%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07704" y="2041103"/>
            <a:ext cx="593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2771" y="4007104"/>
            <a:ext cx="608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61%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59630" y="2185119"/>
            <a:ext cx="608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46%</a:t>
            </a:r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6904" y="3140968"/>
            <a:ext cx="11315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2013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жыл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44028" y="3140968"/>
            <a:ext cx="10931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2012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жыл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48474" y="1442459"/>
            <a:ext cx="10081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2011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жыл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1600" y="1442459"/>
            <a:ext cx="10801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2010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жыл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3263" y="908720"/>
            <a:ext cx="8137475" cy="30777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Өрт</a:t>
            </a: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техникасын</a:t>
            </a: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сатып</a:t>
            </a: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алу</a:t>
            </a: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кезіндегі</a:t>
            </a: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қазақстандық</a:t>
            </a: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үлестің</a:t>
            </a: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өсу</a:t>
            </a: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қарқыны</a:t>
            </a:r>
            <a:endParaRPr lang="ru-RU" sz="1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2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72594" y="717166"/>
            <a:ext cx="9000000" cy="15704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Халықты  хабардар</a:t>
              </a: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ету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5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6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098" name="Picture 2" descr="http://www.zashita-vt.ru/public/015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422" y="782394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465942" y="971480"/>
            <a:ext cx="65722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Халық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пен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мемлекеттік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басқару органдарын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құлақтандыру жүйесін  жаңғырту жобасы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әзірленді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аппаратураны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қазіргі заманғы технологияларға ауыстыру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көзделген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65942" y="5733256"/>
            <a:ext cx="66066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Халыққа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СМС-хабарламалар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көмегімен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ТЖ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қатері туралы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жолдарды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жабу,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қар құрсауы, борандар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хабарланады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ttp://www.gazeta.spb.ru/f/a0/ru/auto/201308/12145532.1.th-1.jp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422" y="2348880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104" name="Picture 8" descr="https://encrypted-tbn3.gstatic.com/images?q=tbn:ANd9GcSvXPxZhdTYg54PkOUEPjktqMtNveXCBt3drAUmszJAwRedaB6k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422" y="5373376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465942" y="2564904"/>
            <a:ext cx="664254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бірыңғай құтқару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«112» телефон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нөмірі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ru-RU" sz="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 ТЖМ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ресми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Интернет-ресурсы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жұмыс істейді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ол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өрт, борандар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сырғымалар және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т.б.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кезінде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жүріс-тұрыс қағидасынан;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өрт және өнеркәсіптік қауіпсіздік  жөніндегі регламенттер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ақпараттан құралады.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8191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615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мыңнан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астам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рет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кірген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8191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млн.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жоғары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бет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қаралған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2" y="3861048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Гуманитарлық көмек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Группа 9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6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7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9" name="Picture 10" descr="http://img.nur.kz/n/07/5/help1108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760" y="764704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4" descr="afg11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760" y="5301368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8" name="Picture 21" descr="tajaid1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760" y="3751219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2390028" y="764704"/>
            <a:ext cx="6785406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2013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жылы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жалпы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сомасы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978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000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АҚШ доллары</a:t>
            </a:r>
          </a:p>
          <a:p>
            <a:pPr algn="ctr">
              <a:lnSpc>
                <a:spcPct val="150000"/>
              </a:lnSpc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Гватемала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Республикасы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50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000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АҚШ доллары;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Ауғанстан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Ислам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Республикасы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528 000 АҚШ доллары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баламасында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тамақ өнімдері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533400" indent="-261938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160 000 литр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көлемінде өсімдік майы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33400" indent="-261938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60 тонна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көлемінде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қарақұмық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жармасы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Ливан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Республикасы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- 200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000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АҚШ доллары;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Шри-Ланка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Демократиялық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Социалистік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Республикасы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200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000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АҚШ доллары.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2014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жылғы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тоқсан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жалпы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сомасы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2 млн. АҚШ доллары</a:t>
            </a:r>
          </a:p>
          <a:p>
            <a:pPr algn="ctr">
              <a:lnSpc>
                <a:spcPct val="150000"/>
              </a:lnSpc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Ауғанстан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Ислам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Республикасы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36575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1 267 тонна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көлемінде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2-ші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сортты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бидай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ұны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36575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1 000 тонна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көлемінде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құмшекер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36575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190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тонна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көлемінде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сары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май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броньнан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шығарылды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0" y="2276872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0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71406" y="2214554"/>
            <a:ext cx="9000000" cy="300039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Кадр </a:t>
              </a:r>
              <a:r>
                <a:rPr lang="ru-RU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жұмысы және </a:t>
              </a: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ТЖМ </a:t>
              </a:r>
              <a:r>
                <a:rPr lang="ru-RU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жүйесінде оқыту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5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6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Прямоугольник 12"/>
          <p:cNvSpPr/>
          <p:nvPr/>
        </p:nvSpPr>
        <p:spPr>
          <a:xfrm>
            <a:off x="2428892" y="2204864"/>
            <a:ext cx="671510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ТЖМ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қызметкерлері біліктілігін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арттырады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177800" indent="-177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Ақтөбе өңірлік орталығында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269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адам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77800" lvl="0" indent="-177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Азаматтық қорғаудың республикалық оқу-әдістемелік орталығында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345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адам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177800" lvl="0" indent="-177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Беларусь ТЖМ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қайта даярлау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институтында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252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адам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177800" lvl="0" indent="-177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Мәскеу,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Санкт-Петербург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және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Минск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қалаларындағы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ТЖМ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институттарында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99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курсант;</a:t>
            </a:r>
          </a:p>
          <a:p>
            <a:pPr marL="177800" indent="-177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Көкшетау  техникалық институтында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оған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Ресей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Беларусь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және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Украина ТЖМ</a:t>
            </a:r>
            <a:r>
              <a:rPr lang="ru-RU" sz="1400" dirty="0" smtClean="0"/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оқытушылары және ғалымдары шақырылады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420</a:t>
            </a:r>
            <a:r>
              <a:rPr lang="ru-RU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адам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594" y="719976"/>
            <a:ext cx="9000000" cy="14287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741859"/>
            <a:ext cx="66437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«А»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корпусының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кадр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резерві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ТЖМ-ның лауазымды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адамдары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аттестаттаудан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өтті;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жаңа үміткер таңдап алынды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Президенттік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резервке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лауазымды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адам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енгізілді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://newskaz.ru/images/189/42/1894277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926" y="714356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78" name="Picture 6" descr="http://i1.ytimg.com/vi/0H0Jh7tjrC8/maxresdefault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926" y="2285992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80" name="Picture 8" descr="http://www.emer.kz/activity/foto/foto2011/DSC02621.JP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926" y="3714752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9" name="Группа 18"/>
          <p:cNvGrpSpPr/>
          <p:nvPr/>
        </p:nvGrpSpPr>
        <p:grpSpPr>
          <a:xfrm>
            <a:off x="71406" y="5286388"/>
            <a:ext cx="9072594" cy="1440000"/>
            <a:chOff x="71406" y="5356424"/>
            <a:chExt cx="9072594" cy="1440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1406" y="5362056"/>
              <a:ext cx="9000000" cy="1428736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41" name="Rectangle 1"/>
            <p:cNvSpPr>
              <a:spLocks noChangeArrowheads="1"/>
            </p:cNvSpPr>
            <p:nvPr/>
          </p:nvSpPr>
          <p:spPr bwMode="auto">
            <a:xfrm>
              <a:off x="2428924" y="5545510"/>
              <a:ext cx="6715076" cy="10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Орта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есеппен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1 500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адамды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қамти отырып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1 303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интерактивті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сабақта дүлей зілзалалар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өрттер 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мен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басқа төтенше жағдайлар кезінде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жүріс-тұрыс қағидасын зерделейді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82" name="Picture 10" descr="http://kti-tjm.kz/public/uploads/news/05.2013/11sa.JPG"/>
            <p:cNvPicPr preferRelativeResize="0"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7926" y="5356424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2008" y="642918"/>
            <a:ext cx="9036496" cy="53063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6145354"/>
            <a:ext cx="8856984" cy="6680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8288" algn="ctr">
              <a:lnSpc>
                <a:spcPct val="150000"/>
              </a:lnSpc>
            </a:pPr>
            <a:r>
              <a:rPr lang="kk-KZ" sz="1400" dirty="0" smtClean="0">
                <a:latin typeface="Arial" pitchFamily="34" charset="0"/>
                <a:cs typeface="Arial" pitchFamily="34" charset="0"/>
              </a:rPr>
              <a:t>“</a:t>
            </a:r>
          </a:p>
          <a:p>
            <a:pPr indent="268288" algn="ctr">
              <a:lnSpc>
                <a:spcPct val="150000"/>
              </a:lnSpc>
            </a:pPr>
            <a:r>
              <a:rPr lang="kk-K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Азаматтық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заңды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Қазақстанның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мүдде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indent="268288" algn="ctr">
              <a:lnSpc>
                <a:spcPct val="150000"/>
              </a:lnSpc>
            </a:pPr>
            <a:r>
              <a:rPr lang="ru-R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болашақ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міндеттеріне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жеткізуге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268288" algn="ctr">
              <a:lnSpc>
                <a:spcPct val="150000"/>
              </a:lnSpc>
            </a:pP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b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Құтқару </a:t>
              </a:r>
              <a:r>
                <a:rPr lang="kk-KZ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жұмыстары қызметінің жаңа заңнамалық негіздері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13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14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Прямоугольник 8"/>
          <p:cNvSpPr/>
          <p:nvPr/>
        </p:nvSpPr>
        <p:spPr>
          <a:xfrm>
            <a:off x="2339752" y="915909"/>
            <a:ext cx="67687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1300" b="1" dirty="0" smtClean="0">
                <a:latin typeface="Arial" pitchFamily="34" charset="0"/>
                <a:cs typeface="Arial" pitchFamily="34" charset="0"/>
              </a:rPr>
              <a:t>Мемлекет басшысы Қазақстан Республикасының мына Заңдарына қол қойды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3038" indent="-173038" algn="just">
              <a:lnSpc>
                <a:spcPct val="150000"/>
              </a:lnSpc>
              <a:buFontTx/>
              <a:buChar char="-"/>
            </a:pPr>
            <a:r>
              <a:rPr lang="kk-KZ" sz="1300" b="1" dirty="0" smtClean="0">
                <a:latin typeface="Arial" pitchFamily="34" charset="0"/>
                <a:cs typeface="Arial" pitchFamily="34" charset="0"/>
              </a:rPr>
              <a:t>Азаматтық қорғау туралы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k-KZ" sz="1300" dirty="0" smtClean="0">
                <a:latin typeface="Arial" pitchFamily="34" charset="0"/>
                <a:cs typeface="Arial" pitchFamily="34" charset="0"/>
              </a:rPr>
              <a:t>Заңда бұрын қолданыста болған нормалар бейбіт уақыттағы және соғыс уақытындағы төтенше жағдайлар саласындағы қазіргі заманғы </a:t>
            </a:r>
            <a:r>
              <a:rPr lang="kk-KZ" sz="1300" dirty="0" err="1" smtClean="0">
                <a:latin typeface="Arial" pitchFamily="34" charset="0"/>
                <a:cs typeface="Arial" pitchFamily="34" charset="0"/>
              </a:rPr>
              <a:t>сын-қатерлер</a:t>
            </a:r>
            <a:r>
              <a:rPr lang="kk-KZ" sz="1300" dirty="0" smtClean="0">
                <a:latin typeface="Arial" pitchFamily="34" charset="0"/>
                <a:cs typeface="Arial" pitchFamily="34" charset="0"/>
              </a:rPr>
              <a:t> мен қауіптерге сәйкес келтірілді, сондай-ақ қауіпсіздікті қамтамасыз етуге бірқатар жаңа көзқарастар көзделген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3038" indent="-173038" algn="just">
              <a:lnSpc>
                <a:spcPct val="150000"/>
              </a:lnSpc>
              <a:buFontTx/>
              <a:buChar char="-"/>
            </a:pPr>
            <a:r>
              <a:rPr lang="kk-KZ" sz="1300" dirty="0" smtClean="0">
                <a:latin typeface="Arial" pitchFamily="34" charset="0"/>
                <a:cs typeface="Arial" pitchFamily="34" charset="0"/>
              </a:rPr>
              <a:t>Азаматтық қорғау мәселелері жөніндегі Қазақстан Республикасының кейбір заңнамалық актілеріне өзгерістер мен </a:t>
            </a:r>
            <a:r>
              <a:rPr lang="kk-KZ" sz="1300" b="1" dirty="0" smtClean="0">
                <a:latin typeface="Arial" pitchFamily="34" charset="0"/>
                <a:cs typeface="Arial" pitchFamily="34" charset="0"/>
              </a:rPr>
              <a:t>толықтырулар енгізу туралы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algn="just">
              <a:lnSpc>
                <a:spcPct val="150000"/>
              </a:lnSpc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1300" dirty="0" smtClean="0">
                <a:latin typeface="Arial" pitchFamily="34" charset="0"/>
                <a:cs typeface="Arial" pitchFamily="34" charset="0"/>
              </a:rPr>
              <a:t>1994 жылғы 28 наурыздағы Қазақстан Республикасының Үкіметі мен Ресей Федерациясының Үкіметі арасындағы өнеркәсіптік авариялардың, апаттардың, дүлей зілзалалардың алдын алу және олардың зардаптарын жою саласындағы ынтымақтастық туралы келісімге авариялық-құтқару қызметтері мен құралымдарының мемлекеттік шекараны кесіп өтуінің оңайлатылған тәртібі туралы </a:t>
            </a:r>
            <a:r>
              <a:rPr lang="kk-KZ" sz="1300" b="1" dirty="0" smtClean="0">
                <a:latin typeface="Arial" pitchFamily="34" charset="0"/>
                <a:cs typeface="Arial" pitchFamily="34" charset="0"/>
              </a:rPr>
              <a:t>хаттаманы ратификациялау туралы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3038" indent="-173038" algn="just">
              <a:lnSpc>
                <a:spcPct val="150000"/>
              </a:lnSpc>
              <a:buFontTx/>
              <a:buChar char="-"/>
            </a:pPr>
            <a:r>
              <a:rPr lang="kk-KZ" sz="1300" dirty="0" smtClean="0">
                <a:latin typeface="Arial" pitchFamily="34" charset="0"/>
                <a:cs typeface="Arial" pitchFamily="34" charset="0"/>
              </a:rPr>
              <a:t>Қазақстан Республикасының Үкіметі мен Қырғыз Республикасының Үкіметі арасындағы</a:t>
            </a:r>
            <a:r>
              <a:rPr lang="kk-KZ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k-KZ" sz="1300" dirty="0" smtClean="0">
                <a:latin typeface="Arial" pitchFamily="34" charset="0"/>
                <a:cs typeface="Arial" pitchFamily="34" charset="0"/>
              </a:rPr>
              <a:t>Төтенше жағдайлар және дүлей зілзалалардың қауіп-қатерін азайту жөніндегі орталықты құру туралы</a:t>
            </a:r>
            <a:r>
              <a:rPr lang="kk-KZ" sz="1300" b="1" dirty="0" smtClean="0">
                <a:latin typeface="Arial" pitchFamily="34" charset="0"/>
                <a:cs typeface="Arial" pitchFamily="34" charset="0"/>
              </a:rPr>
              <a:t> келісімді ратификациялау.</a:t>
            </a:r>
          </a:p>
        </p:txBody>
      </p:sp>
      <p:pic>
        <p:nvPicPr>
          <p:cNvPr id="17410" name="Picture 2" descr="http://news.kremlin.ru/media/events/photos/big/41d4ae58689e86f08cc2.jpeg"/>
          <p:cNvPicPr preferRelativeResize="0">
            <a:picLocks noChangeArrowheads="1"/>
          </p:cNvPicPr>
          <p:nvPr/>
        </p:nvPicPr>
        <p:blipFill>
          <a:blip r:embed="rId4"/>
          <a:srcRect l="16327" r="9819"/>
          <a:stretch>
            <a:fillRect/>
          </a:stretch>
        </p:blipFill>
        <p:spPr bwMode="auto">
          <a:xfrm>
            <a:off x="179512" y="2588844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7414" name="AutoShape 6" descr="data:image/jpeg;base64,/9j/4AAQSkZJRgABAQAAAQABAAD/2wCEAAkGBxQTEhUUExQVFBUWGBkWGBcUFhUVFBcaFRcXFxUYFBcYHCggGBolHBgVITEhJSkrLi4uFx8zODMsNygtLisBCgoKDg0OGxAQGiwkICUsLCwsLCwsLCwsLCwsLCwsLCwsLCwsLCwsLCwsLCwsLCwsLCwsLCwsLCwsLCwsLCwsLP/AABEIALMBGgMBEQACEQEDEQH/xAAcAAABBQEBAQAAAAAAAAAAAAAFAgMEBgcBAAj/xABFEAACAAQDAwkECQMDAwQDAAABAgADESEEEjEFQVEGEyJhcYGRobEHMnLBI0JSYoKS0eHwFDOyJHPCouLxFUNTszST0v/EABsBAAEFAQEAAAAAAAAAAAAAAAABAgMEBQYH/8QAPREAAgECAwUGAwcDAwQDAAAAAAECAxEEITEFEkFRcRMiMmGBkaGxwSMzQlLR4fAGFHIkYvFDgpKiNKPS/9oADAMBAAIRAxEAPwAfs0XYcVHpHPVNDQj4TzYer5hZjLFCCQarUajug3nu+o7gOYHELYA1NAaivC+vXUQkkRMJTkr0h3iI07ZMC/L7o/D8o0Z8OqK8OJ2tSPi+UMjqurHvR9EOTD0YfLwjVqDJX96efufIWiN6voWZ/dR6j8kxl03dXHTWYnFe6ez+CH2zCOZ6Y3+oHw/ONJ6jI/c+oTU2ESogYN2hNySi28KwHaxoIrOW7FPyZcw9LtKyj5r2K8gpQcBFQ6Ru4wi1DCECvDfg480QnmgngB/LwqVjmQVtOkwdF+4ZgRU2voQbxJTye8OiiXtBaCnCi+Ahkc2SoXghQDqBMJN5sbxCuz0pLHXc95j0HB0uyoQhyS/c89xtXtsROfNv20XwJjCkWblQK7MmZkHVbwjFxcd2o/PM6TAz36MfLL2JrC0Vi6IItABzLaAAZtN6IB9o0/XyBitjZ7tJ+eRo7Jpb+Ii/y5+2nxsQG3dsYR1a4jafWhEOfAEbYP0zcGAbdS6n9It13eW9zs/gcu4bknDk2viRsE3Q7FHij/pSKz1JwtjLhD1+opEa4jSvsGSZNOay+6Gb360oult9IsWUkhklxHNmYlZ81Sui1Y9otQ+fhG9sLDvtZVHwXz/YwNu192iqa4v5EjDtmxTnhbzAjp+JzMsqaDAsHprr4Xh7SasyFNp3WqLfhZ6lFNRdQfECONlh5Qk4Lhl7HcQxEakVO+qv7mXYA/SdxHgTGRU8JowJAFHTtdfMMIb+FjloQpwytLQZVzM3SpcMCfeNRakPXeQklxJeGx1baODQjj1jiIbKJGaY2i9o+UXp8OpBDierdfiP+MMjqurHPR9EOzfch8vCIvEDJX9yf8PyERy4liXgh1HpQjLXBD5CZ4sfARKsgicmN/qD1KPW/wAovvUZH7n1CgNhEy0K71AW3ptVlrxJPgT+sUKvhibOzIfaTny+oMrERrDUkX7YREktCv7QzhiFANKk1vTeC160PCHpaXOfr092rJefzHMLhQCBT6y8Tpc0ruhHIZohvHTKtTrJ84WGWYqJmXo04kLE2DpdriIQ5v8Acp4qt2WHnU5J+/ANgUoNw+UegHnx2aYUQI7Jmajv/X5Rn4+OSl6GvsqpnKHqE3NozTZEnSADh0gAB7QerqPsive1h5A+MZe0Z3koep0WxKVqcqnPL2zf0I1a074zDb0ueQXMAPQDbfWynsHg3/dFrWlF8rr6/Uw8dHdxD80n9PoQ8GdR1sv5lqPSIJEa0C2asoHsMRPUaCdtyaicumaXUEGhqN4MTUnbdfmDzQrknLPNZ2AGiiluip1PE+8THbbLpbmHT55nEbaq7+J3fyqx7Y7Vea3WP8hGgZ9TRIOE6w8rjaTzQdI6RE6UG72LCxE0rJlfljLNANiHYeJP6R5/Vja6O/pO5LxgoQeDqfzArEMMyWJzGyxVSd02n5qfrBF69BxAfDOC60Dqs6q195agUo3VU0ESqSsrZDN01ib9T4hFueq6lSGjOV6SdrekMhw6se+PoOzvch8vCNXiB0s9PEdlIjm8pFiXhh1FqaCvcIyafPkStXdjh0MPUldIaz00/TnsHyjTeoyP3K6juMx4SiilaVNdFG6vXFmnDeV2VJys7IoXKPaE5mUoxp7oItqdYco0ktETRdZaNro7C9kbQb3HJLC3S96+naOuIKmGhNXhqXqG0KlNqNXNfH9wmpuCNIzGmnZnQRkpQuuJHx0sCp3sQD4/pAZeNj3k/L5EXDtv+JvkIVlNgtGrM74k0iD0C+BGZ16qt8h841tg0d6vKf5V8X+1zB29V3MPGn+Z/BfvYLsagR1pyLOE1NIUQfkT8hzUJ1sLk9Q8oqY+cY0Xc0NlwnKut3zudn8oSvvYecAN4QmMLt4nTvDTJ2z9qS5y1Q9xFDEsZqRFKDjqSnNocNK+WqWbiTTsFhGBiam/Vk/5kdjg6XZYeEPLPq8xO8DqiuW+B3fCCAnb6Ey7fbFuINvXLFim7xa6P6GdtKGUJ9V9foDJJyue1T50Pk0NkihF90L4f+2RwqPCIZaiMGbXmUMs8VYHwr8omowc+6tbr9BHJRTk+BPky+awwHBCe89H5mPRIRUIqK4HnFSbq1XN8XcgbCXouetR51+UKhauodMPICAWhBbELbUvJPb483cW/wC6OBxMbTaPQcO7xQ9tAdGv3a/kYGKUNSzE5ixVa/fQ+Q/SCOo9DuXpv1sh8aQLgNehoMzVe35RoT8Uev0KUNGIHvJ+OGQ4eo+XH0Hp/uw+XhGrxA2S1XxH84/vEVR92XQsy8NMUTu4X790ZUdLEvmcc/vAlvVElzDgKcfTseoD/GNfiQr7ldSpSsezzJheyZmLHjeiqBwAiecrRUUR0YXe8wik/DmzWIFbgqQLXoREWSyLizzIG0ZUp/pJZq63poSAbim+FTcXcZUipKx7Azg2YqajNbsND6kxWxatO/M1NlTboOL4Mc2n7teF/I/tFdEmMhenfkwa75ZTHgoHjeFSvIy3qQMJ53PjD5hLQN7JX3j+Ed2vnWOq2JS3cPv/AJnf0WRx23q29iFD8q+Lz/QIZo2TEucWZS/XTtJ0EQYmt2NJyLOCw/b1lDhxDOFmEDdHJ1K0pyvJneUKEKcbRR6ZjVByl1zcKivhEZK0gZiwFfnFFCbNS1eB7QYko1LSsQYineFwjOxlZOccPPT1i7UqbtNz8iphaPa140+b+HH4AtBQeAjnuB2TzZyaelA9RY+E6TCAQNpLVD1EHwIPyiSnK0ivjae9Qfln/PS5XpT37VI7wKj/ABh7MWAcwLVB8fG8QSBgzFy+ceWvB/Ssa2xqW/ilyWf89TM2tW7LCS5vL3/YJbZNJTdZCj8IqfMiO1Zw9NZkXYw+ib4l9DAh1TxBZ9O6HEQOJhB5zlelJldzDzof0HjHEY2PfT8jusM+6cPSResEfmUxl6MvLUShzSx1hD5kQPUePSvfHWJZ8GpCx1XUa9C/TD0k7T6RoT8Uf5wKUPCxKar+KI6f4fUklx9B7Ee74RJLwjF4gZIsZ56/mYhq+GXRlmWlMUlrnvjKukrkz5CW3DrqfH/zElJWa5tjZaM5PrzszLrlFO2gp5xp8SNW7ON+YAwCK2ZHGpLGlqkk3HAdUPbva5LGCTaQlZWHks6AqvRNiQNSNIHnqSKNh/D7Ply1LqzGt7szDuBJp3UhJPITcsRsLICg0FATW/d+kVsQ7tGjs2O7TfW47iZeZGHERAi5VjvRa8gLjQTLoN5r3C3pDoZO7MLiRJDammmvd+8PabyQSLBgkyoo30qe+O9oUlSpRguCSPOcTW7atKpzbHiYmIBE6SWUgetD3HdFDamWGb6fM1Ni/wDy0vJndjYVgWBARKWCzTMqbUJJFtTHLSSedzuIXWQ9h9nMHqSlN/0dzwOesIrWsK1mP40CwNT2eEEZWd2JOO9GwiZZVTrLHsH/AJ8oMRX3qW75ljZ2FUKzqcl8X+wpZZNDSoFCTwzaV4RRurpGq5JXXHh6HHwrl6UuRnHWtK1HG0M31qKq0Ny9+NvU4yGgNLGtDxprSFuCavYizVqrDqhSVq63Xxy9ypSWoVOnT9TT5mLDV0c1FOMmmGNmzKAjh8rRFNCs9s1azSx0Wp/ngPGOo/p+jaEqr45exy39Q1ruFJdX8l9R3lCaS5a8QW/MaxvnP01mN7JFJXa48gf1hUJU1CGIbow4iRABhB5M5bS+ijfep6N8jHHY1eFnbYZ5tEHBn6NeojyMY0vEaK1R7C+6RwJH5X/eCWpISJA+ll9lPyuII8OqGvwsvcz3k7T6GNCXij/OBTj4WcUdJfhb1hlP8PRj5ceqHcRoO0esPloMXiBmGvz5+8APzGIamcZFqeXZi29IyZK7twRKmeUUp2j1ES03aaXmMm7piM307/h+UanEZ/0o+pX9oELPdCaUpSlveAI9YWWpJTd1ch4sOWFZaGmnRZv+rdD1axPG3FkmWHbKCMrMQMgNQSTSxp/LxDUaim+A2TsizpsYiWwsXeiqNygEEsT3enGMuriVOaa0RLRxSg4rgrt+d1kiBjMDlLlborBK8TS9ONwYfCd7X1NGjX3lHe8TV7eRWMT0XoNFH7+kS2yMutHdqNELCLmI+83lqflGjs6l2mJhHln7GbtOt2WGnLysvXIsTR2xwI60uiV4wocBp5mVajdT1jP2pG+Fl5WfxNPY093GR87r4ETF7QKuKTpUpSKUcCp6xUjiY5WKbO7J+CxoIorrMBvVSKA76XsISWQXuJnuMwzaV9YZe7DQNYTZ+dXYArMTKUNdVudO0GKWJnuz3fR9eJNTxKgo8Yyun8g4uBUtiGFg6AdVQGFfSIaUt7elwWhU/uJbtOL/AAy/Q7/SgNmAusvIvfX9vOKu+9PMTtm47resrsR/6aqCXvWSCab3dqfzvETuTsyT+6nNy5z+CRXpuyCuRNZr5iVBsq2pXzvEtOrvN8jWhjFLen+FWz5szvaCFXmD71RrvA+cX6bvFGfjI7mIl55+5KlT6Fuv5ivzhjWRCwngUpLrvY/zypHdbPo9jhoQ42u/XM8+2lW7XFTlwvb2yGOUr9ML9kAeV4slemP4FaSU62Y+QAhyGT1Y/P0hxGiFCEgf5US80h6XKkH5fOOSxDUoNLgdlRymitbOessjtjEqK0jTi8kSZPvTB+L8wVvlDJaIkHpf96V/uEeNDDqevsNl4WXx/eX8XoYvy8S9SpHwv0GwemPgb/IRHT4dGPlx6j87QdoiSWgxagvCG04/fH+UQVXaEmWprOC8hVa23D1jLWaJNDrG46iCfERJSXfXUa/C2VjlBywkYZpzK6zZlgstGBvT65Hugb/CNulh5ylmrIrzqxVOKWuYxyckNtTCCej0xUstLnCtMxqWRhXQFCBTS1LUizWw184kdHEbuUtDj4nFSyUeWCy6kkDTqik+67MvxmmroKckzMbEZ5vSyrVVUAULEKDfWgJ8YpY27pNryuI0pK17fsXtSDpY6HcR3boxbWK7Tjr+xGxmGU0qCwS6yl0J3Zv5SJ6ctSxRqyV7O19ZP6GdcqsO0p+mAC6gkC9CSRQ93rF+k1LQtVpRm1OGml+diNsaX0q/ZXzaOj2FSvKdX0+r+hyv9Q1bRhSXHP2yX1DMlMzAcTHRtpanLqLbyJONQgAEHW9rDq7YSNSMrWazV/Tn0HThKOq8vXkRp61UjjaErU1Upyg+KaChVdKrGouDTIOGys1TRXHRaoGbxO7fHFyhKlJwlk0ei0qsakVODunoEJkxFpTXqAiOTJbkzYuxnxD5j0UU1JO8jQCJsPQlN73BFXEVlFW4hbkhykkYkzJS1lzsPmlvLmZQ1FYqWBBIZajXd1VFcyvhKlGTnUtnd3XNkHaKWUfYNDGDLSWpfdUUCW+8de6sV2lGluk/YNO9RqPz9l9SNNxjJ70u33WqbU4gcRFRRT0ZLChCfhl7r92TknAjgRehse3rHWIfJ90ruDj0I5la0ISvvP8AW7v5aEoS7yuSqel1e2i4GXcu8IJc9QisEKkZnBGZgCSdOsRq4eWqb43LWIlKajOTV3fJcORXpMzM0teKgeBIMX8NQ7WrGHN/DVlPFV+xoSqck/2+JbpKdOWg3f8AmO5POAVtwEzWPEn97wy60J4aBELRJI+6T4mHIhY3OeHCIjQg8OYA84jioOYEeAp6xwGz7yc01r8js5NKzRWdmmhZT1eYv5iIayNCPhJkv+52p/jmWIX4SYkA/Syv95P+oUh9HOQ2WjL42o7/AEMXZ+JepUj4X6CPr/hb/IQynw6D5ceo7NOnaIkkMWoDScsuTPmMcqBs5J3AGrH1ivUi5RlFcS1UdpQb5GebQ9prGow0sIPtTek56woNBu1Ji1Q2VCP3jv5LT+exWqYmT8KsVTam3Z+I/uzXcHcTRfyrRfKNKnRp0/BFL+c9Su5SlqwS8yJBC1+y/lEcJj5dTSVOIkzeHSNJbfhYi/AtCCNGp8uttLz6SBKBtXnWB6RvVZbA6Cl61r3VM0MHTrx72oirzpO8RjaO2abLmTsKnNzcOyu6tU5lVhnNfrKUzjqow3RVr4KG66L0JI4iTmqjJnJz2gYTF5Rm5if/APHNNMx3hH9167hY9UctiNmVqF3a8ea+q4fLzLMKqeT0ZbGa2poeGpjOTsx6VnZ/EpPLzZ/0assplCuC7s2YnNYfWO+NLDys7N520Lyqb8e9NN8Elb6IC7JHQr9s17hYR3OyqXZ4WN+Ofv8AscLtmr2uLklwy/X4lz2Fh0TLmajuVYDf7ppbgCW7xGJtLEVa85OC7kFJN8NVfPm0l6NlzBUadGKUn3pWaXHR/J39UMbXfnZgly6nLWgr0SRqBxOtzrF/ZqdCk8TXy3rdUuDfJcktFm/KpjWq1RUaWdr9L8lzfNvVgzamOwuGpz80DUgCrOVZLdEXqGtD6uMxE09yNsuOXejLO3FqUc0xaOCp7yWufwcePBNMA1TFYY45SshFmcynOsE51VVekSSAGLF6Cug6oqV6VSvJyWbu9OV8vZG7gXHDwVN6Ze9s/ct3InYiT5KzmZWWpAWWwYVU0OZhv6oihgnF/aexZq4rhD3Oe1XlaMBh1kSCFnzgQmWn0UsWaZTcdy9dTfKYuJJZIp6u7MDkTmQhlYqwuGBIYd+sEoqSs0PTcXdalv2Z7TdoSqAzVmqNFmy1Ip2plbzilU2fQmrWt0f63F35XuWrBe1SVNoJ8oyiPrITMQ6EVFAwuN1YyquxZxzpyv5PJ/p8i3h8TGN1LiX/AGTj5WIkq0qYswLbMjAkEWFd4JA0MY9anOk92at1HyqLfbjmn9SfhmrTQEW7CNYbS8aQ2a3cuBTvalIHNrMLsSpstKJexNQOzUxp0sq1lndak1NN0XaKyzvfPl9eRnXJOWJk7Nul5vMgj5x1Wx6N6rm+C+LMLbtfdw8aa4v4L97Ghck8GXmmcaUTNrpXLUGvVURa2tjFTg6S1kuHK9n8LmLs3Db81Ueif0/Wx7ayJLRWBAtlRhQt0rkpXQnUt2RzmBVfF4mUJxfivNPJX4KXNJZRjxd28jYxEqVCipxfC0WtfTzerZEXAElc1giy8w+4+rg8NY6uvjoU+7HNyUlH/KKvuvzOepYSU85aLdb/AMW9UxudhpQBq4JVZwNL1ZTSXpxrXuit/d4mo7xptJum1fgnnP20fUs/29GKzkrrfv1Xh/Uky9m4SgzTgTQVowpXfTqjPntLam89yg7Xyus7cC3DB4HdW9UV+OaGcDhghCrqooPiYWqRrQVMNpwUEorgaUnfMrk1SmLmLu3eNfQxl4qNm1yfzNKg7x9CQTR5Z62XxAP6xUXhZYWhOkLWbK+OWfBqQtDxobU8LLsdR3/OL0/EujK0NPY4vvfhPqIbDh0HS+o7M3RJLgMRR+WzkbLxRXUsnhzssEeEOw33hLiuHQxAzK6eG+NQpDkudC3AVNNIAEjSADcp22Ri9mYSaaF2ZVfqmSswenCpBPY0WsGu+QVcixycCH2fQAAvhilhrWXQg9da+cQ1cqj6j46I+blNVHWB6RGSF55D+0ObhCsueWnYfShNZkvrlk6qPsHupvy8bsynX78MpfB9f19ySFRrU0vbs6VicOXlic4mS88tqky7ioa9aU4W64w6MJxq7k7LOz5m1h950nuuNrer8uAJ2TIBdFNAoHkoqfSPQcZN0cPJw1SsvXJHnWHXbV058W2/mEGxoVZ+JNsoov3RQkntCgntMZ06G6qWEeaznPzUeHRya9EWoVN+U661bUY9Xx9vizMcdy9xDgrJ+gQ0PRvMtoc59w6e7Q9Zh1aXay3pLmvR8HwfqaOHwcKKtrp7riuQK2Bs18bipcmpJmNV2JJbKt3JOpJFq8SIaW9EXv2qyklLhsOho0tWYID0QrWzMK2YkGh3BTFvCKW87chLZXZcfZzydbZuHebOne+OdnCv0KBV1Wu8AXbfpuFK9We9K4l7mO8otsrj8XiMROcygVYyVyljRB9FKNPdqKkn7THjEY7TQrteuAUWYAEFoADvIDbbYXHyXDEJMdZUwbmSYQt/hJDfh6zFLaFBVsPJPVK66r9dB0XZn0jhPfbtB8h+gjkaPiTLlTwR/nEE8upPO4aanOqlUNnAvQVAHfF2cvtYzSvYlwtPeutxvpwMt5IYfLhQ1OlONeFrAdmgj0LAU1SoXfHM4ra9V1cTur8OXqX7BywWXDKTQLVzw336wK+IjMw9Vxp1cfNL/b0015Sdva/kS1oXnTwkH/l8/hmCFpPxQPuy0OVMykyyq2ylt1eP7Q9QeFw+5benLOe60p7z4pcbcuXqNbVarvaRWUbq8bLg3wv/ADgWpdnhnzOOgBSWhuApp732hUVAMc/tPaMsPUlTpPvu2/Pm1krLRO2TazZqYTCRqxU5ru/hjyT581xSZLMsACwA4DSOcnOUnvSbb6msklkkMnBp9hfyiJVjMQlZVJf+T/UZ2NP8q9kVnk9IpLBZSp4NrfU9/wAhHY4bKFrNWyzKUkV7lSmXEow30r4Ff0injI95+aLmFeVhua1lPB0PiaH1jOjx6F1BXAj6aX2jyaCj40NqeFlwzdIDqJ/njF2fi9GVoaeqEp71fu/MQQ19EOenqPzDpD5cBiKRytTNsvFVtcNbflZG8yIXDu1RdSbFLToYcy8P5+kapROMKi/j+sAD0iZUXhUB2lDSAC3cjNrkI2GOhmLOTqOUpMHeMh7jFrBv7T0Iqy7psvI3GF8LMl6mUW/K9WHnmHdBi4WqX5jabvE+cmWhI4EjwNIqk40GgA17kFjK7MlLzzWMwGXSw+lYircKGtLxzeOh/qm93ln6HRbKheCluLj3r5+wRw5o3iPEEfOO0pT7fDxlzSfqrP5o89xtFYbGVKfBNr0enwZB5ZTeb2ZMYfXYp+bKno7RXrVf9ROPKC/9pO/yRJgqd1Tf+9v/AMVkZJLsIrG4bL7F+TwWWcW4oXPRJ+rLWt+81PZlhRrKDyk2p/VYqfPJqHY5epF6MsdXRC99Y06C3bEtsrF59q/KQy8Fh8Eh6c6XLmTqG4lqBlU/Ew8EI3xmy8TIomQEwg44IQDjPCgIrCAclzcrq32WDflINoa1dNCo+rNmTCyB/t9K3AgZbdgHjHCJWlu8jQrbu9aOi/5HNphmlkKJc0aFXoKdt6ekaTjeOv6jsNuxmnJuL4Nfz9TK26JygAZTQAaCnDqj0LZ81UwtN/7UvbI4rbFB0MdVh/uur+feXzLFssk/1DgmyO1eoqaX7x4RVxCjHDU6UlrKEfZq/wAmMpNvETqJ6KT+H7jPJvDGjUqtaAkTVuCQD0OyK+Ke/i4p2drvwO6aV/HpqTUFu4dvNXsvEs75eEu0+7W7B3R57Wk6k2zqopRVj065A1pa2kNms7AiWMOn2hFtUKVs5oZvMzhdq8ziOZnGjuudRUXqdw3aUpG92k6VRzldxz935EDSasiFy0WstXHGnz+XnE2Ie9CMx1B2lYFB6y2+HN4EH5Rl2tI0Q7s/+/K7T+sNoeNDanhZbK3HYfURdn4n0ZXhp6nJRv8AhHnBHX0QPT1HZp0h8uA1FR5QSjM2biQLkhyB8K1AHh5w2nNKSb5r5ljERvK3kYXb942DPOqIUBoChhAH61HXCgO4PE5HVx9U1/XyrD6c9yalyEkrqxtnIrHlMSFr0Z0sr1VC5lPkR+KNDFRTp35FWm7Oxi+0bTZo4PMHg7RmstIhZrGGimo+z2dXAoLUDzNwqatvOpjBx6tXb8kdVsiC/t7+bLTg1UzCGBKmlSPq1+seqsauCxU44K1NpSTyT48bdXnY5f8AqDBx/vlUkrxlHNrg1lf2tcrXtDxSJgXlhs2edLCDRgVzMxYHdRRcdWkW60qkpxlKNnu2fJ5pqz8nwfN2uZOBhFSkoyuk7rmsmnf+exl5e8NNQ3hsb/S8nEYWaZh5UoUsazlVSR1hSx7okpxvJISPiMeBsa6Ui+nu5kqE7d2q+JnzJz6ubDcqqAqKOxQB4nfGaRA6sAp5mhAI06ZCAPwoDcwQgp9JezjHibs3CMWoebEvN96UTLoa/D3xyWJpKGLmvO/vmW6abjkr80ENtza2mSqOLBwaKRx0v2RZ1NPBxtnCeXLiihYiWOdIJoM1zrQE3PnHV7DqyeGlGObi3Zdc18Tmf6toKOLp1XkpxV/+12fwsWiTswylChg0t1OZh9lxQGnDQ1hK+NhicPvNbsoyTSf5ou9l58LamPSwsqFZJPejJWbXJ8enG5G5LzBSZLoLgjorWY1OLGyrE2NvFqtwWebtFL/FZtv+ciPC2d6T1eWSzfq8kiy7JxIdGLUDr0SBpXQsp3jrji8fgP7eUqiXcfh8r52fJrkdDhcT2sVGXiWv6rmmTsChoSKcBFHD05NSki3JjpxiCxpUWOkWVa3gfsMv5nz5yk5Rpip/0Eh2ZjlViwBY0oDl3eO4RuuipO97EKlmXZ8JMbAhJv8AcEsVr9pb67+2JXFui42/nASLtNMA4EXy8QR+YfvGRU1uacNA/sm82T/PqmG0F9oJV8LLQ56X4T6iLdTV9CCGi6npB6R+FPnDo6vogei6sdnnTv8ASHS1Q2IFw39gVuCx76qYqVsqdy5JXrW8jAMZh+anTJJvzbulT9xivyjepz34qXNJmbJWbQy0sdkPGjUztEAp1HgEHGPgYUDR+Ru0+jhXJvLmpLPcwW/apHjGjGW/h/h7FZq1Qz/GzMzu32mZvzMTGcyyiE+sIKah7PH/ANGvU7jzr84wdoffeiOs2Pnhl1ZZFxPNzEfddW32OsS4CHbKpQvnJXX+UXdFD+o4blGGIt4JWf8AjJWfxSKD7VJmWfLlA1WnOgi4Ic0TyVvGNeninWoxTylHKS80cthsOqc5zWj06alNVrw4tmpcrdp12PsuSDdlVz1iVKCX738osUFm2EdWUPFPRacYkrytG3Me9CC7RTGHoAGmaEAjTDcQCk2FEOMIRgbB7INpN/6e8t1zylnOgvQglUmW72JjD2hTj26ktbfsa2Ap78bxdpJ+6LQZld5puqa0EQI2d1IEOn+oUjt8N3nGtsa06tShLSUfiv8Akxf6npv+yp146wn8Jf8ACJPKqcUMvmaqrCoK2oRqLenCNfZ83UhPDV85Rdnfinxz1vz55nE4yKjKNam7J6W4Pl+xPwuH5+TnQhZrUExK0LAalR1wygng26NVfZp3hJ5qN+D6PRi1LYldrTff0lHRvzXUaxWLQBVmVJBJJWqFQikJLl0vrv64KmBqQi+weTtrmpOTW9OXB2WgQxUJNdqtL6ZWSWUVxzepM2ZtC1GmPQLKYjNqWu4rrpTfEMcG9/u04K8pq+7wXhfLVMkeJ7uc5Oyg7X5vvL2scnuAzBSmUE0qtTStqmt41aMZOnHfveyv14lCq4773bWu7dD585N4WbMxMpJYq4ZXoTQUUhqmu6gjDlpkdVY3uYKqa9/CHq/EjKRizzb0NiGp200pGPVpd5o0qVTIM7CkkzpbMbjNQbgKMO8xHSl30kLUXdbZZ5rXb4PnE1T8XQjhouo5h/fbsT5w9eJ+gPReo5iDcDt9DCy1QkQa0nm5aozAnOTbrBpFXEK0LeZZjPfqby5GN+0zZfNYszAQVnjOKahlorg99DX73VGjgKm9S3XqipXjaV+ZVZTReIRRcwog2JTcILCigdxgEC2xseUlzl3jLMXtQ6/4+EWsPLuzj5XI5rNMFznpaKpIMVhBTSfZo9cM44TW81Q/rGLtJfap+X6nU7El9g1/u+iLLjvcPVeIsDV7PEQl5/PItbUw39xg6tPi4u3VZr4oyjlhiC2Ke/u5VHYFB9SY6XEfeM4HAr7CP84gsG0QlsOTtqNMSQhNpMsoPxTXf0KDui3QtYREGdNqfIRDVlvSFG1iMQ80IAy0ApGY3gAIDSFEPQMDTvZUtMNN/wB4/wD1y4yMf94un1Zv7K+5fX6IuTRQNVWB20Og0tjx9bfOLez6nZYqnJ87e+X1K20qH9zs+tTX5brqs18ixbF2mg6LhSp3EVI6x+kdRtLZzr/a0naa4rK/lf6nl+CxvZdypnF/A7iMMMzc2y26QqaVUioKnq06qQ2G0dymniIv8rdr97Rprz1T0dxZ4JSm+xa5pXtlzT8tGCMdi3JAnSOcNaZiCrHsZeyIaVPDzblhK7j/ALU00v8AtenwJKk60UliKW958fdB/A7NkhFIkuZmuVi3RJ+UY+J2ri6VTsu0UvNKNv2Zo0MBhqkN9wa8m2TBgz9lf/0/q0SLGVuM/wD7V/8AkR4an+T/ANH+pUZWBl/R9EVl0ybstBlp2Ui1ZMuk9jYwo0pfKNx/VIBSoGZuqmnZqIoYu2ZdwqDuwv7i9r/OM+h94ixW8IbxDXmdSL6mLNT8XT9SKHDqP4f33/D6Q9eJ+gj0XqKxDAMtTTXW0EnmhIjbS5ecvnXNSnvDSG5cxd6W7u8DGva3Mc4uWGZSFkg9AggZpkyvf0R4CL2E8D6kdbd3u6UcNFoiFh71gAflkcamFEOzaHdCgNqCLjgR3EQJ2AbmGmohAG6wgpofsyP0E3/c/wCIjG2l449Dp9hfdS6/QLcpttLh5TXBmMCEXyzH7o/aK+Fw7qz8lqy/j8bHDU7/AInov5wMpxk4uSzHMx1Nr7t0dE227s4eMVFWirITKMIOJEp6Dy/njEtOe6mIeVoiAVWABDmAUbYwAMuYAJ8vSFEPGADUvZef9LM/3m/wlxj4/wC8XT6s6DZS+yfX6ItgN6xRNVrKwK2y2aghrbvcuYeKs78SRg5hYDgQOFRXtj0bD1VVpRqLikzxPH4d4bE1KP5ZNel8vgMbQegygn5U3xK1cqoK7Nx02XLzZi51AsSOFCfOM2psrCTlvOCuXIY/ERVlLI623WUZnZGDe8CCRmF+jU1A0FBEMNkYeCyvfnez6O2T9Vcle0a8nw6cP1XowM22UJJzP4mNBU4LKy9is3UfF+4fSMBHUiJ04KpJNALk9kJe2bC1zNgjc/NcuzAsMgYUIDzMxqe4ARm15xlp5/I0sPFrUuvJ4/S97+sVMP8Aeeg+t4QziTeb8KDzMT1PxdERQ4epKwx6cztH+MSLWXX6DXoh+ZKB1FYeMGmw6/ZEFkLdmJe09wcfMUWyLLX/AKA//OL1BWgiGTuylzFiUQSGgAWIAHVmQog6HguB5rwoGgcjOR0gypOKmq0wnMxlEI0tgSwQ5WF7ZTSsUq1ZpuKLtGhFpSZZ12MqJNMiWkh36Sqa82SBbMq+715fOKdWHatOb0NHD4l4ZS7NJ358/wBDHdq4h2muZpJmZirV3FSQQOAGkalOMYxSjoY9arOrNzqO7B8ww8iOJAA6ASP5eABSwCCqQAcIgFEkQAMPABOk6Qoh54BTSPZtM/0kwV0nH/65cY20fGun1Z0exc6cuv0Raw8Z9zZ3SDiGqTesIWIKyHtjzb5aaGtfMR2uw62/hVF/hbX1+p5f/WGG7LaHaLScU/VZP5Il4qWM1SCQOF42TlBuZiJUygL0Ua6juhjY5JgjamOEwhJSUUWBpcwxsmjHdzYTk7CGUV1oPSCxHvMKq0c4jr7ArlFOpKy1HSNLeP6RBiXaNiagryKrhUJLV1zjwBBHrGbVdrdDRp6Nlq5OH6Uin2724j9RDcOu/fyI63hCmNnqpmAkAnJQEgE5RU07olnq/Qjjw9RsY5iW5sNVmU1CEkAihsaC2U7+PCGupa9uI/s9Lnv6zE00av3si3qBvbSh16jwNG9u+YdnAizsdiRXpKOppkoHStxl1uLdR4QnbvmKqcDIOV2IMzGT3JqS1KghgciqliAK+7wjaw7+yi3yKU/E7AMxMMEFIBROSmkIB7NxgAdEAC1biadcFwRtWwsWrS5ayytAoFj0VAAArbhwjJlJ3zNdQssh3aM5s1TdBUAgih0qRv3+UCYWMZ5Uf/lzvj+QjSo+BGbW8bGcBsmbOGZQAumZrLXgOMSQtOfZp56kdSMqdF1mnu3tfzY1iJOR2StcppXjSHTjuyaI4S3oqXMXKHRho46IAFVgASVEADb064AIzawCk+RpCiHZkAF/9nNf6d/vTTbsRIxdov7RLy+rOo2HD7CUnz+iLM7Eb4zjdSTI4eHDzsp8s0HcR2x0P9PVbVJ0+av7f8nFf1rh97D0635ZW9Gv1Qa58MKDttrHV3PNyHi8BLnVJXK+4g0r2iGj4yaIcrZExPrjia0pbrMNsOc0+B07YYWzJ4fvAG4GM1o5a+R2NgJtaSWyn3rUykkC+pFN8QVM7EkMmDNmyStjStRppdjx6gIz677xfp+BFq2HIRCrUOeYJhstyA1BUgEm4HZfWFpStorkdVXyDnM1JyrqfeYUBpnAsb6FDQ8Ie1KbzyXzId+MVkSkwQzUZmNVLa0vUg6fE3ieMSKjDkN7SVsj2JwUsUJWtb1a+tePWT4wOEVpEb2kuZA2mZMqRNnGWlJalzRRotyN/Aw6EE2lYN6XNnzhPxBZize8xLGmlWNT6xrrJWRCN84IAO1EACTAAkiEFFzXUKuUEMPeJNj2DxgAYd6iAA3yc5RtIIV+lLsKEmi3uaD3h1RWrYdTzWpZo4hxylp8iybW5Zq6FpSO4UqHY0VRmBFF+zYWtrrXfBCg7pTf8RYnVvBygrpavlfQDYDYBmu02aCEYkqhs5BNs9NLUha+MUe7DUu4DZEqn2lfTlxfXl8yyzpNJRCigUVUAUHRvQRVwdZwxMZt8c/XI1NqYWNTA1KUVorpdM18jO8VNzO7cWJ8TaNubvJs4qnHdil5CpRsLfysNHHYAOsYAE5YAPEQARW1gFJkgwogqdCCmicjH5rDIaXbM3ixA8gIwsa71n5WOy2RS/0cb8W38Qo08trFWxqpW0Fy3p+8IAl5xqCNRbxt+kaGzKvZYqD5u3vkY+3sN/cbPqw4pby6xz+hLw7OlaUqeEd2eOOxzEY0gUAzOd/CEYsY31B7JMYgTCTmsFUjuijj5yhh5OLs/wCfM0tnwhPERW7dfz4EZ3FTQ0G4FQSBwJAuYhoqu6cXvrRfIs1uwVSS7OWrLaTaMW+RtEPFrZf5uMRy0Q5agDZ83NNfqen5VHzrGdV8KfM0Vki5YWYRLw1LlRMNuJYEb+rgO/WH0b3RXrcfQPSkLKHNL3IPZui1u8SpknkO16Y+A+ohOA/gJlozHpWFBSm7shbJrMa7cCn+1TGc1s+YlbzWlygeNTnb/pRh3xLQj9p0EbyMMaNAYJpAB7KIAPMIAEwAImboQURABykAFo5Ef+8Pg/5xnbQ/D6/Q6LYH/UX+P1LUNeJjNOjHcZNKJmnMFBsqnU8aCHUqcpytTV2QYjEUqMHKrJJfz3MrEdCcCSZPuiAQ8TAB5jAB2ABLmACM0ApKlwogqdABpey5eWTLXgi+grHOVnvVJPzZ6Dg4bmHhHlFfInS5YOppEVydiHI3QqA8Bbf2wqbTuhkkpKz0ZLkyVC5s9TrY0p2x6JSmqkFNcUmeIYujKhXnSa8La9mB8ftChoDDmwp0r6j/ACfImM7OAwRS1GFV0K3Hf40jn9uztGC838LfqdBseG65teS+ZbpfJ6w6UgW05gGnfvjD/t/M1f7jr7jEz3YvPQgRA2rMov8AOEQ13aJLRV5Fc2CbkneSfGKeI5F5aF5wuJBWQNaBhY1PRK1GpprpbXTeXUdcyrWWofw84teu7TgKHS14sKV9Cs0KB6Y+A+og4DuAmZM0GgFNOvjCb/ASxmHtsxZ/00qtffmHroFRD5vFzDLNsYzLaxbGnIAOiADjQAcgAamaiEFOQAcgAsvIqaimaZjhFopvcm5so3m8UMdCUlFRVzb2NiIUXNzdlZB/F8oqACQgX77AGYfkPOK0MItZv0LGI2vKTtSVvN/oM7NlGZzk2zuAcxerGlCagnTfHQYDd7NpK1jjNq1Jyqpzbd/5YoQiuaBJk6CAQ68AHVMAHaQAIcwARiLwCkuUbQoh1xUgQjFtfI1cSaWjmHK7PSErKw/L2e7bqDibQXI5VIolps1QKk169FELmROs76EGdtvDF+altzr00Q9EUtrpbhWL2F2fVxEt1ZdTKxu2aOEg5yd/JZ/HRfzIr+0sJNUsykFSa9Gtu0GOww9B0KUad72PPcXjoY3ESrOO7fhrwtqCTObfD3JjN1Fs5EyecSboKsqCv3iK0rvodxrrSorHO7Ylv1YR8vm/2NjZy3ISfn8l+5pcqQgABatAB/LRVsiVlYmm0SS0FQG5QzOjTqPnQfOK1d3aRZwy1YK2dYkfdEVKuZcLKs80kadGWamhtmen8pEtLUp1bZ9S04ScF961RY6Adu4RNGNloV7Nkke+PgPqIXgLwGZqkAtei3vvtXw64LMbqYr7VsfzuPIH/tykQjgek58nEX8OrQGyVmUyJxp6ADsACWgA9WABljeEFPGAB+Tg5jCqo7DiFJFtdIRyitWPVOTV0heDUhmBBBG42MMqaBDUMVsO6K5MT9n4kosw1IBVgaGmqmnnSJ8PV7Od+eRVxVFVYW5NNFOiUUkSdBAIKMAHIAPGABLQANypZZgFBY8ACT4CEbS1HJN5ImTJDJZ1ZD95SvrCpp6MRxa1RK2JJz4qQoFazE8AwJ8gYjrS3acn5Mmw0d6tCPmvma7iZ6SxmfKnWxHkN8c5GDlkkdvKpGCvKWXsBMTymoCsoFyfrGoHhqfKLVPCSfiZl4jatJP7NX+CKxtidiZqkzGOXXKLL4DXvi/SowhojGr42rWyk8uSyX86gHAYlpTq66qQR18Qeoi3fFmFRwmpLgVKlKNWm4S0Zo4ImorpUKwrXt3R0sZKpFSXE42UXRm4S1RBxWyid1YY4k0K5YOSh5pJcvQzHbtIQFyxobgGg6Q3VG+ORxlTtMS5RzSyOqw9NwoJS1/XP5FySlB73cbd1og7vNi3ZXJxi2xEV3bsyrEdYHz+cU6rvU6F7DruHtjzJQmtzodgAKBaU0vnJIoO/fESStdj6u9buluwEmViFrKUyzlIAYUYZTa16C1e+J4qPAoz3lqGcMyzFrTpAUvTTfD73QzND9fpPwfOE4DuBybPoNOjS9j3wu9oNsY97TuTHNGZjROziZMAKFaEFq0CsDcALS43axco1r92wxozvnR1xZEFBxxgA7AAmADxNIAGTCCnTABoGw5XNS0LAKsuTmautZhzD5xSqZt9TVod2C5WK7j5+ds9KZjWkPSsrFSct6Vx/DIpKB2yKSKtQtlHHKLmGsaXtuTuDl4eaS0925tyCZbqtchpanzhsZreQxqXkY+sXiIeknygAepCiCDCAegAQxgFLF7PZVcSTvAt3mv/ABitin3bFvCRvJs0nGssxWVkUj3b3p2+UZ+80X9xMC4TkRzs0TMLSW8s5taKd1rWOsWIVJTTjLNFWqlSkpwydxraHJ2cjEzw3DMbgkcDDoxtkiGdWU3eTu/Mdw2HCrYQ9ETYzNwzTOiqlia2UEndwh17DSrPyexGZl5l1IvR1KW4iouOyE3lclTVi1cksBiZQMt5LMhupUVpxBPA6+MaeAxsKfcm7LgYu1ME6zVSnro1zDGOmMgIZWl2qWYUovEV1PCn/ldpbSjGG5Rd2+PL9/kR7L2XJ1N+sslw5vz8l8egjknh2m4gz2GWWktlljgoK1b+dcc/TVlur1OhryXhLou1yBQr5r//AFElyHc8yuzmvE71GorOLGeZfiTTy+UZ85d5s0ad1FZBPk1hA86axuABWgqRUNagob2vUC1DqIZfJXGVW2i2bBk5ZKsCNLiqnefsinhFimrIq1M5EiWQHO/pHd9q+4dcI773kN4E3N0/wfOH8A4DGNmDo77eH6Q2WmY3iZ77XcQf6OWpHvTlPGgVHIpTtEWMIs/QJmR0i+MOZYAElYAOGADyQAdaAApyX2V/VYmXIJKh81WAqQFRm+XnDZy3Y3FRbuU+HCSGVSctQKWA1FdNbxSpycpZlqdWTju8CrutliYjH2HRHZ8oYxTbcTIVpTI1QGQoaa9IZbdd4ivbMZqfPe1cNzM6bKFxLmOlTqcjFanwjQi7pMiIsuZQwoEkThxgEOmYDvgASWEACGMAoZ5G40y8QAKdPWutg1KeJiviY3hctYSVp25l62btJ5oIRC7GcygLU6TCBppZdYoyjZl/eVrvz+BdNg7HmS+c58UYsQAD9UE0IpuNfKH00ijiKqlawO5VijBQTlyA0JJFasK33xKiFAXDyi1hqTTxNLwSkoq7BK7sSJ8gy+hLZ+dYWKZgacQaZWStKkH9IpSqyk7lmKUUH8PtCciquIRgwAuRmU0+8NIN+USJwT8I6dsqT0TU/cDN40Fv2glNMRQaE4jZZxOQzQQiGtNWNqXA3QqUpagpKGmoSyJLmIFHRKkU+rToi1OMSqysRtN3bJVODW6q07rw+6GWKXNN4meo4ASPeXsMZk+Jqx8KDPJNAXnV31XuZCSPFV8IH4URVdS3bJUf0qGgrlGgA39UW4rulCXiGwaOKb7HrtDHzFRNr0z8A9TChwB+CNXNb1UE17P30hUOmZ/7XxSThwLDOf8AD9zFjC+JkUjL4ujT0KAg6wgCXgA8kAHWgAuvskUHHN1SXI6roPQmIa/hHRCfK3+03xf8oqUNSWWhV5w6KxYEQ6fdENYptk7RfiT1EQMajB+WSgY7E0/+Vj4mpi/T8KI2BqQ8QQYAFDSAB1IAPGABCMQQQSCNCLEdhhNRU2s0bJ7E74ScTrzxFd9MimleFST3mK9VZi3b1NAZumBuIJPdlp6mK78SHcCr8rx9IvwfNoetQWg3yaQFz1kLwNCwrQ6juitiW8iWnxJ3JaSomzWoKmYQT1BFIHiSe0mI6Wg6sWScOi43DTq6NbROQMRKQWsN/lCWEOYP3K76nyJ/SHJKws8pWIWMHSHa48wfWIKjY9EpjeJS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6" name="Picture 8" descr="http://www.headline.kz/mediabox/articles/735d90691428ded7f4cfa2ccddb3e895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49240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7418" name="AutoShape 10" descr="data:image/jpeg;base64,/9j/4AAQSkZJRgABAQAAAQABAAD/2wCEAAkGBxQSEhQUEhQWFRUUFxgVFBUUFxUXFhYXFBQWFxQUFhQYHCggGBolHBQUITEhJSkrLi4uFx8zODMsNygtLisBCgoKDg0OGhAQGiwkHyQsLCwsLCwsLCwsLSwsLCwsLCwsLCwsLCwsLCwsLCwsLCwsLCwsLCwsLCwsLCwsLCwsLP/AABEIALcBEwMBIgACEQEDEQH/xAAcAAABBQEBAQAAAAAAAAAAAAAEAQIDBQYABwj/xABDEAABAwEFBAYHBQcEAgMAAAABAAIRAwQFEiExBkFRcRMiYYGRoQcUMlKxwdEjQmJykjNTgqKy4fAVQ2NzJNIWo8L/xAAaAQACAwEBAAAAAAAAAAAAAAABAgADBAUG/8QALhEAAgIBAwMEAgAFBQAAAAAAAAECEQMSITEEE1EiMkFhcYEUwdHw8QVSkaGx/9oADAMBAAIRAxEAPwDLXjXtNoJe5uU4RGjcpDR3KwuG0OFWixzD7TesfH5Iy8ndFTx0m46L3F0jVji2MLhwQVxVi+10hENxA94auTGb4XB0ZYo6XKj1mjUMkHQAR8yoLb7TUcB1e5BWz2mppKkjIiPee5VO1Q+yYOLxorfeeaq9pXQKX5x8Ckq4SLI+9FRVkDGHZNGTTv4qKxSXBwybMYQVP6uXO6SOrMwiaDBjxAxOgHzWbRRq1bA1sJkuzwzETqiaBcetMNiI4KSowY5JkDUFQmiQcUdSdP7J1AXUNptLnAOJw7u1PqyxxwnI6j3UTZn4nSD1dBPyTrQ+HSYw6GPmpoBqBar3CDq0DXeZUFlrOLhrhnepHUy4zn0cqSlRh2UBu4KucaHTVA1rtLg4ierpICnoWhx3dWIBPxS16Mugxh3x80O0lpjPo5SKI2zRIyo5/VyA+8ePJL0jqZw6g+z2c1NZ4LoABA0ITbW9rXHE2G7zx7Ag0CyR9YggEZRmd2aGp23C6DEcQPkq+126q5pgYWdmscCSFWMt7c/aniJ8SFdHp292VPIuEjTVK+KcLQROp+ik6TUYRp/gWbpX45v3ZjzHEH5KR17OLtAJ7ITPp4/AFkl4LSpUD8LWtzH3vdUHThmJrm9b+pEUHjCHgZfehDVWsqOhpJOoPBZp43HkvjNMkqV2E4Yzw6fJRWKpTxQGw4a7/NCVqvSHow0B05u5KS76QDo0c2ZI3jmqx62JKz6ZdABxg5wiZp4an83HRVlazlziGe0JLjoiLHVaWlrGw+CHT2aoojWxorjH2DOSPfoeSBucRQZyRr9Cuj4Oe+WBBXtMZBUQ1V04nDlwUgCRjfSdTxU6XY+fJZSlVZax0NQgVWfsn+8PdcVfekuq9tGjJzLjPgvPbM44gd+LcrIxbVg+iSpZAwlr2kOBIOR4rlfU9q4EPpNc4ZF2WcGAfCFytufgT0lxd19UWjowMTS55q5ZEHJoCtbLdoFelVpwaZeHAjd1CIParWlsVZ2mWsgng4qxsFyijkzTWCZA7Qs7g+UjRLIvgt9yCtY64R8ZIG0D7QclbNcFKGRrzVdf4k0RE9f5FWTd/NB3uyalEROZPkhBXF/ka/UgYWOCSDuyG7NRssxYQ7UHX+ysOhOZJyO5dQoSet3BN2htYEbIXHEe4fVS1bGTqcozCJdRgmNDr2J9SmRnu0U7YNYDZrGQZ3cE2tYiScjhnRWFnYZ7ElYGZzhHtsmvcAFmcJH3QMgg2USxwLhIP8qtjignQEZdiDzcYOnxWfJAthIDqUi4kgQ3+pS1qLj1dGkT2hSYi2WzI3Hgpa1Yg5iGxE9qq0j6mAWKicQGeEGQUHflQtgES0u8cv7q1s1ocXQdNx4qo2ieXPpiJALoPggl6iSbaJrNY8bQCIGpnerFt0U4yAUFldkrCjXT6rY8Y6VsBuudvBDVLlaSFedMFG+qFGhiirWXou1p1HzVK8HGWsBBOcz81q7Q4Gd8rOBkVoOcDfkllvFpiuNSTR1ECDAwvaM3HiiLurlxOgjURr2qY2pjg8Aaajj2oerVa90Ux1gM3buSxFvJDUtJxkCJmMQ4cFwgE9HOMTiUlnqU4iIOLMb54ozpWDGWjOIMckyI3RcXT+xZyRrxk5C3WPsWcgi6oycuj4Oe+WAt1CvBuVIzUc1ebgpAEjz30sezS/MfgsVs/dj69RoaMg6XE6AcSvUdrbnbaTTDgYB1BiO1VT7CynSdRoS1rRLnN9p55qzVtSAuSkfWu+kTTLcZaSC6JkzJz5lcn0tjKbwHY3jFnBHFcoox8sH/AAMs20trc8NbWJJyGQzK1t03pUbUZRrVMdV+ZDRkxo49qz1hu82ZtOnTaH2mqS0O3U4bJHMAIzYazPLmVqh6zgCJ1diJEz3K54lKLklS/wDRNVOj0fcgq37QckduQVYfaJJfAyGsHxUVqP21KeDvgiN/ehrS2a9KNwcfgjjW37/mR8kvRwZOkouzU9/HRJ0Un5I+y2ZaUhGwJzM89FG2zmZOiszZs+xPbZ01AsrW0YPyUbqUnPRWL6EIarSOsZJXEKZT1WEHP2VA3M6ZbirS1UiddFWikZz0GizZYl0GD4gCQQAD5qEEuMOnAobVbKTTD6rQB+IE+AQ3/wAioCWmpIGQhrs/JU6X8FmpL5LWhSIMRkNJ1VPUq9JjBABYXAcImJSUNpaE9Zzuw4XfBC06rX1HVKZljsv5p0PJVyg07aLISjLaw+g+CjKThvKor4oFzYBLW7yAq2lSfSALLQHD3HRnyIOSEY2X38G2IUVYQqWy3o4sxFpjNDVrzrvE02AjiXAeW9TTY+yLWtUgKoq2U1HGDGSSxWqs4kVWgRoQfJTOd1gJgfM6z4quapNC8tNDLLX6T7MDC4CC4diksLG4nQSI1HbxUFqZOVJuFzdTp5pbqrEyAM2g4id5WQZ8CBkuJa6XNzOWUcE19YP/AGYIIkuKgdVLicAgx143ohmEMJp5QIdO/ipHkL2Njdo+yZyCIraOUNgH2bOQU9f2TzXTfwcz5YEzUK7GgVLTHWHMK7jRTGCQLabMHyCcjuQRuZm6FXbU2rC9rCSGvBlzTBadxWTrivTJBqPI+64O1CKTbonG5vP9Hbx80q85dbLTurPA5hcm7DJ3WXNG0BtSiWuiKtpdMcGkfNWewzy6hRJEw2m0OOohrjA7FU7QUuiNN7R0lMurEkGIc8eySNM5R+wdqOClTOejpGkCmRHPNbk08G3gz169zfnRCVP2iKeg5+0Kxy5LkO396DtdSK9P8rviFJVtLWa7zuQda1g1g6DAYRodTCkJpL9jady5Y8zJ0Kt7E7JZWwWxodL57wVo7utbHyGmY1HBa4TT+SqUWim2j2vp2Z/Rtb0rxm4YsIZOgJg59irmekhkdazvn8L2keYC8+v6phttpzkdNU1/OUjKgRsqtm8r+kcH2bM7veB8Aq60bfViIZQY38znO+ELNsLU81mj7qDZLYXatprXU1qBg4MaB5mT5qtqtqVPbe9/5iT8VIbXwATHW0oUHfyI2wxuA5pTZ43jwUL7WUFaLxa32nf5yR3BSDjTPEI+7XgNj7wdPZBj5rI1tomiYBPgEXsxfhq1nNLcIc3qmdSCMviqs0W4MuwbTRv6FoDmwUG+xAGcLW56/wCaJ1ncBmmW+o5wxYcQacm8e1YF9HWXAfVogUg0CJVU6wjFIL2z7hcAeYBjxUj70DmhpY7gRHzRFCpDYdqMj9VN0Mkmhrqbabdc+cquN4BjiMGM5SZgcglvCphBce6VRVbUczvO9WYsSnd8GPqczhtE07bxZVa6G5jUHXxT7DaGODsLYgZrLXNRdVe4AxlPgtDd1MFpiRAgxv7Vj6nGsc9KLME9eO2dTrUy7qt013eKfaHUzTOHj5qvdQmSwZN9rcTxRAqB7T0YgCC6VTHkvkjb2AdRnIfBS2gdXvTLGOqzkE+0ez3rqM5gLRHWHNXDtyp6HtDmrh25CBJHmnpTtTmVKWEkdU6dypbht5q0jSquMGcD97DunsVj6Vj9tS/KfiFnLsys9XkVbCNxFk6DH3bamkgkujeIg8CuV1czbUaFMiSC3InWNyRDuT+hdMfsDu/aQMqVKFVodQc6o1w4DGesFrdm7vFGszAcVJzZpuGeUAQTxV0/ZizEyaNMkzPV46o6x3a2kA2mA1o3DTuTOe1RX5Cl5YbUOnNCU/bcin7uaAM4nEdsJJPcZFJft4GlDhBIJgFUFTaYGTLuk0ADurJTdobHbKtRwFKWA9WCM+O9UpuK1j/YP8v1UxwaXIW02aez3taIc8uDi0SBlBjctdsBbDXY6q4AFxAgdgXln+m2sAjoH55ZR9VrNjbLUp0yHipTM6AwrF6GmwSp3RjtoXf+XaP+6p/W5R0nqG83fb1fzu119o6paBWhcGR8hrSn1HZKNpQd9WnBTgauMD5/52ojIhrXs0EgAn4IOrejzpA7vqqoO1UhcjQ1InrWpx1cfH5IG0PT3FQVSiEYynOuiu9laIfbLOwmA58TpqDHnCrKTcuaIu+0dFWpVPcqMd+lwJ+CDVqiHpeMgua7UGCODhkVH0lQavYOxwPyK1V93GKw6alHSRPAPEaHge1ZkPYZnJzcnA6tI1B7Vzp43BnTxZVNfZAaz5yaw8nH4EKZlckSRG6EmNjQTl5K1uy4XVQKlWWU9Q37zxxPujzSqLk9iyc1FWzzva69cb+jafZzcRx3N7lT0rweMjmO36qK31A+tVcNHVHkci8keUKILoQgoxo5WSWuVs0tw3o1rpLsJiM9D2LY3bacbXOa5scBGS8rCloWhzDLHFvIkLL1HR916k6ZdhzduOmj0alWLiW5RniI+9yUFUZg0pDTAd4rP3XtY+nhFVjagboR1XDwyK0923jStfUpCHkzgJwuygkxvHJc+XSZYPdGyPUQZu7MOq3kEtf2e9OoCAJ4JLQcgtkjEgSiOsOatiVWUx1hzVihAkjzP0mO+2blo35qLZy7mU7Ia1paQ3NwadXjdlwWg2mu6n0xtFYF7KbYbTaCS53Iblgr8vevaJc6nUbqGtDXQ1u4RCfHcvSv2SVLcuXbS13dZhaxp9lvAbguWeo0jhEsdpwK5HsxKe7I95wP4tS4an4U3EZ04f3XYzOnAfUpNa8Muo4NeSJjuQ7AM+Z+KI6Qzpvjy1TN/s7407NVNa+wUMgcfNKGhKAD93fGnmuDB7o3jThvR7iJpOwBLhSBgP3ePHclaxp+7x47lO4iaTxS+crRW/7H/wBRSWdy6/xFprf9r/6ioLMVvh7UZZclkKgVHtFUktHAT4n+ysq1QNaXHcFm7RXLiSd6YMSKmZUlMyAoYg806k9Qce9RMbJUpCjAO5QgRCa5spGkkZiOxOUIe/7FWvprHQedTTaDzAg+YKzXpGfY6dRoc97a5ALuiDXQ3d0jSQD2CZRXontRNhwjNzKj2gc+uP6l59trdbqFqc9xL21yX4jmcR9pp8o7OSql4LcS9Rf7G26xvtTadVzziP2RqMYxjnyIa6HuzO6cu+F6VtFV6Oz1n6Yabz4NK8DstgNarTo08nVXBs8BvceQk9y9b23tTmXVWDyS7CKQcTJcC4NDj2wc0sUizOqZ4awZBSAJq4uVxmHJQUxk705Qgsoy5bd0NelUn2Xgn8sw/wDlJQLymOUatEPo3oAkbRjjyUF22s1KVN9NoLHsaWnFnBAie1EdK/3P5gsDouEbTzBhFAodj3kwWR2yE59kBMyfFL+A/kV9madQmGxM4Bd6oOJ8Unqn4j4pa+g/sT1Fnu+SVJ6r+J3iuU/QP2DipU/et8k8Pq/vG+SJ9VZ7o8F3qbPdHgjol5JqXggDq3vN8kofW4t8lN6kz3Qu9SZwR0T8ktEYqV+Df870vS1/dapPU28Eosje3xKOmfkloYK9b3Au9ZrfuwpPVRxPiUvqw4u8Sjpn5BaPE9oCfWa05HpHyO3EVBZjmiNpRFqrjhUf/UVV1rQWCRqVux+1GaS3HX1ajODdAJ7TwVPrI4p9aqXGSZJ1ULp3JhkqGkka6JWOzKU1JEHIqEHNEIc10pRqoGOUhdkgQlCVNa7zT1AnpXoZr516fBzHj+Jrmn+gKX0oVBDKMCS4vk7g3JsfqPgqX0SWnDbi336fm1wI8iU70nWkutxAOTWBo8XElUz5LsCTkrA9gKjadto4gOsHsBOUFwlvecMfxLW+mKphstFg+/U/paT9F5q1xEOBgtMgjUOByI71q/SZfPrFC73b306lRw4OGBhHji8EIclnURrcwCbKcuIV5lECemN4pXFQhHUdmAmYpKYTJy5fVS02QoA9+2Votp2OzMxgkU2EkEETGIweZhWzntP3hrK8p9GFvGKrQJBmH02E7xPSYf5THfxXoXQH935rl5Y6ZNOJojuuS0Lm5dYZH/AkMSOsMp75VWaJ/d+aaaR/dnxSbf7Rq+y0gSDI0hJGeo0jv4qrNI/uz4pvRn927xQ28Ep+S1eyTMhcqnB+B3iuS6Y+H/2TfyX4Sqq/1KrwZ4lT2C2uqYg4AFpjLlK0rIm6K3Fh0pU2VFXr4ATEwCY5J26FCFyrqd6OIno9e0KUXif3Z8Ql7sRtLDlyD/1D/jPiEvr/APxu8vqj3Yk0s8Y2qMWu0f8Aa/8AqKzdoqy7s3K820ditdcaDpHEjfmZAVFK2Q9qKa3GliSOKY9/GQkw8CrCDXwhgc1PVKHBzUIENKlaVAwp4KhCai/UcFJiQwOanChDUejetgvGz9pe3/63H5BE7dVJttXswA/oafmqXZOvgttmdwqtH6jh/wD0rHa2XWuuf+QjwAA+Cpycmnpl6isDv8+aGtdpc4MYdKQcG/xuLz5lTQR/m5V9R+ZPahj5LepfpFhI5K10plU6K4xCkqGo9c96gqOUAOpOO7xTgZy3eZTKQJ5KbIaaokLHZy8BZrVRrEEim8FwGuEgh0dsEr6Cs9Zr2tewhzXAOaRoQ4SCvm9oheu+jPaClUoMsznRVph0B2j24iRgO+AQI7FnzRvceLNukhcuWYcSEkJ8JMKhBkLk7CuUIRupjghbv9p/5vkEW7RB3dq/85+ASP3IK4ZZShbeeo7kUQhbxPUdyKaXDFXItnpAtEjcFJ6u3gks3sjkPgo7XbxRBcRIDSSOSFpIam2S+rN4LE7fbWNsn2FAB1ocJLj7NJp0JH3nHcO87gdC7bCkGB5pHDzXi1/3h6zaq1bQVHlwH4R1WD9IarMGnI/wCalHkBqh7yXPe4ucSSdSSdSVC6m4aGfijA9LgHALcUlYXmfiCkLxukK7sFw1bU7BQpvqO4MExzOjRzIR9r9G15MGI2V0DMkPo6dsPUtEMkr247F0lmrYaXSVA9uYpl7mswOkzBwiYzyWkuTY2lTpB9ta4vccmYiGtG6S05nvWqs1x2R9Iso4qE546D3NOIDIkTB71ky9QvajTDBLlnk9z3NWtJikwkTBecmN5v07tUbtDs8+yFmJ7Hh4MOZOrYkEHmF6TeVldZaXUOKlTEw0SeJOEZ5mT3rzC/r8daqgcRha0QxusDeT2lNiyzyS24DkxQhDd7lY4IligUlA5LSZguwvw1aZ917D4PB+Sv78d/5NbjjP91mm6qztlYvqPdPtOc4dskqvIjT0vubHVI+ip3n5qyc7LtVlYdhrZVAOBtMH944A/pEnxSRlGPLLOoTlVGYKa90lb2r6Mq2WGvTPGWuGfmspftwVrI6KrRB9l7TLHcjuPYU8csJbJmV45LdoqSVE9ylwk6ZpDZXEExpHPPgFaIMY9wUrcWpMeCdTs536KYURw8c0AEQrAbyVc7JWxjbZQc92FoqCScgJyEnhJCqi07gOShIDt0FBq1QUfSzFztFjfRbfTq9mdSqGX2chknU03CaZPKHD+ELZP0WGS0ui1OyprUXOe6HOEQIBhd6m73n/AKkTZz138x8ES94GqoUU92WanwVnqr/ef+pcrPEOK5TTAFsVxyQl2n2vzuQLNo6Ttzxzb/dS3XbGkGDPWJ8UzfqQKdFxKDvM/Zu5FPNraEHbrW19N2HhGiMmqYEnZYWb2RyHwVbtCR0bsWmB0+SWnfFJogkyInqOO7sCr78vSk9jg10ktIAIcJMjLMIS9o0V6jGX2CLG6HAgAnmOHgsKCvSLVVaaRDmtgghwkREZ5rze00SxxDSXN3O4jd3qzoXSaY3Uq2mh/SgLSbJXF644yS1jSASNSTundlmsiOcc5Wp2Bv42etgJ6lQiexzZgz3keC3vjYyn0BcVio2SiKdJrWMaJceJjNzjvKwu0G0JtDi589DMUqe4gH23jeT5I+974my1sJzwHw+95SsLaLxDmtA3afRY8rfCNGFLk01W8KdVpZUbhGkfCFl74sFWm5pstR2eIkTlAaTGeuiuKj2Ppgva2IyInLmq7CRBY/EBudnHJZ4qjU9y1uq2V22ihQrtc1lYhprRLASMgTxKnvH0JSSaFqiSTFSnIzMxLSPgo7HfdRoGIS3eRu7l6fs1eXT0Q+ZzIB4xx7VowSp1RT1CbSd7HiNs9EN4MnCKVUfgqQfB4HxVDatjLfRPXslaOLW4x4slfUIenYlq1GOj5ItFF1Mw9rmfnaW/EKWi8R819YVKTXCHAOHaAfiqy1bN2Sp7dmoO502fRB7luOehnz9slY+ltdMHRpxu5N084XqdZsuwAwAOsQc89wVreGydmoNNSzUGU36EskS3hExrCp3Pws/G4x/E75D5LDnT1G3HNSVoMDxo3QeHLtTLVZadZhZUaHNOoIHigbfUNMMp0zNR+TB8XHsGZTulbSaGl0e85xzc49vyVG42ky1p2Qs1N+IUsYz6mMjEDwJ0I8FmNpLsoUC3o3VA133agGNhESHAHrDPJw1hemvgw7XesDtpFe202szDGgvI3Zkwe6PFaMOSV7spyY4v4M9eVgdRIDtHCWuGhHYq8u7/AIrV7Ujo7NQpPH2jiXD8LQTke5zRCxb3LfF2rMMlTolc+dMio6gnmoxV4qSf7JiG49Edtw2p9M/7tM+NMyPJzl6285Ly30Q3aXVatoIyY3o2HcXPzf4AN/UvUahyWLM/UWR4A7J7T/zfJPt/sjmFHYdX/mKW8ndUc1nXtLPk87tVuqB7gXuHWOU9uS5TFhMkuZMn4rljcjeqLFtLmpmZIUXhT97yJ+Sitt6sY3qnE45NbvJOmS6un6OHqkWLK4Li2c2gE9+icXIC76RYzMy5xxOPEn/IUr6iRo0RbrcOFkedBqkfdFXWBmgLqpVMD6rqxDAYa3VxJ07lO+0WgCmSXBrpIPHvXPfVbtL4NiwOk7Ab1oOaxzXDUR2LHVaPYtxfr3HCZMEQ6YzO6Fmq9FbulnqjbRmzRcXRRvojglsN1B7xAjPUGFYPooq7RhctyaXBn3JW3fWoiadZ4A1DjiEcCHblVW2q+OqAD2SB+kz8VsLRUBplZ6vTSN3yOm0Mu69yJDpEf53pla/KEnJw7WgjyUrbOFGbHimAJAkSq9ES5ZZJF9cDPWcOCoA06l2HI9oBkd69EuKwuu7N1Vj6NTMgZEH3gvEbBaX0qrOsxpLoIGsdq9D2xvStQo0HOayC0FgOYIMcDkq5XGSSGctUdz1plQOAc0gg5gjRLK8t2J2nc6mXj7MB+EtEuYTEzG7uW7st/MeOtkeIzH1WpRb4MsppclviXSq6rfFJur/J30QNXaeiNHeIP0U0sNoubS2WuHEEDwWIr2CqKgmm6GgkZEgk5a+KuxtXZzq/4/RS09orOf8AdHmq54tXJdizaDI2KzVDVqVn034vYpjC6WsG8CNXHPlCzN87L3raq3SBjWtafs2ucRA4kRqd69cZe9E6VB5qZlvYdHtKWOHS7Gnncl4PKamy18VWCm40GN+8WPeHEcMWEx3ImybE2yhBp0qDjMuca9TE7vNPIr082xm9w8UPWvag3WoAnWPwil5b5Z5Lf+wN4WisHCnTawDC0GsXETBLiS34KJvoetLoxWik0fha53zC9ko2hrxLMRB3xkVLhPamtoB4zafQtUABp2pjjGYewtE7oIJ81nrb6ObZQ9qg54H3qRxjwbn4hfQjyBq4DmYSdI33h+oIWwnjexFetZw6k4OazUMc3CQ4nM5ic1p6t6ujf5LdV3UyIeWEfiIjzVRbbssbh1ixva14HkDConit2MpmHfetZs4XhsmT1Qfih6172h2tRpHAsHyWktWy9B2dO1NA/GWnzBCprfcHRtLhaKD43Nd1j2AcUqwh7jKEsPBn6T9Uq6VyXtR8Dd6fkBqUNftH/qd9UTc1xNx9IJJ4uM/ErlyZ5ZUTtRNAbI5RmiSFy5VObDoRWucWgMaTEyQTl4K2tNnqBlFxPVcCQJ003JFy5lcs3XVf38E1+Wpj6TGhsEEZrOuoSROUmFy5a+km1jM+ZKU9za0NgKDmgmpUzAO76Kan6PqA/wByp5fRIuW5SdcjdqHgKGxNGIxv8vos9tZspTs9Nr6bnHODiz8IXLlJSaViyxxrgyuBG3FTHSy7No1HFcuUyN6WZordGlpbS2Oy9Iadja7LquhoOLty0VbbfSrUcGh1mpEHLPOIPBcuSqClGNjXTdFtZr2spouNSkWPJDqfRABuI5S5Bm2wcly5V9JNu14JmiqRLTvx7T7w7dfFWNG9HVHYWtjKZJBHKISrlrzdTkhHYz4+ng3/AEdA16V7WwtFNjHAnrEFoLRxgxKEt14WtrDgpnEHwCXsEtjhK5csf8blf+DRHBBFQ+9bw9yP4qf/ALJ923pbTWYKrSWFzZ67PZznIHPcuXIy6zLXJFgx+BNrbVaBaX9C13RxAHSYYMaxiVBSp215yxN51T8nFcuUh1WTQnYZYYauDQVDbbLQY41SMJJfhqOJIPs68FRVbyr1c3VqxB/5akeGJIuV+DLOUXbKskIp7IgFia4y5uL8xJ+JRtGw0/3bfBcuVspy8iqKDqNgpR+zZ+kKQ2SmNGNH8IXLlU5MakB2us1kZDPsT7JVa+MzGU9g3rlyoyykuGdTp8ON4dTVs1lLZqg4Aio+D2BcuXLzEv8AUeoTa1F/8Lj8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0" name="Picture 12" descr="http://img.kapital.kz/c/14f284c38bf1a31d79c45bae944456cc/630/420/f/8/c/8/b/6822020ebee1a2f3ab6d8288c39.jp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005968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599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47564" y="101261"/>
            <a:ext cx="7920880" cy="50405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Сыбайлас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жемқорлықпен күрес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4" name="Группа 9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pic>
          <p:nvPicPr>
            <p:cNvPr id="5" name="Picture 3" descr="C:\Documents and Settings\Admin\Мои документы\Файлы Mail.Ru Агента\7sembek7@mail.ru\kuptsoff_design@mail.ru\2050.png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0536"/>
              <a:ext cx="539552" cy="505209"/>
            </a:xfrm>
            <a:prstGeom prst="rect">
              <a:avLst/>
            </a:prstGeom>
            <a:noFill/>
          </p:spPr>
        </p:pic>
        <p:pic>
          <p:nvPicPr>
            <p:cNvPr id="6" name="Рисунок 2" descr="Emblema МЧС"/>
            <p:cNvPicPr preferRelativeResize="0"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61156" y="0"/>
              <a:ext cx="682876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Группа 18"/>
          <p:cNvGrpSpPr/>
          <p:nvPr/>
        </p:nvGrpSpPr>
        <p:grpSpPr>
          <a:xfrm>
            <a:off x="205852" y="1214422"/>
            <a:ext cx="8938148" cy="1440000"/>
            <a:chOff x="205852" y="1131744"/>
            <a:chExt cx="8938148" cy="1440000"/>
          </a:xfrm>
        </p:grpSpPr>
        <p:sp>
          <p:nvSpPr>
            <p:cNvPr id="11265" name="Rectangle 1"/>
            <p:cNvSpPr>
              <a:spLocks noChangeArrowheads="1"/>
            </p:cNvSpPr>
            <p:nvPr/>
          </p:nvSpPr>
          <p:spPr bwMode="auto">
            <a:xfrm>
              <a:off x="2428860" y="1159247"/>
              <a:ext cx="6715140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err="1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Тәрбие, құқықтық және профилактикалық жұмыс күшейтілді:</a:t>
              </a:r>
              <a:endPara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174625" lvl="0" indent="-17462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-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4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ТЖМ-да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4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сыбайлас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40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қылмыстар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35%-ға азайды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</a:p>
            <a:p>
              <a:pPr marL="87313" lvl="0" indent="-8731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-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мерзімді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қызметтегі әскери қызметшілер арасындағы құқық бұзушылық 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саны 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6 </a:t>
              </a:r>
              <a:r>
                <a:rPr lang="ru-RU" sz="1400" b="1" dirty="0" err="1" smtClean="0">
                  <a:latin typeface="Arial" pitchFamily="34" charset="0"/>
                  <a:cs typeface="Arial" pitchFamily="34" charset="0"/>
                </a:rPr>
                <a:t>есеге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latin typeface="Arial" pitchFamily="34" charset="0"/>
                  <a:cs typeface="Arial" pitchFamily="34" charset="0"/>
                </a:rPr>
                <a:t>қысқарды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pic>
          <p:nvPicPr>
            <p:cNvPr id="8" name="Picture 2" descr="http://baursak.info/wp-content/thumbnails/42695.jpg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5852" y="1131744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18" name="Группа 17"/>
          <p:cNvGrpSpPr/>
          <p:nvPr/>
        </p:nvGrpSpPr>
        <p:grpSpPr>
          <a:xfrm>
            <a:off x="205852" y="3081196"/>
            <a:ext cx="8866742" cy="1440000"/>
            <a:chOff x="205852" y="2798094"/>
            <a:chExt cx="8866742" cy="1440000"/>
          </a:xfrm>
        </p:grpSpPr>
        <p:pic>
          <p:nvPicPr>
            <p:cNvPr id="2050" name="Picture 2" descr="http://news.headline.kz/img/show/big/3474/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5852" y="2798094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7" name="Прямоугольник 16"/>
            <p:cNvSpPr/>
            <p:nvPr/>
          </p:nvSpPr>
          <p:spPr>
            <a:xfrm>
              <a:off x="2483768" y="2825597"/>
              <a:ext cx="658882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36195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err="1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Кадрларға </a:t>
              </a:r>
              <a:r>
                <a:rPr lang="ru-RU" sz="1400" b="1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ротация </a:t>
              </a:r>
              <a:r>
                <a:rPr lang="ru-RU" sz="1400" b="1" dirty="0" err="1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жүргізіледі</a:t>
              </a:r>
              <a:r>
                <a:rPr lang="ru-RU" sz="1400" b="1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, </a:t>
              </a:r>
              <a:r>
                <a:rPr lang="ru-RU" sz="1400" b="1" dirty="0" err="1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бұл</a:t>
              </a:r>
              <a:r>
                <a:rPr lang="ru-RU" sz="1400" b="1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:</a:t>
              </a:r>
              <a:endParaRPr lang="ru-RU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180975" lvl="0" indent="-18097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v"/>
              </a:pP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басшылық құрамын жаңартуға</a:t>
              </a:r>
              <a:r>
                <a:rPr lang="ru-RU" sz="1400" dirty="0" err="1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;</a:t>
              </a:r>
              <a:endPara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180975" lvl="0" indent="-18097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v"/>
              </a:pP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бір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бөлімшелерден басқа бөлімшелерге оң жұмыс тәжірибелерін енгізуге</a:t>
              </a:r>
              <a:r>
                <a:rPr lang="ru-RU" sz="14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;</a:t>
              </a:r>
              <a:endPara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180975" lvl="0" indent="-18097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v"/>
              </a:pP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қызметкерлердің  рет-ретімен</a:t>
              </a:r>
              <a:r>
                <a:rPr lang="ru-RU" sz="1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мансаптық өсуіне ықпал етеді</a:t>
              </a:r>
              <a:r>
                <a:rPr lang="ru-RU" sz="1400" dirty="0" smtClean="0">
                  <a:solidFill>
                    <a:prstClr val="black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. </a:t>
              </a:r>
              <a:endParaRPr lang="ru-RU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294612" y="692696"/>
            <a:ext cx="3345789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Профилактикалық</a:t>
            </a:r>
            <a:r>
              <a:rPr lang="ru-RU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іс-шаралар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555776" y="5062144"/>
            <a:ext cx="5905380" cy="1437381"/>
            <a:chOff x="2555776" y="4992015"/>
            <a:chExt cx="4925138" cy="143738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55776" y="5367567"/>
              <a:ext cx="4925138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17 </a:t>
              </a:r>
              <a:r>
                <a:rPr lang="ru-RU" sz="1400" b="1" dirty="0" err="1" smtClean="0">
                  <a:latin typeface="Arial" pitchFamily="34" charset="0"/>
                  <a:cs typeface="Arial" pitchFamily="34" charset="0"/>
                </a:rPr>
                <a:t>қызметкер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latin typeface="Arial" pitchFamily="34" charset="0"/>
                  <a:cs typeface="Arial" pitchFamily="34" charset="0"/>
                </a:rPr>
                <a:t>орнын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latin typeface="Arial" pitchFamily="34" charset="0"/>
                  <a:cs typeface="Arial" pitchFamily="34" charset="0"/>
                </a:rPr>
                <a:t>ауыстырды</a:t>
              </a: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-       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5 - «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өңір-орталық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»;</a:t>
              </a:r>
            </a:p>
            <a:p>
              <a:pPr marL="3146425" lvl="1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2 - «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орталық-өңір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»;</a:t>
              </a:r>
            </a:p>
            <a:p>
              <a:pPr marL="3146425" lvl="1">
                <a:lnSpc>
                  <a:spcPct val="150000"/>
                </a:lnSpc>
                <a:buFont typeface="Wingdings" pitchFamily="2" charset="2"/>
                <a:buChar char="§"/>
              </a:pP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10 - «</a:t>
              </a:r>
              <a:r>
                <a:rPr lang="ru-RU" sz="1400" dirty="0" err="1" smtClean="0">
                  <a:latin typeface="Arial" pitchFamily="34" charset="0"/>
                  <a:cs typeface="Arial" pitchFamily="34" charset="0"/>
                </a:rPr>
                <a:t>өңір-өңір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».</a:t>
              </a:r>
              <a:endParaRPr lang="ru-RU" sz="14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781451" y="4992015"/>
              <a:ext cx="447789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Профилактикалық іс-шаралардың нәтижелері:</a:t>
              </a:r>
              <a:endPara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7" name="Picture 3"/>
          <p:cNvPicPr preferRelativeResize="0"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" t="6918" r="5582" b="4149"/>
          <a:stretch/>
        </p:blipFill>
        <p:spPr bwMode="auto">
          <a:xfrm>
            <a:off x="205851" y="5060834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Дене</a:t>
              </a: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даярлығы және </a:t>
              </a: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спорт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Группа 9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6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7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" name="Picture 2" descr="http://www.uralskweek.kz/wp-content/uploads/2011/08/first-s1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682" y="2277032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627784" y="2512928"/>
            <a:ext cx="651621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2013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жылғы қыркүйек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Алматы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қаласы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ТЖМ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өрт сөндіру-қолданбалы спорт бойынша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ашық жазғы чемпионаты өткізілді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355600" lvl="0" indent="-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17 қызметкер Қазақстанның әртүрлі құрама командаларының мүшелері болып табылады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55600" lvl="0" indent="-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соның ішінде 10-ы халықаралық сыныпты спорт шебері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12" name="Рисунок 11" descr="C:\Documents and Settings\syzdykov.an\Рабочий стол\сочи фото\IMG-20140208-WA0001.jpg"/>
          <p:cNvPicPr preferRelativeResize="0"/>
          <p:nvPr/>
        </p:nvPicPr>
        <p:blipFill rotWithShape="1">
          <a:blip r:embed="rId5"/>
          <a:srcRect t="12193" r="9704" b="37330"/>
          <a:stretch/>
        </p:blipFill>
        <p:spPr bwMode="auto">
          <a:xfrm>
            <a:off x="192682" y="692696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627784" y="620688"/>
            <a:ext cx="651621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1400" b="1" dirty="0" smtClean="0">
                <a:latin typeface="Arial" pitchFamily="34" charset="0"/>
                <a:cs typeface="Arial" pitchFamily="34" charset="0"/>
              </a:rPr>
              <a:t>«Сочи-2014» қысқы Олимпиада ойындарына 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Шығыс Қазақстан облысының ТЖД қызметкерлері қатысты:</a:t>
            </a:r>
          </a:p>
          <a:p>
            <a:pPr marL="444500" indent="-266700">
              <a:lnSpc>
                <a:spcPct val="150000"/>
              </a:lnSpc>
              <a:buFont typeface="Wingdings" pitchFamily="2" charset="2"/>
              <a:buChar char="v"/>
            </a:pPr>
            <a:r>
              <a:rPr lang="kk-KZ" sz="1400" dirty="0" smtClean="0">
                <a:latin typeface="Arial" pitchFamily="34" charset="0"/>
                <a:cs typeface="Arial" pitchFamily="34" charset="0"/>
              </a:rPr>
              <a:t>Наумик 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Сергей (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биатлон);</a:t>
            </a:r>
          </a:p>
          <a:p>
            <a:pPr marL="444500" indent="-266700">
              <a:lnSpc>
                <a:spcPct val="150000"/>
              </a:lnSpc>
              <a:buFont typeface="Wingdings" pitchFamily="2" charset="2"/>
              <a:buChar char="v"/>
            </a:pPr>
            <a:r>
              <a:rPr lang="kk-KZ" sz="1400" dirty="0" smtClean="0">
                <a:latin typeface="Arial" pitchFamily="34" charset="0"/>
                <a:cs typeface="Arial" pitchFamily="34" charset="0"/>
              </a:rPr>
              <a:t>Бармашов 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Дмитрий (могул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444500" indent="-266700">
              <a:lnSpc>
                <a:spcPct val="150000"/>
              </a:lnSpc>
              <a:buFont typeface="Wingdings" pitchFamily="2" charset="2"/>
              <a:buChar char="v"/>
            </a:pPr>
            <a:r>
              <a:rPr lang="kk-KZ" sz="1400" dirty="0" smtClean="0">
                <a:latin typeface="Arial" pitchFamily="34" charset="0"/>
                <a:cs typeface="Arial" pitchFamily="34" charset="0"/>
              </a:rPr>
              <a:t>Цой </a:t>
            </a:r>
            <a:r>
              <a:rPr lang="kk-KZ" sz="1400" dirty="0">
                <a:latin typeface="Arial" pitchFamily="34" charset="0"/>
                <a:cs typeface="Arial" pitchFamily="34" charset="0"/>
              </a:rPr>
              <a:t>Валерия (сноуборд).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C:\Documents and Settings\kozhakeev\Мои документы\2013\Спорт 2013\СТЕНД 27.12.2012\наверх\УТС Астана 011.jpg"/>
          <p:cNvPicPr preferRelativeResize="0"/>
          <p:nvPr/>
        </p:nvPicPr>
        <p:blipFill rotWithShape="1">
          <a:blip r:embed="rId6" cstate="print"/>
          <a:srcRect l="15839" t="16171"/>
          <a:stretch/>
        </p:blipFill>
        <p:spPr bwMode="auto">
          <a:xfrm>
            <a:off x="192682" y="3789040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2627784" y="5661248"/>
            <a:ext cx="651621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2014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жылғы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kk-KZ" sz="1400" b="1" dirty="0" smtClean="0">
                <a:latin typeface="Arial" pitchFamily="34" charset="0"/>
                <a:cs typeface="Arial" pitchFamily="34" charset="0"/>
              </a:rPr>
              <a:t>қыркүйекте (Алматы қаласы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) 20 әлем елдерінің қатысуымен өрт сөндіру-қолданбалы спорт бойынша </a:t>
            </a:r>
            <a:r>
              <a:rPr lang="kk-KZ" sz="1400" b="1" dirty="0" smtClean="0">
                <a:latin typeface="Arial" pitchFamily="34" charset="0"/>
                <a:cs typeface="Arial" pitchFamily="34" charset="0"/>
              </a:rPr>
              <a:t>10-шы әлем чемпионаты өткізілетін болады.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27784" y="4351333"/>
            <a:ext cx="6516216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ТЖМ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құрама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командасы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орталық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мемлекеттік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органдар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мен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ведомстволар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арасында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жазғы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және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қысқы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Республикалық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Спартакиадаға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қатысты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2013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жылдың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қорытындысы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орын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C:\Documents and Settings\syzdykov.an\Рабочий стол\стенд\итоговая\DSC_0175.JPG"/>
          <p:cNvPicPr preferRelativeResize="0"/>
          <p:nvPr/>
        </p:nvPicPr>
        <p:blipFill rotWithShape="1">
          <a:blip r:embed="rId7" cstate="print"/>
          <a:srcRect l="33807" t="46482" r="26331" b="13673"/>
          <a:stretch/>
        </p:blipFill>
        <p:spPr bwMode="auto">
          <a:xfrm>
            <a:off x="192682" y="5301208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125984" y="2989132"/>
            <a:ext cx="8886974" cy="1440000"/>
            <a:chOff x="125984" y="2780928"/>
            <a:chExt cx="8886974" cy="1440000"/>
          </a:xfrm>
        </p:grpSpPr>
        <p:pic>
          <p:nvPicPr>
            <p:cNvPr id="1027" name="Picture 3"/>
            <p:cNvPicPr preferRelativeResize="0"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4" y="2780928"/>
              <a:ext cx="2160000" cy="144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2411760" y="2780928"/>
              <a:ext cx="6601198" cy="144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66700" algn="just">
                <a:lnSpc>
                  <a:spcPct val="150000"/>
                </a:lnSpc>
              </a:pPr>
              <a:r>
                <a:rPr lang="kk-KZ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2014 жылғы 18 ақпанда</a:t>
              </a:r>
              <a:r>
                <a:rPr lang="kk-KZ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Қазақстан Республикасының Ұлттық кәсіпкерлер палатасымен</a:t>
              </a:r>
              <a:r>
                <a:rPr lang="ru-RU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kk-KZ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меморандумға қол қойылды, онда кәсіпкерлердің  құқықтарын қорғау мәселелері бойынша ынтымақтастықтың сапа жағынан жаңа деңгейіне көшу үшін құқықтық негіздер енгізілді</a:t>
              </a:r>
              <a:r>
                <a:rPr lang="ru-RU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102384541"/>
              </p:ext>
            </p:extLst>
          </p:nvPr>
        </p:nvGraphicFramePr>
        <p:xfrm>
          <a:off x="323528" y="620688"/>
          <a:ext cx="2830445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2699792" y="836712"/>
            <a:ext cx="6313166" cy="1440000"/>
            <a:chOff x="2411760" y="836712"/>
            <a:chExt cx="6601198" cy="14400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411760" y="836712"/>
              <a:ext cx="6601198" cy="1440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66700" algn="just">
                <a:lnSpc>
                  <a:spcPct val="150000"/>
                </a:lnSpc>
              </a:pPr>
              <a:endPara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33358" y="1187380"/>
              <a:ext cx="161593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k-KZ" sz="1400" b="1" dirty="0" smtClean="0">
                  <a:latin typeface="Arial" pitchFamily="34" charset="0"/>
                  <a:cs typeface="Arial" pitchFamily="34" charset="0"/>
                </a:rPr>
                <a:t>Рұқсат беретін </a:t>
              </a:r>
            </a:p>
            <a:p>
              <a:pPr algn="ctr"/>
              <a:r>
                <a:rPr lang="kk-KZ" sz="1400" b="1" dirty="0" smtClean="0">
                  <a:latin typeface="Arial" pitchFamily="34" charset="0"/>
                  <a:cs typeface="Arial" pitchFamily="34" charset="0"/>
                </a:rPr>
                <a:t>құжаттар </a:t>
              </a:r>
            </a:p>
            <a:p>
              <a:pPr algn="ctr"/>
              <a:r>
                <a:rPr lang="kk-KZ" sz="1400" b="1" dirty="0" smtClean="0">
                  <a:latin typeface="Arial" pitchFamily="34" charset="0"/>
                  <a:cs typeface="Arial" pitchFamily="34" charset="0"/>
                </a:rPr>
                <a:t>қысқартылды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55115" y="1187380"/>
              <a:ext cx="465784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k-KZ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өрт қауіпсіздігі саласында 	  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 </a:t>
              </a:r>
              <a:r>
                <a:rPr lang="x-none" sz="14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</a:t>
              </a:r>
              <a:r>
                <a:rPr lang="kk-KZ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есе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>
                <a:lnSpc>
                  <a:spcPct val="150000"/>
                </a:lnSpc>
              </a:pPr>
              <a:r>
                <a:rPr lang="kk-KZ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өнеркәсіптік қауіпсіздік саласында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x-none" sz="1400" b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</a:t>
              </a:r>
              <a:r>
                <a:rPr lang="kk-KZ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есе</a:t>
              </a:r>
              <a:r>
                <a:rPr lang="x-none" sz="140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Бизнеспен</a:t>
              </a: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өзара іс-қимыл жасау</a:t>
              </a: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21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17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3" name="Скругленный прямоугольник 22"/>
          <p:cNvSpPr/>
          <p:nvPr/>
        </p:nvSpPr>
        <p:spPr>
          <a:xfrm>
            <a:off x="2428860" y="4989396"/>
            <a:ext cx="6601198" cy="1440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just">
              <a:lnSpc>
                <a:spcPct val="150000"/>
              </a:lnSpc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25984" y="4989396"/>
            <a:ext cx="8660858" cy="1440000"/>
            <a:chOff x="125984" y="4989396"/>
            <a:chExt cx="8660858" cy="1440000"/>
          </a:xfrm>
        </p:grpSpPr>
        <p:sp>
          <p:nvSpPr>
            <p:cNvPr id="15" name="TextBox 14"/>
            <p:cNvSpPr txBox="1"/>
            <p:nvPr/>
          </p:nvSpPr>
          <p:spPr>
            <a:xfrm>
              <a:off x="2500298" y="5175483"/>
              <a:ext cx="6286544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273050" algn="just">
                <a:lnSpc>
                  <a:spcPct val="150000"/>
                </a:lnSpc>
              </a:pPr>
              <a:r>
                <a:rPr lang="kk-KZ" sz="1400" dirty="0" smtClean="0">
                  <a:latin typeface="Arial" pitchFamily="34" charset="0"/>
                  <a:cs typeface="Arial" pitchFamily="34" charset="0"/>
                </a:rPr>
                <a:t>2014 жылғы I тоқсанда жергілікті атқарушы органдардың, прокуратураның, бизнес қоғамдастықтар мен кәсіпкерлердің                     </a:t>
              </a:r>
              <a:r>
                <a:rPr lang="kk-KZ" sz="1400" b="1" dirty="0" smtClean="0">
                  <a:latin typeface="Arial" pitchFamily="34" charset="0"/>
                  <a:cs typeface="Arial" pitchFamily="34" charset="0"/>
                </a:rPr>
                <a:t>1 035</a:t>
              </a:r>
              <a:r>
                <a:rPr lang="kk-KZ" sz="1400" dirty="0" smtClean="0">
                  <a:latin typeface="Arial" pitchFamily="34" charset="0"/>
                  <a:cs typeface="Arial" pitchFamily="34" charset="0"/>
                </a:rPr>
                <a:t> өкілімен </a:t>
              </a:r>
              <a:r>
                <a:rPr lang="kk-KZ" sz="1400" b="1" dirty="0" smtClean="0">
                  <a:latin typeface="Arial" pitchFamily="34" charset="0"/>
                  <a:cs typeface="Arial" pitchFamily="34" charset="0"/>
                </a:rPr>
                <a:t>102</a:t>
              </a:r>
              <a:r>
                <a:rPr lang="kk-KZ" sz="1400" dirty="0" smtClean="0">
                  <a:latin typeface="Arial" pitchFamily="34" charset="0"/>
                  <a:cs typeface="Arial" pitchFamily="34" charset="0"/>
                </a:rPr>
                <a:t> «дөңгелек үстел», кездесу, кеңес өткізілді. </a:t>
              </a:r>
              <a:r>
                <a:rPr lang="x-none" sz="14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386" name="Picture 2" descr="http://rus.emer.kz/activity/foto/foto2011/DSC_0050.JPG"/>
            <p:cNvPicPr preferRelativeResize="0"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5984" y="4989396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71333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504" y="1182521"/>
            <a:ext cx="8850537" cy="1454391"/>
            <a:chOff x="185719" y="764704"/>
            <a:chExt cx="8850537" cy="1454391"/>
          </a:xfrm>
        </p:grpSpPr>
        <p:pic>
          <p:nvPicPr>
            <p:cNvPr id="2050" name="Picture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19" y="779095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248" y="764704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000" y="764704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764704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107504" y="692696"/>
            <a:ext cx="9001000" cy="523220"/>
            <a:chOff x="107504" y="2152601"/>
            <a:chExt cx="9001000" cy="52322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561783" y="2152601"/>
              <a:ext cx="45467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3 667 </a:t>
              </a:r>
              <a:r>
                <a:rPr lang="kk-KZ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зардап шегушіге</a:t>
              </a:r>
            </a:p>
            <a:p>
              <a:pPr algn="ctr"/>
              <a:r>
                <a:rPr lang="kk-KZ" sz="1400" dirty="0" smtClean="0">
                  <a:latin typeface="Arial" pitchFamily="34" charset="0"/>
                  <a:cs typeface="Arial" pitchFamily="34" charset="0"/>
                </a:rPr>
                <a:t>алғашқы медициналық көмек көрсетілді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7504" y="2152601"/>
              <a:ext cx="21599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ru-RU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748 </a:t>
              </a:r>
              <a:r>
                <a:rPr lang="ru-RU" sz="14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адам</a:t>
              </a:r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құтқарылды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484190" y="2152601"/>
              <a:ext cx="202781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6 </a:t>
              </a:r>
              <a:r>
                <a:rPr lang="ru-RU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651 </a:t>
              </a:r>
              <a:r>
                <a:rPr lang="ru-RU" sz="14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адам</a:t>
              </a:r>
              <a:r>
                <a:rPr lang="ru-RU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эвакуацияланды</a:t>
              </a:r>
              <a:endParaRPr lang="ru-RU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2388" y="3176608"/>
            <a:ext cx="4005556" cy="3175680"/>
            <a:chOff x="62388" y="2512641"/>
            <a:chExt cx="3185050" cy="2074486"/>
          </a:xfrm>
        </p:grpSpPr>
        <p:graphicFrame>
          <p:nvGraphicFramePr>
            <p:cNvPr id="9" name="Диаграмма 8"/>
            <p:cNvGraphicFramePr/>
            <p:nvPr>
              <p:extLst>
                <p:ext uri="{D42A27DB-BD31-4B8C-83A1-F6EECF244321}">
                  <p14:modId xmlns:p14="http://schemas.microsoft.com/office/powerpoint/2010/main" val="1364090566"/>
                </p:ext>
              </p:extLst>
            </p:nvPr>
          </p:nvGraphicFramePr>
          <p:xfrm>
            <a:off x="62388" y="2512641"/>
            <a:ext cx="3185050" cy="16364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11" name="Группа 10"/>
            <p:cNvGrpSpPr/>
            <p:nvPr/>
          </p:nvGrpSpPr>
          <p:grpSpPr>
            <a:xfrm>
              <a:off x="251520" y="4285548"/>
              <a:ext cx="2925299" cy="301579"/>
              <a:chOff x="323528" y="4099141"/>
              <a:chExt cx="2925299" cy="30157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323528" y="4099141"/>
                <a:ext cx="685452" cy="18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ТЖ саны</a:t>
                </a:r>
                <a:endParaRPr lang="ru-R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123728" y="4099141"/>
                <a:ext cx="1125099" cy="301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Қаза болғандар</a:t>
                </a:r>
                <a:r>
                  <a:rPr lang="ru-R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ru-R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саны</a:t>
                </a:r>
                <a:endParaRPr lang="ru-R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99592" y="4099141"/>
                <a:ext cx="1294424" cy="301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Зардап</a:t>
                </a:r>
                <a:r>
                  <a:rPr lang="ru-R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шегушілер</a:t>
                </a:r>
                <a:r>
                  <a:rPr lang="ru-R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ru-RU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саны</a:t>
                </a:r>
                <a:endParaRPr lang="ru-RU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395536" y="4077645"/>
              <a:ext cx="2507354" cy="246221"/>
              <a:chOff x="443208" y="4077645"/>
              <a:chExt cx="2507354" cy="24622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43208" y="4077645"/>
                <a:ext cx="46679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2013</a:t>
                </a:r>
                <a:endParaRPr lang="ru-RU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59632" y="4077645"/>
                <a:ext cx="46679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2013</a:t>
                </a:r>
                <a:endParaRPr lang="ru-RU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29941" y="4077645"/>
                <a:ext cx="46679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2013</a:t>
                </a:r>
                <a:endParaRPr lang="ru-RU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619672" y="4077645"/>
                <a:ext cx="46679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2014</a:t>
                </a:r>
                <a:endParaRPr lang="ru-RU" sz="1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483768" y="4077645"/>
                <a:ext cx="46679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2014</a:t>
                </a:r>
                <a:endParaRPr lang="ru-RU" sz="1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92838" y="4077645"/>
                <a:ext cx="46679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2014</a:t>
                </a:r>
                <a:endParaRPr lang="ru-RU" sz="1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Стрелка вниз 31"/>
            <p:cNvSpPr/>
            <p:nvPr/>
          </p:nvSpPr>
          <p:spPr>
            <a:xfrm>
              <a:off x="2674861" y="3189139"/>
              <a:ext cx="144016" cy="288032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Стрелка вниз 32"/>
            <p:cNvSpPr/>
            <p:nvPr/>
          </p:nvSpPr>
          <p:spPr>
            <a:xfrm>
              <a:off x="1763688" y="3189139"/>
              <a:ext cx="144016" cy="288032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Стрелка вниз 33"/>
            <p:cNvSpPr/>
            <p:nvPr/>
          </p:nvSpPr>
          <p:spPr>
            <a:xfrm>
              <a:off x="842613" y="3189139"/>
              <a:ext cx="144016" cy="288032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71100" y="3010388"/>
              <a:ext cx="567470" cy="180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- 15,9%</a:t>
              </a:r>
              <a:endPara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49329" y="3010388"/>
              <a:ext cx="567470" cy="180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- 13,3%</a:t>
              </a:r>
              <a:endPara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2560" y="3010388"/>
              <a:ext cx="567470" cy="180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- 17,6%</a:t>
              </a:r>
              <a:endPara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378419" y="6505599"/>
            <a:ext cx="33294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2012-2013 </a:t>
            </a:r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жылдардағы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285963" y="6505599"/>
            <a:ext cx="47253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2013-2014 </a:t>
            </a:r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жылдардағы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1-тоқсанның </a:t>
            </a:r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статистикасы</a:t>
            </a:r>
            <a:endParaRPr lang="ru-RU" dirty="0"/>
          </a:p>
        </p:txBody>
      </p:sp>
      <p:sp>
        <p:nvSpPr>
          <p:cNvPr id="46" name="Прямоугольник 17"/>
          <p:cNvSpPr>
            <a:spLocks noChangeArrowheads="1"/>
          </p:cNvSpPr>
          <p:nvPr/>
        </p:nvSpPr>
        <p:spPr bwMode="auto">
          <a:xfrm>
            <a:off x="0" y="2840886"/>
            <a:ext cx="925252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kk-KZ" sz="1350" b="1" dirty="0" smtClean="0">
                <a:latin typeface="Arial" pitchFamily="34" charset="0"/>
                <a:cs typeface="Arial" pitchFamily="34" charset="0"/>
              </a:rPr>
              <a:t>Әр тәулікте зардап шегушілерге көмек көрсету үшін </a:t>
            </a:r>
            <a:r>
              <a:rPr lang="kk-KZ" sz="1350" b="1" smtClean="0">
                <a:latin typeface="Arial" pitchFamily="34" charset="0"/>
                <a:cs typeface="Arial" pitchFamily="34" charset="0"/>
              </a:rPr>
              <a:t>100-ден </a:t>
            </a:r>
            <a:r>
              <a:rPr lang="kk-KZ" sz="1350" b="1" smtClean="0">
                <a:latin typeface="Arial" pitchFamily="34" charset="0"/>
                <a:cs typeface="Arial" pitchFamily="34" charset="0"/>
              </a:rPr>
              <a:t>450</a:t>
            </a:r>
            <a:r>
              <a:rPr lang="kk-KZ" sz="1350" b="1" smtClean="0">
                <a:latin typeface="Arial" pitchFamily="34" charset="0"/>
                <a:cs typeface="Arial" pitchFamily="34" charset="0"/>
              </a:rPr>
              <a:t>-қа </a:t>
            </a:r>
            <a:r>
              <a:rPr lang="kk-KZ" sz="1350" b="1" dirty="0" smtClean="0">
                <a:latin typeface="Arial" pitchFamily="34" charset="0"/>
                <a:cs typeface="Arial" pitchFamily="34" charset="0"/>
              </a:rPr>
              <a:t>дейін шақырулар жүзеге асырылды</a:t>
            </a:r>
            <a:endParaRPr lang="ru-RU" altLang="ru-RU" sz="135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44400832"/>
              </p:ext>
            </p:extLst>
          </p:nvPr>
        </p:nvGraphicFramePr>
        <p:xfrm>
          <a:off x="3815496" y="2979385"/>
          <a:ext cx="5328504" cy="2764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259995" y="5949280"/>
            <a:ext cx="862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ТЖ саны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96336" y="5949280"/>
            <a:ext cx="1414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Қаза болғандар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саны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52120" y="5949280"/>
            <a:ext cx="1627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Зардап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шегушілер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саны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83968" y="5572359"/>
            <a:ext cx="587046" cy="376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ru-RU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80435" y="5572359"/>
            <a:ext cx="587046" cy="376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ru-RU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44433" y="5572359"/>
            <a:ext cx="587046" cy="376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ru-RU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33226" y="5572359"/>
            <a:ext cx="587046" cy="376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ru-RU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89410" y="5572359"/>
            <a:ext cx="587046" cy="376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ru-RU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50954" y="5572359"/>
            <a:ext cx="587046" cy="376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ru-RU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Стрелка вниз 57"/>
          <p:cNvSpPr/>
          <p:nvPr/>
        </p:nvSpPr>
        <p:spPr>
          <a:xfrm>
            <a:off x="8310925" y="4288657"/>
            <a:ext cx="144016" cy="28803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Стрелка вниз 58"/>
          <p:cNvSpPr/>
          <p:nvPr/>
        </p:nvSpPr>
        <p:spPr>
          <a:xfrm>
            <a:off x="6649836" y="4288657"/>
            <a:ext cx="144016" cy="28803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Стрелка вниз 59"/>
          <p:cNvSpPr/>
          <p:nvPr/>
        </p:nvSpPr>
        <p:spPr>
          <a:xfrm>
            <a:off x="4512001" y="4288657"/>
            <a:ext cx="144016" cy="28803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>
              <a:rot lat="0" lon="216000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4283968" y="3944089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16,6%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63582" y="3944089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- 7,1%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00392" y="3944089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- 16,6%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ая соединительная линия 12"/>
          <p:cNvSpPr/>
          <p:nvPr/>
        </p:nvSpPr>
        <p:spPr bwMode="auto">
          <a:xfrm>
            <a:off x="250825" y="3214686"/>
            <a:ext cx="8893175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Прямая соединительная линия 64"/>
          <p:cNvSpPr/>
          <p:nvPr/>
        </p:nvSpPr>
        <p:spPr bwMode="auto">
          <a:xfrm>
            <a:off x="4074294" y="3284984"/>
            <a:ext cx="0" cy="3349815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2" name="Группа 71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Құтқару күштерінің </a:t>
              </a: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2013 </a:t>
              </a:r>
              <a:r>
                <a:rPr lang="ru-RU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жылғы қызметінің қорытындылары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70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71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6" name="TextBox 65"/>
          <p:cNvSpPr txBox="1"/>
          <p:nvPr/>
        </p:nvSpPr>
        <p:spPr>
          <a:xfrm>
            <a:off x="3205843" y="4898335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1 333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85963" y="4898335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2 795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90019" y="4898335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3 258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704130" y="4898335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296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208186" y="4898335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247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52438" y="4898335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641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99007" y="4898335"/>
            <a:ext cx="5725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20 070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38727" y="4898335"/>
            <a:ext cx="5725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16 541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21667" y="4898335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4 915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053715" y="4898335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4 262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99792" y="4898335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1 583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12160" y="4898335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690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79536"/>
            <a:ext cx="68762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k-KZ" sz="1400" b="1" dirty="0" smtClean="0">
                <a:latin typeface="Arial" pitchFamily="34" charset="0"/>
                <a:cs typeface="Arial" pitchFamily="34" charset="0"/>
              </a:rPr>
              <a:t>Жергілікті атқарушы органдармен, қорғаныс, ішкі істер, денсаулық сақтау министрліктері бөлімшелерімен және «Қазақавтожол» РМК-мен бірлесіп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12700" algn="just">
              <a:lnSpc>
                <a:spcPct val="15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423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оның ішінде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429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бала;</a:t>
            </a:r>
          </a:p>
          <a:p>
            <a:pPr marL="273050" algn="just">
              <a:lnSpc>
                <a:spcPct val="15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366 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бірлік автомобиль техникасы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оның ішінде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30238" indent="-2730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рейстік автобус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30238" indent="-2730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209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шағын автобус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30238" indent="-2730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936 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ауыр жүк автомобиль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30238" indent="-2730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3 112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жеңіл автомашина</a:t>
            </a:r>
            <a:r>
              <a:rPr lang="kk-KZ" sz="1400" dirty="0" smtClean="0"/>
              <a:t> 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құтқарылды және эвакуацияланды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3977" y="692696"/>
            <a:ext cx="6698263" cy="1440000"/>
            <a:chOff x="33977" y="836872"/>
            <a:chExt cx="6698263" cy="1440000"/>
          </a:xfrm>
        </p:grpSpPr>
        <p:pic>
          <p:nvPicPr>
            <p:cNvPr id="4" name="Picture 2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240" y="836872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207" y="836872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7" y="836872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71406" y="5589240"/>
            <a:ext cx="442915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k-KZ" sz="1400" dirty="0" smtClean="0">
                <a:latin typeface="Arial" pitchFamily="34" charset="0"/>
                <a:cs typeface="Arial" pitchFamily="34" charset="0"/>
              </a:rPr>
              <a:t>2013-2014 жылдардағы қысқы уақытта автожолдарда </a:t>
            </a:r>
            <a:r>
              <a:rPr lang="kk-KZ" sz="1400" b="1" dirty="0" smtClean="0">
                <a:latin typeface="Arial" pitchFamily="34" charset="0"/>
                <a:cs typeface="Arial" pitchFamily="34" charset="0"/>
              </a:rPr>
              <a:t>739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k-KZ" sz="1400" b="1" dirty="0" smtClean="0">
                <a:latin typeface="Arial" pitchFamily="34" charset="0"/>
                <a:cs typeface="Arial" pitchFamily="34" charset="0"/>
              </a:rPr>
              <a:t>рет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 жол қозғалысы жабылды </a:t>
            </a:r>
          </a:p>
          <a:p>
            <a:pPr lvl="0" algn="ctr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(2013 ж.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478 </a:t>
            </a:r>
            <a:r>
              <a:rPr lang="ru-R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2014 ж. I </a:t>
            </a:r>
            <a:r>
              <a:rPr lang="ru-R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тоқсанда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- 261 </a:t>
            </a:r>
            <a:r>
              <a:rPr lang="ru-R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dirty="0"/>
          </a:p>
        </p:txBody>
      </p:sp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89040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01208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76872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38" y="692696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40" y="5301208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Қысқы уақыттағы төтенше жағдайлар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18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19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3454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4048" y="3143248"/>
            <a:ext cx="3995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ТЖ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аймағына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400" b="1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x-none" sz="1400" b="1">
                <a:latin typeface="Arial" panose="020B0604020202020204" pitchFamily="34" charset="0"/>
                <a:cs typeface="Arial" panose="020B0604020202020204" pitchFamily="34" charset="0"/>
              </a:rPr>
              <a:t>455</a:t>
            </a:r>
            <a:r>
              <a:rPr lang="x-none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x-none" sz="1400" b="1">
                <a:latin typeface="Arial" panose="020B0604020202020204" pitchFamily="34" charset="0"/>
                <a:cs typeface="Arial" panose="020B0604020202020204" pitchFamily="34" charset="0"/>
              </a:rPr>
              <a:t>833</a:t>
            </a:r>
            <a:r>
              <a:rPr lang="x-none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бірлік 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техник</a:t>
            </a:r>
            <a:r>
              <a:rPr lang="kk-K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k-K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оның ішінде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k-K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Азаматтық қорғаныстың екі 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полк</a:t>
            </a:r>
            <a:r>
              <a:rPr lang="kk-K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x-none" sz="1400" b="1" smtClean="0">
                <a:latin typeface="Arial" panose="020B0604020202020204" pitchFamily="34" charset="0"/>
                <a:cs typeface="Arial" panose="020B0604020202020204" pitchFamily="34" charset="0"/>
              </a:rPr>
              <a:t>257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адам және </a:t>
            </a:r>
            <a:r>
              <a:rPr lang="x-none" sz="1400" b="1" smtClean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бірлік 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техник</a:t>
            </a:r>
            <a:r>
              <a:rPr lang="kk-K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x-none" sz="1400" b="1" smtClean="0"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жүзу құралдары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k-K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құтқару жасақтары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x-none" sz="1400" b="1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x-none" sz="1400" b="1">
                <a:latin typeface="Arial" panose="020B0604020202020204" pitchFamily="34" charset="0"/>
                <a:cs typeface="Arial" panose="020B0604020202020204" pitchFamily="34" charset="0"/>
              </a:rPr>
              <a:t>561</a:t>
            </a:r>
            <a:r>
              <a:rPr lang="x-none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адам және </a:t>
            </a:r>
            <a:r>
              <a:rPr lang="x-none" sz="1400" b="1" smtClean="0">
                <a:latin typeface="Arial" panose="020B0604020202020204" pitchFamily="34" charset="0"/>
                <a:cs typeface="Arial" panose="020B0604020202020204" pitchFamily="34" charset="0"/>
              </a:rPr>
              <a:t>777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бірлік 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техник</a:t>
            </a:r>
            <a:r>
              <a:rPr lang="kk-K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k-K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апаттар медицинасы орталығы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x-none" sz="1400" b="1" smtClean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адам және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400" b="1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x-none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бірлік 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техник</a:t>
            </a:r>
            <a:r>
              <a:rPr lang="kk-K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kk-K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көліктік тікұшақ </a:t>
            </a:r>
            <a:r>
              <a:rPr lang="kk-K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енгізілді</a:t>
            </a:r>
            <a:r>
              <a:rPr lang="x-none" sz="1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1406" y="1142984"/>
            <a:ext cx="9037098" cy="1440000"/>
            <a:chOff x="71406" y="908720"/>
            <a:chExt cx="9037098" cy="1440000"/>
          </a:xfrm>
        </p:grpSpPr>
        <p:pic>
          <p:nvPicPr>
            <p:cNvPr id="3080" name="Picture 8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862" y="908720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248" y="908720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0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504" y="908720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1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6" y="908720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25626" y="3143248"/>
            <a:ext cx="454637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algn="ctr">
              <a:lnSpc>
                <a:spcPct val="150000"/>
              </a:lnSpc>
            </a:pP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Дайындық кезеңінде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Үкіметтің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селекторлық кеңесі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«Көктем-2014»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республикалық оқу-жаттығуы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k-KZ" sz="1400" dirty="0" smtClean="0">
                <a:latin typeface="Arial" pitchFamily="34" charset="0"/>
                <a:cs typeface="Arial" pitchFamily="34" charset="0"/>
              </a:rPr>
              <a:t>«Аумақты су тасқындарынан инженерлік қорғау бойынша орталық және жергілікті атқарушы органдардың, ТЖМ қолданатын шаралары туралы» ТЖ алдын алу және оларды жою ведомствоаралық мемлекеттік комиссияның </a:t>
            </a:r>
            <a:r>
              <a:rPr lang="kk-KZ" sz="1400" b="1" dirty="0" smtClean="0">
                <a:latin typeface="Arial" pitchFamily="34" charset="0"/>
                <a:cs typeface="Arial" pitchFamily="34" charset="0"/>
              </a:rPr>
              <a:t>отырысы өткізілді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ая соединительная линия 31"/>
          <p:cNvSpPr/>
          <p:nvPr/>
        </p:nvSpPr>
        <p:spPr bwMode="auto">
          <a:xfrm>
            <a:off x="4572000" y="3171116"/>
            <a:ext cx="0" cy="3349815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5" name="Группа 24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Тасқынның алдын</a:t>
              </a: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алу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21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24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3837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Тасқынның алдын</a:t>
              </a: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алу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11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12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7" name="Группа 16"/>
          <p:cNvGrpSpPr/>
          <p:nvPr/>
        </p:nvGrpSpPr>
        <p:grpSpPr>
          <a:xfrm>
            <a:off x="72594" y="5072074"/>
            <a:ext cx="9000000" cy="1643074"/>
            <a:chOff x="72594" y="785794"/>
            <a:chExt cx="9000000" cy="1643074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2594" y="785794"/>
              <a:ext cx="9000000" cy="164307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6" name="Picture 2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887331"/>
              <a:ext cx="2160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2357422" y="857232"/>
              <a:ext cx="6643734" cy="1492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k-KZ" sz="1400" b="1" dirty="0" smtClean="0">
                  <a:latin typeface="Arial" pitchFamily="34" charset="0"/>
                  <a:cs typeface="Arial" pitchFamily="34" charset="0"/>
                </a:rPr>
                <a:t>ТЖМ «</a:t>
              </a:r>
              <a:r>
                <a:rPr lang="kk-KZ" sz="1400" b="1" dirty="0" err="1" smtClean="0">
                  <a:latin typeface="Arial" pitchFamily="34" charset="0"/>
                  <a:cs typeface="Arial" pitchFamily="34" charset="0"/>
                </a:rPr>
                <a:t>Қазселденқорғау</a:t>
              </a:r>
              <a:r>
                <a:rPr lang="kk-KZ" sz="1400" b="1" dirty="0" smtClean="0">
                  <a:latin typeface="Arial" pitchFamily="34" charset="0"/>
                  <a:cs typeface="Arial" pitchFamily="34" charset="0"/>
                </a:rPr>
                <a:t>» </a:t>
              </a:r>
              <a:r>
                <a:rPr lang="kk-KZ" sz="1400" b="1" dirty="0" err="1" smtClean="0">
                  <a:latin typeface="Arial" pitchFamily="34" charset="0"/>
                  <a:cs typeface="Arial" pitchFamily="34" charset="0"/>
                </a:rPr>
                <a:t>ММ-нің</a:t>
              </a:r>
              <a:r>
                <a:rPr lang="kk-KZ" sz="1400" b="1" dirty="0" smtClean="0">
                  <a:latin typeface="Arial" pitchFamily="34" charset="0"/>
                  <a:cs typeface="Arial" pitchFamily="34" charset="0"/>
                </a:rPr>
                <a:t> тау өзендерінің жай-күйіне мониторинг жүргізуі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ru-RU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kk-KZ" sz="1400" b="1" dirty="0" smtClean="0">
                  <a:latin typeface="Arial" pitchFamily="34" charset="0"/>
                  <a:cs typeface="Arial" pitchFamily="34" charset="0"/>
                </a:rPr>
                <a:t>65 </a:t>
              </a:r>
              <a:r>
                <a:rPr lang="kk-KZ" sz="1400" dirty="0" smtClean="0">
                  <a:latin typeface="Arial" pitchFamily="34" charset="0"/>
                  <a:cs typeface="Arial" pitchFamily="34" charset="0"/>
                </a:rPr>
                <a:t>жыл бойы</a:t>
              </a:r>
              <a:r>
                <a:rPr lang="kk-KZ" sz="1400" dirty="0" smtClean="0"/>
                <a:t> </a:t>
              </a:r>
              <a:r>
                <a:rPr lang="kk-KZ" sz="1400" dirty="0" smtClean="0">
                  <a:latin typeface="Arial" pitchFamily="34" charset="0"/>
                  <a:cs typeface="Arial" pitchFamily="34" charset="0"/>
                </a:rPr>
                <a:t>бекеттер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kk-KZ" sz="1400" dirty="0" smtClean="0">
                  <a:latin typeface="Arial" pitchFamily="34" charset="0"/>
                  <a:cs typeface="Arial" pitchFamily="34" charset="0"/>
                </a:rPr>
                <a:t>маусымдық</a:t>
              </a:r>
              <a:r>
                <a:rPr lang="kk-KZ" sz="1400" dirty="0" smtClean="0"/>
                <a:t> </a:t>
              </a:r>
              <a:r>
                <a:rPr lang="kk-KZ" sz="1400" dirty="0" smtClean="0">
                  <a:latin typeface="Arial" pitchFamily="34" charset="0"/>
                  <a:cs typeface="Arial" pitchFamily="34" charset="0"/>
                </a:rPr>
                <a:t>бекеттер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Сырдария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өзенінде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су </a:t>
              </a:r>
              <a:r>
                <a:rPr lang="ru-R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тасқыны кезеңінде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жылжымалы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гидробекеттер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2594" y="764704"/>
            <a:ext cx="9071438" cy="1928826"/>
            <a:chOff x="72594" y="2500306"/>
            <a:chExt cx="9071438" cy="1928826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72594" y="2500306"/>
              <a:ext cx="9000000" cy="1928826"/>
              <a:chOff x="72594" y="2714620"/>
              <a:chExt cx="9000000" cy="1928826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72594" y="2714620"/>
                <a:ext cx="9000000" cy="1928826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123" name="Picture 3"/>
              <p:cNvPicPr preferRelativeResize="0"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844" y="2989132"/>
                <a:ext cx="2160000" cy="1440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Прямоугольник 19"/>
            <p:cNvSpPr/>
            <p:nvPr/>
          </p:nvSpPr>
          <p:spPr>
            <a:xfrm>
              <a:off x="2357422" y="2644322"/>
              <a:ext cx="6786610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Қаңтар-наурызда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kk-KZ" sz="1400" b="1" dirty="0" err="1" smtClean="0">
                  <a:latin typeface="Arial" pitchFamily="34" charset="0"/>
                  <a:cs typeface="Arial" pitchFamily="34" charset="0"/>
                </a:rPr>
                <a:t>Көксарай</a:t>
              </a:r>
              <a:r>
                <a:rPr lang="kk-KZ" sz="1400" b="1" dirty="0" smtClean="0">
                  <a:latin typeface="Arial" pitchFamily="34" charset="0"/>
                  <a:cs typeface="Arial" pitchFamily="34" charset="0"/>
                </a:rPr>
                <a:t> су реттегішінде </a:t>
              </a:r>
              <a:r>
                <a:rPr lang="kk-KZ" sz="1400" dirty="0" smtClean="0">
                  <a:latin typeface="Arial" pitchFamily="34" charset="0"/>
                  <a:cs typeface="Arial" pitchFamily="34" charset="0"/>
                </a:rPr>
                <a:t>жиналған су көлемі </a:t>
              </a:r>
              <a:r>
                <a:rPr lang="kk-KZ" sz="1400" b="1" dirty="0" smtClean="0">
                  <a:latin typeface="Arial" pitchFamily="34" charset="0"/>
                  <a:cs typeface="Arial" pitchFamily="34" charset="0"/>
                </a:rPr>
                <a:t>3 млрд. текше метрді</a:t>
              </a:r>
              <a:r>
                <a:rPr lang="kk-KZ" sz="1400" baseline="30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kk-KZ" sz="1400" dirty="0" smtClean="0">
                  <a:latin typeface="Arial" pitchFamily="34" charset="0"/>
                  <a:cs typeface="Arial" pitchFamily="34" charset="0"/>
                </a:rPr>
                <a:t>құрады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ru-RU" sz="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kk-KZ" sz="1400" dirty="0" smtClean="0">
                  <a:latin typeface="Arial" pitchFamily="34" charset="0"/>
                  <a:cs typeface="Arial" pitchFamily="34" charset="0"/>
                </a:rPr>
                <a:t>Сәуірде Есіл өзенінің тасқын суларынан Астана қаласын қорғау кешені Астана су қоймасы арнасынан </a:t>
              </a:r>
              <a:r>
                <a:rPr lang="kk-KZ" sz="1400" b="1" dirty="0" smtClean="0">
                  <a:latin typeface="Arial" pitchFamily="34" charset="0"/>
                  <a:cs typeface="Arial" pitchFamily="34" charset="0"/>
                </a:rPr>
                <a:t>100 млн. текше метр</a:t>
              </a:r>
              <a:r>
                <a:rPr lang="kk-KZ" sz="1400" dirty="0" smtClean="0">
                  <a:latin typeface="Arial" pitchFamily="34" charset="0"/>
                  <a:cs typeface="Arial" pitchFamily="34" charset="0"/>
                </a:rPr>
                <a:t> асып кеткен су аталған кешен сыйымдылығына қайта құйылды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2594" y="2857496"/>
            <a:ext cx="9000000" cy="2071702"/>
            <a:chOff x="72594" y="4500570"/>
            <a:chExt cx="9000000" cy="207170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72594" y="4500570"/>
              <a:ext cx="9000000" cy="207170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357422" y="4643446"/>
              <a:ext cx="6643734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Халықты және аумақты қорғау бойынша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алдын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алу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шаралары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kk-KZ" sz="1400" b="1" dirty="0" smtClean="0">
                  <a:latin typeface="Arial" pitchFamily="34" charset="0"/>
                  <a:cs typeface="Arial" pitchFamily="34" charset="0"/>
                </a:rPr>
                <a:t>35,6</a:t>
              </a:r>
              <a:r>
                <a:rPr lang="kk-KZ" sz="1400" dirty="0" smtClean="0">
                  <a:latin typeface="Arial" pitchFamily="34" charset="0"/>
                  <a:cs typeface="Arial" pitchFamily="34" charset="0"/>
                </a:rPr>
                <a:t> шақырым жаңа қорғау бөгендері салынды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119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шақырым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kk-KZ" sz="1400" dirty="0" smtClean="0">
                  <a:latin typeface="Arial" pitchFamily="34" charset="0"/>
                  <a:cs typeface="Arial" pitchFamily="34" charset="0"/>
                </a:rPr>
                <a:t>бөген нығайтылды және жөнделді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180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kk-KZ" sz="1400" dirty="0" smtClean="0">
                  <a:latin typeface="Arial" pitchFamily="34" charset="0"/>
                  <a:cs typeface="Arial" pitchFamily="34" charset="0"/>
                </a:rPr>
                <a:t>шақырым</a:t>
              </a:r>
              <a:r>
                <a:rPr lang="kk-KZ" sz="1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kk-KZ" sz="1400" dirty="0" smtClean="0">
                  <a:latin typeface="Arial" pitchFamily="34" charset="0"/>
                  <a:cs typeface="Arial" pitchFamily="34" charset="0"/>
                </a:rPr>
                <a:t>өзен арнасының түбін тереңдету жұмыстары жүргізілді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kk-KZ" sz="1400" b="1" dirty="0" smtClean="0">
                  <a:latin typeface="Arial" pitchFamily="34" charset="0"/>
                  <a:cs typeface="Arial" pitchFamily="34" charset="0"/>
                </a:rPr>
                <a:t>25,5</a:t>
              </a:r>
              <a:r>
                <a:rPr lang="kk-KZ" sz="1400" dirty="0" smtClean="0">
                  <a:latin typeface="Arial" pitchFamily="34" charset="0"/>
                  <a:cs typeface="Arial" pitchFamily="34" charset="0"/>
                </a:rPr>
                <a:t> шақырым өзен арнасын түзету және кеңейту жұмыстары жүргізілді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10" descr="Z:\camera\2013\март\Учение Коктем 15.03.2013\Фото ДЧС Алм.обл\46.jpg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8" y="3173347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71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Ірі ауқымды төтенше жағдайлар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5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6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1" name="Picture 3" descr="http://img.kapital.kz/c/e8be5b40a6941c745b29ee42d634f89a/800/600/2/5/8/5/0/debb545ad16f83068cff3828bbd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868" y="714356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noFill/>
          </a:ln>
          <a:effectLst/>
        </p:spPr>
      </p:pic>
      <p:pic>
        <p:nvPicPr>
          <p:cNvPr id="2053" name="Picture 5" descr="http://img.meta.kz/?250x8023925.jp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868" y="3714752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noFill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571736" y="785794"/>
            <a:ext cx="657229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Көкпекті ауылы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(2014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жылғы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31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наурыз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1400" dirty="0" smtClean="0">
                <a:latin typeface="Arial" pitchFamily="34" charset="0"/>
                <a:cs typeface="Arial" pitchFamily="34" charset="0"/>
              </a:rPr>
              <a:t>Бөген жарылған және үйлерді 1,8 метрге дейін биіктікте су басқан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1400" b="1" dirty="0" smtClean="0">
                <a:latin typeface="Arial" pitchFamily="34" charset="0"/>
                <a:cs typeface="Arial" pitchFamily="34" charset="0"/>
              </a:rPr>
              <a:t>Толқын келгенде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125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адам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құтқарылды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210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тұрғын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алдын ала эвакуацияланды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kk-KZ" sz="1400" dirty="0" smtClean="0">
                <a:latin typeface="Arial" pitchFamily="34" charset="0"/>
                <a:cs typeface="Arial" pitchFamily="34" charset="0"/>
              </a:rPr>
              <a:t>Тұрғындар ауылдың кәсіби лицейіне орналастырылды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723900" lvl="0" indent="-1857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қаза болған адамдар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		   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723900" lvl="0" indent="-1857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жарақат алғандар			   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723900" lvl="0" indent="-1857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қираған үйлер			 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14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723900" lvl="0" indent="-1857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kk-KZ" sz="1400" dirty="0" smtClean="0">
                <a:latin typeface="Arial" pitchFamily="34" charset="0"/>
                <a:cs typeface="Arial" pitchFamily="34" charset="0"/>
              </a:rPr>
              <a:t>қалпына келтіруге жарамайтын үйлер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 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29;</a:t>
            </a:r>
          </a:p>
          <a:p>
            <a:pPr marL="723900" lvl="0" indent="-1857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kk-KZ" sz="1400" dirty="0" smtClean="0">
                <a:latin typeface="Arial" pitchFamily="34" charset="0"/>
                <a:cs typeface="Arial" pitchFamily="34" charset="0"/>
              </a:rPr>
              <a:t>жөндеуді талап ететін үйлер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210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723900" lvl="0" indent="-18573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kk-KZ" sz="1400" dirty="0" smtClean="0">
                <a:latin typeface="Arial" pitchFamily="34" charset="0"/>
                <a:cs typeface="Arial" pitchFamily="34" charset="0"/>
              </a:rPr>
              <a:t>авариялық жағдайдағы үйлер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	  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71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85725" lvl="0" indent="2714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85725" indent="2714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1400" dirty="0" smtClean="0">
                <a:latin typeface="Arial" pitchFamily="34" charset="0"/>
                <a:cs typeface="Arial" pitchFamily="34" charset="0"/>
              </a:rPr>
              <a:t>Министрлік және жергілікті атқарушы органдар күштері </a:t>
            </a:r>
            <a:r>
              <a:rPr lang="kk-KZ" sz="1400" b="1" dirty="0" smtClean="0">
                <a:latin typeface="Arial" pitchFamily="34" charset="0"/>
                <a:cs typeface="Arial" pitchFamily="34" charset="0"/>
              </a:rPr>
              <a:t>825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 ауладан       </a:t>
            </a:r>
            <a:r>
              <a:rPr lang="kk-KZ" sz="1400" b="1" dirty="0" smtClean="0">
                <a:latin typeface="Arial" pitchFamily="34" charset="0"/>
                <a:cs typeface="Arial" pitchFamily="34" charset="0"/>
              </a:rPr>
              <a:t>5 004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 тонна қоқыс шығарды және </a:t>
            </a:r>
            <a:r>
              <a:rPr lang="kk-KZ" sz="1400" b="1" dirty="0" smtClean="0">
                <a:latin typeface="Arial" pitchFamily="34" charset="0"/>
                <a:cs typeface="Arial" pitchFamily="34" charset="0"/>
              </a:rPr>
              <a:t>8,5 мың шаршы метрден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 астам еріген қар суын сорды.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85725" lvl="0" indent="2714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11268" name="Picture 4" descr="http://img.kapital.kz/c/fc8babd17046da4ec0df7f8d3c3234f3/800/600/5/d/d/7/8/b9e2f2af0df1d6be1a03405d428.jpg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1868" y="2214554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270" name="Picture 6" descr="http://www.radiotochka.kz/upload/news/original/1396615451_31313700.png"/>
          <p:cNvPicPr preferRelativeResize="0">
            <a:picLocks noChangeArrowheads="1"/>
          </p:cNvPicPr>
          <p:nvPr/>
        </p:nvPicPr>
        <p:blipFill>
          <a:blip r:embed="rId7"/>
          <a:srcRect b="12522"/>
          <a:stretch>
            <a:fillRect/>
          </a:stretch>
        </p:blipFill>
        <p:spPr bwMode="auto">
          <a:xfrm>
            <a:off x="340298" y="5203710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32" cy="642918"/>
            <a:chOff x="0" y="0"/>
            <a:chExt cx="9144032" cy="64291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647564" y="101261"/>
              <a:ext cx="7920880" cy="5040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Ірі ауқымды төтенше жағдайлар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Группа 9"/>
            <p:cNvGrpSpPr/>
            <p:nvPr/>
          </p:nvGrpSpPr>
          <p:grpSpPr>
            <a:xfrm>
              <a:off x="0" y="0"/>
              <a:ext cx="9144032" cy="642918"/>
              <a:chOff x="0" y="0"/>
              <a:chExt cx="9144032" cy="642918"/>
            </a:xfrm>
          </p:grpSpPr>
          <p:pic>
            <p:nvPicPr>
              <p:cNvPr id="5" name="Picture 3" descr="C:\Documents and Settings\Admin\Мои документы\Файлы Mail.Ru Агента\7sembek7@mail.ru\kuptsoff_design@mail.ru\2050.pn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90536"/>
                <a:ext cx="539552" cy="505209"/>
              </a:xfrm>
              <a:prstGeom prst="rect">
                <a:avLst/>
              </a:prstGeom>
              <a:noFill/>
            </p:spPr>
          </p:pic>
          <p:pic>
            <p:nvPicPr>
              <p:cNvPr id="6" name="Рисунок 2" descr="Emblema МЧС"/>
              <p:cNvPicPr preferRelativeResize="0"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461156" y="0"/>
                <a:ext cx="682876" cy="642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Прямоугольник 12"/>
          <p:cNvSpPr/>
          <p:nvPr/>
        </p:nvSpPr>
        <p:spPr>
          <a:xfrm>
            <a:off x="2482232" y="2276872"/>
            <a:ext cx="66617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9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сәуірден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сәуірге қараған түні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52859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әскери бөлімінің және Көкшетау техникалық институтының құтқарушылары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indent="349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spc="-3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400" spc="-30" dirty="0" err="1" smtClean="0">
                <a:latin typeface="Arial" pitchFamily="34" charset="0"/>
                <a:ea typeface="Times New Roman"/>
                <a:cs typeface="Arial" pitchFamily="34" charset="0"/>
              </a:rPr>
              <a:t>аулаларды</a:t>
            </a:r>
            <a:r>
              <a:rPr lang="ru-RU" sz="1400" spc="-3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400" spc="-30" dirty="0" err="1" smtClean="0">
                <a:latin typeface="Arial" pitchFamily="34" charset="0"/>
                <a:ea typeface="Times New Roman"/>
                <a:cs typeface="Arial" pitchFamily="34" charset="0"/>
              </a:rPr>
              <a:t>аралап</a:t>
            </a:r>
            <a:r>
              <a:rPr lang="ru-RU" sz="1400" spc="-30" dirty="0" smtClean="0"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ru-RU" sz="1400" spc="-30" dirty="0" err="1" smtClean="0">
                <a:latin typeface="Arial" pitchFamily="34" charset="0"/>
                <a:ea typeface="Times New Roman"/>
                <a:cs typeface="Arial" pitchFamily="34" charset="0"/>
              </a:rPr>
              <a:t>халықты</a:t>
            </a:r>
            <a:r>
              <a:rPr lang="ru-RU" sz="1400" spc="-3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400" spc="-30" dirty="0" err="1" smtClean="0">
                <a:latin typeface="Arial" pitchFamily="34" charset="0"/>
                <a:ea typeface="Times New Roman"/>
                <a:cs typeface="Arial" pitchFamily="34" charset="0"/>
              </a:rPr>
              <a:t>шұғыл</a:t>
            </a:r>
            <a:r>
              <a:rPr lang="ru-RU" sz="1400" spc="-3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400" spc="-30" dirty="0" err="1" smtClean="0">
                <a:latin typeface="Arial" pitchFamily="34" charset="0"/>
                <a:ea typeface="Times New Roman"/>
                <a:cs typeface="Arial" pitchFamily="34" charset="0"/>
              </a:rPr>
              <a:t>құлақтандырды</a:t>
            </a:r>
            <a:r>
              <a:rPr lang="ru-RU" sz="1400" spc="-30" dirty="0" smtClean="0">
                <a:latin typeface="Arial" pitchFamily="34" charset="0"/>
                <a:ea typeface="Times New Roman"/>
                <a:cs typeface="Arial" pitchFamily="34" charset="0"/>
              </a:rPr>
              <a:t>;</a:t>
            </a:r>
          </a:p>
          <a:p>
            <a:pPr indent="349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177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адам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эвакуацияланды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indent="349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49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28237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әскери бөлімінің және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ОҚО ТЖД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жедел-құтқару жасағының күштері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мен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құралдары қосымша тартылды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indent="349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pPr lvl="0" indent="349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сәуірде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су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басқан аймақтан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204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тұрғынды шығару жүзеге асырылды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349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49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349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Барлығы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авариялық-құтқару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жұмыстарына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ТЖМ-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нан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indent="349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266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құтқарушы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indent="349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56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бірлік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техника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indent="349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12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бірлік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жүзу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құралы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indent="3492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13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мотопомпа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тартылды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075" name="Picture 3" descr="http://tengrinews.kz/userdata/news/2011/news_184428/thumb_b/photo_7536.jp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714356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77" name="Picture 5" descr="http://news.gazeta.kz/preview/type22/image85506.jp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346586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79" name="Picture 7" descr="http://img.nur.kz/n/03/3/atbasar1004145.jpg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774950"/>
            <a:ext cx="216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2555776" y="570043"/>
            <a:ext cx="6143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Ақмола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облысы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(2014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жылғы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сәуір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Жабай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өзенінде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су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деңгейінің күрт көтерілуі</a:t>
            </a: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482232" y="1394192"/>
            <a:ext cx="66982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644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тұрғын үйді және инфрақұрылымның өзге объектілерін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су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басты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республикалық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және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жергілікті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маңызы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бар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жол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учаскесін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су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шайып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кетті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728353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Халықты құлақтандыру және оларды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эвакуациялау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уақтылы жүргізілді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1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құрбандар жоқ.</a:t>
            </a:r>
            <a:endParaRPr lang="ru-RU" sz="1400" b="1" dirty="0"/>
          </a:p>
        </p:txBody>
      </p:sp>
      <p:pic>
        <p:nvPicPr>
          <p:cNvPr id="19" name="Picture 7" descr="http://gdb.rferl.org/7ACC042A-0602-4E51-A489-4A3EA4765C64_mw1024_n_s.jpg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291763"/>
            <a:ext cx="2160000" cy="1351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Разрез 8">
    <a:dk1>
      <a:srgbClr val="000000"/>
    </a:dk1>
    <a:lt1>
      <a:srgbClr val="D0DAE2"/>
    </a:lt1>
    <a:dk2>
      <a:srgbClr val="000000"/>
    </a:dk2>
    <a:lt2>
      <a:srgbClr val="E7EDF1"/>
    </a:lt2>
    <a:accent1>
      <a:srgbClr val="33CCCC"/>
    </a:accent1>
    <a:accent2>
      <a:srgbClr val="0099CC"/>
    </a:accent2>
    <a:accent3>
      <a:srgbClr val="E4EAEE"/>
    </a:accent3>
    <a:accent4>
      <a:srgbClr val="000000"/>
    </a:accent4>
    <a:accent5>
      <a:srgbClr val="ADE2E2"/>
    </a:accent5>
    <a:accent6>
      <a:srgbClr val="008AB9"/>
    </a:accent6>
    <a:hlink>
      <a:srgbClr val="3333CC"/>
    </a:hlink>
    <a:folHlink>
      <a:srgbClr val="008080"/>
    </a:folHlink>
  </a:clrScheme>
  <a:fontScheme name="Разрез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Разрез 8">
    <a:dk1>
      <a:srgbClr val="000000"/>
    </a:dk1>
    <a:lt1>
      <a:srgbClr val="D0DAE2"/>
    </a:lt1>
    <a:dk2>
      <a:srgbClr val="000000"/>
    </a:dk2>
    <a:lt2>
      <a:srgbClr val="E7EDF1"/>
    </a:lt2>
    <a:accent1>
      <a:srgbClr val="33CCCC"/>
    </a:accent1>
    <a:accent2>
      <a:srgbClr val="0099CC"/>
    </a:accent2>
    <a:accent3>
      <a:srgbClr val="E4EAEE"/>
    </a:accent3>
    <a:accent4>
      <a:srgbClr val="000000"/>
    </a:accent4>
    <a:accent5>
      <a:srgbClr val="ADE2E2"/>
    </a:accent5>
    <a:accent6>
      <a:srgbClr val="008AB9"/>
    </a:accent6>
    <a:hlink>
      <a:srgbClr val="3333CC"/>
    </a:hlink>
    <a:folHlink>
      <a:srgbClr val="008080"/>
    </a:folHlink>
  </a:clrScheme>
  <a:fontScheme name="Разрез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Разрез 8">
    <a:dk1>
      <a:srgbClr val="000000"/>
    </a:dk1>
    <a:lt1>
      <a:srgbClr val="D0DAE2"/>
    </a:lt1>
    <a:dk2>
      <a:srgbClr val="000000"/>
    </a:dk2>
    <a:lt2>
      <a:srgbClr val="E7EDF1"/>
    </a:lt2>
    <a:accent1>
      <a:srgbClr val="33CCCC"/>
    </a:accent1>
    <a:accent2>
      <a:srgbClr val="0099CC"/>
    </a:accent2>
    <a:accent3>
      <a:srgbClr val="E4EAEE"/>
    </a:accent3>
    <a:accent4>
      <a:srgbClr val="000000"/>
    </a:accent4>
    <a:accent5>
      <a:srgbClr val="ADE2E2"/>
    </a:accent5>
    <a:accent6>
      <a:srgbClr val="008AB9"/>
    </a:accent6>
    <a:hlink>
      <a:srgbClr val="3333CC"/>
    </a:hlink>
    <a:folHlink>
      <a:srgbClr val="008080"/>
    </a:folHlink>
  </a:clrScheme>
  <a:fontScheme name="Разрез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2124</Words>
  <Application>Microsoft Office PowerPoint</Application>
  <PresentationFormat>Экран (4:3)</PresentationFormat>
  <Paragraphs>292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Төтенше жағдайлар министрлігі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Мажилис Парламента Республики Казахстан</dc:title>
  <dc:creator>Richard</dc:creator>
  <cp:lastModifiedBy>Ayan Ertaev</cp:lastModifiedBy>
  <cp:revision>329</cp:revision>
  <cp:lastPrinted>2014-04-30T10:19:18Z</cp:lastPrinted>
  <dcterms:created xsi:type="dcterms:W3CDTF">2014-04-29T05:04:05Z</dcterms:created>
  <dcterms:modified xsi:type="dcterms:W3CDTF">2014-05-16T03:22:06Z</dcterms:modified>
</cp:coreProperties>
</file>