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2" r:id="rId2"/>
    <p:sldId id="339" r:id="rId3"/>
    <p:sldId id="340" r:id="rId4"/>
    <p:sldId id="341" r:id="rId5"/>
    <p:sldId id="289" r:id="rId6"/>
    <p:sldId id="327" r:id="rId7"/>
    <p:sldId id="310" r:id="rId8"/>
    <p:sldId id="328" r:id="rId9"/>
    <p:sldId id="332" r:id="rId10"/>
    <p:sldId id="330" r:id="rId11"/>
    <p:sldId id="33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1A16"/>
    <a:srgbClr val="BA2420"/>
    <a:srgbClr val="FFFF99"/>
    <a:srgbClr val="A5C4E9"/>
    <a:srgbClr val="FFD757"/>
    <a:srgbClr val="FFFFFF"/>
    <a:srgbClr val="8F96A3"/>
    <a:srgbClr val="4A7DBA"/>
    <a:srgbClr val="6599D9"/>
    <a:srgbClr val="8B8C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134" autoAdjust="0"/>
    <p:restoredTop sz="94638" autoAdjust="0"/>
  </p:normalViewPr>
  <p:slideViewPr>
    <p:cSldViewPr>
      <p:cViewPr>
        <p:scale>
          <a:sx n="114" d="100"/>
          <a:sy n="11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88;&#1099;&#1085;&#1082;&#1080;%20&#1089;&#1073;&#1099;&#1090;&#1072;%20&#1076;&#1083;&#1103;%20&#1087;&#1088;&#1077;&#1079;&#1077;&#1085;&#1090;&#1072;&#1094;&#1080;&#1080;_20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1_KIDI_Tourism_Center\2_&#1057;&#1080;&#1089;&#1090;&#1077;&#1084;&#1085;&#1099;&#1077;%20&#1087;&#1083;&#1072;&#1085;&#1099;_2012\2014\&#1050;&#1086;&#1085;&#1094;&#1077;&#1087;&#1094;&#1080;&#1103;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1_KIDI_Tourism_Center\2_&#1057;&#1080;&#1089;&#1090;&#1077;&#1084;&#1085;&#1099;&#1077;%20&#1087;&#1083;&#1072;&#1085;&#1099;_2012\2014\&#1050;&#1086;&#1085;&#1094;&#1077;&#1087;&#1094;&#1080;&#1103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9638105444499923"/>
                  <c:y val="2.8444245359612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561592195411601"/>
                      <c:h val="0.1775990369271256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вклад туризма в ВВП*</c:v>
                </c:pt>
                <c:pt idx="1">
                  <c:v>остальное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9.4000000000000028E-2</c:v>
                </c:pt>
                <c:pt idx="1">
                  <c:v>0.90600000000000003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2012 жылғы туристік нарықтың құрылымы-3.0 млн.келу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FFCC"/>
              </a:solidFill>
            </c:spPr>
          </c:dPt>
          <c:dPt>
            <c:idx val="4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rgbClr val="FFFF99"/>
              </a:solidFill>
            </c:spPr>
          </c:dPt>
          <c:dPt>
            <c:idx val="6"/>
            <c:spPr>
              <a:solidFill>
                <a:schemeClr val="accent6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Lbls>
            <c:dLbl>
              <c:idx val="1"/>
              <c:layout>
                <c:manualLayout>
                  <c:x val="-6.624903845782168E-2"/>
                  <c:y val="5.7217847769028872E-3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346004429858646"/>
                  <c:y val="-2.4153178769320542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740416468559996E-2"/>
                  <c:y val="-4.8754374453193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0,9%</a:t>
                    </a:r>
                  </a:p>
                </c:rich>
              </c:tx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441644536700951E-2"/>
                  <c:y val="-7.9410542432195974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70835990861973E-3"/>
                  <c:y val="-7.8638451443569554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7441234794104354E-2"/>
                  <c:y val="-8.1358267716535412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1122694714707053E-2"/>
                  <c:y val="-2.4207130358705194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Percent val="1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'2012'!$B$3:$B$10</c:f>
              <c:strCache>
                <c:ptCount val="8"/>
                <c:pt idx="0">
                  <c:v>Қазақстан</c:v>
                </c:pt>
                <c:pt idx="1">
                  <c:v>Ресей</c:v>
                </c:pt>
                <c:pt idx="2">
                  <c:v>Еуропа</c:v>
                </c:pt>
                <c:pt idx="3">
                  <c:v>Қытай</c:v>
                </c:pt>
                <c:pt idx="4">
                  <c:v>Аймақ мемлекеттері</c:v>
                </c:pt>
                <c:pt idx="5">
                  <c:v>Таяу және Орта Шығыс</c:v>
                </c:pt>
                <c:pt idx="6">
                  <c:v>Үндістан</c:v>
                </c:pt>
                <c:pt idx="7">
                  <c:v>басқалары</c:v>
                </c:pt>
              </c:strCache>
            </c:strRef>
          </c:cat>
          <c:val>
            <c:numRef>
              <c:f>'2012'!$C$3:$C$10</c:f>
              <c:numCache>
                <c:formatCode>#,##0</c:formatCode>
                <c:ptCount val="8"/>
                <c:pt idx="0">
                  <c:v>2507005</c:v>
                </c:pt>
                <c:pt idx="1">
                  <c:v>141765</c:v>
                </c:pt>
                <c:pt idx="2">
                  <c:v>173632</c:v>
                </c:pt>
                <c:pt idx="3">
                  <c:v>23192</c:v>
                </c:pt>
                <c:pt idx="4">
                  <c:v>40610</c:v>
                </c:pt>
                <c:pt idx="5">
                  <c:v>42536</c:v>
                </c:pt>
                <c:pt idx="6">
                  <c:v>16198</c:v>
                </c:pt>
                <c:pt idx="7">
                  <c:v>81289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'2012'!$B$3:$B$10</c:f>
              <c:strCache>
                <c:ptCount val="8"/>
                <c:pt idx="0">
                  <c:v>Қазақстан</c:v>
                </c:pt>
                <c:pt idx="1">
                  <c:v>Ресей</c:v>
                </c:pt>
                <c:pt idx="2">
                  <c:v>Еуропа</c:v>
                </c:pt>
                <c:pt idx="3">
                  <c:v>Қытай</c:v>
                </c:pt>
                <c:pt idx="4">
                  <c:v>Аймақ мемлекеттері</c:v>
                </c:pt>
                <c:pt idx="5">
                  <c:v>Таяу және Орта Шығыс</c:v>
                </c:pt>
                <c:pt idx="6">
                  <c:v>Үндістан</c:v>
                </c:pt>
                <c:pt idx="7">
                  <c:v>басқалары</c:v>
                </c:pt>
              </c:strCache>
            </c:strRef>
          </c:cat>
          <c:val>
            <c:numRef>
              <c:f>'2012'!$D$3:$D$10</c:f>
              <c:numCache>
                <c:formatCode>0.0%</c:formatCode>
                <c:ptCount val="8"/>
                <c:pt idx="0">
                  <c:v>0.79500000000000004</c:v>
                </c:pt>
                <c:pt idx="1">
                  <c:v>4.8000000000000001E-2</c:v>
                </c:pt>
                <c:pt idx="2">
                  <c:v>7.3999999999999996E-2</c:v>
                </c:pt>
                <c:pt idx="3">
                  <c:v>9.0000000000000028E-3</c:v>
                </c:pt>
                <c:pt idx="4">
                  <c:v>1.4E-2</c:v>
                </c:pt>
                <c:pt idx="5">
                  <c:v>1.9000000000000006E-2</c:v>
                </c:pt>
                <c:pt idx="6">
                  <c:v>4.0000000000000018E-3</c:v>
                </c:pt>
                <c:pt idx="7">
                  <c:v>3.6999999999999998E-2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71175752515471669"/>
          <c:y val="0.16192147856517941"/>
          <c:w val="0.23824243619032248"/>
          <c:h val="0.8105690434529015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4917367379602811E-3"/>
          <c:y val="0.24877684530778629"/>
          <c:w val="0.73000315955037565"/>
          <c:h val="0.52591966277251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</c:v>
                </c:pt>
              </c:strCache>
            </c:strRef>
          </c:tx>
          <c:explosion val="25"/>
          <c:dPt>
            <c:idx val="0"/>
            <c:explosion val="13"/>
          </c:dPt>
          <c:dPt>
            <c:idx val="1"/>
            <c:explosion val="8"/>
            <c:spPr>
              <a:solidFill>
                <a:srgbClr val="FFD757"/>
              </a:solidFill>
            </c:spPr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2.9611055312887741E-2"/>
                  <c:y val="-3.9669737550528652E-3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b="1" dirty="0" smtClean="0">
                        <a:effectLst/>
                        <a:latin typeface="StoneSansSemiITC TT"/>
                      </a:rPr>
                      <a:t>МЕМЛЕКЕТТІК</a:t>
                    </a:r>
                  </a:p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b="1" dirty="0" smtClean="0">
                        <a:effectLst/>
                        <a:latin typeface="StoneSansSemiITC TT"/>
                      </a:rPr>
                      <a:t>ИНВЕСТИЦИЯЛАР</a:t>
                    </a:r>
                  </a:p>
                </c:rich>
              </c:tx>
              <c:spPr/>
              <c:dLblPos val="bestFit"/>
              <c:showSerName val="1"/>
              <c:extLst>
                <c:ext xmlns:c15="http://schemas.microsoft.com/office/drawing/2012/chart" uri="{CE6537A1-D6FC-4f65-9D91-7224C49458BB}">
                  <c15:layout>
                    <c:manualLayout>
                      <c:w val="0.21299708145182489"/>
                      <c:h val="0.254378786972387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6607248285309845E-2"/>
                  <c:y val="0.16853148795433029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kk-KZ" sz="1000" dirty="0" smtClean="0">
                        <a:effectLst/>
                        <a:latin typeface="StoneSansSemiITC TT"/>
                      </a:rPr>
                      <a:t>МЖӘ</a:t>
                    </a:r>
                    <a:r>
                      <a:rPr lang="kk-KZ" sz="1000" baseline="0" dirty="0" smtClean="0">
                        <a:effectLst/>
                        <a:latin typeface="StoneSansSemiITC TT"/>
                      </a:rPr>
                      <a:t> ИНВЕСТИЦИЯЛАРЫ</a:t>
                    </a:r>
                    <a:endParaRPr lang="ru-RU" sz="1000" dirty="0" smtClean="0">
                      <a:effectLst/>
                      <a:latin typeface="StoneSansSemiITC TT"/>
                    </a:endParaRPr>
                  </a:p>
                </c:rich>
              </c:tx>
              <c:spPr/>
              <c:dLblPos val="bestFit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262301490293031E-2"/>
                  <c:y val="9.3352875321545736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dirty="0" smtClean="0">
                        <a:effectLst/>
                        <a:latin typeface="StoneSansSemiITC TT"/>
                      </a:rPr>
                      <a:t>ЖЕКЕ </a:t>
                    </a:r>
                  </a:p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dirty="0" smtClean="0">
                        <a:effectLst/>
                        <a:latin typeface="StoneSansSemiITC TT"/>
                      </a:rPr>
                      <a:t>ИНВЕСТИЦИЯЛАР</a:t>
                    </a:r>
                  </a:p>
                </c:rich>
              </c:tx>
              <c:spPr/>
              <c:dLblPos val="bestFit"/>
              <c:showCatName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Инвестициялар</a:t>
                    </a:r>
                    <a:endParaRPr lang="ru-RU"/>
                  </a:p>
                </c:rich>
              </c:tx>
              <c:dLblPos val="inEnd"/>
              <c:showSerNam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SerName val="1"/>
            <c:showLeaderLines val="1"/>
            <c:leaderLines>
              <c:spPr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Государственные инвестиции</c:v>
                </c:pt>
                <c:pt idx="1">
                  <c:v>Инвестиции мастер - девелопера</c:v>
                </c:pt>
                <c:pt idx="2">
                  <c:v>Инвестиции девелоперов 2-го уровня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0.15000000000000024</c:v>
                </c:pt>
                <c:pt idx="1">
                  <c:v>0.35000000000000031</c:v>
                </c:pt>
                <c:pt idx="2">
                  <c:v>0.5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1990</a:t>
            </a:r>
            <a:endParaRPr lang="en-US" dirty="0"/>
          </a:p>
        </c:rich>
      </c:tx>
      <c:layout>
        <c:manualLayout>
          <c:xMode val="edge"/>
          <c:yMode val="edge"/>
          <c:x val="0.23107562444829077"/>
          <c:y val="6.661375478794989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662615813024384E-2"/>
          <c:y val="0.26522433486317676"/>
          <c:w val="0.41211078584391586"/>
          <c:h val="0.54194637496117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1990</c:v>
                </c:pt>
              </c:strCache>
            </c:strRef>
          </c:tx>
          <c:explosion val="16"/>
          <c:dPt>
            <c:idx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1"/>
                <c:pt idx="0">
                  <c:v>ЖІӨ туризм үлесі* - 7,9%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7.9</c:v>
                </c:pt>
                <c:pt idx="1">
                  <c:v>92.1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1.9142435193514225E-2"/>
          <c:y val="0.14279885434280054"/>
          <c:w val="0.50315485855775199"/>
          <c:h val="0.11031215707926439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2012</a:t>
            </a:r>
            <a:endParaRPr lang="en-US" dirty="0"/>
          </a:p>
        </c:rich>
      </c:tx>
      <c:layout>
        <c:manualLayout>
          <c:xMode val="edge"/>
          <c:yMode val="edge"/>
          <c:x val="0.1937509512228659"/>
          <c:y val="5.960178059974471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670038762659552E-2"/>
          <c:y val="0.27924828323958822"/>
          <c:w val="0.41211078584391586"/>
          <c:h val="0.54194637496117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explosion val="16"/>
          <c:dPt>
            <c:idx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1"/>
                <c:pt idx="0">
                  <c:v>ЖІӨ туризмнің үлесі* - 10,9%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10.9</c:v>
                </c:pt>
                <c:pt idx="1">
                  <c:v>89.1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1.5996288525182083E-2"/>
          <c:y val="0.15682280271921045"/>
          <c:w val="0.51648509899540351"/>
          <c:h val="9.9794195796957058E-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cap="all" spc="5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Туризмдегі</a:t>
            </a:r>
            <a:r>
              <a:rPr lang="ru-RU" sz="1600" b="1" i="0" u="none" strike="noStrike" kern="1200" cap="all" spc="5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i="0" u="none" strike="noStrike" kern="1200" cap="all" spc="5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жұмыспен қамту</a:t>
            </a:r>
            <a:endParaRPr lang="ru-RU" sz="1600" b="1" i="0" u="none" strike="noStrike" kern="1200" cap="all" spc="5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Туризмдегі жұмыспен қамту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1.3</c:v>
                </c:pt>
                <c:pt idx="1">
                  <c:v>2.1</c:v>
                </c:pt>
              </c:numCache>
            </c:numRef>
          </c:val>
        </c:ser>
        <c:gapWidth val="219"/>
        <c:overlap val="-27"/>
        <c:axId val="57419264"/>
        <c:axId val="57420800"/>
      </c:barChart>
      <c:catAx>
        <c:axId val="57419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20800"/>
        <c:crosses val="autoZero"/>
        <c:auto val="1"/>
        <c:lblAlgn val="ctr"/>
        <c:lblOffset val="100"/>
      </c:catAx>
      <c:valAx>
        <c:axId val="57420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Лист1!$A$3:$A$12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Лист1!$C$3:$C$12</c:f>
              <c:numCache>
                <c:formatCode>0.0</c:formatCode>
                <c:ptCount val="10"/>
                <c:pt idx="0">
                  <c:v>8.2190519999999996</c:v>
                </c:pt>
                <c:pt idx="1">
                  <c:v>9.5888939999999998</c:v>
                </c:pt>
                <c:pt idx="2">
                  <c:v>10.045508</c:v>
                </c:pt>
                <c:pt idx="3">
                  <c:v>9.5888939999999998</c:v>
                </c:pt>
                <c:pt idx="4">
                  <c:v>7.7624379999999915</c:v>
                </c:pt>
                <c:pt idx="5">
                  <c:v>8.6756660000000068</c:v>
                </c:pt>
                <c:pt idx="6">
                  <c:v>10.045508</c:v>
                </c:pt>
                <c:pt idx="7">
                  <c:v>8.6756660000000068</c:v>
                </c:pt>
                <c:pt idx="8">
                  <c:v>14.611648000000001</c:v>
                </c:pt>
                <c:pt idx="9">
                  <c:v>14.155034000000025</c:v>
                </c:pt>
              </c:numCache>
            </c:numRef>
          </c:val>
        </c:ser>
        <c:gapWidth val="219"/>
        <c:overlap val="-27"/>
        <c:axId val="58765696"/>
        <c:axId val="58767232"/>
      </c:barChart>
      <c:catAx>
        <c:axId val="58765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67232"/>
        <c:crosses val="autoZero"/>
        <c:auto val="1"/>
        <c:lblAlgn val="ctr"/>
        <c:lblOffset val="100"/>
      </c:catAx>
      <c:valAx>
        <c:axId val="58767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6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2003</a:t>
            </a:r>
            <a:endParaRPr lang="en-US" dirty="0"/>
          </a:p>
        </c:rich>
      </c:tx>
      <c:layout>
        <c:manualLayout>
          <c:xMode val="edge"/>
          <c:yMode val="edge"/>
          <c:x val="0.23107562444829077"/>
          <c:y val="6.661375478794989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662615813024314E-2"/>
          <c:y val="0.26522433486317676"/>
          <c:w val="0.41211078584391592"/>
          <c:h val="0.54194637496117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2003</c:v>
                </c:pt>
              </c:strCache>
            </c:strRef>
          </c:tx>
          <c:explosion val="16"/>
          <c:dPt>
            <c:idx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1"/>
                <c:pt idx="0">
                  <c:v>ЖІӨ туризмнің үлесі* - 8,1%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1.9142435193514239E-2"/>
          <c:y val="0.14279885434280057"/>
          <c:w val="0.4871585700325709"/>
          <c:h val="0.1103121570792643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2012</a:t>
            </a:r>
            <a:endParaRPr lang="en-US" dirty="0"/>
          </a:p>
        </c:rich>
      </c:tx>
      <c:layout>
        <c:manualLayout>
          <c:xMode val="edge"/>
          <c:yMode val="edge"/>
          <c:x val="0.1937509512228659"/>
          <c:y val="5.960178059974471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5337942587599223E-2"/>
          <c:y val="0.30729617999240916"/>
          <c:w val="0.41211078584391592"/>
          <c:h val="0.54194637496117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explosion val="16"/>
          <c:dPt>
            <c:idx val="0"/>
            <c:explosion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explosion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1"/>
                <c:pt idx="0">
                  <c:v>ЖІӨ туризмнің үлесі* - 14,3%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"/>
          <c:y val="0.16032878981331306"/>
          <c:w val="0.51648509899540351"/>
          <c:h val="7.87582732323409E-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 rot="0" vert="horz"/>
          <a:lstStyle/>
          <a:p>
            <a:pPr>
              <a:defRPr/>
            </a:pPr>
            <a:r>
              <a:rPr lang="kk-KZ" dirty="0" smtClean="0"/>
              <a:t>Туризмдегі</a:t>
            </a:r>
            <a:r>
              <a:rPr lang="kk-KZ" baseline="0" dirty="0" smtClean="0"/>
              <a:t> жұмыспен қамту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Туризмдегі жұмыспен қамту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2003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132.30000000000001</c:v>
                </c:pt>
                <c:pt idx="1">
                  <c:v>383.5</c:v>
                </c:pt>
              </c:numCache>
            </c:numRef>
          </c:val>
        </c:ser>
        <c:gapWidth val="219"/>
        <c:overlap val="-27"/>
        <c:axId val="60308480"/>
        <c:axId val="60347136"/>
      </c:barChart>
      <c:catAx>
        <c:axId val="60308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47136"/>
        <c:crosses val="autoZero"/>
        <c:auto val="1"/>
        <c:lblAlgn val="ctr"/>
        <c:lblOffset val="100"/>
      </c:catAx>
      <c:valAx>
        <c:axId val="60347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0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Лист2!$A$5:$A$14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Лист2!$C$5:$C$14</c:f>
              <c:numCache>
                <c:formatCode>0.0</c:formatCode>
                <c:ptCount val="10"/>
                <c:pt idx="0">
                  <c:v>5.444</c:v>
                </c:pt>
                <c:pt idx="1">
                  <c:v>5.444</c:v>
                </c:pt>
                <c:pt idx="2">
                  <c:v>5.7161999999999997</c:v>
                </c:pt>
                <c:pt idx="3">
                  <c:v>9.527000000000001</c:v>
                </c:pt>
                <c:pt idx="4">
                  <c:v>16.8764</c:v>
                </c:pt>
                <c:pt idx="5">
                  <c:v>19.053999999999988</c:v>
                </c:pt>
                <c:pt idx="6">
                  <c:v>18.509599999999963</c:v>
                </c:pt>
                <c:pt idx="7">
                  <c:v>21.776</c:v>
                </c:pt>
                <c:pt idx="8">
                  <c:v>22.048199999999962</c:v>
                </c:pt>
                <c:pt idx="9">
                  <c:v>22.320399999999989</c:v>
                </c:pt>
              </c:numCache>
            </c:numRef>
          </c:val>
        </c:ser>
        <c:gapWidth val="219"/>
        <c:overlap val="-27"/>
        <c:axId val="60265984"/>
        <c:axId val="60267520"/>
      </c:barChart>
      <c:catAx>
        <c:axId val="60265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67520"/>
        <c:crosses val="autoZero"/>
        <c:auto val="1"/>
        <c:lblAlgn val="ctr"/>
        <c:lblOffset val="100"/>
      </c:catAx>
      <c:valAx>
        <c:axId val="60267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6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8DE62-2856-4726-8033-451386C6DEA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E0FF2-FBB0-473A-8A56-CFCC6B029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41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058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56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200" b="1" dirty="0" smtClean="0">
              <a:latin typeface="StoneSansSemiITC T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1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82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3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54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70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04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98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52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3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62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27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5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47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90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71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20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62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63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8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0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21" Type="http://schemas.microsoft.com/office/2007/relationships/hdphoto" Target="../media/hdphoto4.wdp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3.wdp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7.vml"/><Relationship Id="rId6" Type="http://schemas.openxmlformats.org/officeDocument/2006/relationships/chart" Target="../charts/chart11.xml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ҚАЗАҚСТАН РЕСПУБЛИКАСЫ ТУРИСТІК САЛАСЫНЫҢ ДАМУ ПЕРСПЕКТИВАЛАРЫ</a:t>
            </a:r>
            <a:b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4313" y="6115050"/>
            <a:ext cx="6400800" cy="6270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Астана,</a:t>
            </a:r>
          </a:p>
          <a:p>
            <a:pPr eaLnBrk="1" hangingPunct="1"/>
            <a:r>
              <a:rPr lang="ru-RU" altLang="ru-RU" sz="16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маусым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- 2014</a:t>
            </a:r>
          </a:p>
        </p:txBody>
      </p:sp>
      <p:sp>
        <p:nvSpPr>
          <p:cNvPr id="2052" name="Title 14"/>
          <p:cNvSpPr txBox="1">
            <a:spLocks/>
          </p:cNvSpPr>
          <p:nvPr/>
        </p:nvSpPr>
        <p:spPr bwMode="auto">
          <a:xfrm>
            <a:off x="3175" y="596900"/>
            <a:ext cx="9144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k-KZ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Қазақстан Республикасы </a:t>
            </a:r>
          </a:p>
          <a:p>
            <a:pPr algn="ctr"/>
            <a:r>
              <a:rPr lang="kk-KZ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Индустрия және жаңа технологиялар министрлігі</a:t>
            </a:r>
            <a:endParaRPr lang="en-US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15" descr="55px-Coat_of_arms_of_Kazakhsta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46050"/>
            <a:ext cx="769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49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2591" y="260648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StoneSansSemiITC TT"/>
              </a:rPr>
              <a:t> </a:t>
            </a:r>
            <a:r>
              <a:rPr lang="ru-RU" sz="2400" b="1" dirty="0">
                <a:latin typeface="StoneSansSemiITC TT"/>
              </a:rPr>
              <a:t>2020 </a:t>
            </a:r>
            <a:r>
              <a:rPr lang="ru-RU" sz="2400" b="1" dirty="0" smtClean="0">
                <a:latin typeface="StoneSansSemiITC TT"/>
              </a:rPr>
              <a:t>ЖЫЛҒА ДЕЙІН ТУРИЗМНІҢ ДАМУ СЦЕНАРИЙЛЕРІ</a:t>
            </a:r>
            <a:endParaRPr lang="ru-RU" sz="2400" b="1" dirty="0">
              <a:latin typeface="StoneSansSemiITC TT"/>
            </a:endParaRP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9770938"/>
              </p:ext>
            </p:extLst>
          </p:nvPr>
        </p:nvGraphicFramePr>
        <p:xfrm>
          <a:off x="416927" y="1124744"/>
          <a:ext cx="8475552" cy="50021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25184"/>
                <a:gridCol w="2825184"/>
                <a:gridCol w="2825184"/>
              </a:tblGrid>
              <a:tr h="61301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Пессимистік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Консенсустық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Оптимистік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1151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Инфрақұрылымға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жоспарланған шеңберде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инвестициялар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>
                          <a:latin typeface="StoneSansSemiITC TT"/>
                        </a:rPr>
                        <a:t>2. </a:t>
                      </a:r>
                      <a:r>
                        <a:rPr lang="ru-RU" sz="1400" dirty="0" err="1" smtClean="0">
                          <a:latin typeface="StoneSansSemiITC TT"/>
                        </a:rPr>
                        <a:t>Тікелей</a:t>
                      </a:r>
                      <a:r>
                        <a:rPr lang="ru-RU" sz="1400" dirty="0" smtClean="0">
                          <a:latin typeface="StoneSansSemiITC TT"/>
                        </a:rPr>
                        <a:t> </a:t>
                      </a:r>
                      <a:r>
                        <a:rPr lang="ru-RU" sz="1400" dirty="0" err="1" smtClean="0">
                          <a:latin typeface="StoneSansSemiITC TT"/>
                        </a:rPr>
                        <a:t>мем.қатысумен</a:t>
                      </a:r>
                      <a:endParaRPr lang="ru-RU" sz="1400" baseline="0" dirty="0" smtClean="0">
                        <a:latin typeface="StoneSansSemiITC TT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1400" dirty="0" err="1" smtClean="0">
                          <a:latin typeface="StoneSansSemiITC TT"/>
                        </a:rPr>
                        <a:t>жобалардың жоқтығы</a:t>
                      </a:r>
                      <a:endParaRPr lang="ru-RU" sz="1400" baseline="0" dirty="0" smtClean="0">
                        <a:latin typeface="StoneSansSemiITC TT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>
                          <a:latin typeface="StoneSansSemiITC TT"/>
                        </a:rPr>
                        <a:t>(</a:t>
                      </a:r>
                      <a:r>
                        <a:rPr lang="ru-RU" sz="1400" dirty="0" err="1" smtClean="0">
                          <a:latin typeface="StoneSansSemiITC TT"/>
                        </a:rPr>
                        <a:t>ЭКСПО-дан</a:t>
                      </a:r>
                      <a:r>
                        <a:rPr lang="ru-RU" sz="1400" dirty="0" smtClean="0">
                          <a:latin typeface="StoneSansSemiITC TT"/>
                        </a:rPr>
                        <a:t> </a:t>
                      </a:r>
                      <a:r>
                        <a:rPr lang="ru-RU" sz="1400" dirty="0" err="1" smtClean="0">
                          <a:latin typeface="StoneSansSemiITC TT"/>
                        </a:rPr>
                        <a:t>басқа</a:t>
                      </a:r>
                      <a:r>
                        <a:rPr lang="ru-RU" sz="1400" dirty="0" smtClean="0">
                          <a:latin typeface="StoneSansSemiITC TT"/>
                        </a:rPr>
                        <a:t>)</a:t>
                      </a:r>
                    </a:p>
                    <a:p>
                      <a:r>
                        <a:rPr lang="ru-RU" sz="1400" baseline="0" dirty="0" smtClean="0">
                          <a:latin typeface="StoneSansSemiITC TT"/>
                        </a:rPr>
                        <a:t>3. </a:t>
                      </a:r>
                      <a:r>
                        <a:rPr lang="ru-RU" sz="1400" baseline="0" dirty="0" err="1" smtClean="0">
                          <a:latin typeface="StoneSansSemiITC TT"/>
                        </a:rPr>
                        <a:t>Мемлекеттік</a:t>
                      </a:r>
                      <a:r>
                        <a:rPr lang="ru-RU" sz="14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400" baseline="0" dirty="0" err="1" smtClean="0">
                          <a:latin typeface="StoneSansSemiITC TT"/>
                        </a:rPr>
                        <a:t>операторлардың жоқтығы</a:t>
                      </a:r>
                      <a:endParaRPr lang="ru-RU" sz="1400" baseline="0" dirty="0" smtClean="0">
                        <a:latin typeface="StoneSansSemiITC TT"/>
                      </a:endParaRPr>
                    </a:p>
                    <a:p>
                      <a:r>
                        <a:rPr lang="ru-RU" sz="1400" baseline="0" dirty="0" smtClean="0">
                          <a:latin typeface="StoneSansSemiITC TT"/>
                        </a:rPr>
                        <a:t>4. НҚА </a:t>
                      </a:r>
                      <a:r>
                        <a:rPr lang="ru-RU" sz="1400" baseline="0" dirty="0" err="1" smtClean="0">
                          <a:latin typeface="StoneSansSemiITC TT"/>
                        </a:rPr>
                        <a:t>өзгертпеу</a:t>
                      </a:r>
                      <a:endParaRPr lang="ru-RU" sz="1400" baseline="0" dirty="0" smtClean="0">
                        <a:latin typeface="StoneSansSemiITC TT"/>
                      </a:endParaRPr>
                    </a:p>
                    <a:p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pPr marL="0" algn="l" defTabSz="914400" rtl="0" eaLnBrk="1" latinLnBrk="0" hangingPunct="1"/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Болжам</a:t>
                      </a:r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Жаңа жұмыс орындар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50-60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мың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Жеке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инвестициялар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ЖІӨ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үлес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–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Инфрақұрылымға қосымша мемлекеттік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инвестициялар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– 800 млн.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МЖӘ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шеңберінде туристік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инфрақұрылымға қосымша тетік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– 1.3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Жеке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жобаларға операторлар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4. НҚА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келесілген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өзгерістер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pPr algn="l"/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pPr marL="0" algn="l" defTabSz="914400" rtl="0" eaLnBrk="1" latinLnBrk="0" hangingPunct="1"/>
                      <a:endParaRPr lang="ru-RU" sz="1400" b="1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400" b="1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Болжам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Жаңа жұмыс орындар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150-170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Жеке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инвестициялар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4-4.5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ЖІӨ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үлес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– 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Инфрақұрылымға қосымша мемлекеттік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инвестициялар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– 1.5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МЖӘ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шеңберінде туристік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инфрақұрылымға қосымша тетік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– 2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Бірыңғай мемлекеттік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оператор –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Ұлттық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компания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4. НҚА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ұсынылған барлық өзгерістер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kk-KZ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400" b="1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Болжам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Жаңа жұмыс орындар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270-300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Жеке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инвестициялар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6-6.5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ЖІӨ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үлес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– 3%</a:t>
                      </a:r>
                    </a:p>
                    <a:p>
                      <a:endParaRPr lang="ru-RU" sz="1600" dirty="0" smtClean="0">
                        <a:latin typeface="StoneSansSemiITC T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0" y="6572249"/>
            <a:ext cx="9144000" cy="216379"/>
            <a:chOff x="0" y="6597351"/>
            <a:chExt cx="9144000" cy="216025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kk-KZ" sz="700" cap="all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және жаңа технологиялар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9218" r:id="rId4" imgW="1486107" imgH="1514686" progId="">
                <p:embed/>
              </p:oleObj>
            </a:graphicData>
          </a:graphic>
        </p:graphicFrame>
      </p:grpSp>
      <p:sp>
        <p:nvSpPr>
          <p:cNvPr id="12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6142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6578" y="836714"/>
            <a:ext cx="2147456" cy="299431"/>
          </a:xfrm>
          <a:prstGeom prst="rect">
            <a:avLst/>
          </a:prstGeom>
          <a:noFill/>
          <a:ln>
            <a:noFill/>
          </a:ln>
          <a:extLst/>
        </p:spPr>
        <p:txBody>
          <a:bodyPr lIns="84396" tIns="42198" rIns="84396" bIns="42198" anchor="ctr"/>
          <a:lstStyle/>
          <a:p>
            <a:endParaRPr lang="en-US" sz="1108" b="1" dirty="0">
              <a:solidFill>
                <a:prstClr val="white"/>
              </a:solidFill>
              <a:latin typeface="StoneSansSemiITC TT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371" y="358045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StoneSansSemiITC TT"/>
              </a:rPr>
              <a:t> </a:t>
            </a:r>
            <a:r>
              <a:rPr lang="ru-RU" sz="1800" b="1" dirty="0" smtClean="0">
                <a:latin typeface="StoneSansSemiITC TT"/>
              </a:rPr>
              <a:t>ҚҰҚЫҚТЫҚ ТӘРТІПКЕ ЕНГІЗІЛЕТІН НЕГІЗГІ </a:t>
            </a:r>
          </a:p>
          <a:p>
            <a:r>
              <a:rPr lang="ru-RU" sz="1800" b="1" dirty="0" smtClean="0">
                <a:latin typeface="StoneSansSemiITC TT"/>
              </a:rPr>
              <a:t>ӨЗГЕРІСТЕР БОЙЫНША ҰСЫНЫМДАР</a:t>
            </a:r>
            <a:endParaRPr lang="ru-RU" sz="1800" b="1" dirty="0">
              <a:latin typeface="StoneSansSemiITC TT"/>
            </a:endParaRP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7977971"/>
              </p:ext>
            </p:extLst>
          </p:nvPr>
        </p:nvGraphicFramePr>
        <p:xfrm>
          <a:off x="531876" y="1196752"/>
          <a:ext cx="8064896" cy="40648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58816"/>
                <a:gridCol w="3806080"/>
              </a:tblGrid>
              <a:tr h="346539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err="1" smtClean="0">
                          <a:latin typeface="StoneSansSemiITC TT"/>
                        </a:rPr>
                        <a:t>Күтілетін нәтиже</a:t>
                      </a:r>
                      <a:endParaRPr lang="ru-RU" sz="1700" dirty="0">
                        <a:latin typeface="StoneSansSemiITC TT"/>
                      </a:endParaRPr>
                    </a:p>
                  </a:txBody>
                  <a:tcPr anchor="ctr"/>
                </a:tc>
              </a:tr>
              <a:tr h="1146408">
                <a:tc>
                  <a:txBody>
                    <a:bodyPr/>
                    <a:lstStyle/>
                    <a:p>
                      <a:r>
                        <a:rPr lang="kk-KZ" sz="1700" b="1" baseline="0" dirty="0" smtClean="0">
                          <a:latin typeface="StoneSansSemiITC TT"/>
                        </a:rPr>
                        <a:t>Визалық тәртіп</a:t>
                      </a:r>
                      <a:endParaRPr lang="ru-RU" sz="1700" b="1" baseline="0" dirty="0" smtClean="0">
                        <a:latin typeface="StoneSansSemiITC T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Тұрақты мемлекеттер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үшін визалық тәртіпті жою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Шетелдік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туристер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ағынының өсуі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Туристік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өнімнің арзандауы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1700" b="1" baseline="0" smtClean="0">
                          <a:latin typeface="StoneSansSemiITC TT"/>
                        </a:rPr>
                        <a:t>Туристік</a:t>
                      </a:r>
                      <a:r>
                        <a:rPr lang="ru-RU" sz="1700" b="1" baseline="0" dirty="0" smtClean="0">
                          <a:latin typeface="StoneSansSemiITC TT"/>
                        </a:rPr>
                        <a:t> сертификат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Отандық туристік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өнімді мемлекетпен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,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жұмыс берушімен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және жұмысшылармен бірігіп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қаржыландыру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Дәлелденген салаға деген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мультипликативті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нәтиже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Әлеуметтік нәтиже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  <a:p>
                      <a:endParaRPr lang="ru-RU" sz="1700" baseline="0" dirty="0" smtClean="0">
                        <a:latin typeface="StoneSansSemiITC TT"/>
                      </a:endParaRPr>
                    </a:p>
                  </a:txBody>
                  <a:tcPr/>
                </a:tc>
              </a:tr>
              <a:tr h="1097372">
                <a:tc>
                  <a:txBody>
                    <a:bodyPr/>
                    <a:lstStyle/>
                    <a:p>
                      <a:r>
                        <a:rPr lang="ru-RU" sz="1700" b="1" baseline="0" dirty="0" err="1" smtClean="0">
                          <a:latin typeface="StoneSansSemiITC TT"/>
                        </a:rPr>
                        <a:t>Әуе кеңістігі</a:t>
                      </a:r>
                      <a:endParaRPr lang="ru-RU" sz="1700" b="1" baseline="0" dirty="0" smtClean="0">
                        <a:latin typeface="StoneSansSemiITC T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Ішкі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тасымалдау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нарығын дамыту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үшін жағдай жасау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Ішкі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авиабағыттарды субсидиялау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Рейстер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мен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бағыттар жиілігінің артуы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Авиабилеттер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мен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туристік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өнім бағаларының төмендеуі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0" y="6572249"/>
            <a:ext cx="9144000" cy="216379"/>
            <a:chOff x="0" y="6597351"/>
            <a:chExt cx="9144000" cy="216025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700" cap="all" dirty="0" smtClean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sz="700" cap="all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ЖӘНЕ ЖАҢА ТЕХНОЛОГИЯЛАР 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11266" r:id="rId4" imgW="1486107" imgH="1514686" progId="">
                <p:embed/>
              </p:oleObj>
            </a:graphicData>
          </a:graphic>
        </p:graphicFrame>
      </p:grpSp>
      <p:sp>
        <p:nvSpPr>
          <p:cNvPr id="13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alt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8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260650"/>
            <a:ext cx="465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StoneSansSemiITC TT"/>
                <a:sym typeface="Wingdings" pitchFamily="2" charset="2"/>
              </a:rPr>
              <a:t>ӘЛЕМДЕ ТУРИЗМНІҢ ДАМУЫ</a:t>
            </a:r>
            <a:endParaRPr lang="ru-RU" sz="2400" dirty="0"/>
          </a:p>
        </p:txBody>
      </p:sp>
      <p:cxnSp>
        <p:nvCxnSpPr>
          <p:cNvPr id="62" name="Straight Connector 3"/>
          <p:cNvCxnSpPr/>
          <p:nvPr/>
        </p:nvCxnSpPr>
        <p:spPr>
          <a:xfrm>
            <a:off x="107504" y="6154226"/>
            <a:ext cx="8856984" cy="0"/>
          </a:xfrm>
          <a:prstGeom prst="line">
            <a:avLst/>
          </a:prstGeom>
          <a:ln>
            <a:solidFill>
              <a:srgbClr val="193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6337817"/>
            <a:ext cx="31101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 smtClean="0">
                <a:latin typeface="StoneSansSemiITC TT"/>
              </a:rPr>
              <a:t>* </a:t>
            </a:r>
            <a:r>
              <a:rPr lang="ru-RU" sz="1100" i="1" dirty="0" err="1" smtClean="0">
                <a:latin typeface="StoneSansSemiITC TT"/>
              </a:rPr>
              <a:t>бір-бірімен</a:t>
            </a:r>
            <a:r>
              <a:rPr lang="ru-RU" sz="1100" i="1" dirty="0" smtClean="0">
                <a:latin typeface="StoneSansSemiITC TT"/>
              </a:rPr>
              <a:t> </a:t>
            </a:r>
            <a:r>
              <a:rPr lang="ru-RU" sz="1100" i="1" dirty="0" err="1" smtClean="0">
                <a:latin typeface="StoneSansSemiITC TT"/>
              </a:rPr>
              <a:t>байланысты</a:t>
            </a:r>
            <a:r>
              <a:rPr lang="ru-RU" sz="1100" i="1" dirty="0" smtClean="0">
                <a:latin typeface="StoneSansSemiITC TT"/>
              </a:rPr>
              <a:t> </a:t>
            </a:r>
            <a:r>
              <a:rPr lang="ru-RU" sz="1100" i="1" dirty="0" err="1" smtClean="0">
                <a:latin typeface="StoneSansSemiITC TT"/>
              </a:rPr>
              <a:t>салалар</a:t>
            </a:r>
            <a:r>
              <a:rPr lang="ru-RU" sz="1100" i="1" dirty="0" smtClean="0">
                <a:latin typeface="StoneSansSemiITC TT"/>
              </a:rPr>
              <a:t> </a:t>
            </a:r>
            <a:r>
              <a:rPr lang="ru-RU" sz="1100" i="1" dirty="0" err="1" smtClean="0">
                <a:latin typeface="StoneSansSemiITC TT"/>
              </a:rPr>
              <a:t>есебімен</a:t>
            </a:r>
            <a:endParaRPr lang="ru-RU" sz="1100" i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43"/>
          <a:stretch>
            <a:fillRect/>
          </a:stretch>
        </p:blipFill>
        <p:spPr bwMode="auto">
          <a:xfrm>
            <a:off x="1403648" y="2567765"/>
            <a:ext cx="1392238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2661696"/>
            <a:ext cx="4427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latin typeface="StoneSansSemiITC TT"/>
              </a:rPr>
              <a:t>Әрбір</a:t>
            </a:r>
            <a:r>
              <a:rPr lang="kk-KZ" sz="1600" b="1" dirty="0" smtClean="0">
                <a:solidFill>
                  <a:srgbClr val="92D050"/>
                </a:solidFill>
                <a:latin typeface="StoneSansSemiITC TT"/>
              </a:rPr>
              <a:t> </a:t>
            </a:r>
            <a:r>
              <a:rPr lang="ru-RU" sz="4400" b="1" dirty="0" smtClean="0">
                <a:solidFill>
                  <a:srgbClr val="92D050"/>
                </a:solidFill>
                <a:latin typeface="StoneSansSemiITC TT"/>
              </a:rPr>
              <a:t>11</a:t>
            </a:r>
            <a:r>
              <a:rPr lang="ru-RU" sz="1600" b="1" dirty="0" smtClean="0">
                <a:latin typeface="StoneSansSemiITC TT"/>
              </a:rPr>
              <a:t>                           </a:t>
            </a:r>
            <a:r>
              <a:rPr lang="ru-RU" sz="1600" b="1" dirty="0" err="1" smtClean="0">
                <a:latin typeface="StoneSansSemiITC TT"/>
              </a:rPr>
              <a:t>жұмыс орны</a:t>
            </a:r>
            <a:endParaRPr lang="ru-RU" sz="1600" b="1" dirty="0">
              <a:latin typeface="StoneSansSemiITC T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1359" y="1278283"/>
            <a:ext cx="437340" cy="8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1785" y="1268760"/>
            <a:ext cx="364376" cy="89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0830" y="1291580"/>
            <a:ext cx="404986" cy="87227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5536" y="1528599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92D050"/>
                </a:solidFill>
                <a:latin typeface="StoneSansSemiITC TT"/>
              </a:rPr>
              <a:t>1087</a:t>
            </a:r>
            <a:r>
              <a:rPr lang="ru-RU" sz="1600" b="1" dirty="0">
                <a:latin typeface="StoneSansSemiITC TT"/>
              </a:rPr>
              <a:t>                      </a:t>
            </a:r>
            <a:r>
              <a:rPr lang="ru-RU" sz="1600" b="1" dirty="0" err="1" smtClean="0">
                <a:latin typeface="StoneSansSemiITC TT"/>
              </a:rPr>
              <a:t>млн.туристік</a:t>
            </a:r>
            <a:r>
              <a:rPr lang="ru-RU" sz="1600" b="1" dirty="0" smtClean="0">
                <a:latin typeface="StoneSansSemiITC TT"/>
              </a:rPr>
              <a:t> </a:t>
            </a:r>
            <a:r>
              <a:rPr lang="ru-RU" sz="1600" b="1" dirty="0" err="1" smtClean="0">
                <a:latin typeface="StoneSansSemiITC TT"/>
              </a:rPr>
              <a:t>келулер</a:t>
            </a:r>
            <a:endParaRPr lang="ru-RU" sz="1600" b="1" dirty="0">
              <a:latin typeface="StoneSansSemiITC T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7159" y="3694069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92D050"/>
                </a:solidFill>
                <a:latin typeface="StoneSansSemiITC TT"/>
              </a:rPr>
              <a:t>6,8</a:t>
            </a:r>
            <a:r>
              <a:rPr lang="ru-RU" sz="1600" b="1" dirty="0" smtClean="0">
                <a:solidFill>
                  <a:srgbClr val="92D050"/>
                </a:solidFill>
                <a:latin typeface="StoneSansSemiITC TT"/>
              </a:rPr>
              <a:t> </a:t>
            </a:r>
            <a:r>
              <a:rPr lang="ru-RU" sz="1600" b="1" dirty="0" smtClean="0">
                <a:latin typeface="StoneSansSemiITC TT"/>
              </a:rPr>
              <a:t>трлн. АҚШ долл.                      </a:t>
            </a:r>
            <a:endParaRPr lang="ru-RU" sz="1600" b="1" dirty="0">
              <a:latin typeface="StoneSansSemiITC T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850648789"/>
              </p:ext>
            </p:extLst>
          </p:nvPr>
        </p:nvGraphicFramePr>
        <p:xfrm>
          <a:off x="3849578" y="3694069"/>
          <a:ext cx="3242702" cy="195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Группа 19"/>
          <p:cNvGrpSpPr>
            <a:grpSpLocks/>
          </p:cNvGrpSpPr>
          <p:nvPr/>
        </p:nvGrpSpPr>
        <p:grpSpPr bwMode="auto">
          <a:xfrm>
            <a:off x="0" y="6572249"/>
            <a:ext cx="9144000" cy="216379"/>
            <a:chOff x="0" y="6597351"/>
            <a:chExt cx="9144000" cy="216025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kk-KZ" sz="700" cap="all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ЖӘНЕ ЖАҢА ТЕХНОЛОГИЯЛАР 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1026" r:id="rId9" imgW="1486107" imgH="1514686" progId="">
                <p:embed/>
              </p:oleObj>
            </a:graphicData>
          </a:graphic>
        </p:graphicFrame>
      </p:grpSp>
      <p:sp>
        <p:nvSpPr>
          <p:cNvPr id="22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1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6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377969804"/>
              </p:ext>
            </p:extLst>
          </p:nvPr>
        </p:nvGraphicFramePr>
        <p:xfrm>
          <a:off x="349665" y="423499"/>
          <a:ext cx="4763605" cy="36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2096337438"/>
              </p:ext>
            </p:extLst>
          </p:nvPr>
        </p:nvGraphicFramePr>
        <p:xfrm>
          <a:off x="2822141" y="404664"/>
          <a:ext cx="4763605" cy="36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37514683"/>
              </p:ext>
            </p:extLst>
          </p:nvPr>
        </p:nvGraphicFramePr>
        <p:xfrm>
          <a:off x="5710669" y="733504"/>
          <a:ext cx="3109805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3683328" y="188640"/>
            <a:ext cx="2491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prstClr val="black"/>
                </a:solidFill>
                <a:latin typeface="StoneSansSemiITC TT"/>
                <a:sym typeface="Wingdings" pitchFamily="2" charset="2"/>
              </a:rPr>
              <a:t>Түркия тәжірибесі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71740" y="3749838"/>
            <a:ext cx="46805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Тек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соңғы 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5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жылдың ішінде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Түркия туристік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инфрақұрылымға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StoneSansSemiITC TT"/>
              </a:rPr>
              <a:t>USD</a:t>
            </a:r>
            <a:r>
              <a:rPr lang="kk-KZ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StoneSansSemiITC TT"/>
              </a:rPr>
              <a:t>60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млрд. инвестиция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салды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,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яғни орташа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есеппен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жылына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StoneSansSemiITC TT"/>
              </a:rPr>
              <a:t>USD</a:t>
            </a:r>
            <a:r>
              <a:rPr lang="kk-KZ" sz="1500" dirty="0" smtClean="0">
                <a:solidFill>
                  <a:prstClr val="black"/>
                </a:solidFill>
                <a:latin typeface="StoneSansSemiITC TT"/>
              </a:rPr>
              <a:t>                    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12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млрд</a:t>
            </a:r>
            <a:endParaRPr lang="ru-RU" sz="1500" dirty="0">
              <a:solidFill>
                <a:prstClr val="black"/>
              </a:solidFill>
              <a:latin typeface="StoneSansSemiITC T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1990-2012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жж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.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Түркияның 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ЖІӨ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Туризмнің үлесі 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1,4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астам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есеге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өсіп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, 2012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жылы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10,9%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жетті</a:t>
            </a:r>
            <a:endParaRPr lang="ru-RU" sz="1500" dirty="0">
              <a:solidFill>
                <a:prstClr val="black"/>
              </a:solidFill>
              <a:latin typeface="StoneSansSemiITC T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1990-2012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жж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.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Туризмдегі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жұмыспен қамту 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1,6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астам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есеге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өсіп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,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бір-бірімен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байланысты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салалар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есебімен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2 </a:t>
            </a:r>
            <a:r>
              <a:rPr lang="ru-RU" sz="1500" dirty="0">
                <a:solidFill>
                  <a:prstClr val="black"/>
                </a:solidFill>
                <a:latin typeface="StoneSansSemiITC TT"/>
              </a:rPr>
              <a:t>млн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.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артық жұмыс орынды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құрады.</a:t>
            </a:r>
            <a:endParaRPr lang="ru-RU" sz="1500" dirty="0">
              <a:solidFill>
                <a:prstClr val="black"/>
              </a:solidFill>
              <a:latin typeface="StoneSansSemiITC T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504" y="3429000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prstClr val="black"/>
                </a:solidFill>
                <a:latin typeface="StoneSansSemiITC TT"/>
              </a:rPr>
              <a:t>Негізгі</a:t>
            </a:r>
            <a:r>
              <a:rPr lang="ru-RU" sz="1600" b="1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StoneSansSemiITC TT"/>
              </a:rPr>
              <a:t>қорға инвестициялар</a:t>
            </a:r>
            <a:r>
              <a:rPr lang="ru-RU" sz="1600" b="1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StoneSansSemiITC TT"/>
              </a:rPr>
              <a:t>көлемі,</a:t>
            </a:r>
            <a:r>
              <a:rPr lang="ru-RU" sz="1600" b="1" dirty="0" smtClean="0">
                <a:solidFill>
                  <a:prstClr val="black"/>
                </a:solidFill>
                <a:latin typeface="StoneSansSemiITC TT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StoneSansSemiITC TT"/>
              </a:rPr>
              <a:t>2003-2012 </a:t>
            </a:r>
            <a:r>
              <a:rPr lang="ru-RU" sz="1600" b="1" dirty="0" err="1" smtClean="0">
                <a:solidFill>
                  <a:prstClr val="black"/>
                </a:solidFill>
                <a:latin typeface="StoneSansSemiITC TT"/>
              </a:rPr>
              <a:t>жж</a:t>
            </a:r>
            <a:r>
              <a:rPr lang="ru-RU" sz="1600" b="1" dirty="0" smtClean="0">
                <a:solidFill>
                  <a:prstClr val="black"/>
                </a:solidFill>
                <a:latin typeface="StoneSansSemiITC TT"/>
              </a:rPr>
              <a:t>., млрд. АҚШ долл.</a:t>
            </a:r>
            <a:endParaRPr lang="ru-RU" sz="1600" b="1" dirty="0">
              <a:solidFill>
                <a:prstClr val="black"/>
              </a:solidFill>
              <a:latin typeface="StoneSansSemiITC T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884" y="6207424"/>
            <a:ext cx="3318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prstClr val="black"/>
                </a:solidFill>
                <a:latin typeface="StoneSansSemiITC TT"/>
              </a:rPr>
              <a:t>*</a:t>
            </a:r>
            <a:r>
              <a:rPr lang="ru-RU" sz="1200" i="1" dirty="0" err="1" smtClean="0">
                <a:solidFill>
                  <a:prstClr val="black"/>
                </a:solidFill>
                <a:latin typeface="StoneSansSemiITC TT"/>
              </a:rPr>
              <a:t>бір-бірімен</a:t>
            </a:r>
            <a:r>
              <a:rPr lang="ru-RU" sz="1200" i="1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StoneSansSemiITC TT"/>
              </a:rPr>
              <a:t>байланысты</a:t>
            </a:r>
            <a:r>
              <a:rPr lang="ru-RU" sz="1200" i="1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StoneSansSemiITC TT"/>
              </a:rPr>
              <a:t>салалар</a:t>
            </a:r>
            <a:r>
              <a:rPr lang="ru-RU" sz="1200" i="1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StoneSansSemiITC TT"/>
              </a:rPr>
              <a:t>есебімен</a:t>
            </a:r>
            <a:endParaRPr lang="ru-RU" sz="12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60" y="1268760"/>
            <a:ext cx="161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>
                <a:solidFill>
                  <a:prstClr val="black"/>
                </a:solidFill>
                <a:latin typeface="StoneSansSemiITC TT"/>
              </a:rPr>
              <a:t>млн. </a:t>
            </a:r>
            <a:r>
              <a:rPr lang="ru-RU" sz="1050" i="1" dirty="0" err="1" smtClean="0">
                <a:solidFill>
                  <a:prstClr val="black"/>
                </a:solidFill>
                <a:latin typeface="StoneSansSemiITC TT"/>
              </a:rPr>
              <a:t>адам</a:t>
            </a:r>
            <a:r>
              <a:rPr lang="ru-RU" sz="1050" i="1" dirty="0" smtClean="0">
                <a:solidFill>
                  <a:prstClr val="black"/>
                </a:solidFill>
                <a:latin typeface="StoneSansSemiITC TT"/>
              </a:rPr>
              <a:t>.</a:t>
            </a:r>
            <a:endParaRPr lang="ru-RU" sz="1050" i="1" dirty="0">
              <a:solidFill>
                <a:prstClr val="black"/>
              </a:solidFill>
              <a:latin typeface="StoneSansSemiITC TT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614454"/>
              </p:ext>
            </p:extLst>
          </p:nvPr>
        </p:nvGraphicFramePr>
        <p:xfrm>
          <a:off x="107504" y="4045264"/>
          <a:ext cx="4064236" cy="22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4" name="Группа 19"/>
          <p:cNvGrpSpPr>
            <a:grpSpLocks/>
          </p:cNvGrpSpPr>
          <p:nvPr/>
        </p:nvGrpSpPr>
        <p:grpSpPr bwMode="auto">
          <a:xfrm>
            <a:off x="0" y="6560962"/>
            <a:ext cx="9144000" cy="216379"/>
            <a:chOff x="0" y="6597351"/>
            <a:chExt cx="9144000" cy="216025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қ    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және жаңа технологиялар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2050" r:id="rId8" imgW="1486107" imgH="1514686" progId="">
                <p:embed/>
              </p:oleObj>
            </a:graphicData>
          </a:graphic>
        </p:graphicFrame>
      </p:grpSp>
      <p:sp>
        <p:nvSpPr>
          <p:cNvPr id="17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0106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849700928"/>
              </p:ext>
            </p:extLst>
          </p:nvPr>
        </p:nvGraphicFramePr>
        <p:xfrm>
          <a:off x="349665" y="332656"/>
          <a:ext cx="4763605" cy="36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3904834365"/>
              </p:ext>
            </p:extLst>
          </p:nvPr>
        </p:nvGraphicFramePr>
        <p:xfrm>
          <a:off x="2810269" y="351585"/>
          <a:ext cx="4763605" cy="36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877298020"/>
              </p:ext>
            </p:extLst>
          </p:nvPr>
        </p:nvGraphicFramePr>
        <p:xfrm>
          <a:off x="5710669" y="642661"/>
          <a:ext cx="3109805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3683326" y="188640"/>
            <a:ext cx="2146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StoneSansSemiITC TT"/>
                <a:sym typeface="Wingdings" pitchFamily="2" charset="2"/>
              </a:rPr>
              <a:t>БАӘ </a:t>
            </a:r>
            <a:r>
              <a:rPr lang="ru-RU" sz="2000" b="1" dirty="0" err="1" smtClean="0">
                <a:latin typeface="StoneSansSemiITC TT"/>
                <a:sym typeface="Wingdings" pitchFamily="2" charset="2"/>
              </a:rPr>
              <a:t>тәжірибесі</a:t>
            </a:r>
            <a:endParaRPr lang="ru-RU" sz="2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171740" y="3678560"/>
            <a:ext cx="46805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StoneSansSemiITC TT"/>
              </a:rPr>
              <a:t>2007-2012 </a:t>
            </a:r>
            <a:r>
              <a:rPr lang="ru-RU" sz="1500" dirty="0" err="1" smtClean="0">
                <a:latin typeface="StoneSansSemiITC TT"/>
              </a:rPr>
              <a:t>жж</a:t>
            </a:r>
            <a:r>
              <a:rPr lang="ru-RU" sz="1500" dirty="0" smtClean="0">
                <a:latin typeface="StoneSansSemiITC TT"/>
              </a:rPr>
              <a:t>. БАӘ </a:t>
            </a:r>
            <a:r>
              <a:rPr lang="ru-RU" sz="1500" dirty="0" err="1" smtClean="0">
                <a:latin typeface="StoneSansSemiITC TT"/>
              </a:rPr>
              <a:t>туристік</a:t>
            </a:r>
            <a:r>
              <a:rPr lang="ru-RU" sz="1500" dirty="0" smtClean="0">
                <a:latin typeface="StoneSansSemiITC TT"/>
              </a:rPr>
              <a:t> </a:t>
            </a:r>
            <a:r>
              <a:rPr lang="ru-RU" sz="1500" dirty="0" err="1" smtClean="0">
                <a:latin typeface="StoneSansSemiITC TT"/>
              </a:rPr>
              <a:t>инфрақұрылымға</a:t>
            </a:r>
            <a:r>
              <a:rPr lang="en-US" sz="1500" dirty="0" smtClean="0">
                <a:latin typeface="StoneSansSemiITC TT"/>
              </a:rPr>
              <a:t> USD</a:t>
            </a:r>
            <a:r>
              <a:rPr lang="kk-KZ" sz="1500" dirty="0" smtClean="0">
                <a:latin typeface="StoneSansSemiITC TT"/>
              </a:rPr>
              <a:t> </a:t>
            </a:r>
            <a:r>
              <a:rPr lang="ru-RU" sz="1500" dirty="0" smtClean="0">
                <a:latin typeface="StoneSansSemiITC TT"/>
              </a:rPr>
              <a:t>150 млрд. инвестиция </a:t>
            </a:r>
            <a:r>
              <a:rPr lang="ru-RU" sz="1500" dirty="0" err="1" smtClean="0">
                <a:latin typeface="StoneSansSemiITC TT"/>
              </a:rPr>
              <a:t>салды</a:t>
            </a:r>
            <a:r>
              <a:rPr lang="ru-RU" sz="1500" dirty="0" smtClean="0">
                <a:latin typeface="StoneSansSemiITC TT"/>
              </a:rPr>
              <a:t>,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яғни орташа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есеппен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жылына</a:t>
            </a:r>
            <a:r>
              <a:rPr lang="ru-RU" sz="1500" dirty="0" smtClean="0">
                <a:latin typeface="StoneSansSemiITC TT"/>
              </a:rPr>
              <a:t> </a:t>
            </a:r>
            <a:r>
              <a:rPr lang="en-US" sz="1500" dirty="0" smtClean="0">
                <a:latin typeface="StoneSansSemiITC TT"/>
              </a:rPr>
              <a:t>USD</a:t>
            </a:r>
            <a:r>
              <a:rPr lang="kk-KZ" sz="1500" dirty="0" smtClean="0">
                <a:latin typeface="StoneSansSemiITC TT"/>
              </a:rPr>
              <a:t> </a:t>
            </a:r>
            <a:r>
              <a:rPr lang="ru-RU" sz="1500" dirty="0" smtClean="0">
                <a:latin typeface="StoneSansSemiITC TT"/>
              </a:rPr>
              <a:t>21 </a:t>
            </a:r>
            <a:r>
              <a:rPr lang="ru-RU" sz="1500" dirty="0">
                <a:latin typeface="StoneSansSemiITC TT"/>
              </a:rPr>
              <a:t>млрд.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StoneSansSemiITC TT"/>
              </a:rPr>
              <a:t>10 </a:t>
            </a:r>
            <a:r>
              <a:rPr lang="ru-RU" sz="1500" dirty="0" err="1" smtClean="0">
                <a:latin typeface="StoneSansSemiITC TT"/>
              </a:rPr>
              <a:t>жылдың ішінде</a:t>
            </a:r>
            <a:r>
              <a:rPr lang="ru-RU" sz="1500" dirty="0" smtClean="0">
                <a:latin typeface="StoneSansSemiITC TT"/>
              </a:rPr>
              <a:t> БАӘ ЖІӨ </a:t>
            </a:r>
            <a:r>
              <a:rPr lang="ru-RU" sz="1500" dirty="0" err="1" smtClean="0">
                <a:latin typeface="StoneSansSemiITC TT"/>
              </a:rPr>
              <a:t>туризмнің үлесі </a:t>
            </a:r>
            <a:r>
              <a:rPr lang="ru-RU" sz="1500" dirty="0" smtClean="0">
                <a:latin typeface="StoneSansSemiITC TT"/>
              </a:rPr>
              <a:t>1,8 </a:t>
            </a:r>
            <a:r>
              <a:rPr lang="ru-RU" sz="1500" dirty="0" err="1" smtClean="0">
                <a:latin typeface="StoneSansSemiITC TT"/>
              </a:rPr>
              <a:t>есе</a:t>
            </a:r>
            <a:r>
              <a:rPr lang="ru-RU" sz="1500" dirty="0" smtClean="0">
                <a:latin typeface="StoneSansSemiITC TT"/>
              </a:rPr>
              <a:t> </a:t>
            </a:r>
            <a:r>
              <a:rPr lang="ru-RU" sz="1500" dirty="0" err="1" smtClean="0">
                <a:latin typeface="StoneSansSemiITC TT"/>
              </a:rPr>
              <a:t>өсіп</a:t>
            </a:r>
            <a:r>
              <a:rPr lang="ru-RU" sz="1500" dirty="0" smtClean="0">
                <a:latin typeface="StoneSansSemiITC TT"/>
              </a:rPr>
              <a:t>, 2012 </a:t>
            </a:r>
            <a:r>
              <a:rPr lang="ru-RU" sz="1500" dirty="0" err="1" smtClean="0">
                <a:latin typeface="StoneSansSemiITC TT"/>
              </a:rPr>
              <a:t>жылы</a:t>
            </a:r>
            <a:r>
              <a:rPr lang="ru-RU" sz="1500" dirty="0" smtClean="0">
                <a:latin typeface="StoneSansSemiITC TT"/>
              </a:rPr>
              <a:t> 14,3% </a:t>
            </a:r>
            <a:r>
              <a:rPr lang="ru-RU" sz="1500" dirty="0" err="1" smtClean="0">
                <a:latin typeface="StoneSansSemiITC TT"/>
              </a:rPr>
              <a:t>жетті</a:t>
            </a:r>
            <a:endParaRPr lang="ru-RU" sz="1500" dirty="0" smtClean="0">
              <a:latin typeface="StoneSansSemiITC T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StoneSansSemiITC TT"/>
              </a:rPr>
              <a:t>2003-2012 </a:t>
            </a:r>
            <a:r>
              <a:rPr lang="ru-RU" sz="1500" dirty="0" err="1" smtClean="0">
                <a:latin typeface="StoneSansSemiITC TT"/>
              </a:rPr>
              <a:t>жж</a:t>
            </a:r>
            <a:r>
              <a:rPr lang="ru-RU" sz="1500" dirty="0" smtClean="0">
                <a:latin typeface="StoneSansSemiITC TT"/>
              </a:rPr>
              <a:t>. Туризм </a:t>
            </a:r>
            <a:r>
              <a:rPr lang="ru-RU" sz="1500" dirty="0" err="1" smtClean="0">
                <a:latin typeface="StoneSansSemiITC TT"/>
              </a:rPr>
              <a:t>саласындағы жұмыспен қамту </a:t>
            </a:r>
            <a:r>
              <a:rPr lang="ru-RU" sz="1500" dirty="0" smtClean="0">
                <a:latin typeface="StoneSansSemiITC TT"/>
              </a:rPr>
              <a:t>2,9 </a:t>
            </a:r>
            <a:r>
              <a:rPr lang="ru-RU" sz="1500" dirty="0" err="1" smtClean="0">
                <a:latin typeface="StoneSansSemiITC TT"/>
              </a:rPr>
              <a:t>есеге</a:t>
            </a:r>
            <a:r>
              <a:rPr lang="ru-RU" sz="1500" dirty="0" smtClean="0">
                <a:latin typeface="StoneSansSemiITC TT"/>
              </a:rPr>
              <a:t> </a:t>
            </a:r>
            <a:r>
              <a:rPr lang="ru-RU" sz="1500" dirty="0" err="1" smtClean="0">
                <a:latin typeface="StoneSansSemiITC TT"/>
              </a:rPr>
              <a:t>артып</a:t>
            </a:r>
            <a:r>
              <a:rPr lang="ru-RU" sz="1500" dirty="0" smtClean="0">
                <a:latin typeface="StoneSansSemiITC TT"/>
              </a:rPr>
              <a:t>,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бір-бірімен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байланысты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салалар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StoneSansSemiITC TT"/>
              </a:rPr>
              <a:t>есебімен</a:t>
            </a:r>
            <a:r>
              <a:rPr lang="ru-RU" sz="1500" dirty="0" smtClean="0">
                <a:solidFill>
                  <a:prstClr val="black"/>
                </a:solidFill>
                <a:latin typeface="StoneSansSemiITC TT"/>
              </a:rPr>
              <a:t> </a:t>
            </a:r>
            <a:r>
              <a:rPr lang="ru-RU" sz="1500" dirty="0" smtClean="0">
                <a:latin typeface="StoneSansSemiITC TT"/>
              </a:rPr>
              <a:t>383 </a:t>
            </a:r>
            <a:r>
              <a:rPr lang="ru-RU" sz="1500" dirty="0" err="1" smtClean="0">
                <a:latin typeface="StoneSansSemiITC TT"/>
              </a:rPr>
              <a:t>мың жұмыс орынды</a:t>
            </a:r>
            <a:r>
              <a:rPr lang="ru-RU" sz="1500" dirty="0" smtClean="0">
                <a:latin typeface="StoneSansSemiITC TT"/>
              </a:rPr>
              <a:t> </a:t>
            </a:r>
            <a:r>
              <a:rPr lang="ru-RU" sz="1500" dirty="0" err="1" smtClean="0">
                <a:latin typeface="StoneSansSemiITC TT"/>
              </a:rPr>
              <a:t>құрады</a:t>
            </a:r>
            <a:endParaRPr lang="ru-RU" sz="1500" dirty="0" smtClean="0">
              <a:latin typeface="StoneSansSemiITC T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504" y="3396985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latin typeface="StoneSansSemiITC TT"/>
              </a:rPr>
              <a:t>Негізгі</a:t>
            </a:r>
            <a:r>
              <a:rPr lang="ru-RU" sz="1600" b="1" dirty="0" smtClean="0">
                <a:latin typeface="StoneSansSemiITC TT"/>
              </a:rPr>
              <a:t> </a:t>
            </a:r>
            <a:r>
              <a:rPr lang="ru-RU" sz="1600" b="1" dirty="0" err="1" smtClean="0">
                <a:latin typeface="StoneSansSemiITC TT"/>
              </a:rPr>
              <a:t>қорға инвестициялар</a:t>
            </a:r>
            <a:r>
              <a:rPr lang="ru-RU" sz="1600" b="1" dirty="0" smtClean="0">
                <a:latin typeface="StoneSansSemiITC TT"/>
              </a:rPr>
              <a:t> </a:t>
            </a:r>
            <a:r>
              <a:rPr lang="ru-RU" sz="1600" b="1" dirty="0" err="1" smtClean="0">
                <a:latin typeface="StoneSansSemiITC TT"/>
              </a:rPr>
              <a:t>көлемі,</a:t>
            </a:r>
            <a:r>
              <a:rPr lang="ru-RU" sz="1600" b="1" dirty="0" smtClean="0">
                <a:latin typeface="StoneSansSemiITC TT"/>
              </a:rPr>
              <a:t> </a:t>
            </a:r>
          </a:p>
          <a:p>
            <a:pPr algn="just"/>
            <a:r>
              <a:rPr lang="ru-RU" sz="1600" b="1" dirty="0" smtClean="0">
                <a:latin typeface="StoneSansSemiITC TT"/>
              </a:rPr>
              <a:t>2003-2012 </a:t>
            </a:r>
            <a:r>
              <a:rPr lang="ru-RU" sz="1600" b="1" dirty="0" err="1" smtClean="0">
                <a:latin typeface="StoneSansSemiITC TT"/>
              </a:rPr>
              <a:t>жж</a:t>
            </a:r>
            <a:r>
              <a:rPr lang="ru-RU" sz="1600" b="1" dirty="0" smtClean="0">
                <a:latin typeface="StoneSansSemiITC TT"/>
              </a:rPr>
              <a:t>., млрд. АҚШ долл.</a:t>
            </a:r>
            <a:endParaRPr lang="ru-RU" sz="1600" b="1" dirty="0">
              <a:latin typeface="StoneSansSemiITC T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30" y="6181801"/>
            <a:ext cx="3318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latin typeface="StoneSansSemiITC TT"/>
              </a:rPr>
              <a:t>*</a:t>
            </a:r>
            <a:r>
              <a:rPr lang="ru-RU" sz="1200" i="1" dirty="0" err="1" smtClean="0">
                <a:latin typeface="StoneSansSemiITC TT"/>
              </a:rPr>
              <a:t>бір-бірімен</a:t>
            </a:r>
            <a:r>
              <a:rPr lang="ru-RU" sz="1200" i="1" dirty="0" smtClean="0">
                <a:latin typeface="StoneSansSemiITC TT"/>
              </a:rPr>
              <a:t> </a:t>
            </a:r>
            <a:r>
              <a:rPr lang="ru-RU" sz="1200" i="1" dirty="0" err="1" smtClean="0">
                <a:latin typeface="StoneSansSemiITC TT"/>
              </a:rPr>
              <a:t>байланысты</a:t>
            </a:r>
            <a:r>
              <a:rPr lang="ru-RU" sz="1200" i="1" dirty="0" smtClean="0">
                <a:latin typeface="StoneSansSemiITC TT"/>
              </a:rPr>
              <a:t> </a:t>
            </a:r>
            <a:r>
              <a:rPr lang="ru-RU" sz="1200" i="1" dirty="0" err="1" smtClean="0">
                <a:latin typeface="StoneSansSemiITC TT"/>
              </a:rPr>
              <a:t>салалар</a:t>
            </a:r>
            <a:r>
              <a:rPr lang="ru-RU" sz="1200" i="1" dirty="0" smtClean="0">
                <a:latin typeface="StoneSansSemiITC TT"/>
              </a:rPr>
              <a:t> </a:t>
            </a:r>
            <a:r>
              <a:rPr lang="ru-RU" sz="1200" i="1" dirty="0" err="1" smtClean="0">
                <a:latin typeface="StoneSansSemiITC TT"/>
              </a:rPr>
              <a:t>есебімен</a:t>
            </a:r>
            <a:endParaRPr lang="ru-RU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40352" y="1268760"/>
            <a:ext cx="161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>
                <a:latin typeface="StoneSansSemiITC TT"/>
              </a:rPr>
              <a:t>тыс. </a:t>
            </a:r>
            <a:r>
              <a:rPr lang="ru-RU" sz="1050" i="1" dirty="0" err="1" smtClean="0">
                <a:latin typeface="StoneSansSemiITC TT"/>
              </a:rPr>
              <a:t>адам</a:t>
            </a:r>
            <a:r>
              <a:rPr lang="ru-RU" sz="1050" i="1" dirty="0" smtClean="0">
                <a:latin typeface="StoneSansSemiITC TT"/>
              </a:rPr>
              <a:t>.</a:t>
            </a:r>
            <a:endParaRPr lang="ru-RU" sz="1050" i="1" dirty="0">
              <a:latin typeface="StoneSansSemiITC TT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0032170"/>
              </p:ext>
            </p:extLst>
          </p:nvPr>
        </p:nvGraphicFramePr>
        <p:xfrm>
          <a:off x="107504" y="3981760"/>
          <a:ext cx="4064236" cy="232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5" name="Группа 19"/>
          <p:cNvGrpSpPr>
            <a:grpSpLocks/>
          </p:cNvGrpSpPr>
          <p:nvPr/>
        </p:nvGrpSpPr>
        <p:grpSpPr bwMode="auto">
          <a:xfrm>
            <a:off x="0" y="6572249"/>
            <a:ext cx="9144000" cy="216379"/>
            <a:chOff x="0" y="6597351"/>
            <a:chExt cx="9144000" cy="216025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және жаңа технологиялар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3074" r:id="rId8" imgW="1486107" imgH="1514686" progId="">
                <p:embed/>
              </p:oleObj>
            </a:graphicData>
          </a:graphic>
        </p:graphicFrame>
      </p:grpSp>
      <p:sp>
        <p:nvSpPr>
          <p:cNvPr id="18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419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2339752" y="188640"/>
            <a:ext cx="3702365" cy="432048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pPr algn="ctr"/>
            <a:r>
              <a:rPr lang="kk-KZ" sz="2000" b="1" dirty="0" smtClean="0">
                <a:latin typeface="StoneSansSemiITC TT"/>
                <a:ea typeface="+mj-ea"/>
                <a:cs typeface="+mj-cs"/>
                <a:sym typeface="Wingdings" pitchFamily="2" charset="2"/>
              </a:rPr>
              <a:t>ӨТКІЗУ НАРЫҚТАРЫ</a:t>
            </a:r>
            <a:endParaRPr lang="ru-RU" sz="2000" b="1" dirty="0">
              <a:latin typeface="StoneSansSemiITC T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13" r="20982"/>
          <a:stretch/>
        </p:blipFill>
        <p:spPr>
          <a:xfrm>
            <a:off x="6042117" y="2276872"/>
            <a:ext cx="2942517" cy="18943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5805264"/>
            <a:ext cx="43924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StoneSansSemiITC TT"/>
              </a:rPr>
              <a:t>* </a:t>
            </a:r>
            <a:r>
              <a:rPr lang="ru-RU" sz="1050" b="1" dirty="0" smtClean="0">
                <a:solidFill>
                  <a:schemeClr val="tx1"/>
                </a:solidFill>
                <a:latin typeface="StoneSansSemiITC TT"/>
              </a:rPr>
              <a:t>19 </a:t>
            </a:r>
            <a:r>
              <a:rPr lang="ru-RU" sz="1050" b="1" dirty="0">
                <a:solidFill>
                  <a:schemeClr val="tx1"/>
                </a:solidFill>
                <a:latin typeface="StoneSansSemiITC TT"/>
              </a:rPr>
              <a:t>800 </a:t>
            </a:r>
            <a:r>
              <a:rPr lang="ru-RU" sz="1050" dirty="0" smtClean="0">
                <a:solidFill>
                  <a:schemeClr val="tx1"/>
                </a:solidFill>
                <a:latin typeface="StoneSansSemiITC TT"/>
              </a:rPr>
              <a:t>респондент</a:t>
            </a:r>
            <a:r>
              <a:rPr lang="kk-KZ" sz="1050" dirty="0" smtClean="0">
                <a:solidFill>
                  <a:schemeClr val="tx1"/>
                </a:solidFill>
                <a:latin typeface="StoneSansSemiITC TT"/>
              </a:rPr>
              <a:t>тің сұрауларының нәтижесі бойынша болжам</a:t>
            </a:r>
            <a:endParaRPr lang="ru-RU" sz="1050" dirty="0">
              <a:solidFill>
                <a:schemeClr val="tx1"/>
              </a:solidFill>
              <a:latin typeface="StoneSansSemiITC TT"/>
            </a:endParaRPr>
          </a:p>
        </p:txBody>
      </p:sp>
      <p:grpSp>
        <p:nvGrpSpPr>
          <p:cNvPr id="9" name="Группа 19"/>
          <p:cNvGrpSpPr>
            <a:grpSpLocks/>
          </p:cNvGrpSpPr>
          <p:nvPr/>
        </p:nvGrpSpPr>
        <p:grpSpPr bwMode="auto">
          <a:xfrm>
            <a:off x="0" y="6429395"/>
            <a:ext cx="9144000" cy="216379"/>
            <a:chOff x="0" y="6597351"/>
            <a:chExt cx="9144000" cy="216025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kk-KZ" sz="700" cap="all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ЖӘНЕ ЖАҢА ТЕХНОЛОГИЯЛАР 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4098" r:id="rId5" imgW="1486107" imgH="1514686" progId="">
                <p:embed/>
              </p:oleObj>
            </a:graphicData>
          </a:graphic>
        </p:graphicFrame>
      </p:grpSp>
      <p:sp>
        <p:nvSpPr>
          <p:cNvPr id="12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42844" y="1357298"/>
          <a:ext cx="6467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929454" y="2500306"/>
            <a:ext cx="571504" cy="14287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200" dirty="0" smtClean="0"/>
              <a:t>Ресей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00958" y="3214686"/>
            <a:ext cx="714380" cy="1428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Қытай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3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71670" y="1403484"/>
            <a:ext cx="538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toneSansSemiITC TT"/>
                <a:cs typeface="Times New Roman" pitchFamily="18" charset="0"/>
              </a:rPr>
              <a:t>ҚР </a:t>
            </a:r>
            <a:r>
              <a:rPr lang="ru-RU" b="1" dirty="0" err="1" smtClean="0">
                <a:latin typeface="StoneSansSemiITC TT"/>
                <a:cs typeface="Times New Roman" pitchFamily="18" charset="0"/>
              </a:rPr>
              <a:t>туризмді</a:t>
            </a:r>
            <a:r>
              <a:rPr lang="ru-RU" b="1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b="1" dirty="0" err="1" smtClean="0">
                <a:latin typeface="StoneSansSemiITC TT"/>
                <a:cs typeface="Times New Roman" pitchFamily="18" charset="0"/>
              </a:rPr>
              <a:t>дамытудың жүйелік жоспары</a:t>
            </a:r>
            <a:endParaRPr lang="en-GB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4" y="3047742"/>
            <a:ext cx="1425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StoneSansSemiITC TT"/>
                <a:cs typeface="Times New Roman" pitchFamily="18" charset="0"/>
                <a:sym typeface="Tahoma"/>
              </a:rPr>
              <a:t>Ақмола облысы</a:t>
            </a:r>
            <a:r>
              <a:rPr lang="ru-RU" sz="1600" dirty="0" smtClean="0">
                <a:latin typeface="StoneSansSemiITC TT"/>
                <a:cs typeface="Times New Roman" pitchFamily="18" charset="0"/>
                <a:sym typeface="Tahoma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  <a:sym typeface="Tahoma"/>
              </a:rPr>
              <a:t>Бурабай</a:t>
            </a:r>
            <a:r>
              <a:rPr lang="ru-RU" sz="1600" dirty="0" smtClean="0">
                <a:latin typeface="StoneSansSemiITC TT"/>
                <a:cs typeface="Times New Roman" pitchFamily="18" charset="0"/>
                <a:sym typeface="Tahoma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  <a:sym typeface="Tahoma"/>
              </a:rPr>
              <a:t>курорттық аймағын дамытудың жүйелік жоспары</a:t>
            </a:r>
            <a:endParaRPr lang="en-GB" sz="1600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328" y="3047740"/>
            <a:ext cx="144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StoneSansSemiITC TT"/>
                <a:cs typeface="Times New Roman" pitchFamily="18" charset="0"/>
              </a:rPr>
              <a:t>Кендірлі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курорттық зонасын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дамытудың жүйелік жоспары</a:t>
            </a:r>
            <a:endParaRPr lang="hr-HR" sz="1600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8" y="3076490"/>
            <a:ext cx="1742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StoneSansSemiITC TT"/>
                <a:cs typeface="Times New Roman" pitchFamily="18" charset="0"/>
              </a:rPr>
              <a:t>Шығыс-Қазақстан облысы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туризмді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дамыту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кластерлік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бағдарламасының мастер-жоспары</a:t>
            </a:r>
            <a:endParaRPr lang="hr-HR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3052017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StoneSansSemiITC TT"/>
                <a:cs typeface="Times New Roman" pitchFamily="18" charset="0"/>
              </a:rPr>
              <a:t>Алматы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қаласы таушаңғы зонасын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дамытудың жүйелік жоспары</a:t>
            </a:r>
            <a:endParaRPr lang="en-GB" sz="1600" dirty="0">
              <a:latin typeface="StoneSansSemiITC TT"/>
              <a:cs typeface="Times New Roman" pitchFamily="18" charset="0"/>
            </a:endParaRPr>
          </a:p>
        </p:txBody>
      </p:sp>
      <p:pic>
        <p:nvPicPr>
          <p:cNvPr id="18" name="Picture 2" descr="\\SBS\Horwath\HORWATH PROFIL\HTL logo\Horwath_HTL_TM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99118"/>
            <a:ext cx="1461176" cy="48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32"/>
          <a:stretch/>
        </p:blipFill>
        <p:spPr bwMode="auto">
          <a:xfrm>
            <a:off x="4211960" y="2478834"/>
            <a:ext cx="1224136" cy="25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782" y="2498873"/>
            <a:ext cx="726482" cy="23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98873"/>
            <a:ext cx="726482" cy="23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4"/>
          <p:cNvSpPr/>
          <p:nvPr/>
        </p:nvSpPr>
        <p:spPr>
          <a:xfrm>
            <a:off x="1880741" y="970589"/>
            <a:ext cx="5389852" cy="8022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7524330" y="2200674"/>
            <a:ext cx="1463209" cy="3244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0"/>
          <p:cNvSpPr/>
          <p:nvPr/>
        </p:nvSpPr>
        <p:spPr>
          <a:xfrm>
            <a:off x="5882863" y="2200673"/>
            <a:ext cx="1425443" cy="3244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1"/>
          <p:cNvSpPr/>
          <p:nvPr/>
        </p:nvSpPr>
        <p:spPr>
          <a:xfrm>
            <a:off x="4091865" y="2192545"/>
            <a:ext cx="1488249" cy="32230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2"/>
          <p:cNvSpPr/>
          <p:nvPr/>
        </p:nvSpPr>
        <p:spPr>
          <a:xfrm>
            <a:off x="2109013" y="2200674"/>
            <a:ext cx="1742909" cy="3244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re 2"/>
          <p:cNvSpPr txBox="1">
            <a:spLocks/>
          </p:cNvSpPr>
          <p:nvPr/>
        </p:nvSpPr>
        <p:spPr>
          <a:xfrm>
            <a:off x="1196043" y="163105"/>
            <a:ext cx="6048672" cy="432048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pPr algn="ctr"/>
            <a:r>
              <a:rPr lang="fr-FR" sz="2000" b="1" dirty="0">
                <a:latin typeface="StoneSansSemiITC TT"/>
                <a:ea typeface="+mj-ea"/>
                <a:cs typeface="+mj-cs"/>
              </a:rPr>
              <a:t>	</a:t>
            </a:r>
            <a:r>
              <a:rPr lang="kk-KZ" sz="2000" b="1" dirty="0" smtClean="0">
                <a:latin typeface="StoneSansSemiITC TT"/>
                <a:ea typeface="+mj-ea"/>
                <a:cs typeface="+mj-cs"/>
                <a:sym typeface="Wingdings" pitchFamily="2" charset="2"/>
              </a:rPr>
              <a:t>ӨТКІЗІЛГЕН ЗЕРТТЕУЛЕР</a:t>
            </a:r>
            <a:endParaRPr lang="ru-RU" b="1" dirty="0">
              <a:latin typeface="StoneSansSemiITC T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797" y="3106122"/>
            <a:ext cx="17429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toneSansSemiITC TT"/>
                <a:cs typeface="Times New Roman" pitchFamily="18" charset="0"/>
              </a:rPr>
              <a:t>ЭКСПО-2017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өткізу есебімен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Астана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қаласында 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туризм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саласын</a:t>
            </a:r>
            <a:r>
              <a:rPr lang="ru-RU" sz="16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StoneSansSemiITC TT"/>
                <a:cs typeface="Times New Roman" pitchFamily="18" charset="0"/>
              </a:rPr>
              <a:t>дамытудың мастер-жоспары</a:t>
            </a:r>
            <a:endParaRPr lang="en-US" sz="1600" dirty="0">
              <a:latin typeface="StoneSansSemiITC TT"/>
              <a:cs typeface="Times New Roman" pitchFamily="18" charset="0"/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2"/>
          <p:cNvSpPr/>
          <p:nvPr/>
        </p:nvSpPr>
        <p:spPr>
          <a:xfrm>
            <a:off x="107506" y="2200674"/>
            <a:ext cx="1742909" cy="32149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\\SBS\Horwath\HORWATH PROFIL\HTL logo\Horwath_HTL_TM_WH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7404"/>
            <a:ext cx="1183534" cy="3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39" y="2743581"/>
            <a:ext cx="1152131" cy="34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559" y="2338167"/>
            <a:ext cx="438291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Группа 19"/>
          <p:cNvGrpSpPr>
            <a:grpSpLocks/>
          </p:cNvGrpSpPr>
          <p:nvPr/>
        </p:nvGrpSpPr>
        <p:grpSpPr bwMode="auto">
          <a:xfrm>
            <a:off x="0" y="6572249"/>
            <a:ext cx="9144000" cy="216379"/>
            <a:chOff x="0" y="6597351"/>
            <a:chExt cx="9144000" cy="216025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kk-KZ" sz="700" cap="all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және жаңа технологиялар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5122" r:id="rId10" imgW="1486107" imgH="1514686" progId="">
                <p:embed/>
              </p:oleObj>
            </a:graphicData>
          </a:graphic>
        </p:graphicFrame>
      </p:grpSp>
      <p:sp>
        <p:nvSpPr>
          <p:cNvPr id="36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082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9402"/>
            <a:ext cx="9144000" cy="64579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283968" y="1628800"/>
            <a:ext cx="1424384" cy="1423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44210" y="2132856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146" y="3933056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07904" y="4149080"/>
            <a:ext cx="1424384" cy="1423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83570" y="3789040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0" y="6572239"/>
            <a:ext cx="9144000" cy="200055"/>
            <a:chOff x="0" y="6597351"/>
            <a:chExt cx="9144000" cy="199728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700" cap="all" dirty="0" smtClean="0">
                  <a:latin typeface="Times New Roman" pitchFamily="18" charset="0"/>
                  <a:cs typeface="Times New Roman" pitchFamily="18" charset="0"/>
                </a:rPr>
                <a:t>индустрия және жаңа технологиялар 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071802" y="6597375"/>
            <a:ext cx="177621" cy="180267"/>
          </p:xfrm>
          <a:graphic>
            <a:graphicData uri="http://schemas.openxmlformats.org/presentationml/2006/ole">
              <p:oleObj spid="_x0000_s6146" r:id="rId5" imgW="1486107" imgH="1514686" progId="">
                <p:embed/>
              </p:oleObj>
            </a:graphicData>
          </a:graphic>
        </p:graphicFrame>
      </p:grpSp>
      <p:sp>
        <p:nvSpPr>
          <p:cNvPr id="16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357166"/>
            <a:ext cx="44291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</a:rPr>
              <a:t>ҚР Туризмнің кластерлік дамуының моделі</a:t>
            </a:r>
          </a:p>
          <a:p>
            <a:pPr algn="ctr"/>
            <a:r>
              <a:rPr lang="kk-KZ" sz="1200" dirty="0" smtClean="0">
                <a:solidFill>
                  <a:schemeClr val="tx1"/>
                </a:solidFill>
              </a:rPr>
              <a:t>Ұлттық жобалар, инженерлік-көліктік инфрақұрылым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052919" y="925563"/>
            <a:ext cx="4767555" cy="2438980"/>
            <a:chOff x="2631242" y="875352"/>
            <a:chExt cx="5920968" cy="2783951"/>
          </a:xfrm>
        </p:grpSpPr>
        <p:pic>
          <p:nvPicPr>
            <p:cNvPr id="13" name="Picture 2" descr="C:\Users\ww\Desktop\КИРИ\ММММ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556" t="17045" r="14253" b="14235"/>
            <a:stretch/>
          </p:blipFill>
          <p:spPr bwMode="auto">
            <a:xfrm>
              <a:off x="2631242" y="875352"/>
              <a:ext cx="5920968" cy="27839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429434" y="1604481"/>
              <a:ext cx="831605" cy="59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I</a:t>
              </a:r>
            </a:p>
            <a:p>
              <a:pPr algn="ctr"/>
              <a:r>
                <a:rPr lang="kk-KZ" sz="1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кезең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SemiITC T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7507" y="1604481"/>
              <a:ext cx="831605" cy="59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II</a:t>
              </a:r>
            </a:p>
            <a:p>
              <a:pPr algn="ctr"/>
              <a:r>
                <a:rPr lang="ru-RU" sz="1400" b="1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кезең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SemiITC T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80101" y="1604481"/>
              <a:ext cx="893319" cy="59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III</a:t>
              </a:r>
            </a:p>
            <a:p>
              <a:pPr algn="ctr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 </a:t>
              </a:r>
              <a:r>
                <a:rPr lang="ru-RU" sz="1400" b="1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кезең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SemiITC TT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1839250" y="1982931"/>
            <a:ext cx="2926177" cy="2655479"/>
            <a:chOff x="1814061" y="2145056"/>
            <a:chExt cx="2926177" cy="2655479"/>
          </a:xfrm>
        </p:grpSpPr>
        <p:pic>
          <p:nvPicPr>
            <p:cNvPr id="17" name="Picture 2" descr="C:\Users\ww\Desktop\КИРИ\rkiriKHJ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8539"/>
            <a:stretch/>
          </p:blipFill>
          <p:spPr bwMode="auto">
            <a:xfrm>
              <a:off x="1814061" y="2145056"/>
              <a:ext cx="2926177" cy="2655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олилиния 58"/>
            <p:cNvSpPr/>
            <p:nvPr/>
          </p:nvSpPr>
          <p:spPr>
            <a:xfrm>
              <a:off x="3419873" y="2511007"/>
              <a:ext cx="1009436" cy="1362223"/>
            </a:xfrm>
            <a:custGeom>
              <a:avLst/>
              <a:gdLst>
                <a:gd name="connsiteX0" fmla="*/ 0 w 932507"/>
                <a:gd name="connsiteY0" fmla="*/ 0 h 959668"/>
                <a:gd name="connsiteX1" fmla="*/ 344032 w 932507"/>
                <a:gd name="connsiteY1" fmla="*/ 298765 h 959668"/>
                <a:gd name="connsiteX2" fmla="*/ 262551 w 932507"/>
                <a:gd name="connsiteY2" fmla="*/ 778598 h 959668"/>
                <a:gd name="connsiteX3" fmla="*/ 932507 w 932507"/>
                <a:gd name="connsiteY3" fmla="*/ 959668 h 95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507" h="959668">
                  <a:moveTo>
                    <a:pt x="0" y="0"/>
                  </a:moveTo>
                  <a:cubicBezTo>
                    <a:pt x="150137" y="84499"/>
                    <a:pt x="300274" y="168999"/>
                    <a:pt x="344032" y="298765"/>
                  </a:cubicBezTo>
                  <a:cubicBezTo>
                    <a:pt x="387790" y="428531"/>
                    <a:pt x="164472" y="668447"/>
                    <a:pt x="262551" y="778598"/>
                  </a:cubicBezTo>
                  <a:cubicBezTo>
                    <a:pt x="360630" y="888749"/>
                    <a:pt x="863097" y="899312"/>
                    <a:pt x="932507" y="959668"/>
                  </a:cubicBez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2612275" y="2553077"/>
              <a:ext cx="557240" cy="1160174"/>
            </a:xfrm>
            <a:custGeom>
              <a:avLst/>
              <a:gdLst>
                <a:gd name="connsiteX0" fmla="*/ 402529 w 402529"/>
                <a:gd name="connsiteY0" fmla="*/ 0 h 1160174"/>
                <a:gd name="connsiteX1" fmla="*/ 112818 w 402529"/>
                <a:gd name="connsiteY1" fmla="*/ 389299 h 1160174"/>
                <a:gd name="connsiteX2" fmla="*/ 149032 w 402529"/>
                <a:gd name="connsiteY2" fmla="*/ 878186 h 1160174"/>
                <a:gd name="connsiteX3" fmla="*/ 4176 w 402529"/>
                <a:gd name="connsiteY3" fmla="*/ 1158844 h 116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529" h="1160174">
                  <a:moveTo>
                    <a:pt x="402529" y="0"/>
                  </a:moveTo>
                  <a:cubicBezTo>
                    <a:pt x="278798" y="121467"/>
                    <a:pt x="155067" y="242935"/>
                    <a:pt x="112818" y="389299"/>
                  </a:cubicBezTo>
                  <a:cubicBezTo>
                    <a:pt x="70568" y="535663"/>
                    <a:pt x="167139" y="749929"/>
                    <a:pt x="149032" y="878186"/>
                  </a:cubicBezTo>
                  <a:cubicBezTo>
                    <a:pt x="130925" y="1006443"/>
                    <a:pt x="-27511" y="1176951"/>
                    <a:pt x="4176" y="115884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2082298" y="3022614"/>
              <a:ext cx="2490756" cy="272848"/>
            </a:xfrm>
            <a:custGeom>
              <a:avLst/>
              <a:gdLst>
                <a:gd name="connsiteX0" fmla="*/ 1032095 w 1032095"/>
                <a:gd name="connsiteY0" fmla="*/ 0 h 209027"/>
                <a:gd name="connsiteX1" fmla="*/ 633743 w 1032095"/>
                <a:gd name="connsiteY1" fmla="*/ 54320 h 209027"/>
                <a:gd name="connsiteX2" fmla="*/ 289711 w 1032095"/>
                <a:gd name="connsiteY2" fmla="*/ 172015 h 209027"/>
                <a:gd name="connsiteX3" fmla="*/ 0 w 1032095"/>
                <a:gd name="connsiteY3" fmla="*/ 208229 h 20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095" h="209027">
                  <a:moveTo>
                    <a:pt x="1032095" y="0"/>
                  </a:moveTo>
                  <a:cubicBezTo>
                    <a:pt x="894784" y="12825"/>
                    <a:pt x="757474" y="25651"/>
                    <a:pt x="633743" y="54320"/>
                  </a:cubicBezTo>
                  <a:cubicBezTo>
                    <a:pt x="510012" y="82989"/>
                    <a:pt x="395335" y="146364"/>
                    <a:pt x="289711" y="172015"/>
                  </a:cubicBezTo>
                  <a:cubicBezTo>
                    <a:pt x="184087" y="197666"/>
                    <a:pt x="21125" y="212756"/>
                    <a:pt x="0" y="208229"/>
                  </a:cubicBez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648547" y="3295461"/>
              <a:ext cx="407405" cy="669957"/>
            </a:xfrm>
            <a:custGeom>
              <a:avLst/>
              <a:gdLst>
                <a:gd name="connsiteX0" fmla="*/ 0 w 407405"/>
                <a:gd name="connsiteY0" fmla="*/ 669957 h 669957"/>
                <a:gd name="connsiteX1" fmla="*/ 153908 w 407405"/>
                <a:gd name="connsiteY1" fmla="*/ 253497 h 669957"/>
                <a:gd name="connsiteX2" fmla="*/ 407405 w 407405"/>
                <a:gd name="connsiteY2" fmla="*/ 0 h 66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405" h="669957">
                  <a:moveTo>
                    <a:pt x="0" y="669957"/>
                  </a:moveTo>
                  <a:cubicBezTo>
                    <a:pt x="43003" y="517556"/>
                    <a:pt x="86007" y="365156"/>
                    <a:pt x="153908" y="253497"/>
                  </a:cubicBezTo>
                  <a:cubicBezTo>
                    <a:pt x="221809" y="141838"/>
                    <a:pt x="310835" y="48285"/>
                    <a:pt x="407405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8" name="Полилиния 2047"/>
            <p:cNvSpPr/>
            <p:nvPr/>
          </p:nvSpPr>
          <p:spPr>
            <a:xfrm>
              <a:off x="2082297" y="2869949"/>
              <a:ext cx="651850" cy="117695"/>
            </a:xfrm>
            <a:custGeom>
              <a:avLst/>
              <a:gdLst>
                <a:gd name="connsiteX0" fmla="*/ 651850 w 651850"/>
                <a:gd name="connsiteY0" fmla="*/ 117695 h 117695"/>
                <a:gd name="connsiteX1" fmla="*/ 0 w 651850"/>
                <a:gd name="connsiteY1" fmla="*/ 0 h 11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1850" h="117695">
                  <a:moveTo>
                    <a:pt x="651850" y="11769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" y="4509120"/>
            <a:ext cx="9146109" cy="2211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361781698"/>
              </p:ext>
            </p:extLst>
          </p:nvPr>
        </p:nvGraphicFramePr>
        <p:xfrm>
          <a:off x="61678" y="4571823"/>
          <a:ext cx="693769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888298" y="4557022"/>
            <a:ext cx="4154279" cy="1938992"/>
            <a:chOff x="5101587" y="2924944"/>
            <a:chExt cx="4154279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5101587" y="2924944"/>
              <a:ext cx="247375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StoneSansSemiITC TT"/>
                </a:rPr>
                <a:t>МАГИСТРАЛДЫҚ ИНФРАҚҰРЫЛЫМ</a:t>
              </a:r>
            </a:p>
            <a:p>
              <a:endParaRPr lang="ru-RU" sz="1000" b="1" dirty="0">
                <a:latin typeface="StoneSansSemiITC TT"/>
              </a:endParaRPr>
            </a:p>
            <a:p>
              <a:r>
                <a:rPr lang="kk-KZ" sz="1000" b="1" dirty="0" smtClean="0">
                  <a:latin typeface="StoneSansSemiITC TT"/>
                </a:rPr>
                <a:t>СЫРТҚЫ ЖОБАЛЫҚ </a:t>
              </a:r>
            </a:p>
            <a:p>
              <a:r>
                <a:rPr lang="kk-KZ" sz="1000" b="1" dirty="0" smtClean="0">
                  <a:latin typeface="StoneSansSemiITC TT"/>
                </a:rPr>
                <a:t>ИНФРАҚҰРЫЛЫМ</a:t>
              </a:r>
              <a:endParaRPr lang="ru-RU" sz="1000" b="1" dirty="0" smtClean="0">
                <a:latin typeface="StoneSansSemiITC TT"/>
              </a:endParaRPr>
            </a:p>
            <a:p>
              <a:endParaRPr lang="kk-KZ" sz="1000" b="1" dirty="0" smtClean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r>
                <a:rPr lang="ru-RU" sz="1000" b="1" dirty="0" smtClean="0">
                  <a:solidFill>
                    <a:schemeClr val="tx2">
                      <a:lumMod val="75000"/>
                    </a:schemeClr>
                  </a:solidFill>
                  <a:latin typeface="StoneSansSemiITC TT"/>
                </a:rPr>
                <a:t>ІШКІ ИНЖЕНЕРЛІК ЖӘНЕ 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r>
                <a:rPr lang="ru-RU" sz="1000" b="1" dirty="0" smtClean="0">
                  <a:solidFill>
                    <a:schemeClr val="tx2">
                      <a:lumMod val="75000"/>
                    </a:schemeClr>
                  </a:solidFill>
                  <a:latin typeface="StoneSansSemiITC TT"/>
                </a:rPr>
                <a:t>ТУРИСТІК ИНФРАҚҰРЫЛЫМ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r>
                <a:rPr lang="ru-RU" sz="1000" b="1" dirty="0" smtClean="0">
                  <a:solidFill>
                    <a:srgbClr val="C00000"/>
                  </a:solidFill>
                  <a:latin typeface="StoneSansSemiITC TT"/>
                </a:rPr>
                <a:t>КОММЕРЦИЯЛЫҚ ОБЪЕКТІЛЕР</a:t>
              </a:r>
              <a:endParaRPr lang="ru-RU" sz="1000" b="1" dirty="0">
                <a:solidFill>
                  <a:srgbClr val="C00000"/>
                </a:solidFill>
                <a:latin typeface="StoneSansSemiITC T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3313" y="2924944"/>
              <a:ext cx="183255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00" b="1" dirty="0">
                <a:latin typeface="StoneSansSemiITC TT"/>
              </a:endParaRPr>
            </a:p>
            <a:p>
              <a:r>
                <a:rPr lang="ru-RU" sz="1000" b="1" dirty="0" smtClean="0">
                  <a:latin typeface="StoneSansSemiITC TT"/>
                </a:rPr>
                <a:t>МЕМЛЕКЕТТІК</a:t>
              </a:r>
              <a:endParaRPr lang="ru-RU" sz="1000" b="1" dirty="0">
                <a:latin typeface="StoneSansSemiITC TT"/>
              </a:endParaRPr>
            </a:p>
            <a:p>
              <a:r>
                <a:rPr lang="ru-RU" sz="1000" b="1" dirty="0" smtClean="0">
                  <a:latin typeface="StoneSansSemiITC TT"/>
                </a:rPr>
                <a:t>ИНВЕСТИЦИЯЛАР</a:t>
              </a:r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r>
                <a:rPr lang="kk-KZ" sz="1000" b="1" dirty="0" smtClean="0">
                  <a:solidFill>
                    <a:schemeClr val="tx2">
                      <a:lumMod val="75000"/>
                    </a:schemeClr>
                  </a:solidFill>
                  <a:latin typeface="StoneSansSemiITC TT"/>
                </a:rPr>
                <a:t>АЗТАБЫСТЫ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r>
                <a:rPr lang="ru-RU" sz="1000" b="1" dirty="0" smtClean="0">
                  <a:solidFill>
                    <a:schemeClr val="tx2">
                      <a:lumMod val="75000"/>
                    </a:schemeClr>
                  </a:solidFill>
                  <a:latin typeface="StoneSansSemiITC TT"/>
                </a:rPr>
                <a:t>ИНВЕСТИЦИЯЛАР  (МЖӘ)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r>
                <a:rPr lang="ru-RU" sz="1000" b="1" dirty="0" smtClean="0">
                  <a:solidFill>
                    <a:srgbClr val="C00000"/>
                  </a:solidFill>
                  <a:latin typeface="StoneSansSemiITC TT"/>
                </a:rPr>
                <a:t>ЖЕКЕ</a:t>
              </a:r>
              <a:r>
                <a:rPr lang="ru-RU" sz="1000" b="1" dirty="0">
                  <a:solidFill>
                    <a:srgbClr val="C00000"/>
                  </a:solidFill>
                  <a:latin typeface="StoneSansSemiITC TT"/>
                </a:rPr>
                <a:t> </a:t>
              </a:r>
              <a:r>
                <a:rPr lang="ru-RU" sz="1000" b="1" dirty="0" smtClean="0">
                  <a:solidFill>
                    <a:srgbClr val="C00000"/>
                  </a:solidFill>
                  <a:latin typeface="StoneSansSemiITC TT"/>
                </a:rPr>
                <a:t>ДЕВЕЛОПЕРЛЕР</a:t>
              </a:r>
            </a:p>
            <a:p>
              <a:r>
                <a:rPr lang="ru-RU" sz="1000" b="1" dirty="0" smtClean="0">
                  <a:solidFill>
                    <a:srgbClr val="C00000"/>
                  </a:solidFill>
                  <a:latin typeface="StoneSansSemiITC TT"/>
                </a:rPr>
                <a:t> ИНВЕСТИЦИЯЛАРЫ </a:t>
              </a:r>
              <a:endParaRPr lang="ru-RU" sz="1000" b="1" dirty="0">
                <a:solidFill>
                  <a:srgbClr val="C00000"/>
                </a:solidFill>
                <a:latin typeface="StoneSansSemiITC TT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65836" y="3789040"/>
              <a:ext cx="3648102" cy="0"/>
            </a:xfrm>
            <a:prstGeom prst="line">
              <a:avLst/>
            </a:prstGeom>
            <a:ln w="38100">
              <a:solidFill>
                <a:srgbClr val="4A7D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165836" y="4365104"/>
              <a:ext cx="3648102" cy="0"/>
            </a:xfrm>
            <a:prstGeom prst="line">
              <a:avLst/>
            </a:prstGeom>
            <a:ln w="38100">
              <a:solidFill>
                <a:srgbClr val="4A7D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62724" y="1808389"/>
            <a:ext cx="17360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toneSansSemiITC TT"/>
              </a:rPr>
              <a:t>ТУРИСТІК ИНФРАҚҰРЫЛЫМ</a:t>
            </a:r>
            <a:endParaRPr lang="ru-RU" sz="1000" b="1" dirty="0">
              <a:latin typeface="StoneSansSemiITC TT"/>
            </a:endParaRPr>
          </a:p>
          <a:p>
            <a:endParaRPr lang="ru-RU" sz="6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визит- </a:t>
            </a:r>
            <a:r>
              <a:rPr lang="ru-RU" sz="1000" b="1" dirty="0" err="1" smtClean="0">
                <a:latin typeface="StoneSansSemiITC TT"/>
              </a:rPr>
              <a:t>орталықтар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kk-KZ" sz="1000" b="1" dirty="0" smtClean="0">
                <a:latin typeface="StoneSansSemiITC TT"/>
              </a:rPr>
              <a:t>маңдайшалар мен көрсеткіштер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көтергіштер</a:t>
            </a:r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спорттық объектілер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коммерциялық емес</a:t>
            </a:r>
            <a:r>
              <a:rPr lang="ru-RU" sz="1000" b="1" dirty="0" smtClean="0">
                <a:latin typeface="StoneSansSemiITC TT"/>
              </a:rPr>
              <a:t> </a:t>
            </a:r>
            <a:r>
              <a:rPr lang="ru-RU" sz="1000" b="1" dirty="0" err="1" smtClean="0">
                <a:latin typeface="StoneSansSemiITC TT"/>
              </a:rPr>
              <a:t>және азтабысты</a:t>
            </a:r>
            <a:r>
              <a:rPr lang="ru-RU" sz="1000" b="1" dirty="0" smtClean="0">
                <a:latin typeface="StoneSansSemiITC TT"/>
              </a:rPr>
              <a:t> </a:t>
            </a:r>
            <a:r>
              <a:rPr lang="ru-RU" sz="1000" b="1" dirty="0" err="1" smtClean="0">
                <a:latin typeface="StoneSansSemiITC TT"/>
              </a:rPr>
              <a:t>объектілер</a:t>
            </a:r>
            <a:endParaRPr lang="ru-RU" sz="1000" b="1" dirty="0">
              <a:latin typeface="StoneSansSemiITC TT"/>
            </a:endParaRPr>
          </a:p>
        </p:txBody>
      </p:sp>
      <p:cxnSp>
        <p:nvCxnSpPr>
          <p:cNvPr id="19" name="Прямая соединительная линия 18"/>
          <p:cNvCxnSpPr>
            <a:endCxn id="14" idx="1"/>
          </p:cNvCxnSpPr>
          <p:nvPr/>
        </p:nvCxnSpPr>
        <p:spPr>
          <a:xfrm rot="5400000" flipH="1" flipV="1">
            <a:off x="3597081" y="2584850"/>
            <a:ext cx="2662636" cy="1144843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1"/>
          </p:cNvCxnSpPr>
          <p:nvPr/>
        </p:nvCxnSpPr>
        <p:spPr>
          <a:xfrm rot="10800000" flipV="1">
            <a:off x="4677995" y="1825953"/>
            <a:ext cx="822826" cy="44182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406" y="3433638"/>
            <a:ext cx="228601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toneSansSemiITC TT"/>
              </a:rPr>
              <a:t>КОММЕРЦИЯЛЫҚ</a:t>
            </a:r>
            <a:r>
              <a:rPr lang="en-US" sz="1000" b="1" dirty="0" smtClean="0">
                <a:latin typeface="StoneSansSemiITC TT"/>
              </a:rPr>
              <a:t> </a:t>
            </a:r>
            <a:r>
              <a:rPr lang="ru-RU" sz="1000" b="1" dirty="0" smtClean="0">
                <a:latin typeface="StoneSansSemiITC TT"/>
              </a:rPr>
              <a:t>ОБЪЕКТІЛЕР</a:t>
            </a:r>
            <a:endParaRPr lang="ru-RU" sz="1000" b="1" dirty="0">
              <a:latin typeface="StoneSansSemiITC TT"/>
            </a:endParaRPr>
          </a:p>
          <a:p>
            <a:endParaRPr lang="ru-RU" sz="7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kk-KZ" sz="1000" b="1" dirty="0" smtClean="0">
                <a:latin typeface="StoneSansSemiITC TT"/>
              </a:rPr>
              <a:t>қонақ үйлер</a:t>
            </a:r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Резиденциялар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kk-KZ" sz="1000" b="1" dirty="0" smtClean="0">
                <a:latin typeface="StoneSansSemiITC TT"/>
              </a:rPr>
              <a:t>сауда объектілері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ойын-сауық орталықтары және </a:t>
            </a:r>
            <a:r>
              <a:rPr lang="ru-RU" sz="1000" b="1" dirty="0" smtClean="0">
                <a:latin typeface="StoneSansSemiITC TT"/>
              </a:rPr>
              <a:t>т.б. </a:t>
            </a:r>
            <a:endParaRPr lang="ru-RU" sz="1000" b="1" dirty="0">
              <a:latin typeface="StoneSansSemiITC T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013013" y="2860488"/>
            <a:ext cx="1269037" cy="1216585"/>
          </a:xfrm>
          <a:prstGeom prst="ellipse">
            <a:avLst/>
          </a:prstGeom>
          <a:solidFill>
            <a:srgbClr val="FFFFFF">
              <a:alpha val="58039"/>
            </a:srgb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07144" y="1855758"/>
            <a:ext cx="1045787" cy="990298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850460" y="3347002"/>
            <a:ext cx="1149975" cy="354112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76709" y="3688527"/>
            <a:ext cx="1586329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864294" y="2206078"/>
            <a:ext cx="285874" cy="13045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65420" y="2206078"/>
            <a:ext cx="160796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4988" y="583251"/>
            <a:ext cx="21824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00" b="1" dirty="0" smtClean="0">
                <a:latin typeface="StoneSansSemiITC TT"/>
              </a:rPr>
              <a:t>ІШКІ ИНФРАҚҰРЫЛЫМ</a:t>
            </a:r>
            <a:endParaRPr lang="ru-RU" sz="1000" b="1" dirty="0">
              <a:latin typeface="StoneSansSemiITC TT"/>
            </a:endParaRPr>
          </a:p>
          <a:p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абаттандыру</a:t>
            </a:r>
            <a:r>
              <a:rPr lang="ru-RU" sz="1000" b="1" dirty="0" smtClean="0">
                <a:latin typeface="StoneSansSemiITC TT"/>
              </a:rPr>
              <a:t>, </a:t>
            </a:r>
            <a:r>
              <a:rPr lang="ru-RU" sz="1000" b="1" dirty="0" err="1" smtClean="0">
                <a:latin typeface="StoneSansSemiITC TT"/>
              </a:rPr>
              <a:t>когалдандыру</a:t>
            </a:r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инженерлік-транспорттық инфрақұрылым және </a:t>
            </a:r>
            <a:r>
              <a:rPr lang="ru-RU" sz="1000" b="1" dirty="0" smtClean="0">
                <a:latin typeface="StoneSansSemiITC TT"/>
              </a:rPr>
              <a:t>т.б.</a:t>
            </a:r>
            <a:endParaRPr lang="ru-RU" sz="1000" b="1" dirty="0">
              <a:latin typeface="StoneSansSemiITC T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260751" y="1060287"/>
            <a:ext cx="1626413" cy="94830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5073" y="1060287"/>
            <a:ext cx="200567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351" y="4729414"/>
            <a:ext cx="175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StoneSansSemiITC TT"/>
              </a:rPr>
              <a:t>ИНВЕСТИЦИЯЛАР</a:t>
            </a:r>
            <a:endParaRPr lang="ru-RU" sz="1200" b="1" dirty="0">
              <a:latin typeface="StoneSansSemiITC T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44804" y="213486"/>
            <a:ext cx="494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toneSansSemiITC TT"/>
              </a:rPr>
              <a:t>ИНВЕСТИЦИЯЛЫҚ ЖОБАНЫҢ СХЕМАСЫ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toneSansSemiITC TT"/>
            </a:endParaRPr>
          </a:p>
        </p:txBody>
      </p:sp>
      <p:pic>
        <p:nvPicPr>
          <p:cNvPr id="41" name="Picture 5" descr="F:\КИРИ\ПРЕЗЕНТАЦИИ\подготовка к презентации КПМ и АП\картинки и  корел\482143_простой-самолета-самолет-значок-вектора-бел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64106">
            <a:off x="7786600" y="2218537"/>
            <a:ext cx="331851" cy="288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536499" y="3185683"/>
            <a:ext cx="1402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toneSansSemiITC TT"/>
              </a:rPr>
              <a:t>МАГИСТРАЛДЫҚ ИНФРАҚҰРЫЛЫМ</a:t>
            </a:r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инженерлік-транспорттық инфрақұрылым</a:t>
            </a:r>
            <a:r>
              <a:rPr lang="ru-RU" sz="1000" b="1" dirty="0" smtClean="0">
                <a:latin typeface="StoneSansSemiITC TT"/>
              </a:rPr>
              <a:t>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әуежай</a:t>
            </a:r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бекеттер</a:t>
            </a:r>
            <a:r>
              <a:rPr lang="ru-RU" sz="1000" b="1" dirty="0" smtClean="0">
                <a:latin typeface="StoneSansSemiITC TT"/>
              </a:rPr>
              <a:t> </a:t>
            </a:r>
            <a:r>
              <a:rPr lang="ru-RU" sz="1000" b="1" dirty="0" err="1" smtClean="0">
                <a:latin typeface="StoneSansSemiITC TT"/>
              </a:rPr>
              <a:t>және </a:t>
            </a:r>
            <a:r>
              <a:rPr lang="ru-RU" sz="1000" b="1" dirty="0" smtClean="0">
                <a:latin typeface="StoneSansSemiITC TT"/>
              </a:rPr>
              <a:t>т.б.</a:t>
            </a:r>
            <a:endParaRPr lang="ru-RU" sz="1000" b="1" dirty="0">
              <a:latin typeface="StoneSansSemiITC TT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796974" y="3004505"/>
            <a:ext cx="493705" cy="57069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293426" y="3575200"/>
            <a:ext cx="138303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4951" y="441026"/>
            <a:ext cx="166505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kk-KZ" sz="1000" b="1" dirty="0" smtClean="0">
                <a:latin typeface="StoneSansSemiITC TT"/>
              </a:rPr>
              <a:t>СЫРТҚЫ ЖОБАЛЫҚ ИНФРАҚҰРЫЛЫМ</a:t>
            </a:r>
            <a:endParaRPr lang="ru-RU" sz="1000" b="1" dirty="0">
              <a:latin typeface="StoneSansSemiITC TT"/>
            </a:endParaRPr>
          </a:p>
          <a:p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 smtClean="0">
                <a:latin typeface="StoneSansSemiITC TT"/>
              </a:rPr>
              <a:t>инженерлік-транспорттық инфрақұрылым және </a:t>
            </a:r>
            <a:r>
              <a:rPr lang="ru-RU" sz="1000" b="1" dirty="0" smtClean="0">
                <a:latin typeface="StoneSansSemiITC TT"/>
              </a:rPr>
              <a:t>т.б.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000" b="1" dirty="0">
              <a:latin typeface="StoneSansSemiITC TT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7246042" y="1052738"/>
            <a:ext cx="1412962" cy="377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6999374" y="1054623"/>
            <a:ext cx="246668" cy="1496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ww\Desktop\КИРИ\depositphotos_7408478-Factory-nuclear-plant-industrial-building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53" b="56813"/>
          <a:stretch/>
        </p:blipFill>
        <p:spPr bwMode="auto">
          <a:xfrm>
            <a:off x="5508106" y="925563"/>
            <a:ext cx="1425133" cy="3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ww\Desktop\КИРИ\depositphotos_7408478-Factory-nuclear-plant-industrial-building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288"/>
          <a:stretch/>
        </p:blipFill>
        <p:spPr bwMode="auto">
          <a:xfrm>
            <a:off x="6732242" y="2370449"/>
            <a:ext cx="1705471" cy="6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Овал 50"/>
          <p:cNvSpPr/>
          <p:nvPr/>
        </p:nvSpPr>
        <p:spPr>
          <a:xfrm>
            <a:off x="2108766" y="1988842"/>
            <a:ext cx="1167090" cy="1105165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3" descr="C:\Users\ww\Desktop\КИРИ\stock-illustration-10792279-travel-icons-black-series.png"/>
          <p:cNvPicPr>
            <a:picLocks noChangeAspect="1" noChangeArrowheads="1"/>
          </p:cNvPicPr>
          <p:nvPr/>
        </p:nvPicPr>
        <p:blipFill rotWithShape="1">
          <a:blip r:embed="rId10">
            <a:grayscl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96" r="73437" b="52184"/>
          <a:stretch/>
        </p:blipFill>
        <p:spPr bwMode="auto">
          <a:xfrm>
            <a:off x="2292976" y="2480270"/>
            <a:ext cx="810097" cy="6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w\Desktop\КИРИ\13277458928A337v.png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7100"/>
                    </a14:imgEffect>
                    <a14:imgEffect>
                      <a14:saturation sat="3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55226" b="-1"/>
          <a:stretch/>
        </p:blipFill>
        <p:spPr bwMode="auto">
          <a:xfrm flipH="1">
            <a:off x="2544804" y="2060848"/>
            <a:ext cx="684233" cy="61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9" descr="C:\Users\ww\Desktop\КИРИ\stock-illustration-10792279-travel-icons-black-series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48551" r="50000" b="25054"/>
          <a:stretch/>
        </p:blipFill>
        <p:spPr bwMode="auto">
          <a:xfrm>
            <a:off x="4237149" y="1916832"/>
            <a:ext cx="440845" cy="4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ww\Desktop\КИРИ\1316604-vacation19_112607.gi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9000" b="85667" l="0" r="100000">
                        <a14:foregroundMark x1="33000" y1="36000" x2="33000" y2="36000"/>
                        <a14:foregroundMark x1="40667" y1="31000" x2="40667" y2="31000"/>
                        <a14:foregroundMark x1="74667" y1="22000" x2="74667" y2="22000"/>
                        <a14:foregroundMark x1="90667" y1="85667" x2="90667" y2="8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41" b="18597"/>
          <a:stretch/>
        </p:blipFill>
        <p:spPr bwMode="auto">
          <a:xfrm>
            <a:off x="2915818" y="2971039"/>
            <a:ext cx="1398575" cy="8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Прямоугольник 2052"/>
          <p:cNvSpPr/>
          <p:nvPr/>
        </p:nvSpPr>
        <p:spPr>
          <a:xfrm>
            <a:off x="4023774" y="2724149"/>
            <a:ext cx="861447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ww\Desktop\КИРИ\1704013_stock-photo-sportоороs-olympic-games-signs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46"/>
          <a:stretch/>
        </p:blipFill>
        <p:spPr bwMode="auto">
          <a:xfrm>
            <a:off x="3996864" y="2132858"/>
            <a:ext cx="850900" cy="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ww\Desktop\КИРИ\3174821-307357-tourism-and-vacation-icons-isolated-on-white-background-vector-illustration.png"/>
          <p:cNvPicPr>
            <a:picLocks noChangeAspect="1" noChangeArrowheads="1"/>
          </p:cNvPicPr>
          <p:nvPr/>
        </p:nvPicPr>
        <p:blipFill rotWithShape="1">
          <a:blip r:embed="rId18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37" t="87687" r="40884"/>
          <a:stretch/>
        </p:blipFill>
        <p:spPr bwMode="auto">
          <a:xfrm flipH="1">
            <a:off x="3746715" y="2149552"/>
            <a:ext cx="321231" cy="3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ww\Desktop\КИРИ\images (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621" y="1629647"/>
            <a:ext cx="619053" cy="7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ww\Desktop\КИРИ\1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619" y="2147676"/>
            <a:ext cx="622191" cy="6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19"/>
          <p:cNvGrpSpPr>
            <a:grpSpLocks/>
          </p:cNvGrpSpPr>
          <p:nvPr/>
        </p:nvGrpSpPr>
        <p:grpSpPr bwMode="auto">
          <a:xfrm>
            <a:off x="0" y="6572249"/>
            <a:ext cx="9144000" cy="216379"/>
            <a:chOff x="0" y="6597351"/>
            <a:chExt cx="9144000" cy="216025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kk-KZ" sz="700" cap="all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және жаңа технологиялар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7170" r:id="rId22" imgW="1486107" imgH="1514686" progId="">
                <p:embed/>
              </p:oleObj>
            </a:graphicData>
          </a:graphic>
        </p:graphicFrame>
      </p:grpSp>
      <p:sp>
        <p:nvSpPr>
          <p:cNvPr id="61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5193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75421" y="276529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latin typeface="StoneSansSemiITC TT"/>
              </a:rPr>
              <a:t>Инвестициялық туристік</a:t>
            </a:r>
            <a:r>
              <a:rPr lang="ru-RU" sz="2400" b="1" dirty="0" smtClean="0">
                <a:latin typeface="StoneSansSemiITC TT"/>
              </a:rPr>
              <a:t> </a:t>
            </a:r>
            <a:r>
              <a:rPr lang="ru-RU" sz="2400" b="1" dirty="0" err="1" smtClean="0">
                <a:latin typeface="StoneSansSemiITC TT"/>
              </a:rPr>
              <a:t>жобалар</a:t>
            </a:r>
            <a:endParaRPr lang="ru-RU" sz="2400" b="1" dirty="0">
              <a:latin typeface="StoneSansSemiITC TT"/>
            </a:endParaRP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7092173"/>
              </p:ext>
            </p:extLst>
          </p:nvPr>
        </p:nvGraphicFramePr>
        <p:xfrm>
          <a:off x="899592" y="908720"/>
          <a:ext cx="7552963" cy="49061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87648"/>
                <a:gridCol w="2565315"/>
              </a:tblGrid>
              <a:tr h="114462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StoneSansSemiITC TT"/>
                        </a:rPr>
                        <a:t>Жоба</a:t>
                      </a:r>
                      <a:endParaRPr lang="ru-RU" dirty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StoneSansSemiITC TT"/>
                        </a:rPr>
                        <a:t>Серіктес</a:t>
                      </a:r>
                      <a:endParaRPr lang="ru-RU" sz="1800" dirty="0">
                        <a:latin typeface="StoneSansSemiITC TT"/>
                      </a:endParaRPr>
                    </a:p>
                  </a:txBody>
                  <a:tcPr anchor="ctr"/>
                </a:tc>
              </a:tr>
              <a:tr h="1289094">
                <a:tc>
                  <a:txBody>
                    <a:bodyPr/>
                    <a:lstStyle/>
                    <a:p>
                      <a:r>
                        <a:rPr lang="ru-RU" sz="1800" b="1" baseline="0" dirty="0" err="1" smtClean="0">
                          <a:latin typeface="StoneSansSemiITC TT"/>
                        </a:rPr>
                        <a:t>«Көк Жайлау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» </a:t>
                      </a:r>
                      <a:r>
                        <a:rPr lang="ru-RU" sz="1800" b="1" baseline="0" dirty="0" err="1" smtClean="0">
                          <a:latin typeface="StoneSansSemiITC TT"/>
                        </a:rPr>
                        <a:t>таушаңғы 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курорты, Алматы</a:t>
                      </a: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/>
                </a:tc>
              </a:tr>
              <a:tr h="1098814">
                <a:tc>
                  <a:txBody>
                    <a:bodyPr/>
                    <a:lstStyle/>
                    <a:p>
                      <a:r>
                        <a:rPr lang="ru-RU" sz="1800" b="1" baseline="0" dirty="0" err="1" smtClean="0">
                          <a:latin typeface="StoneSansSemiITC TT"/>
                        </a:rPr>
                        <a:t>Коттедждік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800" b="1" baseline="0" dirty="0" err="1" smtClean="0">
                          <a:latin typeface="StoneSansSemiITC TT"/>
                        </a:rPr>
                        <a:t>қалашық,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 </a:t>
                      </a:r>
                    </a:p>
                    <a:p>
                      <a:r>
                        <a:rPr lang="ru-RU" sz="1800" b="1" baseline="0" dirty="0" smtClean="0">
                          <a:latin typeface="StoneSansSemiITC TT"/>
                        </a:rPr>
                        <a:t>ЩБКА, </a:t>
                      </a:r>
                      <a:r>
                        <a:rPr lang="ru-RU" sz="1800" b="1" baseline="0" dirty="0" err="1" smtClean="0">
                          <a:latin typeface="StoneSansSemiITC TT"/>
                        </a:rPr>
                        <a:t>Ақмола облысы</a:t>
                      </a: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/>
                </a:tc>
              </a:tr>
              <a:tr h="1373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err="1" smtClean="0">
                          <a:latin typeface="StoneSansSemiITC TT"/>
                        </a:rPr>
                        <a:t>«Кендірлі»курорттық аймағы,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latin typeface="StoneSansSemiITC TT"/>
                        </a:rPr>
                        <a:t> </a:t>
                      </a:r>
                      <a:r>
                        <a:rPr lang="ru-RU" sz="1800" b="1" baseline="0" dirty="0" err="1" smtClean="0">
                          <a:latin typeface="StoneSansSemiITC TT"/>
                        </a:rPr>
                        <a:t>Манғыстау облысы</a:t>
                      </a: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328302"/>
            <a:ext cx="1283976" cy="64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520" y="3505061"/>
            <a:ext cx="1295368" cy="63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643911"/>
            <a:ext cx="1283976" cy="83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19"/>
          <p:cNvGrpSpPr>
            <a:grpSpLocks/>
          </p:cNvGrpSpPr>
          <p:nvPr/>
        </p:nvGrpSpPr>
        <p:grpSpPr bwMode="auto">
          <a:xfrm>
            <a:off x="0" y="6572249"/>
            <a:ext cx="9144000" cy="216379"/>
            <a:chOff x="0" y="6597351"/>
            <a:chExt cx="9144000" cy="216025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0" y="6597351"/>
              <a:ext cx="9144000" cy="1997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kk-KZ" sz="700" cap="all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индустрия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және жаңа технологиялар</a:t>
              </a:r>
              <a:r>
                <a:rPr lang="ru-RU" sz="700" cap="all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00" cap="all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министрлігі</a:t>
              </a:r>
              <a:endParaRPr lang="ru-RU" sz="700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8194" r:id="rId7" imgW="1486107" imgH="1514686" progId="">
                <p:embed/>
              </p:oleObj>
            </a:graphicData>
          </a:graphic>
        </p:graphicFrame>
      </p:grpSp>
      <p:sp>
        <p:nvSpPr>
          <p:cNvPr id="14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8510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</TotalTime>
  <Words>702</Words>
  <Application>Microsoft Office PowerPoint</Application>
  <PresentationFormat>Экран (4:3)</PresentationFormat>
  <Paragraphs>214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ҚАЗАҚСТАН РЕСПУБЛИКАСЫ ТУРИСТІК САЛАСЫНЫҢ ДАМУ ПЕРСПЕКТИВАЛАРЫ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USER</cp:lastModifiedBy>
  <cp:revision>344</cp:revision>
  <cp:lastPrinted>2014-05-06T08:44:52Z</cp:lastPrinted>
  <dcterms:created xsi:type="dcterms:W3CDTF">2013-06-12T15:49:41Z</dcterms:created>
  <dcterms:modified xsi:type="dcterms:W3CDTF">2014-06-16T09:14:16Z</dcterms:modified>
</cp:coreProperties>
</file>