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3" r:id="rId4"/>
    <p:sldId id="259" r:id="rId5"/>
    <p:sldId id="261" r:id="rId6"/>
    <p:sldId id="265" r:id="rId7"/>
    <p:sldId id="266" r:id="rId8"/>
    <p:sldId id="267" r:id="rId9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DC8E"/>
    <a:srgbClr val="FFAF6D"/>
    <a:srgbClr val="C0E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57" autoAdjust="0"/>
    <p:restoredTop sz="94713" autoAdjust="0"/>
  </p:normalViewPr>
  <p:slideViewPr>
    <p:cSldViewPr>
      <p:cViewPr>
        <p:scale>
          <a:sx n="114" d="100"/>
          <a:sy n="114" d="100"/>
        </p:scale>
        <p:origin x="-179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23CEF30-E708-4FFF-9CF2-C4C182E54C04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84DB89-CC0D-4E9D-ADB6-D8CC5E1184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640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12BFFDF-9DA8-4BB2-A5CE-525BFADCAB3F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CD93EF-AE13-4575-A3B1-42037AF4B1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6284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BFB982-C60D-46A5-9431-A675FA4B406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0857BB-AD90-421B-80DF-DA3079400069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5456D4-3844-4CFC-8D8A-1515D597F15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61355F-FC45-41BB-9658-41248CD3CA2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D6FB051-5786-4577-93B6-C0FB3EA04F7E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54C2F4C-4D4A-4EA8-B79E-6F508A8C91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06131-27AF-4F24-B3DB-7FFE8ECA950E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E3178-1636-469F-B808-2D8E1032DA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D557-D1E7-41A4-BCDD-E7330FE52ADA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FF6C5-60F6-4A98-ADF0-111D72BC80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5F8DB-CE2C-43BA-B180-1876E9A8EE55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CAE38-82FE-4462-9DF8-AC37545DE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19D3D85-C063-4DC4-816A-9715990FEED3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D83A84B-610B-4AE9-955D-FC7E635ADB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E273F8-9EC4-4194-8001-51450DE849AE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5778AD-EAF7-4F2C-A208-84452BD49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2635D7-188B-4F3A-BD1E-16B4751E61CF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C618B26-24E1-4C88-B2FE-8F7B717B0E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305614-EEA2-4FFB-8E0D-3F7E8F833421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10C022-84F8-4161-B96E-33A65058AC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B5602-1B99-49B5-A7B3-86927D97918B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85DA9-4169-45B7-BFC4-F64C32451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5E53134-1F3C-4161-91C2-88B2C66F999B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01BBF4-31B2-4B14-A3A2-A04EC4B669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E50F456-7EBC-4914-82E7-C52A91B369C1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C339CA2-4459-4B71-A0CF-2F62DC398C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5549AC0-ABEB-42A5-A828-64D81C039E89}" type="datetimeFigureOut">
              <a:rPr lang="ru-RU"/>
              <a:pPr>
                <a:defRPr/>
              </a:pPr>
              <a:t>10.06.2014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256F024-DCCF-4702-B563-AF9AA18AE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3" r:id="rId2"/>
    <p:sldLayoutId id="2147484008" r:id="rId3"/>
    <p:sldLayoutId id="2147484009" r:id="rId4"/>
    <p:sldLayoutId id="2147484010" r:id="rId5"/>
    <p:sldLayoutId id="2147484011" r:id="rId6"/>
    <p:sldLayoutId id="2147484004" r:id="rId7"/>
    <p:sldLayoutId id="2147484012" r:id="rId8"/>
    <p:sldLayoutId id="2147484013" r:id="rId9"/>
    <p:sldLayoutId id="2147484005" r:id="rId10"/>
    <p:sldLayoutId id="21474840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3143250" y="6438900"/>
            <a:ext cx="25447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latin typeface="Times New Roman" pitchFamily="18" charset="0"/>
                <a:cs typeface="Times New Roman" pitchFamily="18" charset="0"/>
              </a:rPr>
              <a:t>Астана 2014 жыл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22388" y="1481138"/>
            <a:ext cx="6464300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«Қазақстан Республикасының кейбір заңнамалық актілеріне сауда қызметін реттеу мәселелері бойынша өзгерістер мен толықтырулар енгізу туралы» </a:t>
            </a:r>
          </a:p>
          <a:p>
            <a:pPr algn="ctr">
              <a:defRPr/>
            </a:pPr>
            <a:r>
              <a:rPr lang="kk-KZ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Заң жобасы 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548680"/>
            <a:ext cx="7632848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bg2">
                    <a:lumMod val="25000"/>
                  </a:schemeClr>
                </a:solidFill>
              </a:rPr>
              <a:t>Қазақстан Республикасы Экономика және бюджеттік жоспарлау министрлігі</a:t>
            </a:r>
            <a:endParaRPr lang="ru-RU" sz="1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1670050" y="71438"/>
            <a:ext cx="56880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Басты бағыттар</a:t>
            </a:r>
            <a:endParaRPr lang="ru-RU" sz="26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7188" y="642938"/>
            <a:ext cx="8501062" cy="1587"/>
          </a:xfrm>
          <a:prstGeom prst="line">
            <a:avLst/>
          </a:prstGeom>
          <a:ln w="47625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40"/>
          <p:cNvSpPr>
            <a:spLocks noChangeArrowheads="1"/>
          </p:cNvSpPr>
          <p:nvPr/>
        </p:nvSpPr>
        <p:spPr bwMode="gray">
          <a:xfrm>
            <a:off x="1106488" y="4737100"/>
            <a:ext cx="4802187" cy="69215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" name="AutoShape 139"/>
          <p:cNvSpPr>
            <a:spLocks noChangeArrowheads="1"/>
          </p:cNvSpPr>
          <p:nvPr/>
        </p:nvSpPr>
        <p:spPr bwMode="gray">
          <a:xfrm>
            <a:off x="1095375" y="3714750"/>
            <a:ext cx="4802188" cy="714375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1" name="AutoShape 138"/>
          <p:cNvSpPr>
            <a:spLocks noChangeArrowheads="1"/>
          </p:cNvSpPr>
          <p:nvPr/>
        </p:nvSpPr>
        <p:spPr bwMode="gray">
          <a:xfrm>
            <a:off x="1106488" y="2714625"/>
            <a:ext cx="4762500" cy="714375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2" name="AutoShape 98"/>
          <p:cNvSpPr>
            <a:spLocks noChangeArrowheads="1"/>
          </p:cNvSpPr>
          <p:nvPr/>
        </p:nvSpPr>
        <p:spPr bwMode="gray">
          <a:xfrm>
            <a:off x="225722" y="1744945"/>
            <a:ext cx="752645" cy="632167"/>
          </a:xfrm>
          <a:prstGeom prst="roundRect">
            <a:avLst>
              <a:gd name="adj" fmla="val 11921"/>
            </a:avLst>
          </a:prstGeom>
          <a:solidFill>
            <a:srgbClr val="EEAD38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3" name="Text Box 99"/>
          <p:cNvSpPr txBox="1">
            <a:spLocks noChangeArrowheads="1"/>
          </p:cNvSpPr>
          <p:nvPr/>
        </p:nvSpPr>
        <p:spPr bwMode="gray">
          <a:xfrm>
            <a:off x="454025" y="1879600"/>
            <a:ext cx="288925" cy="4111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1</a:t>
            </a:r>
            <a:endParaRPr lang="en-US" sz="25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4" name="AutoShape 100"/>
          <p:cNvSpPr>
            <a:spLocks noChangeArrowheads="1"/>
          </p:cNvSpPr>
          <p:nvPr/>
        </p:nvSpPr>
        <p:spPr bwMode="gray">
          <a:xfrm>
            <a:off x="225722" y="2769872"/>
            <a:ext cx="752645" cy="669516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rgbClr val="3399FF"/>
              </a:gs>
              <a:gs pos="100000">
                <a:srgbClr val="3399FF">
                  <a:gamma/>
                  <a:shade val="69804"/>
                  <a:invGamma/>
                </a:srgbClr>
              </a:gs>
            </a:gsLst>
            <a:lin ang="5400000" scaled="1"/>
          </a:gra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5" name="Text Box 101"/>
          <p:cNvSpPr txBox="1">
            <a:spLocks noChangeArrowheads="1"/>
          </p:cNvSpPr>
          <p:nvPr/>
        </p:nvSpPr>
        <p:spPr bwMode="gray">
          <a:xfrm>
            <a:off x="454025" y="2886075"/>
            <a:ext cx="288925" cy="412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2</a:t>
            </a:r>
            <a:endParaRPr lang="en-US" sz="25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6" name="AutoShape 102"/>
          <p:cNvSpPr>
            <a:spLocks noChangeArrowheads="1"/>
          </p:cNvSpPr>
          <p:nvPr/>
        </p:nvSpPr>
        <p:spPr bwMode="gray">
          <a:xfrm>
            <a:off x="214282" y="3798349"/>
            <a:ext cx="752645" cy="630783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rgbClr val="3BCFA1"/>
              </a:gs>
              <a:gs pos="100000">
                <a:srgbClr val="3BCFA1">
                  <a:gamma/>
                  <a:shade val="69804"/>
                  <a:invGamma/>
                </a:srgbClr>
              </a:gs>
            </a:gsLst>
            <a:lin ang="5400000" scaled="1"/>
          </a:gra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7" name="Text Box 103"/>
          <p:cNvSpPr txBox="1">
            <a:spLocks noChangeArrowheads="1"/>
          </p:cNvSpPr>
          <p:nvPr/>
        </p:nvSpPr>
        <p:spPr bwMode="gray">
          <a:xfrm>
            <a:off x="442913" y="3930650"/>
            <a:ext cx="288925" cy="412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3</a:t>
            </a:r>
            <a:endParaRPr lang="en-US" sz="25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8" name="AutoShape 104"/>
          <p:cNvSpPr>
            <a:spLocks noChangeArrowheads="1"/>
          </p:cNvSpPr>
          <p:nvPr/>
        </p:nvSpPr>
        <p:spPr bwMode="gray">
          <a:xfrm>
            <a:off x="225722" y="4786322"/>
            <a:ext cx="752645" cy="630783"/>
          </a:xfrm>
          <a:prstGeom prst="roundRect">
            <a:avLst>
              <a:gd name="adj" fmla="val 11921"/>
            </a:avLst>
          </a:prstGeom>
          <a:solidFill>
            <a:srgbClr val="918E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9" name="Text Box 105"/>
          <p:cNvSpPr txBox="1">
            <a:spLocks noChangeArrowheads="1"/>
          </p:cNvSpPr>
          <p:nvPr/>
        </p:nvSpPr>
        <p:spPr bwMode="gray">
          <a:xfrm>
            <a:off x="454025" y="4894263"/>
            <a:ext cx="288925" cy="412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4</a:t>
            </a:r>
            <a:endParaRPr lang="en-US" sz="25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" name="AutoShape 116"/>
          <p:cNvSpPr>
            <a:spLocks noChangeArrowheads="1"/>
          </p:cNvSpPr>
          <p:nvPr/>
        </p:nvSpPr>
        <p:spPr bwMode="gray">
          <a:xfrm>
            <a:off x="1082675" y="1714500"/>
            <a:ext cx="4786313" cy="714375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21" name="Text Box 117"/>
          <p:cNvSpPr txBox="1">
            <a:spLocks noChangeArrowheads="1"/>
          </p:cNvSpPr>
          <p:nvPr/>
        </p:nvSpPr>
        <p:spPr bwMode="gray">
          <a:xfrm>
            <a:off x="1079500" y="1958975"/>
            <a:ext cx="5357813" cy="2555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1300" b="1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       </a:t>
            </a:r>
            <a:r>
              <a:rPr lang="kk-KZ" sz="1300" b="1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ІШКІ САУДАНЫ ЖЕТІЛДІРУ</a:t>
            </a:r>
            <a:endParaRPr lang="ru-RU" sz="13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23" name="Text Box 119"/>
          <p:cNvSpPr txBox="1">
            <a:spLocks noChangeArrowheads="1"/>
          </p:cNvSpPr>
          <p:nvPr/>
        </p:nvSpPr>
        <p:spPr bwMode="gray">
          <a:xfrm>
            <a:off x="1031875" y="2903538"/>
            <a:ext cx="4929188" cy="2555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1300" b="1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       БИРЖАЛЫҚ САУДАНЫ </a:t>
            </a:r>
            <a:r>
              <a:rPr lang="kk-KZ" sz="1300" b="1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ЖЕТІЛДІРУ</a:t>
            </a:r>
            <a:endParaRPr lang="ru-RU" sz="13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Text Box 120"/>
          <p:cNvSpPr txBox="1">
            <a:spLocks noChangeArrowheads="1"/>
          </p:cNvSpPr>
          <p:nvPr/>
        </p:nvSpPr>
        <p:spPr bwMode="gray">
          <a:xfrm>
            <a:off x="1011238" y="3929063"/>
            <a:ext cx="5143500" cy="2555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1300" b="1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        ЭЛЕКТРОНДЫҚ САУДАНЫ </a:t>
            </a:r>
            <a:r>
              <a:rPr lang="kk-KZ" sz="1300" b="1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ЖЕТІЛДІРУ</a:t>
            </a:r>
            <a:endParaRPr lang="ru-RU" sz="13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5" name="Text Box 121"/>
          <p:cNvSpPr txBox="1">
            <a:spLocks noChangeArrowheads="1"/>
          </p:cNvSpPr>
          <p:nvPr/>
        </p:nvSpPr>
        <p:spPr bwMode="gray">
          <a:xfrm>
            <a:off x="1214438" y="5000625"/>
            <a:ext cx="4629150" cy="4556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1300" b="1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     СЫРТҚЫ САУДАНЫ </a:t>
            </a:r>
            <a:r>
              <a:rPr lang="kk-KZ" sz="1300" b="1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ЖЕТІЛДІРУ</a:t>
            </a:r>
            <a:endParaRPr lang="ru-RU" sz="13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ru-RU" sz="13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6072188" y="1714500"/>
            <a:ext cx="2857500" cy="3786188"/>
          </a:xfrm>
          <a:prstGeom prst="rect">
            <a:avLst/>
          </a:prstGeom>
          <a:solidFill>
            <a:schemeClr val="bg1"/>
          </a:solidFill>
          <a:ln w="9525">
            <a:solidFill>
              <a:srgbClr val="C0C0C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36000" tIns="36000" rIns="36000" bIns="3600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u="sng" dirty="0">
              <a:solidFill>
                <a:srgbClr val="C0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srgbClr val="C0000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+mn-lt"/>
                <a:cs typeface="+mn-cs"/>
              </a:rPr>
              <a:t>«</a:t>
            </a:r>
            <a:r>
              <a:rPr lang="ru-RU" sz="1600" b="1" dirty="0" err="1">
                <a:latin typeface="+mn-lt"/>
                <a:cs typeface="+mn-cs"/>
              </a:rPr>
              <a:t>Әкімшілік</a:t>
            </a:r>
            <a:r>
              <a:rPr lang="ru-RU" sz="1600" b="1" dirty="0">
                <a:latin typeface="+mn-lt"/>
                <a:cs typeface="+mn-cs"/>
              </a:rPr>
              <a:t> </a:t>
            </a:r>
            <a:r>
              <a:rPr lang="ru-RU" sz="1600" b="1" dirty="0" err="1">
                <a:latin typeface="+mn-lt"/>
                <a:cs typeface="+mn-cs"/>
              </a:rPr>
              <a:t>құқық</a:t>
            </a:r>
            <a:r>
              <a:rPr lang="ru-RU" sz="1600" b="1" dirty="0">
                <a:latin typeface="+mn-lt"/>
                <a:cs typeface="+mn-cs"/>
              </a:rPr>
              <a:t> </a:t>
            </a:r>
            <a:r>
              <a:rPr lang="ru-RU" sz="1600" b="1" dirty="0" err="1">
                <a:latin typeface="+mn-lt"/>
                <a:cs typeface="+mn-cs"/>
              </a:rPr>
              <a:t>бұзушылықтар</a:t>
            </a:r>
            <a:r>
              <a:rPr lang="ru-RU" sz="1600" b="1" dirty="0">
                <a:latin typeface="+mn-lt"/>
                <a:cs typeface="+mn-cs"/>
              </a:rPr>
              <a:t> </a:t>
            </a:r>
            <a:r>
              <a:rPr lang="ru-RU" sz="1600" b="1" dirty="0" err="1">
                <a:latin typeface="+mn-lt"/>
                <a:cs typeface="+mn-cs"/>
              </a:rPr>
              <a:t>туралы</a:t>
            </a:r>
            <a:r>
              <a:rPr lang="ru-RU" sz="1600" b="1" dirty="0">
                <a:latin typeface="+mn-lt"/>
                <a:cs typeface="+mn-cs"/>
              </a:rPr>
              <a:t>» </a:t>
            </a:r>
            <a:r>
              <a:rPr lang="ru-RU" sz="1600" b="1" dirty="0" err="1">
                <a:latin typeface="+mn-lt"/>
                <a:cs typeface="+mn-cs"/>
              </a:rPr>
              <a:t>Кодексіне</a:t>
            </a:r>
            <a:endParaRPr lang="ru-RU" sz="1600" b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+mn-lt"/>
                <a:cs typeface="+mn-cs"/>
              </a:rPr>
              <a:t>«</a:t>
            </a:r>
            <a:r>
              <a:rPr lang="ru-RU" sz="1600" b="1" dirty="0" err="1">
                <a:latin typeface="+mn-lt"/>
                <a:cs typeface="+mn-cs"/>
              </a:rPr>
              <a:t>Сауда</a:t>
            </a:r>
            <a:r>
              <a:rPr lang="ru-RU" sz="1600" b="1" dirty="0">
                <a:latin typeface="+mn-lt"/>
                <a:cs typeface="+mn-cs"/>
              </a:rPr>
              <a:t> </a:t>
            </a:r>
            <a:r>
              <a:rPr lang="ru-RU" sz="1600" b="1" dirty="0" err="1">
                <a:latin typeface="+mn-lt"/>
                <a:cs typeface="+mn-cs"/>
              </a:rPr>
              <a:t>қызметін</a:t>
            </a:r>
            <a:r>
              <a:rPr lang="ru-RU" sz="1600" b="1" dirty="0">
                <a:latin typeface="+mn-lt"/>
                <a:cs typeface="+mn-cs"/>
              </a:rPr>
              <a:t> </a:t>
            </a:r>
            <a:r>
              <a:rPr lang="ru-RU" sz="1600" b="1" dirty="0" err="1">
                <a:latin typeface="+mn-lt"/>
                <a:cs typeface="+mn-cs"/>
              </a:rPr>
              <a:t>реттеу</a:t>
            </a:r>
            <a:r>
              <a:rPr lang="ru-RU" sz="1600" b="1" dirty="0">
                <a:latin typeface="+mn-lt"/>
                <a:cs typeface="+mn-cs"/>
              </a:rPr>
              <a:t> </a:t>
            </a:r>
            <a:r>
              <a:rPr lang="ru-RU" sz="1600" b="1" dirty="0" err="1">
                <a:latin typeface="+mn-lt"/>
                <a:cs typeface="+mn-cs"/>
              </a:rPr>
              <a:t>туралы</a:t>
            </a:r>
            <a:r>
              <a:rPr lang="ru-RU" sz="1600" b="1" dirty="0">
                <a:latin typeface="+mn-lt"/>
                <a:cs typeface="+mn-cs"/>
              </a:rPr>
              <a:t>» </a:t>
            </a:r>
            <a:r>
              <a:rPr lang="ru-RU" sz="1600" b="1" dirty="0" err="1">
                <a:latin typeface="+mn-lt"/>
                <a:cs typeface="+mn-cs"/>
              </a:rPr>
              <a:t>Заңға</a:t>
            </a:r>
            <a:endParaRPr lang="ru-RU" sz="1600" b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+mn-lt"/>
                <a:cs typeface="+mn-cs"/>
              </a:rPr>
              <a:t>«</a:t>
            </a:r>
            <a:r>
              <a:rPr lang="ru-RU" sz="1600" b="1" dirty="0" err="1">
                <a:latin typeface="+mn-lt"/>
                <a:cs typeface="+mn-cs"/>
              </a:rPr>
              <a:t>Тауар</a:t>
            </a:r>
            <a:r>
              <a:rPr lang="ru-RU" sz="1600" b="1" dirty="0">
                <a:latin typeface="+mn-lt"/>
                <a:cs typeface="+mn-cs"/>
              </a:rPr>
              <a:t> </a:t>
            </a:r>
            <a:r>
              <a:rPr lang="ru-RU" sz="1600" b="1" dirty="0" err="1">
                <a:latin typeface="+mn-lt"/>
                <a:cs typeface="+mn-cs"/>
              </a:rPr>
              <a:t>биржалары</a:t>
            </a:r>
            <a:r>
              <a:rPr lang="ru-RU" sz="1600" b="1" dirty="0">
                <a:latin typeface="+mn-lt"/>
                <a:cs typeface="+mn-cs"/>
              </a:rPr>
              <a:t> </a:t>
            </a:r>
            <a:r>
              <a:rPr lang="ru-RU" sz="1600" b="1" dirty="0" err="1">
                <a:latin typeface="+mn-lt"/>
                <a:cs typeface="+mn-cs"/>
              </a:rPr>
              <a:t>туралы</a:t>
            </a:r>
            <a:r>
              <a:rPr lang="ru-RU" sz="1600" b="1" dirty="0">
                <a:latin typeface="+mn-lt"/>
                <a:cs typeface="+mn-cs"/>
              </a:rPr>
              <a:t>» </a:t>
            </a:r>
            <a:r>
              <a:rPr lang="ru-RU" sz="1600" b="1" dirty="0" err="1">
                <a:latin typeface="+mn-lt"/>
                <a:cs typeface="+mn-cs"/>
              </a:rPr>
              <a:t>Заңға</a:t>
            </a:r>
            <a:r>
              <a:rPr lang="ru-RU" sz="1600" b="1" dirty="0">
                <a:latin typeface="+mn-lt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sng" dirty="0" err="1">
                <a:solidFill>
                  <a:srgbClr val="FF0000"/>
                </a:solidFill>
                <a:latin typeface="+mn-lt"/>
                <a:cs typeface="+mn-cs"/>
              </a:rPr>
              <a:t>түзетулер</a:t>
            </a:r>
            <a:r>
              <a:rPr lang="ru-RU" sz="1600" b="1" u="sng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ru-RU" sz="1600" b="1" u="sng" dirty="0" err="1">
                <a:solidFill>
                  <a:srgbClr val="FF0000"/>
                </a:solidFill>
                <a:latin typeface="+mn-lt"/>
                <a:cs typeface="+mn-cs"/>
              </a:rPr>
              <a:t>енгізіледі</a:t>
            </a:r>
            <a:endParaRPr lang="ru-RU" sz="1400" b="1" u="sng" dirty="0">
              <a:solidFill>
                <a:srgbClr val="FF000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571500" y="71438"/>
            <a:ext cx="73580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sz="2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сауданы</a:t>
            </a:r>
            <a:r>
              <a:rPr lang="ru-RU" sz="2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жетілдіру</a:t>
            </a:r>
            <a:endParaRPr lang="ru-RU" sz="26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7188" y="642938"/>
            <a:ext cx="8501062" cy="1587"/>
          </a:xfrm>
          <a:prstGeom prst="line">
            <a:avLst/>
          </a:prstGeom>
          <a:ln w="47625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5929313" y="1857375"/>
            <a:ext cx="2928937" cy="12144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Тауарларды</a:t>
            </a:r>
            <a:r>
              <a:rPr lang="kk-KZ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ң т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абиғи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шығындалу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нормаларын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әзірлеу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қажеттілігі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ұсыныстарды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алғанда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5929313" y="4572000"/>
            <a:ext cx="2928937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i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Арнаулы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нысанды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киім-кешектерді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қолданып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жасалатын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қылмысты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болдырмау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571625" y="857250"/>
            <a:ext cx="2571750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</a:rPr>
              <a:t>Норма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929313" y="857250"/>
            <a:ext cx="3000375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FF0000"/>
                </a:solidFill>
              </a:rPr>
              <a:t>Нәтиже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1" name="AutoShape 138"/>
          <p:cNvSpPr>
            <a:spLocks noChangeArrowheads="1"/>
          </p:cNvSpPr>
          <p:nvPr/>
        </p:nvSpPr>
        <p:spPr bwMode="gray">
          <a:xfrm>
            <a:off x="285720" y="1857364"/>
            <a:ext cx="5214974" cy="1214446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Азық-түлік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тауарларының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табиғи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шығындалу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нормаларын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бекіту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бойынша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/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Y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к</a:t>
            </a:r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i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мет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құзыретін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нығайту</a:t>
            </a:r>
            <a:endParaRPr lang="ru-RU" sz="1000" dirty="0"/>
          </a:p>
        </p:txBody>
      </p:sp>
      <p:sp>
        <p:nvSpPr>
          <p:cNvPr id="33" name="Стрелка вниз 32"/>
          <p:cNvSpPr/>
          <p:nvPr/>
        </p:nvSpPr>
        <p:spPr>
          <a:xfrm rot="16200000">
            <a:off x="5643563" y="4929188"/>
            <a:ext cx="71437" cy="357187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AutoShape 138"/>
          <p:cNvSpPr>
            <a:spLocks noChangeArrowheads="1"/>
          </p:cNvSpPr>
          <p:nvPr/>
        </p:nvSpPr>
        <p:spPr bwMode="gray">
          <a:xfrm>
            <a:off x="285720" y="4500570"/>
            <a:ext cx="5214974" cy="1214446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Әскери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,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нысанды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және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арнаулы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нысанды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киім-кешек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заттарына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жататын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тауарларды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/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еркін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сатуға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шектеулер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белгілеу</a:t>
            </a:r>
            <a:endParaRPr lang="ru-RU" sz="1000" dirty="0"/>
          </a:p>
        </p:txBody>
      </p:sp>
      <p:sp>
        <p:nvSpPr>
          <p:cNvPr id="12" name="Стрелка вниз 11"/>
          <p:cNvSpPr/>
          <p:nvPr/>
        </p:nvSpPr>
        <p:spPr>
          <a:xfrm rot="16200000">
            <a:off x="5643563" y="2286000"/>
            <a:ext cx="71438" cy="357187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138"/>
          <p:cNvSpPr>
            <a:spLocks noChangeArrowheads="1"/>
          </p:cNvSpPr>
          <p:nvPr/>
        </p:nvSpPr>
        <p:spPr bwMode="gray">
          <a:xfrm>
            <a:off x="285720" y="3214686"/>
            <a:ext cx="5214974" cy="1143008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Жаңа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«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сауда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желісі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»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ұғымын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latin typeface="Arial Black" pitchFamily="34" charset="0"/>
                <a:cs typeface="Times New Roman" pitchFamily="18" charset="0"/>
              </a:rPr>
              <a:t>енгізу</a:t>
            </a:r>
            <a:endParaRPr lang="ru-RU" sz="1000" dirty="0"/>
          </a:p>
        </p:txBody>
      </p:sp>
      <p:sp>
        <p:nvSpPr>
          <p:cNvPr id="14" name="Стрелка вниз 13"/>
          <p:cNvSpPr/>
          <p:nvPr/>
        </p:nvSpPr>
        <p:spPr>
          <a:xfrm rot="16200000">
            <a:off x="5643563" y="3643313"/>
            <a:ext cx="71437" cy="357187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929313" y="3214688"/>
            <a:ext cx="2928937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i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Ішкі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сауда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ұғым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аппаратын</a:t>
            </a:r>
            <a:r>
              <a:rPr lang="ru-RU" sz="140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жүйелеу</a:t>
            </a:r>
            <a:endParaRPr lang="ru-RU" sz="1400" i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642938" y="142875"/>
            <a:ext cx="78581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Биржалық</a:t>
            </a:r>
            <a:r>
              <a:rPr lang="ru-RU" sz="25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сауданы</a:t>
            </a:r>
            <a:r>
              <a:rPr lang="ru-RU" sz="25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жетілдіру</a:t>
            </a:r>
            <a:endParaRPr lang="ru-RU" sz="25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7188" y="712788"/>
            <a:ext cx="8501062" cy="1587"/>
          </a:xfrm>
          <a:prstGeom prst="line">
            <a:avLst/>
          </a:prstGeom>
          <a:ln w="47625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трелка вниз 10"/>
          <p:cNvSpPr/>
          <p:nvPr/>
        </p:nvSpPr>
        <p:spPr>
          <a:xfrm rot="16200000">
            <a:off x="4572000" y="2000251"/>
            <a:ext cx="142875" cy="85725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6200000">
            <a:off x="4572000" y="3357563"/>
            <a:ext cx="142875" cy="85725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72063" y="1714500"/>
            <a:ext cx="3786187" cy="8207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200" b="1" i="1" dirty="0">
              <a:solidFill>
                <a:schemeClr val="accent4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i="1" dirty="0">
              <a:solidFill>
                <a:schemeClr val="accent4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16200000">
            <a:off x="4572000" y="4786313"/>
            <a:ext cx="142875" cy="85725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AutoShape 116"/>
          <p:cNvSpPr>
            <a:spLocks noChangeArrowheads="1"/>
          </p:cNvSpPr>
          <p:nvPr/>
        </p:nvSpPr>
        <p:spPr bwMode="gray">
          <a:xfrm>
            <a:off x="428596" y="1785926"/>
            <a:ext cx="3714776" cy="107157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Толық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электрондық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биржалық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сауда-саттыққа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көшу</a:t>
            </a:r>
            <a:endParaRPr lang="ru-RU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20" name="AutoShape 116"/>
          <p:cNvSpPr>
            <a:spLocks noChangeArrowheads="1"/>
          </p:cNvSpPr>
          <p:nvPr/>
        </p:nvSpPr>
        <p:spPr bwMode="gray">
          <a:xfrm>
            <a:off x="428596" y="2928934"/>
            <a:ext cx="3714776" cy="1571636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Тауар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биржалары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бойынша</a:t>
            </a:r>
            <a:endParaRPr lang="ru-RU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Қазақстан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Республикасы</a:t>
            </a:r>
            <a:endParaRPr lang="ru-RU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заңнамаларының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талаптарын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орындамаған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үшін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әкімшілік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жауапкершілікті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орнату</a:t>
            </a:r>
            <a:endParaRPr lang="ru-RU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5143500" y="1785938"/>
            <a:ext cx="3500438" cy="1357312"/>
          </a:xfrm>
          <a:prstGeom prst="rect">
            <a:avLst/>
          </a:prstGeom>
          <a:gradFill>
            <a:gsLst>
              <a:gs pos="0">
                <a:schemeClr val="bg2">
                  <a:lumMod val="50000"/>
                </a:schemeClr>
              </a:gs>
              <a:gs pos="65000">
                <a:schemeClr val="accent1">
                  <a:tint val="32000"/>
                  <a:satMod val="250000"/>
                </a:schemeClr>
              </a:gs>
              <a:gs pos="100000">
                <a:schemeClr val="accent1">
                  <a:tint val="23000"/>
                  <a:satMod val="30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Ескі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форматтардан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(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дауысты</a:t>
            </a:r>
            <a:r>
              <a:rPr lang="kk-KZ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қ, қағаз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)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Халықаралық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тәжірибеде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мақұлданған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жаңа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сауданы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жүргізу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форматтарына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көшу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5143500" y="3284538"/>
            <a:ext cx="3500438" cy="1216025"/>
          </a:xfrm>
          <a:prstGeom prst="rect">
            <a:avLst/>
          </a:prstGeom>
          <a:gradFill>
            <a:gsLst>
              <a:gs pos="0">
                <a:schemeClr val="bg2">
                  <a:lumMod val="50000"/>
                </a:schemeClr>
              </a:gs>
              <a:gs pos="65000">
                <a:schemeClr val="accent1">
                  <a:tint val="32000"/>
                  <a:satMod val="250000"/>
                </a:schemeClr>
              </a:gs>
              <a:gs pos="100000">
                <a:schemeClr val="accent1">
                  <a:tint val="23000"/>
                  <a:satMod val="30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Биржа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саудасына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ықтимал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қатысушылардың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сенімін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арттыру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және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биржалық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сауданы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жүргізу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ашықтығын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қамтамасыз</a:t>
            </a:r>
            <a:r>
              <a:rPr lang="ru-RU" sz="15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5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ету</a:t>
            </a:r>
            <a:endParaRPr lang="ru-RU" sz="1500" b="1" i="1" dirty="0">
              <a:solidFill>
                <a:srgbClr val="1D314E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5143500" y="4572000"/>
            <a:ext cx="3500438" cy="1285875"/>
          </a:xfrm>
          <a:prstGeom prst="rect">
            <a:avLst/>
          </a:prstGeom>
          <a:gradFill>
            <a:gsLst>
              <a:gs pos="0">
                <a:schemeClr val="bg2">
                  <a:lumMod val="50000"/>
                </a:schemeClr>
              </a:gs>
              <a:gs pos="65000">
                <a:schemeClr val="accent1">
                  <a:tint val="32000"/>
                  <a:satMod val="250000"/>
                </a:schemeClr>
              </a:gs>
              <a:gs pos="100000">
                <a:schemeClr val="accent1">
                  <a:tint val="23000"/>
                  <a:satMod val="30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Тауар</a:t>
            </a:r>
            <a:r>
              <a:rPr lang="ru-RU" sz="16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6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биржаларының</a:t>
            </a:r>
            <a:endParaRPr lang="ru-RU" sz="1600" b="1" i="1" dirty="0">
              <a:solidFill>
                <a:srgbClr val="1D314E"/>
              </a:solidFill>
              <a:latin typeface="Calibri" pitchFamily="34" charset="0"/>
              <a:cs typeface="Arial" charset="0"/>
            </a:endParaRPr>
          </a:p>
          <a:p>
            <a:pPr algn="ctr">
              <a:lnSpc>
                <a:spcPct val="115000"/>
              </a:lnSpc>
              <a:defRPr/>
            </a:pPr>
            <a:r>
              <a:rPr lang="ru-RU" sz="16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6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құқықтары</a:t>
            </a:r>
            <a:r>
              <a:rPr lang="ru-RU" sz="16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мен </a:t>
            </a:r>
            <a:r>
              <a:rPr lang="ru-RU" sz="16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міндеттері</a:t>
            </a:r>
            <a:r>
              <a:rPr lang="ru-RU" sz="16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6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мәселелері</a:t>
            </a:r>
            <a:r>
              <a:rPr lang="ru-RU" sz="16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6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бойынша</a:t>
            </a:r>
            <a:r>
              <a:rPr lang="ru-RU" sz="16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6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тауар</a:t>
            </a:r>
            <a:r>
              <a:rPr lang="ru-RU" sz="16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6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биржасы</a:t>
            </a:r>
            <a:r>
              <a:rPr lang="ru-RU" sz="16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600" b="1" i="1" dirty="0" err="1" smtClean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заңнамасындағы</a:t>
            </a:r>
            <a:r>
              <a:rPr lang="ru-RU" sz="1600" b="1" i="1" dirty="0" smtClean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6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кемшіліктерді</a:t>
            </a:r>
            <a:r>
              <a:rPr lang="ru-RU" sz="1600" b="1" i="1" dirty="0">
                <a:solidFill>
                  <a:srgbClr val="1D314E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1600" b="1" i="1" dirty="0" err="1">
                <a:solidFill>
                  <a:srgbClr val="1D314E"/>
                </a:solidFill>
                <a:latin typeface="Calibri" pitchFamily="34" charset="0"/>
                <a:cs typeface="Arial" charset="0"/>
              </a:rPr>
              <a:t>жою</a:t>
            </a:r>
            <a:endParaRPr lang="ru-RU" sz="1600" b="1" i="1" dirty="0">
              <a:solidFill>
                <a:srgbClr val="1D314E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214438" y="928688"/>
            <a:ext cx="2571750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</a:rPr>
              <a:t>Норма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572125" y="928688"/>
            <a:ext cx="3000375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dirty="0">
                <a:solidFill>
                  <a:srgbClr val="FF0000"/>
                </a:solidFill>
              </a:rPr>
              <a:t>Нәтиже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7" name="AutoShape 116"/>
          <p:cNvSpPr>
            <a:spLocks noChangeArrowheads="1"/>
          </p:cNvSpPr>
          <p:nvPr/>
        </p:nvSpPr>
        <p:spPr bwMode="gray">
          <a:xfrm>
            <a:off x="428596" y="4572008"/>
            <a:ext cx="3714776" cy="1285884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Тауар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биржаларының</a:t>
            </a:r>
            <a:endParaRPr lang="ru-RU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құқықтары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мен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міндеттерін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заңнамалық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түрде</a:t>
            </a: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бекіту</a:t>
            </a:r>
            <a:endParaRPr lang="ru-RU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642938" y="142875"/>
            <a:ext cx="7858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Электрондық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сауданы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жетілдіру</a:t>
            </a:r>
            <a:endParaRPr lang="ru-RU" sz="24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7188" y="712788"/>
            <a:ext cx="8501062" cy="1587"/>
          </a:xfrm>
          <a:prstGeom prst="line">
            <a:avLst/>
          </a:prstGeom>
          <a:ln w="47625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214438" y="928688"/>
            <a:ext cx="2571750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</a:rPr>
              <a:t>Норма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500688" y="928688"/>
            <a:ext cx="3000375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FF0000"/>
                </a:solidFill>
              </a:rPr>
              <a:t>Нәтиже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0" name="AutoShape 138"/>
          <p:cNvSpPr>
            <a:spLocks noChangeArrowheads="1"/>
          </p:cNvSpPr>
          <p:nvPr/>
        </p:nvSpPr>
        <p:spPr bwMode="gray">
          <a:xfrm>
            <a:off x="285720" y="1785926"/>
            <a:ext cx="4500594" cy="1000132"/>
          </a:xfrm>
          <a:prstGeom prst="roundRect">
            <a:avLst>
              <a:gd name="adj" fmla="val 10889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65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16200000" scaled="0"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«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электрондық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сауда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»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ұғымын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енгізу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және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электрондық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сауданы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жүзеге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асыру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тәртібін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регламенттеу</a:t>
            </a:r>
            <a:endParaRPr lang="ru-RU" sz="135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2" name="AutoShape 138"/>
          <p:cNvSpPr>
            <a:spLocks noChangeArrowheads="1"/>
          </p:cNvSpPr>
          <p:nvPr/>
        </p:nvSpPr>
        <p:spPr bwMode="gray">
          <a:xfrm>
            <a:off x="285720" y="3933056"/>
            <a:ext cx="4500594" cy="720080"/>
          </a:xfrm>
          <a:prstGeom prst="roundRect">
            <a:avLst>
              <a:gd name="adj" fmla="val 10889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65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16200000" scaled="0"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Электрондық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сауданы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жүзеге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асыру</a:t>
            </a:r>
            <a:endParaRPr lang="ru-RU" sz="135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кезінде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тұтынушылардың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құқықтарын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қорғау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туралы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нормамен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толықтыру</a:t>
            </a:r>
            <a:endParaRPr lang="ru-RU" sz="135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4" name="AutoShape 138"/>
          <p:cNvSpPr>
            <a:spLocks noChangeArrowheads="1"/>
          </p:cNvSpPr>
          <p:nvPr/>
        </p:nvSpPr>
        <p:spPr bwMode="gray">
          <a:xfrm>
            <a:off x="285720" y="2924944"/>
            <a:ext cx="4500594" cy="932680"/>
          </a:xfrm>
          <a:prstGeom prst="roundRect">
            <a:avLst>
              <a:gd name="adj" fmla="val 10889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65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16200000" scaled="0"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35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Электрондық </a:t>
            </a:r>
            <a:r>
              <a:rPr lang="kk-KZ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сауданы жүзеге асыру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кезінде сатушының, оның ішінде сатушының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өзі туралы </a:t>
            </a:r>
            <a:r>
              <a:rPr lang="kk-KZ" sz="135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ақпаратты </a:t>
            </a:r>
            <a:r>
              <a:rPr lang="kk-KZ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ұсыну бойынша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міндеттерін бекіту</a:t>
            </a:r>
            <a:endParaRPr lang="ru-RU" sz="1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16200000">
            <a:off x="5072063" y="2000250"/>
            <a:ext cx="71437" cy="500063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 rot="16200000">
            <a:off x="5072063" y="3000375"/>
            <a:ext cx="71437" cy="500063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 rot="16200000">
            <a:off x="5072063" y="4000500"/>
            <a:ext cx="71437" cy="500063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5429250" y="1785938"/>
            <a:ext cx="3500438" cy="20002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kk-KZ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Электрондық сауда нормаларын жүйелеу </a:t>
            </a:r>
            <a:r>
              <a:rPr lang="kk-KZ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 </a:t>
            </a:r>
            <a:r>
              <a:rPr lang="kk-KZ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электрондық сауданы жүзеге асыру үшін жағдай жасау</a:t>
            </a:r>
            <a:endParaRPr lang="en-US" sz="1550" i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5429250" y="3857625"/>
            <a:ext cx="3500438" cy="22145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Телекоммуникация </a:t>
            </a:r>
            <a:r>
              <a:rPr lang="ru-RU" sz="155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желілері</a:t>
            </a:r>
            <a:r>
              <a:rPr lang="ru-RU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5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арқылы</a:t>
            </a:r>
            <a:r>
              <a:rPr lang="ru-RU" sz="1550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5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55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55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тауарларды</a:t>
            </a:r>
            <a:r>
              <a:rPr lang="ru-RU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5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сату</a:t>
            </a:r>
            <a:r>
              <a:rPr lang="ru-RU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5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5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қауіпсіздікті</a:t>
            </a:r>
            <a:r>
              <a:rPr lang="ru-RU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55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ашықтықты</a:t>
            </a:r>
            <a:r>
              <a:rPr lang="ru-RU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5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sz="155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5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ету</a:t>
            </a:r>
            <a:endParaRPr lang="en-US" sz="1550" i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138"/>
          <p:cNvSpPr>
            <a:spLocks noChangeArrowheads="1"/>
          </p:cNvSpPr>
          <p:nvPr/>
        </p:nvSpPr>
        <p:spPr bwMode="gray">
          <a:xfrm>
            <a:off x="285720" y="4797152"/>
            <a:ext cx="4500594" cy="1512168"/>
          </a:xfrm>
          <a:prstGeom prst="roundRect">
            <a:avLst>
              <a:gd name="adj" fmla="val 10889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65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16200000" scaled="0"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Іс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жүзінде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жұмыстарды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орындамай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, </a:t>
            </a:r>
          </a:p>
          <a:p>
            <a:pPr algn="ctr">
              <a:defRPr/>
            </a:pP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қызмет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көрсетпей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,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тауарларды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тиеп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жібермей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,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құқыққа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қарсы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мақсаттарды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көздеген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телекоммуникациялық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желілерде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жасалған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мәмілелер</a:t>
            </a:r>
            <a:r>
              <a:rPr lang="ru-RU" sz="135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үшін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әкімшілік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жауапкершілікті</a:t>
            </a:r>
            <a:r>
              <a:rPr lang="ru-RU" sz="13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3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енгізу</a:t>
            </a:r>
            <a:endParaRPr lang="ru-RU" sz="1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 rot="16200000">
            <a:off x="5072063" y="5072062"/>
            <a:ext cx="71438" cy="500063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642938" y="142875"/>
            <a:ext cx="78581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Сыртқы сауданы жетілдіру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келісімдеріне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сәйкес келтіру</a:t>
            </a:r>
            <a:endParaRPr lang="ru-RU" sz="24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7188" y="1000125"/>
            <a:ext cx="8501062" cy="1588"/>
          </a:xfrm>
          <a:prstGeom prst="line">
            <a:avLst/>
          </a:prstGeom>
          <a:ln w="47625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143000" y="1214438"/>
            <a:ext cx="2571750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</a:rPr>
              <a:t>Норма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572124" y="1214438"/>
            <a:ext cx="3000375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 smtClean="0">
                <a:solidFill>
                  <a:schemeClr val="accent2"/>
                </a:solidFill>
              </a:rPr>
              <a:t>Нәтиже</a:t>
            </a:r>
            <a:endParaRPr lang="ru-RU" sz="2000" dirty="0">
              <a:solidFill>
                <a:schemeClr val="accent2"/>
              </a:solidFill>
            </a:endParaRPr>
          </a:p>
        </p:txBody>
      </p:sp>
      <p:sp>
        <p:nvSpPr>
          <p:cNvPr id="10" name="AutoShape 138"/>
          <p:cNvSpPr>
            <a:spLocks noChangeArrowheads="1"/>
          </p:cNvSpPr>
          <p:nvPr/>
        </p:nvSpPr>
        <p:spPr bwMode="gray">
          <a:xfrm>
            <a:off x="142844" y="2143116"/>
            <a:ext cx="4857784" cy="2000264"/>
          </a:xfrm>
          <a:prstGeom prst="roundRect">
            <a:avLst>
              <a:gd name="adj" fmla="val 10889"/>
            </a:avLst>
          </a:prstGeom>
          <a:gradFill>
            <a:gsLst>
              <a:gs pos="0">
                <a:srgbClr val="B5DC8E"/>
              </a:gs>
              <a:gs pos="65000">
                <a:schemeClr val="bg1"/>
              </a:gs>
              <a:gs pos="100000">
                <a:srgbClr val="B5DC8E"/>
              </a:gs>
            </a:gsLst>
            <a:lin ang="16200000" scaled="0"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Үкіметті  мынадай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 </a:t>
            </a: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құзыретпен  айқындау:</a:t>
            </a:r>
            <a:endParaRPr lang="en-US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-"/>
              <a:tabLst>
                <a:tab pos="88900" algn="l"/>
              </a:tabLst>
              <a:defRPr/>
            </a:pP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кедендік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әкету баждарын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қолдану;</a:t>
            </a:r>
            <a:endParaRPr lang="ru-RU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-"/>
              <a:tabLst>
                <a:tab pos="88900" algn="l"/>
              </a:tabLst>
              <a:defRPr/>
            </a:pPr>
            <a:r>
              <a: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тауарлардың кейбір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түрлеріне тарифтік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әкету</a:t>
            </a: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квоталарын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белг</a:t>
            </a:r>
            <a:r>
              <a:rPr lang="kk-KZ" sz="14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ілеу</a:t>
            </a:r>
            <a:r>
              <a:rPr lang="ru-RU" sz="14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endParaRPr lang="ru-RU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3" name="AutoShape 138"/>
          <p:cNvSpPr>
            <a:spLocks noChangeArrowheads="1"/>
          </p:cNvSpPr>
          <p:nvPr/>
        </p:nvSpPr>
        <p:spPr bwMode="gray">
          <a:xfrm>
            <a:off x="142844" y="4286256"/>
            <a:ext cx="4857784" cy="1285884"/>
          </a:xfrm>
          <a:prstGeom prst="roundRect">
            <a:avLst>
              <a:gd name="adj" fmla="val 10889"/>
            </a:avLst>
          </a:prstGeom>
          <a:gradFill>
            <a:gsLst>
              <a:gs pos="0">
                <a:srgbClr val="B5DC8E"/>
              </a:gs>
              <a:gs pos="65000">
                <a:schemeClr val="bg1"/>
              </a:gs>
              <a:gs pos="100000">
                <a:srgbClr val="B5DC8E"/>
              </a:gs>
            </a:gsLst>
            <a:lin ang="16200000" scaled="0"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Ұлттық заңнаманы тарифтік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емес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реттеу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шараларын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 </a:t>
            </a: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қолдану бөлігінде Кеден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одағының халықаралық  шарттарымен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сәйкес келтіру</a:t>
            </a:r>
            <a:r>
              <a:rPr lang="ru-RU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endParaRPr lang="ru-RU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16200000">
            <a:off x="5143500" y="3071813"/>
            <a:ext cx="71438" cy="214312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 rot="16200000">
            <a:off x="5143500" y="4786313"/>
            <a:ext cx="71438" cy="214312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5357813" y="2143125"/>
            <a:ext cx="3500437" cy="2071688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tabLst>
                <a:tab pos="2600325" algn="l"/>
              </a:tabLst>
              <a:defRPr/>
            </a:pPr>
            <a:endParaRPr lang="ru-RU" sz="1400" i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tabLst>
                <a:tab pos="2600325" algn="l"/>
              </a:tabLst>
              <a:defRPr/>
            </a:pP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Кедендік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әкету баждарының</a:t>
            </a:r>
            <a:endParaRPr lang="ru-RU" sz="1400" i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tabLst>
                <a:tab pos="2600325" algn="l"/>
              </a:tabLst>
              <a:defRPr/>
            </a:pP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ставкаларын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бекіту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Тауарлардың  белгілі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мөлшерін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әкету кезіндегі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кедендік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әкету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баждарының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аса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төмен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ставкаларын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i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өзгерту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 fontAlgn="auto">
              <a:spcAft>
                <a:spcPts val="0"/>
              </a:spcAft>
              <a:defRPr/>
            </a:pPr>
            <a:endParaRPr lang="ru-RU" sz="1400" i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5357813" y="4286250"/>
            <a:ext cx="3500437" cy="1285875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Тарифтік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емес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реттеу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шараларын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қолдану тәртібі бойынша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бірыңғай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4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талқылау</a:t>
            </a:r>
            <a:r>
              <a:rPr lang="ru-RU" sz="14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357188" y="1000125"/>
            <a:ext cx="8501062" cy="1588"/>
          </a:xfrm>
          <a:prstGeom prst="line">
            <a:avLst/>
          </a:prstGeom>
          <a:ln w="47625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143000" y="1214438"/>
            <a:ext cx="2571750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</a:rPr>
              <a:t>Норма</a:t>
            </a:r>
          </a:p>
        </p:txBody>
      </p:sp>
      <p:sp>
        <p:nvSpPr>
          <p:cNvPr id="10" name="AutoShape 138"/>
          <p:cNvSpPr>
            <a:spLocks noChangeArrowheads="1"/>
          </p:cNvSpPr>
          <p:nvPr/>
        </p:nvSpPr>
        <p:spPr bwMode="gray">
          <a:xfrm>
            <a:off x="214282" y="2143116"/>
            <a:ext cx="4786346" cy="1789940"/>
          </a:xfrm>
          <a:prstGeom prst="roundRect">
            <a:avLst>
              <a:gd name="adj" fmla="val 10889"/>
            </a:avLst>
          </a:prstGeom>
          <a:gradFill>
            <a:gsLst>
              <a:gs pos="0">
                <a:srgbClr val="B5DC8E"/>
              </a:gs>
              <a:gs pos="65000">
                <a:schemeClr val="bg1"/>
              </a:gs>
              <a:gs pos="100000">
                <a:srgbClr val="B5DC8E"/>
              </a:gs>
            </a:gsLst>
            <a:lin ang="16200000" scaled="0"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«</a:t>
            </a:r>
            <a:r>
              <a:rPr lang="ru-RU" sz="15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Кедендік</a:t>
            </a:r>
            <a:r>
              <a:rPr lang="ru-RU" sz="1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5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әкелу</a:t>
            </a:r>
            <a:r>
              <a:rPr lang="ru-RU" sz="1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5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бажы</a:t>
            </a:r>
            <a:r>
              <a:rPr lang="ru-RU" sz="1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», </a:t>
            </a:r>
            <a:r>
              <a:rPr lang="ru-RU" sz="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«</a:t>
            </a:r>
            <a:r>
              <a:rPr lang="ru-RU" sz="15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кедендік</a:t>
            </a:r>
            <a:r>
              <a:rPr lang="ru-RU" sz="1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endParaRPr lang="ru-RU" sz="15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әкету</a:t>
            </a:r>
            <a:r>
              <a:rPr lang="ru-RU" sz="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5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бажы</a:t>
            </a:r>
            <a:r>
              <a:rPr lang="ru-RU" sz="1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», </a:t>
            </a:r>
            <a:r>
              <a:rPr lang="ru-RU" sz="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«</a:t>
            </a:r>
            <a:r>
              <a:rPr lang="ru-RU" sz="15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сыртқы</a:t>
            </a:r>
            <a:r>
              <a:rPr lang="ru-RU" sz="1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5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сауда</a:t>
            </a:r>
            <a:r>
              <a:rPr lang="ru-RU" sz="1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5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қызметінің</a:t>
            </a:r>
            <a:r>
              <a:rPr lang="ru-RU" sz="1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endParaRPr lang="ru-RU" sz="15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қатысушылары</a:t>
            </a:r>
            <a:r>
              <a:rPr lang="ru-RU" sz="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» </a:t>
            </a:r>
            <a:r>
              <a:rPr lang="ru-RU" sz="1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ұғымдарын</a:t>
            </a:r>
            <a:r>
              <a:rPr lang="ru-RU" sz="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5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енгізу</a:t>
            </a:r>
            <a:endParaRPr lang="ru-RU" sz="1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3" name="AutoShape 138"/>
          <p:cNvSpPr>
            <a:spLocks noChangeArrowheads="1"/>
          </p:cNvSpPr>
          <p:nvPr/>
        </p:nvSpPr>
        <p:spPr bwMode="gray">
          <a:xfrm>
            <a:off x="214282" y="4429132"/>
            <a:ext cx="4786346" cy="1285884"/>
          </a:xfrm>
          <a:prstGeom prst="roundRect">
            <a:avLst>
              <a:gd name="adj" fmla="val 10889"/>
            </a:avLst>
          </a:prstGeom>
          <a:gradFill>
            <a:gsLst>
              <a:gs pos="0">
                <a:srgbClr val="B5DC8E"/>
              </a:gs>
              <a:gs pos="65000">
                <a:schemeClr val="bg1"/>
              </a:gs>
              <a:gs pos="100000">
                <a:srgbClr val="B5DC8E"/>
              </a:gs>
            </a:gsLst>
            <a:lin ang="16200000" scaled="0"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indent="179388" algn="ctr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Жауап</a:t>
            </a:r>
            <a:r>
              <a:rPr lang="ru-RU" sz="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шараларын</a:t>
            </a:r>
            <a:r>
              <a:rPr lang="ru-RU" sz="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қолдану</a:t>
            </a:r>
            <a:endParaRPr lang="ru-RU" sz="15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  <a:p>
            <a:pPr indent="179388" algn="ctr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бойынша</a:t>
            </a:r>
            <a:r>
              <a:rPr lang="ru-RU" sz="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қолданыстағы шараларды</a:t>
            </a:r>
            <a:r>
              <a:rPr lang="ru-RU" sz="1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indent="179388" algn="ctr" fontAlgn="auto">
              <a:spcBef>
                <a:spcPts val="0"/>
              </a:spcBef>
              <a:spcAft>
                <a:spcPts val="0"/>
              </a:spcAft>
              <a:tabLst>
                <a:tab pos="88900" algn="l"/>
              </a:tabLst>
              <a:defRPr/>
            </a:pPr>
            <a:r>
              <a:rPr lang="ru-RU" sz="1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кеңейту</a:t>
            </a:r>
            <a:endParaRPr lang="en-US" sz="1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16200000">
            <a:off x="5143500" y="3214688"/>
            <a:ext cx="71438" cy="214312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 rot="16200000">
            <a:off x="5143500" y="5072063"/>
            <a:ext cx="71438" cy="214312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5357813" y="2143125"/>
            <a:ext cx="3500437" cy="2071688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sz="18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Сыртқы сауда</a:t>
            </a:r>
            <a:r>
              <a:rPr lang="ru-RU" sz="18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қызметінің</a:t>
            </a:r>
            <a:r>
              <a:rPr lang="ru-RU" sz="18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8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шараларын</a:t>
            </a:r>
            <a:r>
              <a:rPr lang="ru-RU" sz="18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айқындау</a:t>
            </a:r>
            <a:endParaRPr lang="ru-RU" sz="1800" i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5357813" y="4429125"/>
            <a:ext cx="3500437" cy="1285875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sz="1800" i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Қазақстан  Республикасының</a:t>
            </a:r>
            <a:r>
              <a:rPr lang="ru-RU" sz="1800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kk-KZ" sz="1800" i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экономикалық мүдделерін қорғау</a:t>
            </a:r>
            <a:endParaRPr lang="ru-RU" sz="1800" i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642938" y="142875"/>
            <a:ext cx="78581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Сыртқы сауданы жетілдіру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келісімдеріне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сәйкес келтіру</a:t>
            </a:r>
            <a:endParaRPr lang="ru-RU" sz="24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72125" y="1214438"/>
            <a:ext cx="3000375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rgbClr val="FF0000"/>
                </a:solidFill>
              </a:rPr>
              <a:t>Нәтиже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1763688" y="2928938"/>
            <a:ext cx="5688013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1182</TotalTime>
  <Words>438</Words>
  <Application>Microsoft Office PowerPoint</Application>
  <PresentationFormat>Экран (4:3)</PresentationFormat>
  <Paragraphs>122</Paragraphs>
  <Slides>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Гаухар Сапина</cp:lastModifiedBy>
  <cp:revision>104</cp:revision>
  <dcterms:created xsi:type="dcterms:W3CDTF">2014-03-07T04:54:27Z</dcterms:created>
  <dcterms:modified xsi:type="dcterms:W3CDTF">2014-06-10T05:05:49Z</dcterms:modified>
</cp:coreProperties>
</file>