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173" r:id="rId1"/>
    <p:sldMasterId id="2147486516" r:id="rId2"/>
  </p:sldMasterIdLst>
  <p:notesMasterIdLst>
    <p:notesMasterId r:id="rId39"/>
  </p:notesMasterIdLst>
  <p:handoutMasterIdLst>
    <p:handoutMasterId r:id="rId40"/>
  </p:handoutMasterIdLst>
  <p:sldIdLst>
    <p:sldId id="1144" r:id="rId3"/>
    <p:sldId id="1140" r:id="rId4"/>
    <p:sldId id="1141" r:id="rId5"/>
    <p:sldId id="1142" r:id="rId6"/>
    <p:sldId id="1143" r:id="rId7"/>
    <p:sldId id="1133" r:id="rId8"/>
    <p:sldId id="1151" r:id="rId9"/>
    <p:sldId id="1146" r:id="rId10"/>
    <p:sldId id="1039" r:id="rId11"/>
    <p:sldId id="1137" r:id="rId12"/>
    <p:sldId id="1092" r:id="rId13"/>
    <p:sldId id="1078" r:id="rId14"/>
    <p:sldId id="1154" r:id="rId15"/>
    <p:sldId id="1079" r:id="rId16"/>
    <p:sldId id="1145" r:id="rId17"/>
    <p:sldId id="1080" r:id="rId18"/>
    <p:sldId id="1155" r:id="rId19"/>
    <p:sldId id="1081" r:id="rId20"/>
    <p:sldId id="1138" r:id="rId21"/>
    <p:sldId id="1139" r:id="rId22"/>
    <p:sldId id="1107" r:id="rId23"/>
    <p:sldId id="1153" r:id="rId24"/>
    <p:sldId id="1124" r:id="rId25"/>
    <p:sldId id="1117" r:id="rId26"/>
    <p:sldId id="1100" r:id="rId27"/>
    <p:sldId id="1103" r:id="rId28"/>
    <p:sldId id="1125" r:id="rId29"/>
    <p:sldId id="1104" r:id="rId30"/>
    <p:sldId id="1157" r:id="rId31"/>
    <p:sldId id="1106" r:id="rId32"/>
    <p:sldId id="1158" r:id="rId33"/>
    <p:sldId id="1112" r:id="rId34"/>
    <p:sldId id="1156" r:id="rId35"/>
    <p:sldId id="1159" r:id="rId36"/>
    <p:sldId id="1149" r:id="rId37"/>
    <p:sldId id="1150" r:id="rId38"/>
  </p:sldIdLst>
  <p:sldSz cx="9144000" cy="6858000" type="overhead"/>
  <p:notesSz cx="9874250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093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186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277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37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463" algn="l" defTabSz="91418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556" algn="l" defTabSz="91418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9649" algn="l" defTabSz="91418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6743" algn="l" defTabSz="91418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CCECFF"/>
    <a:srgbClr val="7BDDDB"/>
    <a:srgbClr val="193B65"/>
    <a:srgbClr val="0033CC"/>
    <a:srgbClr val="EAB4DB"/>
    <a:srgbClr val="ED0909"/>
    <a:srgbClr val="4D4D4D"/>
    <a:srgbClr val="336699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3" autoAdjust="0"/>
    <p:restoredTop sz="95303" autoAdjust="0"/>
  </p:normalViewPr>
  <p:slideViewPr>
    <p:cSldViewPr>
      <p:cViewPr varScale="1">
        <p:scale>
          <a:sx n="80" d="100"/>
          <a:sy n="80" d="100"/>
        </p:scale>
        <p:origin x="16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9698" cy="33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9" tIns="45446" rIns="90899" bIns="45446" numCol="1" anchor="t" anchorCtr="0" compatLnSpc="1">
            <a:prstTxWarp prst="textNoShape">
              <a:avLst/>
            </a:prstTxWarp>
          </a:bodyPr>
          <a:lstStyle>
            <a:lvl1pPr defTabSz="909663"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2263" y="1"/>
            <a:ext cx="4279695" cy="33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9" tIns="45446" rIns="90899" bIns="45446" numCol="1" anchor="t" anchorCtr="0" compatLnSpc="1">
            <a:prstTxWarp prst="textNoShape">
              <a:avLst/>
            </a:prstTxWarp>
          </a:bodyPr>
          <a:lstStyle>
            <a:lvl1pPr algn="r" defTabSz="909663" eaLnBrk="0" hangingPunct="0">
              <a:defRPr/>
            </a:lvl1pPr>
          </a:lstStyle>
          <a:p>
            <a:pPr>
              <a:defRPr/>
            </a:pPr>
            <a:fld id="{2AC7846C-F36C-40A9-AB51-1C890AD17E70}" type="datetimeFigureOut">
              <a:rPr lang="ru-RU"/>
              <a:pPr>
                <a:defRPr/>
              </a:pPr>
              <a:t>13.09.2014</a:t>
            </a:fld>
            <a:endParaRPr lang="ru-RU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456454"/>
            <a:ext cx="4279698" cy="340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9" tIns="45446" rIns="90899" bIns="45446" numCol="1" anchor="b" anchorCtr="0" compatLnSpc="1">
            <a:prstTxWarp prst="textNoShape">
              <a:avLst/>
            </a:prstTxWarp>
          </a:bodyPr>
          <a:lstStyle>
            <a:lvl1pPr defTabSz="909663"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2263" y="6456454"/>
            <a:ext cx="4279695" cy="340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9" tIns="45446" rIns="90899" bIns="45446" numCol="1" anchor="b" anchorCtr="0" compatLnSpc="1">
            <a:prstTxWarp prst="textNoShape">
              <a:avLst/>
            </a:prstTxWarp>
          </a:bodyPr>
          <a:lstStyle>
            <a:lvl1pPr algn="r" defTabSz="909663" eaLnBrk="0" hangingPunct="0">
              <a:defRPr/>
            </a:lvl1pPr>
          </a:lstStyle>
          <a:p>
            <a:pPr>
              <a:defRPr/>
            </a:pPr>
            <a:fld id="{D2C6C603-12D0-418A-AB9E-1266C646F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835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7" y="1"/>
            <a:ext cx="4279698" cy="33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9" tIns="45446" rIns="90899" bIns="45446" numCol="1" anchor="t" anchorCtr="0" compatLnSpc="1">
            <a:prstTxWarp prst="textNoShape">
              <a:avLst/>
            </a:prstTxWarp>
          </a:bodyPr>
          <a:lstStyle>
            <a:lvl1pPr defTabSz="909663"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5592263" y="1"/>
            <a:ext cx="4279695" cy="33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9" tIns="45446" rIns="90899" bIns="45446" numCol="1" anchor="t" anchorCtr="0" compatLnSpc="1">
            <a:prstTxWarp prst="textNoShape">
              <a:avLst/>
            </a:prstTxWarp>
          </a:bodyPr>
          <a:lstStyle>
            <a:lvl1pPr algn="r" defTabSz="909663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42C79BD6-E158-4A7D-B5A9-6E3D6A3B1E28}" type="datetimeFigureOut">
              <a:rPr lang="ru-RU"/>
              <a:pPr>
                <a:defRPr/>
              </a:pPr>
              <a:t>13.09.2014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11175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20" rIns="91437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986749" y="3229879"/>
            <a:ext cx="7900795" cy="305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9" tIns="45446" rIns="90899" bIns="45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7" y="6456454"/>
            <a:ext cx="4279698" cy="340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9" tIns="45446" rIns="90899" bIns="45446" numCol="1" anchor="b" anchorCtr="0" compatLnSpc="1">
            <a:prstTxWarp prst="textNoShape">
              <a:avLst/>
            </a:prstTxWarp>
          </a:bodyPr>
          <a:lstStyle>
            <a:lvl1pPr defTabSz="909663"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5592263" y="6456454"/>
            <a:ext cx="4279695" cy="340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9" tIns="45446" rIns="90899" bIns="45446" numCol="1" anchor="b" anchorCtr="0" compatLnSpc="1">
            <a:prstTxWarp prst="textNoShape">
              <a:avLst/>
            </a:prstTxWarp>
          </a:bodyPr>
          <a:lstStyle>
            <a:lvl1pPr algn="r" defTabSz="909663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E771342B-11E1-403E-A3F3-89011FD9A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2396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8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7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7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63" algn="l" defTabSz="9141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56" algn="l" defTabSz="9141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49" algn="l" defTabSz="9141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43" algn="l" defTabSz="9141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33738" y="515938"/>
            <a:ext cx="3436937" cy="2579687"/>
          </a:xfrm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0D8F09-ABBA-4423-B0CE-602DCFCC7E5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442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48025" y="511175"/>
            <a:ext cx="3398838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510245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48025" y="511175"/>
            <a:ext cx="3398838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83401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48025" y="511175"/>
            <a:ext cx="3398838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23629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48025" y="511175"/>
            <a:ext cx="3398838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307698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3738" y="515938"/>
            <a:ext cx="3436937" cy="2579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65928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48025" y="511175"/>
            <a:ext cx="3398838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402435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48025" y="511175"/>
            <a:ext cx="3398838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032115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48025" y="511175"/>
            <a:ext cx="3398838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931929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3738" y="515938"/>
            <a:ext cx="3436937" cy="2579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652234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3738" y="515938"/>
            <a:ext cx="3436937" cy="2579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20883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3738" y="515938"/>
            <a:ext cx="3436937" cy="2579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09839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48025" y="511175"/>
            <a:ext cx="3398838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751244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48025" y="511175"/>
            <a:ext cx="3398838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3339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48025" y="511175"/>
            <a:ext cx="3398838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1182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48025" y="511175"/>
            <a:ext cx="3398838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6627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48025" y="511175"/>
            <a:ext cx="3398838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840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48025" y="511175"/>
            <a:ext cx="3398838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7607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48025" y="511175"/>
            <a:ext cx="3398838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1744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48025" y="511175"/>
            <a:ext cx="3398838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520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48025" y="511175"/>
            <a:ext cx="3398838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7905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48025" y="511175"/>
            <a:ext cx="3398838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650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3738" y="515938"/>
            <a:ext cx="3436937" cy="2579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210719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48025" y="511175"/>
            <a:ext cx="3398838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6885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48025" y="511175"/>
            <a:ext cx="3398838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2524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48025" y="511175"/>
            <a:ext cx="3398838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9414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35325" y="515938"/>
            <a:ext cx="3432175" cy="25749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6273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48025" y="511175"/>
            <a:ext cx="3398838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39386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48025" y="511175"/>
            <a:ext cx="3398838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473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3738" y="515938"/>
            <a:ext cx="3436937" cy="2579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54618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3738" y="515938"/>
            <a:ext cx="3436937" cy="2579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64799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48025" y="511175"/>
            <a:ext cx="3398838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223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48025" y="511175"/>
            <a:ext cx="3398838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712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48025" y="511175"/>
            <a:ext cx="3398838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84691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48025" y="511175"/>
            <a:ext cx="3398838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71342B-11E1-403E-A3F3-89011FD9AF8E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668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7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3F22B-8B41-4A9B-B788-BE1651E68E1D}" type="datetime1">
              <a:rPr lang="ru-RU" smtClean="0"/>
              <a:pPr>
                <a:defRPr/>
              </a:pPr>
              <a:t>13.09.2014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1" y="6245227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7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4E556-10CA-4B5A-9CDC-42D38048B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1" y="1600207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6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E2B7B-51DD-40CC-89C6-9C096E18E123}" type="datetime1">
              <a:rPr lang="ru-RU" smtClean="0"/>
              <a:pPr>
                <a:defRPr/>
              </a:pPr>
              <a:t>13.09.2014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1" y="635636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6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BF0D3-A1C9-4495-851A-E9C9A9245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684339" y="3573463"/>
            <a:ext cx="7776796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71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682878" y="2133600"/>
            <a:ext cx="7776797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71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>
            <a:lvl1pPr algn="r">
              <a:defRPr sz="2492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6149" y="3886220"/>
            <a:ext cx="7703527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16274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684216" y="3573463"/>
            <a:ext cx="77771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ru-RU" sz="1351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682632" y="2133600"/>
            <a:ext cx="77771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ru-RU" sz="1351">
              <a:solidFill>
                <a:srgbClr val="000000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62"/>
            <a:ext cx="7772400" cy="1470025"/>
          </a:xfrm>
        </p:spPr>
        <p:txBody>
          <a:bodyPr/>
          <a:lstStyle>
            <a:lvl1pPr algn="r">
              <a:defRPr sz="27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6149" y="3886220"/>
            <a:ext cx="7703527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9" y="274653"/>
            <a:ext cx="80930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9" y="1279530"/>
            <a:ext cx="6553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2" r:id="rId1"/>
    <p:sldLayoutId id="2147486523" r:id="rId2"/>
    <p:sldLayoutId id="214748652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251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51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51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51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51" b="1">
          <a:solidFill>
            <a:srgbClr val="003366"/>
          </a:solidFill>
          <a:latin typeface="Arial" charset="0"/>
          <a:cs typeface="Arial" charset="0"/>
        </a:defRPr>
      </a:lvl5pPr>
      <a:lvl6pPr marL="514315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1028628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542943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2057257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85734" indent="-385734" algn="l" rtl="0" eaLnBrk="0" fontAlgn="base" hangingPunct="0">
        <a:spcBef>
          <a:spcPct val="20000"/>
        </a:spcBef>
        <a:spcAft>
          <a:spcPct val="0"/>
        </a:spcAft>
        <a:buChar char="•"/>
        <a:defRPr lang="ru-RU" sz="1463" dirty="0">
          <a:solidFill>
            <a:schemeClr val="tx1"/>
          </a:solidFill>
          <a:latin typeface="+mn-lt"/>
          <a:ea typeface="+mn-ea"/>
          <a:cs typeface="+mn-cs"/>
        </a:defRPr>
      </a:lvl1pPr>
      <a:lvl2pPr marL="835762" indent="-321448" algn="l" rtl="0" eaLnBrk="0" fontAlgn="base" hangingPunct="0">
        <a:spcBef>
          <a:spcPct val="20000"/>
        </a:spcBef>
        <a:spcAft>
          <a:spcPct val="0"/>
        </a:spcAft>
        <a:buChar char="–"/>
        <a:defRPr lang="ru-RU" sz="1463" dirty="0">
          <a:solidFill>
            <a:schemeClr val="tx1"/>
          </a:solidFill>
          <a:latin typeface="+mn-lt"/>
          <a:ea typeface="+mn-ea"/>
          <a:cs typeface="+mn-cs"/>
        </a:defRPr>
      </a:lvl2pPr>
      <a:lvl3pPr marL="1285785" indent="-257156" algn="l" rtl="0" eaLnBrk="0" fontAlgn="base" hangingPunct="0">
        <a:spcBef>
          <a:spcPct val="20000"/>
        </a:spcBef>
        <a:spcAft>
          <a:spcPct val="0"/>
        </a:spcAft>
        <a:buChar char="•"/>
        <a:defRPr lang="ru-RU" sz="1463" dirty="0">
          <a:solidFill>
            <a:schemeClr val="tx1"/>
          </a:solidFill>
          <a:latin typeface="+mn-lt"/>
          <a:ea typeface="+mn-ea"/>
          <a:cs typeface="+mn-cs"/>
        </a:defRPr>
      </a:lvl3pPr>
      <a:lvl4pPr marL="1800099" indent="-257156" algn="l" rtl="0" eaLnBrk="0" fontAlgn="base" hangingPunct="0">
        <a:spcBef>
          <a:spcPct val="20000"/>
        </a:spcBef>
        <a:spcAft>
          <a:spcPct val="0"/>
        </a:spcAft>
        <a:buChar char="–"/>
        <a:defRPr lang="ru-RU" sz="1463" dirty="0">
          <a:solidFill>
            <a:schemeClr val="tx1"/>
          </a:solidFill>
          <a:latin typeface="+mn-lt"/>
          <a:ea typeface="+mn-ea"/>
          <a:cs typeface="+mn-cs"/>
        </a:defRPr>
      </a:lvl4pPr>
      <a:lvl5pPr marL="2314414" indent="-257156" algn="l" rtl="0" eaLnBrk="0" fontAlgn="base" hangingPunct="0">
        <a:spcBef>
          <a:spcPct val="20000"/>
        </a:spcBef>
        <a:spcAft>
          <a:spcPct val="0"/>
        </a:spcAft>
        <a:buChar char="»"/>
        <a:defRPr lang="ru-RU" sz="1463" dirty="0">
          <a:solidFill>
            <a:schemeClr val="tx1"/>
          </a:solidFill>
          <a:latin typeface="+mn-lt"/>
          <a:ea typeface="+mn-ea"/>
          <a:cs typeface="+mn-cs"/>
        </a:defRPr>
      </a:lvl5pPr>
      <a:lvl6pPr marL="2828728" indent="-257156" algn="l" rtl="0" fontAlgn="base">
        <a:spcBef>
          <a:spcPct val="20000"/>
        </a:spcBef>
        <a:spcAft>
          <a:spcPct val="0"/>
        </a:spcAft>
        <a:buChar char="»"/>
        <a:defRPr sz="1463">
          <a:solidFill>
            <a:schemeClr val="tx1"/>
          </a:solidFill>
          <a:latin typeface="+mn-lt"/>
        </a:defRPr>
      </a:lvl6pPr>
      <a:lvl7pPr marL="3343043" indent="-257156" algn="l" rtl="0" fontAlgn="base">
        <a:spcBef>
          <a:spcPct val="20000"/>
        </a:spcBef>
        <a:spcAft>
          <a:spcPct val="0"/>
        </a:spcAft>
        <a:buChar char="»"/>
        <a:defRPr sz="1463">
          <a:solidFill>
            <a:schemeClr val="tx1"/>
          </a:solidFill>
          <a:latin typeface="+mn-lt"/>
        </a:defRPr>
      </a:lvl7pPr>
      <a:lvl8pPr marL="3857356" indent="-257156" algn="l" rtl="0" fontAlgn="base">
        <a:spcBef>
          <a:spcPct val="20000"/>
        </a:spcBef>
        <a:spcAft>
          <a:spcPct val="0"/>
        </a:spcAft>
        <a:buChar char="»"/>
        <a:defRPr sz="1463">
          <a:solidFill>
            <a:schemeClr val="tx1"/>
          </a:solidFill>
          <a:latin typeface="+mn-lt"/>
        </a:defRPr>
      </a:lvl8pPr>
      <a:lvl9pPr marL="4371671" indent="-257156" algn="l" rtl="0" fontAlgn="base">
        <a:spcBef>
          <a:spcPct val="20000"/>
        </a:spcBef>
        <a:spcAft>
          <a:spcPct val="0"/>
        </a:spcAft>
        <a:buChar char="»"/>
        <a:defRPr sz="1463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1028628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15" algn="l" defTabSz="1028628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628" algn="l" defTabSz="1028628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2943" algn="l" defTabSz="1028628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257" algn="l" defTabSz="1028628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572" algn="l" defTabSz="1028628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5884" algn="l" defTabSz="1028628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199" algn="l" defTabSz="1028628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514" algn="l" defTabSz="1028628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9" y="274653"/>
            <a:ext cx="80930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9" y="1279530"/>
            <a:ext cx="6553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251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51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51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51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51" b="1">
          <a:solidFill>
            <a:srgbClr val="003366"/>
          </a:solidFill>
          <a:latin typeface="Arial" charset="0"/>
          <a:cs typeface="Arial" charset="0"/>
        </a:defRPr>
      </a:lvl5pPr>
      <a:lvl6pPr marL="514315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1028628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542943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2057257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85734" indent="-385734" algn="l" rtl="0" eaLnBrk="0" fontAlgn="base" hangingPunct="0">
        <a:spcBef>
          <a:spcPct val="20000"/>
        </a:spcBef>
        <a:spcAft>
          <a:spcPct val="0"/>
        </a:spcAft>
        <a:buChar char="•"/>
        <a:defRPr lang="ru-RU" sz="1463" dirty="0">
          <a:solidFill>
            <a:schemeClr val="tx1"/>
          </a:solidFill>
          <a:latin typeface="+mn-lt"/>
          <a:ea typeface="+mn-ea"/>
          <a:cs typeface="+mn-cs"/>
        </a:defRPr>
      </a:lvl1pPr>
      <a:lvl2pPr marL="835762" indent="-321448" algn="l" rtl="0" eaLnBrk="0" fontAlgn="base" hangingPunct="0">
        <a:spcBef>
          <a:spcPct val="20000"/>
        </a:spcBef>
        <a:spcAft>
          <a:spcPct val="0"/>
        </a:spcAft>
        <a:buChar char="–"/>
        <a:defRPr lang="ru-RU" sz="1463" dirty="0">
          <a:solidFill>
            <a:schemeClr val="tx1"/>
          </a:solidFill>
          <a:latin typeface="+mn-lt"/>
          <a:ea typeface="+mn-ea"/>
          <a:cs typeface="+mn-cs"/>
        </a:defRPr>
      </a:lvl2pPr>
      <a:lvl3pPr marL="1285785" indent="-257156" algn="l" rtl="0" eaLnBrk="0" fontAlgn="base" hangingPunct="0">
        <a:spcBef>
          <a:spcPct val="20000"/>
        </a:spcBef>
        <a:spcAft>
          <a:spcPct val="0"/>
        </a:spcAft>
        <a:buChar char="•"/>
        <a:defRPr lang="ru-RU" sz="1463" dirty="0">
          <a:solidFill>
            <a:schemeClr val="tx1"/>
          </a:solidFill>
          <a:latin typeface="+mn-lt"/>
          <a:ea typeface="+mn-ea"/>
          <a:cs typeface="+mn-cs"/>
        </a:defRPr>
      </a:lvl3pPr>
      <a:lvl4pPr marL="1800099" indent="-257156" algn="l" rtl="0" eaLnBrk="0" fontAlgn="base" hangingPunct="0">
        <a:spcBef>
          <a:spcPct val="20000"/>
        </a:spcBef>
        <a:spcAft>
          <a:spcPct val="0"/>
        </a:spcAft>
        <a:buChar char="–"/>
        <a:defRPr lang="ru-RU" sz="1463" dirty="0">
          <a:solidFill>
            <a:schemeClr val="tx1"/>
          </a:solidFill>
          <a:latin typeface="+mn-lt"/>
          <a:ea typeface="+mn-ea"/>
          <a:cs typeface="+mn-cs"/>
        </a:defRPr>
      </a:lvl4pPr>
      <a:lvl5pPr marL="2314414" indent="-257156" algn="l" rtl="0" eaLnBrk="0" fontAlgn="base" hangingPunct="0">
        <a:spcBef>
          <a:spcPct val="20000"/>
        </a:spcBef>
        <a:spcAft>
          <a:spcPct val="0"/>
        </a:spcAft>
        <a:buChar char="»"/>
        <a:defRPr lang="ru-RU" sz="1463" dirty="0">
          <a:solidFill>
            <a:schemeClr val="tx1"/>
          </a:solidFill>
          <a:latin typeface="+mn-lt"/>
          <a:ea typeface="+mn-ea"/>
          <a:cs typeface="+mn-cs"/>
        </a:defRPr>
      </a:lvl5pPr>
      <a:lvl6pPr marL="2828728" indent="-257156" algn="l" rtl="0" fontAlgn="base">
        <a:spcBef>
          <a:spcPct val="20000"/>
        </a:spcBef>
        <a:spcAft>
          <a:spcPct val="0"/>
        </a:spcAft>
        <a:buChar char="»"/>
        <a:defRPr sz="1463">
          <a:solidFill>
            <a:schemeClr val="tx1"/>
          </a:solidFill>
          <a:latin typeface="+mn-lt"/>
        </a:defRPr>
      </a:lvl6pPr>
      <a:lvl7pPr marL="3343043" indent="-257156" algn="l" rtl="0" fontAlgn="base">
        <a:spcBef>
          <a:spcPct val="20000"/>
        </a:spcBef>
        <a:spcAft>
          <a:spcPct val="0"/>
        </a:spcAft>
        <a:buChar char="»"/>
        <a:defRPr sz="1463">
          <a:solidFill>
            <a:schemeClr val="tx1"/>
          </a:solidFill>
          <a:latin typeface="+mn-lt"/>
        </a:defRPr>
      </a:lvl7pPr>
      <a:lvl8pPr marL="3857356" indent="-257156" algn="l" rtl="0" fontAlgn="base">
        <a:spcBef>
          <a:spcPct val="20000"/>
        </a:spcBef>
        <a:spcAft>
          <a:spcPct val="0"/>
        </a:spcAft>
        <a:buChar char="»"/>
        <a:defRPr sz="1463">
          <a:solidFill>
            <a:schemeClr val="tx1"/>
          </a:solidFill>
          <a:latin typeface="+mn-lt"/>
        </a:defRPr>
      </a:lvl8pPr>
      <a:lvl9pPr marL="4371671" indent="-257156" algn="l" rtl="0" fontAlgn="base">
        <a:spcBef>
          <a:spcPct val="20000"/>
        </a:spcBef>
        <a:spcAft>
          <a:spcPct val="0"/>
        </a:spcAft>
        <a:buChar char="»"/>
        <a:defRPr sz="1463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1028628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15" algn="l" defTabSz="1028628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628" algn="l" defTabSz="1028628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2943" algn="l" defTabSz="1028628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257" algn="l" defTabSz="1028628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572" algn="l" defTabSz="1028628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5884" algn="l" defTabSz="1028628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199" algn="l" defTabSz="1028628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514" algn="l" defTabSz="1028628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55;&#1088;&#1086;&#1073;&#1083;&#1077;&#1084;&#1085;&#1099;&#1077;\&#1055;&#1088;&#1073;&#1083;&#1077;&#1084;&#1085;%2021.08.2014.xlsx!&#1044;&#1050;&#1047;%202020%20&#1089;&#1074;&#1086;&#1076;!R3C1:R12C15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52;&#1086;&#1076;&#1077;&#1088;&#1085;.&#1087;&#1077;&#1085;&#1089;.&#1086;&#1073;&#1077;&#1089;.!R2C1:R7C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86;&#1073;&#1088;&#1072;&#1079;&#1086;&#1074;&#1072;&#1085;&#1080;&#1077;!R2C1:R14C6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89;&#1090;&#1088;&#1086;&#1081;&#1082;&#1072;%20&#1085;&#1086;&#1074;&#1072;&#1103;!R3C1:R27C3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43;&#1055;&#1056;&#1054;%20!R2C1:R14C6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41;&#1072;&#1083;&#1072;&#1087;&#1072;&#1085;!R2C1:R11C5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79;&#1076;&#1088;&#1072;&#1074;%20!R2C1:R18C6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89;&#1090;&#1088;&#1086;&#1081;&#1082;&#1072;%20&#1084;&#1077;&#1089;&#1090;&#1085;&#1099;&#1077;%20&#1052;&#1047;%20(&#1084;&#1083;&#1085;)!R2C1:R25C9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43;&#1055;&#1056;&#1047;%20!R2C1:R16C5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43;&#1055;&#1056;&#1071;!R2C1:R23C6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50;&#1040;&#1047;&#1058;&#1045;&#1051;&#1045;&#1056;&#1040;&#1044;&#1048;&#1054;!R2C1:R11C8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5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52;&#1057;&#1061;!R2C1:R25C5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6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40;&#1075;&#1088;&#1086;&#1073;&#1080;&#1079;&#1085;&#1077;&#1089;!R2C1:R20C5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7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88;&#1077;&#1075;&#1080;&#1086;&#1085;&#1099;!R2C1:R12C5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8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40;&#1082;%20&#1073;&#1091;&#1083;&#1072;&#1082;!R4C1:R19C5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9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44;&#1086;&#1089;&#1090;&#1091;&#1087;&#1085;&#1086;&#1077;%20&#1078;&#1080;&#1083;&#1100;&#1077;!R2C1:R17C5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0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46;&#1050;&#1061;!R2C1:R19C5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1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52;&#1086;&#1085;&#1086;!R2C1:R12C6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2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43;&#1055;&#1048;&#1048;&#1056;!R3C1:R16C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3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44;&#1050;&#1041;%20(2)!R2C1:R16C7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4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101;&#1082;&#1089;&#1087;&#1086;!R3C1:R15C5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5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85;&#1082;&#1072;!R3C1:R13C5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6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52;&#1058;&#1050;!R2C1:R25C5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27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60;&#1053;&#1041;%202013-2015%20&#1087;&#1086;&#1089;&#1083;&#1077;%20&#1076;&#1086;&#1087;!R2C1:R13C6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28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40;&#1089;&#1090;&#1072;&#1085;&#1072;!R2C1:R15C5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29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40;&#1083;&#1084;&#1072;&#1090;&#1099;!R3C1:R16C5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&#1089;&#1086;&#1094;!R2C1:R18C6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file:///C:\Users\maman_nb\Desktop\&#1055;&#1088;&#1086;&#1073;&#1083;&#1077;&#1084;&#1085;&#1099;&#1077;\&#1055;&#1088;&#1073;&#1083;&#1077;&#1084;&#1085;%2021.08.2014.xlsx!70-&#1083;&#1077;&#1090;!R3C1:R11C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2132858"/>
            <a:ext cx="7848872" cy="1498539"/>
          </a:xfrm>
        </p:spPr>
        <p:txBody>
          <a:bodyPr/>
          <a:lstStyle/>
          <a:p>
            <a:pPr algn="ctr" eaLnBrk="1" hangingPunct="1"/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Проект Закона Республики Казахстан </a:t>
            </a:r>
            <a:br>
              <a:rPr lang="ru-RU" sz="2700" dirty="0"/>
            </a:br>
            <a:r>
              <a:rPr lang="ru-RU" sz="2700" dirty="0"/>
              <a:t>«О республиканском бюджете </a:t>
            </a:r>
            <a:br>
              <a:rPr lang="ru-RU" sz="2700" dirty="0"/>
            </a:br>
            <a:r>
              <a:rPr lang="ru-RU" sz="2700" dirty="0"/>
              <a:t>на 2015-2017 годы»</a:t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294595" y="6309320"/>
            <a:ext cx="9883099" cy="352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88" b="1" dirty="0">
                <a:solidFill>
                  <a:srgbClr val="0033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Астана, 2014 год</a:t>
            </a:r>
          </a:p>
        </p:txBody>
      </p:sp>
      <p:pic>
        <p:nvPicPr>
          <p:cNvPr id="5" name="Picture 9" descr="12977676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228" y="4443416"/>
            <a:ext cx="2644775" cy="24145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845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25352" y="6504880"/>
            <a:ext cx="435963" cy="365125"/>
          </a:xfrm>
        </p:spPr>
        <p:txBody>
          <a:bodyPr/>
          <a:lstStyle/>
          <a:p>
            <a:pPr>
              <a:defRPr/>
            </a:pPr>
            <a:fld id="{069A9288-DA1E-495D-8A18-89CCC77B4434}" type="slidenum">
              <a:rPr lang="ru-RU" smtClean="0"/>
              <a:t>10</a:t>
            </a:fld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0190" y="795827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870" y="148391"/>
            <a:ext cx="9104709" cy="632223"/>
          </a:xfrm>
        </p:spPr>
        <p:txBody>
          <a:bodyPr/>
          <a:lstStyle/>
          <a:p>
            <a:pPr algn="ctr"/>
            <a:r>
              <a:rPr lang="ru-RU" sz="2000" dirty="0">
                <a:latin typeface="Arial" charset="0"/>
                <a:cs typeface="Arial" charset="0"/>
              </a:rPr>
              <a:t>"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Дорожная карта занятости - 2020</a:t>
            </a:r>
            <a:r>
              <a:rPr lang="ru-RU" sz="2000" dirty="0">
                <a:latin typeface="Arial" charset="0"/>
                <a:cs typeface="Arial" charset="0"/>
              </a:rPr>
              <a:t>"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561985"/>
              </p:ext>
            </p:extLst>
          </p:nvPr>
        </p:nvGraphicFramePr>
        <p:xfrm>
          <a:off x="179514" y="980728"/>
          <a:ext cx="8763819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475" name="Worksheet" r:id="rId3" imgW="18907057" imgH="10439310" progId="Excel.Sheet.12">
                  <p:link updateAutomatic="1"/>
                </p:oleObj>
              </mc:Choice>
              <mc:Fallback>
                <p:oleObj name="Worksheet" r:id="rId3" imgW="18907057" imgH="1043931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4" y="980728"/>
                        <a:ext cx="8763819" cy="4968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571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870" y="148391"/>
            <a:ext cx="9104709" cy="632223"/>
          </a:xfrm>
        </p:spPr>
        <p:txBody>
          <a:bodyPr/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Концепция модернизации пенсионного обеспечения 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Республики Казахстан до 2030 года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2950" y="82184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6" y="6462951"/>
            <a:ext cx="416683" cy="410767"/>
          </a:xfrm>
        </p:spPr>
        <p:txBody>
          <a:bodyPr/>
          <a:lstStyle/>
          <a:p>
            <a:pPr>
              <a:defRPr/>
            </a:pPr>
            <a:fld id="{95776A8B-63BC-4B4A-BB96-D702778C1448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767507"/>
              </p:ext>
            </p:extLst>
          </p:nvPr>
        </p:nvGraphicFramePr>
        <p:xfrm>
          <a:off x="199027" y="980729"/>
          <a:ext cx="8588375" cy="468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58" name="Worksheet" r:id="rId4" imgW="10306185" imgH="5600700" progId="Excel.Sheet.12">
                  <p:link updateAutomatic="1"/>
                </p:oleObj>
              </mc:Choice>
              <mc:Fallback>
                <p:oleObj name="Worksheet" r:id="rId4" imgW="10306185" imgH="56007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9027" y="980729"/>
                        <a:ext cx="8588375" cy="4680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629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870" y="148391"/>
            <a:ext cx="9104709" cy="632223"/>
          </a:xfrm>
        </p:spPr>
        <p:txBody>
          <a:bodyPr/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Расходы Министерства образования и науки 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на 2015-2017 годы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2950" y="82184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6" y="6476398"/>
            <a:ext cx="416683" cy="410767"/>
          </a:xfrm>
        </p:spPr>
        <p:txBody>
          <a:bodyPr/>
          <a:lstStyle/>
          <a:p>
            <a:pPr>
              <a:defRPr/>
            </a:pPr>
            <a:fld id="{98DC4EC2-ADEC-4345-BE45-3FC280606444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217132"/>
              </p:ext>
            </p:extLst>
          </p:nvPr>
        </p:nvGraphicFramePr>
        <p:xfrm>
          <a:off x="212951" y="863070"/>
          <a:ext cx="8665940" cy="5014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13" name="Worksheet" r:id="rId4" imgW="9763057" imgH="6495960" progId="Excel.Sheet.12">
                  <p:link updateAutomatic="1"/>
                </p:oleObj>
              </mc:Choice>
              <mc:Fallback>
                <p:oleObj name="Worksheet" r:id="rId4" imgW="9763057" imgH="649596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951" y="863070"/>
                        <a:ext cx="8665940" cy="50142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321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755929"/>
              </p:ext>
            </p:extLst>
          </p:nvPr>
        </p:nvGraphicFramePr>
        <p:xfrm>
          <a:off x="212725" y="854075"/>
          <a:ext cx="8601075" cy="576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63" name="Worksheet" r:id="rId4" imgW="11506200" imgH="10115550" progId="Excel.Sheet.12">
                  <p:link updateAutomatic="1"/>
                </p:oleObj>
              </mc:Choice>
              <mc:Fallback>
                <p:oleObj name="Worksheet" r:id="rId4" imgW="11506200" imgH="101155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725" y="854075"/>
                        <a:ext cx="8601075" cy="5761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761"/>
            <a:ext cx="9104709" cy="632223"/>
          </a:xfrm>
        </p:spPr>
        <p:txBody>
          <a:bodyPr/>
          <a:lstStyle/>
          <a:p>
            <a:pPr algn="ctr"/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Строительство и реконструкция объектов образования и науки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2950" y="658708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6" y="6476398"/>
            <a:ext cx="416683" cy="410767"/>
          </a:xfrm>
        </p:spPr>
        <p:txBody>
          <a:bodyPr/>
          <a:lstStyle/>
          <a:p>
            <a:pPr>
              <a:defRPr/>
            </a:pPr>
            <a:fld id="{98DC4EC2-ADEC-4345-BE45-3FC280606444}" type="slidenum">
              <a:rPr lang="ru-RU" smtClean="0"/>
              <a:t>13</a:t>
            </a:fld>
            <a:endParaRPr lang="ru-RU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619672" y="4581128"/>
            <a:ext cx="425464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9pPr>
          </a:lstStyle>
          <a:p>
            <a:pPr algn="ctr"/>
            <a:r>
              <a:rPr lang="kk-KZ" sz="1300" i="1" dirty="0" smtClean="0">
                <a:cs typeface="Arial" charset="0"/>
              </a:rPr>
              <a:t>*</a:t>
            </a:r>
            <a:endParaRPr lang="ru-RU" sz="1300" i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33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870" y="116634"/>
            <a:ext cx="9104709" cy="632223"/>
          </a:xfrm>
        </p:spPr>
        <p:txBody>
          <a:bodyPr/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Расходы на реализацию мероприятий 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программы развития образования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2950" y="82184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6" y="6462951"/>
            <a:ext cx="416683" cy="410767"/>
          </a:xfrm>
        </p:spPr>
        <p:txBody>
          <a:bodyPr/>
          <a:lstStyle/>
          <a:p>
            <a:pPr>
              <a:defRPr/>
            </a:pPr>
            <a:fld id="{EE15474B-F3EC-4024-B4B8-2A9511B7B2B7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364329"/>
              </p:ext>
            </p:extLst>
          </p:nvPr>
        </p:nvGraphicFramePr>
        <p:xfrm>
          <a:off x="212725" y="981075"/>
          <a:ext cx="8601075" cy="488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738" name="Worksheet" r:id="rId4" imgW="9448800" imgH="5143500" progId="Excel.Sheet.12">
                  <p:link updateAutomatic="1"/>
                </p:oleObj>
              </mc:Choice>
              <mc:Fallback>
                <p:oleObj name="Worksheet" r:id="rId4" imgW="9448800" imgH="51435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725" y="981075"/>
                        <a:ext cx="8601075" cy="4881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521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52996" y="198330"/>
            <a:ext cx="9104709" cy="632223"/>
          </a:xfrm>
        </p:spPr>
        <p:txBody>
          <a:bodyPr/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Программа "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Балапан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98822" y="880611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92762" y="6460907"/>
            <a:ext cx="416683" cy="410767"/>
          </a:xfrm>
        </p:spPr>
        <p:txBody>
          <a:bodyPr/>
          <a:lstStyle/>
          <a:p>
            <a:pPr>
              <a:defRPr/>
            </a:pPr>
            <a:fld id="{DFEBAE39-EB6D-49FD-8268-2E4F46FCF3DB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476153"/>
              </p:ext>
            </p:extLst>
          </p:nvPr>
        </p:nvGraphicFramePr>
        <p:xfrm>
          <a:off x="198822" y="980728"/>
          <a:ext cx="8601075" cy="4032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537" name="Worksheet" r:id="rId4" imgW="7781857" imgH="3781335" progId="Excel.Sheet.12">
                  <p:link updateAutomatic="1"/>
                </p:oleObj>
              </mc:Choice>
              <mc:Fallback>
                <p:oleObj name="Worksheet" r:id="rId4" imgW="7781857" imgH="378133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822" y="980728"/>
                        <a:ext cx="8601075" cy="4032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142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870" y="148391"/>
            <a:ext cx="9104709" cy="632223"/>
          </a:xfrm>
        </p:spPr>
        <p:txBody>
          <a:bodyPr/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Расходы Министерства здравоохранения и социального развития в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здравоохранения на 2015-2017 годы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2950" y="82184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6" y="6462951"/>
            <a:ext cx="416683" cy="410767"/>
          </a:xfrm>
        </p:spPr>
        <p:txBody>
          <a:bodyPr/>
          <a:lstStyle/>
          <a:p>
            <a:pPr>
              <a:defRPr/>
            </a:pPr>
            <a:fld id="{BDB5EFBB-4D37-4165-893E-E70A7158FAEC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723068"/>
              </p:ext>
            </p:extLst>
          </p:nvPr>
        </p:nvGraphicFramePr>
        <p:xfrm>
          <a:off x="212950" y="860894"/>
          <a:ext cx="8658225" cy="494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759" name="Worksheet" r:id="rId4" imgW="9086985" imgH="5400675" progId="Excel.Sheet.12">
                  <p:link updateAutomatic="1"/>
                </p:oleObj>
              </mc:Choice>
              <mc:Fallback>
                <p:oleObj name="Worksheet" r:id="rId4" imgW="9086985" imgH="540067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950" y="860894"/>
                        <a:ext cx="8658225" cy="4945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789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47057" y="60473"/>
            <a:ext cx="9104709" cy="632223"/>
          </a:xfrm>
        </p:spPr>
        <p:txBody>
          <a:bodyPr/>
          <a:lstStyle/>
          <a:p>
            <a:pPr algn="ctr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Строительство объектов здравоохранения в регионах </a:t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2015-2017 годы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2950" y="82184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6" y="6462951"/>
            <a:ext cx="416683" cy="410767"/>
          </a:xfrm>
        </p:spPr>
        <p:txBody>
          <a:bodyPr/>
          <a:lstStyle/>
          <a:p>
            <a:pPr>
              <a:defRPr/>
            </a:pPr>
            <a:fld id="{BDB5EFBB-4D37-4165-893E-E70A7158FAEC}" type="slidenum">
              <a:rPr lang="ru-RU" smtClean="0"/>
              <a:t>17</a:t>
            </a:fld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446123"/>
              </p:ext>
            </p:extLst>
          </p:nvPr>
        </p:nvGraphicFramePr>
        <p:xfrm>
          <a:off x="276621" y="845359"/>
          <a:ext cx="8499475" cy="513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86" name="Worksheet" r:id="rId4" imgW="14049443" imgH="9296310" progId="Excel.Sheet.12">
                  <p:link updateAutomatic="1"/>
                </p:oleObj>
              </mc:Choice>
              <mc:Fallback>
                <p:oleObj name="Worksheet" r:id="rId4" imgW="14049443" imgH="929631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6621" y="845359"/>
                        <a:ext cx="8499475" cy="5138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318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870" y="148391"/>
            <a:ext cx="9104709" cy="632223"/>
          </a:xfrm>
        </p:spPr>
        <p:txBody>
          <a:bodyPr/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Расходы на реализацию Государственной программы "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Саламатты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Қ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аза</a:t>
            </a:r>
            <a:r>
              <a:rPr lang="kk-K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қ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стан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" на 2011-2015 годы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2950" y="82184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6" y="6462951"/>
            <a:ext cx="416683" cy="410767"/>
          </a:xfrm>
        </p:spPr>
        <p:txBody>
          <a:bodyPr/>
          <a:lstStyle/>
          <a:p>
            <a:pPr>
              <a:defRPr/>
            </a:pPr>
            <a:fld id="{D0AA9140-44F3-4AE8-8527-793620FC3CCF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992044"/>
              </p:ext>
            </p:extLst>
          </p:nvPr>
        </p:nvGraphicFramePr>
        <p:xfrm>
          <a:off x="212725" y="881063"/>
          <a:ext cx="8601075" cy="5788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04" name="Worksheet" r:id="rId4" imgW="7762943" imgH="6362790" progId="Excel.Sheet.12">
                  <p:link updateAutomatic="1"/>
                </p:oleObj>
              </mc:Choice>
              <mc:Fallback>
                <p:oleObj name="Worksheet" r:id="rId4" imgW="7762943" imgH="636279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725" y="881063"/>
                        <a:ext cx="8601075" cy="57882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066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97" y="44626"/>
            <a:ext cx="9104709" cy="632223"/>
          </a:xfrm>
        </p:spPr>
        <p:txBody>
          <a:bodyPr/>
          <a:lstStyle/>
          <a:p>
            <a:pPr algn="ctr"/>
            <a:r>
              <a:rPr lang="ru-RU" sz="2139" dirty="0">
                <a:latin typeface="Arial" panose="020B0604020202020204" pitchFamily="34" charset="0"/>
                <a:cs typeface="Arial" panose="020B0604020202020204" pitchFamily="34" charset="0"/>
              </a:rPr>
              <a:t>Расходы Министерства культуры и спорта на 2015-2017 годы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2950" y="692696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89440" y="6447235"/>
            <a:ext cx="416683" cy="410767"/>
          </a:xfrm>
        </p:spPr>
        <p:txBody>
          <a:bodyPr/>
          <a:lstStyle/>
          <a:p>
            <a:pPr>
              <a:defRPr/>
            </a:pPr>
            <a:fld id="{95EE550A-EA30-43DD-8BBB-1913CF739B21}" type="slidenum">
              <a:rPr lang="ru-RU" smtClean="0"/>
              <a:t>19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738037"/>
              </p:ext>
            </p:extLst>
          </p:nvPr>
        </p:nvGraphicFramePr>
        <p:xfrm>
          <a:off x="212948" y="836713"/>
          <a:ext cx="8852890" cy="5293214"/>
        </p:xfrm>
        <a:graphic>
          <a:graphicData uri="http://schemas.openxmlformats.org/drawingml/2006/table">
            <a:tbl>
              <a:tblPr/>
              <a:tblGrid>
                <a:gridCol w="5367473"/>
                <a:gridCol w="1228325"/>
                <a:gridCol w="1183597"/>
                <a:gridCol w="1073495"/>
              </a:tblGrid>
              <a:tr h="237313">
                <a:tc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млн. тенге</a:t>
                      </a:r>
                    </a:p>
                  </a:txBody>
                  <a:tcPr marL="6787" marR="6787" marT="67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7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Проект республиканского бюджета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 год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 год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 год</a:t>
                      </a:r>
                    </a:p>
                  </a:txBody>
                  <a:tcPr marL="6787" marR="6787" marT="6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Итого: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68 643</a:t>
                      </a:r>
                    </a:p>
                  </a:txBody>
                  <a:tcPr marL="6787" marR="6787" marT="67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54 579</a:t>
                      </a:r>
                    </a:p>
                  </a:txBody>
                  <a:tcPr marL="6787" marR="6787" marT="67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69 379</a:t>
                      </a:r>
                    </a:p>
                  </a:txBody>
                  <a:tcPr marL="6787" marR="6787" marT="67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245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государственного языка и других языков народа Казахстана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1 044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1 044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1 008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5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Производство национальных фильмов 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5 319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2 319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2 452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Проведение социально значимых и культурных мероприятий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1 684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1 331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1 215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3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Обеспечение функционирования организаций культуры и архивного дела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(театральные организаций, музеи, библиотеки и архивы)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13 459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11 777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11 888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1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Издание социально-важных видов литературы  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Подготовка специалистов и обучение одаренных детей,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т.ч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.: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3 460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3 705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3 720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1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- Обучение и воспитание одаренных в спорте детей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2 824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3 020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3 032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4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- Подготовка специалистов в организациях технического, профессионального,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послесреднего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образования и оказания социальной поддержки обучающимся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636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685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688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2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Поддержка развития массового спорта и национальных видов спорта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447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422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Развитие спорта высших достижений 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14 669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14 595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14 768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объектов культуры и спорта (республиканские + местные объекты)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21 990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14 116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28 707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4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(обеспечение деятельности уполномоченного органа, капитальные расходы, повышение квалификации, свод и систематизация культурных ценностей и т.д.)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4 228</a:t>
                      </a:r>
                    </a:p>
                  </a:txBody>
                  <a:tcPr marL="6787" marR="6787" marT="67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88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870" y="148391"/>
            <a:ext cx="9104709" cy="632223"/>
          </a:xfrm>
        </p:spPr>
        <p:txBody>
          <a:bodyPr/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Прогноз республиканского бюджета на 2015-2017 годы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2950" y="82184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6" y="6462951"/>
            <a:ext cx="416683" cy="410767"/>
          </a:xfrm>
        </p:spPr>
        <p:txBody>
          <a:bodyPr/>
          <a:lstStyle/>
          <a:p>
            <a:pPr>
              <a:defRPr/>
            </a:pPr>
            <a:r>
              <a:rPr lang="ru-RU" dirty="0"/>
              <a:t>2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433127"/>
              </p:ext>
            </p:extLst>
          </p:nvPr>
        </p:nvGraphicFramePr>
        <p:xfrm>
          <a:off x="250875" y="1140885"/>
          <a:ext cx="8563148" cy="5115752"/>
        </p:xfrm>
        <a:graphic>
          <a:graphicData uri="http://schemas.openxmlformats.org/drawingml/2006/table">
            <a:tbl>
              <a:tblPr/>
              <a:tblGrid>
                <a:gridCol w="4743215"/>
                <a:gridCol w="1315579"/>
                <a:gridCol w="1252177"/>
                <a:gridCol w="1252177"/>
              </a:tblGrid>
              <a:tr h="2982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Наименование</a:t>
                      </a:r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207" marR="8207" marT="820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Проект республиканского бюджета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2015 год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2016 год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2017 год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9108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Поступления</a:t>
                      </a: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6 309,4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6 737,5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7 127,1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% к ВВП</a:t>
                      </a:r>
                    </a:p>
                  </a:txBody>
                  <a:tcPr marL="221556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14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13,4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12,5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Доходы (без учета трансфертов)</a:t>
                      </a: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4 338,4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4 753,5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5 147,7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1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% к ВВП</a:t>
                      </a:r>
                    </a:p>
                  </a:txBody>
                  <a:tcPr marL="221556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9,6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9,4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Налоговые поступления</a:t>
                      </a:r>
                    </a:p>
                  </a:txBody>
                  <a:tcPr marL="147704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244,3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4 653,1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043,3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Неналоговые </a:t>
                      </a:r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поступления</a:t>
                      </a:r>
                    </a:p>
                  </a:txBody>
                  <a:tcPr marL="147704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84,6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88,8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92,1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Поступления от продажи основного капитала </a:t>
                      </a:r>
                    </a:p>
                  </a:txBody>
                  <a:tcPr marL="147704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9,5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11,5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12,4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Поступления трансфертов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1 877,9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1 923,3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1 956,9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Гарантированный трансферт из </a:t>
                      </a:r>
                      <a:r>
                        <a:rPr lang="ru-RU" sz="13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Нацфонда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295408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1 702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1 702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1 702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обратный трансферт</a:t>
                      </a:r>
                    </a:p>
                  </a:txBody>
                  <a:tcPr marL="295408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7,4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7,5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7,5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бюджетные изъятия</a:t>
                      </a:r>
                    </a:p>
                  </a:txBody>
                  <a:tcPr marL="295408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168,5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213,9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247,4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Погашение бюджетных кредитов</a:t>
                      </a: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92,1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58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22,1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Поступления </a:t>
                      </a:r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от продажи финансовых активов государства</a:t>
                      </a: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2,7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0,4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Расходы </a:t>
                      </a: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7 306,5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7 796,9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8 099,6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1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% к ВВП</a:t>
                      </a:r>
                    </a:p>
                  </a:txBody>
                  <a:tcPr marL="221556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16,2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15,5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14,2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Дефицит </a:t>
                      </a: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-997,1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-1 059,4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-972,5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1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% к ВВП</a:t>
                      </a:r>
                    </a:p>
                  </a:txBody>
                  <a:tcPr marL="221556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-2,2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-2,1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-1,7</a:t>
                      </a:r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211407">
                <a:tc>
                  <a:txBody>
                    <a:bodyPr/>
                    <a:lstStyle/>
                    <a:p>
                      <a:pPr algn="l" fontAlgn="ctr"/>
                      <a:endParaRPr lang="ru-RU" sz="13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221556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4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Справочно</a:t>
                      </a:r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:</a:t>
                      </a: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4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ВВП, млрд. тенге</a:t>
                      </a: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45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032,2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50 449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57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207,7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207" marR="8207" marT="8207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7731167" y="863073"/>
            <a:ext cx="1095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9pPr>
          </a:lstStyle>
          <a:p>
            <a:pPr algn="ctr"/>
            <a:r>
              <a:rPr lang="ru-RU" sz="1200" i="1" dirty="0">
                <a:cs typeface="Arial" charset="0"/>
              </a:rPr>
              <a:t>млрд. тенге</a:t>
            </a:r>
          </a:p>
        </p:txBody>
      </p:sp>
    </p:spTree>
    <p:extLst>
      <p:ext uri="{BB962C8B-B14F-4D97-AF65-F5344CB8AC3E}">
        <p14:creationId xmlns:p14="http://schemas.microsoft.com/office/powerpoint/2010/main" val="60545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870" y="148391"/>
            <a:ext cx="9104709" cy="632223"/>
          </a:xfrm>
        </p:spPr>
        <p:txBody>
          <a:bodyPr/>
          <a:lstStyle/>
          <a:p>
            <a:pPr algn="ctr"/>
            <a:r>
              <a:rPr lang="ru-RU" sz="2139" dirty="0">
                <a:latin typeface="Arial" panose="020B0604020202020204" pitchFamily="34" charset="0"/>
                <a:cs typeface="Arial" panose="020B0604020202020204" pitchFamily="34" charset="0"/>
              </a:rPr>
              <a:t>Расходы на реализацию Государственной программы  функционирования и развития языков на 2011-2020 годы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2950" y="82184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6" y="6462951"/>
            <a:ext cx="416683" cy="410767"/>
          </a:xfrm>
        </p:spPr>
        <p:txBody>
          <a:bodyPr/>
          <a:lstStyle/>
          <a:p>
            <a:pPr>
              <a:defRPr/>
            </a:pPr>
            <a:fld id="{3404B739-39A5-4B52-8A7E-8BA4E943CE8A}" type="slidenum">
              <a:rPr lang="ru-RU" smtClean="0"/>
              <a:t>20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636871"/>
              </p:ext>
            </p:extLst>
          </p:nvPr>
        </p:nvGraphicFramePr>
        <p:xfrm>
          <a:off x="212725" y="947738"/>
          <a:ext cx="8601075" cy="571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518" name="Worksheet" r:id="rId4" imgW="10029757" imgH="8343900" progId="Excel.Sheet.12">
                  <p:link updateAutomatic="1"/>
                </p:oleObj>
              </mc:Choice>
              <mc:Fallback>
                <p:oleObj name="Worksheet" r:id="rId4" imgW="10029757" imgH="83439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725" y="947738"/>
                        <a:ext cx="8601075" cy="571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333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9495" y="173290"/>
            <a:ext cx="8649296" cy="632223"/>
          </a:xfrm>
        </p:spPr>
        <p:txBody>
          <a:bodyPr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Внедрение цифрового эфирного телерадиовещания 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Республике Казахстан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65482" y="90872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89202" y="6447235"/>
            <a:ext cx="416683" cy="410767"/>
          </a:xfrm>
        </p:spPr>
        <p:txBody>
          <a:bodyPr/>
          <a:lstStyle/>
          <a:p>
            <a:pPr>
              <a:defRPr/>
            </a:pPr>
            <a:fld id="{7D11991B-B156-4288-972B-4A7AA234744C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34334"/>
              </p:ext>
            </p:extLst>
          </p:nvPr>
        </p:nvGraphicFramePr>
        <p:xfrm>
          <a:off x="265113" y="1011928"/>
          <a:ext cx="8601444" cy="3906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192" name="Worksheet" r:id="rId4" imgW="7115243" imgH="3448140" progId="Excel.Sheet.12">
                  <p:link updateAutomatic="1"/>
                </p:oleObj>
              </mc:Choice>
              <mc:Fallback>
                <p:oleObj name="Worksheet" r:id="rId4" imgW="7115243" imgH="344814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5113" y="1011928"/>
                        <a:ext cx="8601444" cy="3906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630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20190" y="795827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0189" y="157258"/>
            <a:ext cx="9104709" cy="638571"/>
          </a:xfrm>
        </p:spPr>
        <p:txBody>
          <a:bodyPr/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Расходы Министерства сельского хозяйства на 2015-2017 годы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91666" y="6473737"/>
            <a:ext cx="505421" cy="410767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822543"/>
              </p:ext>
            </p:extLst>
          </p:nvPr>
        </p:nvGraphicFramePr>
        <p:xfrm>
          <a:off x="247650" y="904875"/>
          <a:ext cx="8567738" cy="570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44" name="Worksheet" r:id="rId4" imgW="9686857" imgH="7629525" progId="Excel.Sheet.12">
                  <p:link updateAutomatic="1"/>
                </p:oleObj>
              </mc:Choice>
              <mc:Fallback>
                <p:oleObj name="Worksheet" r:id="rId4" imgW="9686857" imgH="762952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7650" y="904875"/>
                        <a:ext cx="8567738" cy="570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22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20190" y="795827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0189" y="157258"/>
            <a:ext cx="9104709" cy="638571"/>
          </a:xfrm>
        </p:spPr>
        <p:txBody>
          <a:bodyPr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АГРОБИЗНЕС-2020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" на 2015-2017 годы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3" y="6424427"/>
            <a:ext cx="505421" cy="410767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052280"/>
              </p:ext>
            </p:extLst>
          </p:nvPr>
        </p:nvGraphicFramePr>
        <p:xfrm>
          <a:off x="283612" y="820797"/>
          <a:ext cx="8496300" cy="528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60" name="Worksheet" r:id="rId4" imgW="7705657" imgH="5505540" progId="Excel.Sheet.12">
                  <p:link updateAutomatic="1"/>
                </p:oleObj>
              </mc:Choice>
              <mc:Fallback>
                <p:oleObj name="Worksheet" r:id="rId4" imgW="7705657" imgH="550554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3612" y="820797"/>
                        <a:ext cx="8496300" cy="528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839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79515" y="836712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39" y="133613"/>
            <a:ext cx="9104709" cy="697964"/>
          </a:xfrm>
        </p:spPr>
        <p:txBody>
          <a:bodyPr/>
          <a:lstStyle/>
          <a:p>
            <a:pPr algn="ctr"/>
            <a:r>
              <a:rPr lang="ru-RU" sz="2400" dirty="0">
                <a:latin typeface="Arial" charset="0"/>
                <a:cs typeface="Arial" charset="0"/>
              </a:rPr>
              <a:t>"Программа развития регионов до 2020 года"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3" y="6424427"/>
            <a:ext cx="505421" cy="410767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739216"/>
              </p:ext>
            </p:extLst>
          </p:nvPr>
        </p:nvGraphicFramePr>
        <p:xfrm>
          <a:off x="214313" y="980728"/>
          <a:ext cx="8678862" cy="4292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304" name="Worksheet" r:id="rId4" imgW="8248785" imgH="3971925" progId="Excel.Sheet.12">
                  <p:link updateAutomatic="1"/>
                </p:oleObj>
              </mc:Choice>
              <mc:Fallback>
                <p:oleObj name="Worksheet" r:id="rId4" imgW="8248785" imgH="397192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4313" y="980728"/>
                        <a:ext cx="8678862" cy="4292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070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79515" y="836712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37" y="133613"/>
            <a:ext cx="8929664" cy="697964"/>
          </a:xfrm>
        </p:spPr>
        <p:txBody>
          <a:bodyPr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2400" dirty="0" err="1">
                <a:latin typeface="Arial" charset="0"/>
                <a:cs typeface="Arial" charset="0"/>
              </a:rPr>
              <a:t>Ақ</a:t>
            </a:r>
            <a:r>
              <a:rPr lang="ru-RU" sz="2400" dirty="0">
                <a:latin typeface="Arial" charset="0"/>
                <a:cs typeface="Arial" charset="0"/>
              </a:rPr>
              <a:t> </a:t>
            </a:r>
            <a:r>
              <a:rPr lang="ru-RU" sz="2400" dirty="0" err="1">
                <a:latin typeface="Arial" charset="0"/>
                <a:cs typeface="Arial" charset="0"/>
              </a:rPr>
              <a:t>бұлақ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2400" dirty="0">
                <a:latin typeface="Arial" charset="0"/>
                <a:cs typeface="Arial" charset="0"/>
              </a:rPr>
              <a:t> на 2011-2020 годы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3" y="6424427"/>
            <a:ext cx="505421" cy="410767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826996"/>
              </p:ext>
            </p:extLst>
          </p:nvPr>
        </p:nvGraphicFramePr>
        <p:xfrm>
          <a:off x="214313" y="980730"/>
          <a:ext cx="8788400" cy="5051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049" name="Worksheet" r:id="rId4" imgW="7848600" imgH="3981360" progId="Excel.Sheet.12">
                  <p:link updateAutomatic="1"/>
                </p:oleObj>
              </mc:Choice>
              <mc:Fallback>
                <p:oleObj name="Worksheet" r:id="rId4" imgW="7848600" imgH="398136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4313" y="980730"/>
                        <a:ext cx="8788400" cy="50517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026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79515" y="836712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39" y="133613"/>
            <a:ext cx="9104709" cy="697964"/>
          </a:xfrm>
        </p:spPr>
        <p:txBody>
          <a:bodyPr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2400" dirty="0">
                <a:latin typeface="Arial" charset="0"/>
                <a:cs typeface="Arial" charset="0"/>
              </a:rPr>
              <a:t>Доступное жилье – 2020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3" y="6424427"/>
            <a:ext cx="505421" cy="410767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465179"/>
              </p:ext>
            </p:extLst>
          </p:nvPr>
        </p:nvGraphicFramePr>
        <p:xfrm>
          <a:off x="214339" y="908722"/>
          <a:ext cx="8823325" cy="5063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121" name="Worksheet" r:id="rId4" imgW="10010843" imgH="6067335" progId="Excel.Sheet.12">
                  <p:link updateAutomatic="1"/>
                </p:oleObj>
              </mc:Choice>
              <mc:Fallback>
                <p:oleObj name="Worksheet" r:id="rId4" imgW="10010843" imgH="606733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4339" y="908722"/>
                        <a:ext cx="8823325" cy="50636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144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79515" y="836712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39" y="133613"/>
            <a:ext cx="9104709" cy="697964"/>
          </a:xfrm>
        </p:spPr>
        <p:txBody>
          <a:bodyPr/>
          <a:lstStyle/>
          <a:p>
            <a:pPr algn="ctr"/>
            <a:r>
              <a:rPr lang="ru-RU" sz="2200" dirty="0">
                <a:latin typeface="Arial" charset="0"/>
                <a:cs typeface="Arial" charset="0"/>
              </a:rPr>
              <a:t>Модернизация жилищно-коммунального хозяйства Республики Казахстан на 2011-2020 годы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69055" y="6504880"/>
            <a:ext cx="505421" cy="410767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314041"/>
              </p:ext>
            </p:extLst>
          </p:nvPr>
        </p:nvGraphicFramePr>
        <p:xfrm>
          <a:off x="251656" y="908721"/>
          <a:ext cx="8678862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84" name="Worksheet" r:id="rId4" imgW="8924857" imgH="4019640" progId="Excel.Sheet.12">
                  <p:link updateAutomatic="1"/>
                </p:oleObj>
              </mc:Choice>
              <mc:Fallback>
                <p:oleObj name="Worksheet" r:id="rId4" imgW="8924857" imgH="401964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656" y="908721"/>
                        <a:ext cx="8678862" cy="4320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645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79515" y="836712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39" y="133613"/>
            <a:ext cx="9104709" cy="697964"/>
          </a:xfrm>
        </p:spPr>
        <p:txBody>
          <a:bodyPr/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Мероприятия в рамках развития моногородов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3" y="6424427"/>
            <a:ext cx="505421" cy="410767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940153"/>
              </p:ext>
            </p:extLst>
          </p:nvPr>
        </p:nvGraphicFramePr>
        <p:xfrm>
          <a:off x="179388" y="963613"/>
          <a:ext cx="8823325" cy="464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144" name="Worksheet" r:id="rId4" imgW="17259300" imgH="9229725" progId="Excel.Sheet.12">
                  <p:link updateAutomatic="1"/>
                </p:oleObj>
              </mc:Choice>
              <mc:Fallback>
                <p:oleObj name="Worksheet" r:id="rId4" imgW="17259300" imgH="922972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388" y="963613"/>
                        <a:ext cx="8823325" cy="464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897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79515" y="836712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39" y="133613"/>
            <a:ext cx="9104709" cy="697964"/>
          </a:xfrm>
        </p:spPr>
        <p:txBody>
          <a:bodyPr/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программа индустриально-инновационного развития на 2015-2019 годы (ГПИИР-2)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3" y="6424427"/>
            <a:ext cx="505421" cy="410767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576150"/>
              </p:ext>
            </p:extLst>
          </p:nvPr>
        </p:nvGraphicFramePr>
        <p:xfrm>
          <a:off x="177747" y="1052736"/>
          <a:ext cx="8824913" cy="417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01" name="Worksheet" r:id="rId4" imgW="12935085" imgH="5400675" progId="Excel.Sheet.12">
                  <p:link updateAutomatic="1"/>
                </p:oleObj>
              </mc:Choice>
              <mc:Fallback>
                <p:oleObj name="Worksheet" r:id="rId4" imgW="12935085" imgH="540067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7747" y="1052736"/>
                        <a:ext cx="8824913" cy="4173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09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870" y="148391"/>
            <a:ext cx="9104709" cy="632223"/>
          </a:xfrm>
        </p:spPr>
        <p:txBody>
          <a:bodyPr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Прогноз доходов республиканского бюджета на 2015-2017 годы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12950" y="82184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6" y="6462951"/>
            <a:ext cx="416683" cy="41076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7602920" y="980729"/>
            <a:ext cx="1381519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defRPr>
            </a:lvl9pPr>
          </a:lstStyle>
          <a:p>
            <a:pPr algn="ctr"/>
            <a:r>
              <a:rPr lang="ru-RU" sz="1300" i="1" dirty="0">
                <a:cs typeface="Arial" charset="0"/>
              </a:rPr>
              <a:t>млрд. тенге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212951" y="1286043"/>
          <a:ext cx="8626696" cy="3754592"/>
        </p:xfrm>
        <a:graphic>
          <a:graphicData uri="http://schemas.openxmlformats.org/drawingml/2006/table">
            <a:tbl>
              <a:tblPr/>
              <a:tblGrid>
                <a:gridCol w="4377332"/>
                <a:gridCol w="1442931"/>
                <a:gridCol w="1350265"/>
                <a:gridCol w="1456168"/>
              </a:tblGrid>
              <a:tr h="6922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Наименование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Проект республиканского бюджета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2015 год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2016 год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2017 год</a:t>
                      </a:r>
                    </a:p>
                  </a:txBody>
                  <a:tcPr marL="7883" marR="7883" marT="78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94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(без учета трансфертов)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4 338,4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4 753,5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5 147,7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6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Налоговые поступления, </a:t>
                      </a:r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 том числе:</a:t>
                      </a:r>
                    </a:p>
                  </a:txBody>
                  <a:tcPr marL="70945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4 244,3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4 653,1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5 043,3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3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Корпоративный подоходный налог</a:t>
                      </a:r>
                    </a:p>
                  </a:txBody>
                  <a:tcPr marL="212835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1 337,9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1 511,3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1 714,8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добавленную стоимость</a:t>
                      </a:r>
                    </a:p>
                  </a:txBody>
                  <a:tcPr marL="212835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lang="ru-RU" sz="15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474</a:t>
                      </a:r>
                      <a:endParaRPr lang="ru-RU" sz="15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1 676,1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lang="ru-RU" sz="15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826</a:t>
                      </a:r>
                      <a:endParaRPr lang="ru-RU" sz="15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Таможенные пошлины</a:t>
                      </a:r>
                    </a:p>
                  </a:txBody>
                  <a:tcPr marL="212835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1 164,1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1 172,4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1 187,4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8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Неналоговые поступления</a:t>
                      </a:r>
                    </a:p>
                  </a:txBody>
                  <a:tcPr marL="70945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84,6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88,8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92,1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9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Поступления от продажи основного капитала  </a:t>
                      </a:r>
                    </a:p>
                  </a:txBody>
                  <a:tcPr marL="70945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9,5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11,5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12,4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44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79515" y="836712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39" y="133613"/>
            <a:ext cx="9104709" cy="697964"/>
          </a:xfrm>
        </p:spPr>
        <p:txBody>
          <a:bodyPr/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"Дорожная карта бизнеса 2020"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3" y="6424427"/>
            <a:ext cx="505421" cy="410767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30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343393"/>
              </p:ext>
            </p:extLst>
          </p:nvPr>
        </p:nvGraphicFramePr>
        <p:xfrm>
          <a:off x="214338" y="908051"/>
          <a:ext cx="8788321" cy="4609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168" name="Worksheet" r:id="rId4" imgW="24984143" imgH="14639835" progId="Excel.Sheet.12">
                  <p:link updateAutomatic="1"/>
                </p:oleObj>
              </mc:Choice>
              <mc:Fallback>
                <p:oleObj name="Worksheet" r:id="rId4" imgW="24984143" imgH="1463983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4338" y="908051"/>
                        <a:ext cx="8788321" cy="46091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129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79515" y="836712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39" y="133613"/>
            <a:ext cx="9104709" cy="697964"/>
          </a:xfrm>
        </p:spPr>
        <p:txBody>
          <a:bodyPr/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Международная выставка ЭКСПО-2017 (Целевой вклад)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3" y="6424427"/>
            <a:ext cx="505421" cy="410767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31</a:t>
            </a:fld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710194"/>
              </p:ext>
            </p:extLst>
          </p:nvPr>
        </p:nvGraphicFramePr>
        <p:xfrm>
          <a:off x="198438" y="938213"/>
          <a:ext cx="8804275" cy="383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71" name="Worksheet" r:id="rId4" imgW="10896600" imgH="4505415" progId="Excel.Sheet.12">
                  <p:link updateAutomatic="1"/>
                </p:oleObj>
              </mc:Choice>
              <mc:Fallback>
                <p:oleObj name="Worksheet" r:id="rId4" imgW="10896600" imgH="450541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438" y="938213"/>
                        <a:ext cx="8804275" cy="3833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143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25309" y="1025851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293" y="135057"/>
            <a:ext cx="9104709" cy="890792"/>
          </a:xfrm>
        </p:spPr>
        <p:txBody>
          <a:bodyPr/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Расходы на развитие космической отрасли 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на 2015-2017 годы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3" y="6424427"/>
            <a:ext cx="505421" cy="410767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32</a:t>
            </a:fld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982485"/>
              </p:ext>
            </p:extLst>
          </p:nvPr>
        </p:nvGraphicFramePr>
        <p:xfrm>
          <a:off x="250825" y="1003300"/>
          <a:ext cx="8697913" cy="451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214" name="Worksheet" r:id="rId4" imgW="9458257" imgH="4743450" progId="Excel.Sheet.12">
                  <p:link updateAutomatic="1"/>
                </p:oleObj>
              </mc:Choice>
              <mc:Fallback>
                <p:oleObj name="Worksheet" r:id="rId4" imgW="9458257" imgH="47434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0825" y="1003300"/>
                        <a:ext cx="8697913" cy="451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174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13266" y="867655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892" y="191955"/>
            <a:ext cx="9104709" cy="598144"/>
          </a:xfrm>
        </p:spPr>
        <p:txBody>
          <a:bodyPr/>
          <a:lstStyle/>
          <a:p>
            <a:pPr algn="ctr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программа развития и интеграции инфраструктуры транспортной системы Республики Казахстан до 2020 года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43044" y="6447235"/>
            <a:ext cx="505421" cy="410767"/>
          </a:xfrm>
        </p:spPr>
        <p:txBody>
          <a:bodyPr/>
          <a:lstStyle/>
          <a:p>
            <a:pPr>
              <a:defRPr/>
            </a:pPr>
            <a:fld id="{27EA49AC-7B8F-49D9-883A-8234FF797381}" type="slidenum">
              <a:rPr lang="ru-RU" smtClean="0"/>
              <a:t>33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/>
          </p:nvPr>
        </p:nvGraphicFramePr>
        <p:xfrm>
          <a:off x="263121" y="963051"/>
          <a:ext cx="8601075" cy="525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525" name="Worksheet" r:id="rId4" imgW="12477885" imgH="6734265" progId="Excel.Sheet.12">
                  <p:link updateAutomatic="1"/>
                </p:oleObj>
              </mc:Choice>
              <mc:Fallback>
                <p:oleObj name="Worksheet" r:id="rId4" imgW="12477885" imgH="673426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3121" y="963051"/>
                        <a:ext cx="8601075" cy="5259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368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79515" y="836712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39" y="133613"/>
            <a:ext cx="9104709" cy="697964"/>
          </a:xfrm>
        </p:spPr>
        <p:txBody>
          <a:bodyPr/>
          <a:lstStyle/>
          <a:p>
            <a:pPr algn="ctr"/>
            <a:r>
              <a:rPr lang="ru-RU" sz="2400" dirty="0">
                <a:latin typeface="Arial" charset="0"/>
                <a:cs typeface="Arial" charset="0"/>
              </a:rPr>
              <a:t>Расходы АО "ФНБ "</a:t>
            </a:r>
            <a:r>
              <a:rPr lang="ru-RU" sz="2400" dirty="0" err="1">
                <a:latin typeface="Arial" charset="0"/>
                <a:cs typeface="Arial" charset="0"/>
              </a:rPr>
              <a:t>Самрук-Казына</a:t>
            </a:r>
            <a:r>
              <a:rPr lang="ru-RU" sz="2400" dirty="0">
                <a:latin typeface="Arial" charset="0"/>
                <a:cs typeface="Arial" charset="0"/>
              </a:rPr>
              <a:t>"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3" y="6424427"/>
            <a:ext cx="505421" cy="410767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34</a:t>
            </a:fld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972714"/>
              </p:ext>
            </p:extLst>
          </p:nvPr>
        </p:nvGraphicFramePr>
        <p:xfrm>
          <a:off x="179512" y="980728"/>
          <a:ext cx="8788400" cy="450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95" name="Worksheet" r:id="rId4" imgW="7839143" imgH="4124235" progId="Excel.Sheet.12">
                  <p:link updateAutomatic="1"/>
                </p:oleObj>
              </mc:Choice>
              <mc:Fallback>
                <p:oleObj name="Worksheet" r:id="rId4" imgW="7839143" imgH="412423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2" y="980728"/>
                        <a:ext cx="8788400" cy="4506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619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25305" y="1025850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291" y="135057"/>
            <a:ext cx="9104709" cy="890792"/>
          </a:xfrm>
        </p:spPr>
        <p:txBody>
          <a:bodyPr/>
          <a:lstStyle/>
          <a:p>
            <a:pPr algn="ctr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Реализация бюджетных инвестиций</a:t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городу Астана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0" y="6424425"/>
            <a:ext cx="505421" cy="410766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35</a:t>
            </a:fld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956900"/>
              </p:ext>
            </p:extLst>
          </p:nvPr>
        </p:nvGraphicFramePr>
        <p:xfrm>
          <a:off x="125125" y="1124744"/>
          <a:ext cx="8823325" cy="505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419" name="Worksheet" r:id="rId4" imgW="8972685" imgH="5638710" progId="Excel.Sheet.12">
                  <p:link updateAutomatic="1"/>
                </p:oleObj>
              </mc:Choice>
              <mc:Fallback>
                <p:oleObj name="Worksheet" r:id="rId4" imgW="8972685" imgH="563871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5125" y="1124744"/>
                        <a:ext cx="8823325" cy="505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046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25305" y="1025850"/>
            <a:ext cx="882314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291" y="135057"/>
            <a:ext cx="9104709" cy="890792"/>
          </a:xfrm>
        </p:spPr>
        <p:txBody>
          <a:bodyPr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бюджетных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инвестиций</a:t>
            </a:r>
            <a:r>
              <a:rPr lang="ru-RU" sz="2400" dirty="0" smtClean="0">
                <a:latin typeface="Arial" charset="0"/>
                <a:cs typeface="Arial" charset="0"/>
              </a:rPr>
              <a:t/>
            </a:r>
            <a:br>
              <a:rPr lang="ru-RU" sz="2400" dirty="0" smtClean="0">
                <a:latin typeface="Arial" charset="0"/>
                <a:cs typeface="Arial" charset="0"/>
              </a:rPr>
            </a:br>
            <a:r>
              <a:rPr lang="ru-RU" sz="2400" dirty="0" smtClean="0">
                <a:latin typeface="Arial" charset="0"/>
                <a:cs typeface="Arial" charset="0"/>
              </a:rPr>
              <a:t>по </a:t>
            </a:r>
            <a:r>
              <a:rPr lang="ru-RU" sz="2400" dirty="0">
                <a:latin typeface="Arial" charset="0"/>
                <a:cs typeface="Arial" charset="0"/>
              </a:rPr>
              <a:t>городу Алматы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76060" y="6424425"/>
            <a:ext cx="505421" cy="410766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36</a:t>
            </a:fld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64576"/>
              </p:ext>
            </p:extLst>
          </p:nvPr>
        </p:nvGraphicFramePr>
        <p:xfrm>
          <a:off x="231775" y="1095375"/>
          <a:ext cx="8696325" cy="496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4" name="Worksheet" r:id="rId4" imgW="7877243" imgH="4714875" progId="Excel.Sheet.12">
                  <p:link updateAutomatic="1"/>
                </p:oleObj>
              </mc:Choice>
              <mc:Fallback>
                <p:oleObj name="Worksheet" r:id="rId4" imgW="7877243" imgH="471487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1775" y="1095375"/>
                        <a:ext cx="8696325" cy="496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631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870" y="148391"/>
            <a:ext cx="9104709" cy="632223"/>
          </a:xfrm>
        </p:spPr>
        <p:txBody>
          <a:bodyPr/>
          <a:lstStyle/>
          <a:p>
            <a:pPr algn="ctr"/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Пофакторный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анализ изменения прогноза доходов </a:t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(без учета поступлений трансфертов) республиканского бюджета 2015 года против плана 2014 года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75022" y="980728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6" y="6462951"/>
            <a:ext cx="416683" cy="41076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4</a:t>
            </a:r>
            <a:endParaRPr lang="ru-RU" dirty="0"/>
          </a:p>
        </p:txBody>
      </p:sp>
      <p:graphicFrame>
        <p:nvGraphicFramePr>
          <p:cNvPr id="13" name="Group 7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4847982"/>
              </p:ext>
            </p:extLst>
          </p:nvPr>
        </p:nvGraphicFramePr>
        <p:xfrm>
          <a:off x="199036" y="1196752"/>
          <a:ext cx="8808202" cy="5409520"/>
        </p:xfrm>
        <a:graphic>
          <a:graphicData uri="http://schemas.openxmlformats.org/drawingml/2006/table">
            <a:tbl>
              <a:tblPr/>
              <a:tblGrid>
                <a:gridCol w="6469391"/>
                <a:gridCol w="2338811"/>
              </a:tblGrid>
              <a:tr h="831088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республиканского бюджета в целом уменьшатся на </a:t>
                      </a:r>
                      <a:b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sz="1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 млрд. тенге, в том числе: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9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147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Уменьшение 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 387,2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млрд.тенге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в том числе: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за счет изменения внешнеторгового оборота </a:t>
                      </a:r>
                      <a:b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(темп роста экспорта 91,8%, импорта – 95,9%);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246,1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млрд.тенге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за счет снижения добычи нефти (</a:t>
                      </a:r>
                      <a:r>
                        <a:rPr kumimoji="0" lang="ru-RU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83 </a:t>
                      </a:r>
                      <a:r>
                        <a:rPr kumimoji="0" lang="ru-RU" sz="17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млн.тонн</a:t>
                      </a:r>
                      <a:r>
                        <a:rPr kumimoji="0" lang="ru-RU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81,8 </a:t>
                      </a:r>
                      <a:r>
                        <a:rPr kumimoji="0" lang="ru-RU" sz="17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млн.тонн</a:t>
                      </a:r>
                      <a:r>
                        <a:rPr kumimoji="0" lang="ru-RU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увеличения поставки на внутренний рынок;</a:t>
                      </a:r>
                      <a:endParaRPr kumimoji="0" lang="ru-RU" sz="17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121,3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млрд.тенге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за счет снижения ставки НДПИ по низкорентабельным организациям;</a:t>
                      </a:r>
                      <a:endParaRPr kumimoji="0" lang="ru-RU" sz="17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6,8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млрд.тенге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09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штрафы, запланированные на 2014 год </a:t>
                      </a:r>
                      <a:b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(на 2015 год штрафы не планируются).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13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млрд.тенге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6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6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6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6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54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76796" y="332658"/>
            <a:ext cx="9104709" cy="632223"/>
          </a:xfrm>
        </p:spPr>
        <p:txBody>
          <a:bodyPr/>
          <a:lstStyle/>
          <a:p>
            <a:pPr algn="ctr"/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Пофакторный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анализ изменения прогноза доходов </a:t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(без учета поступлений трансфертов) республиканского бюджета 2015 года против плана 2014 года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75022" y="1124744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76096" y="6462951"/>
            <a:ext cx="416683" cy="41076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5</a:t>
            </a:r>
            <a:endParaRPr lang="ru-RU" dirty="0"/>
          </a:p>
        </p:txBody>
      </p:sp>
      <p:graphicFrame>
        <p:nvGraphicFramePr>
          <p:cNvPr id="13" name="Group 7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486270"/>
              </p:ext>
            </p:extLst>
          </p:nvPr>
        </p:nvGraphicFramePr>
        <p:xfrm>
          <a:off x="163602" y="1340768"/>
          <a:ext cx="8775551" cy="4561280"/>
        </p:xfrm>
        <a:graphic>
          <a:graphicData uri="http://schemas.openxmlformats.org/drawingml/2006/table">
            <a:tbl>
              <a:tblPr/>
              <a:tblGrid>
                <a:gridCol w="6299459"/>
                <a:gridCol w="2476092"/>
              </a:tblGrid>
              <a:tr h="3352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Увеличение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364,4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млрд.тенге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в том числе: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8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за счет развития экономики  страны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(темп роста ВВП 113,7%, ВДС – 125,%);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188,7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млрд.тенге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за счет снижения сумм возврата НДС из бюджета;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26,6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млрд.тенге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улучшение налогового администрирования; 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64,5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млрд.тенге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повышение ставки по ЭТП на сырую нефть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1 апреля 2014 года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49,8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млрд.тенге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изменение ставок по алкогольной продукции и табачным изделиям;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10,6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млрд.тенге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8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увеличение неналоговых поступлений, исходя из оценки по 2014 году;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17,7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млдр.тенге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55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увеличение поступлений от реализации зерна из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госресурсов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материальных ценностей государственного материального резерва;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2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млрд.тенге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8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другие факторы (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изменения МРП, уточнение расчетов по факту поступления и </a:t>
                      </a: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т.д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4,5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млрд.тенге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748220" y="28135"/>
            <a:ext cx="1395783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250" b="1" dirty="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50" b="1">
                <a:solidFill>
                  <a:srgbClr val="003366"/>
                </a:solidFill>
                <a:latin typeface="Arial" charset="0"/>
                <a:cs typeface="Arial" charset="0"/>
              </a:defRPr>
            </a:lvl5pPr>
            <a:lvl6pPr marL="514328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6pPr>
            <a:lvl7pPr marL="1028653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7pPr>
            <a:lvl8pPr marL="1542981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8pPr>
            <a:lvl9pPr marL="2057308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Tahoma" pitchFamily="34" charset="0"/>
              </a:defRPr>
            </a:lvl9pPr>
          </a:lstStyle>
          <a:p>
            <a:pPr algn="ctr"/>
            <a:r>
              <a:rPr lang="ru-RU" sz="1400" b="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продолжение</a:t>
            </a:r>
          </a:p>
        </p:txBody>
      </p:sp>
    </p:spTree>
    <p:extLst>
      <p:ext uri="{BB962C8B-B14F-4D97-AF65-F5344CB8AC3E}">
        <p14:creationId xmlns:p14="http://schemas.microsoft.com/office/powerpoint/2010/main" val="407115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500063"/>
              </p:ext>
            </p:extLst>
          </p:nvPr>
        </p:nvGraphicFramePr>
        <p:xfrm>
          <a:off x="278583" y="1766439"/>
          <a:ext cx="8639287" cy="4833736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5500297"/>
                <a:gridCol w="1004477"/>
                <a:gridCol w="1130036"/>
                <a:gridCol w="1004477"/>
              </a:tblGrid>
              <a:tr h="3485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/>
                        <a:t>Наименование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93" marR="6393" marT="62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 smtClean="0"/>
                        <a:t>Проект республиканского бюджета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93" marR="6393" marT="62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93" marR="6393" marT="62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93" marR="6393" marT="62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751"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93" marR="6393" marT="62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 smtClean="0"/>
                        <a:t>2015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93" marR="6393" marT="62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 smtClean="0"/>
                        <a:t>2016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93" marR="6393" marT="62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u="none" strike="noStrike" dirty="0" smtClean="0"/>
                        <a:t>2017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93" marR="6393" marT="62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3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u="none" strike="noStrike" dirty="0" smtClean="0"/>
                        <a:t>Итого: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93" marR="6393" marT="6280" marB="0"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194,1</a:t>
                      </a:r>
                      <a:endParaRPr lang="ru-RU" sz="1600" b="1" dirty="0"/>
                    </a:p>
                  </a:txBody>
                  <a:tcPr marL="8655" marR="8655" marT="85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419,1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55" marR="8655" marT="85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599,7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55" marR="8655" marT="85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</a:tr>
              <a:tr h="61588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u="none" strike="noStrike" kern="600" dirty="0"/>
                        <a:t>Внедрение новой модели оплаты труда гражданских служащих </a:t>
                      </a:r>
                      <a:r>
                        <a:rPr lang="ru-RU" sz="1300" u="none" strike="noStrike" kern="600" dirty="0" smtClean="0"/>
                        <a:t>  с 1.07.2015 </a:t>
                      </a:r>
                      <a:r>
                        <a:rPr lang="ru-RU" sz="1300" u="none" strike="noStrike" kern="600" dirty="0"/>
                        <a:t>г</a:t>
                      </a:r>
                      <a:r>
                        <a:rPr lang="ru-RU" sz="1300" u="none" strike="noStrike" kern="600" dirty="0" smtClean="0"/>
                        <a:t>., в том числе</a:t>
                      </a:r>
                      <a:r>
                        <a:rPr lang="ru-RU" sz="1300" u="none" strike="noStrike" kern="600" baseline="0" dirty="0" smtClean="0"/>
                        <a:t> </a:t>
                      </a:r>
                      <a:r>
                        <a:rPr lang="ru-RU" sz="1300" b="0" i="0" u="none" strike="noStrike" kern="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медицинских работников в организациях в форме ПХВ</a:t>
                      </a:r>
                      <a:endParaRPr lang="ru-RU" sz="1300" b="0" i="0" u="none" strike="noStrike" kern="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15071" marR="6393" marT="628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u="none" strike="noStrike" kern="1200" dirty="0" smtClean="0"/>
                        <a:t>157,1</a:t>
                      </a:r>
                      <a:endParaRPr lang="ru-RU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 dirty="0" smtClean="0"/>
                        <a:t>281,3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 dirty="0" smtClean="0"/>
                        <a:t>281,3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588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u="none" strike="noStrike" kern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заработной платы государственным </a:t>
                      </a:r>
                      <a:r>
                        <a:rPr lang="ru-RU" sz="1300" u="none" strike="noStrike" kern="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служащим на 15% с </a:t>
                      </a:r>
                      <a:r>
                        <a:rPr lang="ru-RU" sz="1300" u="none" strike="noStrike" kern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1.07.2015 </a:t>
                      </a:r>
                      <a:r>
                        <a:rPr lang="ru-RU" sz="1300" u="none" strike="noStrike" kern="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и на 15% </a:t>
                      </a:r>
                      <a:r>
                        <a:rPr lang="ru-RU" sz="1300" u="none" strike="noStrike" kern="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1.07.2016 </a:t>
                      </a:r>
                      <a:r>
                        <a:rPr lang="ru-RU" sz="1300" u="none" strike="noStrike" kern="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(за исключением корпуса "А" и дипломатов) </a:t>
                      </a:r>
                    </a:p>
                  </a:txBody>
                  <a:tcPr marL="115071" marR="6393" marT="628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13,3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35,4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45,6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61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u="none" strike="noStrike" kern="600" dirty="0" smtClean="0"/>
                        <a:t>Повышение стипендий</a:t>
                      </a:r>
                      <a:r>
                        <a:rPr lang="ru-RU" sz="1300" u="none" strike="noStrike" kern="600" baseline="0" dirty="0" smtClean="0"/>
                        <a:t> </a:t>
                      </a:r>
                      <a:r>
                        <a:rPr lang="ru-RU" sz="1300" u="none" strike="noStrike" kern="600" dirty="0" smtClean="0"/>
                        <a:t>на 25% с 1.01.2016</a:t>
                      </a:r>
                      <a:r>
                        <a:rPr lang="ru-RU" sz="1300" u="none" strike="noStrike" kern="600" baseline="0" dirty="0" smtClean="0"/>
                        <a:t> </a:t>
                      </a:r>
                      <a:r>
                        <a:rPr lang="ru-RU" sz="1300" u="none" strike="noStrike" kern="600" dirty="0" smtClean="0"/>
                        <a:t>г.</a:t>
                      </a:r>
                      <a:endParaRPr lang="ru-RU" sz="1300" b="0" i="0" u="none" strike="noStrike" kern="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15071" marR="6393" marT="628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 dirty="0" smtClean="0"/>
                        <a:t>22,9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 dirty="0" smtClean="0"/>
                        <a:t>26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317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u="none" strike="noStrike" kern="600" dirty="0">
                          <a:solidFill>
                            <a:schemeClr val="tx1"/>
                          </a:solidFill>
                        </a:rPr>
                        <a:t>Повышение с </a:t>
                      </a:r>
                      <a:r>
                        <a:rPr lang="ru-RU" sz="1300" u="none" strike="noStrike" kern="600" dirty="0" smtClean="0">
                          <a:solidFill>
                            <a:schemeClr val="tx1"/>
                          </a:solidFill>
                        </a:rPr>
                        <a:t>1.07.2015 </a:t>
                      </a:r>
                      <a:r>
                        <a:rPr lang="ru-RU" sz="1300" u="none" strike="noStrike" kern="600" dirty="0">
                          <a:solidFill>
                            <a:schemeClr val="tx1"/>
                          </a:solidFill>
                        </a:rPr>
                        <a:t>г. на 25 </a:t>
                      </a:r>
                      <a:r>
                        <a:rPr lang="ru-RU" sz="1300" u="none" strike="noStrike" kern="6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ru-RU" sz="1300" u="none" strike="noStrike" kern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300" u="none" strike="noStrike" kern="600" dirty="0" smtClean="0">
                          <a:solidFill>
                            <a:schemeClr val="tx1"/>
                          </a:solidFill>
                        </a:rPr>
                        <a:t>социальных </a:t>
                      </a:r>
                      <a:r>
                        <a:rPr lang="ru-RU" sz="1300" u="none" strike="noStrike" kern="600" dirty="0">
                          <a:solidFill>
                            <a:schemeClr val="tx1"/>
                          </a:solidFill>
                        </a:rPr>
                        <a:t>пособий по инвалидности и утере кормильца</a:t>
                      </a:r>
                      <a:endParaRPr lang="ru-RU" sz="1300" b="0" i="0" u="none" strike="noStrike" kern="6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15071" marR="6393" marT="628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u="none" strike="noStrike" kern="1200" dirty="0" smtClean="0">
                          <a:solidFill>
                            <a:schemeClr val="tx1"/>
                          </a:solidFill>
                        </a:rPr>
                        <a:t>22,5</a:t>
                      </a:r>
                      <a:endParaRPr lang="ru-RU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51,4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317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u="none" strike="noStrike" kern="600" dirty="0" smtClean="0"/>
                        <a:t>Введение 5% ОППВ для лиц, занятых на вредных производствах, и поэтапное увеличение ставки взноса </a:t>
                      </a:r>
                      <a:r>
                        <a:rPr lang="ru-RU" sz="1300" u="none" strike="noStrike" kern="600" baseline="0" dirty="0" smtClean="0"/>
                        <a:t> до 10%</a:t>
                      </a:r>
                      <a:r>
                        <a:rPr lang="ru-RU" sz="1300" u="none" strike="noStrike" kern="600" dirty="0" smtClean="0"/>
                        <a:t> </a:t>
                      </a:r>
                      <a:endParaRPr lang="ru-RU" sz="1300" b="0" i="0" u="none" strike="noStrike" kern="60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15071" marR="6393" marT="628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u="none" strike="noStrike" kern="1200" dirty="0" smtClean="0"/>
                        <a:t>1,2</a:t>
                      </a:r>
                      <a:endParaRPr lang="ru-RU" sz="13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 dirty="0" smtClean="0"/>
                        <a:t>1,4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u="none" strike="noStrike" dirty="0" smtClean="0"/>
                        <a:t>1,6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317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u="none" strike="noStrike" kern="600" dirty="0" smtClean="0"/>
                        <a:t>Изменение структуры ПМ  с 1.01.2017 г. и назначение базовой пенсионной выплаты в зависимости от стажа  с 1.07.2017 г.</a:t>
                      </a:r>
                      <a:endParaRPr lang="ru-RU" sz="1300" b="0" i="0" u="none" strike="noStrike" kern="600" dirty="0">
                        <a:solidFill>
                          <a:sysClr val="windowText" lastClr="000000"/>
                        </a:solidFill>
                        <a:latin typeface="Arial"/>
                      </a:endParaRPr>
                    </a:p>
                  </a:txBody>
                  <a:tcPr marL="115071" marR="6393" marT="628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/>
                        <a:t>137,4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354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kern="600" dirty="0" smtClean="0">
                          <a:solidFill>
                            <a:sysClr val="windowText" lastClr="000000"/>
                          </a:solidFill>
                          <a:latin typeface="Arial"/>
                        </a:rPr>
                        <a:t>Реформирование пенсионного обеспечения </a:t>
                      </a:r>
                      <a:r>
                        <a:rPr lang="ru-RU" sz="1300" b="0" i="0" u="none" strike="noStrike" kern="600" smtClean="0">
                          <a:solidFill>
                            <a:sysClr val="windowText" lastClr="000000"/>
                          </a:solidFill>
                          <a:latin typeface="Arial"/>
                        </a:rPr>
                        <a:t>силовых структур</a:t>
                      </a:r>
                      <a:r>
                        <a:rPr lang="ru-RU" sz="1300" b="0" i="0" u="none" strike="noStrike" kern="600" baseline="0" smtClean="0">
                          <a:solidFill>
                            <a:sysClr val="windowText" lastClr="000000"/>
                          </a:solidFill>
                          <a:latin typeface="Arial"/>
                        </a:rPr>
                        <a:t> </a:t>
                      </a:r>
                      <a:br>
                        <a:rPr lang="ru-RU" sz="1300" b="0" i="0" u="none" strike="noStrike" kern="600" baseline="0" smtClean="0">
                          <a:solidFill>
                            <a:sysClr val="windowText" lastClr="000000"/>
                          </a:solidFill>
                          <a:latin typeface="Arial"/>
                        </a:rPr>
                      </a:br>
                      <a:r>
                        <a:rPr lang="ru-RU" sz="1300" b="0" i="0" u="none" strike="noStrike" kern="600" smtClean="0">
                          <a:solidFill>
                            <a:sysClr val="windowText" lastClr="000000"/>
                          </a:solidFill>
                          <a:latin typeface="Arial"/>
                        </a:rPr>
                        <a:t>с </a:t>
                      </a:r>
                      <a:r>
                        <a:rPr lang="ru-RU" sz="1300" b="0" i="0" u="none" strike="noStrike" kern="600" dirty="0" smtClean="0">
                          <a:solidFill>
                            <a:sysClr val="windowText" lastClr="000000"/>
                          </a:solidFill>
                          <a:latin typeface="Arial"/>
                        </a:rPr>
                        <a:t>1.01.2016 г.</a:t>
                      </a:r>
                      <a:endParaRPr lang="ru-RU" sz="1300" b="0" i="0" u="none" strike="noStrike" kern="600" dirty="0">
                        <a:solidFill>
                          <a:sysClr val="windowText" lastClr="000000"/>
                        </a:solidFill>
                        <a:latin typeface="Arial"/>
                      </a:endParaRPr>
                    </a:p>
                  </a:txBody>
                  <a:tcPr marL="115071" marR="6393" marT="628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30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33,8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361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300" b="0" i="0" u="none" strike="noStrike" kern="600" dirty="0" smtClean="0">
                          <a:solidFill>
                            <a:sysClr val="windowText" lastClr="000000"/>
                          </a:solidFill>
                          <a:latin typeface="Arial"/>
                        </a:rPr>
                        <a:t>Изменение структуры ПМ с 1.01.2017 г. и</a:t>
                      </a:r>
                      <a:r>
                        <a:rPr lang="ru-RU" sz="1300" b="0" i="0" u="none" strike="noStrike" kern="600" baseline="0" dirty="0" smtClean="0">
                          <a:solidFill>
                            <a:sysClr val="windowText" lastClr="000000"/>
                          </a:solidFill>
                          <a:latin typeface="Arial"/>
                        </a:rPr>
                        <a:t> повышение социальных пособий по инвалидности и утере кормильца</a:t>
                      </a:r>
                      <a:endParaRPr lang="ru-RU" sz="1300" b="0" i="0" u="none" strike="noStrike" kern="600" dirty="0">
                        <a:solidFill>
                          <a:sysClr val="windowText" lastClr="000000"/>
                        </a:solidFill>
                        <a:latin typeface="Arial"/>
                      </a:endParaRPr>
                    </a:p>
                  </a:txBody>
                  <a:tcPr marL="115071" marR="6393" marT="6280" marB="0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55" marR="8655" marT="8503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99816" y="908720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58180" y="116634"/>
            <a:ext cx="9104709" cy="792089"/>
          </a:xfrm>
        </p:spPr>
        <p:txBody>
          <a:bodyPr/>
          <a:lstStyle/>
          <a:p>
            <a:pPr algn="ctr"/>
            <a:r>
              <a:rPr lang="ru-RU" sz="2200" dirty="0"/>
              <a:t>Новые инициативы в социальной сфере в 2015-2017 гг.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800891" y="6525346"/>
            <a:ext cx="505421" cy="410767"/>
          </a:xfrm>
        </p:spPr>
        <p:txBody>
          <a:bodyPr/>
          <a:lstStyle/>
          <a:p>
            <a:pPr>
              <a:defRPr/>
            </a:pPr>
            <a:fld id="{8A0BF0D3-A1C9-4495-851A-E9C9A9245C04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33631" y="942443"/>
            <a:ext cx="8811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Новые социальные обязательства государства оцениваются в объеме </a:t>
            </a:r>
            <a:r>
              <a:rPr lang="ru-RU" sz="1600" b="1" dirty="0"/>
              <a:t>194,1 млрд. тенге </a:t>
            </a:r>
          </a:p>
          <a:p>
            <a:r>
              <a:rPr lang="ru-RU" sz="1600" dirty="0"/>
              <a:t>в 2015 году с увеличением до </a:t>
            </a:r>
            <a:r>
              <a:rPr lang="ru-RU" sz="1600" b="1" dirty="0"/>
              <a:t>599,7 млрд. тенге </a:t>
            </a:r>
            <a:r>
              <a:rPr lang="ru-RU" sz="1600" dirty="0"/>
              <a:t>в 2017 году.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50819" y="1414740"/>
            <a:ext cx="116705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i="1" dirty="0"/>
              <a:t>млрд. тенге</a:t>
            </a:r>
          </a:p>
        </p:txBody>
      </p:sp>
      <p:sp>
        <p:nvSpPr>
          <p:cNvPr id="11" name="Номер слайда 1"/>
          <p:cNvSpPr txBox="1">
            <a:spLocks/>
          </p:cNvSpPr>
          <p:nvPr/>
        </p:nvSpPr>
        <p:spPr>
          <a:xfrm>
            <a:off x="8776096" y="6462951"/>
            <a:ext cx="416683" cy="410767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093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18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27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37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5463" algn="l" defTabSz="91418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2556" algn="l" defTabSz="91418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199649" algn="l" defTabSz="91418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6743" algn="l" defTabSz="91418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579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0"/>
          <p:cNvSpPr>
            <a:spLocks noGrp="1"/>
          </p:cNvSpPr>
          <p:nvPr>
            <p:ph type="title"/>
          </p:nvPr>
        </p:nvSpPr>
        <p:spPr>
          <a:xfrm>
            <a:off x="205447" y="181290"/>
            <a:ext cx="8730212" cy="784739"/>
          </a:xfrm>
        </p:spPr>
        <p:txBody>
          <a:bodyPr/>
          <a:lstStyle/>
          <a:p>
            <a:pPr algn="ctr"/>
            <a:r>
              <a:rPr lang="ru-RU" sz="2200" dirty="0">
                <a:latin typeface="Arial" pitchFamily="34" charset="0"/>
                <a:cs typeface="Arial" pitchFamily="34" charset="0"/>
              </a:rPr>
              <a:t>Новая модель оплаты труда гражданских служащих</a:t>
            </a:r>
            <a:endParaRPr sz="2200" dirty="0">
              <a:solidFill>
                <a:srgbClr val="0070C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27318" y="6447235"/>
            <a:ext cx="416683" cy="410767"/>
          </a:xfrm>
        </p:spPr>
        <p:txBody>
          <a:bodyPr/>
          <a:lstStyle/>
          <a:p>
            <a:pPr>
              <a:defRPr/>
            </a:pPr>
            <a:fld id="{4ECDB1AD-133C-47C9-8DBC-0591D3694FFF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05450" y="966027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730192" y="1234480"/>
            <a:ext cx="7488832" cy="1258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Расходы бюджета:</a:t>
            </a:r>
          </a:p>
          <a:p>
            <a:pPr lvl="0"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01.07.2015 года – 157 млрд. тенге, </a:t>
            </a:r>
          </a:p>
          <a:p>
            <a:pPr lvl="0"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2016-2017 годы – по 281,3 млрд. тенге.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0192" y="2761351"/>
            <a:ext cx="7488832" cy="770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Охват составит порядка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1 410 тыс. человек.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61568" y="3933056"/>
            <a:ext cx="7488832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Повышение заработной платы в среднем работников: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- образования до 29%, 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- здравоохранения до 28%,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-  другие отрасли до 40%.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330592" y="2492896"/>
            <a:ext cx="288032" cy="28803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330592" y="3533204"/>
            <a:ext cx="288032" cy="399853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71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485220"/>
              </p:ext>
            </p:extLst>
          </p:nvPr>
        </p:nvGraphicFramePr>
        <p:xfrm>
          <a:off x="251225" y="908720"/>
          <a:ext cx="8691563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83" name="Worksheet" r:id="rId4" imgW="9982200" imgH="5124360" progId="Excel.Sheet.12">
                  <p:link updateAutomatic="1"/>
                </p:oleObj>
              </mc:Choice>
              <mc:Fallback>
                <p:oleObj name="Worksheet" r:id="rId4" imgW="9982200" imgH="512436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225" y="908720"/>
                        <a:ext cx="8691563" cy="455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7260" y="204491"/>
            <a:ext cx="8649296" cy="632223"/>
          </a:xfrm>
        </p:spPr>
        <p:txBody>
          <a:bodyPr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Расходы Министерства здравоохранения и социального развития 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социальной защиты на 2015-2017 годы 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96470" y="836712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34446" y="6447233"/>
            <a:ext cx="416683" cy="410767"/>
          </a:xfrm>
        </p:spPr>
        <p:txBody>
          <a:bodyPr/>
          <a:lstStyle/>
          <a:p>
            <a:pPr>
              <a:defRPr/>
            </a:pPr>
            <a:fld id="{F34FD859-B744-4942-9C82-26853C522C41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87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0"/>
          <p:cNvSpPr>
            <a:spLocks noGrp="1"/>
          </p:cNvSpPr>
          <p:nvPr>
            <p:ph type="title"/>
          </p:nvPr>
        </p:nvSpPr>
        <p:spPr>
          <a:xfrm>
            <a:off x="395031" y="260649"/>
            <a:ext cx="8601800" cy="784739"/>
          </a:xfrm>
        </p:spPr>
        <p:txBody>
          <a:bodyPr/>
          <a:lstStyle/>
          <a:p>
            <a:pPr algn="ctr"/>
            <a:r>
              <a:rPr lang="ru-RU" sz="2025" dirty="0">
                <a:latin typeface="Arial" panose="020B0604020202020204" pitchFamily="34" charset="0"/>
                <a:cs typeface="Arial" panose="020B0604020202020204" pitchFamily="34" charset="0"/>
              </a:rPr>
              <a:t>Информация по расходам, </a:t>
            </a:r>
            <a:br>
              <a:rPr lang="ru-RU" sz="202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25" dirty="0">
                <a:latin typeface="Arial" panose="020B0604020202020204" pitchFamily="34" charset="0"/>
                <a:cs typeface="Arial" panose="020B0604020202020204" pitchFamily="34" charset="0"/>
              </a:rPr>
              <a:t>направленным на празднование 70-летие Победы ВОВ</a:t>
            </a:r>
            <a:br>
              <a:rPr lang="ru-RU" sz="2025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sz="2025" dirty="0">
              <a:solidFill>
                <a:srgbClr val="0070C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27318" y="6447235"/>
            <a:ext cx="416683" cy="410767"/>
          </a:xfrm>
        </p:spPr>
        <p:txBody>
          <a:bodyPr/>
          <a:lstStyle/>
          <a:p>
            <a:pPr>
              <a:defRPr/>
            </a:pPr>
            <a:fld id="{98363785-A9E9-4E67-BDE8-02401CDD58DE}" type="slidenum">
              <a:rPr lang="ru-RU" smtClean="0"/>
              <a:t>9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05450" y="966027"/>
            <a:ext cx="8601075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066234"/>
              </p:ext>
            </p:extLst>
          </p:nvPr>
        </p:nvGraphicFramePr>
        <p:xfrm>
          <a:off x="158066" y="1069633"/>
          <a:ext cx="8789988" cy="446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54" name="Worksheet" r:id="rId4" imgW="9534457" imgH="4552860" progId="Excel.Sheet.12">
                  <p:link updateAutomatic="1"/>
                </p:oleObj>
              </mc:Choice>
              <mc:Fallback>
                <p:oleObj name="Worksheet" r:id="rId4" imgW="9534457" imgH="455286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066" y="1069633"/>
                        <a:ext cx="8789988" cy="4460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193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5375</TotalTime>
  <Words>1176</Words>
  <Application>Microsoft Office PowerPoint</Application>
  <PresentationFormat>Прозрачка</PresentationFormat>
  <Paragraphs>339</Paragraphs>
  <Slides>36</Slides>
  <Notes>35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Связи</vt:lpstr>
      </vt:variant>
      <vt:variant>
        <vt:i4>28</vt:i4>
      </vt:variant>
      <vt:variant>
        <vt:lpstr>Заголовки слайдов</vt:lpstr>
      </vt:variant>
      <vt:variant>
        <vt:i4>36</vt:i4>
      </vt:variant>
    </vt:vector>
  </HeadingPairs>
  <TitlesOfParts>
    <vt:vector size="69" baseType="lpstr">
      <vt:lpstr>Arial</vt:lpstr>
      <vt:lpstr>Calibri</vt:lpstr>
      <vt:lpstr>Tahoma</vt:lpstr>
      <vt:lpstr>6_Оформление по умолчанию</vt:lpstr>
      <vt:lpstr>7_Оформление по умолчанию</vt:lpstr>
      <vt:lpstr>C:\Users\maman_nb\Desktop\Проблемные\Прблемн 21.08.2014.xlsx!соц!R2C1:R18C6</vt:lpstr>
      <vt:lpstr>C:\Users\maman_nb\Desktop\Проблемные\Прблемн 21.08.2014.xlsx!70-лет!R3C1:R11C4</vt:lpstr>
      <vt:lpstr>C:\Users\maman_nb\Desktop\Проблемные\Прблемн 21.08.2014.xlsx!ДКЗ 2020 свод!R3C1:R12C15</vt:lpstr>
      <vt:lpstr>C:\Users\maman_nb\Desktop\Проблемные\Прблемн 21.08.2014.xlsx!Модерн.пенс.обес.!R2C1:R7C4</vt:lpstr>
      <vt:lpstr>C:\Users\maman_nb\Desktop\Проблемные\Прблемн 21.08.2014.xlsx!образование!R2C1:R14C6</vt:lpstr>
      <vt:lpstr>C:\Users\maman_nb\Desktop\Проблемные\Прблемн 21.08.2014.xlsx!стройка новая!R3C1:R27C32</vt:lpstr>
      <vt:lpstr>C:\Users\maman_nb\Desktop\Проблемные\Прблемн 21.08.2014.xlsx!ГПРО !R2C1:R14C6</vt:lpstr>
      <vt:lpstr>C:\Users\maman_nb\Desktop\Проблемные\Прблемн 21.08.2014.xlsx!Балапан!R2C1:R11C5</vt:lpstr>
      <vt:lpstr>C:\Users\maman_nb\Desktop\Проблемные\Прблемн 21.08.2014.xlsx!здрав !R2C1:R18C6</vt:lpstr>
      <vt:lpstr>C:\Users\maman_nb\Desktop\Проблемные\Прблемн 21.08.2014.xlsx!стройка местные МЗ (млн)!R2C1:R25C9</vt:lpstr>
      <vt:lpstr>C:\Users\maman_nb\Desktop\Проблемные\Прблемн 21.08.2014.xlsx!ГПРЗ !R2C1:R16C5</vt:lpstr>
      <vt:lpstr>C:\Users\maman_nb\Desktop\Проблемные\Прблемн 21.08.2014.xlsx!ГПРЯ!R2C1:R23C6</vt:lpstr>
      <vt:lpstr>C:\Users\maman_nb\Desktop\Проблемные\Прблемн 21.08.2014.xlsx!КАЗТЕЛЕРАДИО!R2C1:R11C8</vt:lpstr>
      <vt:lpstr>C:\Users\maman_nb\Desktop\Проблемные\Прблемн 21.08.2014.xlsx!МСХ!R2C1:R25C5</vt:lpstr>
      <vt:lpstr>C:\Users\maman_nb\Desktop\Проблемные\Прблемн 21.08.2014.xlsx!Агробизнес!R2C1:R20C5</vt:lpstr>
      <vt:lpstr>C:\Users\maman_nb\Desktop\Проблемные\Прблемн 21.08.2014.xlsx!регионы!R2C1:R12C5</vt:lpstr>
      <vt:lpstr>C:\Users\maman_nb\Desktop\Проблемные\Прблемн 21.08.2014.xlsx!Ак булак!R4C1:R19C5</vt:lpstr>
      <vt:lpstr>C:\Users\maman_nb\Desktop\Проблемные\Прблемн 21.08.2014.xlsx!Доступное жилье!R2C1:R17C5</vt:lpstr>
      <vt:lpstr>C:\Users\maman_nb\Desktop\Проблемные\Прблемн 21.08.2014.xlsx!ЖКХ!R2C1:R19C5</vt:lpstr>
      <vt:lpstr>C:\Users\maman_nb\Desktop\Проблемные\Прблемн 21.08.2014.xlsx!Моно!R2C1:R12C6</vt:lpstr>
      <vt:lpstr>C:\Users\maman_nb\Desktop\Проблемные\Прблемн 21.08.2014.xlsx!ГПИИР!R3C1:R16C5</vt:lpstr>
      <vt:lpstr>C:\Users\maman_nb\Desktop\Проблемные\Прблемн 21.08.2014.xlsx!ДКБ (2)!R2C1:R16C7</vt:lpstr>
      <vt:lpstr>C:\Users\maman_nb\Desktop\Проблемные\Прблемн 21.08.2014.xlsx!экспо!R3C1:R15C5</vt:lpstr>
      <vt:lpstr>C:\Users\maman_nb\Desktop\Проблемные\Прблемн 21.08.2014.xlsx!нка!R3C1:R13C5</vt:lpstr>
      <vt:lpstr>C:\Users\maman_nb\Desktop\Проблемные\Прблемн 21.08.2014.xlsx!МТК!R2C1:R25C5</vt:lpstr>
      <vt:lpstr>C:\Users\maman_nb\Desktop\Проблемные\Прблемн 21.08.2014.xlsx!ФНБ 2013-2015 после доп!R2C1:R13C6</vt:lpstr>
      <vt:lpstr>C:\Users\maman_nb\Desktop\Проблемные\Прблемн 21.08.2014.xlsx!Астана!R2C1:R15C5</vt:lpstr>
      <vt:lpstr>C:\Users\maman_nb\Desktop\Проблемные\Прблемн 21.08.2014.xlsx!Алматы!R3C1:R16C5</vt:lpstr>
      <vt:lpstr> Проект Закона Республики Казахстан  «О республиканском бюджете  на 2015-2017 годы» </vt:lpstr>
      <vt:lpstr>Прогноз республиканского бюджета на 2015-2017 годы</vt:lpstr>
      <vt:lpstr>Прогноз доходов республиканского бюджета на 2015-2017 годы</vt:lpstr>
      <vt:lpstr>Пофакторный анализ изменения прогноза доходов  (без учета поступлений трансфертов) республиканского бюджета 2015 года против плана 2014 года</vt:lpstr>
      <vt:lpstr>Пофакторный анализ изменения прогноза доходов  (без учета поступлений трансфертов) республиканского бюджета 2015 года против плана 2014 года</vt:lpstr>
      <vt:lpstr>Новые инициативы в социальной сфере в 2015-2017 гг.</vt:lpstr>
      <vt:lpstr>Новая модель оплаты труда гражданских служащих</vt:lpstr>
      <vt:lpstr>Расходы Министерства здравоохранения и социального развития в области социальной защиты на 2015-2017 годы </vt:lpstr>
      <vt:lpstr>Информация по расходам,  направленным на празднование 70-летие Победы ВОВ </vt:lpstr>
      <vt:lpstr>"Дорожная карта занятости - 2020" </vt:lpstr>
      <vt:lpstr>Концепция модернизации пенсионного обеспечения  Республики Казахстан до 2030 года</vt:lpstr>
      <vt:lpstr>Расходы Министерства образования и науки  на 2015-2017 годы</vt:lpstr>
      <vt:lpstr>Строительство и реконструкция объектов образования и науки</vt:lpstr>
      <vt:lpstr>Расходы на реализацию мероприятий  Государственной программы развития образования </vt:lpstr>
      <vt:lpstr>Программа "Балапан"</vt:lpstr>
      <vt:lpstr>Расходы Министерства здравоохранения и социального развития в области здравоохранения на 2015-2017 годы</vt:lpstr>
      <vt:lpstr>Строительство объектов здравоохранения в регионах  на 2015-2017 годы</vt:lpstr>
      <vt:lpstr>Расходы на реализацию Государственной программы "Саламатты Қазақстан" на 2011-2015 годы </vt:lpstr>
      <vt:lpstr>Расходы Министерства культуры и спорта на 2015-2017 годы</vt:lpstr>
      <vt:lpstr>Расходы на реализацию Государственной программы  функционирования и развития языков на 2011-2020 годы</vt:lpstr>
      <vt:lpstr>Внедрение цифрового эфирного телерадиовещания  в Республике Казахстан</vt:lpstr>
      <vt:lpstr>Расходы Министерства сельского хозяйства на 2015-2017 годы</vt:lpstr>
      <vt:lpstr>"АГРОБИЗНЕС-2020" на 2015-2017 годы</vt:lpstr>
      <vt:lpstr>"Программа развития регионов до 2020 года"</vt:lpstr>
      <vt:lpstr>"Ақ бұлақ" на 2011-2020 годы</vt:lpstr>
      <vt:lpstr>"Доступное жилье – 2020"</vt:lpstr>
      <vt:lpstr>Модернизация жилищно-коммунального хозяйства Республики Казахстан на 2011-2020 годы</vt:lpstr>
      <vt:lpstr>Мероприятия в рамках развития моногородов</vt:lpstr>
      <vt:lpstr>Государственная программа индустриально-инновационного развития на 2015-2019 годы (ГПИИР-2)</vt:lpstr>
      <vt:lpstr>"Дорожная карта бизнеса 2020"</vt:lpstr>
      <vt:lpstr>Международная выставка ЭКСПО-2017 (Целевой вклад)</vt:lpstr>
      <vt:lpstr>Расходы на развитие космической отрасли  на 2015-2017 годы </vt:lpstr>
      <vt:lpstr>Государственная программа развития и интеграции инфраструктуры транспортной системы Республики Казахстан до 2020 года</vt:lpstr>
      <vt:lpstr>Расходы АО "ФНБ "Самрук-Казына"</vt:lpstr>
      <vt:lpstr>Реализация бюджетных инвестиций по городу Астана</vt:lpstr>
      <vt:lpstr>Реализация бюджетных инвестиций по городу Алматы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Дастан Умирбаев</dc:creator>
  <cp:lastModifiedBy>Назым Маман</cp:lastModifiedBy>
  <cp:revision>1028</cp:revision>
  <cp:lastPrinted>2014-09-12T12:06:25Z</cp:lastPrinted>
  <dcterms:created xsi:type="dcterms:W3CDTF">2013-03-14T10:40:27Z</dcterms:created>
  <dcterms:modified xsi:type="dcterms:W3CDTF">2014-09-13T10:03:15Z</dcterms:modified>
</cp:coreProperties>
</file>