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5173" r:id="rId1"/>
    <p:sldMasterId id="2147486516" r:id="rId2"/>
  </p:sldMasterIdLst>
  <p:notesMasterIdLst>
    <p:notesMasterId r:id="rId39"/>
  </p:notesMasterIdLst>
  <p:handoutMasterIdLst>
    <p:handoutMasterId r:id="rId40"/>
  </p:handoutMasterIdLst>
  <p:sldIdLst>
    <p:sldId id="1134" r:id="rId3"/>
    <p:sldId id="1139" r:id="rId4"/>
    <p:sldId id="1136" r:id="rId5"/>
    <p:sldId id="1137" r:id="rId6"/>
    <p:sldId id="1138" r:id="rId7"/>
    <p:sldId id="1150" r:id="rId8"/>
    <p:sldId id="1140" r:id="rId9"/>
    <p:sldId id="1148" r:id="rId10"/>
    <p:sldId id="1147" r:id="rId11"/>
    <p:sldId id="1039" r:id="rId12"/>
    <p:sldId id="1092" r:id="rId13"/>
    <p:sldId id="1078" r:id="rId14"/>
    <p:sldId id="1151" r:id="rId15"/>
    <p:sldId id="1079" r:id="rId16"/>
    <p:sldId id="1145" r:id="rId17"/>
    <p:sldId id="1080" r:id="rId18"/>
    <p:sldId id="1152" r:id="rId19"/>
    <p:sldId id="1081" r:id="rId20"/>
    <p:sldId id="1094" r:id="rId21"/>
    <p:sldId id="1082" r:id="rId22"/>
    <p:sldId id="1146" r:id="rId23"/>
    <p:sldId id="1154" r:id="rId24"/>
    <p:sldId id="1124" r:id="rId25"/>
    <p:sldId id="1117" r:id="rId26"/>
    <p:sldId id="1100" r:id="rId27"/>
    <p:sldId id="1103" r:id="rId28"/>
    <p:sldId id="1125" r:id="rId29"/>
    <p:sldId id="1104" r:id="rId30"/>
    <p:sldId id="1155" r:id="rId31"/>
    <p:sldId id="1106" r:id="rId32"/>
    <p:sldId id="1156" r:id="rId33"/>
    <p:sldId id="1157" r:id="rId34"/>
    <p:sldId id="1158" r:id="rId35"/>
    <p:sldId id="1075" r:id="rId36"/>
    <p:sldId id="1159" r:id="rId37"/>
    <p:sldId id="1160" r:id="rId38"/>
  </p:sldIdLst>
  <p:sldSz cx="9144000" cy="6858000" type="overhead"/>
  <p:notesSz cx="9866313" cy="673576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093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186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277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37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5463" algn="l" defTabSz="914186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2556" algn="l" defTabSz="914186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199649" algn="l" defTabSz="914186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6743" algn="l" defTabSz="914186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0099FF"/>
    <a:srgbClr val="193B65"/>
    <a:srgbClr val="0033CC"/>
    <a:srgbClr val="EAB4DB"/>
    <a:srgbClr val="ED0909"/>
    <a:srgbClr val="4D4D4D"/>
    <a:srgbClr val="336699"/>
    <a:srgbClr val="0099CC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0" autoAdjust="0"/>
    <p:restoredTop sz="95303" autoAdjust="0"/>
  </p:normalViewPr>
  <p:slideViewPr>
    <p:cSldViewPr>
      <p:cViewPr varScale="1">
        <p:scale>
          <a:sx n="80" d="100"/>
          <a:sy n="80" d="100"/>
        </p:scale>
        <p:origin x="166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heme" Target="theme/theme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258" cy="335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391" tIns="44693" rIns="89391" bIns="44693" numCol="1" anchor="t" anchorCtr="0" compatLnSpc="1">
            <a:prstTxWarp prst="textNoShape">
              <a:avLst/>
            </a:prstTxWarp>
          </a:bodyPr>
          <a:lstStyle>
            <a:lvl1pPr defTabSz="894571"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7755" y="1"/>
            <a:ext cx="4276255" cy="335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391" tIns="44693" rIns="89391" bIns="44693" numCol="1" anchor="t" anchorCtr="0" compatLnSpc="1">
            <a:prstTxWarp prst="textNoShape">
              <a:avLst/>
            </a:prstTxWarp>
          </a:bodyPr>
          <a:lstStyle>
            <a:lvl1pPr algn="r" defTabSz="894571" eaLnBrk="0" hangingPunct="0">
              <a:defRPr/>
            </a:lvl1pPr>
          </a:lstStyle>
          <a:p>
            <a:pPr>
              <a:defRPr/>
            </a:pPr>
            <a:fld id="{2AC7846C-F36C-40A9-AB51-1C890AD17E70}" type="datetimeFigureOut">
              <a:rPr lang="ru-RU"/>
              <a:pPr>
                <a:defRPr/>
              </a:pPr>
              <a:t>13.09.2014</a:t>
            </a:fld>
            <a:endParaRPr lang="ru-RU"/>
          </a:p>
        </p:txBody>
      </p:sp>
      <p:sp>
        <p:nvSpPr>
          <p:cNvPr id="178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40"/>
            <a:ext cx="4276258" cy="337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391" tIns="44693" rIns="89391" bIns="44693" numCol="1" anchor="b" anchorCtr="0" compatLnSpc="1">
            <a:prstTxWarp prst="textNoShape">
              <a:avLst/>
            </a:prstTxWarp>
          </a:bodyPr>
          <a:lstStyle>
            <a:lvl1pPr defTabSz="894571"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8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7755" y="6397640"/>
            <a:ext cx="4276255" cy="337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391" tIns="44693" rIns="89391" bIns="44693" numCol="1" anchor="b" anchorCtr="0" compatLnSpc="1">
            <a:prstTxWarp prst="textNoShape">
              <a:avLst/>
            </a:prstTxWarp>
          </a:bodyPr>
          <a:lstStyle>
            <a:lvl1pPr algn="r" defTabSz="894571" eaLnBrk="0" hangingPunct="0">
              <a:defRPr/>
            </a:lvl1pPr>
          </a:lstStyle>
          <a:p>
            <a:pPr>
              <a:defRPr/>
            </a:pPr>
            <a:fld id="{D2C6C603-12D0-418A-AB9E-1266C646F0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1835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7" y="1"/>
            <a:ext cx="4276258" cy="335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391" tIns="44693" rIns="89391" bIns="44693" numCol="1" anchor="t" anchorCtr="0" compatLnSpc="1">
            <a:prstTxWarp prst="textNoShape">
              <a:avLst/>
            </a:prstTxWarp>
          </a:bodyPr>
          <a:lstStyle>
            <a:lvl1pPr defTabSz="894571"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 bwMode="auto">
          <a:xfrm>
            <a:off x="5587755" y="1"/>
            <a:ext cx="4276255" cy="335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391" tIns="44693" rIns="89391" bIns="44693" numCol="1" anchor="t" anchorCtr="0" compatLnSpc="1">
            <a:prstTxWarp prst="textNoShape">
              <a:avLst/>
            </a:prstTxWarp>
          </a:bodyPr>
          <a:lstStyle>
            <a:lvl1pPr algn="r" defTabSz="894571"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2C79BD6-E158-4A7D-B5A9-6E3D6A3B1E28}" type="datetimeFigureOut">
              <a:rPr lang="ru-RU"/>
              <a:pPr>
                <a:defRPr/>
              </a:pPr>
              <a:t>13.09.2014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259138" y="506413"/>
            <a:ext cx="3368675" cy="2525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921" tIns="44961" rIns="89921" bIns="44961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 bwMode="auto">
          <a:xfrm>
            <a:off x="985952" y="3200452"/>
            <a:ext cx="7894444" cy="3029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391" tIns="44693" rIns="89391" bIns="446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 bwMode="auto">
          <a:xfrm>
            <a:off x="7" y="6397640"/>
            <a:ext cx="4276258" cy="337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391" tIns="44693" rIns="89391" bIns="44693" numCol="1" anchor="b" anchorCtr="0" compatLnSpc="1">
            <a:prstTxWarp prst="textNoShape">
              <a:avLst/>
            </a:prstTxWarp>
          </a:bodyPr>
          <a:lstStyle>
            <a:lvl1pPr defTabSz="894571"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5587755" y="6397640"/>
            <a:ext cx="4276255" cy="337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391" tIns="44693" rIns="89391" bIns="44693" numCol="1" anchor="b" anchorCtr="0" compatLnSpc="1">
            <a:prstTxWarp prst="textNoShape">
              <a:avLst/>
            </a:prstTxWarp>
          </a:bodyPr>
          <a:lstStyle>
            <a:lvl1pPr algn="r" defTabSz="894571"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771342B-11E1-403E-A3F3-89011FD9AF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2396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9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186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277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37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463" algn="l" defTabSz="91418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56" algn="l" defTabSz="91418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49" algn="l" defTabSz="91418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43" algn="l" defTabSz="91418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59138" y="506413"/>
            <a:ext cx="3368675" cy="2525712"/>
          </a:xfrm>
          <a:ln/>
        </p:spPr>
      </p:sp>
      <p:sp>
        <p:nvSpPr>
          <p:cNvPr id="717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D0D8F09-ABBA-4423-B0CE-602DCFCC7E5E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76177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59138" y="506413"/>
            <a:ext cx="3368675" cy="25257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71342B-11E1-403E-A3F3-89011FD9AF8E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66883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9138" y="506413"/>
            <a:ext cx="3368675" cy="25257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2510245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9138" y="506413"/>
            <a:ext cx="3368675" cy="25257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4834010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9138" y="506413"/>
            <a:ext cx="3368675" cy="25257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1845576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9138" y="506413"/>
            <a:ext cx="3368675" cy="25257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2307698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9138" y="506413"/>
            <a:ext cx="3368675" cy="25257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0290588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9138" y="506413"/>
            <a:ext cx="3368675" cy="25257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8402435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9138" y="506413"/>
            <a:ext cx="3368675" cy="25257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3347274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9138" y="506413"/>
            <a:ext cx="3368675" cy="25257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7931929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9138" y="506413"/>
            <a:ext cx="3368675" cy="25257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1541472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9138" y="506413"/>
            <a:ext cx="3368675" cy="25257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280605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9138" y="506413"/>
            <a:ext cx="3368675" cy="25257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483745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9138" y="506413"/>
            <a:ext cx="3368675" cy="25257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4754315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59138" y="506413"/>
            <a:ext cx="3368675" cy="25257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71342B-11E1-403E-A3F3-89011FD9AF8E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4708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59138" y="506413"/>
            <a:ext cx="3368675" cy="25257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71342B-11E1-403E-A3F3-89011FD9AF8E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411822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59138" y="506413"/>
            <a:ext cx="3368675" cy="25257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71342B-11E1-403E-A3F3-89011FD9AF8E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6627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59138" y="506413"/>
            <a:ext cx="3368675" cy="25257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71342B-11E1-403E-A3F3-89011FD9AF8E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8409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59138" y="506413"/>
            <a:ext cx="3368675" cy="25257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71342B-11E1-403E-A3F3-89011FD9AF8E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76073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59138" y="506413"/>
            <a:ext cx="3368675" cy="25257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71342B-11E1-403E-A3F3-89011FD9AF8E}" type="slidenum">
              <a:rPr lang="ru-RU" smtClean="0"/>
              <a:pPr>
                <a:defRPr/>
              </a:pPr>
              <a:t>27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017447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59138" y="506413"/>
            <a:ext cx="3368675" cy="25257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71342B-11E1-403E-A3F3-89011FD9AF8E}" type="slidenum">
              <a:rPr lang="ru-RU" smtClean="0"/>
              <a:pPr>
                <a:defRPr/>
              </a:pPr>
              <a:t>28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25206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59138" y="506413"/>
            <a:ext cx="3368675" cy="25257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71342B-11E1-403E-A3F3-89011FD9AF8E}" type="slidenum">
              <a:rPr lang="ru-RU" smtClean="0"/>
              <a:pPr>
                <a:defRPr/>
              </a:pPr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1233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9138" y="506413"/>
            <a:ext cx="3368675" cy="25257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92911153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59138" y="506413"/>
            <a:ext cx="3368675" cy="25257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71342B-11E1-403E-A3F3-89011FD9AF8E}" type="slidenum">
              <a:rPr lang="ru-RU" smtClean="0"/>
              <a:pPr>
                <a:defRPr/>
              </a:pPr>
              <a:t>30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765008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59138" y="506413"/>
            <a:ext cx="3368675" cy="25257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71342B-11E1-403E-A3F3-89011FD9AF8E}" type="slidenum">
              <a:rPr lang="ru-RU" smtClean="0"/>
              <a:pPr>
                <a:defRPr/>
              </a:pPr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40225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59138" y="506413"/>
            <a:ext cx="3368675" cy="25257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71342B-11E1-403E-A3F3-89011FD9AF8E}" type="slidenum">
              <a:rPr lang="ru-RU" smtClean="0"/>
              <a:pPr>
                <a:defRPr/>
              </a:pPr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16854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59138" y="506413"/>
            <a:ext cx="3368675" cy="25257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71342B-11E1-403E-A3F3-89011FD9AF8E}" type="slidenum">
              <a:rPr lang="ru-RU" smtClean="0"/>
              <a:pPr>
                <a:defRPr/>
              </a:pPr>
              <a:t>33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514359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59138" y="506413"/>
            <a:ext cx="3368675" cy="25257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71342B-11E1-403E-A3F3-89011FD9AF8E}" type="slidenum">
              <a:rPr lang="ru-RU" smtClean="0"/>
              <a:pPr>
                <a:defRPr/>
              </a:pPr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5312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48025" y="511175"/>
            <a:ext cx="3398838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71342B-11E1-403E-A3F3-89011FD9AF8E}" type="slidenum">
              <a:rPr lang="ru-RU" smtClean="0"/>
              <a:pPr>
                <a:defRPr/>
              </a:pPr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00998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48025" y="511175"/>
            <a:ext cx="3398838" cy="25495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71342B-11E1-403E-A3F3-89011FD9AF8E}" type="slidenum">
              <a:rPr lang="ru-RU" smtClean="0"/>
              <a:pPr>
                <a:defRPr/>
              </a:pPr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9763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9138" y="506413"/>
            <a:ext cx="3368675" cy="25257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2419733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9138" y="506413"/>
            <a:ext cx="3368675" cy="25257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0545722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59138" y="506413"/>
            <a:ext cx="3368675" cy="25257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71342B-11E1-403E-A3F3-89011FD9AF8E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358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59138" y="506413"/>
            <a:ext cx="3368675" cy="25257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71342B-11E1-403E-A3F3-89011FD9AF8E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95134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9138" y="506413"/>
            <a:ext cx="3368675" cy="25257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6170055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259138" y="506413"/>
            <a:ext cx="3368675" cy="25257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71342B-11E1-403E-A3F3-89011FD9AF8E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2061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7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3F22B-8B41-4A9B-B788-BE1651E68E1D}" type="datetime1">
              <a:rPr lang="ru-RU" smtClean="0"/>
              <a:pPr>
                <a:defRPr/>
              </a:pPr>
              <a:t>13.09.2014</a:t>
            </a:fld>
            <a:endParaRPr lang="ru-RU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1" y="6245227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7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4E556-10CA-4B5A-9CDC-42D38048BF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1" y="1600207"/>
            <a:ext cx="8229600" cy="4525963"/>
          </a:xfrm>
        </p:spPr>
        <p:txBody>
          <a:bodyPr/>
          <a:lstStyle/>
          <a:p>
            <a:pPr lvl="0"/>
            <a:r>
              <a:rPr lang="ru-RU" noProof="0" smtClean="0"/>
              <a:t>Вставка диаграммы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6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E2B7B-51DD-40CC-89C6-9C096E18E123}" type="datetime1">
              <a:rPr lang="ru-RU" smtClean="0"/>
              <a:pPr>
                <a:defRPr/>
              </a:pPr>
              <a:t>13.09.2014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1" y="635636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6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BF0D3-A1C9-4495-851A-E9C9A9245C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 flipH="1">
            <a:off x="684337" y="3573463"/>
            <a:ext cx="7776796" cy="0"/>
          </a:xfrm>
          <a:prstGeom prst="line">
            <a:avLst/>
          </a:prstGeom>
          <a:noFill/>
          <a:ln w="57150" cmpd="thickThin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71" dirty="0">
              <a:solidFill>
                <a:srgbClr val="000000"/>
              </a:solidFill>
              <a:latin typeface="Arial" pitchFamily="34" charset="0"/>
              <a:cs typeface="+mn-cs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H="1">
            <a:off x="682876" y="2133600"/>
            <a:ext cx="7776797" cy="0"/>
          </a:xfrm>
          <a:prstGeom prst="lin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 sz="1871" dirty="0">
              <a:solidFill>
                <a:srgbClr val="000000"/>
              </a:solidFill>
              <a:latin typeface="Arial" pitchFamily="34" charset="0"/>
              <a:cs typeface="+mn-cs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51"/>
            <a:ext cx="7772400" cy="1470025"/>
          </a:xfrm>
        </p:spPr>
        <p:txBody>
          <a:bodyPr/>
          <a:lstStyle>
            <a:lvl1pPr algn="r">
              <a:defRPr sz="2492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6147" y="3886216"/>
            <a:ext cx="7703527" cy="400049"/>
          </a:xfrm>
        </p:spPr>
        <p:txBody>
          <a:bodyPr/>
          <a:lstStyle>
            <a:lvl1pPr marL="0" indent="0" algn="r"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4162742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 flipH="1">
            <a:off x="684215" y="3573463"/>
            <a:ext cx="7777162" cy="0"/>
          </a:xfrm>
          <a:prstGeom prst="line">
            <a:avLst/>
          </a:prstGeom>
          <a:noFill/>
          <a:ln w="57150" cmpd="thickThin">
            <a:solidFill>
              <a:srgbClr val="003366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defRPr/>
            </a:pPr>
            <a:endParaRPr lang="ru-RU" sz="1350">
              <a:solidFill>
                <a:srgbClr val="000000"/>
              </a:solidFill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H="1">
            <a:off x="682630" y="2133600"/>
            <a:ext cx="7777163" cy="0"/>
          </a:xfrm>
          <a:prstGeom prst="lin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defRPr/>
            </a:pPr>
            <a:endParaRPr lang="ru-RU" sz="1350">
              <a:solidFill>
                <a:srgbClr val="000000"/>
              </a:solidFill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58"/>
            <a:ext cx="7772400" cy="1470025"/>
          </a:xfrm>
        </p:spPr>
        <p:txBody>
          <a:bodyPr/>
          <a:lstStyle>
            <a:lvl1pPr algn="r">
              <a:defRPr sz="27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6147" y="3886216"/>
            <a:ext cx="7703527" cy="400049"/>
          </a:xfrm>
        </p:spPr>
        <p:txBody>
          <a:bodyPr/>
          <a:lstStyle>
            <a:lvl1pPr marL="0" indent="0" algn="r"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7" y="274649"/>
            <a:ext cx="809307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9" y="1279530"/>
            <a:ext cx="6553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22" r:id="rId1"/>
    <p:sldLayoutId id="2147486523" r:id="rId2"/>
    <p:sldLayoutId id="2147486525" r:id="rId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ru-RU" sz="2250" b="1" dirty="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  <a:cs typeface="Arial" charset="0"/>
        </a:defRPr>
      </a:lvl5pPr>
      <a:lvl6pPr marL="514328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6pPr>
      <a:lvl7pPr marL="1028653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7pPr>
      <a:lvl8pPr marL="1542981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8pPr>
      <a:lvl9pPr marL="2057308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9pPr>
    </p:titleStyle>
    <p:bodyStyle>
      <a:lvl1pPr marL="385744" indent="-385744" algn="l" rtl="0" eaLnBrk="0" fontAlgn="base" hangingPunct="0">
        <a:spcBef>
          <a:spcPct val="20000"/>
        </a:spcBef>
        <a:spcAft>
          <a:spcPct val="0"/>
        </a:spcAft>
        <a:buChar char="•"/>
        <a:defRPr lang="ru-RU" sz="1463" dirty="0">
          <a:solidFill>
            <a:schemeClr val="tx1"/>
          </a:solidFill>
          <a:latin typeface="+mn-lt"/>
          <a:ea typeface="+mn-ea"/>
          <a:cs typeface="+mn-cs"/>
        </a:defRPr>
      </a:lvl1pPr>
      <a:lvl2pPr marL="835782" indent="-321456" algn="l" rtl="0" eaLnBrk="0" fontAlgn="base" hangingPunct="0">
        <a:spcBef>
          <a:spcPct val="20000"/>
        </a:spcBef>
        <a:spcAft>
          <a:spcPct val="0"/>
        </a:spcAft>
        <a:buChar char="–"/>
        <a:defRPr lang="ru-RU" sz="1463" dirty="0">
          <a:solidFill>
            <a:schemeClr val="tx1"/>
          </a:solidFill>
          <a:latin typeface="+mn-lt"/>
          <a:ea typeface="+mn-ea"/>
          <a:cs typeface="+mn-cs"/>
        </a:defRPr>
      </a:lvl2pPr>
      <a:lvl3pPr marL="1285817" indent="-257163" algn="l" rtl="0" eaLnBrk="0" fontAlgn="base" hangingPunct="0">
        <a:spcBef>
          <a:spcPct val="20000"/>
        </a:spcBef>
        <a:spcAft>
          <a:spcPct val="0"/>
        </a:spcAft>
        <a:buChar char="•"/>
        <a:defRPr lang="ru-RU" sz="1463" dirty="0">
          <a:solidFill>
            <a:schemeClr val="tx1"/>
          </a:solidFill>
          <a:latin typeface="+mn-lt"/>
          <a:ea typeface="+mn-ea"/>
          <a:cs typeface="+mn-cs"/>
        </a:defRPr>
      </a:lvl3pPr>
      <a:lvl4pPr marL="1800144" indent="-257163" algn="l" rtl="0" eaLnBrk="0" fontAlgn="base" hangingPunct="0">
        <a:spcBef>
          <a:spcPct val="20000"/>
        </a:spcBef>
        <a:spcAft>
          <a:spcPct val="0"/>
        </a:spcAft>
        <a:buChar char="–"/>
        <a:defRPr lang="ru-RU" sz="1463" dirty="0">
          <a:solidFill>
            <a:schemeClr val="tx1"/>
          </a:solidFill>
          <a:latin typeface="+mn-lt"/>
          <a:ea typeface="+mn-ea"/>
          <a:cs typeface="+mn-cs"/>
        </a:defRPr>
      </a:lvl4pPr>
      <a:lvl5pPr marL="2314472" indent="-257163" algn="l" rtl="0" eaLnBrk="0" fontAlgn="base" hangingPunct="0">
        <a:spcBef>
          <a:spcPct val="20000"/>
        </a:spcBef>
        <a:spcAft>
          <a:spcPct val="0"/>
        </a:spcAft>
        <a:buChar char="»"/>
        <a:defRPr lang="ru-RU" sz="1463" dirty="0">
          <a:solidFill>
            <a:schemeClr val="tx1"/>
          </a:solidFill>
          <a:latin typeface="+mn-lt"/>
          <a:ea typeface="+mn-ea"/>
          <a:cs typeface="+mn-cs"/>
        </a:defRPr>
      </a:lvl5pPr>
      <a:lvl6pPr marL="2828798" indent="-257163" algn="l" rtl="0" fontAlgn="base">
        <a:spcBef>
          <a:spcPct val="20000"/>
        </a:spcBef>
        <a:spcAft>
          <a:spcPct val="0"/>
        </a:spcAft>
        <a:buChar char="»"/>
        <a:defRPr sz="1463">
          <a:solidFill>
            <a:schemeClr val="tx1"/>
          </a:solidFill>
          <a:latin typeface="+mn-lt"/>
        </a:defRPr>
      </a:lvl6pPr>
      <a:lvl7pPr marL="3343126" indent="-257163" algn="l" rtl="0" fontAlgn="base">
        <a:spcBef>
          <a:spcPct val="20000"/>
        </a:spcBef>
        <a:spcAft>
          <a:spcPct val="0"/>
        </a:spcAft>
        <a:buChar char="»"/>
        <a:defRPr sz="1463">
          <a:solidFill>
            <a:schemeClr val="tx1"/>
          </a:solidFill>
          <a:latin typeface="+mn-lt"/>
        </a:defRPr>
      </a:lvl7pPr>
      <a:lvl8pPr marL="3857452" indent="-257163" algn="l" rtl="0" fontAlgn="base">
        <a:spcBef>
          <a:spcPct val="20000"/>
        </a:spcBef>
        <a:spcAft>
          <a:spcPct val="0"/>
        </a:spcAft>
        <a:buChar char="»"/>
        <a:defRPr sz="1463">
          <a:solidFill>
            <a:schemeClr val="tx1"/>
          </a:solidFill>
          <a:latin typeface="+mn-lt"/>
        </a:defRPr>
      </a:lvl8pPr>
      <a:lvl9pPr marL="4371780" indent="-257163" algn="l" rtl="0" fontAlgn="base">
        <a:spcBef>
          <a:spcPct val="20000"/>
        </a:spcBef>
        <a:spcAft>
          <a:spcPct val="0"/>
        </a:spcAft>
        <a:buChar char="»"/>
        <a:defRPr sz="1463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102865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28" algn="l" defTabSz="102865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653" algn="l" defTabSz="102865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2981" algn="l" defTabSz="102865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308" algn="l" defTabSz="102865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636" algn="l" defTabSz="102865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5961" algn="l" defTabSz="102865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289" algn="l" defTabSz="102865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617" algn="l" defTabSz="102865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7" y="274649"/>
            <a:ext cx="809307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9" y="1279530"/>
            <a:ext cx="6553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24" r:id="rId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ru-RU" sz="2250" b="1" dirty="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50" b="1">
          <a:solidFill>
            <a:srgbClr val="003366"/>
          </a:solidFill>
          <a:latin typeface="Arial" charset="0"/>
          <a:cs typeface="Arial" charset="0"/>
        </a:defRPr>
      </a:lvl5pPr>
      <a:lvl6pPr marL="514328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6pPr>
      <a:lvl7pPr marL="1028653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7pPr>
      <a:lvl8pPr marL="1542981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8pPr>
      <a:lvl9pPr marL="2057308" algn="l" rtl="0" fontAlgn="base">
        <a:spcBef>
          <a:spcPct val="0"/>
        </a:spcBef>
        <a:spcAft>
          <a:spcPct val="0"/>
        </a:spcAft>
        <a:defRPr>
          <a:solidFill>
            <a:srgbClr val="003366"/>
          </a:solidFill>
          <a:latin typeface="Tahoma" pitchFamily="34" charset="0"/>
        </a:defRPr>
      </a:lvl9pPr>
    </p:titleStyle>
    <p:bodyStyle>
      <a:lvl1pPr marL="385744" indent="-385744" algn="l" rtl="0" eaLnBrk="0" fontAlgn="base" hangingPunct="0">
        <a:spcBef>
          <a:spcPct val="20000"/>
        </a:spcBef>
        <a:spcAft>
          <a:spcPct val="0"/>
        </a:spcAft>
        <a:buChar char="•"/>
        <a:defRPr lang="ru-RU" sz="1463" dirty="0">
          <a:solidFill>
            <a:schemeClr val="tx1"/>
          </a:solidFill>
          <a:latin typeface="+mn-lt"/>
          <a:ea typeface="+mn-ea"/>
          <a:cs typeface="+mn-cs"/>
        </a:defRPr>
      </a:lvl1pPr>
      <a:lvl2pPr marL="835782" indent="-321456" algn="l" rtl="0" eaLnBrk="0" fontAlgn="base" hangingPunct="0">
        <a:spcBef>
          <a:spcPct val="20000"/>
        </a:spcBef>
        <a:spcAft>
          <a:spcPct val="0"/>
        </a:spcAft>
        <a:buChar char="–"/>
        <a:defRPr lang="ru-RU" sz="1463" dirty="0">
          <a:solidFill>
            <a:schemeClr val="tx1"/>
          </a:solidFill>
          <a:latin typeface="+mn-lt"/>
          <a:ea typeface="+mn-ea"/>
          <a:cs typeface="+mn-cs"/>
        </a:defRPr>
      </a:lvl2pPr>
      <a:lvl3pPr marL="1285817" indent="-257163" algn="l" rtl="0" eaLnBrk="0" fontAlgn="base" hangingPunct="0">
        <a:spcBef>
          <a:spcPct val="20000"/>
        </a:spcBef>
        <a:spcAft>
          <a:spcPct val="0"/>
        </a:spcAft>
        <a:buChar char="•"/>
        <a:defRPr lang="ru-RU" sz="1463" dirty="0">
          <a:solidFill>
            <a:schemeClr val="tx1"/>
          </a:solidFill>
          <a:latin typeface="+mn-lt"/>
          <a:ea typeface="+mn-ea"/>
          <a:cs typeface="+mn-cs"/>
        </a:defRPr>
      </a:lvl3pPr>
      <a:lvl4pPr marL="1800144" indent="-257163" algn="l" rtl="0" eaLnBrk="0" fontAlgn="base" hangingPunct="0">
        <a:spcBef>
          <a:spcPct val="20000"/>
        </a:spcBef>
        <a:spcAft>
          <a:spcPct val="0"/>
        </a:spcAft>
        <a:buChar char="–"/>
        <a:defRPr lang="ru-RU" sz="1463" dirty="0">
          <a:solidFill>
            <a:schemeClr val="tx1"/>
          </a:solidFill>
          <a:latin typeface="+mn-lt"/>
          <a:ea typeface="+mn-ea"/>
          <a:cs typeface="+mn-cs"/>
        </a:defRPr>
      </a:lvl4pPr>
      <a:lvl5pPr marL="2314472" indent="-257163" algn="l" rtl="0" eaLnBrk="0" fontAlgn="base" hangingPunct="0">
        <a:spcBef>
          <a:spcPct val="20000"/>
        </a:spcBef>
        <a:spcAft>
          <a:spcPct val="0"/>
        </a:spcAft>
        <a:buChar char="»"/>
        <a:defRPr lang="ru-RU" sz="1463" dirty="0">
          <a:solidFill>
            <a:schemeClr val="tx1"/>
          </a:solidFill>
          <a:latin typeface="+mn-lt"/>
          <a:ea typeface="+mn-ea"/>
          <a:cs typeface="+mn-cs"/>
        </a:defRPr>
      </a:lvl5pPr>
      <a:lvl6pPr marL="2828798" indent="-257163" algn="l" rtl="0" fontAlgn="base">
        <a:spcBef>
          <a:spcPct val="20000"/>
        </a:spcBef>
        <a:spcAft>
          <a:spcPct val="0"/>
        </a:spcAft>
        <a:buChar char="»"/>
        <a:defRPr sz="1463">
          <a:solidFill>
            <a:schemeClr val="tx1"/>
          </a:solidFill>
          <a:latin typeface="+mn-lt"/>
        </a:defRPr>
      </a:lvl6pPr>
      <a:lvl7pPr marL="3343126" indent="-257163" algn="l" rtl="0" fontAlgn="base">
        <a:spcBef>
          <a:spcPct val="20000"/>
        </a:spcBef>
        <a:spcAft>
          <a:spcPct val="0"/>
        </a:spcAft>
        <a:buChar char="»"/>
        <a:defRPr sz="1463">
          <a:solidFill>
            <a:schemeClr val="tx1"/>
          </a:solidFill>
          <a:latin typeface="+mn-lt"/>
        </a:defRPr>
      </a:lvl7pPr>
      <a:lvl8pPr marL="3857452" indent="-257163" algn="l" rtl="0" fontAlgn="base">
        <a:spcBef>
          <a:spcPct val="20000"/>
        </a:spcBef>
        <a:spcAft>
          <a:spcPct val="0"/>
        </a:spcAft>
        <a:buChar char="»"/>
        <a:defRPr sz="1463">
          <a:solidFill>
            <a:schemeClr val="tx1"/>
          </a:solidFill>
          <a:latin typeface="+mn-lt"/>
        </a:defRPr>
      </a:lvl8pPr>
      <a:lvl9pPr marL="4371780" indent="-257163" algn="l" rtl="0" fontAlgn="base">
        <a:spcBef>
          <a:spcPct val="20000"/>
        </a:spcBef>
        <a:spcAft>
          <a:spcPct val="0"/>
        </a:spcAft>
        <a:buChar char="»"/>
        <a:defRPr sz="1463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102865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28" algn="l" defTabSz="102865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653" algn="l" defTabSz="102865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2981" algn="l" defTabSz="102865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308" algn="l" defTabSz="102865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636" algn="l" defTabSz="102865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5961" algn="l" defTabSz="102865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289" algn="l" defTabSz="102865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617" algn="l" defTabSz="102865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044;&#1050;&#1047;%202020%20&#1089;&#1074;&#1086;&#1076;!R3C1:R12C15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052;&#1086;&#1076;&#1077;&#1088;&#1085;.&#1087;&#1077;&#1085;&#1089;.&#1086;&#1073;&#1077;&#1089;.!R2C1:R7C4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086;&#1073;&#1088;&#1072;&#1079;&#1086;&#1074;&#1072;&#1085;&#1080;&#1077;!R2C1:R14C5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089;&#1090;&#1088;&#1086;&#1081;&#1082;&#1072;%20&#1085;&#1086;&#1074;&#1072;&#1103;!R3C1:R27C32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043;&#1055;&#1056;&#1054;%20!R2C1:R14C5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041;&#1072;&#1083;&#1072;&#1087;&#1072;&#1085;!R2C1:R11C5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0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079;&#1076;&#1088;&#1072;&#1074;%20!R2C1:R17C5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1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089;&#1090;&#1088;&#1086;&#1081;&#1082;&#1072;%20&#1052;&#1047;!R2C1:R24C9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2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043;&#1055;&#1056;&#1047;%20!R2C1:R15C4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3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050;&#1091;&#1083;&#1100;&#1090;&#1091;&#1088;&#1072;%20&#1087;&#1086;&#1089;&#1083;.!R3C1:R19C5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14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043;&#1055;&#1056;&#1071;!R2C1:R23C6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15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050;&#1040;&#1047;&#1058;&#1045;&#1051;&#1045;&#1056;&#1040;&#1044;&#1048;&#1054;!R2C1:R11C8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16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056;&#1072;&#1089;&#1093;&#1086;&#1076;&#1099;%20&#1052;&#1057;&#1061;!R2C1:R23C5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17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040;&#1075;&#1088;&#1086;&#1073;&#1080;&#1079;&#1085;&#1077;&#1089;!R2C1:R19C5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18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088;&#1077;&#1075;&#1080;&#1086;&#1085;&#1099;!R2C1:R12C5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19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040;&#1082;%20&#1073;&#1091;&#1083;&#1072;&#1082;!R4C1:R18C5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20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044;&#1086;&#1089;&#1090;&#1091;&#1087;&#1085;&#1086;&#1077;%20&#1078;&#1080;&#1083;&#1100;&#1077;!R2C1:R17C5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21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046;&#1050;&#1061;!R2C1:R17C5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22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052;&#1086;&#1085;&#1086;!R2C1:R12C6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5" Type="http://schemas.openxmlformats.org/officeDocument/2006/relationships/image" Target="../media/image23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043;&#1055;&#1048;&#1048;&#1056;!R3C1:R15C5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5" Type="http://schemas.openxmlformats.org/officeDocument/2006/relationships/image" Target="../media/image24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044;&#1050;&#1041;%20(2)!R2C1:R16C7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5" Type="http://schemas.openxmlformats.org/officeDocument/2006/relationships/image" Target="../media/image25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101;&#1082;&#1089;&#1087;&#1086;!R3C1:R13C5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5" Type="http://schemas.openxmlformats.org/officeDocument/2006/relationships/image" Target="../media/image26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085;&#1082;&#1072;!R3C1:R13C5" TargetMode="Externa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5" Type="http://schemas.openxmlformats.org/officeDocument/2006/relationships/image" Target="../media/image27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052;&#1058;&#1050;!R2C1:R25C5" TargetMode="Externa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5" Type="http://schemas.openxmlformats.org/officeDocument/2006/relationships/image" Target="../media/image28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060;&#1053;&#1041;%202013-2015%20&#1087;&#1086;&#1089;&#1083;&#1077;%20&#1076;&#1086;&#1087;!R2C1:R13C6" TargetMode="Externa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5" Type="http://schemas.openxmlformats.org/officeDocument/2006/relationships/image" Target="../media/image29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040;&#1089;&#1090;&#1072;&#1085;&#1072;!R2C1:R15C5" TargetMode="Externa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5" Type="http://schemas.openxmlformats.org/officeDocument/2006/relationships/image" Target="../media/image30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040;&#1083;&#1084;&#1072;&#1090;&#1099;!R3C1:R16C5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&#1089;&#1086;&#1094;!R2C1:R18C6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file:///C:\Users\maman_nb\Desktop\&#1055;&#1088;&#1086;&#1073;&#1083;&#1077;&#1084;&#1085;&#1099;&#1077;\&#1055;&#1088;&#1073;&#1083;&#1077;&#1084;&#1085;%20,%20&#1082;&#1072;&#1079;.%20&#1103;&#1079;.xlsx!70-&#1083;&#1077;&#1090;!R3C1:R10C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3568" y="2132856"/>
            <a:ext cx="7848872" cy="1498539"/>
          </a:xfrm>
        </p:spPr>
        <p:txBody>
          <a:bodyPr/>
          <a:lstStyle/>
          <a:p>
            <a:pPr algn="ctr" eaLnBrk="1" hangingPunct="1"/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«2015-2017 </a:t>
            </a:r>
            <a:r>
              <a:rPr lang="ru-RU" sz="2700" dirty="0" err="1" smtClean="0"/>
              <a:t>жылдарға</a:t>
            </a:r>
            <a:r>
              <a:rPr lang="ru-RU" sz="2700" dirty="0" smtClean="0"/>
              <a:t> </a:t>
            </a:r>
            <a:r>
              <a:rPr lang="ru-RU" sz="2700" dirty="0" err="1" smtClean="0"/>
              <a:t>арналған</a:t>
            </a:r>
            <a:r>
              <a:rPr lang="ru-RU" sz="2700" dirty="0" smtClean="0"/>
              <a:t> </a:t>
            </a:r>
            <a:r>
              <a:rPr lang="ru-RU" sz="2700" dirty="0" err="1" smtClean="0"/>
              <a:t>республикалық</a:t>
            </a:r>
            <a:r>
              <a:rPr lang="ru-RU" sz="2700" dirty="0" smtClean="0"/>
              <a:t> бюджет </a:t>
            </a:r>
            <a:r>
              <a:rPr lang="ru-RU" sz="2700" dirty="0" err="1" smtClean="0"/>
              <a:t>туралы</a:t>
            </a:r>
            <a:r>
              <a:rPr lang="ru-RU" sz="2700" dirty="0" smtClean="0"/>
              <a:t>» </a:t>
            </a:r>
            <a:r>
              <a:rPr lang="ru-RU" sz="2700" dirty="0" err="1" smtClean="0"/>
              <a:t>Қазақстан</a:t>
            </a:r>
            <a:r>
              <a:rPr lang="ru-RU" sz="2700" dirty="0" smtClean="0"/>
              <a:t> </a:t>
            </a:r>
            <a:r>
              <a:rPr lang="ru-RU" sz="2700" dirty="0" err="1" smtClean="0"/>
              <a:t>Республикасы</a:t>
            </a:r>
            <a:r>
              <a:rPr lang="ru-RU" sz="2700" dirty="0" smtClean="0"/>
              <a:t> </a:t>
            </a:r>
            <a:r>
              <a:rPr lang="ru-RU" sz="2700" dirty="0" err="1" smtClean="0"/>
              <a:t>Заң</a:t>
            </a:r>
            <a:r>
              <a:rPr lang="kk-KZ" sz="2700" smtClean="0"/>
              <a:t>ының</a:t>
            </a:r>
            <a:r>
              <a:rPr lang="ru-RU" sz="2700" smtClean="0"/>
              <a:t> </a:t>
            </a:r>
            <a:r>
              <a:rPr lang="ru-RU" sz="2700" dirty="0" err="1" smtClean="0"/>
              <a:t>жобасы</a:t>
            </a:r>
            <a:r>
              <a:rPr lang="ru-RU" sz="2700" dirty="0"/>
              <a:t/>
            </a:r>
            <a:br>
              <a:rPr lang="ru-RU" sz="2700" dirty="0"/>
            </a:br>
            <a:endParaRPr lang="ru-RU" sz="27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-294595" y="6309320"/>
            <a:ext cx="9883098" cy="352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88" b="1" dirty="0">
                <a:solidFill>
                  <a:srgbClr val="00336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Астана, 2014 </a:t>
            </a:r>
            <a:r>
              <a:rPr lang="ru-RU" sz="1688" b="1" dirty="0" err="1" smtClean="0">
                <a:solidFill>
                  <a:srgbClr val="00336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жыл</a:t>
            </a:r>
            <a:endParaRPr lang="ru-RU" sz="1688" b="1" dirty="0">
              <a:solidFill>
                <a:srgbClr val="003366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5" name="Picture 9" descr="129776762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99225" y="4443413"/>
            <a:ext cx="2644775" cy="241458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6294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0"/>
          <p:cNvSpPr>
            <a:spLocks noGrp="1"/>
          </p:cNvSpPr>
          <p:nvPr>
            <p:ph type="title"/>
          </p:nvPr>
        </p:nvSpPr>
        <p:spPr>
          <a:xfrm>
            <a:off x="512856" y="6648"/>
            <a:ext cx="8601800" cy="784738"/>
          </a:xfrm>
        </p:spPr>
        <p:txBody>
          <a:bodyPr/>
          <a:lstStyle/>
          <a:p>
            <a:pPr algn="ctr"/>
            <a:r>
              <a:rPr lang="ru-RU" sz="2400" dirty="0">
                <a:latin typeface="Arial" charset="0"/>
                <a:cs typeface="Arial" charset="0"/>
              </a:rPr>
              <a:t>"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Жұмыспен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қамтудың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жол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картасы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  <a:r>
              <a:rPr lang="ru-RU" sz="2400" dirty="0">
                <a:latin typeface="Arial" charset="0"/>
                <a:cs typeface="Arial" charset="0"/>
              </a:rPr>
              <a:t>"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2400" dirty="0">
              <a:solidFill>
                <a:srgbClr val="0070C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27318" y="6447234"/>
            <a:ext cx="416682" cy="410766"/>
          </a:xfrm>
        </p:spPr>
        <p:txBody>
          <a:bodyPr/>
          <a:lstStyle/>
          <a:p>
            <a:pPr>
              <a:defRPr/>
            </a:pPr>
            <a:fld id="{4ECDB1AD-133C-47C9-8DBC-0591D3694FFF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51520" y="804913"/>
            <a:ext cx="860107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303162"/>
              </p:ext>
            </p:extLst>
          </p:nvPr>
        </p:nvGraphicFramePr>
        <p:xfrm>
          <a:off x="250825" y="1144588"/>
          <a:ext cx="8601075" cy="493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94" name="Worksheet" r:id="rId4" imgW="19059457" imgH="11630025" progId="Excel.Sheet.12">
                  <p:link updateAutomatic="1"/>
                </p:oleObj>
              </mc:Choice>
              <mc:Fallback>
                <p:oleObj name="Worksheet" r:id="rId4" imgW="19059457" imgH="11630025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0825" y="1144588"/>
                        <a:ext cx="8601075" cy="4930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193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38872" y="148389"/>
            <a:ext cx="9104709" cy="632222"/>
          </a:xfrm>
        </p:spPr>
        <p:txBody>
          <a:bodyPr/>
          <a:lstStyle/>
          <a:p>
            <a:pPr algn="ctr"/>
            <a:r>
              <a:rPr lang="ru-RU" sz="213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lang="ru-RU" sz="2138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38" dirty="0" err="1">
                <a:latin typeface="Arial" panose="020B0604020202020204" pitchFamily="34" charset="0"/>
                <a:cs typeface="Arial" panose="020B0604020202020204" pitchFamily="34" charset="0"/>
              </a:rPr>
              <a:t>Республикасының</a:t>
            </a:r>
            <a:r>
              <a:rPr lang="ru-RU" sz="213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38" dirty="0" err="1">
                <a:latin typeface="Arial" panose="020B0604020202020204" pitchFamily="34" charset="0"/>
                <a:cs typeface="Arial" panose="020B0604020202020204" pitchFamily="34" charset="0"/>
              </a:rPr>
              <a:t>зейнетақы</a:t>
            </a:r>
            <a:r>
              <a:rPr lang="ru-RU" sz="213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38" dirty="0" err="1">
                <a:latin typeface="Arial" panose="020B0604020202020204" pitchFamily="34" charset="0"/>
                <a:cs typeface="Arial" panose="020B0604020202020204" pitchFamily="34" charset="0"/>
              </a:rPr>
              <a:t>жүйесін</a:t>
            </a:r>
            <a:r>
              <a:rPr lang="ru-RU" sz="213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38" dirty="0" err="1">
                <a:latin typeface="Arial" panose="020B0604020202020204" pitchFamily="34" charset="0"/>
                <a:cs typeface="Arial" panose="020B0604020202020204" pitchFamily="34" charset="0"/>
              </a:rPr>
              <a:t>одан</a:t>
            </a:r>
            <a:r>
              <a:rPr lang="ru-RU" sz="213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38" dirty="0" err="1">
                <a:latin typeface="Arial" panose="020B0604020202020204" pitchFamily="34" charset="0"/>
                <a:cs typeface="Arial" panose="020B0604020202020204" pitchFamily="34" charset="0"/>
              </a:rPr>
              <a:t>әрі</a:t>
            </a:r>
            <a:r>
              <a:rPr lang="ru-RU" sz="213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38" dirty="0" err="1">
                <a:latin typeface="Arial" panose="020B0604020202020204" pitchFamily="34" charset="0"/>
                <a:cs typeface="Arial" panose="020B0604020202020204" pitchFamily="34" charset="0"/>
              </a:rPr>
              <a:t>жаңғыртудың</a:t>
            </a:r>
            <a:r>
              <a:rPr lang="ru-RU" sz="2138" dirty="0">
                <a:latin typeface="Arial" panose="020B0604020202020204" pitchFamily="34" charset="0"/>
                <a:cs typeface="Arial" panose="020B0604020202020204" pitchFamily="34" charset="0"/>
              </a:rPr>
              <a:t> 2030 </a:t>
            </a:r>
            <a:r>
              <a:rPr lang="ru-RU" sz="2138" dirty="0" err="1">
                <a:latin typeface="Arial" panose="020B0604020202020204" pitchFamily="34" charset="0"/>
                <a:cs typeface="Arial" panose="020B0604020202020204" pitchFamily="34" charset="0"/>
              </a:rPr>
              <a:t>жылға</a:t>
            </a:r>
            <a:r>
              <a:rPr lang="ru-RU" sz="213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38" dirty="0" err="1">
                <a:latin typeface="Arial" panose="020B0604020202020204" pitchFamily="34" charset="0"/>
                <a:cs typeface="Arial" panose="020B0604020202020204" pitchFamily="34" charset="0"/>
              </a:rPr>
              <a:t>дейінгі</a:t>
            </a:r>
            <a:r>
              <a:rPr lang="ru-RU" sz="213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38" dirty="0" err="1">
                <a:latin typeface="Arial" panose="020B0604020202020204" pitchFamily="34" charset="0"/>
                <a:cs typeface="Arial" panose="020B0604020202020204" pitchFamily="34" charset="0"/>
              </a:rPr>
              <a:t>тұжырымдамасы</a:t>
            </a:r>
            <a:endParaRPr lang="ru-RU" sz="213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12947" y="821840"/>
            <a:ext cx="860107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76095" y="6462949"/>
            <a:ext cx="416682" cy="410766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11</a:t>
            </a:r>
            <a:endParaRPr lang="ru-RU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7243727"/>
              </p:ext>
            </p:extLst>
          </p:nvPr>
        </p:nvGraphicFramePr>
        <p:xfrm>
          <a:off x="212725" y="836613"/>
          <a:ext cx="8626475" cy="405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48" name="Worksheet" r:id="rId4" imgW="10306185" imgH="4495710" progId="Excel.Sheet.12">
                  <p:link updateAutomatic="1"/>
                </p:oleObj>
              </mc:Choice>
              <mc:Fallback>
                <p:oleObj name="Worksheet" r:id="rId4" imgW="10306185" imgH="449571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2725" y="836613"/>
                        <a:ext cx="8626475" cy="4054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629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38872" y="148389"/>
            <a:ext cx="9104709" cy="632222"/>
          </a:xfrm>
        </p:spPr>
        <p:txBody>
          <a:bodyPr/>
          <a:lstStyle/>
          <a:p>
            <a:pPr algn="ctr"/>
            <a:r>
              <a:rPr lang="ru-RU" sz="213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2138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38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13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38" dirty="0" err="1">
                <a:latin typeface="Arial" panose="020B0604020202020204" pitchFamily="34" charset="0"/>
                <a:cs typeface="Arial" panose="020B0604020202020204" pitchFamily="34" charset="0"/>
              </a:rPr>
              <a:t>ғылым</a:t>
            </a:r>
            <a:r>
              <a:rPr lang="ru-RU" sz="213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38" dirty="0" err="1">
                <a:latin typeface="Arial" panose="020B0604020202020204" pitchFamily="34" charset="0"/>
                <a:cs typeface="Arial" panose="020B0604020202020204" pitchFamily="34" charset="0"/>
              </a:rPr>
              <a:t>министрлігінің</a:t>
            </a:r>
            <a:r>
              <a:rPr lang="ru-RU" sz="213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38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138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138" dirty="0" smtClean="0">
                <a:latin typeface="Arial" panose="020B0604020202020204" pitchFamily="34" charset="0"/>
                <a:cs typeface="Arial" panose="020B0604020202020204" pitchFamily="34" charset="0"/>
              </a:rPr>
              <a:t>2015-2017 </a:t>
            </a:r>
            <a:r>
              <a:rPr lang="ru-RU" sz="2138" dirty="0" err="1">
                <a:latin typeface="Arial" panose="020B0604020202020204" pitchFamily="34" charset="0"/>
                <a:cs typeface="Arial" panose="020B0604020202020204" pitchFamily="34" charset="0"/>
              </a:rPr>
              <a:t>жылдарға</a:t>
            </a:r>
            <a:r>
              <a:rPr lang="ru-RU" sz="213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38" dirty="0" err="1"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z="213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3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шығыстары</a:t>
            </a:r>
            <a:endParaRPr lang="ru-RU" sz="213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12947" y="821840"/>
            <a:ext cx="860107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76095" y="6462949"/>
            <a:ext cx="416682" cy="410766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12</a:t>
            </a:r>
            <a:endParaRPr lang="ru-RU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7993798"/>
              </p:ext>
            </p:extLst>
          </p:nvPr>
        </p:nvGraphicFramePr>
        <p:xfrm>
          <a:off x="220663" y="952500"/>
          <a:ext cx="8555037" cy="476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2" name="Worksheet" r:id="rId4" imgW="9439343" imgH="5886450" progId="Excel.Sheet.12">
                  <p:link updateAutomatic="1"/>
                </p:oleObj>
              </mc:Choice>
              <mc:Fallback>
                <p:oleObj name="Worksheet" r:id="rId4" imgW="9439343" imgH="588645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0663" y="952500"/>
                        <a:ext cx="8555037" cy="476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9321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38872" y="148389"/>
            <a:ext cx="9104709" cy="632222"/>
          </a:xfrm>
        </p:spPr>
        <p:txBody>
          <a:bodyPr/>
          <a:lstStyle/>
          <a:p>
            <a:pPr algn="ctr"/>
            <a:r>
              <a:rPr lang="ru-RU" sz="213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2138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38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13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38" dirty="0" err="1">
                <a:latin typeface="Arial" panose="020B0604020202020204" pitchFamily="34" charset="0"/>
                <a:cs typeface="Arial" panose="020B0604020202020204" pitchFamily="34" charset="0"/>
              </a:rPr>
              <a:t>ғылым</a:t>
            </a:r>
            <a:r>
              <a:rPr lang="ru-RU" sz="213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38" dirty="0" smtClean="0">
                <a:latin typeface="Arial" panose="020B0604020202020204" pitchFamily="34" charset="0"/>
                <a:cs typeface="Arial" panose="020B0604020202020204" pitchFamily="34" charset="0"/>
              </a:rPr>
              <a:t>объект</a:t>
            </a:r>
            <a:r>
              <a:rPr lang="kk-KZ" sz="2138" dirty="0" smtClean="0">
                <a:latin typeface="Arial" panose="020B0604020202020204" pitchFamily="34" charset="0"/>
                <a:cs typeface="Arial" panose="020B0604020202020204" pitchFamily="34" charset="0"/>
              </a:rPr>
              <a:t>ілерін салу және реконструкциялау</a:t>
            </a:r>
            <a:endParaRPr lang="ru-RU" sz="213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12947" y="821840"/>
            <a:ext cx="860107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76095" y="6462949"/>
            <a:ext cx="416682" cy="410766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13</a:t>
            </a:r>
            <a:endParaRPr lang="ru-RU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4330656"/>
              </p:ext>
            </p:extLst>
          </p:nvPr>
        </p:nvGraphicFramePr>
        <p:xfrm>
          <a:off x="239713" y="906463"/>
          <a:ext cx="8545512" cy="584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4" name="Worksheet" r:id="rId4" imgW="13001557" imgH="11296560" progId="Excel.Sheet.12">
                  <p:link updateAutomatic="1"/>
                </p:oleObj>
              </mc:Choice>
              <mc:Fallback>
                <p:oleObj name="Worksheet" r:id="rId4" imgW="13001557" imgH="1129656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9713" y="906463"/>
                        <a:ext cx="8545512" cy="584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691680" y="4365104"/>
            <a:ext cx="4254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defRPr>
            </a:lvl9pPr>
          </a:lstStyle>
          <a:p>
            <a:pPr algn="ctr"/>
            <a:r>
              <a:rPr lang="kk-KZ" sz="1200" i="1" dirty="0" smtClean="0">
                <a:cs typeface="Arial" charset="0"/>
              </a:rPr>
              <a:t>*</a:t>
            </a:r>
            <a:endParaRPr lang="ru-RU" sz="1200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61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Прямая соединительная линия 11"/>
          <p:cNvCxnSpPr/>
          <p:nvPr/>
        </p:nvCxnSpPr>
        <p:spPr>
          <a:xfrm>
            <a:off x="212947" y="821840"/>
            <a:ext cx="860107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76095" y="6462949"/>
            <a:ext cx="416682" cy="410766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14</a:t>
            </a:r>
            <a:endParaRPr lang="ru-RU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5618767"/>
              </p:ext>
            </p:extLst>
          </p:nvPr>
        </p:nvGraphicFramePr>
        <p:xfrm>
          <a:off x="317722" y="894827"/>
          <a:ext cx="8496300" cy="5094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76" name="Worksheet" r:id="rId4" imgW="8496300" imgH="5438685" progId="Excel.Sheet.12">
                  <p:link updateAutomatic="1"/>
                </p:oleObj>
              </mc:Choice>
              <mc:Fallback>
                <p:oleObj name="Worksheet" r:id="rId4" imgW="8496300" imgH="5438685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7722" y="894827"/>
                        <a:ext cx="8496300" cy="5094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12947" y="116632"/>
            <a:ext cx="9104709" cy="63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ru-RU" sz="2250" b="1" dirty="0">
                <a:solidFill>
                  <a:srgbClr val="003366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250" b="1">
                <a:solidFill>
                  <a:srgbClr val="003366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250" b="1">
                <a:solidFill>
                  <a:srgbClr val="003366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250" b="1">
                <a:solidFill>
                  <a:srgbClr val="003366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250" b="1">
                <a:solidFill>
                  <a:srgbClr val="003366"/>
                </a:solidFill>
                <a:latin typeface="Arial" charset="0"/>
                <a:cs typeface="Arial" charset="0"/>
              </a:defRPr>
            </a:lvl5pPr>
            <a:lvl6pPr marL="514328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3366"/>
                </a:solidFill>
                <a:latin typeface="Tahoma" pitchFamily="34" charset="0"/>
              </a:defRPr>
            </a:lvl6pPr>
            <a:lvl7pPr marL="1028653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3366"/>
                </a:solidFill>
                <a:latin typeface="Tahoma" pitchFamily="34" charset="0"/>
              </a:defRPr>
            </a:lvl7pPr>
            <a:lvl8pPr marL="1542981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3366"/>
                </a:solidFill>
                <a:latin typeface="Tahoma" pitchFamily="34" charset="0"/>
              </a:defRPr>
            </a:lvl8pPr>
            <a:lvl9pPr marL="2057308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3366"/>
                </a:solidFill>
                <a:latin typeface="Tahoma" pitchFamily="34" charset="0"/>
              </a:defRPr>
            </a:lvl9pPr>
          </a:lstStyle>
          <a:p>
            <a:pPr algn="ctr"/>
            <a:r>
              <a:rPr lang="ru-RU" sz="2000" kern="0" smtClean="0"/>
              <a:t>Білім беруді дамыту мемлекеттік бағдарламасының іс-шараларын іске асыруға арналған шығыстар</a:t>
            </a:r>
            <a:r>
              <a:rPr lang="ru-RU" sz="2138" kern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138" ker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21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Прямая соединительная линия 11"/>
          <p:cNvCxnSpPr/>
          <p:nvPr/>
        </p:nvCxnSpPr>
        <p:spPr>
          <a:xfrm>
            <a:off x="212947" y="821840"/>
            <a:ext cx="860107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76095" y="6462949"/>
            <a:ext cx="416682" cy="410766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15</a:t>
            </a:r>
            <a:endParaRPr lang="ru-RU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12947" y="116632"/>
            <a:ext cx="9104709" cy="63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ru-RU" sz="2250" b="1" dirty="0">
                <a:solidFill>
                  <a:srgbClr val="003366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250" b="1">
                <a:solidFill>
                  <a:srgbClr val="003366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250" b="1">
                <a:solidFill>
                  <a:srgbClr val="003366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250" b="1">
                <a:solidFill>
                  <a:srgbClr val="003366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250" b="1">
                <a:solidFill>
                  <a:srgbClr val="003366"/>
                </a:solidFill>
                <a:latin typeface="Arial" charset="0"/>
                <a:cs typeface="Arial" charset="0"/>
              </a:defRPr>
            </a:lvl5pPr>
            <a:lvl6pPr marL="514328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3366"/>
                </a:solidFill>
                <a:latin typeface="Tahoma" pitchFamily="34" charset="0"/>
              </a:defRPr>
            </a:lvl6pPr>
            <a:lvl7pPr marL="1028653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3366"/>
                </a:solidFill>
                <a:latin typeface="Tahoma" pitchFamily="34" charset="0"/>
              </a:defRPr>
            </a:lvl7pPr>
            <a:lvl8pPr marL="1542981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3366"/>
                </a:solidFill>
                <a:latin typeface="Tahoma" pitchFamily="34" charset="0"/>
              </a:defRPr>
            </a:lvl8pPr>
            <a:lvl9pPr marL="2057308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3366"/>
                </a:solidFill>
                <a:latin typeface="Tahoma" pitchFamily="34" charset="0"/>
              </a:defRPr>
            </a:lvl9pPr>
          </a:lstStyle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Балапан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бағдарламасы</a:t>
            </a:r>
            <a:endParaRPr lang="ru-RU" sz="2138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7318022"/>
              </p:ext>
            </p:extLst>
          </p:nvPr>
        </p:nvGraphicFramePr>
        <p:xfrm>
          <a:off x="212946" y="894826"/>
          <a:ext cx="8601075" cy="42623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7" name="Worksheet" r:id="rId4" imgW="7982085" imgH="3867060" progId="Excel.Sheet.12">
                  <p:link updateAutomatic="1"/>
                </p:oleObj>
              </mc:Choice>
              <mc:Fallback>
                <p:oleObj name="Worksheet" r:id="rId4" imgW="7982085" imgH="386706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2946" y="894826"/>
                        <a:ext cx="8601075" cy="42623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444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7187556"/>
              </p:ext>
            </p:extLst>
          </p:nvPr>
        </p:nvGraphicFramePr>
        <p:xfrm>
          <a:off x="238346" y="1005124"/>
          <a:ext cx="8550275" cy="545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00" name="Worksheet" r:id="rId4" imgW="8105843" imgH="5457825" progId="Excel.Sheet.12">
                  <p:link updateAutomatic="1"/>
                </p:oleObj>
              </mc:Choice>
              <mc:Fallback>
                <p:oleObj name="Worksheet" r:id="rId4" imgW="8105843" imgH="5457825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8346" y="1005124"/>
                        <a:ext cx="8550275" cy="5457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Прямая соединительная линия 11"/>
          <p:cNvCxnSpPr/>
          <p:nvPr/>
        </p:nvCxnSpPr>
        <p:spPr>
          <a:xfrm>
            <a:off x="187546" y="1005124"/>
            <a:ext cx="860107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76095" y="6462949"/>
            <a:ext cx="416682" cy="410766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16</a:t>
            </a:r>
            <a:endParaRPr lang="ru-RU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-177043" y="188640"/>
            <a:ext cx="9390381" cy="63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ru-RU" sz="2250" b="1" dirty="0">
                <a:solidFill>
                  <a:srgbClr val="003366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250" b="1">
                <a:solidFill>
                  <a:srgbClr val="003366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250" b="1">
                <a:solidFill>
                  <a:srgbClr val="003366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250" b="1">
                <a:solidFill>
                  <a:srgbClr val="003366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250" b="1">
                <a:solidFill>
                  <a:srgbClr val="003366"/>
                </a:solidFill>
                <a:latin typeface="Arial" charset="0"/>
                <a:cs typeface="Arial" charset="0"/>
              </a:defRPr>
            </a:lvl5pPr>
            <a:lvl6pPr marL="514328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3366"/>
                </a:solidFill>
                <a:latin typeface="Tahoma" pitchFamily="34" charset="0"/>
              </a:defRPr>
            </a:lvl6pPr>
            <a:lvl7pPr marL="1028653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3366"/>
                </a:solidFill>
                <a:latin typeface="Tahoma" pitchFamily="34" charset="0"/>
              </a:defRPr>
            </a:lvl7pPr>
            <a:lvl8pPr marL="1542981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3366"/>
                </a:solidFill>
                <a:latin typeface="Tahoma" pitchFamily="34" charset="0"/>
              </a:defRPr>
            </a:lvl8pPr>
            <a:lvl9pPr marL="2057308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3366"/>
                </a:solidFill>
                <a:latin typeface="Tahoma" pitchFamily="34" charset="0"/>
              </a:defRPr>
            </a:lvl9pPr>
          </a:lstStyle>
          <a:p>
            <a:pPr algn="ctr"/>
            <a:r>
              <a:rPr lang="ru-RU" sz="18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Денсаулық</a:t>
            </a:r>
            <a:r>
              <a:rPr lang="ru-RU" sz="18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сақтау</a:t>
            </a:r>
            <a:r>
              <a:rPr lang="ru-RU" sz="18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8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sz="18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даму </a:t>
            </a:r>
            <a:r>
              <a:rPr lang="ru-RU" sz="18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министрлігінің</a:t>
            </a:r>
            <a:r>
              <a:rPr lang="ru-RU" sz="18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sz="1800" kern="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2015-2017 </a:t>
            </a:r>
            <a:r>
              <a:rPr lang="ru-RU" sz="1800" kern="0" dirty="0" err="1">
                <a:latin typeface="Arial" panose="020B0604020202020204" pitchFamily="34" charset="0"/>
                <a:cs typeface="Arial" panose="020B0604020202020204" pitchFamily="34" charset="0"/>
              </a:rPr>
              <a:t>жылдарға</a:t>
            </a:r>
            <a:r>
              <a:rPr lang="ru-RU" sz="18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kern="0" dirty="0" err="1"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z="18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kern="0" dirty="0" err="1">
                <a:latin typeface="Arial" panose="020B0604020202020204" pitchFamily="34" charset="0"/>
                <a:cs typeface="Arial" panose="020B0604020202020204" pitchFamily="34" charset="0"/>
              </a:rPr>
              <a:t>денсаулық</a:t>
            </a:r>
            <a:r>
              <a:rPr lang="ru-RU" sz="18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сақтау</a:t>
            </a:r>
            <a:r>
              <a:rPr lang="ru-RU" sz="18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саласындағы</a:t>
            </a:r>
            <a:r>
              <a:rPr lang="ru-RU" sz="18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шығыстары</a:t>
            </a:r>
            <a:endParaRPr lang="ru-RU" sz="18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89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Прямая соединительная линия 11"/>
          <p:cNvCxnSpPr/>
          <p:nvPr/>
        </p:nvCxnSpPr>
        <p:spPr>
          <a:xfrm>
            <a:off x="245797" y="731146"/>
            <a:ext cx="860107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76095" y="6462949"/>
            <a:ext cx="416682" cy="410766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17</a:t>
            </a:r>
            <a:endParaRPr lang="ru-RU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-178134" y="60115"/>
            <a:ext cx="9390381" cy="63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ru-RU" sz="2250" b="1" dirty="0">
                <a:solidFill>
                  <a:srgbClr val="003366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250" b="1">
                <a:solidFill>
                  <a:srgbClr val="003366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250" b="1">
                <a:solidFill>
                  <a:srgbClr val="003366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250" b="1">
                <a:solidFill>
                  <a:srgbClr val="003366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250" b="1">
                <a:solidFill>
                  <a:srgbClr val="003366"/>
                </a:solidFill>
                <a:latin typeface="Arial" charset="0"/>
                <a:cs typeface="Arial" charset="0"/>
              </a:defRPr>
            </a:lvl5pPr>
            <a:lvl6pPr marL="514328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3366"/>
                </a:solidFill>
                <a:latin typeface="Tahoma" pitchFamily="34" charset="0"/>
              </a:defRPr>
            </a:lvl6pPr>
            <a:lvl7pPr marL="1028653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3366"/>
                </a:solidFill>
                <a:latin typeface="Tahoma" pitchFamily="34" charset="0"/>
              </a:defRPr>
            </a:lvl7pPr>
            <a:lvl8pPr marL="1542981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3366"/>
                </a:solidFill>
                <a:latin typeface="Tahoma" pitchFamily="34" charset="0"/>
              </a:defRPr>
            </a:lvl8pPr>
            <a:lvl9pPr marL="2057308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3366"/>
                </a:solidFill>
                <a:latin typeface="Tahoma" pitchFamily="34" charset="0"/>
              </a:defRPr>
            </a:lvl9pPr>
          </a:lstStyle>
          <a:p>
            <a:pPr algn="ctr"/>
            <a:r>
              <a:rPr lang="ru-RU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2015-2017 </a:t>
            </a:r>
            <a:r>
              <a:rPr lang="ru-RU" sz="20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жылдары</a:t>
            </a:r>
            <a:r>
              <a:rPr lang="ru-RU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kern="0" dirty="0" err="1">
                <a:latin typeface="Arial" panose="020B0604020202020204" pitchFamily="34" charset="0"/>
                <a:cs typeface="Arial" panose="020B0604020202020204" pitchFamily="34" charset="0"/>
              </a:rPr>
              <a:t>ө</a:t>
            </a:r>
            <a:r>
              <a:rPr lang="ru-RU" sz="20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ңірлерде</a:t>
            </a:r>
            <a:r>
              <a:rPr lang="ru-RU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kern="0" dirty="0" err="1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20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енсаулық</a:t>
            </a:r>
            <a:r>
              <a:rPr lang="ru-RU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сақтау</a:t>
            </a:r>
            <a:r>
              <a:rPr lang="ru-RU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объектілерін</a:t>
            </a:r>
            <a:r>
              <a:rPr lang="ru-RU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салу</a:t>
            </a:r>
            <a:endParaRPr lang="ru-RU" sz="20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713279"/>
              </p:ext>
            </p:extLst>
          </p:nvPr>
        </p:nvGraphicFramePr>
        <p:xfrm>
          <a:off x="215900" y="895350"/>
          <a:ext cx="8601075" cy="5119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4" name="Worksheet" r:id="rId4" imgW="15173257" imgH="9448890" progId="Excel.Sheet.12">
                  <p:link updateAutomatic="1"/>
                </p:oleObj>
              </mc:Choice>
              <mc:Fallback>
                <p:oleObj name="Worksheet" r:id="rId4" imgW="15173257" imgH="944889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5900" y="895350"/>
                        <a:ext cx="8601075" cy="5119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234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Прямая соединительная линия 11"/>
          <p:cNvCxnSpPr/>
          <p:nvPr/>
        </p:nvCxnSpPr>
        <p:spPr>
          <a:xfrm>
            <a:off x="212947" y="821840"/>
            <a:ext cx="860107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76095" y="6462949"/>
            <a:ext cx="416682" cy="410766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18</a:t>
            </a:r>
            <a:endParaRPr lang="ru-RU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029730"/>
              </p:ext>
            </p:extLst>
          </p:nvPr>
        </p:nvGraphicFramePr>
        <p:xfrm>
          <a:off x="220663" y="917575"/>
          <a:ext cx="8562975" cy="562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24" name="Worksheet" r:id="rId4" imgW="9334500" imgH="6162765" progId="Excel.Sheet.12">
                  <p:link updateAutomatic="1"/>
                </p:oleObj>
              </mc:Choice>
              <mc:Fallback>
                <p:oleObj name="Worksheet" r:id="rId4" imgW="9334500" imgH="6162765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0663" y="917575"/>
                        <a:ext cx="8562975" cy="562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-38872" y="148389"/>
            <a:ext cx="9104709" cy="63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ru-RU" sz="2250" b="1" dirty="0">
                <a:solidFill>
                  <a:srgbClr val="003366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250" b="1">
                <a:solidFill>
                  <a:srgbClr val="003366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250" b="1">
                <a:solidFill>
                  <a:srgbClr val="003366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250" b="1">
                <a:solidFill>
                  <a:srgbClr val="003366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250" b="1">
                <a:solidFill>
                  <a:srgbClr val="003366"/>
                </a:solidFill>
                <a:latin typeface="Arial" charset="0"/>
                <a:cs typeface="Arial" charset="0"/>
              </a:defRPr>
            </a:lvl5pPr>
            <a:lvl6pPr marL="514328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3366"/>
                </a:solidFill>
                <a:latin typeface="Tahoma" pitchFamily="34" charset="0"/>
              </a:defRPr>
            </a:lvl6pPr>
            <a:lvl7pPr marL="1028653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3366"/>
                </a:solidFill>
                <a:latin typeface="Tahoma" pitchFamily="34" charset="0"/>
              </a:defRPr>
            </a:lvl7pPr>
            <a:lvl8pPr marL="1542981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3366"/>
                </a:solidFill>
                <a:latin typeface="Tahoma" pitchFamily="34" charset="0"/>
              </a:defRPr>
            </a:lvl8pPr>
            <a:lvl9pPr marL="2057308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3366"/>
                </a:solidFill>
                <a:latin typeface="Tahoma" pitchFamily="34" charset="0"/>
              </a:defRPr>
            </a:lvl9pPr>
          </a:lstStyle>
          <a:p>
            <a:pPr algn="ctr"/>
            <a:r>
              <a:rPr lang="ru-RU" sz="2000" kern="0" dirty="0" smtClean="0"/>
              <a:t>2011-2015 </a:t>
            </a:r>
            <a:r>
              <a:rPr lang="ru-RU" sz="2000" kern="0" dirty="0" err="1" smtClean="0"/>
              <a:t>жылдарға</a:t>
            </a:r>
            <a:r>
              <a:rPr lang="ru-RU" sz="2000" kern="0" dirty="0" smtClean="0"/>
              <a:t> </a:t>
            </a:r>
            <a:r>
              <a:rPr lang="ru-RU" sz="2000" kern="0" dirty="0" err="1" smtClean="0"/>
              <a:t>арналған</a:t>
            </a:r>
            <a:r>
              <a:rPr lang="ru-RU" sz="2000" kern="0" dirty="0" smtClean="0"/>
              <a:t> "</a:t>
            </a:r>
            <a:r>
              <a:rPr lang="ru-RU" sz="2000" kern="0" dirty="0" err="1" smtClean="0"/>
              <a:t>Саламатты</a:t>
            </a:r>
            <a:r>
              <a:rPr lang="ru-RU" sz="2000" kern="0" dirty="0" smtClean="0"/>
              <a:t> </a:t>
            </a:r>
            <a:r>
              <a:rPr lang="ru-RU" sz="2000" kern="0" dirty="0" err="1" smtClean="0"/>
              <a:t>Қазақстан</a:t>
            </a:r>
            <a:r>
              <a:rPr lang="ru-RU" sz="2000" kern="0" dirty="0" smtClean="0"/>
              <a:t>" </a:t>
            </a:r>
            <a:r>
              <a:rPr lang="ru-RU" sz="2000" kern="0" dirty="0" err="1" smtClean="0"/>
              <a:t>мемлекеттік</a:t>
            </a:r>
            <a:r>
              <a:rPr lang="ru-RU" sz="2000" kern="0" dirty="0" smtClean="0"/>
              <a:t> </a:t>
            </a:r>
            <a:r>
              <a:rPr lang="ru-RU" sz="2000" kern="0" dirty="0" err="1" smtClean="0"/>
              <a:t>бағдарламасын</a:t>
            </a:r>
            <a:r>
              <a:rPr lang="ru-RU" sz="2000" kern="0" dirty="0" smtClean="0"/>
              <a:t> </a:t>
            </a:r>
            <a:r>
              <a:rPr lang="ru-RU" sz="2000" kern="0" dirty="0" err="1" smtClean="0"/>
              <a:t>іске</a:t>
            </a:r>
            <a:r>
              <a:rPr lang="ru-RU" sz="2000" kern="0" dirty="0" smtClean="0"/>
              <a:t> </a:t>
            </a:r>
            <a:r>
              <a:rPr lang="ru-RU" sz="2000" kern="0" dirty="0" err="1" smtClean="0"/>
              <a:t>асыруға</a:t>
            </a:r>
            <a:r>
              <a:rPr lang="ru-RU" sz="2000" kern="0" dirty="0" smtClean="0"/>
              <a:t> </a:t>
            </a:r>
            <a:r>
              <a:rPr lang="ru-RU" sz="2000" kern="0" dirty="0" err="1" smtClean="0"/>
              <a:t>арналған</a:t>
            </a:r>
            <a:r>
              <a:rPr lang="ru-RU" sz="2000" kern="0" dirty="0" smtClean="0"/>
              <a:t> </a:t>
            </a:r>
            <a:r>
              <a:rPr lang="ru-RU" sz="2000" kern="0" dirty="0" err="1" smtClean="0"/>
              <a:t>шығыстар</a:t>
            </a:r>
            <a:endParaRPr lang="ru-RU" sz="22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66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38872" y="148389"/>
            <a:ext cx="9104709" cy="632222"/>
          </a:xfrm>
        </p:spPr>
        <p:txBody>
          <a:bodyPr/>
          <a:lstStyle/>
          <a:p>
            <a:pPr algn="ctr"/>
            <a:r>
              <a:rPr lang="ru-RU" sz="2138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138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138" dirty="0" smtClean="0">
                <a:latin typeface="Arial" panose="020B0604020202020204" pitchFamily="34" charset="0"/>
                <a:cs typeface="Arial" panose="020B0604020202020204" pitchFamily="34" charset="0"/>
              </a:rPr>
              <a:t>2015-2017 </a:t>
            </a:r>
            <a:r>
              <a:rPr lang="ru-RU" sz="2138" dirty="0" err="1">
                <a:latin typeface="Arial" panose="020B0604020202020204" pitchFamily="34" charset="0"/>
                <a:cs typeface="Arial" panose="020B0604020202020204" pitchFamily="34" charset="0"/>
              </a:rPr>
              <a:t>жылдарға</a:t>
            </a:r>
            <a:r>
              <a:rPr lang="ru-RU" sz="213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38" dirty="0" err="1"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z="213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sz="2138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138" dirty="0" err="1">
                <a:latin typeface="Arial" panose="020B0604020202020204" pitchFamily="34" charset="0"/>
                <a:cs typeface="Arial" panose="020B0604020202020204" pitchFamily="34" charset="0"/>
              </a:rPr>
              <a:t>Мәдениет</a:t>
            </a:r>
            <a:r>
              <a:rPr lang="ru-RU" sz="213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38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138" dirty="0">
                <a:latin typeface="Arial" panose="020B0604020202020204" pitchFamily="34" charset="0"/>
                <a:cs typeface="Arial" panose="020B0604020202020204" pitchFamily="34" charset="0"/>
              </a:rPr>
              <a:t> спорт </a:t>
            </a:r>
            <a:r>
              <a:rPr lang="ru-RU" sz="2138" dirty="0" err="1">
                <a:latin typeface="Arial" panose="020B0604020202020204" pitchFamily="34" charset="0"/>
                <a:cs typeface="Arial" panose="020B0604020202020204" pitchFamily="34" charset="0"/>
              </a:rPr>
              <a:t>министрлігінің</a:t>
            </a:r>
            <a:r>
              <a:rPr lang="ru-RU" sz="213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3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шығыстары</a:t>
            </a:r>
            <a:r>
              <a:rPr lang="ru-RU" sz="2138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138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13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12947" y="821840"/>
            <a:ext cx="860107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689439" y="6447234"/>
            <a:ext cx="416682" cy="410766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19</a:t>
            </a:r>
            <a:endParaRPr lang="ru-RU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2566917"/>
              </p:ext>
            </p:extLst>
          </p:nvPr>
        </p:nvGraphicFramePr>
        <p:xfrm>
          <a:off x="212947" y="863071"/>
          <a:ext cx="8635899" cy="5625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38" name="Worksheet" r:id="rId4" imgW="8677343" imgH="5934165" progId="Excel.Sheet.12">
                  <p:link updateAutomatic="1"/>
                </p:oleObj>
              </mc:Choice>
              <mc:Fallback>
                <p:oleObj name="Worksheet" r:id="rId4" imgW="8677343" imgH="5934165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2947" y="863071"/>
                        <a:ext cx="8635899" cy="56253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4782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38872" y="148389"/>
            <a:ext cx="9104709" cy="632222"/>
          </a:xfrm>
        </p:spPr>
        <p:txBody>
          <a:bodyPr/>
          <a:lstStyle/>
          <a:p>
            <a:pPr algn="ctr"/>
            <a:r>
              <a:rPr lang="ru-RU" sz="2000" dirty="0"/>
              <a:t>2015-2017 </a:t>
            </a:r>
            <a:r>
              <a:rPr lang="ru-RU" sz="2000" dirty="0" err="1"/>
              <a:t>жылдарға</a:t>
            </a:r>
            <a:r>
              <a:rPr lang="ru-RU" sz="2000" dirty="0"/>
              <a:t> </a:t>
            </a:r>
            <a:r>
              <a:rPr lang="ru-RU" sz="2000" dirty="0" err="1"/>
              <a:t>арналған</a:t>
            </a:r>
            <a:r>
              <a:rPr lang="ru-RU" sz="2000" dirty="0"/>
              <a:t> </a:t>
            </a:r>
            <a:r>
              <a:rPr lang="ru-RU" sz="2000" dirty="0" err="1"/>
              <a:t>республикалық</a:t>
            </a:r>
            <a:r>
              <a:rPr lang="ru-RU" sz="2000" dirty="0"/>
              <a:t> </a:t>
            </a:r>
            <a:r>
              <a:rPr lang="ru-RU" sz="2000" dirty="0" smtClean="0"/>
              <a:t>бюджет </a:t>
            </a:r>
            <a:r>
              <a:rPr lang="ru-RU" sz="2000" dirty="0" err="1"/>
              <a:t>болжамы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12947" y="821840"/>
            <a:ext cx="860107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76095" y="6462949"/>
            <a:ext cx="416682" cy="410766"/>
          </a:xfrm>
        </p:spPr>
        <p:txBody>
          <a:bodyPr/>
          <a:lstStyle/>
          <a:p>
            <a:pPr>
              <a:defRPr/>
            </a:pPr>
            <a:r>
              <a:rPr lang="ru-RU" dirty="0"/>
              <a:t>2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1970937"/>
              </p:ext>
            </p:extLst>
          </p:nvPr>
        </p:nvGraphicFramePr>
        <p:xfrm>
          <a:off x="212948" y="1186532"/>
          <a:ext cx="8563148" cy="5014147"/>
        </p:xfrm>
        <a:graphic>
          <a:graphicData uri="http://schemas.openxmlformats.org/drawingml/2006/table">
            <a:tbl>
              <a:tblPr/>
              <a:tblGrid>
                <a:gridCol w="4743215"/>
                <a:gridCol w="1315579"/>
                <a:gridCol w="1252177"/>
                <a:gridCol w="1252177"/>
              </a:tblGrid>
              <a:tr h="29825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Атауы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Республикалық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latin typeface="Arial"/>
                        </a:rPr>
                        <a:t> бюджет </a:t>
                      </a:r>
                      <a:r>
                        <a:rPr lang="ru-RU" sz="1400" b="0" i="0" u="none" strike="noStrike" baseline="0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жобасы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58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2015 </a:t>
                      </a:r>
                      <a:r>
                        <a:rPr lang="ru-RU" sz="1400" b="0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2016 </a:t>
                      </a:r>
                      <a:r>
                        <a:rPr lang="ru-RU" sz="1400" b="0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2017 </a:t>
                      </a:r>
                      <a:r>
                        <a:rPr lang="ru-RU" sz="1400" b="0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28981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289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Түсімдер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6 309,4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6 737,5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7 127,1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89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1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ЖІӨ-</a:t>
                      </a:r>
                      <a:r>
                        <a:rPr lang="ru-RU" sz="1300" b="0" i="1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ге</a:t>
                      </a:r>
                      <a:r>
                        <a:rPr lang="ru-RU" sz="1300" b="0" i="1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 %-бен</a:t>
                      </a:r>
                      <a:endParaRPr lang="ru-RU" sz="1300" b="0" i="1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22155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1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14</a:t>
                      </a:r>
                      <a:endParaRPr lang="ru-RU" sz="1300" b="0" i="1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1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13,4</a:t>
                      </a:r>
                      <a:endParaRPr lang="ru-RU" sz="1300" b="0" i="1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1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12,5</a:t>
                      </a:r>
                      <a:endParaRPr lang="ru-RU" sz="1300" b="0" i="1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</a:tr>
              <a:tr h="1289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Кірістер</a:t>
                      </a:r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 (</a:t>
                      </a:r>
                      <a:r>
                        <a:rPr lang="ru-RU" sz="1300" b="1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трансферттерді</a:t>
                      </a:r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ru-RU" sz="1300" b="1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есептемегенде</a:t>
                      </a:r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)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4 338,4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4 753,5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5 147,7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89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1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ЖІӨ-</a:t>
                      </a:r>
                      <a:r>
                        <a:rPr lang="ru-RU" sz="1300" b="0" i="1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ге</a:t>
                      </a:r>
                      <a:r>
                        <a:rPr lang="ru-RU" sz="1300" b="0" i="1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 %-бен</a:t>
                      </a:r>
                      <a:endParaRPr lang="ru-RU" sz="1300" b="0" i="1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22155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1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9,6</a:t>
                      </a:r>
                      <a:endParaRPr lang="ru-RU" sz="1300" b="0" i="1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1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9,4</a:t>
                      </a:r>
                      <a:endParaRPr lang="ru-RU" sz="1300" b="0" i="1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1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9</a:t>
                      </a:r>
                      <a:endParaRPr lang="ru-RU" sz="1300" b="0" i="1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</a:tr>
              <a:tr h="1289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Салықтық</a:t>
                      </a: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ru-RU" sz="1300" b="0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түсімдер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147704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4</a:t>
                      </a:r>
                      <a:r>
                        <a:rPr lang="ru-RU" sz="1300" b="0" i="0" u="none" strike="noStrike" baseline="0" dirty="0" smtClean="0">
                          <a:solidFill>
                            <a:schemeClr val="tx1"/>
                          </a:solidFill>
                          <a:latin typeface="Arial"/>
                        </a:rPr>
                        <a:t> 244,3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4 653,1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5</a:t>
                      </a:r>
                      <a:r>
                        <a:rPr lang="ru-RU" sz="1300" b="0" i="0" u="none" strike="noStrike" baseline="0" dirty="0" smtClean="0">
                          <a:solidFill>
                            <a:schemeClr val="tx1"/>
                          </a:solidFill>
                          <a:latin typeface="Arial"/>
                        </a:rPr>
                        <a:t> 043,3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289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Салықтық</a:t>
                      </a: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ru-RU" sz="1300" b="0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емес</a:t>
                      </a: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ru-RU" sz="1300" b="0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түсімдер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147704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84,6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88,8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92,1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89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Негізгі</a:t>
                      </a: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ru-RU" sz="1300" b="0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капиталды</a:t>
                      </a: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ru-RU" sz="1300" b="0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сатудан</a:t>
                      </a: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ru-RU" sz="1300" b="0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түсетін</a:t>
                      </a: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ru-RU" sz="1300" b="0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түсімдер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147704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9,5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11,5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12,4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898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kk-KZ" sz="1300" b="0" i="0" u="none" strike="noStrike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Трансферттердің</a:t>
                      </a:r>
                      <a:r>
                        <a:rPr lang="kk-KZ" sz="1300" b="0" i="0" u="none" strike="noStrike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 түсімдері</a:t>
                      </a:r>
                      <a:endParaRPr lang="ru-RU" sz="1300" b="0" i="0" u="none" strike="noStrike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1 877,9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1 923,3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1 956,9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89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Ұлттық</a:t>
                      </a:r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ru-RU" sz="1300" b="1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қордан</a:t>
                      </a:r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ru-RU" sz="1300" b="1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кепілдендірілген</a:t>
                      </a:r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 трансферт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295408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1 702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1 702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1 702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89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кері</a:t>
                      </a: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трансферт</a:t>
                      </a:r>
                    </a:p>
                  </a:txBody>
                  <a:tcPr marL="295408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7,4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7,5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7,5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89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бюджеттік</a:t>
                      </a: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ru-RU" sz="1300" b="0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алып</a:t>
                      </a: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ru-RU" sz="1300" b="0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қоюлар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295408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168,5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213,9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247,4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89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Бюджеттік</a:t>
                      </a:r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ru-RU" sz="1300" b="0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кредиттерді</a:t>
                      </a:r>
                      <a:r>
                        <a:rPr lang="ru-RU" sz="1300" b="0" i="0" u="none" strike="noStrike" baseline="0" dirty="0" smtClean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ru-RU" sz="1300" b="0" i="0" u="none" strike="noStrike" baseline="0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өтеу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92,1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58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22,1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89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dirty="0" err="1" smtClean="0"/>
                        <a:t>Мемлекеттің</a:t>
                      </a:r>
                      <a:r>
                        <a:rPr lang="ru-RU" sz="1300" dirty="0" smtClean="0"/>
                        <a:t> </a:t>
                      </a:r>
                      <a:r>
                        <a:rPr lang="ru-RU" sz="1300" dirty="0" err="1" smtClean="0"/>
                        <a:t>қаржы</a:t>
                      </a:r>
                      <a:r>
                        <a:rPr lang="ru-RU" sz="1300" dirty="0" smtClean="0"/>
                        <a:t> </a:t>
                      </a:r>
                      <a:r>
                        <a:rPr lang="ru-RU" sz="1300" dirty="0" err="1" smtClean="0"/>
                        <a:t>активтерін</a:t>
                      </a:r>
                      <a:r>
                        <a:rPr lang="ru-RU" sz="1300" dirty="0" smtClean="0"/>
                        <a:t> </a:t>
                      </a:r>
                      <a:r>
                        <a:rPr lang="ru-RU" sz="1300" dirty="0" err="1" smtClean="0"/>
                        <a:t>сатудан</a:t>
                      </a:r>
                      <a:r>
                        <a:rPr lang="ru-RU" sz="1300" dirty="0" smtClean="0"/>
                        <a:t> </a:t>
                      </a:r>
                      <a:r>
                        <a:rPr lang="ru-RU" sz="1300" dirty="0" err="1" smtClean="0"/>
                        <a:t>түсетін</a:t>
                      </a:r>
                      <a:r>
                        <a:rPr lang="ru-RU" sz="1300" dirty="0" smtClean="0"/>
                        <a:t> </a:t>
                      </a:r>
                      <a:r>
                        <a:rPr lang="ru-RU" sz="1300" dirty="0" err="1" smtClean="0"/>
                        <a:t>түсімдер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2,7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0,4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89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Шығыстар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7 306,5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7 796,9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8 099,6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89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1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ЖІӨ-</a:t>
                      </a:r>
                      <a:r>
                        <a:rPr lang="ru-RU" sz="1300" b="0" i="1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ге</a:t>
                      </a:r>
                      <a:r>
                        <a:rPr lang="ru-RU" sz="1300" b="0" i="1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 %-бен</a:t>
                      </a:r>
                      <a:endParaRPr lang="ru-RU" sz="1300" b="0" i="1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22155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1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16,2</a:t>
                      </a:r>
                      <a:endParaRPr lang="ru-RU" sz="1300" b="0" i="1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1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15,5</a:t>
                      </a:r>
                      <a:endParaRPr lang="ru-RU" sz="1300" b="0" i="1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1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14,2</a:t>
                      </a:r>
                      <a:endParaRPr lang="ru-RU" sz="1300" b="0" i="1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</a:tr>
              <a:tr h="1289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Тапшылық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-997,1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-1 059,4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-972,5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89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1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ЖІӨ-</a:t>
                      </a:r>
                      <a:r>
                        <a:rPr lang="ru-RU" sz="1300" b="0" i="1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ге</a:t>
                      </a:r>
                      <a:r>
                        <a:rPr lang="ru-RU" sz="1300" b="0" i="1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 %-бен</a:t>
                      </a:r>
                      <a:endParaRPr lang="ru-RU" sz="1300" b="0" i="1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22155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1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-2,2</a:t>
                      </a:r>
                      <a:endParaRPr lang="ru-RU" sz="1300" b="0" i="1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1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-2,1</a:t>
                      </a:r>
                      <a:endParaRPr lang="ru-RU" sz="1300" b="0" i="1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1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-1,7</a:t>
                      </a:r>
                      <a:endParaRPr lang="ru-RU" sz="1300" b="0" i="1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8CCE4"/>
                    </a:solidFill>
                  </a:tcPr>
                </a:tc>
              </a:tr>
              <a:tr h="128981">
                <a:tc>
                  <a:txBody>
                    <a:bodyPr/>
                    <a:lstStyle/>
                    <a:p>
                      <a:pPr algn="l" fontAlgn="ctr"/>
                      <a:endParaRPr lang="ru-RU" sz="1300" b="0" i="1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22155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28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Анықтама</a:t>
                      </a:r>
                      <a:r>
                        <a:rPr lang="ru-RU" sz="1300" b="1" i="0" u="none" strike="noStrike" baseline="0" dirty="0" smtClean="0">
                          <a:solidFill>
                            <a:schemeClr val="tx1"/>
                          </a:solidFill>
                          <a:latin typeface="Arial"/>
                        </a:rPr>
                        <a:t> </a:t>
                      </a:r>
                      <a:r>
                        <a:rPr lang="ru-RU" sz="1300" b="1" i="0" u="none" strike="noStrike" baseline="0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ретінде</a:t>
                      </a:r>
                      <a:r>
                        <a:rPr lang="ru-RU" sz="13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: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89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ЖІӨ, </a:t>
                      </a:r>
                      <a:r>
                        <a:rPr lang="ru-RU" sz="13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млрд. </a:t>
                      </a:r>
                      <a:r>
                        <a:rPr lang="ru-RU" sz="1300" b="0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теңге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45</a:t>
                      </a:r>
                      <a:r>
                        <a:rPr lang="ru-RU" sz="1300" b="0" i="0" u="none" strike="noStrike" baseline="0" dirty="0" smtClean="0">
                          <a:solidFill>
                            <a:schemeClr val="tx1"/>
                          </a:solidFill>
                          <a:latin typeface="Arial"/>
                        </a:rPr>
                        <a:t> 032,2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50 449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57</a:t>
                      </a:r>
                      <a:r>
                        <a:rPr lang="ru-RU" sz="1300" b="0" i="0" u="none" strike="noStrike" baseline="0" dirty="0" smtClean="0">
                          <a:solidFill>
                            <a:schemeClr val="tx1"/>
                          </a:solidFill>
                          <a:latin typeface="Arial"/>
                        </a:rPr>
                        <a:t> 207,7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206" marR="8206" marT="8206" marB="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7731163" y="863070"/>
            <a:ext cx="109537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defRPr>
            </a:lvl9pPr>
          </a:lstStyle>
          <a:p>
            <a:pPr algn="ctr"/>
            <a:r>
              <a:rPr lang="ru-RU" sz="1200" i="1" dirty="0">
                <a:cs typeface="Arial" charset="0"/>
              </a:rPr>
              <a:t>млрд. </a:t>
            </a:r>
            <a:r>
              <a:rPr lang="ru-RU" sz="1200" i="1" dirty="0" err="1" smtClean="0">
                <a:cs typeface="Arial" charset="0"/>
              </a:rPr>
              <a:t>теңге</a:t>
            </a:r>
            <a:endParaRPr lang="ru-RU" sz="1200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75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38872" y="148389"/>
            <a:ext cx="9104709" cy="632222"/>
          </a:xfrm>
        </p:spPr>
        <p:txBody>
          <a:bodyPr/>
          <a:lstStyle/>
          <a:p>
            <a:pPr algn="ctr"/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Тілдерді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дамыту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қолданудың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2011-2020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жылдарға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бағдарламасын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асыруға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бағытталған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шығыстар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12947" y="821840"/>
            <a:ext cx="860107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76095" y="6462949"/>
            <a:ext cx="416682" cy="410766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20</a:t>
            </a:r>
          </a:p>
          <a:p>
            <a:pPr>
              <a:defRPr/>
            </a:pPr>
            <a:endParaRPr lang="ru-RU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1304038"/>
              </p:ext>
            </p:extLst>
          </p:nvPr>
        </p:nvGraphicFramePr>
        <p:xfrm>
          <a:off x="185980" y="875441"/>
          <a:ext cx="8601075" cy="577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60" name="Worksheet" r:id="rId4" imgW="10029757" imgH="9048840" progId="Excel.Sheet.12">
                  <p:link updateAutomatic="1"/>
                </p:oleObj>
              </mc:Choice>
              <mc:Fallback>
                <p:oleObj name="Worksheet" r:id="rId4" imgW="10029757" imgH="904884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5980" y="875441"/>
                        <a:ext cx="8601075" cy="577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12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9495" y="173288"/>
            <a:ext cx="8649296" cy="632222"/>
          </a:xfrm>
        </p:spPr>
        <p:txBody>
          <a:bodyPr/>
          <a:lstStyle/>
          <a:p>
            <a:pPr algn="ctr"/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Республикасында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сандық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эфирлік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телерадио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хабарларын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таратуды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65480" y="908720"/>
            <a:ext cx="860107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689202" y="6447234"/>
            <a:ext cx="416682" cy="410766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21</a:t>
            </a:r>
            <a:endParaRPr lang="ru-RU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2553936"/>
              </p:ext>
            </p:extLst>
          </p:nvPr>
        </p:nvGraphicFramePr>
        <p:xfrm>
          <a:off x="265480" y="985653"/>
          <a:ext cx="8593137" cy="440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07" name="Worksheet" r:id="rId4" imgW="7629457" imgH="3791040" progId="Excel.Sheet.12">
                  <p:link updateAutomatic="1"/>
                </p:oleObj>
              </mc:Choice>
              <mc:Fallback>
                <p:oleObj name="Worksheet" r:id="rId4" imgW="7629457" imgH="379104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5480" y="985653"/>
                        <a:ext cx="8593137" cy="4402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25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120186" y="795827"/>
            <a:ext cx="882314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771103" y="6497042"/>
            <a:ext cx="505421" cy="410766"/>
          </a:xfrm>
        </p:spPr>
        <p:txBody>
          <a:bodyPr/>
          <a:lstStyle/>
          <a:p>
            <a:pPr>
              <a:defRPr/>
            </a:pPr>
            <a:fld id="{8A0BF0D3-A1C9-4495-851A-E9C9A9245C04}" type="slidenum">
              <a:rPr lang="ru-RU" smtClean="0"/>
              <a:pPr>
                <a:defRPr/>
              </a:pPr>
              <a:t>22</a:t>
            </a:fld>
            <a:endParaRPr lang="ru-RU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4125"/>
            <a:ext cx="9104709" cy="638571"/>
          </a:xfrm>
        </p:spPr>
        <p:txBody>
          <a:bodyPr/>
          <a:lstStyle/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2015-2017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жылдарға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Ауыл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шаруашылығы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министрлігінің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шығыстары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9593956"/>
              </p:ext>
            </p:extLst>
          </p:nvPr>
        </p:nvGraphicFramePr>
        <p:xfrm>
          <a:off x="304204" y="832445"/>
          <a:ext cx="8496300" cy="59089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18" name="Worksheet" r:id="rId4" imgW="8591685" imgH="7991565" progId="Excel.Sheet.12">
                  <p:link updateAutomatic="1"/>
                </p:oleObj>
              </mc:Choice>
              <mc:Fallback>
                <p:oleObj name="Worksheet" r:id="rId4" imgW="8591685" imgH="7991565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4204" y="832445"/>
                        <a:ext cx="8496300" cy="59089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1631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120186" y="795827"/>
            <a:ext cx="882314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76060" y="6424425"/>
            <a:ext cx="505421" cy="410766"/>
          </a:xfrm>
        </p:spPr>
        <p:txBody>
          <a:bodyPr/>
          <a:lstStyle/>
          <a:p>
            <a:pPr>
              <a:defRPr/>
            </a:pPr>
            <a:fld id="{8A0BF0D3-A1C9-4495-851A-E9C9A9245C04}" type="slidenum">
              <a:rPr lang="ru-RU" smtClean="0"/>
              <a:pPr>
                <a:defRPr/>
              </a:pPr>
              <a:t>23</a:t>
            </a:fld>
            <a:endParaRPr lang="ru-RU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195866"/>
              </p:ext>
            </p:extLst>
          </p:nvPr>
        </p:nvGraphicFramePr>
        <p:xfrm>
          <a:off x="247094" y="829926"/>
          <a:ext cx="8569325" cy="51825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47" name="Worksheet" r:id="rId4" imgW="7886700" imgH="5391240" progId="Excel.Sheet.12">
                  <p:link updateAutomatic="1"/>
                </p:oleObj>
              </mc:Choice>
              <mc:Fallback>
                <p:oleObj name="Worksheet" r:id="rId4" imgW="7886700" imgH="539124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7094" y="829926"/>
                        <a:ext cx="8569325" cy="51825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20597" y="157256"/>
            <a:ext cx="9104709" cy="638571"/>
          </a:xfrm>
        </p:spPr>
        <p:txBody>
          <a:bodyPr/>
          <a:lstStyle/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2015-2017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жылдарға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"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АГРОБИЗНЕС-2020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бағдарламасы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839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179512" y="836712"/>
            <a:ext cx="882314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76060" y="6424425"/>
            <a:ext cx="505421" cy="410766"/>
          </a:xfrm>
        </p:spPr>
        <p:txBody>
          <a:bodyPr/>
          <a:lstStyle/>
          <a:p>
            <a:pPr>
              <a:defRPr/>
            </a:pPr>
            <a:fld id="{8A0BF0D3-A1C9-4495-851A-E9C9A9245C04}" type="slidenum">
              <a:rPr lang="ru-RU" smtClean="0"/>
              <a:pPr>
                <a:defRPr/>
              </a:pPr>
              <a:t>24</a:t>
            </a:fld>
            <a:endParaRPr lang="ru-RU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68439" y="170977"/>
            <a:ext cx="9319045" cy="697964"/>
          </a:xfrm>
        </p:spPr>
        <p:txBody>
          <a:bodyPr/>
          <a:lstStyle/>
          <a:p>
            <a:pPr algn="ctr"/>
            <a:r>
              <a:rPr lang="ru-RU" sz="2200" dirty="0" smtClean="0">
                <a:latin typeface="Arial" charset="0"/>
                <a:cs typeface="Arial" charset="0"/>
              </a:rPr>
              <a:t>"</a:t>
            </a:r>
            <a:r>
              <a:rPr lang="ru-RU" sz="2200" dirty="0" err="1" smtClean="0"/>
              <a:t>Өңірлерді</a:t>
            </a:r>
            <a:r>
              <a:rPr lang="ru-RU" sz="2200" dirty="0" smtClean="0"/>
              <a:t> </a:t>
            </a:r>
            <a:r>
              <a:rPr lang="ru-RU" sz="2200" dirty="0" err="1"/>
              <a:t>дамытудың</a:t>
            </a:r>
            <a:r>
              <a:rPr lang="ru-RU" sz="2200" dirty="0"/>
              <a:t> 2020 </a:t>
            </a:r>
            <a:r>
              <a:rPr lang="ru-RU" sz="2200" dirty="0" err="1"/>
              <a:t>жылға</a:t>
            </a:r>
            <a:r>
              <a:rPr lang="ru-RU" sz="2200" dirty="0"/>
              <a:t> </a:t>
            </a:r>
            <a:r>
              <a:rPr lang="ru-RU" sz="2200" dirty="0" err="1"/>
              <a:t>дейінгі</a:t>
            </a:r>
            <a:r>
              <a:rPr lang="ru-RU" sz="2200" dirty="0"/>
              <a:t> </a:t>
            </a:r>
            <a:r>
              <a:rPr lang="ru-RU" sz="2200" dirty="0" err="1" smtClean="0"/>
              <a:t>бағдарламасы</a:t>
            </a:r>
            <a:r>
              <a:rPr lang="ru-RU" sz="2200" dirty="0" smtClean="0">
                <a:latin typeface="Arial" charset="0"/>
                <a:cs typeface="Arial" charset="0"/>
              </a:rPr>
              <a:t>"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928636"/>
              </p:ext>
            </p:extLst>
          </p:nvPr>
        </p:nvGraphicFramePr>
        <p:xfrm>
          <a:off x="265113" y="1000125"/>
          <a:ext cx="8662987" cy="3875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59" name="Worksheet" r:id="rId4" imgW="8058285" imgH="3286125" progId="Excel.Sheet.12">
                  <p:link updateAutomatic="1"/>
                </p:oleObj>
              </mc:Choice>
              <mc:Fallback>
                <p:oleObj name="Worksheet" r:id="rId4" imgW="8058285" imgH="3286125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5113" y="1000125"/>
                        <a:ext cx="8662987" cy="3875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2070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179512" y="836712"/>
            <a:ext cx="882314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76060" y="6424425"/>
            <a:ext cx="505421" cy="410766"/>
          </a:xfrm>
        </p:spPr>
        <p:txBody>
          <a:bodyPr/>
          <a:lstStyle/>
          <a:p>
            <a:pPr>
              <a:defRPr/>
            </a:pPr>
            <a:fld id="{8A0BF0D3-A1C9-4495-851A-E9C9A9245C04}" type="slidenum">
              <a:rPr lang="ru-RU" smtClean="0"/>
              <a:pPr>
                <a:defRPr/>
              </a:pPr>
              <a:t>25</a:t>
            </a:fld>
            <a:endParaRPr lang="ru-RU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337" y="133612"/>
            <a:ext cx="8929664" cy="697964"/>
          </a:xfrm>
        </p:spPr>
        <p:txBody>
          <a:bodyPr/>
          <a:lstStyle/>
          <a:p>
            <a:pPr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2011-2020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жылдарға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"</a:t>
            </a:r>
            <a:r>
              <a:rPr lang="ru-RU" sz="2400" dirty="0" err="1" smtClean="0">
                <a:latin typeface="Arial" charset="0"/>
                <a:cs typeface="Arial" charset="0"/>
              </a:rPr>
              <a:t>Ақ</a:t>
            </a:r>
            <a:r>
              <a:rPr lang="ru-RU" sz="2400" dirty="0" smtClean="0">
                <a:latin typeface="Arial" charset="0"/>
                <a:cs typeface="Arial" charset="0"/>
              </a:rPr>
              <a:t> </a:t>
            </a:r>
            <a:r>
              <a:rPr lang="ru-RU" sz="2400" dirty="0" err="1" smtClean="0">
                <a:latin typeface="Arial" charset="0"/>
                <a:cs typeface="Arial" charset="0"/>
              </a:rPr>
              <a:t>бұлақ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1670681"/>
              </p:ext>
            </p:extLst>
          </p:nvPr>
        </p:nvGraphicFramePr>
        <p:xfrm>
          <a:off x="179388" y="980728"/>
          <a:ext cx="8823325" cy="4980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82" name="Worksheet" r:id="rId4" imgW="7591357" imgH="4229100" progId="Excel.Sheet.12">
                  <p:link updateAutomatic="1"/>
                </p:oleObj>
              </mc:Choice>
              <mc:Fallback>
                <p:oleObj name="Worksheet" r:id="rId4" imgW="7591357" imgH="422910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9388" y="980728"/>
                        <a:ext cx="8823325" cy="49803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6026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179512" y="836712"/>
            <a:ext cx="882314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76060" y="6424425"/>
            <a:ext cx="505421" cy="410766"/>
          </a:xfrm>
        </p:spPr>
        <p:txBody>
          <a:bodyPr/>
          <a:lstStyle/>
          <a:p>
            <a:pPr>
              <a:defRPr/>
            </a:pPr>
            <a:fld id="{8A0BF0D3-A1C9-4495-851A-E9C9A9245C04}" type="slidenum">
              <a:rPr lang="ru-RU" smtClean="0"/>
              <a:pPr>
                <a:defRPr/>
              </a:pPr>
              <a:t>26</a:t>
            </a:fld>
            <a:endParaRPr lang="ru-RU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336" y="133612"/>
            <a:ext cx="9104709" cy="697964"/>
          </a:xfrm>
        </p:spPr>
        <p:txBody>
          <a:bodyPr/>
          <a:lstStyle/>
          <a:p>
            <a:pPr algn="ctr"/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sz="2200" dirty="0" err="1" smtClean="0">
                <a:latin typeface="Arial" charset="0"/>
                <a:cs typeface="Arial" charset="0"/>
              </a:rPr>
              <a:t>Қолжетімді</a:t>
            </a:r>
            <a:r>
              <a:rPr lang="ru-RU" sz="2200" dirty="0" smtClean="0">
                <a:latin typeface="Arial" charset="0"/>
                <a:cs typeface="Arial" charset="0"/>
              </a:rPr>
              <a:t> </a:t>
            </a:r>
            <a:r>
              <a:rPr lang="ru-RU" sz="2200" dirty="0" err="1" smtClean="0">
                <a:latin typeface="Arial" charset="0"/>
                <a:cs typeface="Arial" charset="0"/>
              </a:rPr>
              <a:t>тұрғын</a:t>
            </a:r>
            <a:r>
              <a:rPr lang="ru-RU" sz="2200" dirty="0">
                <a:latin typeface="Arial" charset="0"/>
                <a:cs typeface="Arial" charset="0"/>
              </a:rPr>
              <a:t> </a:t>
            </a:r>
            <a:r>
              <a:rPr lang="ru-RU" sz="2200" dirty="0" err="1" smtClean="0">
                <a:latin typeface="Arial" charset="0"/>
                <a:cs typeface="Arial" charset="0"/>
              </a:rPr>
              <a:t>үй</a:t>
            </a:r>
            <a:r>
              <a:rPr lang="ru-RU" sz="2200" dirty="0" smtClean="0">
                <a:latin typeface="Arial" charset="0"/>
                <a:cs typeface="Arial" charset="0"/>
              </a:rPr>
              <a:t> – 2020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"</a:t>
            </a: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9843597"/>
              </p:ext>
            </p:extLst>
          </p:nvPr>
        </p:nvGraphicFramePr>
        <p:xfrm>
          <a:off x="188913" y="922338"/>
          <a:ext cx="8813800" cy="537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05" name="Worksheet" r:id="rId4" imgW="9877357" imgH="6610260" progId="Excel.Sheet.12">
                  <p:link updateAutomatic="1"/>
                </p:oleObj>
              </mc:Choice>
              <mc:Fallback>
                <p:oleObj name="Worksheet" r:id="rId4" imgW="9877357" imgH="661026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8913" y="922338"/>
                        <a:ext cx="8813800" cy="537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4144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179512" y="836712"/>
            <a:ext cx="882314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769052" y="6504879"/>
            <a:ext cx="505421" cy="410766"/>
          </a:xfrm>
        </p:spPr>
        <p:txBody>
          <a:bodyPr/>
          <a:lstStyle/>
          <a:p>
            <a:pPr>
              <a:defRPr/>
            </a:pPr>
            <a:fld id="{8A0BF0D3-A1C9-4495-851A-E9C9A9245C04}" type="slidenum">
              <a:rPr lang="ru-RU" smtClean="0"/>
              <a:pPr>
                <a:defRPr/>
              </a:pPr>
              <a:t>27</a:t>
            </a:fld>
            <a:endParaRPr lang="ru-RU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336" y="133612"/>
            <a:ext cx="9104709" cy="697964"/>
          </a:xfrm>
        </p:spPr>
        <p:txBody>
          <a:bodyPr/>
          <a:lstStyle/>
          <a:p>
            <a:pPr algn="ctr"/>
            <a:r>
              <a:rPr lang="ru-RU" sz="1800" dirty="0" err="1"/>
              <a:t>Қазақстан</a:t>
            </a:r>
            <a:r>
              <a:rPr lang="ru-RU" sz="1800" dirty="0"/>
              <a:t> </a:t>
            </a:r>
            <a:r>
              <a:rPr lang="ru-RU" sz="1800" dirty="0" err="1"/>
              <a:t>Республикасының</a:t>
            </a:r>
            <a:r>
              <a:rPr lang="ru-RU" sz="1800" dirty="0"/>
              <a:t> </a:t>
            </a:r>
            <a:r>
              <a:rPr lang="ru-RU" sz="1800" dirty="0" err="1"/>
              <a:t>тұрғын</a:t>
            </a:r>
            <a:r>
              <a:rPr lang="ru-RU" sz="1800" dirty="0"/>
              <a:t> </a:t>
            </a:r>
            <a:r>
              <a:rPr lang="ru-RU" sz="1800" dirty="0" err="1"/>
              <a:t>үй-коммуналдық</a:t>
            </a:r>
            <a:r>
              <a:rPr lang="ru-RU" sz="1800" dirty="0"/>
              <a:t> </a:t>
            </a:r>
            <a:r>
              <a:rPr lang="ru-RU" sz="1800" dirty="0" err="1"/>
              <a:t>шаруашылығын</a:t>
            </a:r>
            <a:r>
              <a:rPr lang="ru-RU" sz="1800" dirty="0"/>
              <a:t> </a:t>
            </a:r>
            <a:r>
              <a:rPr lang="ru-RU" sz="1800" dirty="0" err="1"/>
              <a:t>жаңғыртудың</a:t>
            </a:r>
            <a:r>
              <a:rPr lang="ru-RU" sz="1800" dirty="0"/>
              <a:t> 2011 - 2020 </a:t>
            </a:r>
            <a:r>
              <a:rPr lang="ru-RU" sz="1800" dirty="0" err="1"/>
              <a:t>жылдарға</a:t>
            </a:r>
            <a:r>
              <a:rPr lang="ru-RU" sz="1800" dirty="0"/>
              <a:t> </a:t>
            </a:r>
            <a:r>
              <a:rPr lang="ru-RU" sz="1800" dirty="0" err="1"/>
              <a:t>арналған</a:t>
            </a:r>
            <a:r>
              <a:rPr lang="ru-RU" sz="1800" dirty="0"/>
              <a:t> </a:t>
            </a:r>
            <a:r>
              <a:rPr lang="ru-RU" sz="1800" dirty="0" err="1" smtClean="0"/>
              <a:t>бағыты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2771306"/>
              </p:ext>
            </p:extLst>
          </p:nvPr>
        </p:nvGraphicFramePr>
        <p:xfrm>
          <a:off x="195152" y="841849"/>
          <a:ext cx="8823325" cy="45313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27" name="Worksheet" r:id="rId4" imgW="9115357" imgH="4209960" progId="Excel.Sheet.12">
                  <p:link updateAutomatic="1"/>
                </p:oleObj>
              </mc:Choice>
              <mc:Fallback>
                <p:oleObj name="Worksheet" r:id="rId4" imgW="9115357" imgH="420996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5152" y="841849"/>
                        <a:ext cx="8823325" cy="45313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645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179512" y="836712"/>
            <a:ext cx="882314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76060" y="6424425"/>
            <a:ext cx="505421" cy="410766"/>
          </a:xfrm>
        </p:spPr>
        <p:txBody>
          <a:bodyPr/>
          <a:lstStyle/>
          <a:p>
            <a:pPr>
              <a:defRPr/>
            </a:pPr>
            <a:fld id="{8A0BF0D3-A1C9-4495-851A-E9C9A9245C04}" type="slidenum">
              <a:rPr lang="ru-RU" smtClean="0"/>
              <a:pPr>
                <a:defRPr/>
              </a:pPr>
              <a:t>28</a:t>
            </a:fld>
            <a:endParaRPr lang="ru-RU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336" y="133612"/>
            <a:ext cx="9104709" cy="697964"/>
          </a:xfrm>
        </p:spPr>
        <p:txBody>
          <a:bodyPr/>
          <a:lstStyle/>
          <a:p>
            <a:pPr algn="ctr"/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Моноқалаларды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дамыту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шеңберіндегі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іс-шаралар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7922084"/>
              </p:ext>
            </p:extLst>
          </p:nvPr>
        </p:nvGraphicFramePr>
        <p:xfrm>
          <a:off x="161641" y="980728"/>
          <a:ext cx="8841016" cy="4464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74" name="Worksheet" r:id="rId4" imgW="16668885" imgH="8848815" progId="Excel.Sheet.12">
                  <p:link updateAutomatic="1"/>
                </p:oleObj>
              </mc:Choice>
              <mc:Fallback>
                <p:oleObj name="Worksheet" r:id="rId4" imgW="16668885" imgH="8848815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1641" y="980728"/>
                        <a:ext cx="8841016" cy="44644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897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179512" y="836712"/>
            <a:ext cx="882314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76060" y="6424425"/>
            <a:ext cx="505421" cy="410766"/>
          </a:xfrm>
        </p:spPr>
        <p:txBody>
          <a:bodyPr/>
          <a:lstStyle/>
          <a:p>
            <a:pPr>
              <a:defRPr/>
            </a:pPr>
            <a:fld id="{8A0BF0D3-A1C9-4495-851A-E9C9A9245C04}" type="slidenum">
              <a:rPr lang="ru-RU" smtClean="0"/>
              <a:pPr>
                <a:defRPr/>
              </a:pPr>
              <a:t>29</a:t>
            </a:fld>
            <a:endParaRPr lang="ru-RU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3752" y="138748"/>
            <a:ext cx="9104709" cy="697964"/>
          </a:xfrm>
        </p:spPr>
        <p:txBody>
          <a:bodyPr/>
          <a:lstStyle/>
          <a:p>
            <a:pPr algn="ctr"/>
            <a:r>
              <a:rPr lang="ru-RU" sz="2000" dirty="0" err="1"/>
              <a:t>Қазақстан</a:t>
            </a:r>
            <a:r>
              <a:rPr lang="ru-RU" sz="2000" dirty="0"/>
              <a:t> </a:t>
            </a:r>
            <a:r>
              <a:rPr lang="ru-RU" sz="2000" dirty="0" err="1"/>
              <a:t>Республикасын</a:t>
            </a:r>
            <a:r>
              <a:rPr lang="ru-RU" sz="2000" dirty="0"/>
              <a:t> </a:t>
            </a:r>
            <a:r>
              <a:rPr lang="ru-RU" sz="2000" dirty="0" err="1"/>
              <a:t>индустриялық-инновациялық</a:t>
            </a:r>
            <a:r>
              <a:rPr lang="ru-RU" sz="2000" dirty="0"/>
              <a:t> </a:t>
            </a:r>
            <a:r>
              <a:rPr lang="ru-RU" sz="2000" dirty="0" err="1"/>
              <a:t>дамытудың</a:t>
            </a:r>
            <a:r>
              <a:rPr lang="ru-RU" sz="2000" dirty="0"/>
              <a:t> 2015 – 2019 </a:t>
            </a:r>
            <a:r>
              <a:rPr lang="ru-RU" sz="2000" dirty="0" err="1"/>
              <a:t>жылдарға</a:t>
            </a:r>
            <a:r>
              <a:rPr lang="ru-RU" sz="2000" dirty="0"/>
              <a:t> </a:t>
            </a:r>
            <a:r>
              <a:rPr lang="ru-RU" sz="2000" dirty="0" err="1"/>
              <a:t>арналған</a:t>
            </a:r>
            <a:r>
              <a:rPr lang="ru-RU" sz="2000" dirty="0"/>
              <a:t> </a:t>
            </a:r>
            <a:r>
              <a:rPr lang="ru-RU" sz="2000" dirty="0" err="1"/>
              <a:t>мемлекеттік</a:t>
            </a:r>
            <a:r>
              <a:rPr lang="ru-RU" sz="2000" dirty="0"/>
              <a:t> </a:t>
            </a:r>
            <a:r>
              <a:rPr lang="ru-RU" sz="2000" dirty="0" err="1" smtClean="0"/>
              <a:t>бағдарламасы</a:t>
            </a:r>
            <a:r>
              <a:rPr lang="ru-RU" sz="2000" dirty="0" smtClean="0"/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(ИИДМБ-2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9115201"/>
              </p:ext>
            </p:extLst>
          </p:nvPr>
        </p:nvGraphicFramePr>
        <p:xfrm>
          <a:off x="179332" y="980728"/>
          <a:ext cx="8823325" cy="40324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6" name="Worksheet" r:id="rId4" imgW="12935085" imgH="5610135" progId="Excel.Sheet.12">
                  <p:link updateAutomatic="1"/>
                </p:oleObj>
              </mc:Choice>
              <mc:Fallback>
                <p:oleObj name="Worksheet" r:id="rId4" imgW="12935085" imgH="5610135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9332" y="980728"/>
                        <a:ext cx="8823325" cy="40324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9211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179711" y="189618"/>
            <a:ext cx="9390381" cy="632222"/>
          </a:xfrm>
        </p:spPr>
        <p:txBody>
          <a:bodyPr/>
          <a:lstStyle/>
          <a:p>
            <a:pPr algn="ctr"/>
            <a:r>
              <a:rPr lang="ru-RU" sz="1800" dirty="0"/>
              <a:t>2015-2017 </a:t>
            </a:r>
            <a:r>
              <a:rPr lang="ru-RU" sz="1800" dirty="0" err="1"/>
              <a:t>жылдарға</a:t>
            </a:r>
            <a:r>
              <a:rPr lang="ru-RU" sz="1800" dirty="0"/>
              <a:t> </a:t>
            </a:r>
            <a:r>
              <a:rPr lang="ru-RU" sz="1800" dirty="0" err="1"/>
              <a:t>арналған</a:t>
            </a:r>
            <a:r>
              <a:rPr lang="ru-RU" sz="1800" dirty="0"/>
              <a:t> </a:t>
            </a:r>
            <a:r>
              <a:rPr lang="ru-RU" sz="1800" dirty="0" err="1"/>
              <a:t>республикалық</a:t>
            </a:r>
            <a:r>
              <a:rPr lang="ru-RU" sz="1800" dirty="0"/>
              <a:t> </a:t>
            </a:r>
            <a:r>
              <a:rPr lang="ru-RU" sz="1800" dirty="0" smtClean="0"/>
              <a:t>бюджет </a:t>
            </a:r>
            <a:r>
              <a:rPr lang="ru-RU" sz="1800" dirty="0" err="1" smtClean="0"/>
              <a:t>кірістерінің</a:t>
            </a:r>
            <a:r>
              <a:rPr lang="ru-RU" sz="1800" dirty="0" smtClean="0"/>
              <a:t> </a:t>
            </a:r>
            <a:r>
              <a:rPr lang="ru-RU" sz="1800" dirty="0" err="1"/>
              <a:t>болжамы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12947" y="821840"/>
            <a:ext cx="860107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76095" y="6462949"/>
            <a:ext cx="416682" cy="410766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7602917" y="980728"/>
            <a:ext cx="1381519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Tahoma" pitchFamily="34" charset="0"/>
              </a:defRPr>
            </a:lvl9pPr>
          </a:lstStyle>
          <a:p>
            <a:pPr algn="ctr"/>
            <a:r>
              <a:rPr lang="ru-RU" sz="1300" i="1" dirty="0" smtClean="0">
                <a:cs typeface="Arial" charset="0"/>
              </a:rPr>
              <a:t>млрд. </a:t>
            </a:r>
            <a:r>
              <a:rPr lang="ru-RU" sz="1300" i="1" dirty="0" err="1" smtClean="0">
                <a:cs typeface="Arial" charset="0"/>
              </a:rPr>
              <a:t>теңге</a:t>
            </a:r>
            <a:endParaRPr lang="ru-RU" sz="1300" i="1" dirty="0">
              <a:cs typeface="Arial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/>
          </p:nvPr>
        </p:nvGraphicFramePr>
        <p:xfrm>
          <a:off x="212947" y="1286039"/>
          <a:ext cx="8626695" cy="3727137"/>
        </p:xfrm>
        <a:graphic>
          <a:graphicData uri="http://schemas.openxmlformats.org/drawingml/2006/table">
            <a:tbl>
              <a:tblPr/>
              <a:tblGrid>
                <a:gridCol w="4377332"/>
                <a:gridCol w="1442930"/>
                <a:gridCol w="1350265"/>
                <a:gridCol w="1456168"/>
              </a:tblGrid>
              <a:tr h="69224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 </a:t>
                      </a:r>
                      <a:r>
                        <a:rPr lang="ru-RU" sz="1400" b="0" i="0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Атауы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7883" marR="7883" marT="7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Республикалық</a:t>
                      </a:r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 бюджет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жобасы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883" marR="7883" marT="7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71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2015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жыл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883" marR="7883" marT="7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2016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жыл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883" marR="7883" marT="7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2017 </a:t>
                      </a:r>
                      <a:r>
                        <a:rPr lang="ru-RU" sz="1400" b="0" i="0" u="none" strike="noStrike" kern="1200" dirty="0" err="1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жыл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7883" marR="7883" marT="788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5156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700" b="1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Кірістер</a:t>
                      </a:r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(</a:t>
                      </a:r>
                      <a:r>
                        <a:rPr lang="ru-RU" sz="1700" b="1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трансферттерді</a:t>
                      </a:r>
                      <a:r>
                        <a:rPr lang="ru-RU" sz="1700" b="1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ru-RU" sz="1700" b="1" i="0" u="none" strike="noStrike" baseline="0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есепке</a:t>
                      </a:r>
                      <a:r>
                        <a:rPr lang="ru-RU" sz="1700" b="1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ru-RU" sz="1700" b="1" i="0" u="none" strike="noStrike" baseline="0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алмағанда</a:t>
                      </a:r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)</a:t>
                      </a:r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: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883" marR="7883" marT="7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4 338,4</a:t>
                      </a:r>
                    </a:p>
                  </a:txBody>
                  <a:tcPr marL="7883" marR="7883" marT="7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4 753,5</a:t>
                      </a:r>
                    </a:p>
                  </a:txBody>
                  <a:tcPr marL="7883" marR="7883" marT="7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5 147,7</a:t>
                      </a:r>
                    </a:p>
                  </a:txBody>
                  <a:tcPr marL="7883" marR="7883" marT="788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262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Салықтық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түсімдер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,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оның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ішінде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: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0945" marR="7883" marT="7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4 244,3</a:t>
                      </a:r>
                    </a:p>
                  </a:txBody>
                  <a:tcPr marL="7883" marR="7883" marT="7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4 653,1</a:t>
                      </a:r>
                    </a:p>
                  </a:txBody>
                  <a:tcPr marL="7883" marR="7883" marT="7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5 043,3</a:t>
                      </a:r>
                    </a:p>
                  </a:txBody>
                  <a:tcPr marL="7883" marR="7883" marT="7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93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1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Корпоративтік</a:t>
                      </a:r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ru-RU" sz="1400" b="0" i="1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табыс</a:t>
                      </a:r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ru-RU" sz="1400" b="0" i="1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салығы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12834" marR="7883" marT="7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1 337,9</a:t>
                      </a:r>
                    </a:p>
                  </a:txBody>
                  <a:tcPr marL="7883" marR="7883" marT="7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1 511,3</a:t>
                      </a:r>
                    </a:p>
                  </a:txBody>
                  <a:tcPr marL="7883" marR="7883" marT="7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1 714,8</a:t>
                      </a:r>
                    </a:p>
                  </a:txBody>
                  <a:tcPr marL="7883" marR="7883" marT="7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6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1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Қосылған құн салығы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12834" marR="7883" marT="7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 </a:t>
                      </a:r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474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883" marR="7883" marT="7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1 676,1</a:t>
                      </a:r>
                    </a:p>
                  </a:txBody>
                  <a:tcPr marL="7883" marR="7883" marT="7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 </a:t>
                      </a:r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826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883" marR="7883" marT="7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25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1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Кедендік</a:t>
                      </a:r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ru-RU" sz="1400" b="0" i="1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баждар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212834" marR="7883" marT="7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1 164,1</a:t>
                      </a:r>
                    </a:p>
                  </a:txBody>
                  <a:tcPr marL="7883" marR="7883" marT="7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1 172,4</a:t>
                      </a:r>
                    </a:p>
                  </a:txBody>
                  <a:tcPr marL="7883" marR="7883" marT="7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1 187,4</a:t>
                      </a:r>
                    </a:p>
                  </a:txBody>
                  <a:tcPr marL="7883" marR="7883" marT="7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60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Салықтық емес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түсімдер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0945" marR="7883" marT="7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84,6</a:t>
                      </a:r>
                    </a:p>
                  </a:txBody>
                  <a:tcPr marL="7883" marR="7883" marT="7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88,8</a:t>
                      </a:r>
                    </a:p>
                  </a:txBody>
                  <a:tcPr marL="7883" marR="7883" marT="7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92,1</a:t>
                      </a:r>
                    </a:p>
                  </a:txBody>
                  <a:tcPr marL="7883" marR="7883" marT="7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34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Негізгі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капиталды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сатудан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түсетін түсімдер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0945" marR="7883" marT="7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9,5</a:t>
                      </a:r>
                    </a:p>
                  </a:txBody>
                  <a:tcPr marL="7883" marR="7883" marT="7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11,5</a:t>
                      </a:r>
                    </a:p>
                  </a:txBody>
                  <a:tcPr marL="7883" marR="7883" marT="7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12,4</a:t>
                      </a:r>
                    </a:p>
                  </a:txBody>
                  <a:tcPr marL="7883" marR="7883" marT="78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948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179512" y="836712"/>
            <a:ext cx="882314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76060" y="6424425"/>
            <a:ext cx="505421" cy="410766"/>
          </a:xfrm>
        </p:spPr>
        <p:txBody>
          <a:bodyPr/>
          <a:lstStyle/>
          <a:p>
            <a:pPr>
              <a:defRPr/>
            </a:pPr>
            <a:fld id="{8A0BF0D3-A1C9-4495-851A-E9C9A9245C04}" type="slidenum">
              <a:rPr lang="ru-RU" smtClean="0"/>
              <a:pPr>
                <a:defRPr/>
              </a:pPr>
              <a:t>30</a:t>
            </a:fld>
            <a:endParaRPr lang="ru-RU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336" y="133612"/>
            <a:ext cx="9104709" cy="697964"/>
          </a:xfrm>
        </p:spPr>
        <p:txBody>
          <a:bodyPr/>
          <a:lstStyle/>
          <a:p>
            <a:pPr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sz="2400" dirty="0" err="1"/>
              <a:t>Бизнестің</a:t>
            </a:r>
            <a:r>
              <a:rPr lang="ru-RU" sz="2400" dirty="0"/>
              <a:t> </a:t>
            </a:r>
            <a:r>
              <a:rPr lang="ru-RU" sz="2400" dirty="0" err="1"/>
              <a:t>жол</a:t>
            </a:r>
            <a:r>
              <a:rPr lang="ru-RU" sz="2400" dirty="0"/>
              <a:t> </a:t>
            </a:r>
            <a:r>
              <a:rPr lang="ru-RU" sz="2400" dirty="0" err="1"/>
              <a:t>картасы</a:t>
            </a:r>
            <a:r>
              <a:rPr lang="ru-RU" sz="2400" dirty="0"/>
              <a:t> 2020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1124276"/>
              </p:ext>
            </p:extLst>
          </p:nvPr>
        </p:nvGraphicFramePr>
        <p:xfrm>
          <a:off x="190818" y="831576"/>
          <a:ext cx="8823325" cy="53328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98" name="Worksheet" r:id="rId4" imgW="24984143" imgH="15239910" progId="Excel.Sheet.12">
                  <p:link updateAutomatic="1"/>
                </p:oleObj>
              </mc:Choice>
              <mc:Fallback>
                <p:oleObj name="Worksheet" r:id="rId4" imgW="24984143" imgH="1523991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0818" y="831576"/>
                        <a:ext cx="8823325" cy="53328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8129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179512" y="836712"/>
            <a:ext cx="882314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76060" y="6424425"/>
            <a:ext cx="505421" cy="410766"/>
          </a:xfrm>
        </p:spPr>
        <p:txBody>
          <a:bodyPr/>
          <a:lstStyle/>
          <a:p>
            <a:pPr>
              <a:defRPr/>
            </a:pPr>
            <a:fld id="{8A0BF0D3-A1C9-4495-851A-E9C9A9245C04}" type="slidenum">
              <a:rPr lang="ru-RU" smtClean="0"/>
              <a:pPr>
                <a:defRPr/>
              </a:pPr>
              <a:t>31</a:t>
            </a:fld>
            <a:endParaRPr lang="ru-RU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336" y="133612"/>
            <a:ext cx="9104709" cy="697964"/>
          </a:xfrm>
        </p:spPr>
        <p:txBody>
          <a:bodyPr/>
          <a:lstStyle/>
          <a:p>
            <a:pPr algn="ctr"/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ЭКСПО-2017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халықаралық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көрмесі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Нысаналы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салым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9312356"/>
              </p:ext>
            </p:extLst>
          </p:nvPr>
        </p:nvGraphicFramePr>
        <p:xfrm>
          <a:off x="214313" y="1014413"/>
          <a:ext cx="8788400" cy="39267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0" name="Worksheet" r:id="rId4" imgW="10696643" imgH="4581435" progId="Excel.Sheet.12">
                  <p:link updateAutomatic="1"/>
                </p:oleObj>
              </mc:Choice>
              <mc:Fallback>
                <p:oleObj name="Worksheet" r:id="rId4" imgW="10696643" imgH="4581435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4313" y="1014413"/>
                        <a:ext cx="8788400" cy="39267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064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125305" y="1025850"/>
            <a:ext cx="882314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76060" y="6424425"/>
            <a:ext cx="505421" cy="410766"/>
          </a:xfrm>
        </p:spPr>
        <p:txBody>
          <a:bodyPr/>
          <a:lstStyle/>
          <a:p>
            <a:pPr>
              <a:defRPr/>
            </a:pPr>
            <a:fld id="{8A0BF0D3-A1C9-4495-851A-E9C9A9245C04}" type="slidenum">
              <a:rPr lang="ru-RU" smtClean="0"/>
              <a:pPr>
                <a:defRPr/>
              </a:pPr>
              <a:t>32</a:t>
            </a:fld>
            <a:endParaRPr lang="ru-RU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9379322"/>
              </p:ext>
            </p:extLst>
          </p:nvPr>
        </p:nvGraphicFramePr>
        <p:xfrm>
          <a:off x="153194" y="1196752"/>
          <a:ext cx="8795256" cy="3816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82" name="Worksheet" r:id="rId4" imgW="9458257" imgH="4248240" progId="Excel.Sheet.12">
                  <p:link updateAutomatic="1"/>
                </p:oleObj>
              </mc:Choice>
              <mc:Fallback>
                <p:oleObj name="Worksheet" r:id="rId4" imgW="9458257" imgH="424824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3194" y="1196752"/>
                        <a:ext cx="8795256" cy="38164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291" y="135057"/>
            <a:ext cx="9104709" cy="890792"/>
          </a:xfrm>
        </p:spPr>
        <p:txBody>
          <a:bodyPr/>
          <a:lstStyle/>
          <a:p>
            <a:pPr algn="ctr"/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2015-2017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жылдарға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ғарыш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саласын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дамытуға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шығыстар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73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213263" y="867654"/>
            <a:ext cx="860107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43041" y="6447234"/>
            <a:ext cx="505421" cy="410766"/>
          </a:xfrm>
        </p:spPr>
        <p:txBody>
          <a:bodyPr/>
          <a:lstStyle/>
          <a:p>
            <a:pPr>
              <a:defRPr/>
            </a:pPr>
            <a:fld id="{8A0BF0D3-A1C9-4495-851A-E9C9A9245C04}" type="slidenum">
              <a:rPr lang="ru-RU" smtClean="0"/>
              <a:pPr>
                <a:defRPr/>
              </a:pPr>
              <a:t>33</a:t>
            </a:fld>
            <a:endParaRPr lang="ru-RU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753" y="164549"/>
            <a:ext cx="9104709" cy="598144"/>
          </a:xfrm>
        </p:spPr>
        <p:txBody>
          <a:bodyPr/>
          <a:lstStyle/>
          <a:p>
            <a:pPr algn="ctr"/>
            <a:r>
              <a:rPr lang="ru-RU" sz="1800" dirty="0" err="1"/>
              <a:t>Қазақстан</a:t>
            </a:r>
            <a:r>
              <a:rPr lang="ru-RU" sz="1800" dirty="0"/>
              <a:t> </a:t>
            </a:r>
            <a:r>
              <a:rPr lang="ru-RU" sz="1800" dirty="0" err="1"/>
              <a:t>Республикасы</a:t>
            </a:r>
            <a:r>
              <a:rPr lang="ru-RU" sz="1800" dirty="0"/>
              <a:t> </a:t>
            </a:r>
            <a:r>
              <a:rPr lang="ru-RU" sz="1800" dirty="0" err="1"/>
              <a:t>көлік</a:t>
            </a:r>
            <a:r>
              <a:rPr lang="ru-RU" sz="1800" dirty="0"/>
              <a:t> </a:t>
            </a:r>
            <a:r>
              <a:rPr lang="ru-RU" sz="1800" dirty="0" err="1"/>
              <a:t>жүйесінің</a:t>
            </a:r>
            <a:r>
              <a:rPr lang="ru-RU" sz="1800" dirty="0"/>
              <a:t> </a:t>
            </a:r>
            <a:r>
              <a:rPr lang="ru-RU" sz="1800" dirty="0" err="1"/>
              <a:t>инфрақұрылымын</a:t>
            </a:r>
            <a:r>
              <a:rPr lang="ru-RU" sz="1800" dirty="0"/>
              <a:t> </a:t>
            </a:r>
            <a:r>
              <a:rPr lang="ru-RU" sz="1800" dirty="0" err="1"/>
              <a:t>дамытудың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ықпалдастырудың</a:t>
            </a:r>
            <a:r>
              <a:rPr lang="ru-RU" sz="1800" dirty="0"/>
              <a:t> 2020 </a:t>
            </a:r>
            <a:r>
              <a:rPr lang="ru-RU" sz="1800" dirty="0" err="1"/>
              <a:t>жылға</a:t>
            </a:r>
            <a:r>
              <a:rPr lang="ru-RU" sz="1800" dirty="0"/>
              <a:t> </a:t>
            </a:r>
            <a:r>
              <a:rPr lang="ru-RU" sz="1800" dirty="0" err="1"/>
              <a:t>дейінгі</a:t>
            </a:r>
            <a:r>
              <a:rPr lang="ru-RU" sz="1800" dirty="0"/>
              <a:t> </a:t>
            </a:r>
            <a:r>
              <a:rPr lang="ru-RU" sz="1800" dirty="0" err="1"/>
              <a:t>мемлекеттік</a:t>
            </a:r>
            <a:r>
              <a:rPr lang="ru-RU" sz="1800" dirty="0"/>
              <a:t> </a:t>
            </a:r>
            <a:r>
              <a:rPr lang="ru-RU" sz="1800" dirty="0" err="1" smtClean="0"/>
              <a:t>бағдарламасы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7078241"/>
              </p:ext>
            </p:extLst>
          </p:nvPr>
        </p:nvGraphicFramePr>
        <p:xfrm>
          <a:off x="212725" y="942975"/>
          <a:ext cx="8601075" cy="507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5" name="Worksheet" r:id="rId4" imgW="12611100" imgH="7305765" progId="Excel.Sheet.12">
                  <p:link updateAutomatic="1"/>
                </p:oleObj>
              </mc:Choice>
              <mc:Fallback>
                <p:oleObj name="Worksheet" r:id="rId4" imgW="12611100" imgH="7305765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2725" y="942975"/>
                        <a:ext cx="8601075" cy="5078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227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179512" y="836712"/>
            <a:ext cx="882314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76060" y="6424425"/>
            <a:ext cx="505421" cy="410766"/>
          </a:xfrm>
        </p:spPr>
        <p:txBody>
          <a:bodyPr/>
          <a:lstStyle/>
          <a:p>
            <a:pPr>
              <a:defRPr/>
            </a:pPr>
            <a:fld id="{8A0BF0D3-A1C9-4495-851A-E9C9A9245C04}" type="slidenum">
              <a:rPr lang="ru-RU" smtClean="0"/>
              <a:pPr>
                <a:defRPr/>
              </a:pPr>
              <a:t>34</a:t>
            </a:fld>
            <a:endParaRPr lang="ru-RU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336" y="133612"/>
            <a:ext cx="9104709" cy="697964"/>
          </a:xfrm>
        </p:spPr>
        <p:txBody>
          <a:bodyPr/>
          <a:lstStyle/>
          <a:p>
            <a:pPr algn="ctr"/>
            <a:r>
              <a:rPr lang="ru-RU" sz="2400" dirty="0" smtClean="0">
                <a:latin typeface="Arial" charset="0"/>
                <a:cs typeface="Arial" charset="0"/>
              </a:rPr>
              <a:t>"</a:t>
            </a:r>
            <a:r>
              <a:rPr lang="ru-RU" sz="2400" dirty="0" err="1" smtClean="0">
                <a:latin typeface="Arial" charset="0"/>
                <a:cs typeface="Arial" charset="0"/>
              </a:rPr>
              <a:t>Самұрық-Қазына</a:t>
            </a:r>
            <a:r>
              <a:rPr lang="ru-RU" sz="2400" dirty="0" smtClean="0">
                <a:latin typeface="Arial" charset="0"/>
                <a:cs typeface="Arial" charset="0"/>
              </a:rPr>
              <a:t>" ҰӘҚ" АҚ-</a:t>
            </a:r>
            <a:r>
              <a:rPr lang="ru-RU" sz="2400" dirty="0" err="1" smtClean="0">
                <a:latin typeface="Arial" charset="0"/>
                <a:cs typeface="Arial" charset="0"/>
              </a:rPr>
              <a:t>ның</a:t>
            </a:r>
            <a:r>
              <a:rPr lang="ru-RU" sz="2400" dirty="0" smtClean="0">
                <a:latin typeface="Arial" charset="0"/>
                <a:cs typeface="Arial" charset="0"/>
              </a:rPr>
              <a:t> </a:t>
            </a:r>
            <a:r>
              <a:rPr lang="ru-RU" sz="2400" dirty="0" err="1" smtClean="0">
                <a:latin typeface="Arial" charset="0"/>
                <a:cs typeface="Arial" charset="0"/>
              </a:rPr>
              <a:t>шығыстары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4786327"/>
              </p:ext>
            </p:extLst>
          </p:nvPr>
        </p:nvGraphicFramePr>
        <p:xfrm>
          <a:off x="217675" y="980728"/>
          <a:ext cx="8784982" cy="4464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64" name="Worksheet" r:id="rId4" imgW="7839143" imgH="3886200" progId="Excel.Sheet.12">
                  <p:link updateAutomatic="1"/>
                </p:oleObj>
              </mc:Choice>
              <mc:Fallback>
                <p:oleObj name="Worksheet" r:id="rId4" imgW="7839143" imgH="388620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7675" y="980728"/>
                        <a:ext cx="8784982" cy="44644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689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125413" y="908720"/>
            <a:ext cx="882314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4705" y="116632"/>
            <a:ext cx="9104709" cy="621185"/>
          </a:xfrm>
        </p:spPr>
        <p:txBody>
          <a:bodyPr/>
          <a:lstStyle/>
          <a:p>
            <a:pPr algn="ctr"/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Астана </a:t>
            </a:r>
            <a:r>
              <a:rPr lang="kk-K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қаласы бойынша </a:t>
            </a:r>
            <a:br>
              <a:rPr lang="kk-KZ" sz="2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kk-K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бюджеттік инвестицияларды іске асыру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76060" y="6424425"/>
            <a:ext cx="505421" cy="410766"/>
          </a:xfrm>
        </p:spPr>
        <p:txBody>
          <a:bodyPr/>
          <a:lstStyle/>
          <a:p>
            <a:pPr>
              <a:defRPr/>
            </a:pPr>
            <a:fld id="{8A0BF0D3-A1C9-4495-851A-E9C9A9245C04}" type="slidenum">
              <a:rPr lang="ru-RU" smtClean="0"/>
              <a:pPr>
                <a:defRPr/>
              </a:pPr>
              <a:t>35</a:t>
            </a:fld>
            <a:endParaRPr lang="ru-RU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9847565"/>
              </p:ext>
            </p:extLst>
          </p:nvPr>
        </p:nvGraphicFramePr>
        <p:xfrm>
          <a:off x="195396" y="1049058"/>
          <a:ext cx="8823325" cy="506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8" name="Worksheet" r:id="rId4" imgW="8972685" imgH="5552985" progId="Excel.Sheet.12">
                  <p:link updateAutomatic="1"/>
                </p:oleObj>
              </mc:Choice>
              <mc:Fallback>
                <p:oleObj name="Worksheet" r:id="rId4" imgW="8972685" imgH="5552985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5396" y="1049058"/>
                        <a:ext cx="8823325" cy="5064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512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125305" y="1025850"/>
            <a:ext cx="882314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" y="135057"/>
            <a:ext cx="9144000" cy="890792"/>
          </a:xfrm>
        </p:spPr>
        <p:txBody>
          <a:bodyPr/>
          <a:lstStyle/>
          <a:p>
            <a:pPr algn="ctr"/>
            <a:r>
              <a:rPr lang="ru-RU" sz="2200" dirty="0">
                <a:latin typeface="Arial" charset="0"/>
                <a:cs typeface="Arial" charset="0"/>
              </a:rPr>
              <a:t>Алматы </a:t>
            </a:r>
            <a:r>
              <a:rPr lang="ru-RU" sz="2200" dirty="0" err="1">
                <a:latin typeface="Arial" charset="0"/>
                <a:cs typeface="Arial" charset="0"/>
              </a:rPr>
              <a:t>қаласы</a:t>
            </a:r>
            <a:r>
              <a:rPr lang="ru-RU" sz="2200" dirty="0">
                <a:latin typeface="Arial" charset="0"/>
                <a:cs typeface="Arial" charset="0"/>
              </a:rPr>
              <a:t> </a:t>
            </a:r>
            <a:r>
              <a:rPr lang="ru-RU" sz="2200" dirty="0" err="1">
                <a:latin typeface="Arial" charset="0"/>
                <a:cs typeface="Arial" charset="0"/>
              </a:rPr>
              <a:t>бойынша</a:t>
            </a:r>
            <a:r>
              <a:rPr lang="ru-RU" sz="2200" dirty="0">
                <a:latin typeface="Arial" charset="0"/>
                <a:cs typeface="Arial" charset="0"/>
              </a:rPr>
              <a:t> </a:t>
            </a:r>
            <a:r>
              <a:rPr lang="ru-RU" sz="2200" dirty="0" smtClean="0">
                <a:latin typeface="Arial" charset="0"/>
                <a:cs typeface="Arial" charset="0"/>
              </a:rPr>
              <a:t/>
            </a:r>
            <a:br>
              <a:rPr lang="ru-RU" sz="2200" dirty="0" smtClean="0">
                <a:latin typeface="Arial" charset="0"/>
                <a:cs typeface="Arial" charset="0"/>
              </a:rPr>
            </a:br>
            <a:r>
              <a:rPr lang="ru-RU" sz="2200" dirty="0" err="1" smtClean="0">
                <a:latin typeface="Arial" charset="0"/>
                <a:cs typeface="Arial" charset="0"/>
              </a:rPr>
              <a:t>бюджеттік</a:t>
            </a:r>
            <a:r>
              <a:rPr lang="ru-RU" sz="2200" dirty="0" smtClean="0">
                <a:latin typeface="Arial" charset="0"/>
                <a:cs typeface="Arial" charset="0"/>
              </a:rPr>
              <a:t> </a:t>
            </a:r>
            <a:r>
              <a:rPr lang="ru-RU" sz="2200" dirty="0" err="1" smtClean="0">
                <a:latin typeface="Arial" charset="0"/>
                <a:cs typeface="Arial" charset="0"/>
              </a:rPr>
              <a:t>инвестициял</a:t>
            </a:r>
            <a:r>
              <a:rPr lang="kk-KZ" sz="2200" dirty="0" smtClean="0">
                <a:latin typeface="Arial" charset="0"/>
                <a:cs typeface="Arial" charset="0"/>
              </a:rPr>
              <a:t>арды </a:t>
            </a:r>
            <a:r>
              <a:rPr lang="kk-KZ" sz="2200" dirty="0">
                <a:latin typeface="Arial" panose="020B0604020202020204" pitchFamily="34" charset="0"/>
                <a:cs typeface="Arial" panose="020B0604020202020204" pitchFamily="34" charset="0"/>
              </a:rPr>
              <a:t>іске асыру</a:t>
            </a: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76060" y="6424425"/>
            <a:ext cx="505421" cy="410766"/>
          </a:xfrm>
        </p:spPr>
        <p:txBody>
          <a:bodyPr/>
          <a:lstStyle/>
          <a:p>
            <a:pPr>
              <a:defRPr/>
            </a:pPr>
            <a:fld id="{8A0BF0D3-A1C9-4495-851A-E9C9A9245C04}" type="slidenum">
              <a:rPr lang="ru-RU" smtClean="0"/>
              <a:pPr>
                <a:defRPr/>
              </a:pPr>
              <a:t>36</a:t>
            </a:fld>
            <a:endParaRPr lang="ru-RU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3679796"/>
              </p:ext>
            </p:extLst>
          </p:nvPr>
        </p:nvGraphicFramePr>
        <p:xfrm>
          <a:off x="181742" y="1060310"/>
          <a:ext cx="8819806" cy="51125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2" name="Worksheet" r:id="rId4" imgW="7877243" imgH="4657725" progId="Excel.Sheet.12">
                  <p:link updateAutomatic="1"/>
                </p:oleObj>
              </mc:Choice>
              <mc:Fallback>
                <p:oleObj name="Worksheet" r:id="rId4" imgW="7877243" imgH="4657725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1742" y="1060310"/>
                        <a:ext cx="8819806" cy="51125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415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38872" y="148389"/>
            <a:ext cx="9104709" cy="632222"/>
          </a:xfrm>
        </p:spPr>
        <p:txBody>
          <a:bodyPr/>
          <a:lstStyle/>
          <a:p>
            <a:pPr algn="ctr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2014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жылғы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жоспарға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қарағанда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2015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жылғы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республикалық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бюджет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кірістері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трансферттердің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түсімдерін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есепке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алмағанда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болжамының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өзгеруін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факторлық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талдау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75020" y="980728"/>
            <a:ext cx="860107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76095" y="6462949"/>
            <a:ext cx="416682" cy="410766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4</a:t>
            </a:r>
            <a:endParaRPr lang="ru-RU" dirty="0"/>
          </a:p>
        </p:txBody>
      </p:sp>
      <p:graphicFrame>
        <p:nvGraphicFramePr>
          <p:cNvPr id="13" name="Group 7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529136"/>
              </p:ext>
            </p:extLst>
          </p:nvPr>
        </p:nvGraphicFramePr>
        <p:xfrm>
          <a:off x="84280" y="1188069"/>
          <a:ext cx="8808200" cy="5497323"/>
        </p:xfrm>
        <a:graphic>
          <a:graphicData uri="http://schemas.openxmlformats.org/drawingml/2006/table">
            <a:tbl>
              <a:tblPr/>
              <a:tblGrid>
                <a:gridCol w="6469390"/>
                <a:gridCol w="2338810"/>
              </a:tblGrid>
              <a:tr h="476547">
                <a:tc grid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</a:t>
                      </a: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800" b="1" i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Республикалық</a:t>
                      </a:r>
                      <a:r>
                        <a:rPr kumimoji="0" lang="ru-RU" sz="18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бюджет </a:t>
                      </a:r>
                      <a:r>
                        <a:rPr kumimoji="0" lang="ru-RU" sz="1800" b="1" i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кірістері</a:t>
                      </a:r>
                      <a:r>
                        <a:rPr kumimoji="0" lang="ru-RU" sz="18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1" i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жалпы</a:t>
                      </a:r>
                      <a:r>
                        <a:rPr kumimoji="0" lang="ru-RU" sz="18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22,8 </a:t>
                      </a:r>
                      <a:r>
                        <a:rPr kumimoji="0" lang="ru-RU" sz="1800" b="1" i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млрд.теңгеге</a:t>
                      </a:r>
                      <a:r>
                        <a:rPr kumimoji="0" lang="ru-RU" sz="18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1" i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азаяды</a:t>
                      </a:r>
                      <a:r>
                        <a:rPr kumimoji="0" lang="ru-RU" sz="18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800" b="1" i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оның</a:t>
                      </a:r>
                      <a:r>
                        <a:rPr kumimoji="0" lang="ru-RU" sz="18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1" i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kumimoji="0" lang="ru-RU" sz="18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:</a:t>
                      </a: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8644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Мыналар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есебінен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387,2 млрд.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теңгеге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азаю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0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сыртқы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сауда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айналымының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өзгеруі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есебінен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ru-RU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экспорттың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өсу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қарқыны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91,8%, </a:t>
                      </a:r>
                      <a:r>
                        <a:rPr kumimoji="0" lang="ru-RU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импорттың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өсу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қарқыны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95,9%);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246,1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млрд.теңге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4096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мұнай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kk-K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өндірудің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төмендеуі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 млн. </a:t>
                      </a:r>
                      <a:r>
                        <a:rPr kumimoji="0" lang="ru-RU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тоннадан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81,8 млн. </a:t>
                      </a:r>
                      <a:r>
                        <a:rPr kumimoji="0" lang="ru-RU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тоннаға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дейін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ішкі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нарыққа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жеткізілуінің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ұлғаю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есебінен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121,3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млрд.теңге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8072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kumimoji="0" lang="kk-K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рентабельділігі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төмен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ұйымдар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бойынша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ПҚШС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мөлшерлемесінің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төмендеуі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есебінен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6,8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млрд.теңге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726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2014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жылы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жоспарланған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айыппұлдар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b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(2015 </a:t>
                      </a:r>
                      <a:r>
                        <a:rPr kumimoji="0" lang="ru-RU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жылға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айыппұлдар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жоспарланбаған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).</a:t>
                      </a: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13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млрд.теңге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26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877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877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877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877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56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76798" y="332656"/>
            <a:ext cx="9104709" cy="632222"/>
          </a:xfrm>
        </p:spPr>
        <p:txBody>
          <a:bodyPr/>
          <a:lstStyle/>
          <a:p>
            <a:pPr algn="ctr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2014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жылғы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жоспарға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қарағанда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2015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жылғы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республикалық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бюджет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кірістері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трансферттердің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түсімдерін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есепке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алмағанда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болжамының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өзгеруін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факторлық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талдау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75020" y="1124744"/>
            <a:ext cx="860107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76095" y="6462949"/>
            <a:ext cx="416682" cy="410766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5</a:t>
            </a:r>
            <a:endParaRPr lang="ru-RU" dirty="0"/>
          </a:p>
        </p:txBody>
      </p:sp>
      <p:graphicFrame>
        <p:nvGraphicFramePr>
          <p:cNvPr id="13" name="Group 7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530961"/>
              </p:ext>
            </p:extLst>
          </p:nvPr>
        </p:nvGraphicFramePr>
        <p:xfrm>
          <a:off x="116931" y="1340768"/>
          <a:ext cx="8775550" cy="4680521"/>
        </p:xfrm>
        <a:graphic>
          <a:graphicData uri="http://schemas.openxmlformats.org/drawingml/2006/table">
            <a:tbl>
              <a:tblPr/>
              <a:tblGrid>
                <a:gridCol w="6299458"/>
                <a:gridCol w="2476092"/>
              </a:tblGrid>
              <a:tr h="35458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Мыналар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есебінен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364,4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млрд.теңгеге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ұлғаю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оның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ішінде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3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ел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экономикасының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дамуы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есебінен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(ЖІӨ-</a:t>
                      </a:r>
                      <a:r>
                        <a:rPr kumimoji="0" lang="ru-RU" sz="1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нің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өсу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қарқыны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113,7%, ЖҚБ – 125,%);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188,7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млрд.теңге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58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kumimoji="0" lang="kk-KZ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бюджеттен ҚҚС қайтару сомасының азаюы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26,6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млрд.теңге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58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салықтық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әкімшілендірудің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жақсаруы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64,5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млрд.теңге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3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шикі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мұнайға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ЭКБ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мөлшерлемесінің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артуы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b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ru-RU" sz="16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2014 </a:t>
                      </a:r>
                      <a:r>
                        <a:rPr kumimoji="0" lang="ru-RU" sz="1600" b="0" i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жылғы</a:t>
                      </a:r>
                      <a:r>
                        <a:rPr kumimoji="0" lang="ru-RU" sz="16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1 </a:t>
                      </a:r>
                      <a:r>
                        <a:rPr kumimoji="0" lang="ru-RU" sz="1600" b="0" i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сәуірден</a:t>
                      </a:r>
                      <a:r>
                        <a:rPr kumimoji="0" lang="ru-RU" sz="16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бастап</a:t>
                      </a:r>
                      <a:r>
                        <a:rPr kumimoji="0" lang="ru-RU" sz="16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);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49,8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млрд.теңге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3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алкоголь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өнімдері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және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темекі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өнімдері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бойынша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мөлшерлеменің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өзгеруі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10,6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млрд.теңге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3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- 2014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жыл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бойынша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бағалауға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сүйене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отырып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салықтық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емес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түсімдердің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ұлғаюы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17,7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млдр.теңге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5616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kumimoji="0" lang="kk-KZ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мемлекеттік ресурстардан астық сатудан түскен түсімдердің және мемлекеттік материалдық резервтің материалдық құндылықтарының ұлғаюы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2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млрд.теңге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3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басқа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факторлар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АЕК-</a:t>
                      </a:r>
                      <a:r>
                        <a:rPr kumimoji="0" lang="ru-RU" sz="1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тің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өзгеруі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kumimoji="0" lang="ru-RU" sz="1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іс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жүзіндегі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түсімдер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бойынша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есептеулерді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нақтылау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және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ru-RU" sz="1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т.с.с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.).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4,5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млрд.теңге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58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7748217" y="28135"/>
            <a:ext cx="1395783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ru-RU" sz="2250" b="1" dirty="0">
                <a:solidFill>
                  <a:srgbClr val="003366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250" b="1">
                <a:solidFill>
                  <a:srgbClr val="003366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250" b="1">
                <a:solidFill>
                  <a:srgbClr val="003366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250" b="1">
                <a:solidFill>
                  <a:srgbClr val="003366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250" b="1">
                <a:solidFill>
                  <a:srgbClr val="003366"/>
                </a:solidFill>
                <a:latin typeface="Arial" charset="0"/>
                <a:cs typeface="Arial" charset="0"/>
              </a:defRPr>
            </a:lvl5pPr>
            <a:lvl6pPr marL="514328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3366"/>
                </a:solidFill>
                <a:latin typeface="Tahoma" pitchFamily="34" charset="0"/>
              </a:defRPr>
            </a:lvl6pPr>
            <a:lvl7pPr marL="1028653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3366"/>
                </a:solidFill>
                <a:latin typeface="Tahoma" pitchFamily="34" charset="0"/>
              </a:defRPr>
            </a:lvl7pPr>
            <a:lvl8pPr marL="1542981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3366"/>
                </a:solidFill>
                <a:latin typeface="Tahoma" pitchFamily="34" charset="0"/>
              </a:defRPr>
            </a:lvl8pPr>
            <a:lvl9pPr marL="2057308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3366"/>
                </a:solidFill>
                <a:latin typeface="Tahoma" pitchFamily="34" charset="0"/>
              </a:defRPr>
            </a:lvl9pPr>
          </a:lstStyle>
          <a:p>
            <a:pPr algn="ctr"/>
            <a:r>
              <a:rPr lang="ru-RU" sz="1400" b="0" i="1" kern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жалғасы</a:t>
            </a:r>
            <a:endParaRPr lang="ru-RU" sz="1400" b="0" i="1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05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034661"/>
              </p:ext>
            </p:extLst>
          </p:nvPr>
        </p:nvGraphicFramePr>
        <p:xfrm>
          <a:off x="278580" y="1766438"/>
          <a:ext cx="8639287" cy="4850778"/>
        </p:xfrm>
        <a:graphic>
          <a:graphicData uri="http://schemas.openxmlformats.org/drawingml/2006/table">
            <a:tbl>
              <a:tblPr>
                <a:tableStyleId>{10A1B5D5-9B99-4C35-A422-299274C87663}</a:tableStyleId>
              </a:tblPr>
              <a:tblGrid>
                <a:gridCol w="5500297"/>
                <a:gridCol w="1004477"/>
                <a:gridCol w="1130036"/>
                <a:gridCol w="1004477"/>
              </a:tblGrid>
              <a:tr h="32596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err="1" smtClean="0"/>
                        <a:t>Атауы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93" marR="6393" marT="62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 err="1" smtClean="0"/>
                        <a:t>Республикалық</a:t>
                      </a:r>
                      <a:r>
                        <a:rPr lang="ru-RU" sz="1300" u="none" strike="noStrike" dirty="0" smtClean="0"/>
                        <a:t> бюджет </a:t>
                      </a:r>
                      <a:r>
                        <a:rPr lang="ru-RU" sz="1300" u="none" strike="noStrike" dirty="0" err="1" smtClean="0"/>
                        <a:t>жобасы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93" marR="6393" marT="62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93" marR="6393" marT="62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93" marR="6393" marT="62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789">
                <a:tc vMerge="1"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93" marR="6393" marT="62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 smtClean="0"/>
                        <a:t>2015 </a:t>
                      </a:r>
                      <a:r>
                        <a:rPr lang="ru-RU" sz="1300" u="none" strike="noStrike" dirty="0" err="1" smtClean="0"/>
                        <a:t>жыл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93" marR="6393" marT="62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 smtClean="0"/>
                        <a:t>2016 </a:t>
                      </a:r>
                      <a:r>
                        <a:rPr lang="ru-RU" sz="1300" u="none" strike="noStrike" dirty="0" err="1" smtClean="0"/>
                        <a:t>жыл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93" marR="6393" marT="62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 smtClean="0"/>
                        <a:t>2017 </a:t>
                      </a:r>
                      <a:r>
                        <a:rPr lang="ru-RU" sz="1300" u="none" strike="noStrike" dirty="0" err="1" smtClean="0"/>
                        <a:t>жыл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93" marR="6393" marT="62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26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u="none" strike="noStrike" dirty="0" err="1" smtClean="0"/>
                        <a:t>Жиыны</a:t>
                      </a:r>
                      <a:r>
                        <a:rPr lang="ru-RU" sz="1600" b="1" u="none" strike="noStrike" dirty="0" smtClean="0"/>
                        <a:t>: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93" marR="6393" marT="6280" marB="0"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194,1</a:t>
                      </a:r>
                      <a:endParaRPr lang="ru-RU" sz="1600" b="1" dirty="0"/>
                    </a:p>
                  </a:txBody>
                  <a:tcPr marL="8655" marR="8655" marT="850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419,1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655" marR="8655" marT="850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599,7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655" marR="8655" marT="850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</a:tr>
              <a:tr h="58141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6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1.07.2015 ж. </a:t>
                      </a:r>
                      <a:r>
                        <a:rPr lang="ru-RU" sz="1300" b="0" i="0" u="none" strike="noStrike" kern="6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бастап</a:t>
                      </a:r>
                      <a:r>
                        <a:rPr lang="ru-RU" sz="1300" b="0" i="0" u="none" strike="noStrike" kern="6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а</a:t>
                      </a:r>
                      <a:r>
                        <a:rPr lang="kk-KZ" sz="1300" b="0" i="0" u="none" strike="noStrike" kern="6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заматтық қызметшілерге, оның ішінде </a:t>
                      </a:r>
                      <a:r>
                        <a:rPr lang="ru-RU" sz="1300" b="0" i="0" u="none" strike="noStrike" kern="6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ШЖҚ</a:t>
                      </a:r>
                      <a:r>
                        <a:rPr lang="ru-RU" sz="1300" b="0" i="0" u="none" strike="noStrike" kern="6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i="0" u="none" strike="noStrike" kern="600" baseline="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нысанындағы</a:t>
                      </a:r>
                      <a:r>
                        <a:rPr lang="ru-RU" sz="1300" b="0" i="0" u="none" strike="noStrike" kern="6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i="0" u="none" strike="noStrike" kern="6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ұйымдардың</a:t>
                      </a:r>
                      <a:r>
                        <a:rPr lang="kk-KZ" sz="1300" b="0" i="0" u="none" strike="noStrike" kern="6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i="0" u="none" strike="noStrike" kern="6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медициналық</a:t>
                      </a:r>
                      <a:r>
                        <a:rPr lang="ru-RU" sz="1300" b="0" i="0" u="none" strike="noStrike" kern="6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i="0" u="none" strike="noStrike" kern="6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қызметкерлеріне</a:t>
                      </a:r>
                      <a:endParaRPr lang="ru-RU" sz="1300" b="0" i="0" u="none" strike="noStrike" kern="6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fontAlgn="t" latinLnBrk="0" hangingPunct="1"/>
                      <a:r>
                        <a:rPr lang="kk-KZ" sz="1300" b="0" i="0" u="none" strike="noStrike" kern="6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еңбекақы төлеудің жаңа үлгісін енгізу</a:t>
                      </a:r>
                      <a:endParaRPr lang="ru-RU" sz="1300" b="0" i="0" u="none" strike="noStrike" kern="6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071" marR="6393" marT="6280" marB="0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u="none" strike="noStrike" kern="1200" dirty="0" smtClean="0"/>
                        <a:t>157,1</a:t>
                      </a:r>
                      <a:endParaRPr lang="ru-RU" sz="1300" b="0" i="0" u="none" strike="noStrike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8655" marR="8655" marT="8502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u="none" strike="noStrike" dirty="0" smtClean="0"/>
                        <a:t>281,3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655" marR="8655" marT="8502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u="none" strike="noStrike" dirty="0" smtClean="0"/>
                        <a:t>281,3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655" marR="8655" marT="8502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8141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300" u="none" strike="noStrike" kern="6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Мемлекеттік</a:t>
                      </a:r>
                      <a:r>
                        <a:rPr lang="ru-RU" sz="1300" u="none" strike="noStrike" kern="6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u="none" strike="noStrike" kern="6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қызметшілерге</a:t>
                      </a:r>
                      <a:r>
                        <a:rPr lang="ru-RU" sz="1300" u="none" strike="noStrike" kern="6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</a:t>
                      </a:r>
                      <a:r>
                        <a:rPr lang="ru-RU" sz="1300" u="none" strike="noStrike" kern="6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.07.2015 ж.</a:t>
                      </a:r>
                      <a:r>
                        <a:rPr lang="ru-RU" sz="1300" u="none" strike="noStrike" kern="6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u="none" strike="noStrike" kern="6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бастап</a:t>
                      </a:r>
                      <a:r>
                        <a:rPr lang="ru-RU" sz="1300" u="none" strike="noStrike" kern="6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15%-</a:t>
                      </a:r>
                      <a:r>
                        <a:rPr lang="ru-RU" sz="1300" u="none" strike="noStrike" kern="6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ға</a:t>
                      </a:r>
                      <a:r>
                        <a:rPr lang="ru-RU" sz="1300" u="none" strike="noStrike" kern="6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u="none" strike="noStrike" kern="6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300" u="none" strike="noStrike" kern="6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1.07.2016 ж. </a:t>
                      </a:r>
                      <a:r>
                        <a:rPr lang="ru-RU" sz="1300" u="none" strike="noStrike" kern="6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бастап</a:t>
                      </a:r>
                      <a:r>
                        <a:rPr lang="ru-RU" sz="1300" u="none" strike="noStrike" kern="6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15% - </a:t>
                      </a:r>
                      <a:r>
                        <a:rPr lang="ru-RU" sz="1300" u="none" strike="noStrike" kern="6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ға</a:t>
                      </a:r>
                      <a:r>
                        <a:rPr lang="ru-RU" sz="1300" u="none" strike="noStrike" kern="6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(«А» </a:t>
                      </a:r>
                      <a:r>
                        <a:rPr lang="ru-RU" sz="1300" u="none" strike="noStrike" kern="6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корпусын</a:t>
                      </a:r>
                      <a:r>
                        <a:rPr lang="ru-RU" sz="1300" u="none" strike="noStrike" kern="6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u="none" strike="noStrike" kern="6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300" u="none" strike="noStrike" kern="6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u="none" strike="noStrike" kern="6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дипломаттарды</a:t>
                      </a:r>
                      <a:r>
                        <a:rPr lang="ru-RU" sz="1300" u="none" strike="noStrike" kern="6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u="none" strike="noStrike" kern="6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қоспағанда</a:t>
                      </a:r>
                      <a:r>
                        <a:rPr lang="ru-RU" sz="1300" u="none" strike="noStrike" kern="6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ru-RU" sz="1300" u="none" strike="noStrike" kern="6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еңбекақыны</a:t>
                      </a:r>
                      <a:r>
                        <a:rPr lang="ru-RU" sz="1300" u="none" strike="noStrike" kern="6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u="none" strike="noStrike" kern="6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көтеру</a:t>
                      </a:r>
                      <a:endParaRPr lang="ru-RU" sz="1300" u="none" strike="noStrike" kern="6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071" marR="6393" marT="6280" marB="0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13,3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 marL="8655" marR="8655" marT="8502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35,4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655" marR="8655" marT="8502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45,6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655" marR="8655" marT="8502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9966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u="none" strike="noStrike" kern="600" dirty="0" smtClean="0"/>
                        <a:t>1.01.2016 ж.</a:t>
                      </a:r>
                      <a:r>
                        <a:rPr lang="ru-RU" sz="1300" b="0" i="0" u="none" strike="noStrike" kern="6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ru-RU" sz="1300" b="0" i="0" u="none" strike="noStrike" kern="600" baseline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бастап</a:t>
                      </a:r>
                      <a:r>
                        <a:rPr lang="ru-RU" sz="1300" b="0" i="0" u="none" strike="noStrike" kern="6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ru-RU" sz="1300" u="none" strike="noStrike" kern="600" dirty="0" err="1" smtClean="0"/>
                        <a:t>стипендияны</a:t>
                      </a:r>
                      <a:r>
                        <a:rPr lang="ru-RU" sz="1300" u="none" strike="noStrike" kern="600" baseline="0" dirty="0" smtClean="0"/>
                        <a:t> </a:t>
                      </a:r>
                      <a:r>
                        <a:rPr lang="ru-RU" sz="1300" u="none" strike="noStrike" kern="600" dirty="0" smtClean="0"/>
                        <a:t>25%-</a:t>
                      </a:r>
                      <a:r>
                        <a:rPr lang="ru-RU" sz="1300" u="none" strike="noStrike" kern="600" dirty="0" err="1" smtClean="0"/>
                        <a:t>ға</a:t>
                      </a:r>
                      <a:r>
                        <a:rPr lang="ru-RU" sz="1300" u="none" strike="noStrike" kern="600" dirty="0" smtClean="0"/>
                        <a:t> </a:t>
                      </a:r>
                      <a:r>
                        <a:rPr lang="ru-RU" sz="1300" u="none" strike="noStrike" kern="600" baseline="0" dirty="0" err="1" smtClean="0"/>
                        <a:t>көтеру</a:t>
                      </a:r>
                      <a:r>
                        <a:rPr lang="ru-RU" sz="1300" u="none" strike="noStrike" kern="600" baseline="0" dirty="0" smtClean="0"/>
                        <a:t> </a:t>
                      </a:r>
                      <a:endParaRPr lang="ru-RU" sz="1300" b="0" i="0" u="none" strike="noStrike" kern="6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15071" marR="6393" marT="6280" marB="0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b="0" i="0" u="none" strike="noStrike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8655" marR="8655" marT="8502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u="none" strike="noStrike" dirty="0" smtClean="0"/>
                        <a:t>22,9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655" marR="8655" marT="8502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u="none" strike="noStrike" dirty="0" smtClean="0"/>
                        <a:t>26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655" marR="8655" marT="8502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5184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u="none" strike="noStrike" kern="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1.07.2015 ж. </a:t>
                      </a:r>
                      <a:r>
                        <a:rPr lang="ru-RU" sz="1300" u="none" strike="noStrike" kern="6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бастап</a:t>
                      </a:r>
                      <a:r>
                        <a:rPr lang="ru-RU" sz="1300" u="none" strike="noStrike" kern="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25%-</a:t>
                      </a:r>
                      <a:r>
                        <a:rPr lang="ru-RU" sz="1300" u="none" strike="noStrike" kern="6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ға</a:t>
                      </a:r>
                      <a:r>
                        <a:rPr lang="ru-RU" sz="1300" u="none" strike="noStrike" kern="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u="none" strike="noStrike" kern="6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мүгедект</a:t>
                      </a:r>
                      <a:r>
                        <a:rPr lang="en-US" sz="1300" u="none" strike="noStrike" kern="6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ru-RU" sz="1300" u="none" strike="noStrike" kern="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</a:t>
                      </a:r>
                      <a:r>
                        <a:rPr lang="en-US" sz="1300" u="none" strike="noStrike" kern="6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1300" u="none" strike="noStrike" kern="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u="none" strike="noStrike" kern="6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300" u="none" strike="noStrike" kern="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u="none" strike="noStrike" kern="6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асыраушысынан</a:t>
                      </a:r>
                      <a:r>
                        <a:rPr lang="ru-RU" sz="1300" u="none" strike="noStrike" kern="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u="none" strike="noStrike" kern="6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айырылу</a:t>
                      </a:r>
                      <a:r>
                        <a:rPr lang="ru-RU" sz="1300" u="none" strike="noStrike" kern="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u="none" strike="noStrike" kern="6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жағдайы</a:t>
                      </a:r>
                      <a:r>
                        <a:rPr lang="ru-RU" sz="1300" u="none" strike="noStrike" kern="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u="none" strike="noStrike" kern="6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бойынша</a:t>
                      </a:r>
                      <a:r>
                        <a:rPr lang="ru-RU" sz="1300" u="none" strike="noStrike" kern="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u="none" strike="noStrike" kern="6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әлеуметт</a:t>
                      </a:r>
                      <a:r>
                        <a:rPr lang="en-US" sz="1300" u="none" strike="noStrike" kern="6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ru-RU" sz="1300" u="none" strike="noStrike" kern="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 </a:t>
                      </a:r>
                      <a:r>
                        <a:rPr lang="ru-RU" sz="1300" u="none" strike="noStrike" kern="6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жәрдемақыларды</a:t>
                      </a:r>
                      <a:r>
                        <a:rPr lang="ru-RU" sz="1300" u="none" strike="noStrike" kern="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u="none" strike="noStrike" kern="6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көтеру</a:t>
                      </a:r>
                      <a:r>
                        <a:rPr lang="ru-RU" sz="1300" u="none" strike="noStrike" kern="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</a:txBody>
                  <a:tcPr marL="115071" marR="6393" marT="6280" marB="0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u="none" strike="noStrike" kern="1200" dirty="0" smtClean="0">
                          <a:solidFill>
                            <a:schemeClr val="tx1"/>
                          </a:solidFill>
                        </a:rPr>
                        <a:t>22,5</a:t>
                      </a:r>
                      <a:endParaRPr lang="ru-RU" sz="1300" b="0" i="0" u="none" strike="noStrike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8655" marR="8655" marT="8502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u="none" strike="noStrike" dirty="0" smtClean="0">
                          <a:solidFill>
                            <a:schemeClr val="tx1"/>
                          </a:solidFill>
                        </a:rPr>
                        <a:t>48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655" marR="8655" marT="8502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51,4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655" marR="8655" marT="8502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5541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err="1" smtClean="0"/>
                        <a:t>Зиянды</a:t>
                      </a:r>
                      <a:r>
                        <a:rPr lang="ru-RU" sz="1300" b="0" dirty="0" smtClean="0"/>
                        <a:t> </a:t>
                      </a:r>
                      <a:r>
                        <a:rPr lang="ru-RU" sz="1300" b="0" dirty="0" err="1" smtClean="0"/>
                        <a:t>өндірістерде</a:t>
                      </a:r>
                      <a:r>
                        <a:rPr lang="ru-RU" sz="1300" b="0" dirty="0" smtClean="0"/>
                        <a:t> </a:t>
                      </a:r>
                      <a:r>
                        <a:rPr lang="ru-RU" sz="1300" b="0" dirty="0" err="1" smtClean="0"/>
                        <a:t>жұмыс</a:t>
                      </a:r>
                      <a:r>
                        <a:rPr lang="ru-RU" sz="1300" b="0" baseline="0" dirty="0" smtClean="0"/>
                        <a:t> </a:t>
                      </a:r>
                      <a:r>
                        <a:rPr lang="ru-RU" sz="1300" b="0" baseline="0" dirty="0" err="1" smtClean="0"/>
                        <a:t>істейтін</a:t>
                      </a:r>
                      <a:r>
                        <a:rPr lang="ru-RU" sz="1300" b="0" dirty="0" smtClean="0"/>
                        <a:t> </a:t>
                      </a:r>
                      <a:r>
                        <a:rPr lang="ru-RU" sz="1300" b="0" dirty="0" err="1" smtClean="0"/>
                        <a:t>адамдар</a:t>
                      </a:r>
                      <a:r>
                        <a:rPr lang="ru-RU" sz="1300" b="0" baseline="0" dirty="0" smtClean="0"/>
                        <a:t> </a:t>
                      </a:r>
                      <a:r>
                        <a:rPr lang="ru-RU" sz="1300" b="0" baseline="0" dirty="0" err="1" smtClean="0"/>
                        <a:t>үшін</a:t>
                      </a:r>
                      <a:r>
                        <a:rPr lang="ru-RU" sz="1300" b="0" dirty="0" smtClean="0"/>
                        <a:t> МКЗЖ-</a:t>
                      </a:r>
                      <a:r>
                        <a:rPr lang="ru-RU" sz="1300" b="0" dirty="0" err="1" smtClean="0"/>
                        <a:t>ның</a:t>
                      </a:r>
                      <a:r>
                        <a:rPr lang="ru-RU" sz="1300" b="0" dirty="0" smtClean="0"/>
                        <a:t> </a:t>
                      </a:r>
                      <a:r>
                        <a:rPr lang="ru-RU" sz="1300" b="0" baseline="0" dirty="0" smtClean="0"/>
                        <a:t>5%-</a:t>
                      </a:r>
                      <a:r>
                        <a:rPr lang="ru-RU" sz="1300" b="0" baseline="0" dirty="0" err="1" smtClean="0"/>
                        <a:t>ын</a:t>
                      </a:r>
                      <a:r>
                        <a:rPr lang="ru-RU" sz="1300" b="0" baseline="0" dirty="0" smtClean="0"/>
                        <a:t> </a:t>
                      </a:r>
                      <a:r>
                        <a:rPr lang="ru-RU" sz="1300" b="0" baseline="0" dirty="0" err="1" smtClean="0"/>
                        <a:t>енгізу</a:t>
                      </a:r>
                      <a:r>
                        <a:rPr lang="ru-RU" sz="1300" b="0" baseline="0" dirty="0" smtClean="0"/>
                        <a:t> </a:t>
                      </a:r>
                      <a:r>
                        <a:rPr lang="ru-RU" sz="1300" b="0" baseline="0" dirty="0" err="1" smtClean="0"/>
                        <a:t>және</a:t>
                      </a:r>
                      <a:r>
                        <a:rPr lang="ru-RU" sz="1300" b="0" baseline="0" dirty="0" smtClean="0"/>
                        <a:t> </a:t>
                      </a:r>
                      <a:r>
                        <a:rPr lang="ru-RU" sz="1300" b="0" dirty="0" err="1" smtClean="0"/>
                        <a:t>жарна</a:t>
                      </a:r>
                      <a:r>
                        <a:rPr lang="ru-RU" sz="1300" b="0" baseline="0" dirty="0" smtClean="0"/>
                        <a:t> </a:t>
                      </a:r>
                      <a:r>
                        <a:rPr lang="ru-RU" sz="1300" b="0" baseline="0" dirty="0" err="1" smtClean="0"/>
                        <a:t>мөлшерлемесін</a:t>
                      </a:r>
                      <a:r>
                        <a:rPr lang="ru-RU" sz="1300" b="0" dirty="0" smtClean="0"/>
                        <a:t> </a:t>
                      </a:r>
                      <a:r>
                        <a:rPr lang="ru-RU" sz="1300" b="0" baseline="0" dirty="0" smtClean="0"/>
                        <a:t>10%-</a:t>
                      </a:r>
                      <a:r>
                        <a:rPr lang="ru-RU" sz="1300" b="0" baseline="0" dirty="0" err="1" smtClean="0"/>
                        <a:t>ға</a:t>
                      </a:r>
                      <a:r>
                        <a:rPr lang="ru-RU" sz="1300" b="0" baseline="0" dirty="0" smtClean="0"/>
                        <a:t> </a:t>
                      </a:r>
                      <a:r>
                        <a:rPr lang="ru-RU" sz="1300" b="0" baseline="0" dirty="0" err="1" smtClean="0"/>
                        <a:t>дейін</a:t>
                      </a:r>
                      <a:r>
                        <a:rPr lang="ru-RU" sz="1300" b="0" baseline="0" dirty="0" smtClean="0"/>
                        <a:t> </a:t>
                      </a:r>
                      <a:r>
                        <a:rPr lang="ru-RU" sz="1300" b="0" baseline="0" dirty="0" err="1" smtClean="0"/>
                        <a:t>біртіндеп</a:t>
                      </a:r>
                      <a:r>
                        <a:rPr lang="ru-RU" sz="1300" b="0" baseline="0" dirty="0" smtClean="0"/>
                        <a:t> </a:t>
                      </a:r>
                      <a:r>
                        <a:rPr lang="ru-RU" sz="1300" b="0" baseline="0" dirty="0" err="1" smtClean="0"/>
                        <a:t>ұлғайту</a:t>
                      </a:r>
                      <a:endParaRPr lang="ru-RU" sz="1300" b="0" dirty="0" smtClean="0"/>
                    </a:p>
                  </a:txBody>
                  <a:tcPr marL="115071" marR="6393" marT="6280" marB="0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u="none" strike="noStrike" kern="1200" dirty="0" smtClean="0"/>
                        <a:t>1,2</a:t>
                      </a:r>
                      <a:endParaRPr lang="ru-RU" sz="1300" b="0" i="0" u="none" strike="noStrike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8655" marR="8655" marT="8502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u="none" strike="noStrike" dirty="0" smtClean="0"/>
                        <a:t>1,4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655" marR="8655" marT="8502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u="none" strike="noStrike" dirty="0" smtClean="0"/>
                        <a:t>1,6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655" marR="8655" marT="8502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8141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u="none" strike="noStrike" kern="600" dirty="0" smtClean="0"/>
                        <a:t>1.01.2017 ж. </a:t>
                      </a:r>
                      <a:r>
                        <a:rPr lang="ru-RU" sz="1300" u="none" strike="noStrike" kern="600" dirty="0" err="1" smtClean="0"/>
                        <a:t>бастап</a:t>
                      </a:r>
                      <a:r>
                        <a:rPr lang="ru-RU" sz="1300" u="none" strike="noStrike" kern="600" dirty="0" smtClean="0"/>
                        <a:t> </a:t>
                      </a:r>
                      <a:r>
                        <a:rPr lang="ru-RU" sz="1300" u="none" strike="noStrike" kern="600" dirty="0" err="1" smtClean="0"/>
                        <a:t>күнкөріс</a:t>
                      </a:r>
                      <a:r>
                        <a:rPr lang="ru-RU" sz="1300" u="none" strike="noStrike" kern="600" dirty="0" smtClean="0"/>
                        <a:t> </a:t>
                      </a:r>
                      <a:r>
                        <a:rPr lang="ru-RU" sz="1300" u="none" strike="noStrike" kern="600" dirty="0" err="1" smtClean="0"/>
                        <a:t>деңгейі</a:t>
                      </a:r>
                      <a:r>
                        <a:rPr lang="ru-RU" sz="1300" u="none" strike="noStrike" kern="600" baseline="0" dirty="0" smtClean="0"/>
                        <a:t> </a:t>
                      </a:r>
                      <a:r>
                        <a:rPr lang="ru-RU" sz="1300" u="none" strike="noStrike" kern="600" baseline="0" dirty="0" err="1" smtClean="0"/>
                        <a:t>құрылымының</a:t>
                      </a:r>
                      <a:r>
                        <a:rPr lang="ru-RU" sz="1300" u="none" strike="noStrike" kern="600" baseline="0" dirty="0" smtClean="0"/>
                        <a:t> </a:t>
                      </a:r>
                      <a:r>
                        <a:rPr lang="ru-RU" sz="1300" u="none" strike="noStrike" kern="600" baseline="0" dirty="0" err="1" smtClean="0"/>
                        <a:t>өзгеруі</a:t>
                      </a:r>
                      <a:r>
                        <a:rPr lang="ru-RU" sz="1300" u="none" strike="noStrike" kern="600" baseline="0" dirty="0" smtClean="0"/>
                        <a:t> </a:t>
                      </a:r>
                      <a:r>
                        <a:rPr lang="ru-RU" sz="1300" u="none" strike="noStrike" kern="600" baseline="0" dirty="0" err="1" smtClean="0"/>
                        <a:t>және</a:t>
                      </a:r>
                      <a:r>
                        <a:rPr lang="ru-RU" sz="1300" u="none" strike="noStrike" kern="600" baseline="0" dirty="0" smtClean="0"/>
                        <a:t> </a:t>
                      </a:r>
                      <a:r>
                        <a:rPr lang="ru-RU" sz="1300" u="none" strike="noStrike" kern="600" dirty="0" err="1" smtClean="0"/>
                        <a:t>базалық</a:t>
                      </a:r>
                      <a:r>
                        <a:rPr lang="ru-RU" sz="1300" u="none" strike="noStrike" kern="600" dirty="0" smtClean="0"/>
                        <a:t> </a:t>
                      </a:r>
                      <a:r>
                        <a:rPr lang="ru-RU" sz="1300" u="none" strike="noStrike" kern="600" dirty="0" err="1" smtClean="0"/>
                        <a:t>зейнетақы</a:t>
                      </a:r>
                      <a:r>
                        <a:rPr lang="ru-RU" sz="1300" u="none" strike="noStrike" kern="600" dirty="0" smtClean="0"/>
                        <a:t> </a:t>
                      </a:r>
                      <a:r>
                        <a:rPr lang="ru-RU" sz="1300" u="none" strike="noStrike" kern="600" dirty="0" err="1" smtClean="0"/>
                        <a:t>төлемдерін</a:t>
                      </a:r>
                      <a:r>
                        <a:rPr lang="ru-RU" sz="1300" u="none" strike="noStrike" kern="600" baseline="0" dirty="0" smtClean="0"/>
                        <a:t> </a:t>
                      </a:r>
                      <a:r>
                        <a:rPr lang="ru-RU" sz="1300" u="none" strike="noStrike" kern="600" baseline="0" dirty="0" err="1" smtClean="0"/>
                        <a:t>еңбек</a:t>
                      </a:r>
                      <a:r>
                        <a:rPr lang="ru-RU" sz="1300" u="none" strike="noStrike" kern="600" baseline="0" dirty="0" smtClean="0"/>
                        <a:t> </a:t>
                      </a:r>
                      <a:r>
                        <a:rPr lang="ru-RU" sz="1300" u="none" strike="noStrike" kern="600" baseline="0" dirty="0" err="1" smtClean="0"/>
                        <a:t>өтіліне</a:t>
                      </a:r>
                      <a:r>
                        <a:rPr lang="ru-RU" sz="1300" u="none" strike="noStrike" kern="600" baseline="0" dirty="0" smtClean="0"/>
                        <a:t> </a:t>
                      </a:r>
                      <a:r>
                        <a:rPr lang="ru-RU" sz="1300" u="none" strike="noStrike" kern="600" baseline="0" dirty="0" err="1" smtClean="0"/>
                        <a:t>байланысты</a:t>
                      </a:r>
                      <a:r>
                        <a:rPr lang="ru-RU" sz="1300" u="none" strike="noStrike" kern="600" baseline="0" dirty="0" smtClean="0"/>
                        <a:t> 1.07.2017 ж. </a:t>
                      </a:r>
                      <a:r>
                        <a:rPr lang="ru-RU" sz="1300" u="none" strike="noStrike" kern="600" baseline="0" dirty="0" err="1" smtClean="0"/>
                        <a:t>бастап</a:t>
                      </a:r>
                      <a:r>
                        <a:rPr lang="ru-RU" sz="1300" u="none" strike="noStrike" kern="600" baseline="0" dirty="0" smtClean="0"/>
                        <a:t> </a:t>
                      </a:r>
                      <a:r>
                        <a:rPr lang="ru-RU" sz="1300" u="none" strike="noStrike" kern="600" baseline="0" dirty="0" err="1" smtClean="0"/>
                        <a:t>тағайындау</a:t>
                      </a:r>
                      <a:endParaRPr lang="ru-RU" sz="1300" b="0" i="0" u="none" strike="noStrike" kern="600" dirty="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 marL="115071" marR="6393" marT="6280" marB="0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 marL="8655" marR="8655" marT="8502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655" marR="8655" marT="8502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u="none" strike="noStrike" dirty="0" smtClean="0"/>
                        <a:t>137,4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655" marR="8655" marT="8502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477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/>
                        <a:t>1.01.2016 ж. </a:t>
                      </a:r>
                      <a:r>
                        <a:rPr lang="ru-RU" sz="1300" b="0" dirty="0" err="1" smtClean="0"/>
                        <a:t>бастап</a:t>
                      </a:r>
                      <a:r>
                        <a:rPr lang="ru-RU" sz="1300" b="0" baseline="0" dirty="0" smtClean="0"/>
                        <a:t> </a:t>
                      </a:r>
                      <a:r>
                        <a:rPr lang="ru-RU" sz="1300" b="0" baseline="0" dirty="0" err="1" smtClean="0"/>
                        <a:t>күш</a:t>
                      </a:r>
                      <a:r>
                        <a:rPr lang="ru-RU" sz="1300" b="0" baseline="0" dirty="0" smtClean="0"/>
                        <a:t> </a:t>
                      </a:r>
                      <a:r>
                        <a:rPr lang="ru-RU" sz="1300" b="0" baseline="0" dirty="0" err="1" smtClean="0"/>
                        <a:t>құрылымдарын</a:t>
                      </a:r>
                      <a:r>
                        <a:rPr lang="ru-RU" sz="1300" b="0" baseline="0" dirty="0" smtClean="0"/>
                        <a:t> </a:t>
                      </a:r>
                      <a:r>
                        <a:rPr lang="ru-RU" sz="1300" b="0" dirty="0" err="1" smtClean="0"/>
                        <a:t>зейнетақымен</a:t>
                      </a:r>
                      <a:r>
                        <a:rPr lang="ru-RU" sz="1300" b="0" dirty="0" smtClean="0"/>
                        <a:t> </a:t>
                      </a:r>
                      <a:r>
                        <a:rPr lang="ru-RU" sz="1300" b="0" dirty="0" err="1" smtClean="0"/>
                        <a:t>қамсыздандыруды</a:t>
                      </a:r>
                      <a:r>
                        <a:rPr lang="ru-RU" sz="1300" b="0" dirty="0" smtClean="0"/>
                        <a:t> </a:t>
                      </a:r>
                      <a:r>
                        <a:rPr lang="ru-RU" sz="1300" b="0" dirty="0" err="1" smtClean="0"/>
                        <a:t>реформалау</a:t>
                      </a:r>
                      <a:r>
                        <a:rPr lang="ru-RU" sz="1300" b="0" dirty="0" smtClean="0"/>
                        <a:t> </a:t>
                      </a:r>
                    </a:p>
                  </a:txBody>
                  <a:tcPr marL="115071" marR="6393" marT="6280" marB="0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 marL="8655" marR="8655" marT="8502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30</a:t>
                      </a:r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655" marR="8655" marT="8502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33,8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655" marR="8655" marT="8502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8141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/>
                        <a:t>1.01.2017</a:t>
                      </a:r>
                      <a:r>
                        <a:rPr lang="ru-RU" sz="1300" b="0" baseline="0" dirty="0" smtClean="0"/>
                        <a:t> </a:t>
                      </a:r>
                      <a:r>
                        <a:rPr lang="ru-RU" sz="1300" b="0" dirty="0" smtClean="0"/>
                        <a:t>ж. </a:t>
                      </a:r>
                      <a:r>
                        <a:rPr lang="ru-RU" sz="1300" b="0" dirty="0" err="1" smtClean="0"/>
                        <a:t>бастап</a:t>
                      </a:r>
                      <a:r>
                        <a:rPr lang="ru-RU" sz="1300" b="0" dirty="0" smtClean="0"/>
                        <a:t> </a:t>
                      </a:r>
                      <a:r>
                        <a:rPr lang="ru-RU" sz="1300" u="none" strike="noStrike" kern="600" dirty="0" err="1" smtClean="0"/>
                        <a:t>күнкөріс</a:t>
                      </a:r>
                      <a:r>
                        <a:rPr lang="ru-RU" sz="1300" u="none" strike="noStrike" kern="600" dirty="0" smtClean="0"/>
                        <a:t> </a:t>
                      </a:r>
                      <a:r>
                        <a:rPr lang="ru-RU" sz="1300" u="none" strike="noStrike" kern="600" dirty="0" err="1" smtClean="0"/>
                        <a:t>деңгейі</a:t>
                      </a:r>
                      <a:r>
                        <a:rPr lang="ru-RU" sz="1300" u="none" strike="noStrike" kern="600" baseline="0" dirty="0" smtClean="0"/>
                        <a:t> </a:t>
                      </a:r>
                      <a:r>
                        <a:rPr lang="ru-RU" sz="1300" u="none" strike="noStrike" kern="600" baseline="0" dirty="0" err="1" smtClean="0"/>
                        <a:t>құрылымының</a:t>
                      </a:r>
                      <a:r>
                        <a:rPr lang="ru-RU" sz="1300" u="none" strike="noStrike" kern="600" dirty="0" smtClean="0"/>
                        <a:t> </a:t>
                      </a:r>
                      <a:r>
                        <a:rPr lang="ru-RU" sz="1300" u="none" strike="noStrike" kern="600" dirty="0" err="1" smtClean="0"/>
                        <a:t>өзгеруі</a:t>
                      </a:r>
                      <a:r>
                        <a:rPr lang="ru-RU" sz="1300" u="none" strike="noStrike" kern="600" baseline="0" dirty="0" smtClean="0"/>
                        <a:t> </a:t>
                      </a:r>
                      <a:r>
                        <a:rPr lang="ru-RU" sz="1300" u="none" strike="noStrike" kern="600" baseline="0" dirty="0" err="1" smtClean="0"/>
                        <a:t>және</a:t>
                      </a:r>
                      <a:r>
                        <a:rPr lang="ru-RU" sz="1300" u="none" strike="noStrike" kern="600" baseline="0" dirty="0" smtClean="0"/>
                        <a:t> </a:t>
                      </a:r>
                      <a:r>
                        <a:rPr lang="ru-RU" sz="1300" b="0" dirty="0" err="1" smtClean="0"/>
                        <a:t>мүгедект</a:t>
                      </a:r>
                      <a:r>
                        <a:rPr lang="en-US" sz="1300" b="0" dirty="0" err="1" smtClean="0"/>
                        <a:t>i</a:t>
                      </a:r>
                      <a:r>
                        <a:rPr lang="ru-RU" sz="1300" b="0" dirty="0" smtClean="0"/>
                        <a:t>г</a:t>
                      </a:r>
                      <a:r>
                        <a:rPr lang="en-US" sz="1300" b="0" dirty="0" err="1" smtClean="0"/>
                        <a:t>i</a:t>
                      </a:r>
                      <a:r>
                        <a:rPr lang="en-US" sz="1300" b="0" dirty="0" smtClean="0"/>
                        <a:t> </a:t>
                      </a:r>
                      <a:r>
                        <a:rPr lang="ru-RU" sz="1300" b="0" dirty="0" err="1" smtClean="0"/>
                        <a:t>және</a:t>
                      </a:r>
                      <a:r>
                        <a:rPr lang="ru-RU" sz="1300" b="0" dirty="0" smtClean="0"/>
                        <a:t> </a:t>
                      </a:r>
                      <a:r>
                        <a:rPr lang="ru-RU" sz="1300" b="0" dirty="0" err="1" smtClean="0"/>
                        <a:t>асыраушысынан</a:t>
                      </a:r>
                      <a:r>
                        <a:rPr lang="ru-RU" sz="1300" b="0" dirty="0" smtClean="0"/>
                        <a:t> </a:t>
                      </a:r>
                      <a:r>
                        <a:rPr lang="ru-RU" sz="1300" b="0" dirty="0" err="1" smtClean="0"/>
                        <a:t>айырылу</a:t>
                      </a:r>
                      <a:r>
                        <a:rPr lang="ru-RU" sz="1300" b="0" dirty="0" smtClean="0"/>
                        <a:t> </a:t>
                      </a:r>
                      <a:r>
                        <a:rPr lang="ru-RU" sz="1300" b="0" dirty="0" err="1" smtClean="0"/>
                        <a:t>жағдайы</a:t>
                      </a:r>
                      <a:r>
                        <a:rPr lang="ru-RU" sz="1300" b="0" dirty="0" smtClean="0"/>
                        <a:t> </a:t>
                      </a:r>
                      <a:r>
                        <a:rPr lang="ru-RU" sz="1300" b="0" dirty="0" err="1" smtClean="0"/>
                        <a:t>бойынша</a:t>
                      </a:r>
                      <a:r>
                        <a:rPr lang="ru-RU" sz="1300" b="0" dirty="0" smtClean="0"/>
                        <a:t> </a:t>
                      </a:r>
                      <a:r>
                        <a:rPr lang="ru-RU" sz="1300" b="0" dirty="0" err="1" smtClean="0"/>
                        <a:t>бер</a:t>
                      </a:r>
                      <a:r>
                        <a:rPr lang="en-US" sz="1300" b="0" dirty="0" err="1" smtClean="0"/>
                        <a:t>i</a:t>
                      </a:r>
                      <a:r>
                        <a:rPr lang="ru-RU" sz="1300" b="0" dirty="0" smtClean="0"/>
                        <a:t>лет</a:t>
                      </a:r>
                      <a:r>
                        <a:rPr lang="en-US" sz="1300" b="0" dirty="0" err="1" smtClean="0"/>
                        <a:t>i</a:t>
                      </a:r>
                      <a:r>
                        <a:rPr lang="ru-RU" sz="1300" b="0" dirty="0" smtClean="0"/>
                        <a:t>н </a:t>
                      </a:r>
                      <a:r>
                        <a:rPr lang="ru-RU" sz="1300" b="0" dirty="0" err="1" smtClean="0"/>
                        <a:t>әлеуметт</a:t>
                      </a:r>
                      <a:r>
                        <a:rPr lang="en-US" sz="1300" b="0" dirty="0" err="1" smtClean="0"/>
                        <a:t>i</a:t>
                      </a:r>
                      <a:r>
                        <a:rPr lang="ru-RU" sz="1300" b="0" dirty="0" smtClean="0"/>
                        <a:t>к </a:t>
                      </a:r>
                      <a:r>
                        <a:rPr lang="ru-RU" sz="1300" b="0" dirty="0" err="1" smtClean="0"/>
                        <a:t>жәрдемақыларды</a:t>
                      </a:r>
                      <a:r>
                        <a:rPr lang="ru-RU" sz="1300" b="0" baseline="0" dirty="0" smtClean="0"/>
                        <a:t> </a:t>
                      </a:r>
                      <a:r>
                        <a:rPr lang="ru-RU" sz="1300" b="0" baseline="0" dirty="0" err="1" smtClean="0"/>
                        <a:t>көтеру</a:t>
                      </a:r>
                      <a:r>
                        <a:rPr lang="ru-RU" sz="1300" b="0" baseline="0" dirty="0" smtClean="0"/>
                        <a:t> </a:t>
                      </a:r>
                      <a:endParaRPr lang="ru-RU" sz="1300" b="0" i="0" u="none" strike="noStrike" kern="600" dirty="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 marL="115071" marR="6393" marT="6280" marB="0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 marL="8655" marR="8655" marT="8502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3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655" marR="8655" marT="8502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22,5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655" marR="8655" marT="8502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199813" y="908720"/>
            <a:ext cx="860107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58182" y="116631"/>
            <a:ext cx="9104709" cy="792089"/>
          </a:xfrm>
        </p:spPr>
        <p:txBody>
          <a:bodyPr/>
          <a:lstStyle/>
          <a:p>
            <a:pPr algn="ctr"/>
            <a:r>
              <a:rPr lang="ru-RU" sz="2000" dirty="0"/>
              <a:t>2015-2017 </a:t>
            </a:r>
            <a:r>
              <a:rPr lang="ru-RU" sz="2000" dirty="0" err="1" smtClean="0"/>
              <a:t>жылдарда</a:t>
            </a:r>
            <a:r>
              <a:rPr lang="kk-KZ" sz="2000" dirty="0" smtClean="0"/>
              <a:t>ғы</a:t>
            </a:r>
            <a:r>
              <a:rPr lang="ru-RU" sz="2000" dirty="0" smtClean="0"/>
              <a:t> </a:t>
            </a:r>
            <a:r>
              <a:rPr lang="ru-RU" sz="2000" dirty="0" err="1"/>
              <a:t>әлеуметтік</a:t>
            </a:r>
            <a:r>
              <a:rPr lang="ru-RU" sz="2000" dirty="0"/>
              <a:t> </a:t>
            </a:r>
            <a:r>
              <a:rPr lang="ru-RU" sz="2000" dirty="0" err="1"/>
              <a:t>саладағы</a:t>
            </a:r>
            <a:r>
              <a:rPr lang="ru-RU" sz="2000" dirty="0"/>
              <a:t> </a:t>
            </a:r>
            <a:r>
              <a:rPr lang="ru-RU" sz="2000" dirty="0" err="1"/>
              <a:t>жаңа</a:t>
            </a:r>
            <a:r>
              <a:rPr lang="ru-RU" sz="2000" dirty="0"/>
              <a:t> </a:t>
            </a:r>
            <a:r>
              <a:rPr lang="ru-RU" sz="2000" dirty="0" err="1"/>
              <a:t>бастамалар</a:t>
            </a:r>
            <a:endParaRPr lang="ru-RU" sz="191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800888" y="6525344"/>
            <a:ext cx="505421" cy="410766"/>
          </a:xfrm>
        </p:spPr>
        <p:txBody>
          <a:bodyPr/>
          <a:lstStyle/>
          <a:p>
            <a:pPr>
              <a:defRPr/>
            </a:pPr>
            <a:fld id="{8A0BF0D3-A1C9-4495-851A-E9C9A9245C04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33629" y="942440"/>
            <a:ext cx="88128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/>
              <a:t>Жаңа</a:t>
            </a:r>
            <a:r>
              <a:rPr lang="ru-RU" sz="1600" dirty="0"/>
              <a:t> </a:t>
            </a:r>
            <a:r>
              <a:rPr lang="ru-RU" sz="1600" dirty="0" err="1"/>
              <a:t>әлеуметтік</a:t>
            </a:r>
            <a:r>
              <a:rPr lang="ru-RU" sz="1600" dirty="0"/>
              <a:t> </a:t>
            </a:r>
            <a:r>
              <a:rPr lang="ru-RU" sz="1600" dirty="0" err="1"/>
              <a:t>мемлекеттік</a:t>
            </a:r>
            <a:r>
              <a:rPr lang="ru-RU" sz="1600" dirty="0"/>
              <a:t> </a:t>
            </a:r>
            <a:r>
              <a:rPr lang="ru-RU" sz="1600" dirty="0" err="1" smtClean="0"/>
              <a:t>міндеттемелер</a:t>
            </a:r>
            <a:r>
              <a:rPr lang="ru-RU" sz="1600" dirty="0" smtClean="0"/>
              <a:t> </a:t>
            </a:r>
            <a:r>
              <a:rPr lang="ru-RU" sz="1600" dirty="0"/>
              <a:t>2015 </a:t>
            </a:r>
            <a:r>
              <a:rPr lang="ru-RU" sz="1600" dirty="0" err="1" smtClean="0"/>
              <a:t>жыл</a:t>
            </a:r>
            <a:r>
              <a:rPr lang="kk-KZ" sz="1600" dirty="0" smtClean="0"/>
              <a:t>ы</a:t>
            </a:r>
            <a:r>
              <a:rPr lang="ru-RU" sz="1600" dirty="0" smtClean="0"/>
              <a:t> </a:t>
            </a:r>
            <a:r>
              <a:rPr lang="ru-RU" sz="1600" b="1" dirty="0"/>
              <a:t>194 млрд</a:t>
            </a:r>
            <a:r>
              <a:rPr lang="ru-RU" sz="1600" b="1" dirty="0" smtClean="0"/>
              <a:t>. </a:t>
            </a:r>
            <a:r>
              <a:rPr lang="ru-RU" sz="1600" b="1" dirty="0" err="1" smtClean="0"/>
              <a:t>теңге</a:t>
            </a:r>
            <a:r>
              <a:rPr lang="ru-RU" sz="1600" b="1" dirty="0" smtClean="0"/>
              <a:t> </a:t>
            </a:r>
            <a:r>
              <a:rPr lang="ru-RU" sz="1600" dirty="0" err="1" smtClean="0"/>
              <a:t>көлемінде</a:t>
            </a:r>
            <a:r>
              <a:rPr lang="ru-RU" sz="1600" dirty="0" smtClean="0"/>
              <a:t> </a:t>
            </a:r>
            <a:br>
              <a:rPr lang="ru-RU" sz="1600" dirty="0" smtClean="0"/>
            </a:br>
            <a:r>
              <a:rPr lang="ru-RU" sz="1600" dirty="0" smtClean="0"/>
              <a:t>2017 </a:t>
            </a:r>
            <a:r>
              <a:rPr lang="ru-RU" sz="1600" dirty="0" err="1"/>
              <a:t>жылы</a:t>
            </a:r>
            <a:r>
              <a:rPr lang="ru-RU" sz="1600" dirty="0"/>
              <a:t> </a:t>
            </a:r>
            <a:r>
              <a:rPr lang="ru-RU" sz="1600" b="1" dirty="0"/>
              <a:t>599,7 млрд </a:t>
            </a:r>
            <a:r>
              <a:rPr lang="ru-RU" sz="1600" b="1" dirty="0" err="1"/>
              <a:t>теңгеге</a:t>
            </a:r>
            <a:r>
              <a:rPr lang="ru-RU" sz="1600" b="1" dirty="0"/>
              <a:t> </a:t>
            </a:r>
            <a:r>
              <a:rPr lang="ru-RU" sz="1600" dirty="0" err="1"/>
              <a:t>дейін</a:t>
            </a:r>
            <a:r>
              <a:rPr lang="ru-RU" sz="1600" dirty="0"/>
              <a:t> </a:t>
            </a:r>
            <a:r>
              <a:rPr lang="ru-RU" sz="1600" dirty="0" err="1" smtClean="0"/>
              <a:t>өсумен</a:t>
            </a:r>
            <a:r>
              <a:rPr lang="ru-RU" sz="1600" dirty="0" smtClean="0"/>
              <a:t> </a:t>
            </a:r>
            <a:r>
              <a:rPr lang="ru-RU" sz="1600" dirty="0" err="1" smtClean="0"/>
              <a:t>бағаланады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7750816" y="1414740"/>
            <a:ext cx="1167051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00" i="1" dirty="0"/>
              <a:t>млрд. </a:t>
            </a:r>
            <a:r>
              <a:rPr lang="ru-RU" sz="1300" i="1" dirty="0" err="1" smtClean="0"/>
              <a:t>теңге</a:t>
            </a:r>
            <a:endParaRPr lang="ru-RU" sz="1300" i="1" dirty="0"/>
          </a:p>
        </p:txBody>
      </p:sp>
      <p:sp>
        <p:nvSpPr>
          <p:cNvPr id="11" name="Номер слайда 1"/>
          <p:cNvSpPr txBox="1">
            <a:spLocks/>
          </p:cNvSpPr>
          <p:nvPr/>
        </p:nvSpPr>
        <p:spPr>
          <a:xfrm>
            <a:off x="8776095" y="6462949"/>
            <a:ext cx="416682" cy="410766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093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186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277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37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5463" algn="l" defTabSz="914186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2556" algn="l" defTabSz="914186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199649" algn="l" defTabSz="914186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6743" algn="l" defTabSz="914186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686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199813" y="908720"/>
            <a:ext cx="860107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58182" y="116631"/>
            <a:ext cx="9104709" cy="792089"/>
          </a:xfrm>
        </p:spPr>
        <p:txBody>
          <a:bodyPr/>
          <a:lstStyle/>
          <a:p>
            <a:pPr algn="ctr"/>
            <a:r>
              <a:rPr lang="ru-RU" sz="2000" dirty="0" err="1" smtClean="0"/>
              <a:t>Азаматтық</a:t>
            </a:r>
            <a:r>
              <a:rPr lang="ru-RU" sz="2000" dirty="0" smtClean="0"/>
              <a:t> </a:t>
            </a:r>
            <a:r>
              <a:rPr lang="ru-RU" sz="2000" dirty="0" err="1" smtClean="0"/>
              <a:t>қызметшілерге</a:t>
            </a:r>
            <a:r>
              <a:rPr lang="ru-RU" sz="2000" dirty="0" smtClean="0"/>
              <a:t> </a:t>
            </a:r>
            <a:r>
              <a:rPr lang="ru-RU" sz="2000" dirty="0" err="1" smtClean="0"/>
              <a:t>еңбекақы</a:t>
            </a:r>
            <a:r>
              <a:rPr lang="ru-RU" sz="2000" dirty="0" smtClean="0"/>
              <a:t> </a:t>
            </a:r>
            <a:r>
              <a:rPr lang="ru-RU" sz="2000" dirty="0" err="1" smtClean="0"/>
              <a:t>төлеудің</a:t>
            </a:r>
            <a:r>
              <a:rPr lang="ru-RU" sz="2000" dirty="0" smtClean="0"/>
              <a:t> </a:t>
            </a:r>
            <a:r>
              <a:rPr lang="ru-RU" sz="2000" dirty="0" err="1" smtClean="0"/>
              <a:t>жаңа</a:t>
            </a:r>
            <a:r>
              <a:rPr lang="ru-RU" sz="2000" dirty="0" smtClean="0"/>
              <a:t> </a:t>
            </a:r>
            <a:r>
              <a:rPr lang="ru-RU" sz="2000" dirty="0" err="1" smtClean="0"/>
              <a:t>моделі</a:t>
            </a:r>
            <a:endParaRPr lang="ru-RU" sz="191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800888" y="6525344"/>
            <a:ext cx="505421" cy="410766"/>
          </a:xfrm>
        </p:spPr>
        <p:txBody>
          <a:bodyPr/>
          <a:lstStyle/>
          <a:p>
            <a:pPr>
              <a:defRPr/>
            </a:pPr>
            <a:fld id="{8A0BF0D3-A1C9-4495-851A-E9C9A9245C04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sp>
        <p:nvSpPr>
          <p:cNvPr id="11" name="Номер слайда 1"/>
          <p:cNvSpPr txBox="1">
            <a:spLocks/>
          </p:cNvSpPr>
          <p:nvPr/>
        </p:nvSpPr>
        <p:spPr>
          <a:xfrm>
            <a:off x="8776095" y="6462949"/>
            <a:ext cx="416682" cy="410766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093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186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277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37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5463" algn="l" defTabSz="914186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2556" algn="l" defTabSz="914186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199649" algn="l" defTabSz="914186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6743" algn="l" defTabSz="914186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30192" y="1234480"/>
            <a:ext cx="7488832" cy="12584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Бюджет </a:t>
            </a:r>
            <a:r>
              <a:rPr lang="ru-RU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шығыстары</a:t>
            </a:r>
            <a:r>
              <a:rPr lang="ru-RU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lvl="0" algn="ctr"/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01.07.2015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жылдан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бастап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157 млрд.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теңге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 lvl="0" algn="ctr"/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2016-2017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жылдары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281,3 млрд.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теңгеден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30192" y="2761348"/>
            <a:ext cx="7488832" cy="770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Қамту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деңгейі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шамамен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1 410 </a:t>
            </a:r>
            <a:r>
              <a:rPr lang="ru-RU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мың</a:t>
            </a:r>
            <a:r>
              <a:rPr lang="ru-RU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адамды</a:t>
            </a:r>
            <a:r>
              <a:rPr lang="ru-RU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құрайды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761568" y="3933056"/>
            <a:ext cx="7457456" cy="16561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Мынадай</a:t>
            </a: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қызметкерлерге</a:t>
            </a: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орташа</a:t>
            </a: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алғанда</a:t>
            </a: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жалақыны</a:t>
            </a: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арттыру</a:t>
            </a: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2"/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беру </a:t>
            </a:r>
            <a:r>
              <a:rPr lang="ru-RU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саласында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29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%-</a:t>
            </a:r>
            <a:r>
              <a:rPr lang="kk-KZ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ға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дейін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 lvl="2"/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денсаулық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сақтау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саласында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28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%-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ға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дейін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lvl="2"/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басқа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салаларда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40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%-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ға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дейін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көтеріледі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13" name="Стрелка вниз 12"/>
          <p:cNvSpPr/>
          <p:nvPr/>
        </p:nvSpPr>
        <p:spPr>
          <a:xfrm>
            <a:off x="4330592" y="2492896"/>
            <a:ext cx="288032" cy="288032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4330592" y="3533201"/>
            <a:ext cx="288032" cy="399853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572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1582318"/>
              </p:ext>
            </p:extLst>
          </p:nvPr>
        </p:nvGraphicFramePr>
        <p:xfrm>
          <a:off x="227247" y="1124744"/>
          <a:ext cx="8689975" cy="466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328" name="Worksheet" r:id="rId4" imgW="9982200" imgH="5219790" progId="Excel.Sheet.12">
                  <p:link updateAutomatic="1"/>
                </p:oleObj>
              </mc:Choice>
              <mc:Fallback>
                <p:oleObj name="Worksheet" r:id="rId4" imgW="9982200" imgH="521979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7247" y="1124744"/>
                        <a:ext cx="8689975" cy="4665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8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21468" y="260648"/>
            <a:ext cx="9289252" cy="740506"/>
          </a:xfrm>
        </p:spPr>
        <p:txBody>
          <a:bodyPr/>
          <a:lstStyle/>
          <a:p>
            <a:pPr algn="ctr"/>
            <a:r>
              <a:rPr lang="ru-RU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Денсаулық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сақтау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даму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министрлігінің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2015-2017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жылдарға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қорғау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саласындағы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шығыстары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90133" y="967774"/>
            <a:ext cx="860107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27318" y="6427218"/>
            <a:ext cx="416682" cy="410766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634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0"/>
          <p:cNvSpPr>
            <a:spLocks noGrp="1"/>
          </p:cNvSpPr>
          <p:nvPr>
            <p:ph type="title"/>
          </p:nvPr>
        </p:nvSpPr>
        <p:spPr>
          <a:xfrm>
            <a:off x="333859" y="165211"/>
            <a:ext cx="8601800" cy="784738"/>
          </a:xfrm>
        </p:spPr>
        <p:txBody>
          <a:bodyPr/>
          <a:lstStyle/>
          <a:p>
            <a:pPr algn="ctr"/>
            <a:r>
              <a:rPr lang="ru-RU" sz="2025" dirty="0" err="1">
                <a:latin typeface="Arial" panose="020B0604020202020204" pitchFamily="34" charset="0"/>
                <a:cs typeface="Arial" panose="020B0604020202020204" pitchFamily="34" charset="0"/>
              </a:rPr>
              <a:t>Ұлы</a:t>
            </a:r>
            <a:r>
              <a:rPr lang="ru-RU" sz="20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25" dirty="0" err="1">
                <a:latin typeface="Arial" panose="020B0604020202020204" pitchFamily="34" charset="0"/>
                <a:cs typeface="Arial" panose="020B0604020202020204" pitchFamily="34" charset="0"/>
              </a:rPr>
              <a:t>Отан</a:t>
            </a:r>
            <a:r>
              <a:rPr lang="ru-RU" sz="20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25" dirty="0" err="1">
                <a:latin typeface="Arial" panose="020B0604020202020204" pitchFamily="34" charset="0"/>
                <a:cs typeface="Arial" panose="020B0604020202020204" pitchFamily="34" charset="0"/>
              </a:rPr>
              <a:t>соғысы</a:t>
            </a:r>
            <a:r>
              <a:rPr lang="ru-RU" sz="20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25" dirty="0" err="1">
                <a:latin typeface="Arial" panose="020B0604020202020204" pitchFamily="34" charset="0"/>
                <a:cs typeface="Arial" panose="020B0604020202020204" pitchFamily="34" charset="0"/>
              </a:rPr>
              <a:t>Жеңісінің</a:t>
            </a:r>
            <a:r>
              <a:rPr lang="ru-RU" sz="2025" dirty="0">
                <a:latin typeface="Arial" panose="020B0604020202020204" pitchFamily="34" charset="0"/>
                <a:cs typeface="Arial" panose="020B0604020202020204" pitchFamily="34" charset="0"/>
              </a:rPr>
              <a:t> 70-жылдығын </a:t>
            </a:r>
            <a:r>
              <a:rPr lang="ru-RU" sz="2025" dirty="0" err="1">
                <a:latin typeface="Arial" panose="020B0604020202020204" pitchFamily="34" charset="0"/>
                <a:cs typeface="Arial" panose="020B0604020202020204" pitchFamily="34" charset="0"/>
              </a:rPr>
              <a:t>мерекелеуге</a:t>
            </a:r>
            <a:r>
              <a:rPr lang="ru-RU" sz="20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25" dirty="0" err="1">
                <a:latin typeface="Arial" panose="020B0604020202020204" pitchFamily="34" charset="0"/>
                <a:cs typeface="Arial" panose="020B0604020202020204" pitchFamily="34" charset="0"/>
              </a:rPr>
              <a:t>бағытталған</a:t>
            </a:r>
            <a:r>
              <a:rPr lang="ru-RU" sz="20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2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шығыстар</a:t>
            </a:r>
            <a:r>
              <a:rPr lang="ru-RU" sz="202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25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20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25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lang="ru-RU" sz="20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2025" dirty="0">
              <a:solidFill>
                <a:srgbClr val="0070C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27318" y="6447234"/>
            <a:ext cx="416682" cy="410766"/>
          </a:xfrm>
        </p:spPr>
        <p:txBody>
          <a:bodyPr/>
          <a:lstStyle/>
          <a:p>
            <a:pPr>
              <a:defRPr/>
            </a:pPr>
            <a:fld id="{4ECDB1AD-133C-47C9-8DBC-0591D3694FFF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05447" y="966027"/>
            <a:ext cx="8601075" cy="0"/>
          </a:xfrm>
          <a:prstGeom prst="line">
            <a:avLst/>
          </a:prstGeom>
          <a:ln w="571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201688"/>
              </p:ext>
            </p:extLst>
          </p:nvPr>
        </p:nvGraphicFramePr>
        <p:xfrm>
          <a:off x="144328" y="1124744"/>
          <a:ext cx="8723312" cy="45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71" name="Worksheet" r:id="rId4" imgW="9534457" imgH="4876890" progId="Excel.Sheet.12">
                  <p:link updateAutomatic="1"/>
                </p:oleObj>
              </mc:Choice>
              <mc:Fallback>
                <p:oleObj name="Worksheet" r:id="rId4" imgW="9534457" imgH="487689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4328" y="1124744"/>
                        <a:ext cx="8723312" cy="4525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3061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6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7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4980</TotalTime>
  <Words>1014</Words>
  <Application>Microsoft Office PowerPoint</Application>
  <PresentationFormat>Прозрачка</PresentationFormat>
  <Paragraphs>282</Paragraphs>
  <Slides>36</Slides>
  <Notes>36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Связи</vt:lpstr>
      </vt:variant>
      <vt:variant>
        <vt:i4>29</vt:i4>
      </vt:variant>
      <vt:variant>
        <vt:lpstr>Заголовки слайдов</vt:lpstr>
      </vt:variant>
      <vt:variant>
        <vt:i4>36</vt:i4>
      </vt:variant>
    </vt:vector>
  </HeadingPairs>
  <TitlesOfParts>
    <vt:vector size="70" baseType="lpstr">
      <vt:lpstr>Arial</vt:lpstr>
      <vt:lpstr>Calibri</vt:lpstr>
      <vt:lpstr>Tahoma</vt:lpstr>
      <vt:lpstr>6_Оформление по умолчанию</vt:lpstr>
      <vt:lpstr>7_Оформление по умолчанию</vt:lpstr>
      <vt:lpstr>C:\Users\maman_nb\Desktop\Проблемные\Прблемн , каз. яз.xlsx!соц!R2C1:R18C6</vt:lpstr>
      <vt:lpstr>C:\Users\maman_nb\Desktop\Проблемные\Прблемн , каз. яз.xlsx!70-лет!R3C1:R10C4</vt:lpstr>
      <vt:lpstr>C:\Users\maman_nb\Desktop\Проблемные\Прблемн , каз. яз.xlsx!ДКЗ 2020 свод!R3C1:R12C15</vt:lpstr>
      <vt:lpstr>C:\Users\maman_nb\Desktop\Проблемные\Прблемн , каз. яз.xlsx!Модерн.пенс.обес.!R2C1:R7C4</vt:lpstr>
      <vt:lpstr>C:\Users\maman_nb\Desktop\Проблемные\Прблемн , каз. яз.xlsx!образование!R2C1:R14C5</vt:lpstr>
      <vt:lpstr>C:\Users\maman_nb\Desktop\Проблемные\Прблемн , каз. яз.xlsx!стройка новая!R3C1:R27C32</vt:lpstr>
      <vt:lpstr>C:\Users\maman_nb\Desktop\Проблемные\Прблемн , каз. яз.xlsx!ГПРО !R2C1:R14C5</vt:lpstr>
      <vt:lpstr>C:\Users\maman_nb\Desktop\Проблемные\Прблемн , каз. яз.xlsx!Балапан!R2C1:R11C5</vt:lpstr>
      <vt:lpstr>C:\Users\maman_nb\Desktop\Проблемные\Прблемн , каз. яз.xlsx!здрав !R2C1:R17C5</vt:lpstr>
      <vt:lpstr>C:\Users\maman_nb\Desktop\Проблемные\Прблемн , каз. яз.xlsx!стройка МЗ!R2C1:R24C9</vt:lpstr>
      <vt:lpstr>C:\Users\maman_nb\Desktop\Проблемные\Прблемн , каз. яз.xlsx!ГПРЗ !R2C1:R15C4</vt:lpstr>
      <vt:lpstr>C:\Users\maman_nb\Desktop\Проблемные\Прблемн , каз. яз.xlsx!Культура посл.!R3C1:R19C5</vt:lpstr>
      <vt:lpstr>C:\Users\maman_nb\Desktop\Проблемные\Прблемн , каз. яз.xlsx!ГПРЯ!R2C1:R23C6</vt:lpstr>
      <vt:lpstr>C:\Users\maman_nb\Desktop\Проблемные\Прблемн , каз. яз.xlsx!КАЗТЕЛЕРАДИО!R2C1:R11C8</vt:lpstr>
      <vt:lpstr>C:\Users\maman_nb\Desktop\Проблемные\Прблемн , каз. яз.xlsx!Расходы МСХ!R2C1:R23C5</vt:lpstr>
      <vt:lpstr>C:\Users\maman_nb\Desktop\Проблемные\Прблемн , каз. яз.xlsx!Агробизнес!R2C1:R19C5</vt:lpstr>
      <vt:lpstr>C:\Users\maman_nb\Desktop\Проблемные\Прблемн , каз. яз.xlsx!регионы!R2C1:R12C5</vt:lpstr>
      <vt:lpstr>C:\Users\maman_nb\Desktop\Проблемные\Прблемн , каз. яз.xlsx!Ак булак!R4C1:R18C5</vt:lpstr>
      <vt:lpstr>C:\Users\maman_nb\Desktop\Проблемные\Прблемн , каз. яз.xlsx!Доступное жилье!R2C1:R17C5</vt:lpstr>
      <vt:lpstr>C:\Users\maman_nb\Desktop\Проблемные\Прблемн , каз. яз.xlsx!ЖКХ!R2C1:R17C5</vt:lpstr>
      <vt:lpstr>C:\Users\maman_nb\Desktop\Проблемные\Прблемн , каз. яз.xlsx!Моно!R2C1:R12C6</vt:lpstr>
      <vt:lpstr>C:\Users\maman_nb\Desktop\Проблемные\Прблемн , каз. яз.xlsx!ГПИИР!R3C1:R15C5</vt:lpstr>
      <vt:lpstr>C:\Users\maman_nb\Desktop\Проблемные\Прблемн , каз. яз.xlsx!ДКБ (2)!R2C1:R16C7</vt:lpstr>
      <vt:lpstr>C:\Users\maman_nb\Desktop\Проблемные\Прблемн , каз. яз.xlsx!экспо!R3C1:R13C5</vt:lpstr>
      <vt:lpstr>C:\Users\maman_nb\Desktop\Проблемные\Прблемн , каз. яз.xlsx!нка!R3C1:R13C5</vt:lpstr>
      <vt:lpstr>C:\Users\maman_nb\Desktop\Проблемные\Прблемн , каз. яз.xlsx!МТК!R2C1:R25C5</vt:lpstr>
      <vt:lpstr>C:\Users\maman_nb\Desktop\Проблемные\Прблемн , каз. яз.xlsx!ФНБ 2013-2015 после доп!R2C1:R13C6</vt:lpstr>
      <vt:lpstr>C:\Users\maman_nb\Desktop\Проблемные\Прблемн , каз. яз.xlsx!Астана!R2C1:R15C5</vt:lpstr>
      <vt:lpstr>C:\Users\maman_nb\Desktop\Проблемные\Прблемн , каз. яз.xlsx!Алматы!R3C1:R16C5</vt:lpstr>
      <vt:lpstr> «2015-2017 жылдарға арналған республикалық бюджет туралы» Қазақстан Республикасы Заңының жобасы </vt:lpstr>
      <vt:lpstr>2015-2017 жылдарға арналған республикалық бюджет болжамы</vt:lpstr>
      <vt:lpstr>2015-2017 жылдарға арналған республикалық бюджет кірістерінің болжамы</vt:lpstr>
      <vt:lpstr>2014 жылғы жоспарға қарағанда 2015 жылғы  республикалық бюджет кірістері (трансферттердің түсімдерін  есепке алмағанда) болжамының өзгеруін факторлық талдау</vt:lpstr>
      <vt:lpstr>2014 жылғы жоспарға қарағанда 2015 жылғы  республикалық бюджет кірістері (трансферттердің түсімдерін  есепке алмағанда) болжамының өзгеруін факторлық талдау</vt:lpstr>
      <vt:lpstr>2015-2017 жылдардағы әлеуметтік саладағы жаңа бастамалар</vt:lpstr>
      <vt:lpstr>Азаматтық қызметшілерге еңбекақы төлеудің жаңа моделі</vt:lpstr>
      <vt:lpstr>Денсаулық сақтау және әлеуметтік даму министрлігінің  2015-2017 жылдарға арналған әлеуметтік қорғау саласындағы шығыстары </vt:lpstr>
      <vt:lpstr>Ұлы Отан соғысы Жеңісінің 70-жылдығын мерекелеуге бағытталған шығыстар бойынша ақпарат </vt:lpstr>
      <vt:lpstr>"Жұмыспен қамтудың жол картасы - 2020" </vt:lpstr>
      <vt:lpstr>Қазақстан Республикасының зейнетақы жүйесін одан әрі жаңғыртудың 2030 жылға дейінгі тұжырымдамасы</vt:lpstr>
      <vt:lpstr>Білім және ғылым министрлігінің  2015-2017 жылдарға арналған шығыстары</vt:lpstr>
      <vt:lpstr>Білім және ғылым объектілерін салу және реконструкциялау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2015-2017 жылдарға арналған  Мәдениет және спорт министрлігінің шығыстары </vt:lpstr>
      <vt:lpstr>Тілдерді дамыту мен қолданудың 2011-2020 жылдарға арналған мемлекеттік бағдарламасын жүзеге асыруға бағытталған шығыстар</vt:lpstr>
      <vt:lpstr>Қазақстан Республикасында сандық эфирлік телерадио хабарларын таратуды енгізу </vt:lpstr>
      <vt:lpstr>2015-2017 жылдарға арналған  Ауыл шаруашылығы министрлігінің шығыстары</vt:lpstr>
      <vt:lpstr>2015-2017 жылдарға арналған "АГРОБИЗНЕС-2020" бағдарламасы</vt:lpstr>
      <vt:lpstr>"Өңірлерді дамытудың 2020 жылға дейінгі бағдарламасы"</vt:lpstr>
      <vt:lpstr>2011-2020 жылдарға "Ақ бұлақ"</vt:lpstr>
      <vt:lpstr>"Қолжетімді тұрғын үй – 2020 "</vt:lpstr>
      <vt:lpstr>Қазақстан Республикасының тұрғын үй-коммуналдық шаруашылығын жаңғыртудың 2011 - 2020 жылдарға арналған бағыты</vt:lpstr>
      <vt:lpstr>Моноқалаларды дамыту шеңберіндегі іс-шаралар</vt:lpstr>
      <vt:lpstr>Қазақстан Республикасын индустриялық-инновациялық дамытудың 2015 – 2019 жылдарға арналған мемлекеттік бағдарламасы (ИИДМБ-2)</vt:lpstr>
      <vt:lpstr>"Бизнестің жол картасы 2020"</vt:lpstr>
      <vt:lpstr>ЭКСПО-2017 халықаралық көрмесі (Нысаналы салым)</vt:lpstr>
      <vt:lpstr>2015-2017 жылдарға  ғарыш саласын дамытуға арналған шығыстар</vt:lpstr>
      <vt:lpstr>Қазақстан Республикасы көлік жүйесінің инфрақұрылымын дамытудың және ықпалдастырудың 2020 жылға дейінгі мемлекеттік бағдарламасы</vt:lpstr>
      <vt:lpstr>"Самұрық-Қазына" ҰӘҚ" АҚ-ның шығыстары</vt:lpstr>
      <vt:lpstr>Астана қаласы бойынша  бюджеттік инвестицияларды іске асыру</vt:lpstr>
      <vt:lpstr>Алматы қаласы бойынша  бюджеттік инвестицияларды іске асыру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</dc:title>
  <dc:creator>Дастан Умирбаев</dc:creator>
  <cp:lastModifiedBy>Назым Маман</cp:lastModifiedBy>
  <cp:revision>1081</cp:revision>
  <cp:lastPrinted>2014-09-12T13:18:00Z</cp:lastPrinted>
  <dcterms:created xsi:type="dcterms:W3CDTF">2013-03-14T10:40:27Z</dcterms:created>
  <dcterms:modified xsi:type="dcterms:W3CDTF">2014-09-13T10:04:46Z</dcterms:modified>
</cp:coreProperties>
</file>