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9" r:id="rId1"/>
    <p:sldMasterId id="2147483918" r:id="rId2"/>
  </p:sldMasterIdLst>
  <p:notesMasterIdLst>
    <p:notesMasterId r:id="rId6"/>
  </p:notesMasterIdLst>
  <p:handoutMasterIdLst>
    <p:handoutMasterId r:id="rId7"/>
  </p:handoutMasterIdLst>
  <p:sldIdLst>
    <p:sldId id="460" r:id="rId3"/>
    <p:sldId id="459" r:id="rId4"/>
    <p:sldId id="461" r:id="rId5"/>
  </p:sldIdLst>
  <p:sldSz cx="9906000" cy="6858000" type="A4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2">
          <p15:clr>
            <a:srgbClr val="A4A3A4"/>
          </p15:clr>
        </p15:guide>
        <p15:guide id="2" pos="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9ABCDE"/>
    <a:srgbClr val="008080"/>
    <a:srgbClr val="C0D5EA"/>
    <a:srgbClr val="003366"/>
    <a:srgbClr val="6699FF"/>
    <a:srgbClr val="FF9900"/>
    <a:srgbClr val="FF3300"/>
    <a:srgbClr val="FF66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8" autoAdjust="0"/>
    <p:restoredTop sz="94307" autoAdjust="0"/>
  </p:normalViewPr>
  <p:slideViewPr>
    <p:cSldViewPr>
      <p:cViewPr varScale="1">
        <p:scale>
          <a:sx n="88" d="100"/>
          <a:sy n="88" d="100"/>
        </p:scale>
        <p:origin x="1602" y="90"/>
      </p:cViewPr>
      <p:guideLst>
        <p:guide orient="horz" pos="3702"/>
        <p:guide pos="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938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sz="108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Ұлттық</a:t>
            </a:r>
            <a:r>
              <a:rPr lang="ru-RU" sz="1080" b="1" i="0" u="none" strike="noStrike" kern="1200" baseline="0" dirty="0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қорды</a:t>
            </a:r>
            <a:r>
              <a:rPr lang="ru-RU" sz="1080" b="1" i="0" u="none" strike="noStrike" kern="1200" baseline="0" dirty="0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қалыптастыру</a:t>
            </a:r>
            <a:r>
              <a:rPr lang="ru-RU" sz="1080" b="1" i="0" u="none" strike="noStrike" kern="1200" baseline="0" dirty="0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және</a:t>
            </a:r>
            <a:r>
              <a:rPr lang="ru-RU" sz="1080" b="1" i="0" u="none" strike="noStrike" kern="1200" baseline="0" dirty="0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пайдалану</a:t>
            </a:r>
            <a:r>
              <a:rPr lang="ru-RU" sz="1080" b="1" i="0" u="none" strike="noStrike" kern="1200" baseline="0" dirty="0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, млрд. </a:t>
            </a:r>
            <a:r>
              <a:rPr lang="ru-RU" sz="1080" b="1" i="0" u="none" strike="noStrike" kern="1200" baseline="0" dirty="0" err="1" smtClean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теңге</a:t>
            </a:r>
            <a:endParaRPr lang="ru-RU" sz="1080" b="1" i="0" u="none" strike="noStrike" kern="1200" baseline="0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4889066436669723E-2"/>
          <c:y val="0.10225119349086946"/>
          <c:w val="0.93511093356333053"/>
          <c:h val="0.69195732502592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мұнай секторынан алынатын тікелей салықтар</c:v>
                </c:pt>
              </c:strCache>
            </c:strRef>
          </c:tx>
          <c:spPr>
            <a:solidFill>
              <a:srgbClr val="9ABCDE"/>
            </a:solidFill>
            <a:ln>
              <a:noFill/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Лист1!$B$2:$D$2</c:f>
              <c:numCache>
                <c:formatCode>#,##0.0</c:formatCode>
                <c:ptCount val="3"/>
                <c:pt idx="0">
                  <c:v>2989.5</c:v>
                </c:pt>
                <c:pt idx="1">
                  <c:v>2983.5</c:v>
                </c:pt>
                <c:pt idx="2">
                  <c:v>2924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кепілдендірілген трансферт</c:v>
                </c:pt>
              </c:strCache>
            </c:strRef>
          </c:tx>
          <c:spPr>
            <a:solidFill>
              <a:srgbClr val="336699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-1.9907023018781509E-5"/>
                  <c:y val="-1.556240483083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566578031951439E-3"/>
                  <c:y val="-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2490310424301448E-3"/>
                  <c:y val="-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087914781836942E-3"/>
                  <c:y val="-1.55619963794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Лист1!$B$3:$D$3</c:f>
              <c:numCache>
                <c:formatCode>#,##0.0</c:formatCode>
                <c:ptCount val="3"/>
                <c:pt idx="0">
                  <c:v>1702</c:v>
                </c:pt>
                <c:pt idx="1">
                  <c:v>1702</c:v>
                </c:pt>
                <c:pt idx="2">
                  <c:v>1702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ҰҚ жыл соңындағы қаражаты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Лист1!$B$4:$D$4</c:f>
              <c:numCache>
                <c:formatCode>#,##0.0</c:formatCode>
                <c:ptCount val="3"/>
                <c:pt idx="0">
                  <c:v>16740.2</c:v>
                </c:pt>
                <c:pt idx="1">
                  <c:v>18663.900000000001</c:v>
                </c:pt>
                <c:pt idx="2">
                  <c:v>20613.599999999999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целевой трансферт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77EF074E-970D-403B-96DE-078BB6BDFB75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 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Лист1!$B$1:$D$1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Лист1!$B$6:$D$6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53744"/>
        <c:axId val="185192272"/>
      </c:barChart>
      <c:lineChart>
        <c:grouping val="standard"/>
        <c:varyColors val="0"/>
        <c:ser>
          <c:idx val="3"/>
          <c:order val="3"/>
          <c:tx>
            <c:strRef>
              <c:f>Лист1!$A$5</c:f>
              <c:strCache>
                <c:ptCount val="1"/>
                <c:pt idx="0">
                  <c:v>азайтылмайтын қалдық  (30% ЖІӨ қатысты)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diamond"/>
            <c:size val="5"/>
            <c:spPr>
              <a:solidFill>
                <a:srgbClr val="C00000"/>
              </a:solidFill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800" i="0" dirty="0" smtClean="0"/>
                      <a:t>13</a:t>
                    </a:r>
                    <a:r>
                      <a:rPr lang="en-US" sz="800" i="0" baseline="0" dirty="0" smtClean="0"/>
                      <a:t> 509</a:t>
                    </a:r>
                    <a:endParaRPr lang="en-US" sz="800" i="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800" dirty="0" smtClean="0"/>
                      <a:t>15</a:t>
                    </a:r>
                    <a:r>
                      <a:rPr lang="en-US" sz="800" baseline="0" dirty="0" smtClean="0"/>
                      <a:t> 135</a:t>
                    </a:r>
                    <a:endParaRPr lang="en-US" sz="80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800" dirty="0" smtClean="0"/>
                      <a:t>17</a:t>
                    </a:r>
                    <a:r>
                      <a:rPr lang="en-US" sz="800" baseline="0" dirty="0" smtClean="0"/>
                      <a:t> 162</a:t>
                    </a:r>
                    <a:endParaRPr lang="en-US" sz="80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800" dirty="0" smtClean="0"/>
                      <a:t>15 135</a:t>
                    </a:r>
                    <a:endParaRPr lang="en-US" sz="80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800" dirty="0" smtClean="0"/>
                      <a:t>17 162</a:t>
                    </a:r>
                    <a:endParaRPr lang="en-US" sz="800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strCache>
            </c:strRef>
          </c:cat>
          <c:val>
            <c:numRef>
              <c:f>Лист1!$B$5:$D$5</c:f>
              <c:numCache>
                <c:formatCode>#,##0.0</c:formatCode>
                <c:ptCount val="3"/>
                <c:pt idx="0">
                  <c:v>13509.659999999998</c:v>
                </c:pt>
                <c:pt idx="1">
                  <c:v>15134.699999999999</c:v>
                </c:pt>
                <c:pt idx="2">
                  <c:v>17162.309999999998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3744"/>
        <c:axId val="185192272"/>
      </c:lineChart>
      <c:catAx>
        <c:axId val="1953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85192272"/>
        <c:crosses val="autoZero"/>
        <c:auto val="1"/>
        <c:lblAlgn val="ctr"/>
        <c:lblOffset val="100"/>
        <c:noMultiLvlLbl val="0"/>
      </c:catAx>
      <c:valAx>
        <c:axId val="185192272"/>
        <c:scaling>
          <c:orientation val="minMax"/>
          <c:max val="24000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crossAx val="1953744"/>
        <c:crosses val="autoZero"/>
        <c:crossBetween val="between"/>
        <c:majorUnit val="6000"/>
      </c:valAx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1.7420658211177279E-2"/>
          <c:y val="0.88262891786922759"/>
          <c:w val="0.73607112415948484"/>
          <c:h val="0.11737106789817497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+mn-lt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A7C653-F4D1-47BF-8272-466B709CA0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695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243"/>
            <a:ext cx="5438775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80064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E67EB5-DF7E-42EF-ACAB-8A1D44FAA0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229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5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 bwMode="auto">
          <a:xfrm>
            <a:off x="3849688" y="9380538"/>
            <a:ext cx="2946400" cy="492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5564" tIns="47782" rIns="95564" bIns="47782" anchor="b"/>
          <a:lstStyle/>
          <a:p>
            <a:pPr algn="r">
              <a:defRPr/>
            </a:pPr>
            <a:fld id="{EEB9CFC8-5326-4E2C-AB6A-F37DEBB6442F}" type="slidenum">
              <a:rPr lang="ru-RU" sz="1300">
                <a:cs typeface="+mn-cs"/>
              </a:rPr>
              <a:pPr algn="r">
                <a:defRPr/>
              </a:pPr>
              <a:t>2</a:t>
            </a:fld>
            <a:endParaRPr lang="ru-RU" sz="13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83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D91657-1749-4C06-A36B-BA78E9F5659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55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428625" y="836613"/>
            <a:ext cx="8893175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428625" y="260350"/>
            <a:ext cx="8893175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9302750" y="6348413"/>
            <a:ext cx="595313" cy="500062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EDDD606-71DE-45A8-8C51-A7FCEBA928E1}" type="slidenum">
              <a:rPr lang="en-US" b="1">
                <a:latin typeface="Arial" charset="0"/>
                <a:cs typeface="Arial" charset="0"/>
              </a:rPr>
              <a:pPr algn="ctr">
                <a:defRPr/>
              </a:pPr>
              <a:t>‹#›</a:t>
            </a:fld>
            <a:endParaRPr lang="en-US" b="1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300">
                <a:latin typeface="Arial" pitchFamily="34" charset="0"/>
                <a:cs typeface="Arial" pitchFamily="34" charset="0"/>
              </a:defRPr>
            </a:lvl1pPr>
            <a:lvl2pPr>
              <a:defRPr sz="1300">
                <a:latin typeface="Arial" pitchFamily="34" charset="0"/>
                <a:cs typeface="Arial" pitchFamily="34" charset="0"/>
              </a:defRPr>
            </a:lvl2pPr>
            <a:lvl3pPr>
              <a:defRPr sz="1300">
                <a:latin typeface="Arial" pitchFamily="34" charset="0"/>
                <a:cs typeface="Arial" pitchFamily="34" charset="0"/>
              </a:defRPr>
            </a:lvl3pPr>
            <a:lvl4pPr>
              <a:defRPr sz="1300">
                <a:latin typeface="Arial" pitchFamily="34" charset="0"/>
                <a:cs typeface="Arial" pitchFamily="34" charset="0"/>
              </a:defRPr>
            </a:lvl4pPr>
            <a:lvl5pPr>
              <a:defRPr sz="13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741363" y="3573463"/>
            <a:ext cx="84248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739775" y="2133600"/>
            <a:ext cx="84248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43"/>
            <a:ext cx="8420100" cy="1470025"/>
          </a:xfrm>
        </p:spPr>
        <p:txBody>
          <a:bodyPr/>
          <a:lstStyle>
            <a:lvl1pPr algn="r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9153" y="3886213"/>
            <a:ext cx="8345488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38280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5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76776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279525"/>
            <a:ext cx="7099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3510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00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366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ru-RU" sz="13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4851" y="2133600"/>
            <a:ext cx="8496621" cy="1443038"/>
          </a:xfrm>
        </p:spPr>
        <p:txBody>
          <a:bodyPr/>
          <a:lstStyle/>
          <a:p>
            <a:pPr algn="l"/>
            <a:r>
              <a:rPr lang="ru-RU" dirty="0">
                <a:latin typeface="Arial" charset="0"/>
                <a:cs typeface="Arial" charset="0"/>
              </a:rPr>
              <a:t>«</a:t>
            </a:r>
            <a:r>
              <a:rPr lang="kk-KZ" dirty="0">
                <a:latin typeface="Arial" charset="0"/>
                <a:cs typeface="Arial" charset="0"/>
              </a:rPr>
              <a:t>Қазақстан Республикасының Ұлттық қорынан           2015-2017 жылдарға арналған кепілдендірілген трансферт туралы» Заң Жобасы </a:t>
            </a:r>
            <a:endParaRPr dirty="0" smtClean="0">
              <a:latin typeface="Arial" charset="0"/>
              <a:cs typeface="Arial" charset="0"/>
            </a:endParaRPr>
          </a:p>
        </p:txBody>
      </p:sp>
      <p:sp>
        <p:nvSpPr>
          <p:cNvPr id="6146" name="Subtitle 3"/>
          <p:cNvSpPr>
            <a:spLocks noGrp="1"/>
          </p:cNvSpPr>
          <p:nvPr>
            <p:ph type="subTitle" idx="1"/>
          </p:nvPr>
        </p:nvSpPr>
        <p:spPr>
          <a:xfrm>
            <a:off x="928688" y="6261100"/>
            <a:ext cx="8345487" cy="407988"/>
          </a:xfrm>
        </p:spPr>
        <p:txBody>
          <a:bodyPr/>
          <a:lstStyle/>
          <a:p>
            <a:pPr algn="ctr"/>
            <a:r>
              <a:rPr lang="ru-RU" sz="1600" b="1" dirty="0" err="1">
                <a:solidFill>
                  <a:srgbClr val="003366"/>
                </a:solidFill>
                <a:latin typeface="Arial" charset="0"/>
                <a:cs typeface="Arial" charset="0"/>
              </a:rPr>
              <a:t>Қыркүйек</a:t>
            </a:r>
            <a:r>
              <a:rPr lang="ru-RU" sz="1600" b="1" dirty="0">
                <a:solidFill>
                  <a:srgbClr val="003366"/>
                </a:solidFill>
                <a:latin typeface="Arial" charset="0"/>
                <a:cs typeface="Arial" charset="0"/>
              </a:rPr>
              <a:t>, 2014 ж.</a:t>
            </a:r>
          </a:p>
        </p:txBody>
      </p:sp>
      <p:sp>
        <p:nvSpPr>
          <p:cNvPr id="5" name="Subtitle 3"/>
          <p:cNvSpPr txBox="1">
            <a:spLocks/>
          </p:cNvSpPr>
          <p:nvPr/>
        </p:nvSpPr>
        <p:spPr bwMode="auto">
          <a:xfrm>
            <a:off x="704850" y="3645024"/>
            <a:ext cx="3960118" cy="72008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spcBef>
                <a:spcPts val="0"/>
              </a:spcBef>
              <a:defRPr/>
            </a:pPr>
            <a:r>
              <a:rPr lang="kk-KZ" b="1" kern="0" dirty="0" smtClean="0">
                <a:solidFill>
                  <a:srgbClr val="FFFFFF"/>
                </a:solidFill>
                <a:cs typeface="Arial" pitchFamily="34" charset="0"/>
              </a:rPr>
              <a:t>Қазақстан Республикасының Ұлттық </a:t>
            </a:r>
            <a:r>
              <a:rPr lang="kk-KZ" b="1" kern="0" dirty="0" smtClean="0">
                <a:solidFill>
                  <a:srgbClr val="FFFFFF"/>
                </a:solidFill>
                <a:cs typeface="Arial" pitchFamily="34" charset="0"/>
              </a:rPr>
              <a:t> экономика </a:t>
            </a:r>
            <a:r>
              <a:rPr lang="kk-KZ" b="1" kern="0" dirty="0" smtClean="0">
                <a:solidFill>
                  <a:srgbClr val="FFFFFF"/>
                </a:solidFill>
                <a:cs typeface="Arial" pitchFamily="34" charset="0"/>
              </a:rPr>
              <a:t>министрлігі</a:t>
            </a:r>
            <a:endParaRPr lang="en-US" b="1" kern="0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82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 idx="4294967295"/>
          </p:nvPr>
        </p:nvSpPr>
        <p:spPr>
          <a:xfrm>
            <a:off x="415925" y="274638"/>
            <a:ext cx="9001125" cy="561975"/>
          </a:xfrm>
        </p:spPr>
        <p:txBody>
          <a:bodyPr/>
          <a:lstStyle/>
          <a:p>
            <a:r>
              <a:rPr sz="1800" dirty="0" err="1" smtClean="0"/>
              <a:t>Заң</a:t>
            </a:r>
            <a:r>
              <a:rPr sz="1800" dirty="0" smtClean="0"/>
              <a:t> </a:t>
            </a:r>
            <a:r>
              <a:rPr sz="1800" dirty="0" err="1" smtClean="0"/>
              <a:t>жобасын</a:t>
            </a:r>
            <a:r>
              <a:rPr sz="1800" dirty="0" smtClean="0"/>
              <a:t> </a:t>
            </a:r>
            <a:r>
              <a:rPr sz="1800" dirty="0" err="1" smtClean="0"/>
              <a:t>әзірлеу</a:t>
            </a:r>
            <a:r>
              <a:rPr sz="1800" dirty="0" smtClean="0"/>
              <a:t> </a:t>
            </a:r>
            <a:r>
              <a:rPr sz="1800" dirty="0" err="1" smtClean="0"/>
              <a:t>негіздемесі</a:t>
            </a:r>
            <a:r>
              <a:rPr sz="1800" dirty="0" smtClean="0"/>
              <a:t> </a:t>
            </a:r>
            <a:r>
              <a:rPr sz="1800" dirty="0" err="1" smtClean="0"/>
              <a:t>және</a:t>
            </a:r>
            <a:r>
              <a:rPr sz="1800" dirty="0" smtClean="0"/>
              <a:t> </a:t>
            </a:r>
            <a:r>
              <a:rPr sz="1800" dirty="0" err="1" smtClean="0"/>
              <a:t>Ұлттық</a:t>
            </a:r>
            <a:r>
              <a:rPr sz="1800" dirty="0" smtClean="0"/>
              <a:t> </a:t>
            </a:r>
            <a:r>
              <a:rPr sz="1800" dirty="0" err="1" smtClean="0"/>
              <a:t>қордан</a:t>
            </a:r>
            <a:r>
              <a:rPr sz="1800" dirty="0" smtClean="0"/>
              <a:t> </a:t>
            </a:r>
            <a:r>
              <a:rPr sz="1800" dirty="0" err="1" smtClean="0"/>
              <a:t>кепілдендірілген</a:t>
            </a:r>
            <a:r>
              <a:rPr sz="1800" dirty="0" smtClean="0"/>
              <a:t> </a:t>
            </a:r>
            <a:r>
              <a:rPr sz="1800" dirty="0" err="1" smtClean="0"/>
              <a:t>трансферттің</a:t>
            </a:r>
            <a:r>
              <a:rPr sz="1800" dirty="0" smtClean="0"/>
              <a:t> </a:t>
            </a:r>
            <a:r>
              <a:rPr sz="1800" dirty="0" err="1" smtClean="0"/>
              <a:t>мөлшерін</a:t>
            </a:r>
            <a:r>
              <a:rPr sz="1800" dirty="0" smtClean="0"/>
              <a:t> </a:t>
            </a:r>
            <a:r>
              <a:rPr sz="1800" dirty="0" err="1" smtClean="0"/>
              <a:t>айқындау</a:t>
            </a:r>
            <a:endParaRPr lang="en-US" sz="1800" dirty="0" smtClean="0"/>
          </a:p>
        </p:txBody>
      </p:sp>
      <p:sp>
        <p:nvSpPr>
          <p:cNvPr id="8194" name="Rectangle 3"/>
          <p:cNvSpPr txBox="1">
            <a:spLocks noChangeArrowheads="1"/>
          </p:cNvSpPr>
          <p:nvPr/>
        </p:nvSpPr>
        <p:spPr bwMode="auto">
          <a:xfrm>
            <a:off x="396875" y="1146175"/>
            <a:ext cx="9020175" cy="530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 algn="just">
              <a:spcAft>
                <a:spcPts val="1200"/>
              </a:spcAft>
              <a:buClr>
                <a:srgbClr val="003366"/>
              </a:buClr>
              <a:buSzPct val="100000"/>
              <a:buFont typeface="Wingdings" pitchFamily="2" charset="2"/>
              <a:buChar char="§"/>
            </a:pPr>
            <a:r>
              <a:rPr lang="ru-RU" sz="1600" dirty="0">
                <a:cs typeface="Arial" charset="0"/>
              </a:rPr>
              <a:t>Бюджет </a:t>
            </a:r>
            <a:r>
              <a:rPr lang="ru-RU" sz="1600" dirty="0" err="1">
                <a:cs typeface="Arial" charset="0"/>
              </a:rPr>
              <a:t>кодексінің</a:t>
            </a:r>
            <a:r>
              <a:rPr lang="ru-RU" sz="1600" dirty="0">
                <a:cs typeface="Arial" charset="0"/>
              </a:rPr>
              <a:t> 24-бабына </a:t>
            </a:r>
            <a:r>
              <a:rPr lang="ru-RU" sz="1600" dirty="0" err="1">
                <a:cs typeface="Arial" charset="0"/>
              </a:rPr>
              <a:t>сәйкес</a:t>
            </a:r>
            <a:r>
              <a:rPr lang="ru-RU" sz="1600" dirty="0">
                <a:cs typeface="Arial" charset="0"/>
              </a:rPr>
              <a:t>, </a:t>
            </a:r>
            <a:r>
              <a:rPr lang="ru-RU" sz="1600" dirty="0" err="1">
                <a:cs typeface="Arial" charset="0"/>
              </a:rPr>
              <a:t>Ұлттық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қордан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кепілдендірілген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трансферттің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мөлшері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абсолюттік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тіркелген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мәнінде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айқындалады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және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Қазақстан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Республикасының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заңымен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>
                <a:cs typeface="Arial" charset="0"/>
              </a:rPr>
              <a:t>бекітіледі</a:t>
            </a:r>
            <a:endParaRPr lang="ru-RU" sz="1600" dirty="0">
              <a:cs typeface="Arial" charset="0"/>
            </a:endParaRPr>
          </a:p>
          <a:p>
            <a:pPr marL="271463" indent="-271463" algn="just">
              <a:spcAft>
                <a:spcPts val="1200"/>
              </a:spcAft>
              <a:buClr>
                <a:srgbClr val="003366"/>
              </a:buClr>
              <a:buSzPct val="100000"/>
              <a:buFont typeface="Wingdings" pitchFamily="2" charset="2"/>
              <a:buChar char="§"/>
            </a:pPr>
            <a:r>
              <a:rPr lang="ru-RU" sz="1600" dirty="0" err="1"/>
              <a:t>Ұлттық</a:t>
            </a:r>
            <a:r>
              <a:rPr lang="ru-RU" sz="1600" dirty="0"/>
              <a:t> </a:t>
            </a:r>
            <a:r>
              <a:rPr lang="ru-RU" sz="1600" dirty="0" err="1"/>
              <a:t>қор</a:t>
            </a:r>
            <a:r>
              <a:rPr lang="ru-RU" sz="1600" dirty="0"/>
              <a:t> </a:t>
            </a:r>
            <a:r>
              <a:rPr lang="ru-RU" sz="1600" dirty="0" err="1"/>
              <a:t>қаражатын</a:t>
            </a:r>
            <a:r>
              <a:rPr lang="ru-RU" sz="1600" dirty="0"/>
              <a:t> </a:t>
            </a:r>
            <a:r>
              <a:rPr lang="ru-RU" sz="1600" dirty="0" err="1"/>
              <a:t>қалыптастыру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пайдалану</a:t>
            </a:r>
            <a:r>
              <a:rPr lang="ru-RU" sz="1600" dirty="0"/>
              <a:t> </a:t>
            </a:r>
            <a:r>
              <a:rPr lang="ru-RU" sz="1600" dirty="0" err="1"/>
              <a:t>тұжырымдамасында</a:t>
            </a:r>
            <a:r>
              <a:rPr lang="ru-RU" sz="1600" dirty="0"/>
              <a:t> </a:t>
            </a:r>
            <a:r>
              <a:rPr lang="ru-RU" sz="1600" dirty="0" err="1"/>
              <a:t>республикалық</a:t>
            </a:r>
            <a:r>
              <a:rPr lang="ru-RU" sz="1600" dirty="0"/>
              <a:t> </a:t>
            </a:r>
            <a:r>
              <a:rPr lang="ru-RU" sz="1600" dirty="0" err="1"/>
              <a:t>бюджетке</a:t>
            </a:r>
            <a:r>
              <a:rPr lang="ru-RU" sz="1600" dirty="0"/>
              <a:t> </a:t>
            </a:r>
            <a:r>
              <a:rPr lang="ru-RU" sz="1600" dirty="0" err="1"/>
              <a:t>экономикадағы</a:t>
            </a:r>
            <a:r>
              <a:rPr lang="ru-RU" sz="1600" dirty="0"/>
              <a:t> </a:t>
            </a:r>
            <a:r>
              <a:rPr lang="ru-RU" sz="1600" dirty="0" err="1"/>
              <a:t>ахуалға</a:t>
            </a:r>
            <a:r>
              <a:rPr lang="ru-RU" sz="1600" dirty="0"/>
              <a:t> </a:t>
            </a:r>
            <a:r>
              <a:rPr lang="ru-RU" sz="1600" dirty="0" err="1"/>
              <a:t>байланысты</a:t>
            </a:r>
            <a:r>
              <a:rPr lang="ru-RU" sz="1600" dirty="0"/>
              <a:t> </a:t>
            </a:r>
            <a:r>
              <a:rPr lang="ru-RU" sz="1600" u="sng" dirty="0"/>
              <a:t>+</a:t>
            </a:r>
            <a:r>
              <a:rPr lang="ru-RU" sz="1600" dirty="0"/>
              <a:t> 15 %</a:t>
            </a:r>
            <a:r>
              <a:rPr lang="ru-RU" dirty="0"/>
              <a:t> </a:t>
            </a:r>
            <a:r>
              <a:rPr lang="ru-RU" sz="1600" dirty="0" err="1">
                <a:latin typeface="Tahoma" pitchFamily="34" charset="0"/>
              </a:rPr>
              <a:t>түзету</a:t>
            </a:r>
            <a:r>
              <a:rPr lang="ru-RU" sz="1600" dirty="0">
                <a:latin typeface="Tahoma" pitchFamily="34" charset="0"/>
              </a:rPr>
              <a:t> </a:t>
            </a:r>
            <a:r>
              <a:rPr lang="ru-RU" sz="1600" dirty="0" err="1">
                <a:latin typeface="Tahoma" pitchFamily="34" charset="0"/>
              </a:rPr>
              <a:t>мүмкіндігімен</a:t>
            </a:r>
            <a:r>
              <a:rPr lang="ru-RU" dirty="0"/>
              <a:t> </a:t>
            </a:r>
            <a:r>
              <a:rPr lang="ru-RU" sz="1600" dirty="0"/>
              <a:t>8 млрд. АҚШ доллары </a:t>
            </a:r>
            <a:r>
              <a:rPr lang="ru-RU" sz="1600" dirty="0" err="1"/>
              <a:t>деңгейінде</a:t>
            </a:r>
            <a:r>
              <a:rPr lang="ru-RU" sz="1600" dirty="0"/>
              <a:t> </a:t>
            </a:r>
            <a:r>
              <a:rPr lang="ru-RU" sz="1600" dirty="0" err="1"/>
              <a:t>абсолюттік</a:t>
            </a:r>
            <a:r>
              <a:rPr lang="ru-RU" sz="1600" dirty="0"/>
              <a:t> </a:t>
            </a:r>
            <a:r>
              <a:rPr lang="ru-RU" sz="1600" dirty="0" err="1"/>
              <a:t>мәнінде</a:t>
            </a:r>
            <a:r>
              <a:rPr lang="ru-RU" sz="1600" dirty="0"/>
              <a:t> </a:t>
            </a:r>
            <a:r>
              <a:rPr lang="ru-RU" sz="1600" dirty="0" err="1"/>
              <a:t>кепілдендірілген</a:t>
            </a:r>
            <a:r>
              <a:rPr lang="ru-RU" sz="1600" dirty="0"/>
              <a:t> трансферт </a:t>
            </a:r>
            <a:r>
              <a:rPr lang="ru-RU" sz="1600" dirty="0" err="1"/>
              <a:t>тіркелген</a:t>
            </a:r>
            <a:endParaRPr lang="ru-RU" sz="1600" dirty="0"/>
          </a:p>
          <a:p>
            <a:pPr marL="271463" indent="-271463" algn="just">
              <a:buFont typeface="Wingdings" pitchFamily="2" charset="2"/>
              <a:buChar char="§"/>
            </a:pPr>
            <a:r>
              <a:rPr lang="kk-KZ" sz="1600" dirty="0"/>
              <a:t>АҚШ долларының есептеу бағамын (185 теңге) және Ұлттық қорды басқару жөніндегі кеңестің кепілдендірілген </a:t>
            </a:r>
            <a:r>
              <a:rPr lang="kk-KZ" sz="1600" dirty="0" smtClean="0"/>
              <a:t>трансферттің тіркелген мөлшері </a:t>
            </a:r>
            <a:r>
              <a:rPr lang="kk-KZ" sz="1600" dirty="0"/>
              <a:t>15 %-ға ұлғайту туралы шешімін ескере отырып, оның мөлшері 2015 – 2017 жылдарға </a:t>
            </a:r>
            <a:r>
              <a:rPr lang="ru-RU" sz="1600" dirty="0" smtClean="0"/>
              <a:t>:</a:t>
            </a:r>
            <a:endParaRPr lang="ru-RU" sz="1600" dirty="0"/>
          </a:p>
          <a:p>
            <a:pPr marL="271463" indent="-271463">
              <a:buFont typeface="Wingdings" pitchFamily="2" charset="2"/>
              <a:buChar char="§"/>
            </a:pPr>
            <a:endParaRPr lang="ru-RU" sz="1600" b="1" dirty="0">
              <a:cs typeface="Arial" charset="0"/>
            </a:endParaRPr>
          </a:p>
          <a:p>
            <a:pPr marL="993775" lvl="1" indent="-23813">
              <a:spcAft>
                <a:spcPts val="1200"/>
              </a:spcAft>
            </a:pPr>
            <a:r>
              <a:rPr lang="ru-RU" sz="1600" b="1" dirty="0" smtClean="0">
                <a:cs typeface="Arial" charset="0"/>
              </a:rPr>
              <a:t>2015 </a:t>
            </a:r>
            <a:r>
              <a:rPr lang="ru-RU" sz="1600" b="1" dirty="0" err="1">
                <a:cs typeface="Arial" charset="0"/>
              </a:rPr>
              <a:t>жыл</a:t>
            </a:r>
            <a:r>
              <a:rPr lang="kk-KZ" sz="1600" dirty="0">
                <a:cs typeface="Arial" charset="0"/>
              </a:rPr>
              <a:t>  – </a:t>
            </a:r>
            <a:r>
              <a:rPr lang="ru-RU" sz="1600" dirty="0">
                <a:cs typeface="Arial" charset="0"/>
              </a:rPr>
              <a:t>1 </a:t>
            </a:r>
            <a:r>
              <a:rPr lang="ru-RU" sz="1600" dirty="0" smtClean="0">
                <a:cs typeface="Arial" charset="0"/>
              </a:rPr>
              <a:t>480,0</a:t>
            </a:r>
            <a:r>
              <a:rPr lang="ru-RU" sz="1600" dirty="0">
                <a:cs typeface="Arial" charset="0"/>
              </a:rPr>
              <a:t>  млрд. </a:t>
            </a:r>
            <a:r>
              <a:rPr lang="ru-RU" sz="1600" dirty="0" err="1">
                <a:cs typeface="Arial" charset="0"/>
              </a:rPr>
              <a:t>теңге</a:t>
            </a:r>
            <a:r>
              <a:rPr lang="ru-RU" sz="1600" dirty="0">
                <a:cs typeface="Arial" charset="0"/>
              </a:rPr>
              <a:t>;</a:t>
            </a:r>
          </a:p>
          <a:p>
            <a:pPr marL="993775" lvl="1" indent="-23813">
              <a:spcAft>
                <a:spcPts val="1200"/>
              </a:spcAft>
            </a:pPr>
            <a:r>
              <a:rPr lang="ru-RU" sz="1600" b="1" dirty="0" smtClean="0">
                <a:cs typeface="Arial" charset="0"/>
              </a:rPr>
              <a:t>2016 </a:t>
            </a:r>
            <a:r>
              <a:rPr lang="ru-RU" sz="1600" b="1" dirty="0" err="1">
                <a:cs typeface="Arial" charset="0"/>
              </a:rPr>
              <a:t>жыл</a:t>
            </a:r>
            <a:r>
              <a:rPr lang="kk-KZ" sz="1600" dirty="0">
                <a:cs typeface="Arial" charset="0"/>
              </a:rPr>
              <a:t>  – </a:t>
            </a:r>
            <a:r>
              <a:rPr lang="ru-RU" sz="1600" dirty="0">
                <a:cs typeface="Arial" charset="0"/>
              </a:rPr>
              <a:t>1 </a:t>
            </a:r>
            <a:r>
              <a:rPr lang="ru-RU" sz="1600" dirty="0" smtClean="0">
                <a:cs typeface="Arial" charset="0"/>
              </a:rPr>
              <a:t>702,0  </a:t>
            </a:r>
            <a:r>
              <a:rPr lang="ru-RU" sz="1600" dirty="0">
                <a:cs typeface="Arial" charset="0"/>
              </a:rPr>
              <a:t>млрд. </a:t>
            </a:r>
            <a:r>
              <a:rPr lang="ru-RU" sz="1600" dirty="0" err="1">
                <a:cs typeface="Arial" charset="0"/>
              </a:rPr>
              <a:t>теңге</a:t>
            </a:r>
            <a:r>
              <a:rPr lang="ru-RU" sz="1600" dirty="0">
                <a:cs typeface="Arial" charset="0"/>
              </a:rPr>
              <a:t>;</a:t>
            </a:r>
          </a:p>
          <a:p>
            <a:pPr marL="993775" lvl="1" indent="-23813">
              <a:spcAft>
                <a:spcPts val="1200"/>
              </a:spcAft>
            </a:pPr>
            <a:r>
              <a:rPr lang="ru-RU" sz="1600" b="1" dirty="0" smtClean="0">
                <a:cs typeface="Arial" charset="0"/>
              </a:rPr>
              <a:t>2017 </a:t>
            </a:r>
            <a:r>
              <a:rPr lang="ru-RU" sz="1600" b="1" dirty="0" err="1">
                <a:cs typeface="Arial" charset="0"/>
              </a:rPr>
              <a:t>жыл</a:t>
            </a:r>
            <a:r>
              <a:rPr lang="kk-KZ" sz="1600" dirty="0">
                <a:cs typeface="Arial" charset="0"/>
              </a:rPr>
              <a:t>  – </a:t>
            </a:r>
            <a:r>
              <a:rPr lang="ru-RU" sz="1600" dirty="0">
                <a:cs typeface="Arial" charset="0"/>
              </a:rPr>
              <a:t>1 </a:t>
            </a:r>
            <a:r>
              <a:rPr lang="ru-RU" sz="1600" dirty="0" smtClean="0">
                <a:cs typeface="Arial" charset="0"/>
              </a:rPr>
              <a:t>702,0  </a:t>
            </a:r>
            <a:r>
              <a:rPr lang="ru-RU" sz="1600" dirty="0">
                <a:cs typeface="Arial" charset="0"/>
              </a:rPr>
              <a:t>млрд. </a:t>
            </a:r>
            <a:r>
              <a:rPr lang="ru-RU" sz="1600" dirty="0" err="1" smtClean="0">
                <a:cs typeface="Arial" charset="0"/>
              </a:rPr>
              <a:t>теңге</a:t>
            </a:r>
            <a:r>
              <a:rPr lang="ru-RU" sz="1600" dirty="0">
                <a:cs typeface="Arial" charset="0"/>
              </a:rPr>
              <a:t> </a:t>
            </a:r>
            <a:r>
              <a:rPr lang="ru-RU" sz="1600" dirty="0" err="1" smtClean="0">
                <a:cs typeface="Arial" charset="0"/>
              </a:rPr>
              <a:t>сомасында</a:t>
            </a:r>
            <a:r>
              <a:rPr lang="ru-RU" sz="1600" dirty="0" smtClean="0">
                <a:cs typeface="Arial" charset="0"/>
              </a:rPr>
              <a:t> </a:t>
            </a:r>
            <a:r>
              <a:rPr lang="ru-RU" sz="1600" dirty="0" err="1" smtClean="0">
                <a:cs typeface="Arial" charset="0"/>
              </a:rPr>
              <a:t>белгіленген</a:t>
            </a:r>
            <a:r>
              <a:rPr lang="ru-RU" sz="1600" dirty="0"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005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415924" y="274638"/>
            <a:ext cx="9001571" cy="561975"/>
          </a:xfrm>
        </p:spPr>
        <p:txBody>
          <a:bodyPr/>
          <a:lstStyle/>
          <a:p>
            <a:r>
              <a:rPr lang="ru-RU" sz="1600" dirty="0" err="1"/>
              <a:t>Ұлттық</a:t>
            </a:r>
            <a:r>
              <a:rPr lang="ru-RU" sz="1600" dirty="0"/>
              <a:t> </a:t>
            </a:r>
            <a:r>
              <a:rPr lang="ru-RU" sz="1600" dirty="0" err="1"/>
              <a:t>қор</a:t>
            </a:r>
            <a:r>
              <a:rPr lang="ru-RU" sz="1600" dirty="0"/>
              <a:t> </a:t>
            </a:r>
            <a:r>
              <a:rPr lang="ru-RU" sz="1600" dirty="0" err="1"/>
              <a:t>көрсеткіштерінің</a:t>
            </a:r>
            <a:r>
              <a:rPr lang="ru-RU" sz="1600" dirty="0"/>
              <a:t> </a:t>
            </a:r>
            <a:r>
              <a:rPr lang="ru-RU" sz="1600" dirty="0" err="1"/>
              <a:t>болжамы</a:t>
            </a:r>
            <a:r>
              <a:rPr lang="ru-RU" sz="1600" dirty="0"/>
              <a:t> </a:t>
            </a:r>
            <a:endParaRPr lang="en-US" sz="16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683144"/>
              </p:ext>
            </p:extLst>
          </p:nvPr>
        </p:nvGraphicFramePr>
        <p:xfrm>
          <a:off x="728529" y="4339009"/>
          <a:ext cx="8688965" cy="2042316"/>
        </p:xfrm>
        <a:graphic>
          <a:graphicData uri="http://schemas.openxmlformats.org/drawingml/2006/table">
            <a:tbl>
              <a:tblPr/>
              <a:tblGrid>
                <a:gridCol w="5217068"/>
                <a:gridCol w="1157299"/>
                <a:gridCol w="1157299"/>
                <a:gridCol w="1157299"/>
              </a:tblGrid>
              <a:tr h="226924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2015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жыл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2016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жыл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2017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жыл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Ұлттық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қорға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түсетін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түсімдер-Барлығы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558,8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635,8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662,8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marL="358775" indent="0"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мұнай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секторынан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алынатын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тікелей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салықтар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989,5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983,5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Ұлттық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қор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қаражатын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пайдалану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710,9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713,2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кепілдендірілген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трансферт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429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1 702,0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1 702,0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Қорға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түсетін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таза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түсімдер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847,9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1 923,7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1 949,6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Ұлттық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қордың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жыл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соңындағы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қаражаты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-Барлығы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16 740,2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18 663,9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20 613,6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D5EA"/>
                    </a:solidFill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млрд. АҚШ долл.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103,1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113,5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124,0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6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ЖІӨ-</a:t>
                      </a:r>
                      <a:r>
                        <a:rPr lang="ru-RU" sz="1200" b="0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ге</a:t>
                      </a:r>
                      <a:r>
                        <a:rPr lang="ru-RU" sz="1200" b="0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қатысты</a:t>
                      </a:r>
                      <a:r>
                        <a:rPr lang="ru-RU" sz="1200" b="0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%-бен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0" i="1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37,2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0" i="1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37,0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k-KZ" sz="1200" b="0" i="1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36,0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8350604" y="4077072"/>
            <a:ext cx="1095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 dirty="0">
                <a:solidFill>
                  <a:srgbClr val="000000"/>
                </a:solidFill>
                <a:cs typeface="Arial" pitchFamily="34" charset="0"/>
              </a:rPr>
              <a:t>млрд. </a:t>
            </a:r>
            <a:r>
              <a:rPr lang="ru-RU" sz="1100" b="1" dirty="0" err="1" smtClean="0">
                <a:solidFill>
                  <a:srgbClr val="000000"/>
                </a:solidFill>
                <a:cs typeface="Arial" pitchFamily="34" charset="0"/>
              </a:rPr>
              <a:t>теңге</a:t>
            </a:r>
            <a:endParaRPr lang="ru-RU" sz="1100" b="1" dirty="0">
              <a:solidFill>
                <a:srgbClr val="000000"/>
              </a:solidFill>
              <a:cs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379249816"/>
              </p:ext>
            </p:extLst>
          </p:nvPr>
        </p:nvGraphicFramePr>
        <p:xfrm>
          <a:off x="632520" y="1359932"/>
          <a:ext cx="8869560" cy="2717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488504" y="836712"/>
            <a:ext cx="8784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Қорда</a:t>
            </a:r>
            <a:r>
              <a:rPr lang="ru-RU" dirty="0">
                <a:solidFill>
                  <a:srgbClr val="FF0000"/>
                </a:solidFill>
              </a:rPr>
              <a:t> ЖІӨ-</a:t>
            </a:r>
            <a:r>
              <a:rPr lang="ru-RU" dirty="0" err="1">
                <a:solidFill>
                  <a:srgbClr val="FF0000"/>
                </a:solidFill>
              </a:rPr>
              <a:t>нің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болжамды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мәнінің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30 % </a:t>
            </a:r>
            <a:r>
              <a:rPr lang="ru-RU" dirty="0" err="1" smtClean="0">
                <a:solidFill>
                  <a:srgbClr val="FF0000"/>
                </a:solidFill>
              </a:rPr>
              <a:t>мөлшерінде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err="1">
                <a:solidFill>
                  <a:srgbClr val="FF0000"/>
                </a:solidFill>
              </a:rPr>
              <a:t>қаражаттың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азайтылмайтын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қалдығының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қағидаларын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сақтау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және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Ұлттық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қорда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қаражаттың</a:t>
            </a:r>
            <a:r>
              <a:rPr lang="ru-RU" dirty="0">
                <a:solidFill>
                  <a:srgbClr val="FF0000"/>
                </a:solidFill>
              </a:rPr>
              <a:t> таза </a:t>
            </a:r>
            <a:r>
              <a:rPr lang="ru-RU" dirty="0" err="1">
                <a:solidFill>
                  <a:srgbClr val="FF0000"/>
                </a:solidFill>
              </a:rPr>
              <a:t>жинақталуын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қамтамасыз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ету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01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13977</TotalTime>
  <Words>255</Words>
  <Application>Microsoft Office PowerPoint</Application>
  <PresentationFormat>Лист A4 (210x297 мм)</PresentationFormat>
  <Paragraphs>62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Tahoma</vt:lpstr>
      <vt:lpstr>Wingdings</vt:lpstr>
      <vt:lpstr>4_Оформление по умолчанию</vt:lpstr>
      <vt:lpstr>5_Оформление по умолчанию</vt:lpstr>
      <vt:lpstr>«Қазақстан Республикасының Ұлттық қорынан           2015-2017 жылдарға арналған кепілдендірілген трансферт туралы» Заң Жобасы </vt:lpstr>
      <vt:lpstr>Заң жобасын әзірлеу негіздемесі және Ұлттық қордан кепілдендірілген трансферттің мөлшерін айқындау</vt:lpstr>
      <vt:lpstr>Ұлттық қор көрсеткіштерінің болжамы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Айжан Токаева</cp:lastModifiedBy>
  <cp:revision>2384</cp:revision>
  <cp:lastPrinted>2014-09-10T06:18:03Z</cp:lastPrinted>
  <dcterms:created xsi:type="dcterms:W3CDTF">2008-11-13T12:29:55Z</dcterms:created>
  <dcterms:modified xsi:type="dcterms:W3CDTF">2014-09-11T05:39:14Z</dcterms:modified>
</cp:coreProperties>
</file>