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7" r:id="rId2"/>
    <p:sldId id="262" r:id="rId3"/>
    <p:sldId id="259" r:id="rId4"/>
    <p:sldId id="271" r:id="rId5"/>
    <p:sldId id="27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DFF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52618-FF26-4CAA-87E7-5EFA2C123BC3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BA5A2-5687-4A67-97E2-58604B5B3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D2D38-33D8-412A-8F84-8F26E52E47D9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  <p:sp>
        <p:nvSpPr>
          <p:cNvPr id="2150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684213"/>
            <a:ext cx="4573587" cy="3430587"/>
          </a:xfrm>
          <a:ln/>
        </p:spPr>
      </p:sp>
      <p:sp>
        <p:nvSpPr>
          <p:cNvPr id="21508" name="Заметки 2"/>
          <p:cNvSpPr>
            <a:spLocks noGrp="1"/>
          </p:cNvSpPr>
          <p:nvPr>
            <p:ph type="body" idx="1"/>
          </p:nvPr>
        </p:nvSpPr>
        <p:spPr>
          <a:xfrm>
            <a:off x="685962" y="4343510"/>
            <a:ext cx="5486078" cy="4115748"/>
          </a:xfrm>
          <a:noFill/>
          <a:ln/>
        </p:spPr>
        <p:txBody>
          <a:bodyPr lIns="91425" tIns="45712" rIns="91425" bIns="45712"/>
          <a:lstStyle/>
          <a:p>
            <a:pPr eaLnBrk="1" hangingPunct="1"/>
            <a:endParaRPr lang="kk-KZ" altLang="ru-RU" smtClean="0"/>
          </a:p>
        </p:txBody>
      </p:sp>
      <p:sp>
        <p:nvSpPr>
          <p:cNvPr id="21509" name="Номер слайда 3"/>
          <p:cNvSpPr txBox="1">
            <a:spLocks noGrp="1"/>
          </p:cNvSpPr>
          <p:nvPr/>
        </p:nvSpPr>
        <p:spPr bwMode="auto">
          <a:xfrm>
            <a:off x="3883892" y="8684099"/>
            <a:ext cx="2972498" cy="458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2" rIns="91425" bIns="45712" anchor="b"/>
          <a:lstStyle/>
          <a:p>
            <a:pPr algn="r" defTabSz="919163"/>
            <a:fld id="{A78AD46C-3684-4315-A907-A4F683164495}" type="slidenum">
              <a:rPr lang="ru-RU" altLang="ru-RU" sz="1200"/>
              <a:pPr algn="r" defTabSz="919163"/>
              <a:t>1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D2D38-33D8-412A-8F84-8F26E52E47D9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  <p:sp>
        <p:nvSpPr>
          <p:cNvPr id="2150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684213"/>
            <a:ext cx="4573587" cy="3430587"/>
          </a:xfrm>
          <a:ln/>
        </p:spPr>
      </p:sp>
      <p:sp>
        <p:nvSpPr>
          <p:cNvPr id="21508" name="Заметки 2"/>
          <p:cNvSpPr>
            <a:spLocks noGrp="1"/>
          </p:cNvSpPr>
          <p:nvPr>
            <p:ph type="body" idx="1"/>
          </p:nvPr>
        </p:nvSpPr>
        <p:spPr>
          <a:xfrm>
            <a:off x="685962" y="4343510"/>
            <a:ext cx="5486078" cy="4115748"/>
          </a:xfrm>
          <a:noFill/>
          <a:ln/>
        </p:spPr>
        <p:txBody>
          <a:bodyPr lIns="91425" tIns="45712" rIns="91425" bIns="45712"/>
          <a:lstStyle/>
          <a:p>
            <a:pPr eaLnBrk="1" hangingPunct="1"/>
            <a:endParaRPr lang="kk-KZ" altLang="ru-RU" smtClean="0"/>
          </a:p>
        </p:txBody>
      </p:sp>
      <p:sp>
        <p:nvSpPr>
          <p:cNvPr id="21509" name="Номер слайда 3"/>
          <p:cNvSpPr txBox="1">
            <a:spLocks noGrp="1"/>
          </p:cNvSpPr>
          <p:nvPr/>
        </p:nvSpPr>
        <p:spPr bwMode="auto">
          <a:xfrm>
            <a:off x="3883892" y="8684099"/>
            <a:ext cx="2972498" cy="458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2" rIns="91425" bIns="45712" anchor="b"/>
          <a:lstStyle/>
          <a:p>
            <a:pPr algn="r" defTabSz="919163"/>
            <a:fld id="{A78AD46C-3684-4315-A907-A4F683164495}" type="slidenum">
              <a:rPr lang="ru-RU" altLang="ru-RU" sz="1200"/>
              <a:pPr algn="r" defTabSz="919163"/>
              <a:t>3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BA5A2-5687-4A67-97E2-58604B5B386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D8DE-E118-401F-A1D4-D770B6A460B2}" type="datetime1">
              <a:rPr lang="ru-RU" smtClean="0"/>
              <a:pPr/>
              <a:t>12.09.2014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092D-AF21-4953-87BF-1E4177B7598F}" type="datetime1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6AEC-7EA9-4890-8F7A-668361A18A3C}" type="datetime1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ACA7-76AB-449A-915F-6554E90A2870}" type="datetime1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622C3-A11C-4384-9493-809817BCF8AE}" type="datetime1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400A-A5FC-4081-80CA-DAADB380FAE5}" type="datetime1">
              <a:rPr lang="ru-RU" smtClean="0"/>
              <a:pPr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7D7B-E62B-4B1C-8D51-552DF7072BC3}" type="datetime1">
              <a:rPr lang="ru-RU" smtClean="0"/>
              <a:pPr/>
              <a:t>12.09.2014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33BC-8B59-4A47-BEC4-C67517AB8C19}" type="datetime1">
              <a:rPr lang="ru-RU" smtClean="0"/>
              <a:pPr/>
              <a:t>12.09.2014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880B-0444-47C5-A012-D38E2BE07DC8}" type="datetime1">
              <a:rPr lang="ru-RU" smtClean="0"/>
              <a:pPr/>
              <a:t>12.09.2014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0232-D13B-46FB-A728-E1D5E1701964}" type="datetime1">
              <a:rPr lang="ru-RU" smtClean="0"/>
              <a:pPr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8ADB-B01E-4057-8306-D3C871E06A47}" type="datetime1">
              <a:rPr lang="ru-RU" smtClean="0"/>
              <a:pPr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979F39-FD31-4434-AC58-DFB2A96B052E}" type="datetime1">
              <a:rPr lang="ru-RU" smtClean="0"/>
              <a:pPr/>
              <a:t>12.09.2014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9"/>
          <p:cNvSpPr txBox="1">
            <a:spLocks noChangeArrowheads="1"/>
          </p:cNvSpPr>
          <p:nvPr/>
        </p:nvSpPr>
        <p:spPr bwMode="auto">
          <a:xfrm>
            <a:off x="395288" y="-3175"/>
            <a:ext cx="8302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Министерство </a:t>
            </a:r>
            <a:r>
              <a:rPr lang="ru-RU" altLang="ru-RU" sz="2400" b="1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национальной экономики</a:t>
            </a:r>
            <a:endParaRPr lang="ru-RU" altLang="ru-RU" sz="2400" b="1" dirty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Республики Казахстан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" y="1785926"/>
            <a:ext cx="8069263" cy="489364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проекте закона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Республики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Казахстан 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внесении изменений и дополнений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некоторые законодательные акты Республики Казахстан по вопросам ограничения участия государства в предпринимательской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30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3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3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2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Астана, 2014 год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214282" y="252691"/>
            <a:ext cx="87312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altLang="ru-RU" sz="2800" b="1" dirty="0" smtClean="0">
                <a:solidFill>
                  <a:schemeClr val="bg1"/>
                </a:solidFill>
                <a:latin typeface="Arial" charset="0"/>
              </a:rPr>
              <a:t>Усиление роли антимонопольного органа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5786" y="1500174"/>
            <a:ext cx="7715304" cy="1428760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t"/>
          <a:lstStyle/>
          <a:p>
            <a:pPr marL="173038" lvl="0"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Формирование, по результатам проведенного анализа товарных рынков, перечня подлежащих отчуждению госкомпаний, а также видов деятельности, передаваемых в конкурентную среду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5786" y="3286124"/>
            <a:ext cx="7715304" cy="1143008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t"/>
          <a:lstStyle/>
          <a:p>
            <a:pPr marL="173038" lvl="0" algn="just"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Обязательное согласование с антимонопольным органом каждого нового вида деятельности, планируемого осуществлять госкомпаниями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5786" y="4857760"/>
            <a:ext cx="7715304" cy="1143008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t"/>
          <a:lstStyle/>
          <a:p>
            <a:pPr marL="173038" lvl="0"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Публикация на сайте антимонопольного органа результатов анализа товарных рынков</a:t>
            </a:r>
          </a:p>
          <a:p>
            <a:pPr lvl="0"/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71472" y="1457309"/>
            <a:ext cx="438377" cy="328617"/>
          </a:xfrm>
          <a:prstGeom prst="ellipse">
            <a:avLst/>
          </a:prstGeom>
          <a:solidFill>
            <a:schemeClr val="bg2">
              <a:lumMod val="50000"/>
              <a:alpha val="73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ru-RU" sz="1100" b="1" dirty="0" smtClean="0"/>
              <a:t>1</a:t>
            </a:r>
          </a:p>
        </p:txBody>
      </p:sp>
      <p:sp>
        <p:nvSpPr>
          <p:cNvPr id="10" name="Овал 9"/>
          <p:cNvSpPr/>
          <p:nvPr/>
        </p:nvSpPr>
        <p:spPr>
          <a:xfrm>
            <a:off x="571472" y="3243259"/>
            <a:ext cx="438377" cy="328617"/>
          </a:xfrm>
          <a:prstGeom prst="ellipse">
            <a:avLst/>
          </a:prstGeom>
          <a:solidFill>
            <a:schemeClr val="bg2">
              <a:lumMod val="50000"/>
              <a:alpha val="73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ru-RU" sz="1100" b="1" dirty="0" smtClean="0"/>
              <a:t>2</a:t>
            </a:r>
          </a:p>
        </p:txBody>
      </p:sp>
      <p:sp>
        <p:nvSpPr>
          <p:cNvPr id="11" name="Овал 10"/>
          <p:cNvSpPr/>
          <p:nvPr/>
        </p:nvSpPr>
        <p:spPr>
          <a:xfrm>
            <a:off x="571472" y="4786322"/>
            <a:ext cx="438377" cy="328617"/>
          </a:xfrm>
          <a:prstGeom prst="ellipse">
            <a:avLst/>
          </a:prstGeom>
          <a:solidFill>
            <a:schemeClr val="bg2">
              <a:lumMod val="50000"/>
              <a:alpha val="73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ru-RU" sz="1100" b="1" dirty="0" smtClean="0"/>
              <a:t>3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8239156" y="6356350"/>
            <a:ext cx="7620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9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body" idx="4294967295"/>
          </p:nvPr>
        </p:nvSpPr>
        <p:spPr>
          <a:xfrm>
            <a:off x="914400" y="1428736"/>
            <a:ext cx="7834313" cy="328614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внимание, Прошу поддержать!</a:t>
            </a:r>
            <a:endParaRPr lang="ru-RU" sz="4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9" descr="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39156" y="6356350"/>
            <a:ext cx="762000" cy="365125"/>
          </a:xfrm>
        </p:spPr>
        <p:txBody>
          <a:bodyPr/>
          <a:lstStyle/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10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642910" y="214290"/>
            <a:ext cx="8302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Основание разработки законопроекта</a:t>
            </a:r>
          </a:p>
        </p:txBody>
      </p:sp>
      <p:pic>
        <p:nvPicPr>
          <p:cNvPr id="4" name="Picture 10" descr="http://bnews.kz/picture/380/news/4b68fc467058353fffedd03db312ccf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1357298"/>
            <a:ext cx="332581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11188" y="1357298"/>
            <a:ext cx="467995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«Разработать проект Закона, закрепляющий принципы «</a:t>
            </a:r>
            <a:r>
              <a:rPr lang="en-US" sz="26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Yellow Pages Rule</a:t>
            </a:r>
            <a:r>
              <a:rPr lang="ru-RU" sz="26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предусмотрев при этом четкий перечень условий, процедур возможного участия государства в капитале частных компаний»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71472" y="5357826"/>
            <a:ext cx="8147051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Пункт 5.1.3 протокола расширенного заседания Правительства Республики Казахстан с участием Главы государства от 14 февраля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 года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239156" y="6356350"/>
            <a:ext cx="7620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9"/>
          <p:cNvSpPr txBox="1">
            <a:spLocks noChangeArrowheads="1"/>
          </p:cNvSpPr>
          <p:nvPr/>
        </p:nvSpPr>
        <p:spPr bwMode="auto">
          <a:xfrm>
            <a:off x="642910" y="214290"/>
            <a:ext cx="8302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Что такое принципы «</a:t>
            </a:r>
            <a:r>
              <a:rPr lang="en-US" altLang="ru-RU" sz="2400" b="1" dirty="0" smtClean="0">
                <a:solidFill>
                  <a:schemeClr val="bg1"/>
                </a:solidFill>
                <a:latin typeface="Arial" charset="0"/>
              </a:rPr>
              <a:t>Yellow Pages Rules</a:t>
            </a: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»?</a:t>
            </a:r>
            <a:endParaRPr lang="ru-RU" altLang="ru-RU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1539421"/>
            <a:ext cx="4286280" cy="280076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kk-KZ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«Yellow Pages Rule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kk-KZ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(правила Желтых страниц)</a:t>
            </a:r>
            <a:r>
              <a:rPr lang="kk-KZ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получили свое название от цвета справочника со сведениями о предприятиях и организациях, который уже более века традиционно печатается на жёлтой бумаге</a:t>
            </a:r>
            <a:endParaRPr lang="ru-RU" sz="2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1214422"/>
            <a:ext cx="3900507" cy="29289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2910" y="4500570"/>
            <a:ext cx="8001056" cy="17081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kk-KZ" sz="2100" dirty="0" smtClean="0">
                <a:solidFill>
                  <a:schemeClr val="tx2">
                    <a:lumMod val="50000"/>
                  </a:schemeClr>
                </a:solidFill>
              </a:rPr>
              <a:t>Основные новшества Принципов «Yellow Pages Rule</a:t>
            </a:r>
            <a:r>
              <a:rPr lang="en-US" sz="2100" dirty="0" smtClean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kk-KZ" sz="2100" dirty="0" smtClean="0">
                <a:solidFill>
                  <a:schemeClr val="tx2">
                    <a:lumMod val="50000"/>
                  </a:schemeClr>
                </a:solidFill>
              </a:rPr>
              <a:t>»:</a:t>
            </a:r>
          </a:p>
          <a:p>
            <a:pPr marL="266700" indent="-266700" algn="just">
              <a:buFont typeface="Arial" pitchFamily="34" charset="0"/>
              <a:buChar char="•"/>
              <a:defRPr/>
            </a:pPr>
            <a:r>
              <a:rPr lang="kk-KZ" sz="2100" dirty="0" smtClean="0">
                <a:solidFill>
                  <a:schemeClr val="tx2">
                    <a:lumMod val="50000"/>
                  </a:schemeClr>
                </a:solidFill>
              </a:rPr>
              <a:t>государство не должно осуществлять те услуги, которые уже представлены бизнесом</a:t>
            </a:r>
          </a:p>
          <a:p>
            <a:pPr marL="266700" indent="-266700" algn="just">
              <a:buFont typeface="Arial" pitchFamily="34" charset="0"/>
              <a:buChar char="•"/>
              <a:defRPr/>
            </a:pPr>
            <a:r>
              <a:rPr lang="kk-KZ" sz="2100" dirty="0" smtClean="0">
                <a:solidFill>
                  <a:schemeClr val="tx2">
                    <a:lumMod val="50000"/>
                  </a:schemeClr>
                </a:solidFill>
              </a:rPr>
              <a:t>жесткое ограничение в создании компаний с госучастием, а также их дочерних структур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239156" y="6356350"/>
            <a:ext cx="7620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57224" y="142852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err="1" smtClean="0">
                <a:solidFill>
                  <a:schemeClr val="bg1"/>
                </a:solidFill>
                <a:latin typeface="Arial" charset="0"/>
              </a:rPr>
              <a:t>Квазигосударственный</a:t>
            </a: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 сектор в экономике страны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-14354" y="1402514"/>
            <a:ext cx="3788728" cy="3026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1630" tIns="0" rIns="63249" bIns="0"/>
          <a:lstStyle>
            <a:lvl1pPr marL="342900" indent="-342900" defTabSz="720725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 defTabSz="720725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552450" indent="-266700" defTabSz="720725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 defTabSz="720725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 defTabSz="720725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7207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7207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7207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7207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lvl="2" algn="just" eaLnBrk="1" hangingPunct="1">
              <a:buFontTx/>
              <a:buAutoNum type="arabicPeriod"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Государство прямо или косвенно 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представлено в предпринимательской </a:t>
            </a: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lvl="2" algn="just" eaLnBrk="1" hangingPunct="1">
              <a:buFontTx/>
              <a:buAutoNum type="arabicPeriod"/>
            </a:pPr>
            <a:endParaRPr lang="ru-RU" sz="17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buFontTx/>
              <a:buAutoNum type="arabicPeriod"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Конкуренция с частным сектором: </a:t>
            </a:r>
            <a:r>
              <a:rPr lang="ru-RU" sz="17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квазигосударственные</a:t>
            </a: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компании осуществляют виды деятельности, которые потенциально можно передать в конкурентную среду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7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buFontTx/>
              <a:buAutoNum type="arabicPeriod"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buFontTx/>
              <a:buAutoNum type="arabicPeriod"/>
            </a:pP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Раздутость и неэффективность квазигосударственного сектора</a:t>
            </a:r>
          </a:p>
          <a:p>
            <a:pPr lvl="2" algn="just" eaLnBrk="1" hangingPunct="1">
              <a:buFontTx/>
              <a:buAutoNum type="arabicPeriod"/>
            </a:pPr>
            <a:endParaRPr lang="ru-RU" sz="17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buFontTx/>
              <a:buAutoNum type="arabicPeriod"/>
            </a:pP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Ограничение </a:t>
            </a: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потенциала и перспектив сфер развития </a:t>
            </a:r>
            <a:r>
              <a:rPr lang="ru-RU" sz="17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бинеса</a:t>
            </a:r>
            <a:endParaRPr lang="ru-RU" sz="17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buFontTx/>
              <a:buAutoNum type="arabicPeriod"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buFontTx/>
              <a:buAutoNum type="arabicPeriod"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lvl="2" eaLnBrk="1" hangingPunct="1">
              <a:buFontTx/>
              <a:buAutoNum type="arabicPeriod" startAt="3"/>
            </a:pPr>
            <a:endParaRPr lang="ru-RU" sz="17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14282" y="957188"/>
            <a:ext cx="38025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Текущая ситуация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6" name="Group 98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48289748"/>
              </p:ext>
            </p:extLst>
          </p:nvPr>
        </p:nvGraphicFramePr>
        <p:xfrm>
          <a:off x="3973780" y="1077904"/>
          <a:ext cx="5027375" cy="100234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17501"/>
                <a:gridCol w="611437"/>
                <a:gridCol w="543500"/>
                <a:gridCol w="543500"/>
                <a:gridCol w="611437"/>
              </a:tblGrid>
              <a:tr h="2414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Государственные</a:t>
                      </a:r>
                      <a:r>
                        <a:rPr kumimoji="0" lang="en-US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организации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ГПХВ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/ТОО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Республиканский уровень </a:t>
                      </a: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398</a:t>
                      </a: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152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</a:t>
                      </a:r>
                    </a:p>
                  </a:txBody>
                  <a:tcPr marL="84406" marR="84406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6 421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36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Местный уровень </a:t>
                      </a: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023</a:t>
                      </a: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1123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4419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481</a:t>
                      </a:r>
                    </a:p>
                  </a:txBody>
                  <a:tcPr marL="84406" marR="84406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98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712730887"/>
              </p:ext>
            </p:extLst>
          </p:nvPr>
        </p:nvGraphicFramePr>
        <p:xfrm>
          <a:off x="3973780" y="2214554"/>
          <a:ext cx="5027376" cy="375676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698438"/>
                <a:gridCol w="2593529"/>
                <a:gridCol w="735409"/>
              </a:tblGrid>
              <a:tr h="144016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НУХ, НХ, НК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Национальные управляющие </a:t>
                      </a: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холдинги</a:t>
                      </a:r>
                      <a:endParaRPr kumimoji="0" lang="ru-RU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 «ФНБ «</a:t>
                      </a:r>
                      <a:r>
                        <a:rPr lang="ru-RU" sz="1200" b="1" kern="12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Самрук-Казына</a:t>
                      </a:r>
                      <a:r>
                        <a:rPr lang="ru-RU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428*</a:t>
                      </a:r>
                    </a:p>
                  </a:txBody>
                  <a:tcPr marL="84406" marR="84406" horzOverflow="overflow"/>
                </a:tc>
              </a:tr>
              <a:tr h="20223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«НУХ «</a:t>
                      </a:r>
                      <a:r>
                        <a:rPr kumimoji="0" lang="ru-RU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КазАгро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(без МКО)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</a:tr>
              <a:tr h="169929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«НУХ «</a:t>
                      </a:r>
                      <a:r>
                        <a:rPr kumimoji="0" lang="ru-RU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Байтерек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(без МКО)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</a:tr>
              <a:tr h="182472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Национальные </a:t>
                      </a: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холдинги</a:t>
                      </a:r>
                      <a:endParaRPr kumimoji="0" lang="ru-RU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«НИХ «</a:t>
                      </a:r>
                      <a:r>
                        <a:rPr kumimoji="0" lang="ru-RU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Зерде</a:t>
                      </a: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84406" marR="84406" horzOverflow="overflow"/>
                </a:tc>
              </a:tr>
              <a:tr h="29677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«ННТХ «</a:t>
                      </a:r>
                      <a:r>
                        <a:rPr kumimoji="0" lang="ru-RU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Парасат</a:t>
                      </a: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84406" marR="84406" horzOverflow="overflow"/>
                </a:tc>
              </a:tr>
              <a:tr h="247681">
                <a:tc row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Национальные компании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«НК «</a:t>
                      </a:r>
                      <a:r>
                        <a:rPr kumimoji="0" lang="ru-RU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Қазақстан</a:t>
                      </a: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Ғарыш</a:t>
                      </a: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Сапары</a:t>
                      </a: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4406" marR="84406" horzOverflow="overflow"/>
                </a:tc>
              </a:tr>
              <a:tr h="15426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«НГК «</a:t>
                      </a:r>
                      <a:r>
                        <a:rPr kumimoji="0" lang="ru-RU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Казгеология</a:t>
                      </a: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4406" marR="84406" horzOverflow="overflow"/>
                </a:tc>
              </a:tr>
              <a:tr h="18321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НАО «Холдинг «</a:t>
                      </a:r>
                      <a:r>
                        <a:rPr kumimoji="0" lang="ru-RU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Кәсіпқор</a:t>
                      </a: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4406" marR="84406" horzOverflow="overflow"/>
                </a:tc>
              </a:tr>
              <a:tr h="29368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«НК «Астана ЭКСПО-2017»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4406" marR="84406" horzOverflow="overflow"/>
                </a:tc>
              </a:tr>
              <a:tr h="20651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«НК «</a:t>
                      </a:r>
                      <a:r>
                        <a:rPr kumimoji="0" lang="ru-RU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ҚазАвтоЖол</a:t>
                      </a: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4406" marR="84406" horzOverflow="overflow"/>
                </a:tc>
              </a:tr>
              <a:tr h="17724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СПК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16**</a:t>
                      </a:r>
                    </a:p>
                  </a:txBody>
                  <a:tcPr marL="84406" marR="84406" horzOverflow="overflow"/>
                </a:tc>
              </a:tr>
              <a:tr h="1800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AutoShape 21"/>
          <p:cNvSpPr>
            <a:spLocks noChangeArrowheads="1"/>
          </p:cNvSpPr>
          <p:nvPr/>
        </p:nvSpPr>
        <p:spPr bwMode="auto">
          <a:xfrm>
            <a:off x="3958542" y="6072207"/>
            <a:ext cx="5042614" cy="357190"/>
          </a:xfrm>
          <a:prstGeom prst="roundRect">
            <a:avLst>
              <a:gd name="adj" fmla="val 16937"/>
            </a:avLst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5">
                  <a:lumMod val="50000"/>
                </a:schemeClr>
              </a:buClr>
              <a:buSzPct val="130000"/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Государственные активы всего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6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963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3"/>
          <p:cNvSpPr>
            <a:spLocks noChangeArrowheads="1"/>
          </p:cNvSpPr>
          <p:nvPr/>
        </p:nvSpPr>
        <p:spPr bwMode="auto">
          <a:xfrm>
            <a:off x="185051" y="6429396"/>
            <a:ext cx="8740663" cy="48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marL="0" indent="0">
              <a:spcBef>
                <a:spcPct val="20000"/>
              </a:spcBef>
            </a:pPr>
            <a:r>
              <a:rPr lang="ru-RU" sz="115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- без </a:t>
            </a:r>
            <a:r>
              <a:rPr lang="ru-RU" sz="115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учета ассоциированных и совместно-контролируемых предприятий, а также финансовых </a:t>
            </a:r>
            <a:r>
              <a:rPr lang="ru-RU" sz="115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инвестиций</a:t>
            </a:r>
          </a:p>
          <a:p>
            <a:pPr marL="0" indent="0">
              <a:spcBef>
                <a:spcPct val="20000"/>
              </a:spcBef>
            </a:pPr>
            <a:r>
              <a:rPr lang="kk-KZ" sz="115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** - без учета дочерних и зависимых организаций</a:t>
            </a:r>
            <a:endParaRPr lang="ru-RU" sz="115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286776" y="6421461"/>
            <a:ext cx="7620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3930" y="1"/>
            <a:ext cx="8545787" cy="83661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Отраслевая структура государственной собственности (на 1.01.2014 года)</a:t>
            </a:r>
          </a:p>
        </p:txBody>
      </p:sp>
      <p:graphicFrame>
        <p:nvGraphicFramePr>
          <p:cNvPr id="4" name="Group 14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86545977"/>
              </p:ext>
            </p:extLst>
          </p:nvPr>
        </p:nvGraphicFramePr>
        <p:xfrm>
          <a:off x="451338" y="1052514"/>
          <a:ext cx="8335505" cy="56836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391060"/>
                <a:gridCol w="777477"/>
                <a:gridCol w="747636"/>
                <a:gridCol w="854440"/>
                <a:gridCol w="854440"/>
                <a:gridCol w="856012"/>
                <a:gridCol w="854440"/>
              </a:tblGrid>
              <a:tr h="31714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Сферы деятельности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Республиканский уровень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Местный уровень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РГП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РКГП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 /ТОО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КГП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ККГП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 /ТОО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88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Наука и образование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3200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4406" marR="84406" horzOverflow="overflow"/>
                </a:tc>
              </a:tr>
              <a:tr h="3154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 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327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4406" marR="84406" horzOverflow="overflow"/>
                </a:tc>
              </a:tr>
              <a:tr h="3340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4406" marR="84406" horzOverflow="overflow"/>
                </a:tc>
              </a:tr>
              <a:tr h="317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спорт, туризм 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861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84406" marR="84406" horzOverflow="overflow"/>
                </a:tc>
              </a:tr>
              <a:tr h="317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СМИ 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137</a:t>
                      </a:r>
                    </a:p>
                  </a:txBody>
                  <a:tcPr marL="84406" marR="84406" horzOverflow="overflow"/>
                </a:tc>
              </a:tr>
              <a:tr h="3188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 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392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173</a:t>
                      </a:r>
                    </a:p>
                  </a:txBody>
                  <a:tcPr marL="84406" marR="84406" horzOverflow="overflow"/>
                </a:tc>
              </a:tr>
              <a:tr h="317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Сельское хозяйство 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197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84406" marR="84406" horzOverflow="overflow"/>
                </a:tc>
              </a:tr>
              <a:tr h="317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Транспорт, связь, коммуникации 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84406" marR="84406" horzOverflow="overflow"/>
                </a:tc>
              </a:tr>
              <a:tr h="4611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Архитектурная, градостроительная и строительная деятельность 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84406" marR="84406" horzOverflow="overflow"/>
                </a:tc>
              </a:tr>
              <a:tr h="6418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Сервисного характера обслуживание госорганов, маркетинговые, консалтинговые, фармацевтические, информационные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84406" marR="84406" horzOverflow="overflow"/>
                </a:tc>
              </a:tr>
              <a:tr h="317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Прочие* 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4406" marR="84406" horzOverflow="overflow"/>
                </a:tc>
              </a:tr>
              <a:tr h="31714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300" b="1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3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3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133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152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123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419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481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7148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kern="1200" dirty="0" smtClean="0">
                        <a:solidFill>
                          <a:srgbClr val="CC0000"/>
                        </a:solidFill>
                        <a:latin typeface="Arial" panose="020B0604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398</a:t>
                      </a:r>
                      <a:endParaRPr kumimoji="0" lang="ru-RU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kern="1200" dirty="0" smtClean="0">
                        <a:solidFill>
                          <a:srgbClr val="CC0000"/>
                        </a:solidFill>
                        <a:latin typeface="Arial" panose="020B0604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kern="1200" dirty="0" smtClean="0">
                        <a:solidFill>
                          <a:srgbClr val="CC0000"/>
                        </a:solidFill>
                        <a:latin typeface="Arial" panose="020B0604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6 023</a:t>
                      </a:r>
                      <a:endParaRPr kumimoji="0" lang="ru-RU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kern="1200" dirty="0" smtClean="0">
                        <a:solidFill>
                          <a:srgbClr val="CC0000"/>
                        </a:solidFill>
                        <a:latin typeface="Arial" panose="020B0604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kern="1200" dirty="0" smtClean="0">
                        <a:solidFill>
                          <a:srgbClr val="CC0000"/>
                        </a:solidFill>
                        <a:latin typeface="Arial" panose="020B0604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6776" y="6357958"/>
            <a:ext cx="7620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642910" y="214290"/>
            <a:ext cx="8302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Международный опыт</a:t>
            </a:r>
            <a:endParaRPr lang="ru-RU" altLang="ru-RU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497" y="1597497"/>
            <a:ext cx="2643206" cy="369332"/>
          </a:xfrm>
          <a:prstGeom prst="rect">
            <a:avLst/>
          </a:prstGeom>
          <a:solidFill>
            <a:schemeClr val="accent3">
              <a:lumMod val="75000"/>
              <a:alpha val="54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США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91184" y="1610506"/>
            <a:ext cx="2643206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Сингапур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69122" y="1605153"/>
            <a:ext cx="2357454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Норвегия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785786" y="967071"/>
            <a:ext cx="7786742" cy="428628"/>
            <a:chOff x="3059764" y="325736"/>
            <a:chExt cx="2595906" cy="316800"/>
          </a:xfrm>
          <a:solidFill>
            <a:schemeClr val="accent3">
              <a:lumMod val="75000"/>
              <a:alpha val="35000"/>
            </a:schemeClr>
          </a:solidFill>
        </p:grpSpPr>
        <p:sp>
          <p:nvSpPr>
            <p:cNvPr id="11" name="Прямоугольник 10"/>
            <p:cNvSpPr/>
            <p:nvPr/>
          </p:nvSpPr>
          <p:spPr>
            <a:xfrm>
              <a:off x="3059764" y="325736"/>
              <a:ext cx="2595906" cy="316800"/>
            </a:xfrm>
            <a:prstGeom prst="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3059764" y="325736"/>
              <a:ext cx="2595906" cy="3168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232" tIns="44704" rIns="78232" bIns="44704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altLang="ko-KR" sz="2400" b="1" dirty="0" smtClean="0">
                  <a:solidFill>
                    <a:schemeClr val="tx1"/>
                  </a:solidFill>
                  <a:latin typeface="Calibri"/>
                </a:rPr>
                <a:t>«</a:t>
              </a:r>
              <a:r>
                <a:rPr lang="en-US" altLang="ko-KR" sz="2400" b="1" dirty="0" smtClean="0">
                  <a:solidFill>
                    <a:schemeClr val="tx1"/>
                  </a:solidFill>
                  <a:latin typeface="Calibri"/>
                </a:rPr>
                <a:t>PricewaterhouseCoopers</a:t>
              </a:r>
              <a:r>
                <a:rPr lang="ru-RU" altLang="ko-KR" sz="2400" b="1" dirty="0" smtClean="0">
                  <a:solidFill>
                    <a:schemeClr val="tx1"/>
                  </a:solidFill>
                  <a:latin typeface="Calibri"/>
                </a:rPr>
                <a:t>» (</a:t>
              </a:r>
              <a:r>
                <a:rPr lang="en-US" altLang="ko-KR" sz="2400" b="1" dirty="0" err="1" smtClean="0">
                  <a:solidFill>
                    <a:schemeClr val="tx1"/>
                  </a:solidFill>
                  <a:latin typeface="Calibri"/>
                </a:rPr>
                <a:t>Pwc</a:t>
              </a:r>
              <a:r>
                <a:rPr lang="ru-RU" altLang="ko-KR" sz="2400" b="1" dirty="0" smtClean="0">
                  <a:solidFill>
                    <a:schemeClr val="tx1"/>
                  </a:solidFill>
                  <a:latin typeface="Calibri"/>
                </a:rPr>
                <a:t>)</a:t>
              </a:r>
              <a:endParaRPr lang="ru-RU" sz="2400" b="1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3" name="Стрелка вниз 12"/>
          <p:cNvSpPr/>
          <p:nvPr/>
        </p:nvSpPr>
        <p:spPr>
          <a:xfrm>
            <a:off x="1571604" y="1395699"/>
            <a:ext cx="357190" cy="1759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3"/>
          <p:cNvSpPr/>
          <p:nvPr/>
        </p:nvSpPr>
        <p:spPr>
          <a:xfrm>
            <a:off x="71407" y="2073510"/>
            <a:ext cx="3000395" cy="4713076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t"/>
          <a:lstStyle/>
          <a:p>
            <a:pPr marL="92075" lvl="0" indent="-92075" algn="just">
              <a:buFont typeface="Arial" pitchFamily="34" charset="0"/>
              <a:buChar char="•"/>
              <a:tabLst>
                <a:tab pos="2686050" algn="l"/>
              </a:tabLst>
            </a:pPr>
            <a:r>
              <a:rPr lang="ru-RU" sz="12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Принципы закреплены законодательно в Законе «О федеральной инвентаризации»</a:t>
            </a:r>
          </a:p>
          <a:p>
            <a:pPr marL="92075" lvl="0" indent="-92075" algn="just">
              <a:buFont typeface="Arial" pitchFamily="34" charset="0"/>
              <a:buChar char="•"/>
              <a:tabLst>
                <a:tab pos="2686050" algn="l"/>
              </a:tabLst>
            </a:pPr>
            <a:endParaRPr lang="ru-RU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075" lvl="0" indent="-92075" algn="just">
              <a:buFont typeface="Arial" pitchFamily="34" charset="0"/>
              <a:buChar char="•"/>
              <a:tabLst>
                <a:tab pos="2686050" algn="l"/>
              </a:tabLst>
            </a:pPr>
            <a:r>
              <a:rPr lang="kk-KZ" sz="12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обязывает федеральные агентства публиковать реестр коммерческих и государственных функций для рассмотрения их целесообразности и сохранения за ними</a:t>
            </a:r>
          </a:p>
          <a:p>
            <a:pPr marL="92075" lvl="0" indent="-92075" algn="just">
              <a:buFont typeface="Arial" pitchFamily="34" charset="0"/>
              <a:buChar char="•"/>
              <a:tabLst>
                <a:tab pos="2686050" algn="l"/>
              </a:tabLst>
            </a:pPr>
            <a:endParaRPr lang="ru-RU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075" lvl="0" indent="-92075" algn="just">
              <a:buFont typeface="Arial" pitchFamily="34" charset="0"/>
              <a:buChar char="•"/>
              <a:tabLst>
                <a:tab pos="2686050" algn="l"/>
              </a:tabLst>
            </a:pPr>
            <a:r>
              <a:rPr lang="kk-KZ" sz="12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Ежегодно проводится инвентаризация коммерческих и некоммерческих функций государственных предприятий  на предмет дублирования и их делегирования частному сектору</a:t>
            </a:r>
          </a:p>
          <a:p>
            <a:pPr marL="92075" lvl="0" indent="-92075" algn="just">
              <a:tabLst>
                <a:tab pos="2686050" algn="l"/>
              </a:tabLst>
            </a:pPr>
            <a:endParaRPr lang="ru-RU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075" lvl="0" indent="-92075" algn="just">
              <a:buFont typeface="Arial" pitchFamily="34" charset="0"/>
              <a:buChar char="•"/>
              <a:tabLst>
                <a:tab pos="2686050" algn="l"/>
              </a:tabLst>
            </a:pPr>
            <a:r>
              <a:rPr lang="ru-RU" sz="12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результате чего более 50 видов государственных услуг передано в конкурентную среду, а расходы на оказание услуг снижены на  более чем 400 млн. долл. США</a:t>
            </a:r>
            <a:endParaRPr lang="ru-RU" sz="12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075" indent="-92075" algn="just">
              <a:defRPr/>
            </a:pPr>
            <a:endParaRPr lang="ru-RU" sz="12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3"/>
          <p:cNvSpPr/>
          <p:nvPr/>
        </p:nvSpPr>
        <p:spPr>
          <a:xfrm>
            <a:off x="3159889" y="2071678"/>
            <a:ext cx="3125164" cy="4714908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t"/>
          <a:lstStyle/>
          <a:p>
            <a:pPr marL="92075" lvl="0" indent="-80963" algn="just">
              <a:buFont typeface="Arial" pitchFamily="34" charset="0"/>
              <a:buChar char="•"/>
            </a:pPr>
            <a:r>
              <a:rPr lang="kk-KZ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Государственный инвестиционный фонд Сингапура, Темасек, руководствуется Принципами, в соответствии с которыми государство не должно организовывать предприятия, оказывающие услуги, которые может предоставить частный сектор</a:t>
            </a:r>
          </a:p>
          <a:p>
            <a:pPr marL="92075" lvl="0" indent="-80963" algn="just">
              <a:buFont typeface="Arial" pitchFamily="34" charset="0"/>
              <a:buChar char="•"/>
            </a:pPr>
            <a:endParaRPr lang="ru-RU" sz="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075" lvl="0" indent="-80963" algn="just">
              <a:buFont typeface="Arial" pitchFamily="34" charset="0"/>
              <a:buChar char="•"/>
            </a:pPr>
            <a:r>
              <a:rPr lang="kk-KZ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Каждая государственная организация концентрируется на своей основной миссии, оптимизирует свою деятельность и использует ресурсы исключительно в тех целях, для которых она была изначально создана – таким образом устраняя нерациональное расширение сфер деятельности, межведомственную конкуренцию и дублирование функций</a:t>
            </a:r>
            <a:endParaRPr lang="ru-RU" sz="1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075" lvl="0" indent="-92075" algn="just">
              <a:buFont typeface="Arial" pitchFamily="34" charset="0"/>
              <a:buChar char="•"/>
            </a:pPr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3"/>
          <p:cNvSpPr/>
          <p:nvPr/>
        </p:nvSpPr>
        <p:spPr>
          <a:xfrm>
            <a:off x="6357950" y="2098840"/>
            <a:ext cx="2693453" cy="4687746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t"/>
          <a:lstStyle/>
          <a:p>
            <a:pPr marL="92075" lvl="0" indent="-92075" algn="just">
              <a:buFont typeface="Arial" pitchFamily="34" charset="0"/>
              <a:buChar char="•"/>
            </a:pPr>
            <a:r>
              <a:rPr lang="kk-KZ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Государство постоянно оценивает степень своего участия в государственных предприятиях, которые в свою очередь группируются, в зависимости от их соответствующих целей</a:t>
            </a:r>
          </a:p>
          <a:p>
            <a:pPr marL="92075" lvl="0" indent="-92075" algn="just">
              <a:buFont typeface="Arial" pitchFamily="34" charset="0"/>
              <a:buChar char="•"/>
            </a:pPr>
            <a:endParaRPr lang="ru-RU" sz="1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075" lvl="0" indent="-92075" algn="just">
              <a:buFont typeface="Arial" pitchFamily="34" charset="0"/>
              <a:buChar char="•"/>
            </a:pPr>
            <a:r>
              <a:rPr lang="kk-KZ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Национального фонда благосостояния – сократить излишнее государственное участие, особенно в компаниях с чисто коммерческими целями</a:t>
            </a:r>
          </a:p>
          <a:p>
            <a:pPr lvl="0" algn="just">
              <a:buFont typeface="Arial" pitchFamily="34" charset="0"/>
              <a:buChar char="•"/>
            </a:pPr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357686" y="1428736"/>
            <a:ext cx="357190" cy="1759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429520" y="1428736"/>
            <a:ext cx="357190" cy="1759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310594" y="6421461"/>
            <a:ext cx="7620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642910" y="142852"/>
            <a:ext cx="8302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Имплементация основных принципов в законопроекте</a:t>
            </a:r>
            <a:endParaRPr lang="ru-RU" altLang="ru-RU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910" y="1500174"/>
            <a:ext cx="8001056" cy="1143008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t"/>
          <a:lstStyle/>
          <a:p>
            <a:pPr marL="266700" lvl="0" algn="just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Ограничение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создании госкомпаний и  дочерних структур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10" y="3143248"/>
            <a:ext cx="8001056" cy="1143008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t"/>
          <a:lstStyle/>
          <a:p>
            <a:pPr marL="266700" lvl="0" algn="just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Приватизация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госкомпаний, созданных вопреки определяющим принципам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0" y="4857760"/>
            <a:ext cx="8001056" cy="1000132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t"/>
          <a:lstStyle/>
          <a:p>
            <a:pPr marL="266700" lvl="0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Усиление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роли антимонопольного органа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239156" y="6356350"/>
            <a:ext cx="7620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6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71472" y="1457309"/>
            <a:ext cx="438377" cy="328617"/>
          </a:xfrm>
          <a:prstGeom prst="ellipse">
            <a:avLst/>
          </a:prstGeom>
          <a:solidFill>
            <a:schemeClr val="bg2">
              <a:lumMod val="50000"/>
              <a:alpha val="73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ru-RU" sz="1100" b="1" dirty="0" smtClean="0"/>
              <a:t>1</a:t>
            </a:r>
          </a:p>
        </p:txBody>
      </p:sp>
      <p:sp>
        <p:nvSpPr>
          <p:cNvPr id="10" name="Овал 9"/>
          <p:cNvSpPr/>
          <p:nvPr/>
        </p:nvSpPr>
        <p:spPr>
          <a:xfrm>
            <a:off x="561723" y="3143248"/>
            <a:ext cx="438377" cy="328617"/>
          </a:xfrm>
          <a:prstGeom prst="ellipse">
            <a:avLst/>
          </a:prstGeom>
          <a:solidFill>
            <a:schemeClr val="bg2">
              <a:lumMod val="50000"/>
              <a:alpha val="73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ru-RU" sz="1100" b="1" dirty="0" smtClean="0"/>
              <a:t>2</a:t>
            </a:r>
            <a:endParaRPr lang="ru-RU" sz="1100" b="1" dirty="0" smtClean="0"/>
          </a:p>
        </p:txBody>
      </p:sp>
      <p:sp>
        <p:nvSpPr>
          <p:cNvPr id="11" name="Овал 10"/>
          <p:cNvSpPr/>
          <p:nvPr/>
        </p:nvSpPr>
        <p:spPr>
          <a:xfrm>
            <a:off x="561723" y="4786322"/>
            <a:ext cx="438377" cy="328617"/>
          </a:xfrm>
          <a:prstGeom prst="ellipse">
            <a:avLst/>
          </a:prstGeom>
          <a:solidFill>
            <a:schemeClr val="bg2">
              <a:lumMod val="50000"/>
              <a:alpha val="73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ru-RU" sz="1100" b="1" dirty="0" smtClean="0"/>
              <a:t>3</a:t>
            </a:r>
            <a:endParaRPr lang="ru-RU" sz="11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642910" y="214290"/>
            <a:ext cx="8302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/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Ограничение в создании госкомпаний и дочерних структур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1142983"/>
            <a:ext cx="8358246" cy="4071967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algn="just">
              <a:defRPr/>
            </a:pPr>
            <a:r>
              <a:rPr lang="x-none" sz="17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Государство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вправе </a:t>
            </a:r>
            <a:r>
              <a:rPr lang="x-none" sz="17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участв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овать</a:t>
            </a:r>
            <a:r>
              <a:rPr lang="x-none" sz="17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предпринимательской деятельности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за исключением</a:t>
            </a:r>
            <a:r>
              <a:rPr lang="x-none" sz="17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следующих случа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</a:t>
            </a:r>
            <a:r>
              <a:rPr lang="x-none" sz="17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7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0850" indent="-277813" algn="just">
              <a:buFont typeface="+mj-lt"/>
              <a:buAutoNum type="arabicPeriod"/>
              <a:defRPr/>
            </a:pPr>
            <a:r>
              <a:rPr lang="x-none" sz="17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обеспечения </a:t>
            </a:r>
            <a:r>
              <a:rPr lang="x-none" sz="17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национальной безопасности, обороноспособности государства или защиты интересов общества;</a:t>
            </a:r>
            <a:endParaRPr lang="ru-RU" sz="17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0850" indent="-277813" algn="just">
              <a:buFont typeface="+mj-lt"/>
              <a:buAutoNum type="arabicPeriod"/>
              <a:defRPr/>
            </a:pPr>
            <a:r>
              <a:rPr lang="x-none" sz="17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использования</a:t>
            </a:r>
            <a:r>
              <a:rPr lang="x-none" sz="17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и содержания стратегических объектов, находящихся в государственной собственности;</a:t>
            </a:r>
            <a:endParaRPr lang="ru-RU" sz="17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0850" indent="-277813" algn="just">
              <a:buFont typeface="+mj-lt"/>
              <a:buAutoNum type="arabicPeriod"/>
              <a:defRPr/>
            </a:pPr>
            <a:r>
              <a:rPr lang="x-none" sz="17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осуществления </a:t>
            </a:r>
            <a:r>
              <a:rPr lang="x-none" sz="17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 организациями в сферах, отнесенных к государственной монополии, а также создаваемых для анализа эффективности и выработки предложений по совершенствованию государственной политики;</a:t>
            </a:r>
            <a:endParaRPr lang="ru-RU" sz="17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0850" indent="-277813" algn="just">
              <a:buFont typeface="+mj-lt"/>
              <a:buAutoNum type="arabicPeriod"/>
              <a:defRPr/>
            </a:pPr>
            <a:r>
              <a:rPr lang="x-none" sz="17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отсутствия </a:t>
            </a:r>
            <a:r>
              <a:rPr lang="x-none" sz="17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соответствующем товарном рынке субъекта(-ов) частного предпринимательства;</a:t>
            </a:r>
            <a:endParaRPr lang="ru-RU" sz="17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0850" indent="-277813" algn="just">
              <a:buFont typeface="+mj-lt"/>
              <a:buAutoNum type="arabicPeriod"/>
              <a:defRPr/>
            </a:pPr>
            <a:r>
              <a:rPr lang="x-none" sz="17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x-none" sz="17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такое создание прямо предусмотрено законами РК, указами Президента РК или решениями Правительства </a:t>
            </a:r>
            <a:r>
              <a:rPr lang="x-none" sz="17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РК</a:t>
            </a:r>
            <a:endParaRPr lang="ru-RU" sz="17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571472" y="5429263"/>
            <a:ext cx="714380" cy="131877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4200" b="1" dirty="0">
                <a:latin typeface="Arial" charset="0"/>
                <a:cs typeface="+mn-cs"/>
              </a:rPr>
              <a:t>!</a:t>
            </a:r>
          </a:p>
        </p:txBody>
      </p:sp>
      <p:sp>
        <p:nvSpPr>
          <p:cNvPr id="8" name="TextBox 15"/>
          <p:cNvSpPr txBox="1">
            <a:spLocks noChangeArrowheads="1"/>
          </p:cNvSpPr>
          <p:nvPr/>
        </p:nvSpPr>
        <p:spPr bwMode="auto">
          <a:xfrm>
            <a:off x="1285852" y="5429264"/>
            <a:ext cx="7561262" cy="1323439"/>
          </a:xfrm>
          <a:prstGeom prst="rect">
            <a:avLst/>
          </a:prstGeom>
          <a:noFill/>
          <a:ln w="28575">
            <a:solidFill>
              <a:srgbClr val="248CD2"/>
            </a:solidFill>
            <a:prstDash val="lg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случае отсутствия конкуренции на соответствующем  товарном рынке создание компаний с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госучастием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принципах ГЧП, с последующей продажей акций с учетом периода окупаемости проекта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286776" y="6421461"/>
            <a:ext cx="7620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7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214282" y="97673"/>
            <a:ext cx="87312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Приватизация госкомпаний, созданных вопреки определяющим принципам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85786" y="1500174"/>
            <a:ext cx="7215238" cy="1428760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t"/>
          <a:lstStyle/>
          <a:p>
            <a:pPr marL="92075"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антимонопольным органом анализа товарных рынков на предмет выявления госкомпаний и видов деятельности для передачи в конкурентную среду</a:t>
            </a:r>
            <a:endParaRPr lang="ru-RU" sz="2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98653" y="3286124"/>
            <a:ext cx="7202371" cy="1143008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t"/>
          <a:lstStyle/>
          <a:p>
            <a:pPr marL="92075"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Принятие решения по передаваемым в конкурентную среду  госкомпаний и видов деятельности 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10229" y="4857760"/>
            <a:ext cx="7190796" cy="1143008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t"/>
          <a:lstStyle/>
          <a:p>
            <a:pPr marL="92075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Ликвидация госкомпаний, в случае их не приватизации в течение 2-х лет с момента принятия такого решения </a:t>
            </a:r>
          </a:p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2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Выгнутая вправо стрелка 23"/>
          <p:cNvSpPr/>
          <p:nvPr/>
        </p:nvSpPr>
        <p:spPr>
          <a:xfrm>
            <a:off x="8020891" y="2285992"/>
            <a:ext cx="928694" cy="1428760"/>
          </a:xfrm>
          <a:prstGeom prst="curvedLeftArrow">
            <a:avLst>
              <a:gd name="adj1" fmla="val 25000"/>
              <a:gd name="adj2" fmla="val 50000"/>
              <a:gd name="adj3" fmla="val 175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право стрелка 24"/>
          <p:cNvSpPr/>
          <p:nvPr/>
        </p:nvSpPr>
        <p:spPr>
          <a:xfrm>
            <a:off x="8029184" y="4002478"/>
            <a:ext cx="928694" cy="1428760"/>
          </a:xfrm>
          <a:prstGeom prst="curvedLeftArrow">
            <a:avLst>
              <a:gd name="adj1" fmla="val 25000"/>
              <a:gd name="adj2" fmla="val 50000"/>
              <a:gd name="adj3" fmla="val 150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167718" y="6356350"/>
            <a:ext cx="7620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8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1683</TotalTime>
  <Words>908</Words>
  <PresentationFormat>Экран (4:3)</PresentationFormat>
  <Paragraphs>238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Ermakhamova_A</dc:creator>
  <cp:lastModifiedBy>1</cp:lastModifiedBy>
  <cp:revision>193</cp:revision>
  <dcterms:created xsi:type="dcterms:W3CDTF">2014-08-02T07:44:48Z</dcterms:created>
  <dcterms:modified xsi:type="dcterms:W3CDTF">2014-09-12T13:53:26Z</dcterms:modified>
</cp:coreProperties>
</file>