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3"/>
  </p:notesMasterIdLst>
  <p:sldIdLst>
    <p:sldId id="257" r:id="rId2"/>
    <p:sldId id="262" r:id="rId3"/>
    <p:sldId id="259" r:id="rId4"/>
    <p:sldId id="271" r:id="rId5"/>
    <p:sldId id="272" r:id="rId6"/>
    <p:sldId id="263" r:id="rId7"/>
    <p:sldId id="264" r:id="rId8"/>
    <p:sldId id="265" r:id="rId9"/>
    <p:sldId id="266" r:id="rId10"/>
    <p:sldId id="267" r:id="rId11"/>
    <p:sldId id="268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1FDFF"/>
    <a:srgbClr val="0033C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C083E6E3-FA7D-4D7B-A595-EF9225AFEA82}" styleName="Светлый стиль 1 -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53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D52618-FF26-4CAA-87E7-5EFA2C123BC3}" type="datetimeFigureOut">
              <a:rPr lang="ru-RU" smtClean="0"/>
              <a:pPr/>
              <a:t>19.09.2014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2BA5A2-5687-4A67-97E2-58604B5B38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44131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15D2D38-33D8-412A-8F84-8F26E52E47D9}" type="slidenum">
              <a:rPr lang="ru-RU" altLang="ru-RU" smtClean="0"/>
              <a:pPr/>
              <a:t>1</a:t>
            </a:fld>
            <a:endParaRPr lang="ru-RU" altLang="ru-RU" smtClean="0"/>
          </a:p>
        </p:txBody>
      </p:sp>
      <p:sp>
        <p:nvSpPr>
          <p:cNvPr id="21507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1413" y="684213"/>
            <a:ext cx="4573587" cy="3430587"/>
          </a:xfrm>
          <a:ln/>
        </p:spPr>
      </p:sp>
      <p:sp>
        <p:nvSpPr>
          <p:cNvPr id="21508" name="Заметки 2"/>
          <p:cNvSpPr>
            <a:spLocks noGrp="1"/>
          </p:cNvSpPr>
          <p:nvPr>
            <p:ph type="body" idx="1"/>
          </p:nvPr>
        </p:nvSpPr>
        <p:spPr>
          <a:xfrm>
            <a:off x="685962" y="4343510"/>
            <a:ext cx="5486078" cy="4115748"/>
          </a:xfrm>
          <a:noFill/>
          <a:ln/>
        </p:spPr>
        <p:txBody>
          <a:bodyPr lIns="91425" tIns="45712" rIns="91425" bIns="45712"/>
          <a:lstStyle/>
          <a:p>
            <a:pPr eaLnBrk="1" hangingPunct="1"/>
            <a:endParaRPr lang="kk-KZ" altLang="ru-RU" smtClean="0"/>
          </a:p>
        </p:txBody>
      </p:sp>
      <p:sp>
        <p:nvSpPr>
          <p:cNvPr id="21509" name="Номер слайда 3"/>
          <p:cNvSpPr txBox="1">
            <a:spLocks noGrp="1"/>
          </p:cNvSpPr>
          <p:nvPr/>
        </p:nvSpPr>
        <p:spPr bwMode="auto">
          <a:xfrm>
            <a:off x="3883892" y="8684099"/>
            <a:ext cx="2972498" cy="458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12" rIns="91425" bIns="45712" anchor="b"/>
          <a:lstStyle/>
          <a:p>
            <a:pPr algn="r" defTabSz="919163"/>
            <a:fld id="{A78AD46C-3684-4315-A907-A4F683164495}" type="slidenum">
              <a:rPr lang="ru-RU" altLang="ru-RU" sz="1200"/>
              <a:pPr algn="r" defTabSz="919163"/>
              <a:t>1</a:t>
            </a:fld>
            <a:endParaRPr lang="ru-RU" altLang="ru-RU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15D2D38-33D8-412A-8F84-8F26E52E47D9}" type="slidenum">
              <a:rPr lang="ru-RU" altLang="ru-RU" smtClean="0"/>
              <a:pPr/>
              <a:t>3</a:t>
            </a:fld>
            <a:endParaRPr lang="ru-RU" altLang="ru-RU" smtClean="0"/>
          </a:p>
        </p:txBody>
      </p:sp>
      <p:sp>
        <p:nvSpPr>
          <p:cNvPr id="21507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1413" y="684213"/>
            <a:ext cx="4573587" cy="3430587"/>
          </a:xfrm>
          <a:ln/>
        </p:spPr>
      </p:sp>
      <p:sp>
        <p:nvSpPr>
          <p:cNvPr id="21508" name="Заметки 2"/>
          <p:cNvSpPr>
            <a:spLocks noGrp="1"/>
          </p:cNvSpPr>
          <p:nvPr>
            <p:ph type="body" idx="1"/>
          </p:nvPr>
        </p:nvSpPr>
        <p:spPr>
          <a:xfrm>
            <a:off x="685962" y="4343510"/>
            <a:ext cx="5486078" cy="4115748"/>
          </a:xfrm>
          <a:noFill/>
          <a:ln/>
        </p:spPr>
        <p:txBody>
          <a:bodyPr lIns="91425" tIns="45712" rIns="91425" bIns="45712"/>
          <a:lstStyle/>
          <a:p>
            <a:pPr eaLnBrk="1" hangingPunct="1"/>
            <a:endParaRPr lang="kk-KZ" altLang="ru-RU" smtClean="0"/>
          </a:p>
        </p:txBody>
      </p:sp>
      <p:sp>
        <p:nvSpPr>
          <p:cNvPr id="21509" name="Номер слайда 3"/>
          <p:cNvSpPr txBox="1">
            <a:spLocks noGrp="1"/>
          </p:cNvSpPr>
          <p:nvPr/>
        </p:nvSpPr>
        <p:spPr bwMode="auto">
          <a:xfrm>
            <a:off x="3883892" y="8684099"/>
            <a:ext cx="2972498" cy="458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12" rIns="91425" bIns="45712" anchor="b"/>
          <a:lstStyle/>
          <a:p>
            <a:pPr algn="r" defTabSz="919163"/>
            <a:fld id="{A78AD46C-3684-4315-A907-A4F683164495}" type="slidenum">
              <a:rPr lang="ru-RU" altLang="ru-RU" sz="1200"/>
              <a:pPr algn="r" defTabSz="919163"/>
              <a:t>3</a:t>
            </a:fld>
            <a:endParaRPr lang="ru-RU" altLang="ru-RU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2BA5A2-5687-4A67-97E2-58604B5B386D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AD8DE-E118-401F-A1D4-D770B6A460B2}" type="datetime1">
              <a:rPr lang="ru-RU" smtClean="0"/>
              <a:pPr/>
              <a:t>19.09.2014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9092D-AF21-4953-87BF-1E4177B7598F}" type="datetime1">
              <a:rPr lang="ru-RU" smtClean="0"/>
              <a:pPr/>
              <a:t>19.09.2014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D6AEC-7EA9-4890-8F7A-668361A18A3C}" type="datetime1">
              <a:rPr lang="ru-RU" smtClean="0"/>
              <a:pPr/>
              <a:t>19.09.2014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2ACA7-76AB-449A-915F-6554E90A2870}" type="datetime1">
              <a:rPr lang="ru-RU" smtClean="0"/>
              <a:pPr/>
              <a:t>19.09.2014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622C3-A11C-4384-9493-809817BCF8AE}" type="datetime1">
              <a:rPr lang="ru-RU" smtClean="0"/>
              <a:pPr/>
              <a:t>19.09.2014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1400A-A5FC-4081-80CA-DAADB380FAE5}" type="datetime1">
              <a:rPr lang="ru-RU" smtClean="0"/>
              <a:pPr/>
              <a:t>19.09.2014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7D7B-E62B-4B1C-8D51-552DF7072BC3}" type="datetime1">
              <a:rPr lang="ru-RU" smtClean="0"/>
              <a:pPr/>
              <a:t>19.09.2014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C33BC-8B59-4A47-BEC4-C67517AB8C19}" type="datetime1">
              <a:rPr lang="ru-RU" smtClean="0"/>
              <a:pPr/>
              <a:t>19.09.2014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A880B-0444-47C5-A012-D38E2BE07DC8}" type="datetime1">
              <a:rPr lang="ru-RU" smtClean="0"/>
              <a:pPr/>
              <a:t>19.09.2014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40232-D13B-46FB-A728-E1D5E1701964}" type="datetime1">
              <a:rPr lang="ru-RU" smtClean="0"/>
              <a:pPr/>
              <a:t>19.09.2014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08ADB-B01E-4057-8306-D3C871E06A47}" type="datetime1">
              <a:rPr lang="ru-RU" smtClean="0"/>
              <a:pPr/>
              <a:t>19.09.2014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7979F39-FD31-4434-AC58-DFB2A96B052E}" type="datetime1">
              <a:rPr lang="ru-RU" smtClean="0"/>
              <a:pPr/>
              <a:t>19.09.2014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9" descr="0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1071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TextBox 9"/>
          <p:cNvSpPr txBox="1">
            <a:spLocks noChangeArrowheads="1"/>
          </p:cNvSpPr>
          <p:nvPr/>
        </p:nvSpPr>
        <p:spPr bwMode="auto">
          <a:xfrm>
            <a:off x="395288" y="-3175"/>
            <a:ext cx="830262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kk-KZ" altLang="ru-RU" sz="2400" b="1" dirty="0" smtClean="0">
                <a:solidFill>
                  <a:schemeClr val="bg1"/>
                </a:solidFill>
                <a:latin typeface="Calibri" pitchFamily="34" charset="0"/>
                <a:cs typeface="Arial" charset="0"/>
              </a:rPr>
              <a:t>Қазақстан Республикасы </a:t>
            </a:r>
          </a:p>
          <a:p>
            <a:pPr algn="ctr"/>
            <a:r>
              <a:rPr lang="kk-KZ" altLang="ru-RU" sz="2400" b="1" dirty="0" smtClean="0">
                <a:solidFill>
                  <a:schemeClr val="bg1"/>
                </a:solidFill>
                <a:latin typeface="Calibri" pitchFamily="34" charset="0"/>
                <a:cs typeface="Arial" charset="0"/>
              </a:rPr>
              <a:t>Ұлттық экономика министрлігі</a:t>
            </a:r>
            <a:endParaRPr lang="kk-KZ" altLang="ru-RU" sz="2400" b="1" dirty="0">
              <a:solidFill>
                <a:schemeClr val="bg1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71500" y="1785926"/>
            <a:ext cx="8069263" cy="4832092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endParaRPr lang="ru-RU" sz="3200" b="1" dirty="0" smtClean="0">
              <a:solidFill>
                <a:srgbClr val="0070C0"/>
              </a:solidFill>
            </a:endParaRPr>
          </a:p>
          <a:p>
            <a:pPr algn="ctr">
              <a:defRPr/>
            </a:pPr>
            <a:r>
              <a:rPr lang="ru-RU" sz="3200" b="1" dirty="0" smtClean="0">
                <a:solidFill>
                  <a:srgbClr val="0070C0"/>
                </a:solidFill>
              </a:rPr>
              <a:t> </a:t>
            </a:r>
            <a:r>
              <a:rPr lang="kk-KZ" sz="28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«Қазақстан Республикасының кейбір заңнамалық актілеріне мемлекеттің кәсіпкерлік қызметіне қатысуын шектеу мәселелері бойынша өзгерістер мен толықтырулар енгізу туралы» заң жобасы туралы </a:t>
            </a:r>
            <a:endParaRPr lang="ru-RU" sz="2800" b="1" dirty="0" smtClean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 smtClean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kk-KZ" sz="3000" b="1" dirty="0" smtClean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kk-KZ" sz="3000" b="1" dirty="0" smtClean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kk-KZ" sz="2400" b="1" dirty="0" smtClean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20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2014 жылы, Астана қ.</a:t>
            </a:r>
            <a:endParaRPr lang="ru-RU" sz="2000" b="1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9" descr="0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1071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9"/>
          <p:cNvSpPr txBox="1">
            <a:spLocks noChangeArrowheads="1"/>
          </p:cNvSpPr>
          <p:nvPr/>
        </p:nvSpPr>
        <p:spPr bwMode="auto">
          <a:xfrm>
            <a:off x="214282" y="252691"/>
            <a:ext cx="873125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 algn="ctr"/>
            <a:r>
              <a:rPr lang="ru-RU" altLang="ru-RU" sz="2800" b="1" dirty="0" err="1">
                <a:solidFill>
                  <a:schemeClr val="bg1"/>
                </a:solidFill>
                <a:latin typeface="Arial" charset="0"/>
              </a:rPr>
              <a:t>Монополияға</a:t>
            </a:r>
            <a:r>
              <a:rPr lang="ru-RU" altLang="ru-RU" sz="2800" b="1" dirty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ru-RU" altLang="ru-RU" sz="2800" b="1" dirty="0" err="1">
                <a:solidFill>
                  <a:schemeClr val="bg1"/>
                </a:solidFill>
                <a:latin typeface="Arial" charset="0"/>
              </a:rPr>
              <a:t>қарсы</a:t>
            </a:r>
            <a:r>
              <a:rPr lang="ru-RU" altLang="ru-RU" sz="2800" b="1" dirty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ru-RU" altLang="ru-RU" sz="2800" b="1" dirty="0" err="1">
                <a:solidFill>
                  <a:schemeClr val="bg1"/>
                </a:solidFill>
                <a:latin typeface="Arial" charset="0"/>
              </a:rPr>
              <a:t>органды</a:t>
            </a:r>
            <a:r>
              <a:rPr lang="ru-RU" altLang="ru-RU" sz="2800" b="1" dirty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ru-RU" altLang="ru-RU" sz="2800" b="1" dirty="0" err="1">
                <a:solidFill>
                  <a:schemeClr val="bg1"/>
                </a:solidFill>
                <a:latin typeface="Arial" charset="0"/>
              </a:rPr>
              <a:t>күшейту</a:t>
            </a:r>
            <a:endParaRPr lang="ru-RU" altLang="ru-RU" sz="2800" b="1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785786" y="1500174"/>
            <a:ext cx="7715304" cy="1428760"/>
          </a:xfrm>
          <a:prstGeom prst="roundRect">
            <a:avLst/>
          </a:prstGeom>
          <a:solidFill>
            <a:srgbClr val="CCECFF"/>
          </a:solidFill>
          <a:ln>
            <a:solidFill>
              <a:schemeClr val="bg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tIns="72000" rIns="72000" bIns="72000" anchor="t"/>
          <a:lstStyle/>
          <a:p>
            <a:pPr marL="173038" lvl="0" algn="just"/>
            <a:r>
              <a:rPr lang="ru-RU" sz="20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Талдау</a:t>
            </a: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нәтижесі</a:t>
            </a:r>
            <a:r>
              <a:rPr lang="ru-RU" sz="20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sz="20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монополияға</a:t>
            </a:r>
            <a:r>
              <a:rPr lang="ru-RU" sz="20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қарсы</a:t>
            </a:r>
            <a:r>
              <a:rPr lang="ru-RU" sz="20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орган </a:t>
            </a:r>
            <a:r>
              <a:rPr lang="ru-RU" sz="20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иеліктен</a:t>
            </a:r>
            <a:r>
              <a:rPr lang="ru-RU" sz="20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шығаруға</a:t>
            </a:r>
            <a:r>
              <a:rPr lang="ru-RU" sz="20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жататын</a:t>
            </a:r>
            <a:r>
              <a:rPr lang="ru-RU" sz="20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мемлекеттік</a:t>
            </a:r>
            <a:r>
              <a:rPr lang="ru-RU" sz="20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компаниялардың</a:t>
            </a:r>
            <a:r>
              <a:rPr lang="ru-RU" sz="20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сондай-ақ</a:t>
            </a:r>
            <a:r>
              <a:rPr lang="ru-RU" sz="20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бәсекелестік</a:t>
            </a:r>
            <a:r>
              <a:rPr lang="ru-RU" sz="20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ортаға</a:t>
            </a:r>
            <a:r>
              <a:rPr lang="ru-RU" sz="20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берілетін</a:t>
            </a:r>
            <a:r>
              <a:rPr lang="ru-RU" sz="20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қызмет</a:t>
            </a:r>
            <a:r>
              <a:rPr lang="ru-RU" sz="20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түрлерінің</a:t>
            </a:r>
            <a:r>
              <a:rPr lang="ru-RU" sz="20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тізбесін</a:t>
            </a:r>
            <a:r>
              <a:rPr lang="ru-RU" sz="20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қалыптастырып</a:t>
            </a:r>
            <a:r>
              <a:rPr lang="ru-RU" sz="20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оны </a:t>
            </a:r>
            <a:r>
              <a:rPr lang="ru-RU" sz="20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Үкіметке</a:t>
            </a:r>
            <a:r>
              <a:rPr lang="ru-RU" sz="20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жолдайды</a:t>
            </a:r>
            <a:r>
              <a:rPr lang="ru-RU" sz="20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 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785786" y="3286124"/>
            <a:ext cx="7715304" cy="1143008"/>
          </a:xfrm>
          <a:prstGeom prst="roundRect">
            <a:avLst/>
          </a:prstGeom>
          <a:solidFill>
            <a:srgbClr val="CCECFF"/>
          </a:solidFill>
          <a:ln>
            <a:solidFill>
              <a:schemeClr val="bg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tIns="72000" rIns="72000" bIns="72000" anchor="t"/>
          <a:lstStyle/>
          <a:p>
            <a:pPr marL="173038" lvl="0" algn="just">
              <a:defRPr/>
            </a:pPr>
            <a:r>
              <a:rPr lang="ru-RU" sz="20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Мемлекеттік</a:t>
            </a:r>
            <a:r>
              <a:rPr lang="ru-RU" sz="20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компаниялар</a:t>
            </a:r>
            <a:r>
              <a:rPr lang="ru-RU" sz="20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жүзеге</a:t>
            </a:r>
            <a:r>
              <a:rPr lang="ru-RU" sz="20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асыруды</a:t>
            </a:r>
            <a:r>
              <a:rPr lang="ru-RU" sz="20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жоспарлайтын</a:t>
            </a:r>
            <a:r>
              <a:rPr lang="ru-RU" sz="20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әрбір</a:t>
            </a:r>
            <a:r>
              <a:rPr lang="ru-RU" sz="20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жаңа</a:t>
            </a:r>
            <a:r>
              <a:rPr lang="ru-RU" sz="20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қызмет</a:t>
            </a:r>
            <a:r>
              <a:rPr lang="ru-RU" sz="20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түрі</a:t>
            </a:r>
            <a:r>
              <a:rPr lang="ru-RU" sz="20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міндетті</a:t>
            </a:r>
            <a:r>
              <a:rPr lang="ru-RU" sz="20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түрде</a:t>
            </a:r>
            <a:r>
              <a:rPr lang="ru-RU" sz="20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монополияға</a:t>
            </a:r>
            <a:r>
              <a:rPr lang="ru-RU" sz="20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қарсы</a:t>
            </a:r>
            <a:r>
              <a:rPr lang="ru-RU" sz="20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органмен</a:t>
            </a:r>
            <a:r>
              <a:rPr lang="ru-RU" sz="20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келісу</a:t>
            </a:r>
            <a:endParaRPr lang="ru-RU" sz="2000" b="1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785786" y="4857760"/>
            <a:ext cx="7715304" cy="947504"/>
          </a:xfrm>
          <a:prstGeom prst="roundRect">
            <a:avLst/>
          </a:prstGeom>
          <a:solidFill>
            <a:srgbClr val="CCECFF"/>
          </a:solidFill>
          <a:ln>
            <a:solidFill>
              <a:schemeClr val="bg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tIns="72000" rIns="72000" bIns="72000" anchor="t"/>
          <a:lstStyle/>
          <a:p>
            <a:pPr marL="173038" lvl="0" algn="just"/>
            <a:r>
              <a:rPr lang="ru-RU" sz="20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Монополияға</a:t>
            </a: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қарсы</a:t>
            </a:r>
            <a:r>
              <a:rPr lang="ru-RU" sz="20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органның</a:t>
            </a: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ресми</a:t>
            </a:r>
            <a:r>
              <a:rPr lang="ru-RU" sz="20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сайтында</a:t>
            </a: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тауар</a:t>
            </a: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нарықтары</a:t>
            </a:r>
            <a:r>
              <a:rPr lang="ru-RU" sz="20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талдауының</a:t>
            </a: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нәтижелерін</a:t>
            </a: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жариялау</a:t>
            </a: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lvl="0"/>
            <a:endParaRPr lang="ru-RU" sz="20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571472" y="1457309"/>
            <a:ext cx="438377" cy="328617"/>
          </a:xfrm>
          <a:prstGeom prst="ellipse">
            <a:avLst/>
          </a:prstGeom>
          <a:solidFill>
            <a:schemeClr val="bg2">
              <a:lumMod val="50000"/>
              <a:alpha val="73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defRPr/>
            </a:pPr>
            <a:r>
              <a:rPr lang="ru-RU" sz="1100" b="1" dirty="0" smtClean="0"/>
              <a:t>1</a:t>
            </a:r>
          </a:p>
        </p:txBody>
      </p:sp>
      <p:sp>
        <p:nvSpPr>
          <p:cNvPr id="10" name="Овал 9"/>
          <p:cNvSpPr/>
          <p:nvPr/>
        </p:nvSpPr>
        <p:spPr>
          <a:xfrm>
            <a:off x="571472" y="3243259"/>
            <a:ext cx="438377" cy="328617"/>
          </a:xfrm>
          <a:prstGeom prst="ellipse">
            <a:avLst/>
          </a:prstGeom>
          <a:solidFill>
            <a:schemeClr val="bg2">
              <a:lumMod val="50000"/>
              <a:alpha val="73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defRPr/>
            </a:pPr>
            <a:r>
              <a:rPr lang="ru-RU" sz="1100" b="1" dirty="0" smtClean="0"/>
              <a:t>2</a:t>
            </a:r>
          </a:p>
        </p:txBody>
      </p:sp>
      <p:sp>
        <p:nvSpPr>
          <p:cNvPr id="11" name="Овал 10"/>
          <p:cNvSpPr/>
          <p:nvPr/>
        </p:nvSpPr>
        <p:spPr>
          <a:xfrm>
            <a:off x="571472" y="4786322"/>
            <a:ext cx="438377" cy="328617"/>
          </a:xfrm>
          <a:prstGeom prst="ellipse">
            <a:avLst/>
          </a:prstGeom>
          <a:solidFill>
            <a:schemeClr val="bg2">
              <a:lumMod val="50000"/>
              <a:alpha val="73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defRPr/>
            </a:pPr>
            <a:r>
              <a:rPr lang="ru-RU" sz="1100" b="1" dirty="0" smtClean="0"/>
              <a:t>3</a:t>
            </a:r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2"/>
          </p:nvPr>
        </p:nvSpPr>
        <p:spPr>
          <a:xfrm>
            <a:off x="8239156" y="6356350"/>
            <a:ext cx="762000" cy="365125"/>
          </a:xfrm>
        </p:spPr>
        <p:txBody>
          <a:bodyPr/>
          <a:lstStyle/>
          <a:p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9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body" idx="4294967295"/>
          </p:nvPr>
        </p:nvSpPr>
        <p:spPr>
          <a:xfrm>
            <a:off x="914400" y="1428736"/>
            <a:ext cx="7834313" cy="3286148"/>
          </a:xfrm>
        </p:spPr>
        <p:txBody>
          <a:bodyPr rtlCol="0">
            <a:normAutofit lnSpcReduction="10000"/>
          </a:bodyPr>
          <a:lstStyle/>
          <a:p>
            <a:pPr algn="ctr" eaLnBrk="1" fontAlgn="auto" hangingPunct="1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endParaRPr lang="ru-RU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 eaLnBrk="1" fontAlgn="auto" hangingPunct="1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endParaRPr lang="ru-RU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 eaLnBrk="1" fontAlgn="auto" hangingPunct="1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endParaRPr lang="ru-RU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>
              <a:spcBef>
                <a:spcPct val="0"/>
              </a:spcBef>
              <a:buNone/>
              <a:defRPr/>
            </a:pPr>
            <a:r>
              <a:rPr lang="ru-RU" sz="4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Назарларыңызға</a:t>
            </a:r>
            <a:r>
              <a:rPr lang="ru-RU" sz="4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рахмет</a:t>
            </a:r>
            <a:r>
              <a:rPr lang="ru-RU" sz="4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қолдауларыңызды</a:t>
            </a:r>
            <a:r>
              <a:rPr lang="ru-RU" sz="4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сұраймын!</a:t>
            </a:r>
            <a:endParaRPr lang="ru-RU" sz="4800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9" descr="0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1071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239156" y="6356350"/>
            <a:ext cx="762000" cy="365125"/>
          </a:xfrm>
        </p:spPr>
        <p:txBody>
          <a:bodyPr/>
          <a:lstStyle/>
          <a:p>
            <a:r>
              <a:rPr lang="ru-RU" sz="1400" dirty="0" smtClean="0">
                <a:solidFill>
                  <a:schemeClr val="tx2">
                    <a:lumMod val="50000"/>
                  </a:schemeClr>
                </a:solidFill>
              </a:rPr>
              <a:t>10</a:t>
            </a:r>
            <a:endParaRPr lang="ru-RU" sz="14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9" descr="0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1000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9"/>
          <p:cNvSpPr txBox="1">
            <a:spLocks noChangeArrowheads="1"/>
          </p:cNvSpPr>
          <p:nvPr/>
        </p:nvSpPr>
        <p:spPr bwMode="auto">
          <a:xfrm>
            <a:off x="642910" y="214290"/>
            <a:ext cx="830262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altLang="ru-RU" sz="2400" b="1" dirty="0" err="1" smtClean="0">
                <a:solidFill>
                  <a:schemeClr val="bg1"/>
                </a:solidFill>
                <a:latin typeface="Arial" charset="0"/>
              </a:rPr>
              <a:t>Заң жобаны</a:t>
            </a:r>
            <a:r>
              <a:rPr lang="ru-RU" altLang="ru-RU" sz="2400" b="1" dirty="0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ru-RU" altLang="ru-RU" sz="2400" b="1" dirty="0" err="1" smtClean="0">
                <a:solidFill>
                  <a:schemeClr val="bg1"/>
                </a:solidFill>
                <a:latin typeface="Arial" charset="0"/>
              </a:rPr>
              <a:t>әзірлеу негізі</a:t>
            </a:r>
            <a:endParaRPr lang="ru-RU" altLang="ru-RU" sz="2400" b="1" dirty="0" smtClean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4" name="Picture 10" descr="http://bnews.kz/picture/380/news/4b68fc467058353fffedd03db312ccf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80063" y="1357298"/>
            <a:ext cx="3325812" cy="3500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642910" y="1357298"/>
            <a:ext cx="4214842" cy="34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kk-KZ" sz="2600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Жеке компаниялардың капиталында мемлекеттің ықтимал қатысуы шарттарының, рәсімдерінің нақты тізбесін көздей отырып, «Yellow Pages Rule» қағидаттарын бекітетін заң жобасын әзірлеу</a:t>
            </a:r>
            <a:endParaRPr lang="ru-RU" sz="2600" i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571472" y="5357826"/>
            <a:ext cx="8147051" cy="1292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2014 </a:t>
            </a:r>
            <a:r>
              <a:rPr lang="ru-RU" sz="20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жылғы</a:t>
            </a: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14 </a:t>
            </a:r>
            <a:r>
              <a:rPr lang="ru-RU" sz="20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ақпандағы</a:t>
            </a: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мемлекет</a:t>
            </a: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Басышысының</a:t>
            </a: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қатысуымен</a:t>
            </a: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өткен</a:t>
            </a: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Қазақстан</a:t>
            </a: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Республикасы</a:t>
            </a: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Үкіметінің</a:t>
            </a: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отырысы</a:t>
            </a: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хаттамасының</a:t>
            </a: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5.1.3-тармағы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accent1">
                  <a:lumMod val="50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8239156" y="6356350"/>
            <a:ext cx="762000" cy="365125"/>
          </a:xfrm>
        </p:spPr>
        <p:txBody>
          <a:bodyPr/>
          <a:lstStyle/>
          <a:p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1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9" descr="0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1000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TextBox 9"/>
          <p:cNvSpPr txBox="1">
            <a:spLocks noChangeArrowheads="1"/>
          </p:cNvSpPr>
          <p:nvPr/>
        </p:nvSpPr>
        <p:spPr bwMode="auto">
          <a:xfrm>
            <a:off x="642910" y="214290"/>
            <a:ext cx="830262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ru-RU" sz="2400" b="1" dirty="0" smtClean="0">
                <a:solidFill>
                  <a:schemeClr val="bg1"/>
                </a:solidFill>
                <a:latin typeface="Arial" charset="0"/>
              </a:rPr>
              <a:t> «</a:t>
            </a:r>
            <a:r>
              <a:rPr lang="en-US" altLang="ru-RU" sz="2400" b="1" dirty="0" smtClean="0">
                <a:solidFill>
                  <a:schemeClr val="bg1"/>
                </a:solidFill>
                <a:latin typeface="Arial" charset="0"/>
              </a:rPr>
              <a:t>Yellow Pages Rules</a:t>
            </a:r>
            <a:r>
              <a:rPr lang="ru-RU" altLang="ru-RU" sz="2400" b="1" dirty="0" smtClean="0">
                <a:solidFill>
                  <a:schemeClr val="bg1"/>
                </a:solidFill>
                <a:latin typeface="Arial" charset="0"/>
              </a:rPr>
              <a:t>» </a:t>
            </a:r>
            <a:r>
              <a:rPr lang="ru-RU" altLang="ru-RU" sz="2400" b="1" dirty="0" err="1" smtClean="0">
                <a:solidFill>
                  <a:schemeClr val="bg1"/>
                </a:solidFill>
                <a:latin typeface="Arial" charset="0"/>
              </a:rPr>
              <a:t>қағидаттары?</a:t>
            </a:r>
            <a:endParaRPr lang="ru-RU" altLang="ru-RU" sz="2400" b="1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07942" y="1278517"/>
            <a:ext cx="4286280" cy="2800767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defRPr/>
            </a:pP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«Yellow Pages Rule» («</a:t>
            </a:r>
            <a:r>
              <a:rPr lang="kk-KZ" sz="22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Сары парақтар қағидалары») қағидаттары өз атауын бір ғасырдан аса дәстүрлі түрде сары қағазда басылатын, кәсіпорындар мен ұйымдар туралы мәліметтері бар анықтаманың түсіне қарай алған. </a:t>
            </a:r>
            <a:endParaRPr lang="ru-RU" sz="22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Рисунок 7" descr="12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72066" y="1214422"/>
            <a:ext cx="3900507" cy="2928958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642910" y="4293096"/>
            <a:ext cx="8001056" cy="1708160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defRPr/>
            </a:pPr>
            <a:r>
              <a:rPr lang="kk-KZ" sz="2100" dirty="0" smtClean="0">
                <a:solidFill>
                  <a:schemeClr val="tx2">
                    <a:lumMod val="50000"/>
                  </a:schemeClr>
                </a:solidFill>
              </a:rPr>
              <a:t>«Yellow Pages Rule</a:t>
            </a:r>
            <a:r>
              <a:rPr lang="en-US" sz="2100" dirty="0" smtClean="0">
                <a:solidFill>
                  <a:schemeClr val="tx2">
                    <a:lumMod val="50000"/>
                  </a:schemeClr>
                </a:solidFill>
              </a:rPr>
              <a:t>s</a:t>
            </a:r>
            <a:r>
              <a:rPr lang="kk-KZ" sz="2100" dirty="0" smtClean="0">
                <a:solidFill>
                  <a:schemeClr val="tx2">
                    <a:lumMod val="50000"/>
                  </a:schemeClr>
                </a:solidFill>
              </a:rPr>
              <a:t>» Қағидаттарының негізгі жаңашылдықтары:</a:t>
            </a:r>
          </a:p>
          <a:p>
            <a:pPr marL="266700" indent="-266700" algn="just">
              <a:buFont typeface="Arial" pitchFamily="34" charset="0"/>
              <a:buChar char="•"/>
              <a:defRPr/>
            </a:pPr>
            <a:r>
              <a:rPr lang="kk-KZ" sz="2100" dirty="0" smtClean="0">
                <a:solidFill>
                  <a:schemeClr val="tx2">
                    <a:lumMod val="50000"/>
                  </a:schemeClr>
                </a:solidFill>
              </a:rPr>
              <a:t>бизнеспен ұсынылатын </a:t>
            </a:r>
            <a:r>
              <a:rPr lang="kk-KZ" sz="2100" dirty="0">
                <a:solidFill>
                  <a:schemeClr val="tx2">
                    <a:lumMod val="50000"/>
                  </a:schemeClr>
                </a:solidFill>
              </a:rPr>
              <a:t>қызметтерді </a:t>
            </a:r>
            <a:r>
              <a:rPr lang="kk-KZ" sz="2100" dirty="0" smtClean="0">
                <a:solidFill>
                  <a:schemeClr val="tx2">
                    <a:lumMod val="50000"/>
                  </a:schemeClr>
                </a:solidFill>
              </a:rPr>
              <a:t>мемлекет іске асыра алмайды</a:t>
            </a:r>
          </a:p>
          <a:p>
            <a:pPr marL="266700" indent="-266700" algn="just">
              <a:buFont typeface="Arial" pitchFamily="34" charset="0"/>
              <a:buChar char="•"/>
              <a:defRPr/>
            </a:pPr>
            <a:r>
              <a:rPr lang="kk-KZ" sz="2100" dirty="0" smtClean="0">
                <a:solidFill>
                  <a:schemeClr val="tx2">
                    <a:lumMod val="50000"/>
                  </a:schemeClr>
                </a:solidFill>
              </a:rPr>
              <a:t>мемлекеттің қатысумен компанияларды, сондай-ақ олардың құрылымдарын құруға қатал шектеу</a:t>
            </a:r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>
          <a:xfrm>
            <a:off x="8239156" y="6356350"/>
            <a:ext cx="762000" cy="365125"/>
          </a:xfrm>
        </p:spPr>
        <p:txBody>
          <a:bodyPr/>
          <a:lstStyle/>
          <a:p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2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9" descr="0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1000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857224" y="142852"/>
            <a:ext cx="78581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sz="2400" b="1" dirty="0" err="1" smtClean="0">
                <a:solidFill>
                  <a:schemeClr val="bg1"/>
                </a:solidFill>
                <a:latin typeface="Arial" charset="0"/>
              </a:rPr>
              <a:t>Елдің</a:t>
            </a:r>
            <a:r>
              <a:rPr lang="ru-RU" altLang="ru-RU" sz="2400" b="1" dirty="0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ru-RU" altLang="ru-RU" sz="2400" b="1" dirty="0" err="1" smtClean="0">
                <a:solidFill>
                  <a:schemeClr val="bg1"/>
                </a:solidFill>
                <a:latin typeface="Arial" charset="0"/>
              </a:rPr>
              <a:t>экономикасында</a:t>
            </a:r>
            <a:r>
              <a:rPr lang="ru-RU" altLang="ru-RU" sz="2400" b="1" dirty="0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ru-RU" altLang="ru-RU" sz="2400" b="1" dirty="0" err="1" smtClean="0">
                <a:solidFill>
                  <a:schemeClr val="bg1"/>
                </a:solidFill>
                <a:latin typeface="Arial" charset="0"/>
              </a:rPr>
              <a:t>квази</a:t>
            </a:r>
            <a:r>
              <a:rPr lang="ru-RU" altLang="ru-RU" sz="2400" b="1" dirty="0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ru-RU" altLang="ru-RU" sz="2400" b="1" dirty="0" err="1">
                <a:solidFill>
                  <a:schemeClr val="bg1"/>
                </a:solidFill>
                <a:latin typeface="Arial" charset="0"/>
              </a:rPr>
              <a:t>мемлекеттік</a:t>
            </a:r>
            <a:r>
              <a:rPr lang="ru-RU" altLang="ru-RU" sz="2400" b="1" dirty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ru-RU" altLang="ru-RU" sz="2400" b="1" dirty="0" err="1" smtClean="0">
                <a:solidFill>
                  <a:schemeClr val="bg1"/>
                </a:solidFill>
                <a:latin typeface="Arial" charset="0"/>
              </a:rPr>
              <a:t>секторі</a:t>
            </a:r>
            <a:endParaRPr lang="ru-RU" altLang="ru-RU" sz="2400" b="1" dirty="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-14354" y="1402514"/>
            <a:ext cx="3788728" cy="3026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1630" tIns="0" rIns="63249" bIns="0"/>
          <a:lstStyle>
            <a:lvl1pPr marL="342900" indent="-342900" defTabSz="720725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1pPr>
            <a:lvl2pPr marL="742950" indent="-285750" defTabSz="720725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2pPr>
            <a:lvl3pPr marL="552450" indent="-266700" defTabSz="720725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3pPr>
            <a:lvl4pPr marL="1600200" indent="-228600" defTabSz="720725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4pPr>
            <a:lvl5pPr marL="2057400" indent="-228600" defTabSz="720725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5pPr>
            <a:lvl6pPr marL="2514600" indent="-228600" defTabSz="720725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6pPr>
            <a:lvl7pPr marL="2971800" indent="-228600" defTabSz="720725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7pPr>
            <a:lvl8pPr marL="3429000" indent="-228600" defTabSz="720725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8pPr>
            <a:lvl9pPr marL="3886200" indent="-228600" defTabSz="720725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9pPr>
          </a:lstStyle>
          <a:p>
            <a:pPr lvl="2" algn="just" eaLnBrk="1" hangingPunct="1">
              <a:buFontTx/>
              <a:buAutoNum type="arabicPeriod"/>
            </a:pPr>
            <a:r>
              <a:rPr lang="ru-RU" sz="17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Мемлекет </a:t>
            </a:r>
            <a:r>
              <a:rPr lang="ru-RU" sz="17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кәсіпкерлік</a:t>
            </a:r>
            <a:r>
              <a:rPr lang="ru-RU" sz="17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қызметке</a:t>
            </a:r>
            <a:r>
              <a:rPr lang="ru-RU" sz="17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тікелей</a:t>
            </a:r>
            <a:r>
              <a:rPr lang="ru-RU" sz="17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17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жанама</a:t>
            </a:r>
            <a:r>
              <a:rPr lang="ru-RU" sz="17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қатысады</a:t>
            </a:r>
            <a:endParaRPr lang="ru-RU" sz="1700" b="1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2" algn="just" eaLnBrk="1" hangingPunct="1">
              <a:buFontTx/>
              <a:buAutoNum type="arabicPeriod"/>
            </a:pPr>
            <a:endParaRPr lang="ru-RU" sz="17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2" algn="just" eaLnBrk="1" hangingPunct="1">
              <a:buFontTx/>
              <a:buAutoNum type="arabicPeriod"/>
            </a:pPr>
            <a:r>
              <a:rPr lang="ru-RU" sz="17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Жеке </a:t>
            </a:r>
            <a:r>
              <a:rPr lang="ru-RU" sz="17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сектормен</a:t>
            </a:r>
            <a:r>
              <a:rPr lang="ru-RU" sz="17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бәсекелестік</a:t>
            </a:r>
            <a:r>
              <a:rPr lang="ru-RU" sz="17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7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квази</a:t>
            </a:r>
            <a:r>
              <a:rPr lang="ru-RU" sz="17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мемлекеттік</a:t>
            </a:r>
            <a:r>
              <a:rPr lang="ru-RU" sz="17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компаниялар</a:t>
            </a:r>
            <a:r>
              <a:rPr lang="ru-RU" sz="17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әлеуетте</a:t>
            </a:r>
            <a:r>
              <a:rPr lang="ru-RU" sz="17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бәсекелестік</a:t>
            </a:r>
            <a:r>
              <a:rPr lang="ru-RU" sz="17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ортаға</a:t>
            </a:r>
            <a:r>
              <a:rPr lang="ru-RU" sz="17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беруге</a:t>
            </a:r>
            <a:r>
              <a:rPr lang="ru-RU" sz="17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болатын</a:t>
            </a:r>
            <a:r>
              <a:rPr lang="ru-RU" sz="17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қызмет</a:t>
            </a:r>
            <a:r>
              <a:rPr lang="ru-RU" sz="17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түрлерін</a:t>
            </a:r>
            <a:r>
              <a:rPr lang="ru-RU" sz="17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іске</a:t>
            </a:r>
            <a:r>
              <a:rPr lang="ru-RU" sz="17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асырады</a:t>
            </a:r>
            <a:r>
              <a:rPr lang="ru-RU" sz="17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1700" b="1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2" algn="just" eaLnBrk="1" hangingPunct="1">
              <a:buFontTx/>
              <a:buAutoNum type="arabicPeriod"/>
            </a:pPr>
            <a:endParaRPr lang="ru-RU" sz="1700" dirty="0">
              <a:latin typeface="Times New Roman" pitchFamily="18" charset="0"/>
              <a:cs typeface="Times New Roman" pitchFamily="18" charset="0"/>
            </a:endParaRPr>
          </a:p>
          <a:p>
            <a:pPr lvl="2" algn="just" eaLnBrk="1" hangingPunct="1">
              <a:buFontTx/>
              <a:buAutoNum type="arabicPeriod"/>
            </a:pPr>
            <a:r>
              <a:rPr lang="ru-RU" sz="17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Квази</a:t>
            </a:r>
            <a:r>
              <a:rPr lang="ru-RU" sz="17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мемлекеттік</a:t>
            </a:r>
            <a:r>
              <a:rPr lang="ru-RU" sz="17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секторының</a:t>
            </a:r>
            <a:r>
              <a:rPr lang="ru-RU" sz="17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аса </a:t>
            </a:r>
            <a:r>
              <a:rPr lang="ru-RU" sz="17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ұлғаюы</a:t>
            </a:r>
            <a:r>
              <a:rPr lang="ru-RU" sz="17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17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тиімсіздігі</a:t>
            </a:r>
            <a:r>
              <a:rPr lang="ru-RU" sz="17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700" b="1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2" algn="just" eaLnBrk="1" hangingPunct="1">
              <a:buFontTx/>
              <a:buAutoNum type="arabicPeriod"/>
            </a:pPr>
            <a:endParaRPr lang="ru-RU" sz="1700" b="1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2" algn="just" eaLnBrk="1" hangingPunct="1">
              <a:buFontTx/>
              <a:buAutoNum type="arabicPeriod"/>
            </a:pPr>
            <a:r>
              <a:rPr lang="ru-RU" sz="17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Бизнесті</a:t>
            </a:r>
            <a:r>
              <a:rPr lang="ru-RU" sz="17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дамыту</a:t>
            </a:r>
            <a:r>
              <a:rPr lang="ru-RU" sz="17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салаларының</a:t>
            </a:r>
            <a:r>
              <a:rPr lang="ru-RU" sz="17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әлеуетінің</a:t>
            </a:r>
            <a:r>
              <a:rPr lang="ru-RU" sz="17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17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перспективаларының</a:t>
            </a:r>
            <a:r>
              <a:rPr lang="ru-RU" sz="17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шектелуі</a:t>
            </a:r>
            <a:endParaRPr lang="ru-RU" sz="17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2" algn="just" eaLnBrk="1" hangingPunct="1">
              <a:buFontTx/>
              <a:buAutoNum type="arabicPeriod"/>
            </a:pPr>
            <a:endParaRPr lang="ru-RU" sz="1700" dirty="0">
              <a:latin typeface="Times New Roman" pitchFamily="18" charset="0"/>
              <a:cs typeface="Times New Roman" pitchFamily="18" charset="0"/>
            </a:endParaRPr>
          </a:p>
          <a:p>
            <a:pPr lvl="2" algn="just" eaLnBrk="1" hangingPunct="1">
              <a:buFontTx/>
              <a:buAutoNum type="arabicPeriod"/>
            </a:pPr>
            <a:endParaRPr lang="ru-RU" sz="1700" dirty="0">
              <a:latin typeface="Times New Roman" pitchFamily="18" charset="0"/>
              <a:cs typeface="Times New Roman" pitchFamily="18" charset="0"/>
            </a:endParaRPr>
          </a:p>
          <a:p>
            <a:pPr lvl="2" eaLnBrk="1" hangingPunct="1">
              <a:buFontTx/>
              <a:buAutoNum type="arabicPeriod" startAt="3"/>
            </a:pPr>
            <a:endParaRPr lang="ru-RU" sz="1700" b="1" dirty="0">
              <a:solidFill>
                <a:srgbClr val="CC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214282" y="957188"/>
            <a:ext cx="380252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9pPr>
          </a:lstStyle>
          <a:p>
            <a:pPr algn="ctr" eaLnBrk="1" hangingPunct="1"/>
            <a:r>
              <a:rPr lang="ru-RU" sz="2000" b="1" dirty="0" err="1" smtClean="0">
                <a:solidFill>
                  <a:schemeClr val="tx2">
                    <a:lumMod val="50000"/>
                  </a:schemeClr>
                </a:solidFill>
                <a:latin typeface="+mn-lt"/>
                <a:cs typeface="+mn-cs"/>
              </a:rPr>
              <a:t>Ағымдағы</a:t>
            </a: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+mn-lt"/>
                <a:cs typeface="+mn-cs"/>
              </a:rPr>
              <a:t> </a:t>
            </a:r>
            <a:r>
              <a:rPr lang="ru-RU" sz="2000" b="1" dirty="0" err="1" smtClean="0">
                <a:solidFill>
                  <a:schemeClr val="tx2">
                    <a:lumMod val="50000"/>
                  </a:schemeClr>
                </a:solidFill>
                <a:latin typeface="+mn-lt"/>
                <a:cs typeface="+mn-cs"/>
              </a:rPr>
              <a:t>жағдай</a:t>
            </a:r>
            <a:endParaRPr lang="ru-RU" sz="2000" b="1" dirty="0">
              <a:solidFill>
                <a:schemeClr val="tx2">
                  <a:lumMod val="50000"/>
                </a:schemeClr>
              </a:solidFill>
              <a:latin typeface="+mn-lt"/>
              <a:cs typeface="+mn-cs"/>
            </a:endParaRPr>
          </a:p>
        </p:txBody>
      </p:sp>
      <p:graphicFrame>
        <p:nvGraphicFramePr>
          <p:cNvPr id="6" name="Group 98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4193501265"/>
              </p:ext>
            </p:extLst>
          </p:nvPr>
        </p:nvGraphicFramePr>
        <p:xfrm>
          <a:off x="3973780" y="1077904"/>
          <a:ext cx="5027375" cy="1002348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2717501"/>
                <a:gridCol w="611437"/>
                <a:gridCol w="543500"/>
                <a:gridCol w="543500"/>
                <a:gridCol w="611437"/>
              </a:tblGrid>
              <a:tr h="24144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15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Мемлекеттік ұйымдар</a:t>
                      </a:r>
                      <a:endParaRPr kumimoji="0" lang="ru-RU" sz="115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84406" marR="84406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ГПХВ</a:t>
                      </a:r>
                    </a:p>
                  </a:txBody>
                  <a:tcPr marL="84406" marR="84406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КГП</a:t>
                      </a:r>
                    </a:p>
                  </a:txBody>
                  <a:tcPr marL="84406" marR="84406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АО /ТОО</a:t>
                      </a:r>
                    </a:p>
                  </a:txBody>
                  <a:tcPr marL="84406" marR="84406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Барлығы</a:t>
                      </a:r>
                      <a:endParaRPr kumimoji="0" lang="ru-RU" sz="115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84406" marR="84406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936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5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Республикалық</a:t>
                      </a:r>
                      <a:r>
                        <a:rPr kumimoji="0" lang="ru-RU" sz="115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15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деңгей</a:t>
                      </a:r>
                      <a:r>
                        <a:rPr kumimoji="0" lang="ru-RU" sz="115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15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</a:t>
                      </a:r>
                      <a:r>
                        <a:rPr kumimoji="0" lang="en-US" sz="115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398</a:t>
                      </a:r>
                      <a:r>
                        <a:rPr kumimoji="0" lang="ru-RU" sz="115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</a:t>
                      </a:r>
                    </a:p>
                  </a:txBody>
                  <a:tcPr marL="84406" marR="84406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133</a:t>
                      </a:r>
                    </a:p>
                  </a:txBody>
                  <a:tcPr marL="84406" marR="84406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152</a:t>
                      </a:r>
                    </a:p>
                  </a:txBody>
                  <a:tcPr marL="84406" marR="84406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113</a:t>
                      </a:r>
                    </a:p>
                  </a:txBody>
                  <a:tcPr marL="84406" marR="84406" horzOverflow="overflow"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5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6 421</a:t>
                      </a:r>
                    </a:p>
                  </a:txBody>
                  <a:tcPr marL="84406" marR="84406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3366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5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Жергілікті</a:t>
                      </a:r>
                      <a:r>
                        <a:rPr kumimoji="0" lang="ru-RU" sz="115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15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деңгей</a:t>
                      </a:r>
                      <a:r>
                        <a:rPr kumimoji="0" lang="ru-RU" sz="115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15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</a:t>
                      </a:r>
                      <a:r>
                        <a:rPr kumimoji="0" lang="en-US" sz="115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</a:t>
                      </a:r>
                      <a:r>
                        <a:rPr kumimoji="0" lang="ru-RU" sz="115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15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023</a:t>
                      </a:r>
                      <a:r>
                        <a:rPr kumimoji="0" lang="ru-RU" sz="115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</a:t>
                      </a:r>
                    </a:p>
                  </a:txBody>
                  <a:tcPr marL="84406" marR="84406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1123</a:t>
                      </a:r>
                    </a:p>
                  </a:txBody>
                  <a:tcPr marL="84406" marR="84406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4419</a:t>
                      </a:r>
                    </a:p>
                  </a:txBody>
                  <a:tcPr marL="84406" marR="84406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481</a:t>
                      </a:r>
                    </a:p>
                  </a:txBody>
                  <a:tcPr marL="84406" marR="84406" horzOverflow="overflow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7" name="Group 98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303074158"/>
              </p:ext>
            </p:extLst>
          </p:nvPr>
        </p:nvGraphicFramePr>
        <p:xfrm>
          <a:off x="3973780" y="2214554"/>
          <a:ext cx="5027376" cy="3773656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1698438"/>
                <a:gridCol w="2593529"/>
                <a:gridCol w="735409"/>
              </a:tblGrid>
              <a:tr h="144016"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ҰБХ, ҰХ, ҰК</a:t>
                      </a:r>
                    </a:p>
                  </a:txBody>
                  <a:tcPr marL="84406" marR="84406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3688">
                <a:tc row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Ұлттық</a:t>
                      </a:r>
                      <a:r>
                        <a:rPr kumimoji="0" lang="ru-RU" sz="13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3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басқарушы</a:t>
                      </a:r>
                      <a:r>
                        <a:rPr kumimoji="0" lang="ru-RU" sz="13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3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холдингтер</a:t>
                      </a:r>
                      <a:endParaRPr kumimoji="0" lang="ru-RU" sz="13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3305" marR="6330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АО «ФНБ «</a:t>
                      </a:r>
                      <a:r>
                        <a:rPr lang="ru-RU" sz="1200" b="1" kern="1200" dirty="0" err="1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Самрук-Казына</a:t>
                      </a:r>
                      <a:r>
                        <a:rPr lang="ru-RU" sz="1200" b="1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  <a:r>
                        <a:rPr kumimoji="0" lang="en-US" sz="12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1200" b="1" kern="1200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3305" marR="63305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428*</a:t>
                      </a:r>
                    </a:p>
                  </a:txBody>
                  <a:tcPr marL="84406" marR="84406" horzOverflow="overflow"/>
                </a:tc>
              </a:tr>
              <a:tr h="202232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АО «НУХ «</a:t>
                      </a:r>
                      <a:r>
                        <a:rPr kumimoji="0" lang="ru-RU" sz="12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КазАгро</a:t>
                      </a:r>
                      <a:r>
                        <a:rPr kumimoji="0" lang="ru-RU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» (без МКО)</a:t>
                      </a:r>
                      <a:endParaRPr kumimoji="0" lang="ru-RU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3305" marR="63305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29</a:t>
                      </a:r>
                      <a:endParaRPr kumimoji="0" lang="ru-RU" sz="12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84406" marR="84406" horzOverflow="overflow"/>
                </a:tc>
              </a:tr>
              <a:tr h="169929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АО «НУХ «</a:t>
                      </a:r>
                      <a:r>
                        <a:rPr kumimoji="0" lang="ru-RU" sz="12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Байтерек</a:t>
                      </a:r>
                      <a:r>
                        <a:rPr kumimoji="0" lang="ru-RU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» (без МКО)</a:t>
                      </a:r>
                      <a:endParaRPr kumimoji="0" lang="ru-RU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3305" marR="63305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32</a:t>
                      </a:r>
                      <a:endParaRPr kumimoji="0" lang="ru-RU" sz="12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84406" marR="84406" horzOverflow="overflow"/>
                </a:tc>
              </a:tr>
              <a:tr h="182472"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Ұлттық</a:t>
                      </a:r>
                      <a:r>
                        <a:rPr kumimoji="0" lang="ru-RU" sz="13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3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холдингтер</a:t>
                      </a:r>
                      <a:endParaRPr kumimoji="0" lang="ru-RU" sz="13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3305" marR="6330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АО «НИХ «</a:t>
                      </a:r>
                      <a:r>
                        <a:rPr kumimoji="0" lang="ru-RU" sz="12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Зерде</a:t>
                      </a:r>
                      <a:r>
                        <a:rPr kumimoji="0" lang="ru-RU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»</a:t>
                      </a:r>
                    </a:p>
                  </a:txBody>
                  <a:tcPr marL="63305" marR="63305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9</a:t>
                      </a:r>
                    </a:p>
                  </a:txBody>
                  <a:tcPr marL="84406" marR="84406" horzOverflow="overflow"/>
                </a:tc>
              </a:tr>
              <a:tr h="296776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АО «ННТХ «</a:t>
                      </a:r>
                      <a:r>
                        <a:rPr kumimoji="0" lang="ru-RU" sz="12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Парасат</a:t>
                      </a:r>
                      <a:r>
                        <a:rPr kumimoji="0" lang="ru-RU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»</a:t>
                      </a:r>
                    </a:p>
                  </a:txBody>
                  <a:tcPr marL="63305" marR="63305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</a:t>
                      </a:r>
                    </a:p>
                  </a:txBody>
                  <a:tcPr marL="84406" marR="84406" horzOverflow="overflow"/>
                </a:tc>
              </a:tr>
              <a:tr h="247681">
                <a:tc rowSpan="6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Ұлттық</a:t>
                      </a:r>
                      <a:r>
                        <a:rPr kumimoji="0" lang="ru-RU" sz="13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3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компаниялар</a:t>
                      </a:r>
                      <a:endParaRPr kumimoji="0" lang="ru-RU" sz="13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kumimoji="0" lang="ru-RU" sz="13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3305" marR="6330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АО «НК «</a:t>
                      </a:r>
                      <a:r>
                        <a:rPr kumimoji="0" lang="ru-RU" sz="12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Қазақстан</a:t>
                      </a:r>
                      <a:r>
                        <a:rPr kumimoji="0" lang="ru-RU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2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Ғарыш</a:t>
                      </a:r>
                      <a:r>
                        <a:rPr kumimoji="0" lang="ru-RU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2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Сапары</a:t>
                      </a:r>
                      <a:r>
                        <a:rPr kumimoji="0" lang="ru-RU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»</a:t>
                      </a:r>
                    </a:p>
                  </a:txBody>
                  <a:tcPr marL="63305" marR="63305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84406" marR="84406" horzOverflow="overflow"/>
                </a:tc>
              </a:tr>
              <a:tr h="154264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АО «НГК «</a:t>
                      </a:r>
                      <a:r>
                        <a:rPr kumimoji="0" lang="ru-RU" sz="12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Казгеология</a:t>
                      </a:r>
                      <a:r>
                        <a:rPr kumimoji="0" lang="ru-RU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»</a:t>
                      </a:r>
                    </a:p>
                  </a:txBody>
                  <a:tcPr marL="63305" marR="63305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84406" marR="84406" horzOverflow="overflow"/>
                </a:tc>
              </a:tr>
              <a:tr h="183216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НАО «Холдинг «</a:t>
                      </a:r>
                      <a:r>
                        <a:rPr kumimoji="0" lang="ru-RU" sz="12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Кәсіпқор</a:t>
                      </a:r>
                      <a:r>
                        <a:rPr kumimoji="0" lang="ru-RU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»</a:t>
                      </a:r>
                    </a:p>
                  </a:txBody>
                  <a:tcPr marL="63305" marR="63305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84406" marR="84406" horzOverflow="overflow"/>
                </a:tc>
              </a:tr>
              <a:tr h="293688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АО «НК «Астана ЭКСПО-2017»</a:t>
                      </a:r>
                    </a:p>
                  </a:txBody>
                  <a:tcPr marL="63305" marR="63305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84406" marR="84406" horzOverflow="overflow"/>
                </a:tc>
              </a:tr>
              <a:tr h="206512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АО «НК «</a:t>
                      </a:r>
                      <a:r>
                        <a:rPr kumimoji="0" lang="ru-RU" sz="12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ҚазАвтоЖол</a:t>
                      </a:r>
                      <a:r>
                        <a:rPr kumimoji="0" lang="ru-RU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»</a:t>
                      </a:r>
                    </a:p>
                  </a:txBody>
                  <a:tcPr marL="63305" marR="63305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84406" marR="84406" horzOverflow="overflow"/>
                </a:tc>
              </a:tr>
              <a:tr h="177248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СПК</a:t>
                      </a:r>
                      <a:endParaRPr kumimoji="0" lang="ru-RU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3305" marR="63305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16**</a:t>
                      </a:r>
                    </a:p>
                  </a:txBody>
                  <a:tcPr marL="84406" marR="84406" horzOverflow="overflow"/>
                </a:tc>
              </a:tr>
              <a:tr h="180075"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Барлығы</a:t>
                      </a:r>
                      <a:endParaRPr kumimoji="0" lang="ru-RU" sz="12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84406" marR="84406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</a:t>
                      </a:r>
                      <a:r>
                        <a:rPr kumimoji="0" lang="ru-RU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42</a:t>
                      </a:r>
                    </a:p>
                  </a:txBody>
                  <a:tcPr marL="84406" marR="84406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8" name="AutoShape 21"/>
          <p:cNvSpPr>
            <a:spLocks noChangeArrowheads="1"/>
          </p:cNvSpPr>
          <p:nvPr/>
        </p:nvSpPr>
        <p:spPr bwMode="auto">
          <a:xfrm>
            <a:off x="3958542" y="6072207"/>
            <a:ext cx="5042614" cy="357190"/>
          </a:xfrm>
          <a:prstGeom prst="roundRect">
            <a:avLst>
              <a:gd name="adj" fmla="val 16937"/>
            </a:avLst>
          </a:prstGeom>
          <a:solidFill>
            <a:schemeClr val="bg1"/>
          </a:solidFill>
          <a:ln w="349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Clr>
                <a:schemeClr val="accent5">
                  <a:lumMod val="50000"/>
                </a:schemeClr>
              </a:buClr>
              <a:buSzPct val="130000"/>
              <a:defRPr/>
            </a:pPr>
            <a:r>
              <a:rPr lang="ru-RU" b="1" dirty="0" err="1" smtClean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Мемлекеттік</a:t>
            </a:r>
            <a:r>
              <a:rPr lang="ru-RU" b="1" dirty="0" smtClean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активтерінің</a:t>
            </a:r>
            <a:r>
              <a:rPr lang="ru-RU" b="1" dirty="0" smtClean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барлығы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6 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963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3"/>
          <p:cNvSpPr>
            <a:spLocks noChangeArrowheads="1"/>
          </p:cNvSpPr>
          <p:nvPr/>
        </p:nvSpPr>
        <p:spPr bwMode="auto">
          <a:xfrm>
            <a:off x="185051" y="6429396"/>
            <a:ext cx="8740663" cy="4816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9pPr>
          </a:lstStyle>
          <a:p>
            <a:pPr marL="0" indent="0">
              <a:spcBef>
                <a:spcPct val="20000"/>
              </a:spcBef>
            </a:pPr>
            <a:r>
              <a:rPr lang="ru-RU" sz="115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* - </a:t>
            </a:r>
            <a:r>
              <a:rPr lang="ru-RU" sz="115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қауымдастырылған</a:t>
            </a:r>
            <a:r>
              <a:rPr lang="ru-RU" sz="115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5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115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5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бірлесіп</a:t>
            </a:r>
            <a:r>
              <a:rPr lang="ru-RU" sz="115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5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бақыланатын</a:t>
            </a:r>
            <a:r>
              <a:rPr lang="ru-RU" sz="115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5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кәсіпорындарды</a:t>
            </a:r>
            <a:r>
              <a:rPr lang="ru-RU" sz="115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15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сондай-ақ</a:t>
            </a:r>
            <a:r>
              <a:rPr lang="ru-RU" sz="115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5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қаржы</a:t>
            </a:r>
            <a:r>
              <a:rPr lang="ru-RU" sz="115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5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ивестицияларды</a:t>
            </a:r>
            <a:r>
              <a:rPr lang="ru-RU" sz="115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5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қоспағанда</a:t>
            </a:r>
            <a:endParaRPr lang="ru-RU" sz="1150" b="1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ct val="20000"/>
              </a:spcBef>
            </a:pPr>
            <a:r>
              <a:rPr lang="kk-KZ" sz="115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** - еншілес және тәуелді ұйымдарды қоспағанда</a:t>
            </a:r>
            <a:endParaRPr lang="ru-RU" sz="1150" b="1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>
          <a:xfrm>
            <a:off x="8286776" y="6421461"/>
            <a:ext cx="762000" cy="365125"/>
          </a:xfrm>
        </p:spPr>
        <p:txBody>
          <a:bodyPr/>
          <a:lstStyle/>
          <a:p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3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9" descr="0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1000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383930" y="1"/>
            <a:ext cx="8545787" cy="836614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2400" b="1" dirty="0" err="1" smtClean="0">
                <a:solidFill>
                  <a:schemeClr val="bg1"/>
                </a:solidFill>
                <a:latin typeface="Arial" charset="0"/>
              </a:rPr>
              <a:t>Мемлекеттік</a:t>
            </a:r>
            <a:r>
              <a:rPr lang="ru-RU" altLang="ru-RU" sz="2400" b="1" dirty="0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ru-RU" altLang="ru-RU" sz="2400" b="1" dirty="0" err="1" smtClean="0">
                <a:solidFill>
                  <a:schemeClr val="bg1"/>
                </a:solidFill>
                <a:latin typeface="Arial" charset="0"/>
              </a:rPr>
              <a:t>меншіктің</a:t>
            </a:r>
            <a:r>
              <a:rPr lang="ru-RU" altLang="ru-RU" sz="2400" b="1" dirty="0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ru-RU" altLang="ru-RU" sz="2400" b="1" dirty="0" err="1" smtClean="0">
                <a:solidFill>
                  <a:schemeClr val="bg1"/>
                </a:solidFill>
                <a:latin typeface="Arial" charset="0"/>
              </a:rPr>
              <a:t>салалық</a:t>
            </a:r>
            <a:r>
              <a:rPr lang="ru-RU" altLang="ru-RU" sz="2400" b="1" dirty="0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ru-RU" altLang="ru-RU" sz="2400" b="1" dirty="0" err="1" smtClean="0">
                <a:solidFill>
                  <a:schemeClr val="bg1"/>
                </a:solidFill>
                <a:latin typeface="Arial" charset="0"/>
              </a:rPr>
              <a:t>құрылымы</a:t>
            </a:r>
            <a:r>
              <a:rPr lang="ru-RU" altLang="ru-RU" sz="2400" b="1" dirty="0" smtClean="0">
                <a:solidFill>
                  <a:schemeClr val="bg1"/>
                </a:solidFill>
                <a:latin typeface="Arial" charset="0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2400" b="1" dirty="0" smtClean="0">
                <a:solidFill>
                  <a:schemeClr val="bg1"/>
                </a:solidFill>
                <a:latin typeface="Arial" charset="0"/>
              </a:rPr>
              <a:t>(2014 </a:t>
            </a:r>
            <a:r>
              <a:rPr lang="ru-RU" altLang="ru-RU" sz="2400" b="1" dirty="0" err="1" smtClean="0">
                <a:solidFill>
                  <a:schemeClr val="bg1"/>
                </a:solidFill>
                <a:latin typeface="Arial" charset="0"/>
              </a:rPr>
              <a:t>жылғы</a:t>
            </a:r>
            <a:r>
              <a:rPr lang="ru-RU" altLang="ru-RU" sz="2400" b="1" dirty="0" smtClean="0">
                <a:solidFill>
                  <a:schemeClr val="bg1"/>
                </a:solidFill>
                <a:latin typeface="Arial" charset="0"/>
              </a:rPr>
              <a:t> 1 </a:t>
            </a:r>
            <a:r>
              <a:rPr lang="ru-RU" altLang="ru-RU" sz="2400" b="1" dirty="0" err="1" smtClean="0">
                <a:solidFill>
                  <a:schemeClr val="bg1"/>
                </a:solidFill>
                <a:latin typeface="Arial" charset="0"/>
              </a:rPr>
              <a:t>қаңтарға</a:t>
            </a:r>
            <a:r>
              <a:rPr lang="ru-RU" altLang="ru-RU" sz="2400" b="1" dirty="0" smtClean="0">
                <a:solidFill>
                  <a:schemeClr val="bg1"/>
                </a:solidFill>
                <a:latin typeface="Arial" charset="0"/>
              </a:rPr>
              <a:t>)</a:t>
            </a:r>
          </a:p>
        </p:txBody>
      </p:sp>
      <p:graphicFrame>
        <p:nvGraphicFramePr>
          <p:cNvPr id="4" name="Group 14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339216982"/>
              </p:ext>
            </p:extLst>
          </p:nvPr>
        </p:nvGraphicFramePr>
        <p:xfrm>
          <a:off x="451338" y="1052514"/>
          <a:ext cx="8335505" cy="5485578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391060"/>
                <a:gridCol w="777477"/>
                <a:gridCol w="747636"/>
                <a:gridCol w="854440"/>
                <a:gridCol w="854440"/>
                <a:gridCol w="856012"/>
                <a:gridCol w="854440"/>
              </a:tblGrid>
              <a:tr h="317148"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u="none" strike="noStrike" cap="none" normalizeH="0" baseline="0" dirty="0" smtClean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Қызмет</a:t>
                      </a:r>
                      <a:r>
                        <a:rPr kumimoji="0" lang="ru-RU" sz="13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300" b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салалары</a:t>
                      </a:r>
                      <a:endParaRPr kumimoji="0" lang="ru-RU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4406" marR="84406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Республикалық</a:t>
                      </a:r>
                      <a:r>
                        <a:rPr kumimoji="0" lang="ru-RU" sz="13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300" b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деңгей</a:t>
                      </a:r>
                      <a:endParaRPr kumimoji="0" lang="ru-RU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4406" marR="84406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Жергілікті</a:t>
                      </a:r>
                      <a:r>
                        <a:rPr kumimoji="0" lang="ru-RU" sz="13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300" b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деңгей</a:t>
                      </a:r>
                      <a:endParaRPr kumimoji="0" lang="ru-RU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4406" marR="84406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514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РГП</a:t>
                      </a:r>
                      <a:endParaRPr kumimoji="0" lang="ru-RU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4406" marR="84406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РКГП</a:t>
                      </a:r>
                      <a:endParaRPr kumimoji="0" lang="ru-RU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4406" marR="84406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АО /ТОО</a:t>
                      </a:r>
                      <a:endParaRPr kumimoji="0" lang="ru-RU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4406" marR="84406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КГП</a:t>
                      </a:r>
                      <a:endParaRPr kumimoji="0" lang="ru-RU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4406" marR="84406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ККГП</a:t>
                      </a:r>
                      <a:endParaRPr kumimoji="0" lang="ru-RU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4406" marR="84406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АО /ТОО</a:t>
                      </a:r>
                      <a:endParaRPr kumimoji="0" lang="ru-RU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4406" marR="84406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1886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Ғылым</a:t>
                      </a:r>
                      <a:r>
                        <a:rPr kumimoji="0" lang="ru-RU" sz="13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300" b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және</a:t>
                      </a:r>
                      <a:r>
                        <a:rPr kumimoji="0" lang="ru-RU" sz="13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300" b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білім</a:t>
                      </a:r>
                      <a:endParaRPr kumimoji="0" lang="ru-RU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4406" marR="84406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61</a:t>
                      </a:r>
                    </a:p>
                  </a:txBody>
                  <a:tcPr marL="84406" marR="84406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25</a:t>
                      </a:r>
                    </a:p>
                  </a:txBody>
                  <a:tcPr marL="84406" marR="84406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24</a:t>
                      </a:r>
                    </a:p>
                  </a:txBody>
                  <a:tcPr marL="84406" marR="84406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84406" marR="84406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3200</a:t>
                      </a:r>
                    </a:p>
                  </a:txBody>
                  <a:tcPr marL="84406" marR="84406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84406" marR="84406" horzOverflow="overflow"/>
                </a:tc>
              </a:tr>
              <a:tr h="31543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Денсаулық сақтау</a:t>
                      </a:r>
                      <a:endParaRPr kumimoji="0" lang="ru-RU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4406" marR="84406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11</a:t>
                      </a:r>
                    </a:p>
                  </a:txBody>
                  <a:tcPr marL="84406" marR="84406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37</a:t>
                      </a:r>
                    </a:p>
                  </a:txBody>
                  <a:tcPr marL="84406" marR="84406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</a:t>
                      </a:r>
                    </a:p>
                  </a:txBody>
                  <a:tcPr marL="84406" marR="84406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483</a:t>
                      </a:r>
                    </a:p>
                  </a:txBody>
                  <a:tcPr marL="84406" marR="84406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327</a:t>
                      </a:r>
                    </a:p>
                  </a:txBody>
                  <a:tcPr marL="84406" marR="84406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84406" marR="84406" horzOverflow="overflow"/>
                </a:tc>
              </a:tr>
              <a:tr h="334076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Әлеуметтік қамтамасыз ету</a:t>
                      </a:r>
                      <a:endParaRPr kumimoji="0" lang="ru-RU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4406" marR="84406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84406" marR="84406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84406" marR="84406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84406" marR="84406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84406" marR="84406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84406" marR="84406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84406" marR="84406" horzOverflow="overflow"/>
                </a:tc>
              </a:tr>
              <a:tr h="31714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Мәдениет</a:t>
                      </a:r>
                      <a:r>
                        <a:rPr kumimoji="0" lang="ru-RU" sz="13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спорт, туризм </a:t>
                      </a:r>
                      <a:endParaRPr kumimoji="0" lang="ru-RU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4406" marR="84406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84406" marR="84406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38</a:t>
                      </a:r>
                    </a:p>
                  </a:txBody>
                  <a:tcPr marL="84406" marR="84406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84406" marR="84406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22</a:t>
                      </a:r>
                    </a:p>
                  </a:txBody>
                  <a:tcPr marL="84406" marR="84406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861</a:t>
                      </a:r>
                    </a:p>
                  </a:txBody>
                  <a:tcPr marL="84406" marR="84406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30</a:t>
                      </a:r>
                    </a:p>
                  </a:txBody>
                  <a:tcPr marL="84406" marR="84406" horzOverflow="overflow"/>
                </a:tc>
              </a:tr>
              <a:tr h="31714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БАҚ </a:t>
                      </a:r>
                      <a:endParaRPr kumimoji="0" lang="ru-RU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4406" marR="84406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84406" marR="84406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84406" marR="84406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13</a:t>
                      </a:r>
                    </a:p>
                  </a:txBody>
                  <a:tcPr marL="84406" marR="84406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84406" marR="84406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84406" marR="84406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137</a:t>
                      </a:r>
                    </a:p>
                  </a:txBody>
                  <a:tcPr marL="84406" marR="84406" horzOverflow="overflow"/>
                </a:tc>
              </a:tr>
              <a:tr h="31886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Тұрғын</a:t>
                      </a:r>
                      <a:r>
                        <a:rPr kumimoji="0" lang="ru-RU" sz="13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300" b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үй-коммуналдық</a:t>
                      </a:r>
                      <a:r>
                        <a:rPr kumimoji="0" lang="ru-RU" sz="13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300" b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шаруашылығы</a:t>
                      </a:r>
                      <a:endParaRPr kumimoji="0" lang="ru-RU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4406" marR="84406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84406" marR="84406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84406" marR="84406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84406" marR="84406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392</a:t>
                      </a:r>
                    </a:p>
                  </a:txBody>
                  <a:tcPr marL="84406" marR="84406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84406" marR="84406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173</a:t>
                      </a:r>
                    </a:p>
                  </a:txBody>
                  <a:tcPr marL="84406" marR="84406" horzOverflow="overflow"/>
                </a:tc>
              </a:tr>
              <a:tr h="31714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Ауыл</a:t>
                      </a:r>
                      <a:r>
                        <a:rPr kumimoji="0" lang="ru-RU" sz="13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300" b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шаруашылығы</a:t>
                      </a:r>
                      <a:endParaRPr kumimoji="0" lang="ru-RU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4406" marR="84406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84406" marR="84406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19</a:t>
                      </a:r>
                    </a:p>
                  </a:txBody>
                  <a:tcPr marL="84406" marR="84406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84406" marR="84406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197</a:t>
                      </a:r>
                    </a:p>
                  </a:txBody>
                  <a:tcPr marL="84406" marR="84406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84406" marR="84406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9</a:t>
                      </a:r>
                    </a:p>
                  </a:txBody>
                  <a:tcPr marL="84406" marR="84406" horzOverflow="overflow"/>
                </a:tc>
              </a:tr>
              <a:tr h="31714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Көлік</a:t>
                      </a:r>
                      <a:r>
                        <a:rPr kumimoji="0" lang="ru-RU" sz="13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1300" b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байланыс</a:t>
                      </a:r>
                      <a:r>
                        <a:rPr kumimoji="0" lang="ru-RU" sz="13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1300" b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коммуникациялар</a:t>
                      </a:r>
                      <a:r>
                        <a:rPr kumimoji="0" lang="ru-RU" sz="13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ru-RU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4406" marR="84406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84406" marR="84406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84406" marR="84406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84406" marR="84406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84406" marR="84406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84406" marR="84406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25</a:t>
                      </a:r>
                    </a:p>
                  </a:txBody>
                  <a:tcPr marL="84406" marR="84406" horzOverflow="overflow"/>
                </a:tc>
              </a:tr>
              <a:tr h="46115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Сәулет</a:t>
                      </a:r>
                      <a:r>
                        <a:rPr kumimoji="0" lang="ru-RU" sz="13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1300" b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қала</a:t>
                      </a:r>
                      <a:r>
                        <a:rPr kumimoji="0" lang="ru-RU" sz="13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300" b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құрылысы</a:t>
                      </a:r>
                      <a:r>
                        <a:rPr kumimoji="0" lang="ru-RU" sz="13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300" b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және</a:t>
                      </a:r>
                      <a:r>
                        <a:rPr kumimoji="0" lang="ru-RU" sz="13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300" b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құрылыс</a:t>
                      </a:r>
                      <a:r>
                        <a:rPr kumimoji="0" lang="ru-RU" sz="13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300" b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қызметі</a:t>
                      </a:r>
                      <a:endParaRPr kumimoji="0" lang="ru-RU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4406" marR="84406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84406" marR="84406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84406" marR="84406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84406" marR="84406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84406" marR="84406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84406" marR="84406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38</a:t>
                      </a:r>
                    </a:p>
                  </a:txBody>
                  <a:tcPr marL="84406" marR="84406" horzOverflow="overflow"/>
                </a:tc>
              </a:tr>
              <a:tr h="64183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Мемлекеттік</a:t>
                      </a:r>
                      <a:r>
                        <a:rPr kumimoji="0" lang="ru-RU" sz="13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300" b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органдарға</a:t>
                      </a:r>
                      <a:r>
                        <a:rPr kumimoji="0" lang="ru-RU" sz="13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300" b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сервистік</a:t>
                      </a:r>
                      <a:r>
                        <a:rPr kumimoji="0" lang="ru-RU" sz="13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300" b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қызмет</a:t>
                      </a:r>
                      <a:r>
                        <a:rPr kumimoji="0" lang="ru-RU" sz="13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300" b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көрсету</a:t>
                      </a:r>
                      <a:r>
                        <a:rPr kumimoji="0" lang="ru-RU" sz="13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1300" b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маркетингтік</a:t>
                      </a:r>
                      <a:r>
                        <a:rPr kumimoji="0" lang="ru-RU" sz="13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1300" b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консалтингтік</a:t>
                      </a:r>
                      <a:r>
                        <a:rPr kumimoji="0" lang="ru-RU" sz="13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1300" b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фармацевтикалық</a:t>
                      </a:r>
                      <a:r>
                        <a:rPr kumimoji="0" lang="ru-RU" sz="13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1300" b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ақпараттық</a:t>
                      </a:r>
                      <a:endParaRPr kumimoji="0" lang="ru-RU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4406" marR="84406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23</a:t>
                      </a:r>
                    </a:p>
                  </a:txBody>
                  <a:tcPr marL="84406" marR="84406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17</a:t>
                      </a:r>
                    </a:p>
                  </a:txBody>
                  <a:tcPr marL="84406" marR="84406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31</a:t>
                      </a:r>
                    </a:p>
                  </a:txBody>
                  <a:tcPr marL="84406" marR="84406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11</a:t>
                      </a:r>
                    </a:p>
                  </a:txBody>
                  <a:tcPr marL="84406" marR="84406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84406" marR="84406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57</a:t>
                      </a:r>
                    </a:p>
                  </a:txBody>
                  <a:tcPr marL="84406" marR="84406" horzOverflow="overflow"/>
                </a:tc>
              </a:tr>
              <a:tr h="31714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Басқалар</a:t>
                      </a:r>
                      <a:r>
                        <a:rPr kumimoji="0" lang="ru-RU" sz="13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* </a:t>
                      </a:r>
                      <a:endParaRPr kumimoji="0" lang="ru-RU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4406" marR="84406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23</a:t>
                      </a:r>
                    </a:p>
                  </a:txBody>
                  <a:tcPr marL="84406" marR="84406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84406" marR="84406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17</a:t>
                      </a:r>
                    </a:p>
                  </a:txBody>
                  <a:tcPr marL="84406" marR="84406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84406" marR="84406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84406" marR="84406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84406" marR="84406" horzOverflow="overflow"/>
                </a:tc>
              </a:tr>
              <a:tr h="317148"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en-US" sz="1300" b="1" kern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300" b="1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БАРЛЫҒЫ:</a:t>
                      </a:r>
                      <a:endParaRPr lang="ru-RU" sz="1300" b="1" kern="1200" dirty="0" smtClean="0">
                        <a:solidFill>
                          <a:srgbClr val="FF000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84406" marR="84406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133</a:t>
                      </a:r>
                    </a:p>
                  </a:txBody>
                  <a:tcPr marL="84406" marR="84406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152</a:t>
                      </a:r>
                    </a:p>
                  </a:txBody>
                  <a:tcPr marL="84406" marR="84406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113</a:t>
                      </a:r>
                    </a:p>
                  </a:txBody>
                  <a:tcPr marL="84406" marR="84406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</a:t>
                      </a:r>
                      <a:r>
                        <a:rPr kumimoji="0" lang="en-US" sz="13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3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123</a:t>
                      </a:r>
                    </a:p>
                  </a:txBody>
                  <a:tcPr marL="84406" marR="84406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</a:t>
                      </a:r>
                      <a:r>
                        <a:rPr kumimoji="0" lang="en-US" sz="13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3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419</a:t>
                      </a:r>
                    </a:p>
                  </a:txBody>
                  <a:tcPr marL="84406" marR="84406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481</a:t>
                      </a:r>
                    </a:p>
                  </a:txBody>
                  <a:tcPr marL="84406" marR="84406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17148">
                <a:tc vMerge="1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ru-RU" sz="1400" b="1" kern="1200" dirty="0" smtClean="0">
                        <a:solidFill>
                          <a:srgbClr val="CC0000"/>
                        </a:solidFill>
                        <a:latin typeface="Arial" panose="020B0604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398</a:t>
                      </a:r>
                      <a:endParaRPr kumimoji="0" lang="ru-RU" sz="13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84406" marR="84406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ru-RU" sz="1400" b="1" kern="1200" dirty="0" smtClean="0">
                        <a:solidFill>
                          <a:srgbClr val="CC0000"/>
                        </a:solidFill>
                        <a:latin typeface="Arial" panose="020B0604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ru-RU" sz="1400" b="1" kern="1200" dirty="0" smtClean="0">
                        <a:solidFill>
                          <a:srgbClr val="CC0000"/>
                        </a:solidFill>
                        <a:latin typeface="Arial" panose="020B0604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6 023</a:t>
                      </a:r>
                      <a:endParaRPr kumimoji="0" lang="ru-RU" sz="13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84406" marR="84406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ru-RU" sz="1400" b="1" kern="1200" dirty="0" smtClean="0">
                        <a:solidFill>
                          <a:srgbClr val="CC0000"/>
                        </a:solidFill>
                        <a:latin typeface="Arial" panose="020B0604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ru-RU" sz="1400" b="1" kern="1200" dirty="0" smtClean="0">
                        <a:solidFill>
                          <a:srgbClr val="CC0000"/>
                        </a:solidFill>
                        <a:latin typeface="Arial" panose="020B0604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286776" y="6357958"/>
            <a:ext cx="762000" cy="365125"/>
          </a:xfrm>
        </p:spPr>
        <p:txBody>
          <a:bodyPr/>
          <a:lstStyle/>
          <a:p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4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9" descr="0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9286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9"/>
          <p:cNvSpPr txBox="1">
            <a:spLocks noChangeArrowheads="1"/>
          </p:cNvSpPr>
          <p:nvPr/>
        </p:nvSpPr>
        <p:spPr bwMode="auto">
          <a:xfrm>
            <a:off x="642910" y="214290"/>
            <a:ext cx="830262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ru-RU" sz="2400" b="1" dirty="0" err="1">
                <a:solidFill>
                  <a:schemeClr val="bg1"/>
                </a:solidFill>
                <a:latin typeface="Arial" charset="0"/>
              </a:rPr>
              <a:t>Халықаралық</a:t>
            </a:r>
            <a:r>
              <a:rPr lang="ru-RU" altLang="ru-RU" sz="2400" b="1" dirty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ru-RU" altLang="ru-RU" sz="2400" b="1" dirty="0" err="1" smtClean="0">
                <a:solidFill>
                  <a:schemeClr val="bg1"/>
                </a:solidFill>
                <a:latin typeface="Arial" charset="0"/>
              </a:rPr>
              <a:t>тәжірибе</a:t>
            </a:r>
            <a:endParaRPr lang="ru-RU" altLang="ru-RU" sz="2400" b="1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16497" y="1597497"/>
            <a:ext cx="2643206" cy="369332"/>
          </a:xfrm>
          <a:prstGeom prst="rect">
            <a:avLst/>
          </a:prstGeom>
          <a:solidFill>
            <a:schemeClr val="accent3">
              <a:lumMod val="75000"/>
              <a:alpha val="54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0" algn="ctr">
              <a:defRPr/>
            </a:pPr>
            <a:r>
              <a:rPr lang="ru-RU" b="1" dirty="0" smtClean="0">
                <a:solidFill>
                  <a:schemeClr val="tx1"/>
                </a:solidFill>
              </a:rPr>
              <a:t>АҚШ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391184" y="1610506"/>
            <a:ext cx="2643206" cy="369332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ru-RU" b="1" dirty="0" smtClean="0">
                <a:solidFill>
                  <a:schemeClr val="tx1"/>
                </a:solidFill>
              </a:rPr>
              <a:t>Сингапур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69122" y="1605153"/>
            <a:ext cx="2357454" cy="369332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0" algn="ctr">
              <a:defRPr/>
            </a:pPr>
            <a:r>
              <a:rPr lang="ru-RU" b="1" dirty="0" smtClean="0">
                <a:solidFill>
                  <a:schemeClr val="tx1"/>
                </a:solidFill>
              </a:rPr>
              <a:t>Норвегия</a:t>
            </a:r>
          </a:p>
        </p:txBody>
      </p:sp>
      <p:grpSp>
        <p:nvGrpSpPr>
          <p:cNvPr id="10" name="Группа 9"/>
          <p:cNvGrpSpPr/>
          <p:nvPr/>
        </p:nvGrpSpPr>
        <p:grpSpPr>
          <a:xfrm>
            <a:off x="785786" y="967071"/>
            <a:ext cx="7786742" cy="428628"/>
            <a:chOff x="3059764" y="325736"/>
            <a:chExt cx="2595906" cy="316800"/>
          </a:xfrm>
          <a:solidFill>
            <a:schemeClr val="accent3">
              <a:lumMod val="75000"/>
              <a:alpha val="35000"/>
            </a:schemeClr>
          </a:solidFill>
        </p:grpSpPr>
        <p:sp>
          <p:nvSpPr>
            <p:cNvPr id="11" name="Прямоугольник 10"/>
            <p:cNvSpPr/>
            <p:nvPr/>
          </p:nvSpPr>
          <p:spPr>
            <a:xfrm>
              <a:off x="3059764" y="325736"/>
              <a:ext cx="2595906" cy="316800"/>
            </a:xfrm>
            <a:prstGeom prst="rect">
              <a:avLst/>
            </a:prstGeom>
            <a:grpFill/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Прямоугольник 11"/>
            <p:cNvSpPr/>
            <p:nvPr/>
          </p:nvSpPr>
          <p:spPr>
            <a:xfrm>
              <a:off x="3059764" y="325736"/>
              <a:ext cx="2595906" cy="31680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8232" tIns="44704" rIns="78232" bIns="44704" numCol="1" spcCol="1270" anchor="ctr" anchorCtr="0">
              <a:noAutofit/>
            </a:bodyPr>
            <a:lstStyle/>
            <a:p>
              <a:pPr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altLang="ko-KR" sz="2400" b="1" dirty="0" smtClean="0">
                  <a:solidFill>
                    <a:schemeClr val="tx1"/>
                  </a:solidFill>
                  <a:latin typeface="Calibri"/>
                </a:rPr>
                <a:t>«</a:t>
              </a:r>
              <a:r>
                <a:rPr lang="en-US" altLang="ko-KR" sz="2400" b="1" dirty="0" smtClean="0">
                  <a:solidFill>
                    <a:schemeClr val="tx1"/>
                  </a:solidFill>
                  <a:latin typeface="Calibri"/>
                </a:rPr>
                <a:t>PricewaterhouseCoopers</a:t>
              </a:r>
              <a:r>
                <a:rPr lang="ru-RU" altLang="ko-KR" sz="2400" b="1" dirty="0" smtClean="0">
                  <a:solidFill>
                    <a:schemeClr val="tx1"/>
                  </a:solidFill>
                  <a:latin typeface="Calibri"/>
                </a:rPr>
                <a:t>» (</a:t>
              </a:r>
              <a:r>
                <a:rPr lang="en-US" altLang="ko-KR" sz="2400" b="1" dirty="0" err="1" smtClean="0">
                  <a:solidFill>
                    <a:schemeClr val="tx1"/>
                  </a:solidFill>
                  <a:latin typeface="Calibri"/>
                </a:rPr>
                <a:t>Pwc</a:t>
              </a:r>
              <a:r>
                <a:rPr lang="ru-RU" altLang="ko-KR" sz="2400" b="1" dirty="0" smtClean="0">
                  <a:solidFill>
                    <a:schemeClr val="tx1"/>
                  </a:solidFill>
                  <a:latin typeface="Calibri"/>
                </a:rPr>
                <a:t>)</a:t>
              </a:r>
              <a:endParaRPr lang="ru-RU" sz="2400" b="1" dirty="0" smtClean="0">
                <a:solidFill>
                  <a:schemeClr val="tx1"/>
                </a:solidFill>
              </a:endParaRPr>
            </a:p>
          </p:txBody>
        </p:sp>
      </p:grpSp>
      <p:sp>
        <p:nvSpPr>
          <p:cNvPr id="13" name="Стрелка вниз 12"/>
          <p:cNvSpPr/>
          <p:nvPr/>
        </p:nvSpPr>
        <p:spPr>
          <a:xfrm>
            <a:off x="1571604" y="1395699"/>
            <a:ext cx="357190" cy="17591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кругленный прямоугольник 3"/>
          <p:cNvSpPr/>
          <p:nvPr/>
        </p:nvSpPr>
        <p:spPr>
          <a:xfrm>
            <a:off x="69448" y="2073510"/>
            <a:ext cx="3145230" cy="4713076"/>
          </a:xfrm>
          <a:prstGeom prst="roundRect">
            <a:avLst/>
          </a:prstGeom>
          <a:solidFill>
            <a:srgbClr val="CCECFF"/>
          </a:solidFill>
          <a:ln>
            <a:solidFill>
              <a:schemeClr val="bg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tIns="72000" rIns="72000" bIns="72000" anchor="t"/>
          <a:lstStyle/>
          <a:p>
            <a:pPr lvl="0" algn="just">
              <a:tabLst>
                <a:tab pos="2686050" algn="l"/>
              </a:tabLst>
            </a:pPr>
            <a:r>
              <a:rPr lang="ru-RU" sz="125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25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Қағидаттар </a:t>
            </a:r>
            <a:r>
              <a:rPr lang="ru-RU" sz="125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заңнамалық түрде «Федералдық түгендеу туралы</a:t>
            </a:r>
            <a:r>
              <a:rPr lang="ru-RU" sz="125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125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Заңында </a:t>
            </a:r>
            <a:r>
              <a:rPr lang="ru-RU" sz="125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бекітілген</a:t>
            </a:r>
            <a:endParaRPr lang="ru-RU" sz="125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Arial" pitchFamily="34" charset="0"/>
              <a:buChar char="•"/>
              <a:tabLst>
                <a:tab pos="2686050" algn="l"/>
              </a:tabLst>
            </a:pPr>
            <a:endParaRPr lang="ru-RU" sz="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>
              <a:tabLst>
                <a:tab pos="2686050" algn="l"/>
              </a:tabLst>
            </a:pPr>
            <a:r>
              <a:rPr lang="kk-KZ" sz="125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Заң федералдық агенттіктерді коммерциялық және мемлекеттік функциялар тізімін олардың мақсаттылығын қарау және сақтау үшін жариялауға міндет салады</a:t>
            </a:r>
          </a:p>
          <a:p>
            <a:pPr lvl="0" algn="just">
              <a:buFont typeface="Arial" pitchFamily="34" charset="0"/>
              <a:buChar char="•"/>
              <a:tabLst>
                <a:tab pos="2686050" algn="l"/>
              </a:tabLst>
            </a:pPr>
            <a:endParaRPr lang="ru-RU" sz="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>
              <a:tabLst>
                <a:tab pos="2686050" algn="l"/>
              </a:tabLst>
            </a:pPr>
            <a:r>
              <a:rPr lang="kk-KZ" sz="125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Жыл </a:t>
            </a:r>
            <a:r>
              <a:rPr lang="kk-KZ" sz="125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сайын қосарланушылық бөлігінде және оларды жеке секторге беру үшін мемлекеттік кәсіпорындарының коммерциялық және коммерциялық емес функцияларын түгендеу жүргізілдеі </a:t>
            </a:r>
          </a:p>
          <a:p>
            <a:pPr lvl="0" algn="just">
              <a:tabLst>
                <a:tab pos="2686050" algn="l"/>
              </a:tabLst>
            </a:pPr>
            <a:endParaRPr lang="ru-RU" sz="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>
              <a:tabLst>
                <a:tab pos="2686050" algn="l"/>
              </a:tabLst>
            </a:pPr>
            <a:r>
              <a:rPr lang="ru-RU" sz="125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Нәтижесінде </a:t>
            </a:r>
            <a:r>
              <a:rPr lang="ru-RU" sz="125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мемлекеттік</a:t>
            </a:r>
            <a:r>
              <a:rPr lang="ru-RU" sz="125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5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қызметтің </a:t>
            </a:r>
            <a:r>
              <a:rPr lang="ru-RU" sz="125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50 </a:t>
            </a:r>
            <a:r>
              <a:rPr lang="ru-RU" sz="125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түрінен астамы</a:t>
            </a:r>
            <a:r>
              <a:rPr lang="ru-RU" sz="125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5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бәсекелестік ортаға берілді</a:t>
            </a:r>
            <a:r>
              <a:rPr lang="ru-RU" sz="125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ал </a:t>
            </a:r>
            <a:r>
              <a:rPr lang="ru-RU" sz="125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қызметті көрсетуге жұмсалатын </a:t>
            </a:r>
            <a:r>
              <a:rPr lang="ru-RU" sz="125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шығыстар </a:t>
            </a:r>
            <a:r>
              <a:rPr lang="ru-RU" sz="125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400 </a:t>
            </a:r>
            <a:r>
              <a:rPr lang="ru-RU" sz="125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астам</a:t>
            </a:r>
            <a:r>
              <a:rPr lang="ru-RU" sz="125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млн. АҚШ </a:t>
            </a:r>
            <a:r>
              <a:rPr lang="ru-RU" sz="125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долларына</a:t>
            </a:r>
            <a:r>
              <a:rPr lang="ru-RU" sz="125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5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азайды</a:t>
            </a:r>
            <a:endParaRPr lang="ru-RU" sz="125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Скругленный прямоугольник 3"/>
          <p:cNvSpPr/>
          <p:nvPr/>
        </p:nvSpPr>
        <p:spPr>
          <a:xfrm>
            <a:off x="3286115" y="2071678"/>
            <a:ext cx="2998937" cy="4714908"/>
          </a:xfrm>
          <a:prstGeom prst="roundRect">
            <a:avLst/>
          </a:prstGeom>
          <a:solidFill>
            <a:srgbClr val="CCECFF"/>
          </a:solidFill>
          <a:ln>
            <a:solidFill>
              <a:schemeClr val="bg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tIns="72000" rIns="72000" bIns="72000" anchor="t"/>
          <a:lstStyle/>
          <a:p>
            <a:pPr lvl="0" indent="11113" algn="just"/>
            <a:endParaRPr lang="kk-KZ" sz="13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indent="11113" algn="just"/>
            <a:r>
              <a:rPr lang="kk-KZ" sz="13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Сингапурдың </a:t>
            </a:r>
            <a:r>
              <a:rPr lang="kk-KZ" sz="13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мемлекеттік инвестициялық Темасек қоры өзінің инвестициялық портфелін бағалау кезінде мемлекет кәсіпорынды жеке сектор көрсететін қызметтерді ұсынатын кәсіпорын ретінде ұйымдастырмауға тиіс деген қағидатты басшылыққа </a:t>
            </a:r>
            <a:r>
              <a:rPr lang="kk-KZ" sz="13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алады</a:t>
            </a:r>
          </a:p>
          <a:p>
            <a:pPr lvl="0" indent="11113" algn="just"/>
            <a:endParaRPr lang="ru-RU" sz="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indent="11113" algn="just"/>
            <a:r>
              <a:rPr lang="kk-KZ" sz="13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Әрбір </a:t>
            </a:r>
            <a:r>
              <a:rPr lang="kk-KZ" sz="13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мемлекеттік ұйым өзінің негізгі міндетінде шоғырланады, өз қызметін оңтайландырады және ресурстарын теқ қана өзінің құрылған мақсаттарында қоладанады – сөйтіп қызмет салаларының тиімсіз кеңейтуін, ведомствоаралық бәсекелестікті және функцияларының қосарланушылығын жояды</a:t>
            </a:r>
            <a:endParaRPr lang="ru-RU" sz="1200" b="1" dirty="0" smtClean="0">
              <a:solidFill>
                <a:schemeClr val="tx1"/>
              </a:solidFill>
            </a:endParaRPr>
          </a:p>
        </p:txBody>
      </p:sp>
      <p:sp>
        <p:nvSpPr>
          <p:cNvPr id="21" name="Скругленный прямоугольник 3"/>
          <p:cNvSpPr/>
          <p:nvPr/>
        </p:nvSpPr>
        <p:spPr>
          <a:xfrm>
            <a:off x="6357950" y="2098840"/>
            <a:ext cx="2693453" cy="4687746"/>
          </a:xfrm>
          <a:prstGeom prst="roundRect">
            <a:avLst/>
          </a:prstGeom>
          <a:solidFill>
            <a:srgbClr val="CCECFF"/>
          </a:solidFill>
          <a:ln>
            <a:solidFill>
              <a:schemeClr val="bg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tIns="72000" rIns="72000" bIns="72000" anchor="t"/>
          <a:lstStyle/>
          <a:p>
            <a:pPr lvl="0" algn="just"/>
            <a:endParaRPr lang="kk-KZ" sz="13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kk-KZ" sz="13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Мемлекет </a:t>
            </a:r>
            <a:r>
              <a:rPr lang="kk-KZ" sz="13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мемлекеттік кәсіпорындарындағы өзінің қатысуы дәрежесін үнемі бағалайды, ал мемлекеттік кәсіпорындар өз кезегінде мақсаттарына қарай төрт санатқа </a:t>
            </a:r>
            <a:r>
              <a:rPr lang="kk-KZ" sz="13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бөлінеді</a:t>
            </a:r>
          </a:p>
          <a:p>
            <a:pPr lvl="0" algn="just"/>
            <a:endParaRPr lang="ru-RU" sz="13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kk-KZ" sz="13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Ұлттық </a:t>
            </a:r>
            <a:r>
              <a:rPr lang="kk-KZ" sz="13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әл-ауқат </a:t>
            </a:r>
            <a:r>
              <a:rPr lang="kk-KZ" sz="13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қорының мақсаты – </a:t>
            </a:r>
            <a:r>
              <a:rPr lang="kk-KZ" sz="13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мемлекеттің шамадан тыс қатысуын, әсіресе таза коммерциялық мақсаттағы компанияларда қатысуын </a:t>
            </a:r>
            <a:r>
              <a:rPr lang="kk-KZ" sz="13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азайту</a:t>
            </a:r>
            <a:endParaRPr lang="ru-RU" sz="1200" b="1" dirty="0" smtClean="0">
              <a:solidFill>
                <a:schemeClr val="tx1"/>
              </a:solidFill>
            </a:endParaRPr>
          </a:p>
        </p:txBody>
      </p:sp>
      <p:sp>
        <p:nvSpPr>
          <p:cNvPr id="16" name="Стрелка вниз 15"/>
          <p:cNvSpPr/>
          <p:nvPr/>
        </p:nvSpPr>
        <p:spPr>
          <a:xfrm>
            <a:off x="4357686" y="1428736"/>
            <a:ext cx="357190" cy="17591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 вниз 16"/>
          <p:cNvSpPr/>
          <p:nvPr/>
        </p:nvSpPr>
        <p:spPr>
          <a:xfrm>
            <a:off x="7429520" y="1428736"/>
            <a:ext cx="357190" cy="17591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2"/>
          </p:nvPr>
        </p:nvSpPr>
        <p:spPr>
          <a:xfrm>
            <a:off x="8310594" y="6421461"/>
            <a:ext cx="762000" cy="365125"/>
          </a:xfrm>
        </p:spPr>
        <p:txBody>
          <a:bodyPr/>
          <a:lstStyle/>
          <a:p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5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9" descr="0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1071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9"/>
          <p:cNvSpPr txBox="1">
            <a:spLocks noChangeArrowheads="1"/>
          </p:cNvSpPr>
          <p:nvPr/>
        </p:nvSpPr>
        <p:spPr bwMode="auto">
          <a:xfrm>
            <a:off x="642910" y="142852"/>
            <a:ext cx="830262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 b="1" dirty="0" err="1" smtClean="0">
                <a:solidFill>
                  <a:schemeClr val="bg1"/>
                </a:solidFill>
              </a:rPr>
              <a:t>Заң</a:t>
            </a:r>
            <a:r>
              <a:rPr lang="ru-RU" sz="2400" b="1" dirty="0" smtClean="0">
                <a:solidFill>
                  <a:schemeClr val="bg1"/>
                </a:solidFill>
              </a:rPr>
              <a:t> </a:t>
            </a:r>
            <a:r>
              <a:rPr lang="ru-RU" sz="2400" b="1" dirty="0" err="1" smtClean="0">
                <a:solidFill>
                  <a:schemeClr val="bg1"/>
                </a:solidFill>
              </a:rPr>
              <a:t>жобасындағы</a:t>
            </a:r>
            <a:r>
              <a:rPr lang="ru-RU" sz="2400" b="1" dirty="0" smtClean="0">
                <a:solidFill>
                  <a:schemeClr val="bg1"/>
                </a:solidFill>
              </a:rPr>
              <a:t> </a:t>
            </a:r>
            <a:r>
              <a:rPr lang="ru-RU" sz="2400" b="1" dirty="0" err="1" smtClean="0">
                <a:solidFill>
                  <a:schemeClr val="bg1"/>
                </a:solidFill>
              </a:rPr>
              <a:t>негізгі</a:t>
            </a:r>
            <a:r>
              <a:rPr lang="ru-RU" sz="2400" b="1" dirty="0" smtClean="0">
                <a:solidFill>
                  <a:schemeClr val="bg1"/>
                </a:solidFill>
              </a:rPr>
              <a:t> </a:t>
            </a:r>
            <a:r>
              <a:rPr lang="ru-RU" sz="2400" b="1" dirty="0" err="1" smtClean="0">
                <a:solidFill>
                  <a:schemeClr val="bg1"/>
                </a:solidFill>
              </a:rPr>
              <a:t>қағидаттарын</a:t>
            </a:r>
            <a:r>
              <a:rPr lang="ru-RU" sz="2400" b="1" dirty="0" smtClean="0">
                <a:solidFill>
                  <a:schemeClr val="bg1"/>
                </a:solidFill>
              </a:rPr>
              <a:t> </a:t>
            </a:r>
            <a:r>
              <a:rPr lang="ru-RU" sz="2400" b="1" dirty="0" err="1" smtClean="0">
                <a:solidFill>
                  <a:schemeClr val="bg1"/>
                </a:solidFill>
              </a:rPr>
              <a:t>имплементациялау</a:t>
            </a:r>
            <a:endParaRPr lang="ru-RU" altLang="ru-RU" sz="2400" b="1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642910" y="1500174"/>
            <a:ext cx="8001056" cy="1143008"/>
          </a:xfrm>
          <a:prstGeom prst="roundRect">
            <a:avLst/>
          </a:prstGeom>
          <a:solidFill>
            <a:srgbClr val="CCECFF"/>
          </a:solidFill>
          <a:ln>
            <a:solidFill>
              <a:schemeClr val="bg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tIns="72000" rIns="72000" bIns="72000" anchor="t"/>
          <a:lstStyle/>
          <a:p>
            <a:pPr marL="266700" lvl="0" algn="just"/>
            <a:r>
              <a:rPr lang="ru-RU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Мемлекеттік</a:t>
            </a:r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кәсіпорындарды</a:t>
            </a:r>
            <a:r>
              <a:rPr lang="ru-RU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еншілес</a:t>
            </a:r>
            <a:r>
              <a:rPr lang="ru-RU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компанияларды</a:t>
            </a:r>
            <a:r>
              <a:rPr lang="ru-RU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құруда</a:t>
            </a:r>
            <a:r>
              <a:rPr lang="ru-RU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қатаң</a:t>
            </a:r>
            <a:r>
              <a:rPr lang="ru-RU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шектеу</a:t>
            </a:r>
            <a:endParaRPr lang="ru-RU" sz="28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42910" y="3143248"/>
            <a:ext cx="8001056" cy="1428760"/>
          </a:xfrm>
          <a:prstGeom prst="roundRect">
            <a:avLst/>
          </a:prstGeom>
          <a:solidFill>
            <a:srgbClr val="CCECFF"/>
          </a:solidFill>
          <a:ln>
            <a:solidFill>
              <a:schemeClr val="bg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tIns="72000" rIns="72000" bIns="72000" anchor="t"/>
          <a:lstStyle/>
          <a:p>
            <a:pPr marL="266700" lvl="0" algn="just"/>
            <a:r>
              <a:rPr lang="ru-RU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Анықталған</a:t>
            </a:r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қағидаттарға</a:t>
            </a:r>
            <a:r>
              <a:rPr lang="ru-RU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қарамастан</a:t>
            </a:r>
            <a:r>
              <a:rPr lang="ru-RU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құрылған</a:t>
            </a:r>
            <a:r>
              <a:rPr lang="ru-RU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мемлекеттік</a:t>
            </a:r>
            <a:r>
              <a:rPr lang="ru-RU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компанияларды</a:t>
            </a:r>
            <a:r>
              <a:rPr lang="ru-RU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ғана</a:t>
            </a:r>
            <a:r>
              <a:rPr lang="ru-RU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жекешелендіру</a:t>
            </a:r>
            <a:endParaRPr lang="ru-RU" sz="2800" b="1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42910" y="4857760"/>
            <a:ext cx="8001056" cy="1000132"/>
          </a:xfrm>
          <a:prstGeom prst="roundRect">
            <a:avLst/>
          </a:prstGeom>
          <a:solidFill>
            <a:srgbClr val="CCECFF"/>
          </a:solidFill>
          <a:ln>
            <a:solidFill>
              <a:schemeClr val="bg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tIns="72000" rIns="72000" bIns="72000" anchor="t"/>
          <a:lstStyle/>
          <a:p>
            <a:pPr marL="266700" lvl="0"/>
            <a:r>
              <a:rPr lang="ru-RU" sz="2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Монополияға</a:t>
            </a:r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қарсы</a:t>
            </a:r>
            <a:r>
              <a:rPr lang="ru-RU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органды</a:t>
            </a:r>
            <a:r>
              <a:rPr lang="ru-RU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күшейту</a:t>
            </a:r>
            <a:endParaRPr lang="ru-RU" sz="2800" b="1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8239156" y="6356350"/>
            <a:ext cx="762000" cy="365125"/>
          </a:xfrm>
        </p:spPr>
        <p:txBody>
          <a:bodyPr/>
          <a:lstStyle/>
          <a:p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6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571472" y="1457309"/>
            <a:ext cx="438377" cy="328617"/>
          </a:xfrm>
          <a:prstGeom prst="ellipse">
            <a:avLst/>
          </a:prstGeom>
          <a:solidFill>
            <a:schemeClr val="bg2">
              <a:lumMod val="50000"/>
              <a:alpha val="73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defRPr/>
            </a:pPr>
            <a:r>
              <a:rPr lang="ru-RU" sz="1100" b="1" dirty="0" smtClean="0"/>
              <a:t>1</a:t>
            </a:r>
          </a:p>
        </p:txBody>
      </p:sp>
      <p:sp>
        <p:nvSpPr>
          <p:cNvPr id="10" name="Овал 9"/>
          <p:cNvSpPr/>
          <p:nvPr/>
        </p:nvSpPr>
        <p:spPr>
          <a:xfrm>
            <a:off x="561723" y="3143248"/>
            <a:ext cx="438377" cy="328617"/>
          </a:xfrm>
          <a:prstGeom prst="ellipse">
            <a:avLst/>
          </a:prstGeom>
          <a:solidFill>
            <a:schemeClr val="bg2">
              <a:lumMod val="50000"/>
              <a:alpha val="73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defRPr/>
            </a:pPr>
            <a:r>
              <a:rPr lang="ru-RU" sz="1100" b="1" dirty="0" smtClean="0"/>
              <a:t>2</a:t>
            </a:r>
          </a:p>
        </p:txBody>
      </p:sp>
      <p:sp>
        <p:nvSpPr>
          <p:cNvPr id="11" name="Овал 10"/>
          <p:cNvSpPr/>
          <p:nvPr/>
        </p:nvSpPr>
        <p:spPr>
          <a:xfrm>
            <a:off x="561723" y="4786322"/>
            <a:ext cx="438377" cy="328617"/>
          </a:xfrm>
          <a:prstGeom prst="ellipse">
            <a:avLst/>
          </a:prstGeom>
          <a:solidFill>
            <a:schemeClr val="bg2">
              <a:lumMod val="50000"/>
              <a:alpha val="73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defRPr/>
            </a:pPr>
            <a:r>
              <a:rPr lang="ru-RU" sz="1100" b="1" dirty="0" smtClean="0"/>
              <a:t>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9" descr="0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1071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9"/>
          <p:cNvSpPr txBox="1">
            <a:spLocks noChangeArrowheads="1"/>
          </p:cNvSpPr>
          <p:nvPr/>
        </p:nvSpPr>
        <p:spPr bwMode="auto">
          <a:xfrm>
            <a:off x="642910" y="214290"/>
            <a:ext cx="830262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0" algn="ctr"/>
            <a:r>
              <a:rPr lang="ru-RU" altLang="ru-RU" sz="2400" b="1" dirty="0" err="1" smtClean="0">
                <a:solidFill>
                  <a:schemeClr val="bg1"/>
                </a:solidFill>
                <a:latin typeface="Arial" charset="0"/>
              </a:rPr>
              <a:t>Мемлекеттік</a:t>
            </a:r>
            <a:r>
              <a:rPr lang="ru-RU" altLang="ru-RU" sz="2400" b="1" dirty="0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ru-RU" altLang="ru-RU" sz="2400" b="1" dirty="0" err="1">
                <a:solidFill>
                  <a:schemeClr val="bg1"/>
                </a:solidFill>
                <a:latin typeface="Arial" charset="0"/>
              </a:rPr>
              <a:t>кәсіпорындарды</a:t>
            </a:r>
            <a:r>
              <a:rPr lang="ru-RU" altLang="ru-RU" sz="2400" b="1" dirty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ru-RU" altLang="ru-RU" sz="2400" b="1" dirty="0" err="1">
                <a:solidFill>
                  <a:schemeClr val="bg1"/>
                </a:solidFill>
                <a:latin typeface="Arial" charset="0"/>
              </a:rPr>
              <a:t>және</a:t>
            </a:r>
            <a:r>
              <a:rPr lang="ru-RU" altLang="ru-RU" sz="2400" b="1" dirty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ru-RU" altLang="ru-RU" sz="2400" b="1" dirty="0" err="1">
                <a:solidFill>
                  <a:schemeClr val="bg1"/>
                </a:solidFill>
                <a:latin typeface="Arial" charset="0"/>
              </a:rPr>
              <a:t>еншілес</a:t>
            </a:r>
            <a:r>
              <a:rPr lang="ru-RU" altLang="ru-RU" sz="2400" b="1" dirty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ru-RU" altLang="ru-RU" sz="2400" b="1" dirty="0" err="1">
                <a:solidFill>
                  <a:schemeClr val="bg1"/>
                </a:solidFill>
                <a:latin typeface="Arial" charset="0"/>
              </a:rPr>
              <a:t>компанияларды</a:t>
            </a:r>
            <a:r>
              <a:rPr lang="ru-RU" altLang="ru-RU" sz="2400" b="1" dirty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ru-RU" altLang="ru-RU" sz="2400" b="1" dirty="0" err="1">
                <a:solidFill>
                  <a:schemeClr val="bg1"/>
                </a:solidFill>
                <a:latin typeface="Arial" charset="0"/>
              </a:rPr>
              <a:t>құруда</a:t>
            </a:r>
            <a:r>
              <a:rPr lang="ru-RU" altLang="ru-RU" sz="2400" b="1" dirty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ru-RU" altLang="ru-RU" sz="2400" b="1" dirty="0" err="1">
                <a:solidFill>
                  <a:schemeClr val="bg1"/>
                </a:solidFill>
                <a:latin typeface="Arial" charset="0"/>
              </a:rPr>
              <a:t>қатаң</a:t>
            </a:r>
            <a:r>
              <a:rPr lang="ru-RU" altLang="ru-RU" sz="2400" b="1" dirty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ru-RU" altLang="ru-RU" sz="2400" b="1" dirty="0" err="1" smtClean="0">
                <a:solidFill>
                  <a:schemeClr val="bg1"/>
                </a:solidFill>
                <a:latin typeface="Arial" charset="0"/>
              </a:rPr>
              <a:t>шектеу</a:t>
            </a:r>
            <a:endParaRPr lang="ru-RU" altLang="ru-RU" sz="2400" b="1" dirty="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571472" y="1142983"/>
            <a:ext cx="8358246" cy="4071967"/>
          </a:xfrm>
          <a:prstGeom prst="roundRect">
            <a:avLst/>
          </a:prstGeom>
          <a:solidFill>
            <a:srgbClr val="CCECFF"/>
          </a:solidFill>
          <a:ln>
            <a:solidFill>
              <a:schemeClr val="bg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tIns="72000" rIns="72000" bIns="72000" anchor="ctr"/>
          <a:lstStyle/>
          <a:p>
            <a:pPr algn="just">
              <a:defRPr/>
            </a:pPr>
            <a:r>
              <a:rPr lang="ru-RU" sz="17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Мемлекет </a:t>
            </a:r>
            <a:r>
              <a:rPr lang="ru-RU" sz="17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келесі</a:t>
            </a:r>
            <a:r>
              <a:rPr lang="ru-RU" sz="17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жағдайларды</a:t>
            </a:r>
            <a:r>
              <a:rPr lang="ru-RU" sz="17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қоспағанда</a:t>
            </a:r>
            <a:r>
              <a:rPr lang="ru-RU" sz="17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7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кәсіпкерлік</a:t>
            </a:r>
            <a:r>
              <a:rPr lang="ru-RU" sz="17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қызметпен</a:t>
            </a:r>
            <a:r>
              <a:rPr lang="ru-RU" sz="17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айналысуға</a:t>
            </a:r>
            <a:r>
              <a:rPr lang="ru-RU" sz="17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құқықты</a:t>
            </a:r>
            <a:r>
              <a:rPr lang="ru-RU" sz="17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емес</a:t>
            </a:r>
            <a:r>
              <a:rPr lang="x-none" sz="1700" b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sz="17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450850" indent="-277813" algn="just">
              <a:buFont typeface="+mj-lt"/>
              <a:buAutoNum type="arabicPeriod"/>
              <a:defRPr/>
            </a:pPr>
            <a:r>
              <a:rPr lang="ru-RU" sz="17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ұлттық</a:t>
            </a:r>
            <a:r>
              <a:rPr lang="ru-RU" sz="17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қауіпсіздікті</a:t>
            </a:r>
            <a:r>
              <a:rPr lang="ru-RU" sz="17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қамтамасыз</a:t>
            </a:r>
            <a:r>
              <a:rPr lang="ru-RU" sz="17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етудің</a:t>
            </a:r>
            <a:r>
              <a:rPr lang="ru-RU" sz="17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7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мемлекеттің</a:t>
            </a:r>
            <a:r>
              <a:rPr lang="ru-RU" sz="17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қорғаныс</a:t>
            </a:r>
            <a:r>
              <a:rPr lang="ru-RU" sz="17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қабілеттілігінің</a:t>
            </a:r>
            <a:r>
              <a:rPr lang="ru-RU" sz="17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17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қоғам</a:t>
            </a:r>
            <a:r>
              <a:rPr lang="ru-RU" sz="17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мүдделерін</a:t>
            </a:r>
            <a:r>
              <a:rPr lang="ru-RU" sz="17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қорғаудың</a:t>
            </a:r>
            <a:r>
              <a:rPr lang="ru-RU" sz="17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басқа</a:t>
            </a:r>
            <a:r>
              <a:rPr lang="ru-RU" sz="17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мүмкіндігінің</a:t>
            </a:r>
            <a:r>
              <a:rPr lang="ru-RU" sz="17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болмауы</a:t>
            </a:r>
            <a:r>
              <a:rPr lang="ru-RU" sz="17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ru-RU" sz="17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450850" indent="-277813" algn="just">
              <a:buFont typeface="+mj-lt"/>
              <a:buAutoNum type="arabicPeriod"/>
              <a:defRPr/>
            </a:pPr>
            <a:r>
              <a:rPr lang="ru-RU" sz="17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мемлекеттік</a:t>
            </a:r>
            <a:r>
              <a:rPr lang="ru-RU" sz="17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меншіктегі</a:t>
            </a:r>
            <a:r>
              <a:rPr lang="ru-RU" sz="17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стратегиялық</a:t>
            </a:r>
            <a:r>
              <a:rPr lang="ru-RU" sz="17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объектілерді</a:t>
            </a:r>
            <a:r>
              <a:rPr lang="ru-RU" sz="17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пайдалану</a:t>
            </a:r>
            <a:r>
              <a:rPr lang="ru-RU" sz="17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17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ұстау</a:t>
            </a:r>
            <a:r>
              <a:rPr lang="x-none" sz="1700" b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ru-RU" sz="17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450850" indent="-277813" algn="just">
              <a:buFont typeface="+mj-lt"/>
              <a:buAutoNum type="arabicPeriod"/>
              <a:defRPr/>
            </a:pPr>
            <a:r>
              <a:rPr lang="ru-RU" sz="17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мемлекеттік</a:t>
            </a:r>
            <a:r>
              <a:rPr lang="ru-RU" sz="17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монополияға</a:t>
            </a:r>
            <a:r>
              <a:rPr lang="ru-RU" sz="17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жатқызылған</a:t>
            </a:r>
            <a:r>
              <a:rPr lang="ru-RU" sz="17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7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сондай-ақ</a:t>
            </a:r>
            <a:r>
              <a:rPr lang="ru-RU" sz="17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мемлекеттік</a:t>
            </a:r>
            <a:r>
              <a:rPr lang="ru-RU" sz="17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саясатты</a:t>
            </a:r>
            <a:r>
              <a:rPr lang="ru-RU" sz="17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жетілдіру</a:t>
            </a:r>
            <a:r>
              <a:rPr lang="ru-RU" sz="17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sz="17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тиімділікті</a:t>
            </a:r>
            <a:r>
              <a:rPr lang="ru-RU" sz="17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талдау</a:t>
            </a:r>
            <a:r>
              <a:rPr lang="ru-RU" sz="17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17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ұсыныстар</a:t>
            </a:r>
            <a:r>
              <a:rPr lang="ru-RU" sz="17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әзірлеу</a:t>
            </a:r>
            <a:r>
              <a:rPr lang="ru-RU" sz="17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sz="17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құрылған</a:t>
            </a:r>
            <a:r>
              <a:rPr lang="ru-RU" sz="17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салалардағы</a:t>
            </a:r>
            <a:r>
              <a:rPr lang="ru-RU" sz="17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ұйымдардың</a:t>
            </a:r>
            <a:r>
              <a:rPr lang="ru-RU" sz="17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қызметті</a:t>
            </a:r>
            <a:r>
              <a:rPr lang="ru-RU" sz="17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жүзеге</a:t>
            </a:r>
            <a:r>
              <a:rPr lang="ru-RU" sz="17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асыруы</a:t>
            </a:r>
            <a:r>
              <a:rPr lang="x-none" sz="1700" b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ru-RU" sz="17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450850" indent="-277813" algn="just">
              <a:buFont typeface="+mj-lt"/>
              <a:buAutoNum type="arabicPeriod"/>
              <a:defRPr/>
            </a:pPr>
            <a:r>
              <a:rPr lang="ru-RU" sz="17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ұқсас</a:t>
            </a:r>
            <a:r>
              <a:rPr lang="ru-RU" sz="17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17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өзара</a:t>
            </a:r>
            <a:r>
              <a:rPr lang="ru-RU" sz="17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алмастыратын</a:t>
            </a:r>
            <a:r>
              <a:rPr lang="ru-RU" sz="17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тауарды</a:t>
            </a:r>
            <a:r>
              <a:rPr lang="ru-RU" sz="17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өндіруді</a:t>
            </a:r>
            <a:r>
              <a:rPr lang="ru-RU" sz="17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17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7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17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7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іске</a:t>
            </a:r>
            <a:r>
              <a:rPr lang="ru-RU" sz="17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асыруды</a:t>
            </a:r>
            <a:r>
              <a:rPr lang="ru-RU" sz="17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жүзеге</a:t>
            </a:r>
            <a:r>
              <a:rPr lang="ru-RU" sz="17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асыратын</a:t>
            </a:r>
            <a:r>
              <a:rPr lang="ru-RU" sz="17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жеке</a:t>
            </a:r>
            <a:r>
              <a:rPr lang="ru-RU" sz="17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кәсіпкерлік</a:t>
            </a:r>
            <a:r>
              <a:rPr lang="ru-RU" sz="17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субъектілерінің</a:t>
            </a:r>
            <a:r>
              <a:rPr lang="ru-RU" sz="17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тиісті</a:t>
            </a:r>
            <a:r>
              <a:rPr lang="ru-RU" sz="17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тауар</a:t>
            </a:r>
            <a:r>
              <a:rPr lang="ru-RU" sz="17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нарығында</a:t>
            </a:r>
            <a:r>
              <a:rPr lang="ru-RU" sz="17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болмауы</a:t>
            </a:r>
            <a:r>
              <a:rPr lang="x-none" sz="1700" b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ru-RU" sz="17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450850" indent="-277813" algn="just">
              <a:buFont typeface="+mj-lt"/>
              <a:buAutoNum type="arabicPeriod"/>
              <a:defRPr/>
            </a:pPr>
            <a:r>
              <a:rPr lang="ru-RU" sz="17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мұндай</a:t>
            </a:r>
            <a:r>
              <a:rPr lang="ru-RU" sz="17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құру</a:t>
            </a:r>
            <a:r>
              <a:rPr lang="ru-RU" sz="17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Қазақстан</a:t>
            </a:r>
            <a:r>
              <a:rPr lang="ru-RU" sz="17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Республикасының </a:t>
            </a:r>
            <a:r>
              <a:rPr lang="ru-RU" sz="17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заңдарында</a:t>
            </a:r>
            <a:r>
              <a:rPr lang="ru-RU" sz="17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7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Қазақстан</a:t>
            </a:r>
            <a:r>
              <a:rPr lang="ru-RU" sz="17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Республикасы</a:t>
            </a:r>
            <a:r>
              <a:rPr lang="ru-RU" sz="17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Президентінің</a:t>
            </a:r>
            <a:r>
              <a:rPr lang="ru-RU" sz="17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жарлықтарында</a:t>
            </a:r>
            <a:r>
              <a:rPr lang="ru-RU" sz="17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17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Үкіметінің</a:t>
            </a:r>
            <a:r>
              <a:rPr lang="ru-RU" sz="17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шешімдерінде</a:t>
            </a:r>
            <a:r>
              <a:rPr lang="ru-RU" sz="17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тікелей</a:t>
            </a:r>
            <a:r>
              <a:rPr lang="ru-RU" sz="17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көрсетілген</a:t>
            </a:r>
            <a:r>
              <a:rPr lang="ru-RU" sz="17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кезде</a:t>
            </a:r>
            <a:endParaRPr lang="ru-RU" sz="17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32"/>
          <p:cNvSpPr>
            <a:spLocks noChangeArrowheads="1"/>
          </p:cNvSpPr>
          <p:nvPr/>
        </p:nvSpPr>
        <p:spPr bwMode="auto">
          <a:xfrm>
            <a:off x="571472" y="5429263"/>
            <a:ext cx="714380" cy="131877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  <a:extLst/>
        </p:spPr>
        <p:txBody>
          <a:bodyPr wrap="none" anchor="ctr"/>
          <a:lstStyle/>
          <a:p>
            <a:pPr algn="ctr">
              <a:defRPr/>
            </a:pPr>
            <a:r>
              <a:rPr lang="ru-RU" sz="4200" b="1" dirty="0">
                <a:latin typeface="Arial" charset="0"/>
                <a:cs typeface="+mn-cs"/>
              </a:rPr>
              <a:t>!</a:t>
            </a:r>
          </a:p>
        </p:txBody>
      </p:sp>
      <p:sp>
        <p:nvSpPr>
          <p:cNvPr id="8" name="TextBox 15"/>
          <p:cNvSpPr txBox="1">
            <a:spLocks noChangeArrowheads="1"/>
          </p:cNvSpPr>
          <p:nvPr/>
        </p:nvSpPr>
        <p:spPr bwMode="auto">
          <a:xfrm>
            <a:off x="1285852" y="5429264"/>
            <a:ext cx="7561262" cy="1323439"/>
          </a:xfrm>
          <a:prstGeom prst="rect">
            <a:avLst/>
          </a:prstGeom>
          <a:noFill/>
          <a:ln w="28575">
            <a:solidFill>
              <a:srgbClr val="248CD2"/>
            </a:solidFill>
            <a:prstDash val="lgDash"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20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Тиісті</a:t>
            </a: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тауар</a:t>
            </a: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нарықта</a:t>
            </a: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бәсекелестік</a:t>
            </a:r>
            <a:r>
              <a:rPr lang="ru-RU" sz="20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болмаған</a:t>
            </a:r>
            <a:r>
              <a:rPr lang="ru-RU" sz="20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жағдайда</a:t>
            </a:r>
            <a:r>
              <a:rPr lang="ru-RU" sz="20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жобаның</a:t>
            </a: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өзін-өзі</a:t>
            </a:r>
            <a:r>
              <a:rPr lang="ru-RU" sz="20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ақтауы</a:t>
            </a:r>
            <a:r>
              <a:rPr lang="ru-RU" sz="20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кезеңін</a:t>
            </a:r>
            <a:r>
              <a:rPr lang="ru-RU" sz="20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ескере</a:t>
            </a:r>
            <a:r>
              <a:rPr lang="ru-RU" sz="20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отырып</a:t>
            </a:r>
            <a:r>
              <a:rPr lang="ru-RU" sz="20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мемлекеттің</a:t>
            </a:r>
            <a:r>
              <a:rPr lang="ru-RU" sz="20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осы </a:t>
            </a:r>
            <a:r>
              <a:rPr lang="ru-RU" sz="20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заңды</a:t>
            </a:r>
            <a:r>
              <a:rPr lang="ru-RU" sz="20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тұлғадан</a:t>
            </a:r>
            <a:r>
              <a:rPr lang="ru-RU" sz="20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кейін</a:t>
            </a:r>
            <a:r>
              <a:rPr lang="ru-RU" sz="20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шығуымен</a:t>
            </a:r>
            <a:r>
              <a:rPr lang="ru-RU" sz="20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мемлекеттік-жекешелік</a:t>
            </a:r>
            <a:r>
              <a:rPr lang="ru-RU" sz="20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әріптестік</a:t>
            </a:r>
            <a:r>
              <a:rPr lang="ru-RU" sz="20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қағидаттарында</a:t>
            </a:r>
            <a:r>
              <a:rPr lang="ru-RU" sz="20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компания </a:t>
            </a:r>
            <a:r>
              <a:rPr lang="ru-RU" sz="20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құрылуға</a:t>
            </a: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тиіс</a:t>
            </a:r>
            <a:endParaRPr lang="ru-RU" sz="2000" b="1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>
          <a:xfrm>
            <a:off x="8286776" y="6421461"/>
            <a:ext cx="762000" cy="365125"/>
          </a:xfrm>
        </p:spPr>
        <p:txBody>
          <a:bodyPr/>
          <a:lstStyle/>
          <a:p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7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9" descr="0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1071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9"/>
          <p:cNvSpPr txBox="1">
            <a:spLocks noChangeArrowheads="1"/>
          </p:cNvSpPr>
          <p:nvPr/>
        </p:nvSpPr>
        <p:spPr bwMode="auto">
          <a:xfrm>
            <a:off x="214282" y="97673"/>
            <a:ext cx="8731253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altLang="ru-RU" sz="2400" b="1" dirty="0" err="1" smtClean="0">
                <a:solidFill>
                  <a:schemeClr val="bg1"/>
                </a:solidFill>
                <a:latin typeface="Arial" charset="0"/>
              </a:rPr>
              <a:t>Негізгі</a:t>
            </a:r>
            <a:r>
              <a:rPr lang="ru-RU" altLang="ru-RU" sz="2400" b="1" dirty="0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ru-RU" altLang="ru-RU" sz="2400" b="1" dirty="0" err="1" smtClean="0">
                <a:solidFill>
                  <a:schemeClr val="bg1"/>
                </a:solidFill>
                <a:latin typeface="Arial" charset="0"/>
              </a:rPr>
              <a:t>қағидаттарға</a:t>
            </a:r>
            <a:r>
              <a:rPr lang="ru-RU" altLang="ru-RU" sz="2400" b="1" dirty="0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ru-RU" altLang="ru-RU" sz="2400" b="1" dirty="0" err="1">
                <a:solidFill>
                  <a:schemeClr val="bg1"/>
                </a:solidFill>
                <a:latin typeface="Arial" charset="0"/>
              </a:rPr>
              <a:t>қарамастан</a:t>
            </a:r>
            <a:r>
              <a:rPr lang="ru-RU" altLang="ru-RU" sz="2400" b="1" dirty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ru-RU" altLang="ru-RU" sz="2400" b="1" dirty="0" err="1">
                <a:solidFill>
                  <a:schemeClr val="bg1"/>
                </a:solidFill>
                <a:latin typeface="Arial" charset="0"/>
              </a:rPr>
              <a:t>мемлекеттің</a:t>
            </a:r>
            <a:r>
              <a:rPr lang="ru-RU" altLang="ru-RU" sz="2400" b="1" dirty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ru-RU" altLang="ru-RU" sz="2400" b="1" dirty="0" err="1">
                <a:solidFill>
                  <a:schemeClr val="bg1"/>
                </a:solidFill>
                <a:latin typeface="Arial" charset="0"/>
              </a:rPr>
              <a:t>қатысуымен</a:t>
            </a:r>
            <a:r>
              <a:rPr lang="ru-RU" altLang="ru-RU" sz="2400" b="1" dirty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ru-RU" altLang="ru-RU" sz="2400" b="1" dirty="0" err="1">
                <a:solidFill>
                  <a:schemeClr val="bg1"/>
                </a:solidFill>
                <a:latin typeface="Arial" charset="0"/>
              </a:rPr>
              <a:t>құрылған</a:t>
            </a:r>
            <a:r>
              <a:rPr lang="ru-RU" altLang="ru-RU" sz="2400" b="1" dirty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ru-RU" altLang="ru-RU" sz="2400" b="1" dirty="0" err="1" smtClean="0">
                <a:solidFill>
                  <a:schemeClr val="bg1"/>
                </a:solidFill>
                <a:latin typeface="Arial" charset="0"/>
              </a:rPr>
              <a:t>ұйымдарды</a:t>
            </a:r>
            <a:r>
              <a:rPr lang="ru-RU" altLang="ru-RU" sz="2400" b="1" dirty="0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ru-RU" altLang="ru-RU" sz="2400" b="1" dirty="0" err="1" smtClean="0">
                <a:solidFill>
                  <a:schemeClr val="bg1"/>
                </a:solidFill>
                <a:latin typeface="Arial" charset="0"/>
              </a:rPr>
              <a:t>жекешелендіру</a:t>
            </a:r>
            <a:endParaRPr lang="ru-RU" altLang="ru-RU" sz="2400" b="1" dirty="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785786" y="1500174"/>
            <a:ext cx="7215238" cy="1428760"/>
          </a:xfrm>
          <a:prstGeom prst="roundRect">
            <a:avLst/>
          </a:prstGeom>
          <a:solidFill>
            <a:srgbClr val="CCECFF"/>
          </a:solidFill>
          <a:ln>
            <a:solidFill>
              <a:schemeClr val="bg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tIns="72000" rIns="72000" bIns="72000" anchor="t"/>
          <a:lstStyle/>
          <a:p>
            <a:pPr marL="92075" lvl="0" algn="just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2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Монополияға</a:t>
            </a:r>
            <a:r>
              <a:rPr lang="ru-RU" sz="22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қарсы</a:t>
            </a:r>
            <a:r>
              <a:rPr lang="ru-RU" sz="22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органның</a:t>
            </a:r>
            <a:r>
              <a:rPr lang="ru-RU" sz="22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тауарлы</a:t>
            </a:r>
            <a:r>
              <a:rPr lang="ru-RU" sz="22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нарықтарын</a:t>
            </a:r>
            <a:r>
              <a:rPr lang="ru-RU" sz="22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бәсекелістік</a:t>
            </a:r>
            <a:r>
              <a:rPr lang="ru-RU" sz="22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ортаға</a:t>
            </a:r>
            <a:r>
              <a:rPr lang="ru-RU" sz="22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беру </a:t>
            </a:r>
            <a:r>
              <a:rPr lang="ru-RU" sz="22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sz="22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қызмет</a:t>
            </a:r>
            <a:r>
              <a:rPr lang="ru-RU" sz="22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түрлерін</a:t>
            </a:r>
            <a:r>
              <a:rPr lang="ru-RU" sz="22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2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мемлекеттік</a:t>
            </a:r>
            <a:r>
              <a:rPr lang="ru-RU" sz="22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компанияларды</a:t>
            </a:r>
            <a:r>
              <a:rPr lang="ru-RU" sz="22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анықтау</a:t>
            </a:r>
            <a:r>
              <a:rPr lang="ru-RU" sz="22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тұрғысында</a:t>
            </a:r>
            <a:r>
              <a:rPr lang="ru-RU" sz="22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жыл</a:t>
            </a:r>
            <a:r>
              <a:rPr lang="ru-RU" sz="22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сайынғы</a:t>
            </a:r>
            <a:r>
              <a:rPr lang="ru-RU" sz="22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талдау</a:t>
            </a:r>
            <a:r>
              <a:rPr lang="ru-RU" sz="22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жүргізу</a:t>
            </a:r>
            <a:endParaRPr lang="ru-RU" sz="2200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798653" y="3286124"/>
            <a:ext cx="7202371" cy="1143008"/>
          </a:xfrm>
          <a:prstGeom prst="roundRect">
            <a:avLst/>
          </a:prstGeom>
          <a:solidFill>
            <a:srgbClr val="CCECFF"/>
          </a:solidFill>
          <a:ln>
            <a:solidFill>
              <a:schemeClr val="bg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tIns="72000" rIns="72000" bIns="72000" anchor="t"/>
          <a:lstStyle/>
          <a:p>
            <a:pPr marL="92075" lvl="0" algn="just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2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Бәсекелестік</a:t>
            </a:r>
            <a:r>
              <a:rPr lang="ru-RU" sz="22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ортаға</a:t>
            </a:r>
            <a:r>
              <a:rPr lang="ru-RU" sz="22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берілетін</a:t>
            </a:r>
            <a:r>
              <a:rPr lang="ru-RU" sz="22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мемлекеттік</a:t>
            </a:r>
            <a:r>
              <a:rPr lang="ru-RU" sz="22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компаниялар</a:t>
            </a:r>
            <a:r>
              <a:rPr lang="ru-RU" sz="22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2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қызмет</a:t>
            </a:r>
            <a:r>
              <a:rPr lang="ru-RU" sz="22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түрлері</a:t>
            </a:r>
            <a:r>
              <a:rPr lang="ru-RU" sz="22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sz="22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шешім</a:t>
            </a:r>
            <a:r>
              <a:rPr lang="ru-RU" sz="22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қабылдау</a:t>
            </a:r>
            <a:r>
              <a:rPr lang="ru-RU" sz="22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810229" y="4857760"/>
            <a:ext cx="7190796" cy="1143008"/>
          </a:xfrm>
          <a:prstGeom prst="roundRect">
            <a:avLst/>
          </a:prstGeom>
          <a:solidFill>
            <a:srgbClr val="CCECFF"/>
          </a:solidFill>
          <a:ln>
            <a:solidFill>
              <a:schemeClr val="bg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tIns="72000" rIns="72000" bIns="72000" anchor="t"/>
          <a:lstStyle/>
          <a:p>
            <a:pPr marL="92075" algn="just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Осындай</a:t>
            </a:r>
            <a:r>
              <a:rPr lang="ru-RU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шешімді</a:t>
            </a:r>
            <a:r>
              <a:rPr lang="ru-RU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қабылдаған</a:t>
            </a:r>
            <a:r>
              <a:rPr lang="ru-RU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кезден</a:t>
            </a:r>
            <a:r>
              <a:rPr lang="ru-RU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бастап</a:t>
            </a:r>
            <a:r>
              <a:rPr lang="ru-RU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ru-RU" sz="2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жыл</a:t>
            </a:r>
            <a:r>
              <a:rPr lang="ru-RU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ішінде</a:t>
            </a:r>
            <a:r>
              <a:rPr lang="ru-RU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жекешелендірілмеген</a:t>
            </a:r>
            <a:r>
              <a:rPr lang="ru-RU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жағдайда</a:t>
            </a:r>
            <a:r>
              <a:rPr lang="ru-RU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мемлекеттік</a:t>
            </a:r>
            <a:r>
              <a:rPr lang="ru-RU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компанияларды</a:t>
            </a:r>
            <a:r>
              <a:rPr lang="ru-RU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тарату</a:t>
            </a:r>
            <a:r>
              <a:rPr lang="ru-RU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0" algn="just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ru-RU" sz="2200" b="1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Выгнутая вправо стрелка 23"/>
          <p:cNvSpPr/>
          <p:nvPr/>
        </p:nvSpPr>
        <p:spPr>
          <a:xfrm>
            <a:off x="8020891" y="2285992"/>
            <a:ext cx="928694" cy="1428760"/>
          </a:xfrm>
          <a:prstGeom prst="curvedLeftArrow">
            <a:avLst>
              <a:gd name="adj1" fmla="val 25000"/>
              <a:gd name="adj2" fmla="val 50000"/>
              <a:gd name="adj3" fmla="val 1752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5" name="Выгнутая вправо стрелка 24"/>
          <p:cNvSpPr/>
          <p:nvPr/>
        </p:nvSpPr>
        <p:spPr>
          <a:xfrm>
            <a:off x="8029184" y="4002478"/>
            <a:ext cx="928694" cy="1428760"/>
          </a:xfrm>
          <a:prstGeom prst="curvedLeftArrow">
            <a:avLst>
              <a:gd name="adj1" fmla="val 25000"/>
              <a:gd name="adj2" fmla="val 50000"/>
              <a:gd name="adj3" fmla="val 1503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>
          <a:xfrm>
            <a:off x="8167718" y="6356350"/>
            <a:ext cx="762000" cy="365125"/>
          </a:xfrm>
        </p:spPr>
        <p:txBody>
          <a:bodyPr/>
          <a:lstStyle/>
          <a:p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8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1876</TotalTime>
  <Words>886</Words>
  <Application>Microsoft Office PowerPoint</Application>
  <PresentationFormat>Экран (4:3)</PresentationFormat>
  <Paragraphs>239</Paragraphs>
  <Slides>11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Поток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Ermakhamova_A</dc:creator>
  <cp:lastModifiedBy>1</cp:lastModifiedBy>
  <cp:revision>208</cp:revision>
  <dcterms:created xsi:type="dcterms:W3CDTF">2014-08-02T07:44:48Z</dcterms:created>
  <dcterms:modified xsi:type="dcterms:W3CDTF">2014-09-19T06:53:27Z</dcterms:modified>
</cp:coreProperties>
</file>