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7" r:id="rId2"/>
    <p:sldId id="262" r:id="rId3"/>
    <p:sldId id="259" r:id="rId4"/>
    <p:sldId id="271" r:id="rId5"/>
    <p:sldId id="27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DFF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52618-FF26-4CAA-87E7-5EFA2C123BC3}" type="datetimeFigureOut">
              <a:rPr lang="ru-RU" smtClean="0"/>
              <a:pPr/>
              <a:t>19.09.2014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BA5A2-5687-4A67-97E2-58604B5B38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41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D2D38-33D8-412A-8F84-8F26E52E47D9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2150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4213"/>
            <a:ext cx="4573587" cy="3430587"/>
          </a:xfrm>
          <a:ln/>
        </p:spPr>
      </p:sp>
      <p:sp>
        <p:nvSpPr>
          <p:cNvPr id="21508" name="Заметки 2"/>
          <p:cNvSpPr>
            <a:spLocks noGrp="1"/>
          </p:cNvSpPr>
          <p:nvPr>
            <p:ph type="body" idx="1"/>
          </p:nvPr>
        </p:nvSpPr>
        <p:spPr>
          <a:xfrm>
            <a:off x="685962" y="4343510"/>
            <a:ext cx="5486078" cy="4115748"/>
          </a:xfrm>
          <a:noFill/>
          <a:ln/>
        </p:spPr>
        <p:txBody>
          <a:bodyPr lIns="91425" tIns="45712" rIns="91425" bIns="45712"/>
          <a:lstStyle/>
          <a:p>
            <a:pPr eaLnBrk="1" hangingPunct="1"/>
            <a:endParaRPr lang="kk-KZ" altLang="ru-RU" smtClean="0"/>
          </a:p>
        </p:txBody>
      </p:sp>
      <p:sp>
        <p:nvSpPr>
          <p:cNvPr id="21509" name="Номер слайда 3"/>
          <p:cNvSpPr txBox="1">
            <a:spLocks noGrp="1"/>
          </p:cNvSpPr>
          <p:nvPr/>
        </p:nvSpPr>
        <p:spPr bwMode="auto">
          <a:xfrm>
            <a:off x="3883892" y="8684099"/>
            <a:ext cx="2972498" cy="45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 anchor="b"/>
          <a:lstStyle/>
          <a:p>
            <a:pPr algn="r" defTabSz="919163"/>
            <a:fld id="{A78AD46C-3684-4315-A907-A4F683164495}" type="slidenum">
              <a:rPr lang="ru-RU" altLang="ru-RU" sz="1200"/>
              <a:pPr algn="r" defTabSz="919163"/>
              <a:t>1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D2D38-33D8-412A-8F84-8F26E52E47D9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  <p:sp>
        <p:nvSpPr>
          <p:cNvPr id="2150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4213"/>
            <a:ext cx="4573587" cy="3430587"/>
          </a:xfrm>
          <a:ln/>
        </p:spPr>
      </p:sp>
      <p:sp>
        <p:nvSpPr>
          <p:cNvPr id="21508" name="Заметки 2"/>
          <p:cNvSpPr>
            <a:spLocks noGrp="1"/>
          </p:cNvSpPr>
          <p:nvPr>
            <p:ph type="body" idx="1"/>
          </p:nvPr>
        </p:nvSpPr>
        <p:spPr>
          <a:xfrm>
            <a:off x="685962" y="4343510"/>
            <a:ext cx="5486078" cy="4115748"/>
          </a:xfrm>
          <a:noFill/>
          <a:ln/>
        </p:spPr>
        <p:txBody>
          <a:bodyPr lIns="91425" tIns="45712" rIns="91425" bIns="45712"/>
          <a:lstStyle/>
          <a:p>
            <a:pPr eaLnBrk="1" hangingPunct="1"/>
            <a:endParaRPr lang="kk-KZ" altLang="ru-RU" smtClean="0"/>
          </a:p>
        </p:txBody>
      </p:sp>
      <p:sp>
        <p:nvSpPr>
          <p:cNvPr id="21509" name="Номер слайда 3"/>
          <p:cNvSpPr txBox="1">
            <a:spLocks noGrp="1"/>
          </p:cNvSpPr>
          <p:nvPr/>
        </p:nvSpPr>
        <p:spPr bwMode="auto">
          <a:xfrm>
            <a:off x="3883892" y="8684099"/>
            <a:ext cx="2972498" cy="45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2" rIns="91425" bIns="45712" anchor="b"/>
          <a:lstStyle/>
          <a:p>
            <a:pPr algn="r" defTabSz="919163"/>
            <a:fld id="{A78AD46C-3684-4315-A907-A4F683164495}" type="slidenum">
              <a:rPr lang="ru-RU" altLang="ru-RU" sz="1200"/>
              <a:pPr algn="r" defTabSz="919163"/>
              <a:t>3</a:t>
            </a:fld>
            <a:endParaRPr lang="ru-RU" alt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BA5A2-5687-4A67-97E2-58604B5B386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8DE-E118-401F-A1D4-D770B6A460B2}" type="datetime1">
              <a:rPr lang="ru-RU" smtClean="0"/>
              <a:pPr/>
              <a:t>19.09.2014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9092D-AF21-4953-87BF-1E4177B7598F}" type="datetime1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D6AEC-7EA9-4890-8F7A-668361A18A3C}" type="datetime1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ACA7-76AB-449A-915F-6554E90A2870}" type="datetime1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622C3-A11C-4384-9493-809817BCF8AE}" type="datetime1">
              <a:rPr lang="ru-RU" smtClean="0"/>
              <a:pPr/>
              <a:t>19.09.2014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400A-A5FC-4081-80CA-DAADB380FAE5}" type="datetime1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7D7B-E62B-4B1C-8D51-552DF7072BC3}" type="datetime1">
              <a:rPr lang="ru-RU" smtClean="0"/>
              <a:pPr/>
              <a:t>19.09.2014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33BC-8B59-4A47-BEC4-C67517AB8C19}" type="datetime1">
              <a:rPr lang="ru-RU" smtClean="0"/>
              <a:pPr/>
              <a:t>19.09.2014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880B-0444-47C5-A012-D38E2BE07DC8}" type="datetime1">
              <a:rPr lang="ru-RU" smtClean="0"/>
              <a:pPr/>
              <a:t>19.09.2014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0232-D13B-46FB-A728-E1D5E1701964}" type="datetime1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8ADB-B01E-4057-8306-D3C871E06A47}" type="datetime1">
              <a:rPr lang="ru-RU" smtClean="0"/>
              <a:pPr/>
              <a:t>19.09.2014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979F39-FD31-4434-AC58-DFB2A96B052E}" type="datetime1">
              <a:rPr lang="ru-RU" smtClean="0"/>
              <a:pPr/>
              <a:t>19.09.2014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9"/>
          <p:cNvSpPr txBox="1">
            <a:spLocks noChangeArrowheads="1"/>
          </p:cNvSpPr>
          <p:nvPr/>
        </p:nvSpPr>
        <p:spPr bwMode="auto">
          <a:xfrm>
            <a:off x="395288" y="-3175"/>
            <a:ext cx="8302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altLang="ru-RU" sz="2400" b="1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Қазақстан Республикасы </a:t>
            </a:r>
          </a:p>
          <a:p>
            <a:pPr algn="ctr"/>
            <a:r>
              <a:rPr lang="kk-KZ" altLang="ru-RU" sz="2400" b="1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Ұлттық экономика министрлігі</a:t>
            </a:r>
            <a:endParaRPr lang="kk-KZ" altLang="ru-RU" sz="2400" b="1" dirty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" y="1785926"/>
            <a:ext cx="8069263" cy="483209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ru-RU" sz="32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kk-KZ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«Қазақстан Республикасының кейбір заңнамалық актілеріне мемлекеттің кәсіпкерлік қызметіне қатысуын шектеу мәселелері бойынша өзгерістер мен толықтырулар енгізу туралы» заң жобасы туралы </a:t>
            </a:r>
            <a:endParaRPr lang="ru-RU" sz="2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3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3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4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жылы, Астана қ.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214282" y="252691"/>
            <a:ext cx="87312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altLang="ru-RU" sz="2800" b="1" dirty="0" err="1">
                <a:solidFill>
                  <a:schemeClr val="bg1"/>
                </a:solidFill>
                <a:latin typeface="Arial" charset="0"/>
              </a:rPr>
              <a:t>Монополияға</a:t>
            </a:r>
            <a:r>
              <a:rPr lang="ru-RU" altLang="ru-RU" sz="2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latin typeface="Arial" charset="0"/>
              </a:rPr>
              <a:t>қарсы</a:t>
            </a:r>
            <a:r>
              <a:rPr lang="ru-RU" altLang="ru-RU" sz="2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latin typeface="Arial" charset="0"/>
              </a:rPr>
              <a:t>органды</a:t>
            </a:r>
            <a:r>
              <a:rPr lang="ru-RU" altLang="ru-RU" sz="2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800" b="1" dirty="0" err="1">
                <a:solidFill>
                  <a:schemeClr val="bg1"/>
                </a:solidFill>
                <a:latin typeface="Arial" charset="0"/>
              </a:rPr>
              <a:t>күшейту</a:t>
            </a:r>
            <a:endParaRPr lang="ru-RU" altLang="ru-RU" sz="2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786" y="1500174"/>
            <a:ext cx="7715304" cy="1428760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173038" lvl="0" algn="just"/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иеліктен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шығаруға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жататын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компаниялардың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бәсекелестік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берілетін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түрлерінің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тізбесін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қалыптастырып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Үкіметке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жолдайды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3286124"/>
            <a:ext cx="7715304" cy="114300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173038" lvl="0" algn="just">
              <a:defRPr/>
            </a:pP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компаниялар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жоспарлайтын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органмен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келісу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4857760"/>
            <a:ext cx="7715304" cy="947504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173038" lvl="0" algn="just"/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органның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ресми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сайтында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тауар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нарықтары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талдауының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нәтижелерін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жариялау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472" y="1457309"/>
            <a:ext cx="438377" cy="328617"/>
          </a:xfrm>
          <a:prstGeom prst="ellipse">
            <a:avLst/>
          </a:prstGeom>
          <a:solidFill>
            <a:schemeClr val="bg2">
              <a:lumMod val="50000"/>
              <a:alpha val="73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ru-RU" sz="1100" b="1" dirty="0" smtClean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571472" y="3243259"/>
            <a:ext cx="438377" cy="328617"/>
          </a:xfrm>
          <a:prstGeom prst="ellipse">
            <a:avLst/>
          </a:prstGeom>
          <a:solidFill>
            <a:schemeClr val="bg2">
              <a:lumMod val="50000"/>
              <a:alpha val="73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ru-RU" sz="1100" b="1" dirty="0" smtClean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571472" y="4786322"/>
            <a:ext cx="438377" cy="328617"/>
          </a:xfrm>
          <a:prstGeom prst="ellipse">
            <a:avLst/>
          </a:prstGeom>
          <a:solidFill>
            <a:schemeClr val="bg2">
              <a:lumMod val="50000"/>
              <a:alpha val="73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ru-RU" sz="1100" b="1" dirty="0" smtClean="0"/>
              <a:t>3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9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body" idx="4294967295"/>
          </p:nvPr>
        </p:nvSpPr>
        <p:spPr>
          <a:xfrm>
            <a:off x="914400" y="1428736"/>
            <a:ext cx="7834313" cy="3286148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sz="4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Назарларыңызға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рахмет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қолдауларыңызды</a:t>
            </a:r>
            <a:r>
              <a:rPr lang="ru-RU" sz="4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сұраймын!</a:t>
            </a:r>
            <a:endParaRPr lang="ru-RU" sz="4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10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642910" y="214290"/>
            <a:ext cx="8302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Заң жобаны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әзірлеу негізі</a:t>
            </a:r>
            <a:endParaRPr lang="ru-RU" altLang="ru-RU" sz="2400" b="1" dirty="0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4" name="Picture 10" descr="http://bnews.kz/picture/380/news/4b68fc467058353fffedd03db312ccf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1357298"/>
            <a:ext cx="332581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42910" y="1357298"/>
            <a:ext cx="421484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6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Жеке компаниялардың капиталында мемлекеттің ықтимал қатысуы шарттарының, рәсімдерінің нақты тізбесін көздей отырып, «Yellow Pages Rule» қағидаттарын бекітетін заң жобасын әзірлеу</a:t>
            </a:r>
            <a:endParaRPr lang="ru-RU" sz="26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71472" y="5357826"/>
            <a:ext cx="814705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14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ақпандағы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Басышысының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қатысуымен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өткен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Үкіметінің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отырысы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хаттамасының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5.1.3-тармағы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9"/>
          <p:cNvSpPr txBox="1">
            <a:spLocks noChangeArrowheads="1"/>
          </p:cNvSpPr>
          <p:nvPr/>
        </p:nvSpPr>
        <p:spPr bwMode="auto">
          <a:xfrm>
            <a:off x="642910" y="214290"/>
            <a:ext cx="8302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«</a:t>
            </a:r>
            <a:r>
              <a:rPr lang="en-US" altLang="ru-RU" sz="2400" b="1" dirty="0" smtClean="0">
                <a:solidFill>
                  <a:schemeClr val="bg1"/>
                </a:solidFill>
                <a:latin typeface="Arial" charset="0"/>
              </a:rPr>
              <a:t>Yellow Pages Rules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»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қағидаттары?</a:t>
            </a:r>
            <a:endParaRPr lang="ru-RU" altLang="ru-RU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942" y="1278517"/>
            <a:ext cx="4286280" cy="280076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«Yellow Pages Rule» («</a:t>
            </a:r>
            <a:r>
              <a:rPr lang="kk-KZ" sz="2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Сары парақтар қағидалары») қағидаттары өз атауын бір ғасырдан аса дәстүрлі түрде сары қағазда басылатын, кәсіпорындар мен ұйымдар туралы мәліметтері бар анықтаманың түсіне қарай алған. </a:t>
            </a:r>
            <a:endParaRPr lang="ru-RU" sz="2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214422"/>
            <a:ext cx="3900507" cy="29289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2910" y="4293096"/>
            <a:ext cx="8001056" cy="17081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2100" dirty="0" smtClean="0">
                <a:solidFill>
                  <a:schemeClr val="tx2">
                    <a:lumMod val="50000"/>
                  </a:schemeClr>
                </a:solidFill>
              </a:rPr>
              <a:t>«Yellow Pages Rule</a:t>
            </a: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kk-KZ" sz="2100" dirty="0" smtClean="0">
                <a:solidFill>
                  <a:schemeClr val="tx2">
                    <a:lumMod val="50000"/>
                  </a:schemeClr>
                </a:solidFill>
              </a:rPr>
              <a:t>» Қағидаттарының негізгі жаңашылдықтары:</a:t>
            </a:r>
          </a:p>
          <a:p>
            <a:pPr marL="266700" indent="-266700" algn="just">
              <a:buFont typeface="Arial" pitchFamily="34" charset="0"/>
              <a:buChar char="•"/>
              <a:defRPr/>
            </a:pPr>
            <a:r>
              <a:rPr lang="kk-KZ" sz="2100" dirty="0" smtClean="0">
                <a:solidFill>
                  <a:schemeClr val="tx2">
                    <a:lumMod val="50000"/>
                  </a:schemeClr>
                </a:solidFill>
              </a:rPr>
              <a:t>бизнеспен ұсынылатын </a:t>
            </a:r>
            <a:r>
              <a:rPr lang="kk-KZ" sz="2100" dirty="0">
                <a:solidFill>
                  <a:schemeClr val="tx2">
                    <a:lumMod val="50000"/>
                  </a:schemeClr>
                </a:solidFill>
              </a:rPr>
              <a:t>қызметтерді </a:t>
            </a:r>
            <a:r>
              <a:rPr lang="kk-KZ" sz="2100" dirty="0" smtClean="0">
                <a:solidFill>
                  <a:schemeClr val="tx2">
                    <a:lumMod val="50000"/>
                  </a:schemeClr>
                </a:solidFill>
              </a:rPr>
              <a:t>мемлекет іске асыра алмайды</a:t>
            </a:r>
          </a:p>
          <a:p>
            <a:pPr marL="266700" indent="-266700" algn="just">
              <a:buFont typeface="Arial" pitchFamily="34" charset="0"/>
              <a:buChar char="•"/>
              <a:defRPr/>
            </a:pPr>
            <a:r>
              <a:rPr lang="kk-KZ" sz="2100" dirty="0" smtClean="0">
                <a:solidFill>
                  <a:schemeClr val="tx2">
                    <a:lumMod val="50000"/>
                  </a:schemeClr>
                </a:solidFill>
              </a:rPr>
              <a:t>мемлекеттің қатысумен компанияларды, сондай-ақ олардың құрылымдарын құруға қатал шектеу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57224" y="142852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Елдің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экономикасында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квази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>
                <a:solidFill>
                  <a:schemeClr val="bg1"/>
                </a:solidFill>
                <a:latin typeface="Arial" charset="0"/>
              </a:rPr>
              <a:t>мемлекеттік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секторі</a:t>
            </a:r>
            <a:endParaRPr lang="ru-RU" altLang="ru-RU" sz="24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14354" y="1402514"/>
            <a:ext cx="3788728" cy="3026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1630" tIns="0" rIns="63249" bIns="0"/>
          <a:lstStyle>
            <a:lvl1pPr marL="342900" indent="-342900" defTabSz="7207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defTabSz="7207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552450" indent="-266700" defTabSz="7207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defTabSz="7207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defTabSz="720725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defTabSz="7207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defTabSz="7207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defTabSz="7207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defTabSz="7207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lvl="2" algn="just" eaLnBrk="1" hangingPunct="1">
              <a:buFontTx/>
              <a:buAutoNum type="arabicPeriod"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 </a:t>
            </a:r>
            <a:r>
              <a:rPr lang="ru-RU" sz="17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кәсіпкерлік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қызметке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қатысады</a:t>
            </a:r>
            <a:endParaRPr lang="ru-RU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endParaRPr lang="ru-RU" sz="17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сектормен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бәсекелестік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7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квази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компаниялар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әлеуетте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бәсекелестік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беруге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Квази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секторының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17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ұлғаюы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7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тиімсіздігі</a:t>
            </a:r>
            <a:r>
              <a:rPr lang="ru-RU" sz="17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endParaRPr lang="ru-RU" sz="17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Бизнесті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салаларының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әлеуетінің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перспективаларының</a:t>
            </a:r>
            <a:r>
              <a:rPr lang="ru-RU" sz="17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шектелуі</a:t>
            </a:r>
            <a:endParaRPr lang="ru-RU" sz="17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buFontTx/>
              <a:buAutoNum type="arabicPeriod"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lvl="2" eaLnBrk="1" hangingPunct="1">
              <a:buFontTx/>
              <a:buAutoNum type="arabicPeriod" startAt="3"/>
            </a:pPr>
            <a:endParaRPr lang="ru-RU" sz="17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14282" y="957188"/>
            <a:ext cx="38025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Ағымдағы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жағдай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6" name="Group 98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93501265"/>
              </p:ext>
            </p:extLst>
          </p:nvPr>
        </p:nvGraphicFramePr>
        <p:xfrm>
          <a:off x="3973780" y="1077904"/>
          <a:ext cx="5027375" cy="10023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17501"/>
                <a:gridCol w="611437"/>
                <a:gridCol w="543500"/>
                <a:gridCol w="543500"/>
                <a:gridCol w="611437"/>
              </a:tblGrid>
              <a:tr h="2414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Мемлекеттік ұйымдар</a:t>
                      </a:r>
                      <a:endParaRPr kumimoji="0" lang="ru-RU" sz="11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ГПХВ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КГП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/ТОО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Барлығы</a:t>
                      </a:r>
                      <a:endParaRPr kumimoji="0" lang="ru-RU" sz="11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Республикалық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5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398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152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84406" marR="84406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6 421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36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5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Жергілікті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5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деңгей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023</a:t>
                      </a: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4419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</a:p>
                  </a:txBody>
                  <a:tcPr marL="84406" marR="84406"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Group 98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03074158"/>
              </p:ext>
            </p:extLst>
          </p:nvPr>
        </p:nvGraphicFramePr>
        <p:xfrm>
          <a:off x="3973780" y="2214554"/>
          <a:ext cx="5027376" cy="377365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698438"/>
                <a:gridCol w="2593529"/>
                <a:gridCol w="735409"/>
              </a:tblGrid>
              <a:tr h="144016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ҰБХ, ҰХ, ҰК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Ұлттық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басқарушы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холдингтер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«ФНБ «</a:t>
                      </a:r>
                      <a:r>
                        <a:rPr lang="ru-RU" sz="1200" b="1" kern="12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Самрук-Казына</a:t>
                      </a:r>
                      <a:r>
                        <a:rPr lang="ru-RU" sz="12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kumimoji="0" lang="en-US" sz="1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428*</a:t>
                      </a:r>
                    </a:p>
                  </a:txBody>
                  <a:tcPr marL="84406" marR="84406" horzOverflow="overflow"/>
                </a:tc>
              </a:tr>
              <a:tr h="20223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«НУХ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КазАгро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(без МКО)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</a:tr>
              <a:tr h="16992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«НУХ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Байтерек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(без МКО)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</a:tr>
              <a:tr h="182472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Ұлттық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холдингтер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«НИХ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Зерде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4406" marR="84406" horzOverflow="overflow"/>
                </a:tc>
              </a:tr>
              <a:tr h="29677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«ННТХ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Парасат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84406" marR="84406" horzOverflow="overflow"/>
                </a:tc>
              </a:tr>
              <a:tr h="247681"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Ұлттық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компаниялар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3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«НК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Қазақстан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Ғарыш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Сапары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4406" marR="84406" horzOverflow="overflow"/>
                </a:tc>
              </a:tr>
              <a:tr h="15426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«НГК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Казгеология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</a:tr>
              <a:tr h="18321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НАО «Холдинг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Кәсіпқор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</a:tr>
              <a:tr h="29368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«НК «Астана ЭКСПО-2017»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</a:tr>
              <a:tr h="20651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АО «НК «</a:t>
                      </a:r>
                      <a:r>
                        <a:rPr kumimoji="0" lang="ru-RU" sz="12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ҚазАвтоЖол</a:t>
                      </a: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</a:tr>
              <a:tr h="17724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СПК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305" marR="6330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16**</a:t>
                      </a:r>
                    </a:p>
                  </a:txBody>
                  <a:tcPr marL="84406" marR="84406" horzOverflow="overflow"/>
                </a:tc>
              </a:tr>
              <a:tr h="18007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Барлығы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AutoShape 21"/>
          <p:cNvSpPr>
            <a:spLocks noChangeArrowheads="1"/>
          </p:cNvSpPr>
          <p:nvPr/>
        </p:nvSpPr>
        <p:spPr bwMode="auto">
          <a:xfrm>
            <a:off x="3958542" y="6072207"/>
            <a:ext cx="5042614" cy="357190"/>
          </a:xfrm>
          <a:prstGeom prst="roundRect">
            <a:avLst>
              <a:gd name="adj" fmla="val 16937"/>
            </a:avLst>
          </a:prstGeom>
          <a:solidFill>
            <a:schemeClr val="bg1"/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5">
                  <a:lumMod val="50000"/>
                </a:schemeClr>
              </a:buClr>
              <a:buSzPct val="130000"/>
              <a:defRPr/>
            </a:pP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Мемлекеттік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активтерінің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барлығы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963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3"/>
          <p:cNvSpPr>
            <a:spLocks noChangeArrowheads="1"/>
          </p:cNvSpPr>
          <p:nvPr/>
        </p:nvSpPr>
        <p:spPr bwMode="auto">
          <a:xfrm>
            <a:off x="185051" y="6429396"/>
            <a:ext cx="8740663" cy="481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9pPr>
          </a:lstStyle>
          <a:p>
            <a:pPr marL="0" indent="0">
              <a:spcBef>
                <a:spcPct val="20000"/>
              </a:spcBef>
            </a:pPr>
            <a:r>
              <a:rPr lang="ru-RU" sz="115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- </a:t>
            </a:r>
            <a:r>
              <a:rPr lang="ru-RU" sz="115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қауымдастырылған</a:t>
            </a:r>
            <a:r>
              <a:rPr lang="ru-RU" sz="115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15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бірлесіп</a:t>
            </a:r>
            <a:r>
              <a:rPr lang="ru-RU" sz="115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бақыланатын</a:t>
            </a:r>
            <a:r>
              <a:rPr lang="ru-RU" sz="115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кәсіпорындарды</a:t>
            </a:r>
            <a:r>
              <a:rPr lang="ru-RU" sz="115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5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115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қаржы</a:t>
            </a:r>
            <a:r>
              <a:rPr lang="ru-RU" sz="115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ивестицияларды</a:t>
            </a:r>
            <a:r>
              <a:rPr lang="ru-RU" sz="115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қоспағанда</a:t>
            </a:r>
            <a:endParaRPr lang="ru-RU" sz="115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20000"/>
              </a:spcBef>
            </a:pPr>
            <a:r>
              <a:rPr lang="kk-KZ" sz="115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** - еншілес және тәуелді ұйымдарды қоспағанда</a:t>
            </a:r>
            <a:endParaRPr lang="ru-RU" sz="115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286776" y="6421461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3930" y="1"/>
            <a:ext cx="8545787" cy="836614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Мемлекеттік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меншіктің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салалық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құрылымы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(2014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жылғы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1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қаңтарға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  <p:graphicFrame>
        <p:nvGraphicFramePr>
          <p:cNvPr id="4" name="Group 1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9216982"/>
              </p:ext>
            </p:extLst>
          </p:nvPr>
        </p:nvGraphicFramePr>
        <p:xfrm>
          <a:off x="451338" y="1052514"/>
          <a:ext cx="8335505" cy="54855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91060"/>
                <a:gridCol w="777477"/>
                <a:gridCol w="747636"/>
                <a:gridCol w="854440"/>
                <a:gridCol w="854440"/>
                <a:gridCol w="856012"/>
                <a:gridCol w="854440"/>
              </a:tblGrid>
              <a:tr h="31714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салалары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Республикалық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Жергілікті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5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РГП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РКГП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/ТОО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КГП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ККГП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/ТОО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8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Ғылым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білім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3200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4406" marR="84406" horzOverflow="overflow"/>
                </a:tc>
              </a:tr>
              <a:tr h="31543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Денсаулық сақтау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4406" marR="84406" horzOverflow="overflow"/>
                </a:tc>
              </a:tr>
              <a:tr h="334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 қамтамасыз ету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</a:tr>
              <a:tr h="317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Мәдениет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спорт, туризм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84406" marR="84406" horzOverflow="overflow"/>
                </a:tc>
              </a:tr>
              <a:tr h="317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БАҚ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137</a:t>
                      </a:r>
                    </a:p>
                  </a:txBody>
                  <a:tcPr marL="84406" marR="84406" horzOverflow="overflow"/>
                </a:tc>
              </a:tr>
              <a:tr h="3188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Тұрғын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үй-коммуналдық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шаруашылығы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392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173</a:t>
                      </a:r>
                    </a:p>
                  </a:txBody>
                  <a:tcPr marL="84406" marR="84406" horzOverflow="overflow"/>
                </a:tc>
              </a:tr>
              <a:tr h="317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Ауыл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шаруашылығы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84406" marR="84406" horzOverflow="overflow"/>
                </a:tc>
              </a:tr>
              <a:tr h="317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Көлік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коммуникациялар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84406" marR="84406" horzOverflow="overflow"/>
                </a:tc>
              </a:tr>
              <a:tr h="4611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Сәулет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қала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құрылысы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құрылыс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қызметі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</a:t>
                      </a:r>
                    </a:p>
                  </a:txBody>
                  <a:tcPr marL="84406" marR="84406" horzOverflow="overflow"/>
                </a:tc>
              </a:tr>
              <a:tr h="6418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органдарға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сервистік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көрсету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маркетингтік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консалтингтік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фармацевтикалық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ақпараттық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84406" marR="84406" horzOverflow="overflow"/>
                </a:tc>
              </a:tr>
              <a:tr h="317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Басқалар</a:t>
                      </a:r>
                      <a:r>
                        <a:rPr kumimoji="0" lang="ru-RU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 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84406" marR="84406" horzOverflow="overflow"/>
                </a:tc>
              </a:tr>
              <a:tr h="31714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300" b="1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3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  <a:endParaRPr lang="ru-RU" sz="1300" b="1" kern="1200" dirty="0" smtClean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152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419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481</a:t>
                      </a: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7148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kern="1200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398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kern="1200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kern="1200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6 023</a:t>
                      </a:r>
                      <a:endParaRPr kumimoji="0" lang="ru-RU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4406" marR="84406" horzOverflow="overflow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kern="1200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400" b="1" kern="1200" dirty="0" smtClean="0">
                        <a:solidFill>
                          <a:srgbClr val="CC0000"/>
                        </a:solidFill>
                        <a:latin typeface="Arial" panose="020B0604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6776" y="6357958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642910" y="214290"/>
            <a:ext cx="8302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 err="1">
                <a:solidFill>
                  <a:schemeClr val="bg1"/>
                </a:solidFill>
                <a:latin typeface="Arial" charset="0"/>
              </a:rPr>
              <a:t>Халықаралық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тәжірибе</a:t>
            </a:r>
            <a:endParaRPr lang="ru-RU" altLang="ru-RU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497" y="1597497"/>
            <a:ext cx="2643206" cy="369332"/>
          </a:xfrm>
          <a:prstGeom prst="rect">
            <a:avLst/>
          </a:prstGeom>
          <a:solidFill>
            <a:schemeClr val="accent3">
              <a:lumMod val="75000"/>
              <a:alpha val="54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АҚШ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91184" y="1610506"/>
            <a:ext cx="264320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Сингапур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69122" y="1605153"/>
            <a:ext cx="235745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schemeClr val="tx1"/>
                </a:solidFill>
              </a:rPr>
              <a:t>Норвегия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785786" y="967071"/>
            <a:ext cx="7786742" cy="428628"/>
            <a:chOff x="3059764" y="325736"/>
            <a:chExt cx="2595906" cy="316800"/>
          </a:xfrm>
          <a:solidFill>
            <a:schemeClr val="accent3">
              <a:lumMod val="75000"/>
              <a:alpha val="35000"/>
            </a:schemeClr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3059764" y="325736"/>
              <a:ext cx="2595906" cy="316800"/>
            </a:xfrm>
            <a:prstGeom prst="rect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3059764" y="325736"/>
              <a:ext cx="2595906" cy="3168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44704" rIns="78232" bIns="44704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ko-KR" sz="2400" b="1" dirty="0" smtClean="0">
                  <a:solidFill>
                    <a:schemeClr val="tx1"/>
                  </a:solidFill>
                  <a:latin typeface="Calibri"/>
                </a:rPr>
                <a:t>«</a:t>
              </a:r>
              <a:r>
                <a:rPr lang="en-US" altLang="ko-KR" sz="2400" b="1" dirty="0" smtClean="0">
                  <a:solidFill>
                    <a:schemeClr val="tx1"/>
                  </a:solidFill>
                  <a:latin typeface="Calibri"/>
                </a:rPr>
                <a:t>PricewaterhouseCoopers</a:t>
              </a:r>
              <a:r>
                <a:rPr lang="ru-RU" altLang="ko-KR" sz="2400" b="1" dirty="0" smtClean="0">
                  <a:solidFill>
                    <a:schemeClr val="tx1"/>
                  </a:solidFill>
                  <a:latin typeface="Calibri"/>
                </a:rPr>
                <a:t>» (</a:t>
              </a:r>
              <a:r>
                <a:rPr lang="en-US" altLang="ko-KR" sz="2400" b="1" dirty="0" err="1" smtClean="0">
                  <a:solidFill>
                    <a:schemeClr val="tx1"/>
                  </a:solidFill>
                  <a:latin typeface="Calibri"/>
                </a:rPr>
                <a:t>Pwc</a:t>
              </a:r>
              <a:r>
                <a:rPr lang="ru-RU" altLang="ko-KR" sz="2400" b="1" dirty="0" smtClean="0">
                  <a:solidFill>
                    <a:schemeClr val="tx1"/>
                  </a:solidFill>
                  <a:latin typeface="Calibri"/>
                </a:rPr>
                <a:t>)</a:t>
              </a:r>
              <a:endParaRPr lang="ru-RU" sz="24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3" name="Стрелка вниз 12"/>
          <p:cNvSpPr/>
          <p:nvPr/>
        </p:nvSpPr>
        <p:spPr>
          <a:xfrm>
            <a:off x="1571604" y="1395699"/>
            <a:ext cx="357190" cy="175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3"/>
          <p:cNvSpPr/>
          <p:nvPr/>
        </p:nvSpPr>
        <p:spPr>
          <a:xfrm>
            <a:off x="69448" y="2073510"/>
            <a:ext cx="3145230" cy="4713076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lvl="0" algn="just">
              <a:tabLst>
                <a:tab pos="2686050" algn="l"/>
              </a:tabLst>
            </a:pPr>
            <a:r>
              <a:rPr lang="ru-RU" sz="12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25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Қағидаттар </a:t>
            </a:r>
            <a:r>
              <a:rPr lang="ru-RU" sz="125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заңнамалық түрде «Федералдық түгендеу туралы</a:t>
            </a:r>
            <a:r>
              <a:rPr lang="ru-RU" sz="12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25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Заңында </a:t>
            </a:r>
            <a:r>
              <a:rPr lang="ru-RU" sz="125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бекітілген</a:t>
            </a:r>
            <a:endParaRPr lang="ru-RU" sz="12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Arial" pitchFamily="34" charset="0"/>
              <a:buChar char="•"/>
              <a:tabLst>
                <a:tab pos="2686050" algn="l"/>
              </a:tabLst>
            </a:pPr>
            <a:endPara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2686050" algn="l"/>
              </a:tabLst>
            </a:pPr>
            <a:r>
              <a:rPr lang="kk-KZ" sz="12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Заң федералдық агенттіктерді коммерциялық және мемлекеттік функциялар тізімін олардың мақсаттылығын қарау және сақтау үшін жариялауға міндет салады</a:t>
            </a:r>
          </a:p>
          <a:p>
            <a:pPr lvl="0" algn="just">
              <a:buFont typeface="Arial" pitchFamily="34" charset="0"/>
              <a:buChar char="•"/>
              <a:tabLst>
                <a:tab pos="2686050" algn="l"/>
              </a:tabLst>
            </a:pPr>
            <a:endParaRPr lang="ru-RU" sz="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2686050" algn="l"/>
              </a:tabLst>
            </a:pPr>
            <a:r>
              <a:rPr lang="kk-KZ" sz="12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 </a:t>
            </a:r>
            <a:r>
              <a:rPr lang="kk-KZ" sz="12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сайын қосарланушылық бөлігінде және оларды жеке секторге беру үшін мемлекеттік кәсіпорындарының коммерциялық және коммерциялық емес функцияларын түгендеу жүргізілдеі </a:t>
            </a:r>
          </a:p>
          <a:p>
            <a:pPr lvl="0" algn="just">
              <a:tabLst>
                <a:tab pos="2686050" algn="l"/>
              </a:tabLst>
            </a:pPr>
            <a:endParaRPr lang="ru-RU" sz="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2686050" algn="l"/>
              </a:tabLst>
            </a:pPr>
            <a:r>
              <a:rPr lang="ru-RU" sz="125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Нәтижесінде </a:t>
            </a:r>
            <a:r>
              <a:rPr lang="ru-RU" sz="125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2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қызметтің </a:t>
            </a:r>
            <a:r>
              <a:rPr lang="ru-RU" sz="12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sz="125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түрінен астамы</a:t>
            </a:r>
            <a:r>
              <a:rPr lang="ru-RU" sz="12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бәсекелестік ортаға берілді</a:t>
            </a:r>
            <a:r>
              <a:rPr lang="ru-RU" sz="12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125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қызметті көрсетуге жұмсалатын </a:t>
            </a:r>
            <a:r>
              <a:rPr lang="ru-RU" sz="125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шығыстар </a:t>
            </a:r>
            <a:r>
              <a:rPr lang="ru-RU" sz="12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ru-RU" sz="125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астам</a:t>
            </a:r>
            <a:r>
              <a:rPr lang="ru-RU" sz="12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млн. АҚШ </a:t>
            </a:r>
            <a:r>
              <a:rPr lang="ru-RU" sz="125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долларына</a:t>
            </a:r>
            <a:r>
              <a:rPr lang="ru-RU" sz="125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5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азайды</a:t>
            </a:r>
            <a:endParaRPr lang="ru-RU" sz="125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3"/>
          <p:cNvSpPr/>
          <p:nvPr/>
        </p:nvSpPr>
        <p:spPr>
          <a:xfrm>
            <a:off x="3286115" y="2071678"/>
            <a:ext cx="2998937" cy="471490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lvl="0" indent="11113" algn="just"/>
            <a:endParaRPr lang="kk-KZ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1113" algn="just"/>
            <a:r>
              <a:rPr lang="kk-K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Сингапурдың </a:t>
            </a:r>
            <a:r>
              <a:rPr lang="kk-KZ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мемлекеттік инвестициялық Темасек қоры өзінің инвестициялық портфелін бағалау кезінде мемлекет кәсіпорынды жеке сектор көрсететін қызметтерді ұсынатын кәсіпорын ретінде ұйымдастырмауға тиіс деген қағидатты басшылыққа </a:t>
            </a:r>
            <a:r>
              <a:rPr lang="kk-K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</a:p>
          <a:p>
            <a:pPr lvl="0" indent="11113" algn="just"/>
            <a:endParaRPr lang="ru-RU" sz="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1113" algn="just"/>
            <a:r>
              <a:rPr lang="kk-K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Әрбір </a:t>
            </a:r>
            <a:r>
              <a:rPr lang="kk-KZ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мемлекеттік ұйым өзінің негізгі міндетінде шоғырланады, өз қызметін оңтайландырады және ресурстарын теқ қана өзінің құрылған мақсаттарында қоладанады – сөйтіп қызмет салаларының тиімсіз кеңейтуін, ведомствоаралық бәсекелестікті және функцияларының қосарланушылығын жояды</a:t>
            </a: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3"/>
          <p:cNvSpPr/>
          <p:nvPr/>
        </p:nvSpPr>
        <p:spPr>
          <a:xfrm>
            <a:off x="6357950" y="2098840"/>
            <a:ext cx="2693453" cy="4687746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lvl="0" algn="just"/>
            <a:endParaRPr lang="kk-KZ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 </a:t>
            </a:r>
            <a:r>
              <a:rPr lang="kk-KZ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мемлекеттік кәсіпорындарындағы өзінің қатысуы дәрежесін үнемі бағалайды, ал мемлекеттік кәсіпорындар өз кезегінде мақсаттарына қарай төрт санатқа </a:t>
            </a:r>
            <a:r>
              <a:rPr lang="kk-K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бөлінеді</a:t>
            </a:r>
          </a:p>
          <a:p>
            <a:pPr lvl="0" algn="just"/>
            <a:endParaRPr lang="ru-RU" sz="13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Ұлттық </a:t>
            </a:r>
            <a:r>
              <a:rPr lang="kk-KZ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әл-ауқат </a:t>
            </a:r>
            <a:r>
              <a:rPr lang="kk-K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қорының мақсаты – </a:t>
            </a:r>
            <a:r>
              <a:rPr lang="kk-KZ" sz="1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мемлекеттің шамадан тыс қатысуын, әсіресе таза коммерциялық мақсаттағы компанияларда қатысуын </a:t>
            </a:r>
            <a:r>
              <a:rPr lang="kk-KZ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азайту</a:t>
            </a: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357686" y="1428736"/>
            <a:ext cx="357190" cy="175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429520" y="1428736"/>
            <a:ext cx="357190" cy="1759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10594" y="6421461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642910" y="142852"/>
            <a:ext cx="8302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Заң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жобасындағы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негізгі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қағидаттарын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имплементациялау</a:t>
            </a:r>
            <a:endParaRPr lang="ru-RU" altLang="ru-RU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1500174"/>
            <a:ext cx="8001056" cy="114300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266700" lvl="0" algn="just"/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кәсіпорындарды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еншілес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компанияларды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құруда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қатаң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шектеу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3143248"/>
            <a:ext cx="8001056" cy="1428760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266700" lvl="0" algn="just"/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Анықталған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қағидаттарға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қарамастан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құрылған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компанияларды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жекешелендіру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4857760"/>
            <a:ext cx="8001056" cy="1000132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266700" lvl="0"/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органды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күшейту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472" y="1457309"/>
            <a:ext cx="438377" cy="328617"/>
          </a:xfrm>
          <a:prstGeom prst="ellipse">
            <a:avLst/>
          </a:prstGeom>
          <a:solidFill>
            <a:schemeClr val="bg2">
              <a:lumMod val="50000"/>
              <a:alpha val="73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ru-RU" sz="1100" b="1" dirty="0" smtClean="0"/>
              <a:t>1</a:t>
            </a:r>
          </a:p>
        </p:txBody>
      </p:sp>
      <p:sp>
        <p:nvSpPr>
          <p:cNvPr id="10" name="Овал 9"/>
          <p:cNvSpPr/>
          <p:nvPr/>
        </p:nvSpPr>
        <p:spPr>
          <a:xfrm>
            <a:off x="561723" y="3143248"/>
            <a:ext cx="438377" cy="328617"/>
          </a:xfrm>
          <a:prstGeom prst="ellipse">
            <a:avLst/>
          </a:prstGeom>
          <a:solidFill>
            <a:schemeClr val="bg2">
              <a:lumMod val="50000"/>
              <a:alpha val="73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ru-RU" sz="1100" b="1" dirty="0" smtClean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561723" y="4786322"/>
            <a:ext cx="438377" cy="328617"/>
          </a:xfrm>
          <a:prstGeom prst="ellipse">
            <a:avLst/>
          </a:prstGeom>
          <a:solidFill>
            <a:schemeClr val="bg2">
              <a:lumMod val="50000"/>
              <a:alpha val="73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ru-RU" sz="1100" b="1" dirty="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642910" y="214290"/>
            <a:ext cx="8302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Мемлекеттік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>
                <a:solidFill>
                  <a:schemeClr val="bg1"/>
                </a:solidFill>
                <a:latin typeface="Arial" charset="0"/>
              </a:rPr>
              <a:t>кәсіпорындарды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>
                <a:solidFill>
                  <a:schemeClr val="bg1"/>
                </a:solidFill>
                <a:latin typeface="Arial" charset="0"/>
              </a:rPr>
              <a:t>және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>
                <a:solidFill>
                  <a:schemeClr val="bg1"/>
                </a:solidFill>
                <a:latin typeface="Arial" charset="0"/>
              </a:rPr>
              <a:t>еншілес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>
                <a:solidFill>
                  <a:schemeClr val="bg1"/>
                </a:solidFill>
                <a:latin typeface="Arial" charset="0"/>
              </a:rPr>
              <a:t>компанияларды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>
                <a:solidFill>
                  <a:schemeClr val="bg1"/>
                </a:solidFill>
                <a:latin typeface="Arial" charset="0"/>
              </a:rPr>
              <a:t>құруда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>
                <a:solidFill>
                  <a:schemeClr val="bg1"/>
                </a:solidFill>
                <a:latin typeface="Arial" charset="0"/>
              </a:rPr>
              <a:t>қатаң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шектеу</a:t>
            </a:r>
            <a:endParaRPr lang="ru-RU" altLang="ru-RU" sz="24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142983"/>
            <a:ext cx="8358246" cy="4071967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/>
          <a:lstStyle/>
          <a:p>
            <a:pPr algn="just">
              <a:defRPr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 </a:t>
            </a:r>
            <a:r>
              <a:rPr lang="ru-RU" sz="17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жағдайларды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қоспағанда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кәсіпкерлік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қызметпен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айналысуға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құқықты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x-none" sz="17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277813" algn="just">
              <a:buFont typeface="+mj-lt"/>
              <a:buAutoNum type="arabicPeriod"/>
              <a:defRPr/>
            </a:pP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ұлттық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қауіпсіздікті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етудің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мемлекеттің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қорғаныс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қабілеттілігінің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мүдделерін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қорғаудың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мүмкіндігінің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277813" algn="just">
              <a:buFont typeface="+mj-lt"/>
              <a:buAutoNum type="arabicPeriod"/>
              <a:defRPr/>
            </a:pP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меншіктегі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стратегиялық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объектілерді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ұстау</a:t>
            </a:r>
            <a:r>
              <a:rPr lang="x-none" sz="17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277813" algn="just">
              <a:buFont typeface="+mj-lt"/>
              <a:buAutoNum type="arabicPeriod"/>
              <a:defRPr/>
            </a:pP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жатқызылған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саясатты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тиімділікті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ұсыныстар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әзірлеу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құрылған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салалардағы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ұйымдардың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қызметті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асыруы</a:t>
            </a:r>
            <a:r>
              <a:rPr lang="x-none" sz="17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277813" algn="just">
              <a:buFont typeface="+mj-lt"/>
              <a:buAutoNum type="arabicPeriod"/>
              <a:defRPr/>
            </a:pP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ұқсас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тауарды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өндіруді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асыратын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кәсіпкерлік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субъектілерінің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тауар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нарығында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x-none" sz="17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0850" indent="-277813" algn="just">
              <a:buFont typeface="+mj-lt"/>
              <a:buAutoNum type="arabicPeriod"/>
              <a:defRPr/>
            </a:pP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Республикасының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заңдарында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Президентінің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жарлықтарында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Үкіметінің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шешімдерінде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көрсетілген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кезде</a:t>
            </a: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571472" y="5429263"/>
            <a:ext cx="714380" cy="1318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none" anchor="ctr"/>
          <a:lstStyle/>
          <a:p>
            <a:pPr algn="ctr">
              <a:defRPr/>
            </a:pPr>
            <a:r>
              <a:rPr lang="ru-RU" sz="4200" b="1" dirty="0">
                <a:latin typeface="Arial" charset="0"/>
                <a:cs typeface="+mn-cs"/>
              </a:rPr>
              <a:t>!</a:t>
            </a:r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1285852" y="5429264"/>
            <a:ext cx="7561262" cy="1323439"/>
          </a:xfrm>
          <a:prstGeom prst="rect">
            <a:avLst/>
          </a:prstGeom>
          <a:noFill/>
          <a:ln w="28575">
            <a:solidFill>
              <a:srgbClr val="248CD2"/>
            </a:solidFill>
            <a:prstDash val="lg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тауар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нарықта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бәсекелестік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болмаған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жобаның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өзін-өзі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ақтауы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кезеңін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мемлекеттің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заңды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тұлғадан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шығуымен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мемлекеттік-жекешелік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әріптестік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қағидаттарында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компания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құрылуға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286776" y="6421461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7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214282" y="97673"/>
            <a:ext cx="87312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Негізгі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қағидаттарға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>
                <a:solidFill>
                  <a:schemeClr val="bg1"/>
                </a:solidFill>
                <a:latin typeface="Arial" charset="0"/>
              </a:rPr>
              <a:t>қарамастан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>
                <a:solidFill>
                  <a:schemeClr val="bg1"/>
                </a:solidFill>
                <a:latin typeface="Arial" charset="0"/>
              </a:rPr>
              <a:t>мемлекеттің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>
                <a:solidFill>
                  <a:schemeClr val="bg1"/>
                </a:solidFill>
                <a:latin typeface="Arial" charset="0"/>
              </a:rPr>
              <a:t>қатысуымен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>
                <a:solidFill>
                  <a:schemeClr val="bg1"/>
                </a:solidFill>
                <a:latin typeface="Arial" charset="0"/>
              </a:rPr>
              <a:t>құрылған</a:t>
            </a:r>
            <a:r>
              <a:rPr lang="ru-RU" altLang="ru-RU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ұйымдарды</a:t>
            </a: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Arial" charset="0"/>
              </a:rPr>
              <a:t>жекешелендіру</a:t>
            </a:r>
            <a:endParaRPr lang="ru-RU" altLang="ru-RU" sz="240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85786" y="1500174"/>
            <a:ext cx="7215238" cy="1428760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92075"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Монополияға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органның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тауарлы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нарықтарын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бәсекелістік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компанияларды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тұрғысында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сайынғы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жүргізу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98653" y="3286124"/>
            <a:ext cx="7202371" cy="114300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92075"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Бәсекелестік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sz="2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берілетін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компаниялар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2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10229" y="4857760"/>
            <a:ext cx="7190796" cy="1143008"/>
          </a:xfrm>
          <a:prstGeom prst="roundRect">
            <a:avLst/>
          </a:prstGeom>
          <a:solidFill>
            <a:srgbClr val="CCECFF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t"/>
          <a:lstStyle/>
          <a:p>
            <a:pPr marL="92075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шешімді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қабылдаған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кезден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жекешелендірілмеген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компанияларды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тарату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Выгнутая вправо стрелка 23"/>
          <p:cNvSpPr/>
          <p:nvPr/>
        </p:nvSpPr>
        <p:spPr>
          <a:xfrm>
            <a:off x="8020891" y="2285992"/>
            <a:ext cx="928694" cy="1428760"/>
          </a:xfrm>
          <a:prstGeom prst="curvedLeftArrow">
            <a:avLst>
              <a:gd name="adj1" fmla="val 25000"/>
              <a:gd name="adj2" fmla="val 50000"/>
              <a:gd name="adj3" fmla="val 175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право стрелка 24"/>
          <p:cNvSpPr/>
          <p:nvPr/>
        </p:nvSpPr>
        <p:spPr>
          <a:xfrm>
            <a:off x="8029184" y="4002478"/>
            <a:ext cx="928694" cy="1428760"/>
          </a:xfrm>
          <a:prstGeom prst="curvedLeftArrow">
            <a:avLst>
              <a:gd name="adj1" fmla="val 25000"/>
              <a:gd name="adj2" fmla="val 50000"/>
              <a:gd name="adj3" fmla="val 15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167718" y="6356350"/>
            <a:ext cx="7620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8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1876</TotalTime>
  <Words>886</Words>
  <Application>Microsoft Office PowerPoint</Application>
  <PresentationFormat>Экран (4:3)</PresentationFormat>
  <Paragraphs>239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Ermakhamova_A</dc:creator>
  <cp:lastModifiedBy>1</cp:lastModifiedBy>
  <cp:revision>208</cp:revision>
  <dcterms:created xsi:type="dcterms:W3CDTF">2014-08-02T07:44:48Z</dcterms:created>
  <dcterms:modified xsi:type="dcterms:W3CDTF">2014-09-19T06:53:27Z</dcterms:modified>
</cp:coreProperties>
</file>