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6" r:id="rId3"/>
    <p:sldId id="257" r:id="rId4"/>
    <p:sldId id="259" r:id="rId5"/>
    <p:sldId id="258" r:id="rId6"/>
    <p:sldId id="262" r:id="rId7"/>
    <p:sldId id="260" r:id="rId8"/>
    <p:sldId id="263" r:id="rId9"/>
    <p:sldId id="264" r:id="rId10"/>
    <p:sldId id="277" r:id="rId11"/>
    <p:sldId id="267" r:id="rId12"/>
    <p:sldId id="268" r:id="rId13"/>
    <p:sldId id="271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3300"/>
    <a:srgbClr val="FF3300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&#1055;&#1086;&#1083;&#1100;&#1079;&#1086;&#1074;&#1072;&#1090;&#1077;&#1083;&#1100;\Local%20Settings\Temp\&#1076;&#1083;&#1103;%20&#1089;&#1076;&#1072;&#1081;&#1076;&#1086;&#107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13"/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15</c:v>
                </c:pt>
                <c:pt idx="2">
                  <c:v>214</c:v>
                </c:pt>
                <c:pt idx="3">
                  <c:v>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96554565543925364"/>
          <c:y val="0.28277862581850782"/>
          <c:w val="3.4454344560746801E-2"/>
          <c:h val="0.71722127656398027"/>
        </c:manualLayout>
      </c:layout>
      <c:txPr>
        <a:bodyPr/>
        <a:lstStyle/>
        <a:p>
          <a:pPr>
            <a:defRPr sz="1400" b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view3D>
      <c:rAngAx val="1"/>
    </c:view3D>
    <c:plotArea>
      <c:layout>
        <c:manualLayout>
          <c:layoutTarget val="inner"/>
          <c:xMode val="edge"/>
          <c:yMode val="edge"/>
          <c:x val="0.15412729658792684"/>
          <c:y val="0.10600685331000292"/>
          <c:w val="0.81531714785651732"/>
          <c:h val="0.64912802566345951"/>
        </c:manualLayout>
      </c:layout>
      <c:bar3DChart>
        <c:barDir val="col"/>
        <c:grouping val="clustered"/>
        <c:ser>
          <c:idx val="0"/>
          <c:order val="0"/>
          <c:cat>
            <c:strRef>
              <c:f>Лист1!$H$8:$H$10</c:f>
              <c:strCache>
                <c:ptCount val="3"/>
                <c:pt idx="0">
                  <c:v>2012</c:v>
                </c:pt>
                <c:pt idx="1">
                  <c:v>2013</c:v>
                </c:pt>
                <c:pt idx="2">
                  <c:v>2014 ж. бірінші жарты жылдығы</c:v>
                </c:pt>
              </c:strCache>
            </c:strRef>
          </c:cat>
          <c:val>
            <c:numRef>
              <c:f>Лист1!$I$8:$I$10</c:f>
              <c:numCache>
                <c:formatCode>General</c:formatCode>
                <c:ptCount val="3"/>
                <c:pt idx="0">
                  <c:v>220</c:v>
                </c:pt>
                <c:pt idx="1">
                  <c:v>285</c:v>
                </c:pt>
                <c:pt idx="2">
                  <c:v>224</c:v>
                </c:pt>
              </c:numCache>
            </c:numRef>
          </c:val>
        </c:ser>
        <c:shape val="box"/>
        <c:axId val="85934080"/>
        <c:axId val="85935616"/>
        <c:axId val="0"/>
      </c:bar3DChart>
      <c:catAx>
        <c:axId val="85934080"/>
        <c:scaling>
          <c:orientation val="minMax"/>
        </c:scaling>
        <c:delete val="1"/>
        <c:axPos val="b"/>
        <c:tickLblPos val="nextTo"/>
        <c:crossAx val="85935616"/>
        <c:crosses val="autoZero"/>
        <c:auto val="1"/>
        <c:lblAlgn val="ctr"/>
        <c:lblOffset val="100"/>
      </c:catAx>
      <c:valAx>
        <c:axId val="85935616"/>
        <c:scaling>
          <c:orientation val="minMax"/>
        </c:scaling>
        <c:axPos val="l"/>
        <c:majorGridlines/>
        <c:numFmt formatCode="General" sourceLinked="1"/>
        <c:tickLblPos val="nextTo"/>
        <c:crossAx val="859340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9173D6-8DFE-4ED3-BDBE-C7F671428F59}" type="doc">
      <dgm:prSet loTypeId="urn:microsoft.com/office/officeart/2005/8/layout/chart3" loCatId="cycle" qsTypeId="urn:microsoft.com/office/officeart/2005/8/quickstyle/simple5" qsCatId="simple" csTypeId="urn:microsoft.com/office/officeart/2005/8/colors/colorful1" csCatId="colorful" phldr="1"/>
      <dgm:spPr/>
    </dgm:pt>
    <dgm:pt modelId="{642D4E03-1109-4931-91FE-4D0E00EE7DAA}">
      <dgm:prSet phldrT="[Текст]" custT="1"/>
      <dgm:spPr/>
      <dgm:t>
        <a:bodyPr/>
        <a:lstStyle/>
        <a:p>
          <a:r>
            <a:rPr lang="ru-RU" sz="1700" b="1" dirty="0" smtClean="0">
              <a:latin typeface="Arial Narrow" pitchFamily="34" charset="0"/>
              <a:cs typeface="Arial" pitchFamily="34" charset="0"/>
            </a:rPr>
            <a:t>Археология</a:t>
          </a:r>
          <a:endParaRPr lang="ru-RU" sz="1700" b="1" dirty="0">
            <a:latin typeface="Arial Narrow" pitchFamily="34" charset="0"/>
            <a:cs typeface="Arial" pitchFamily="34" charset="0"/>
          </a:endParaRPr>
        </a:p>
      </dgm:t>
    </dgm:pt>
    <dgm:pt modelId="{2C9EDBC7-3E07-4EBC-A803-E6190877EEAC}" type="parTrans" cxnId="{994BA4CE-BF03-44C0-9C93-CBE0BF705F7E}">
      <dgm:prSet/>
      <dgm:spPr/>
      <dgm:t>
        <a:bodyPr/>
        <a:lstStyle/>
        <a:p>
          <a:endParaRPr lang="ru-RU"/>
        </a:p>
      </dgm:t>
    </dgm:pt>
    <dgm:pt modelId="{A5F66735-93B9-46E4-97BD-38A445407E5C}" type="sibTrans" cxnId="{994BA4CE-BF03-44C0-9C93-CBE0BF705F7E}">
      <dgm:prSet/>
      <dgm:spPr/>
      <dgm:t>
        <a:bodyPr/>
        <a:lstStyle/>
        <a:p>
          <a:endParaRPr lang="ru-RU"/>
        </a:p>
      </dgm:t>
    </dgm:pt>
    <dgm:pt modelId="{6DFA6CA7-5AD9-48BB-BF23-E627EAF4878A}">
      <dgm:prSet custT="1"/>
      <dgm:spPr/>
      <dgm:t>
        <a:bodyPr/>
        <a:lstStyle/>
        <a:p>
          <a:r>
            <a:rPr lang="kk-KZ" sz="1700" b="1" noProof="0" dirty="0" smtClean="0">
              <a:latin typeface="Arial Narrow" pitchFamily="34" charset="0"/>
              <a:cs typeface="Arial" pitchFamily="34" charset="0"/>
            </a:rPr>
            <a:t>Ғылыми зерделеу </a:t>
          </a:r>
          <a:r>
            <a:rPr lang="ru-RU" sz="1700" b="1" dirty="0" smtClean="0">
              <a:latin typeface="Arial Narrow" pitchFamily="34" charset="0"/>
              <a:cs typeface="Arial" pitchFamily="34" charset="0"/>
            </a:rPr>
            <a:t>(реставрация)</a:t>
          </a:r>
        </a:p>
      </dgm:t>
    </dgm:pt>
    <dgm:pt modelId="{2857C44E-764F-4275-A942-453064795BC8}" type="parTrans" cxnId="{24588795-F155-464A-B2D1-D761B1A79620}">
      <dgm:prSet/>
      <dgm:spPr/>
      <dgm:t>
        <a:bodyPr/>
        <a:lstStyle/>
        <a:p>
          <a:endParaRPr lang="ru-RU"/>
        </a:p>
      </dgm:t>
    </dgm:pt>
    <dgm:pt modelId="{E7529BA1-762C-44EA-AE6A-6B03CB993B6D}" type="sibTrans" cxnId="{24588795-F155-464A-B2D1-D761B1A79620}">
      <dgm:prSet/>
      <dgm:spPr/>
      <dgm:t>
        <a:bodyPr/>
        <a:lstStyle/>
        <a:p>
          <a:endParaRPr lang="ru-RU"/>
        </a:p>
      </dgm:t>
    </dgm:pt>
    <dgm:pt modelId="{FB9218E7-26D8-4DB8-BFE8-B16902828DD4}">
      <dgm:prSet custT="1"/>
      <dgm:spPr/>
      <dgm:t>
        <a:bodyPr/>
        <a:lstStyle/>
        <a:p>
          <a:r>
            <a:rPr lang="kk-KZ" sz="1700" b="1" noProof="0" dirty="0" smtClean="0">
              <a:latin typeface="Arial Narrow" pitchFamily="34" charset="0"/>
              <a:cs typeface="Arial" pitchFamily="34" charset="0"/>
            </a:rPr>
            <a:t>Ұсыну</a:t>
          </a:r>
          <a:r>
            <a:rPr lang="ru-RU" sz="1700" b="1" dirty="0" smtClean="0">
              <a:latin typeface="Arial Narrow" pitchFamily="34" charset="0"/>
              <a:cs typeface="Arial" pitchFamily="34" charset="0"/>
            </a:rPr>
            <a:t> (экспозиция)</a:t>
          </a:r>
        </a:p>
      </dgm:t>
    </dgm:pt>
    <dgm:pt modelId="{BE8DDE79-2C46-4212-9AEA-5FC25135F1C0}" type="parTrans" cxnId="{C7E208C5-C897-4A07-9191-F6A1DFFB22E1}">
      <dgm:prSet/>
      <dgm:spPr/>
      <dgm:t>
        <a:bodyPr/>
        <a:lstStyle/>
        <a:p>
          <a:endParaRPr lang="ru-RU"/>
        </a:p>
      </dgm:t>
    </dgm:pt>
    <dgm:pt modelId="{D4B82E31-0C34-4276-909B-5004910F329C}" type="sibTrans" cxnId="{C7E208C5-C897-4A07-9191-F6A1DFFB22E1}">
      <dgm:prSet/>
      <dgm:spPr/>
      <dgm:t>
        <a:bodyPr/>
        <a:lstStyle/>
        <a:p>
          <a:endParaRPr lang="ru-RU"/>
        </a:p>
      </dgm:t>
    </dgm:pt>
    <dgm:pt modelId="{4C63695C-B628-4D37-A7B0-64A2B03D12F8}">
      <dgm:prSet custT="1"/>
      <dgm:spPr/>
      <dgm:t>
        <a:bodyPr lIns="0" tIns="0" rIns="0" bIns="0"/>
        <a:lstStyle/>
        <a:p>
          <a:pPr marL="0" indent="0" defTabSz="900113">
            <a:tabLst/>
          </a:pPr>
          <a:r>
            <a:rPr lang="kk-KZ" sz="1550" b="1" noProof="0" dirty="0" smtClean="0">
              <a:latin typeface="Arial Narrow" pitchFamily="34" charset="0"/>
              <a:cs typeface="Arial" pitchFamily="34" charset="0"/>
            </a:rPr>
            <a:t>Көркемдік іске асыру</a:t>
          </a:r>
        </a:p>
      </dgm:t>
    </dgm:pt>
    <dgm:pt modelId="{45D1AE67-373D-4F31-97B8-67AF04FD8384}" type="parTrans" cxnId="{A9E2656F-10C5-4572-839F-7ED96B4CC4F8}">
      <dgm:prSet/>
      <dgm:spPr/>
      <dgm:t>
        <a:bodyPr/>
        <a:lstStyle/>
        <a:p>
          <a:endParaRPr lang="ru-RU"/>
        </a:p>
      </dgm:t>
    </dgm:pt>
    <dgm:pt modelId="{E5B9175E-A865-4993-A1AD-8F2B50A5BE69}" type="sibTrans" cxnId="{A9E2656F-10C5-4572-839F-7ED96B4CC4F8}">
      <dgm:prSet/>
      <dgm:spPr/>
      <dgm:t>
        <a:bodyPr/>
        <a:lstStyle/>
        <a:p>
          <a:endParaRPr lang="ru-RU"/>
        </a:p>
      </dgm:t>
    </dgm:pt>
    <dgm:pt modelId="{52E9B088-CCBE-438E-95AD-7A1CA00C268F}">
      <dgm:prSet custT="1"/>
      <dgm:spPr/>
      <dgm:t>
        <a:bodyPr/>
        <a:lstStyle/>
        <a:p>
          <a:r>
            <a:rPr lang="kk-KZ" sz="1700" b="1" noProof="0" dirty="0" smtClean="0">
              <a:latin typeface="Arial Narrow" pitchFamily="34" charset="0"/>
              <a:cs typeface="Arial" pitchFamily="34" charset="0"/>
            </a:rPr>
            <a:t>Дәріптеу (кино, әдебиет  және т.б.)</a:t>
          </a:r>
          <a:endParaRPr lang="kk-KZ" sz="1700" b="1" noProof="0" dirty="0">
            <a:latin typeface="Arial Narrow" pitchFamily="34" charset="0"/>
            <a:cs typeface="Arial" pitchFamily="34" charset="0"/>
          </a:endParaRPr>
        </a:p>
      </dgm:t>
    </dgm:pt>
    <dgm:pt modelId="{40532006-B143-4A2F-B370-CD4A8978E3D5}" type="parTrans" cxnId="{5E1BCFF3-52AC-4FE8-958A-838615EE8422}">
      <dgm:prSet/>
      <dgm:spPr/>
      <dgm:t>
        <a:bodyPr/>
        <a:lstStyle/>
        <a:p>
          <a:endParaRPr lang="ru-RU"/>
        </a:p>
      </dgm:t>
    </dgm:pt>
    <dgm:pt modelId="{A48A2DF0-E87C-42EF-BDDE-001BF6EED23E}" type="sibTrans" cxnId="{5E1BCFF3-52AC-4FE8-958A-838615EE8422}">
      <dgm:prSet/>
      <dgm:spPr/>
      <dgm:t>
        <a:bodyPr/>
        <a:lstStyle/>
        <a:p>
          <a:endParaRPr lang="ru-RU"/>
        </a:p>
      </dgm:t>
    </dgm:pt>
    <dgm:pt modelId="{364C3031-33F2-43FC-8758-FA9255B0EF3A}" type="pres">
      <dgm:prSet presAssocID="{E59173D6-8DFE-4ED3-BDBE-C7F671428F59}" presName="compositeShape" presStyleCnt="0">
        <dgm:presLayoutVars>
          <dgm:chMax val="7"/>
          <dgm:dir/>
          <dgm:resizeHandles val="exact"/>
        </dgm:presLayoutVars>
      </dgm:prSet>
      <dgm:spPr/>
    </dgm:pt>
    <dgm:pt modelId="{595D47C4-E1FF-4B29-BEB5-B45FE71CE402}" type="pres">
      <dgm:prSet presAssocID="{E59173D6-8DFE-4ED3-BDBE-C7F671428F59}" presName="wedge1" presStyleLbl="node1" presStyleIdx="0" presStyleCnt="5" custLinFactNeighborX="-4066" custLinFactNeighborY="4727"/>
      <dgm:spPr/>
      <dgm:t>
        <a:bodyPr/>
        <a:lstStyle/>
        <a:p>
          <a:endParaRPr lang="ru-RU"/>
        </a:p>
      </dgm:t>
    </dgm:pt>
    <dgm:pt modelId="{001F96C3-B9CE-4C79-9FB5-D731E28C7E4E}" type="pres">
      <dgm:prSet presAssocID="{E59173D6-8DFE-4ED3-BDBE-C7F671428F59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B25CB-60AC-433E-8694-7245CD087E7B}" type="pres">
      <dgm:prSet presAssocID="{E59173D6-8DFE-4ED3-BDBE-C7F671428F59}" presName="wedge2" presStyleLbl="node1" presStyleIdx="1" presStyleCnt="5"/>
      <dgm:spPr/>
      <dgm:t>
        <a:bodyPr/>
        <a:lstStyle/>
        <a:p>
          <a:endParaRPr lang="ru-RU"/>
        </a:p>
      </dgm:t>
    </dgm:pt>
    <dgm:pt modelId="{E75C3DC1-8F74-4CCE-87AE-90402E2AA161}" type="pres">
      <dgm:prSet presAssocID="{E59173D6-8DFE-4ED3-BDBE-C7F671428F59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68190D-33A8-413F-80DE-3BA21FB7E16A}" type="pres">
      <dgm:prSet presAssocID="{E59173D6-8DFE-4ED3-BDBE-C7F671428F59}" presName="wedge3" presStyleLbl="node1" presStyleIdx="2" presStyleCnt="5"/>
      <dgm:spPr/>
      <dgm:t>
        <a:bodyPr/>
        <a:lstStyle/>
        <a:p>
          <a:endParaRPr lang="ru-RU"/>
        </a:p>
      </dgm:t>
    </dgm:pt>
    <dgm:pt modelId="{87ECD7D2-88D0-4119-BC30-1AFD6C7F666A}" type="pres">
      <dgm:prSet presAssocID="{E59173D6-8DFE-4ED3-BDBE-C7F671428F59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7544C2-12E3-46AF-81FE-B5BA76DBAD6D}" type="pres">
      <dgm:prSet presAssocID="{E59173D6-8DFE-4ED3-BDBE-C7F671428F59}" presName="wedge4" presStyleLbl="node1" presStyleIdx="3" presStyleCnt="5"/>
      <dgm:spPr/>
      <dgm:t>
        <a:bodyPr/>
        <a:lstStyle/>
        <a:p>
          <a:endParaRPr lang="ru-RU"/>
        </a:p>
      </dgm:t>
    </dgm:pt>
    <dgm:pt modelId="{F92FA511-A5C9-4EDF-B85E-5EBADBBD8A2F}" type="pres">
      <dgm:prSet presAssocID="{E59173D6-8DFE-4ED3-BDBE-C7F671428F59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C5186A-74D2-42F4-AAA7-3BEE02FF3D5B}" type="pres">
      <dgm:prSet presAssocID="{E59173D6-8DFE-4ED3-BDBE-C7F671428F59}" presName="wedge5" presStyleLbl="node1" presStyleIdx="4" presStyleCnt="5"/>
      <dgm:spPr/>
      <dgm:t>
        <a:bodyPr/>
        <a:lstStyle/>
        <a:p>
          <a:endParaRPr lang="ru-RU"/>
        </a:p>
      </dgm:t>
    </dgm:pt>
    <dgm:pt modelId="{71E21507-9904-400E-B266-4B8AFAD24742}" type="pres">
      <dgm:prSet presAssocID="{E59173D6-8DFE-4ED3-BDBE-C7F671428F59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872582-6744-4110-BF97-6665A03C2197}" type="presOf" srcId="{642D4E03-1109-4931-91FE-4D0E00EE7DAA}" destId="{001F96C3-B9CE-4C79-9FB5-D731E28C7E4E}" srcOrd="1" destOrd="0" presId="urn:microsoft.com/office/officeart/2005/8/layout/chart3"/>
    <dgm:cxn modelId="{6D97275E-83B4-4330-9867-74BB93847A5D}" type="presOf" srcId="{E59173D6-8DFE-4ED3-BDBE-C7F671428F59}" destId="{364C3031-33F2-43FC-8758-FA9255B0EF3A}" srcOrd="0" destOrd="0" presId="urn:microsoft.com/office/officeart/2005/8/layout/chart3"/>
    <dgm:cxn modelId="{994BA4CE-BF03-44C0-9C93-CBE0BF705F7E}" srcId="{E59173D6-8DFE-4ED3-BDBE-C7F671428F59}" destId="{642D4E03-1109-4931-91FE-4D0E00EE7DAA}" srcOrd="0" destOrd="0" parTransId="{2C9EDBC7-3E07-4EBC-A803-E6190877EEAC}" sibTransId="{A5F66735-93B9-46E4-97BD-38A445407E5C}"/>
    <dgm:cxn modelId="{253A8023-BFC4-41CB-A3A9-EF55C9F23A79}" type="presOf" srcId="{6DFA6CA7-5AD9-48BB-BF23-E627EAF4878A}" destId="{B2EB25CB-60AC-433E-8694-7245CD087E7B}" srcOrd="0" destOrd="0" presId="urn:microsoft.com/office/officeart/2005/8/layout/chart3"/>
    <dgm:cxn modelId="{2342A7B2-2829-4A15-A35C-3E14A200667C}" type="presOf" srcId="{4C63695C-B628-4D37-A7B0-64A2B03D12F8}" destId="{767544C2-12E3-46AF-81FE-B5BA76DBAD6D}" srcOrd="0" destOrd="0" presId="urn:microsoft.com/office/officeart/2005/8/layout/chart3"/>
    <dgm:cxn modelId="{E180BD81-C6A9-4CFF-AFCB-66A6A14D5CB8}" type="presOf" srcId="{6DFA6CA7-5AD9-48BB-BF23-E627EAF4878A}" destId="{E75C3DC1-8F74-4CCE-87AE-90402E2AA161}" srcOrd="1" destOrd="0" presId="urn:microsoft.com/office/officeart/2005/8/layout/chart3"/>
    <dgm:cxn modelId="{2C581BB5-DEF6-4F4C-8576-12C4290DBBD0}" type="presOf" srcId="{FB9218E7-26D8-4DB8-BFE8-B16902828DD4}" destId="{8468190D-33A8-413F-80DE-3BA21FB7E16A}" srcOrd="0" destOrd="0" presId="urn:microsoft.com/office/officeart/2005/8/layout/chart3"/>
    <dgm:cxn modelId="{5E1BCFF3-52AC-4FE8-958A-838615EE8422}" srcId="{E59173D6-8DFE-4ED3-BDBE-C7F671428F59}" destId="{52E9B088-CCBE-438E-95AD-7A1CA00C268F}" srcOrd="4" destOrd="0" parTransId="{40532006-B143-4A2F-B370-CD4A8978E3D5}" sibTransId="{A48A2DF0-E87C-42EF-BDDE-001BF6EED23E}"/>
    <dgm:cxn modelId="{13910F3A-39BD-4DEE-B525-F65A315338E6}" type="presOf" srcId="{52E9B088-CCBE-438E-95AD-7A1CA00C268F}" destId="{71E21507-9904-400E-B266-4B8AFAD24742}" srcOrd="1" destOrd="0" presId="urn:microsoft.com/office/officeart/2005/8/layout/chart3"/>
    <dgm:cxn modelId="{65BC7D32-373A-4C13-8134-25FB375E7609}" type="presOf" srcId="{52E9B088-CCBE-438E-95AD-7A1CA00C268F}" destId="{AEC5186A-74D2-42F4-AAA7-3BEE02FF3D5B}" srcOrd="0" destOrd="0" presId="urn:microsoft.com/office/officeart/2005/8/layout/chart3"/>
    <dgm:cxn modelId="{C7E208C5-C897-4A07-9191-F6A1DFFB22E1}" srcId="{E59173D6-8DFE-4ED3-BDBE-C7F671428F59}" destId="{FB9218E7-26D8-4DB8-BFE8-B16902828DD4}" srcOrd="2" destOrd="0" parTransId="{BE8DDE79-2C46-4212-9AEA-5FC25135F1C0}" sibTransId="{D4B82E31-0C34-4276-909B-5004910F329C}"/>
    <dgm:cxn modelId="{7930B7A2-5237-4925-98F1-3ED8AE7394D3}" type="presOf" srcId="{642D4E03-1109-4931-91FE-4D0E00EE7DAA}" destId="{595D47C4-E1FF-4B29-BEB5-B45FE71CE402}" srcOrd="0" destOrd="0" presId="urn:microsoft.com/office/officeart/2005/8/layout/chart3"/>
    <dgm:cxn modelId="{24588795-F155-464A-B2D1-D761B1A79620}" srcId="{E59173D6-8DFE-4ED3-BDBE-C7F671428F59}" destId="{6DFA6CA7-5AD9-48BB-BF23-E627EAF4878A}" srcOrd="1" destOrd="0" parTransId="{2857C44E-764F-4275-A942-453064795BC8}" sibTransId="{E7529BA1-762C-44EA-AE6A-6B03CB993B6D}"/>
    <dgm:cxn modelId="{A9E2656F-10C5-4572-839F-7ED96B4CC4F8}" srcId="{E59173D6-8DFE-4ED3-BDBE-C7F671428F59}" destId="{4C63695C-B628-4D37-A7B0-64A2B03D12F8}" srcOrd="3" destOrd="0" parTransId="{45D1AE67-373D-4F31-97B8-67AF04FD8384}" sibTransId="{E5B9175E-A865-4993-A1AD-8F2B50A5BE69}"/>
    <dgm:cxn modelId="{3790D954-84C5-4AE4-9C4A-3CE547FDD7B9}" type="presOf" srcId="{FB9218E7-26D8-4DB8-BFE8-B16902828DD4}" destId="{87ECD7D2-88D0-4119-BC30-1AFD6C7F666A}" srcOrd="1" destOrd="0" presId="urn:microsoft.com/office/officeart/2005/8/layout/chart3"/>
    <dgm:cxn modelId="{46D8BF7B-C39F-4C01-8F9F-13D4BFC26863}" type="presOf" srcId="{4C63695C-B628-4D37-A7B0-64A2B03D12F8}" destId="{F92FA511-A5C9-4EDF-B85E-5EBADBBD8A2F}" srcOrd="1" destOrd="0" presId="urn:microsoft.com/office/officeart/2005/8/layout/chart3"/>
    <dgm:cxn modelId="{E8FAEF3D-3CA3-4289-9FE7-78A7552BB151}" type="presParOf" srcId="{364C3031-33F2-43FC-8758-FA9255B0EF3A}" destId="{595D47C4-E1FF-4B29-BEB5-B45FE71CE402}" srcOrd="0" destOrd="0" presId="urn:microsoft.com/office/officeart/2005/8/layout/chart3"/>
    <dgm:cxn modelId="{109E35B4-7FF0-4BC6-8285-2D1B41426F8C}" type="presParOf" srcId="{364C3031-33F2-43FC-8758-FA9255B0EF3A}" destId="{001F96C3-B9CE-4C79-9FB5-D731E28C7E4E}" srcOrd="1" destOrd="0" presId="urn:microsoft.com/office/officeart/2005/8/layout/chart3"/>
    <dgm:cxn modelId="{1F4FC4DB-2D25-4FFC-8080-200F2C863658}" type="presParOf" srcId="{364C3031-33F2-43FC-8758-FA9255B0EF3A}" destId="{B2EB25CB-60AC-433E-8694-7245CD087E7B}" srcOrd="2" destOrd="0" presId="urn:microsoft.com/office/officeart/2005/8/layout/chart3"/>
    <dgm:cxn modelId="{C8B75E4F-3591-4F59-AE5F-81E225D670D9}" type="presParOf" srcId="{364C3031-33F2-43FC-8758-FA9255B0EF3A}" destId="{E75C3DC1-8F74-4CCE-87AE-90402E2AA161}" srcOrd="3" destOrd="0" presId="urn:microsoft.com/office/officeart/2005/8/layout/chart3"/>
    <dgm:cxn modelId="{77D6478D-4883-4D9A-9538-9442260CB444}" type="presParOf" srcId="{364C3031-33F2-43FC-8758-FA9255B0EF3A}" destId="{8468190D-33A8-413F-80DE-3BA21FB7E16A}" srcOrd="4" destOrd="0" presId="urn:microsoft.com/office/officeart/2005/8/layout/chart3"/>
    <dgm:cxn modelId="{ECE101FA-1A7E-4B69-8775-FCB2ABC50464}" type="presParOf" srcId="{364C3031-33F2-43FC-8758-FA9255B0EF3A}" destId="{87ECD7D2-88D0-4119-BC30-1AFD6C7F666A}" srcOrd="5" destOrd="0" presId="urn:microsoft.com/office/officeart/2005/8/layout/chart3"/>
    <dgm:cxn modelId="{A11F5DF9-EBEB-4870-A148-31C0F9540783}" type="presParOf" srcId="{364C3031-33F2-43FC-8758-FA9255B0EF3A}" destId="{767544C2-12E3-46AF-81FE-B5BA76DBAD6D}" srcOrd="6" destOrd="0" presId="urn:microsoft.com/office/officeart/2005/8/layout/chart3"/>
    <dgm:cxn modelId="{F0EDC6A3-2DB1-4034-9201-2F3E491A6359}" type="presParOf" srcId="{364C3031-33F2-43FC-8758-FA9255B0EF3A}" destId="{F92FA511-A5C9-4EDF-B85E-5EBADBBD8A2F}" srcOrd="7" destOrd="0" presId="urn:microsoft.com/office/officeart/2005/8/layout/chart3"/>
    <dgm:cxn modelId="{5D597947-4219-45F2-B990-7C6CE18A394C}" type="presParOf" srcId="{364C3031-33F2-43FC-8758-FA9255B0EF3A}" destId="{AEC5186A-74D2-42F4-AAA7-3BEE02FF3D5B}" srcOrd="8" destOrd="0" presId="urn:microsoft.com/office/officeart/2005/8/layout/chart3"/>
    <dgm:cxn modelId="{B6F27949-C7E8-4B08-BD15-6369A8B9C183}" type="presParOf" srcId="{364C3031-33F2-43FC-8758-FA9255B0EF3A}" destId="{71E21507-9904-400E-B266-4B8AFAD24742}" srcOrd="9" destOrd="0" presId="urn:microsoft.com/office/officeart/2005/8/layout/char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0.84931</cdr:x>
      <cdr:y>0.2439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72000" y="714380"/>
          <a:ext cx="785818" cy="2214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0.82192</cdr:x>
      <cdr:y>0.09756</cdr:y>
    </cdr:from>
    <cdr:to>
      <cdr:x>0.94521</cdr:x>
      <cdr:y>0.29269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86248" y="285752"/>
          <a:ext cx="642950" cy="57152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0.1875</cdr:x>
      <cdr:y>0.75521</cdr:y>
    </cdr:from>
    <cdr:to>
      <cdr:x>0.92188</cdr:x>
      <cdr:y>0.88542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7256" y="2071702"/>
          <a:ext cx="3357586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kk-KZ" sz="1400" dirty="0" smtClean="0"/>
            <a:t>      </a:t>
          </a:r>
          <a:r>
            <a:rPr lang="en-US" sz="1400" dirty="0" smtClean="0"/>
            <a:t>2012	    </a:t>
          </a:r>
          <a:r>
            <a:rPr lang="kk-KZ" sz="1400" dirty="0" smtClean="0"/>
            <a:t>    </a:t>
          </a:r>
          <a:r>
            <a:rPr lang="en-US" sz="1400" dirty="0" smtClean="0"/>
            <a:t>2013	</a:t>
          </a:r>
          <a:r>
            <a:rPr lang="kk-KZ" sz="1400" dirty="0" smtClean="0"/>
            <a:t>    </a:t>
          </a:r>
          <a:r>
            <a:rPr lang="en-US" sz="1400" dirty="0" smtClean="0"/>
            <a:t>2014 </a:t>
          </a:r>
          <a:r>
            <a:rPr lang="kk-KZ" sz="1400" dirty="0" smtClean="0"/>
            <a:t>ж. Бірінші 		  жарты жылдығы </a:t>
          </a:r>
          <a:endParaRPr lang="ru-RU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DFB774-B71B-42B0-8900-CD5BF3B761EE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99EDA-9563-4821-AD43-8182F386F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99EDA-9563-4821-AD43-8182F386F7C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99EDA-9563-4821-AD43-8182F386F7C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EAA9-A2E9-4074-A8FE-6F751DE0F7CA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AE33-9A4D-440A-A065-6F735EEAA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EAA9-A2E9-4074-A8FE-6F751DE0F7CA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AE33-9A4D-440A-A065-6F735EEAA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EAA9-A2E9-4074-A8FE-6F751DE0F7CA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AE33-9A4D-440A-A065-6F735EEAA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EAA9-A2E9-4074-A8FE-6F751DE0F7CA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AE33-9A4D-440A-A065-6F735EEAA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EAA9-A2E9-4074-A8FE-6F751DE0F7CA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AE33-9A4D-440A-A065-6F735EEAA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EAA9-A2E9-4074-A8FE-6F751DE0F7CA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AE33-9A4D-440A-A065-6F735EEAA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EAA9-A2E9-4074-A8FE-6F751DE0F7CA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AE33-9A4D-440A-A065-6F735EEAA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EAA9-A2E9-4074-A8FE-6F751DE0F7CA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AE33-9A4D-440A-A065-6F735EEAA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EAA9-A2E9-4074-A8FE-6F751DE0F7CA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AE33-9A4D-440A-A065-6F735EEAA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EAA9-A2E9-4074-A8FE-6F751DE0F7CA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AE33-9A4D-440A-A065-6F735EEAA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AEAA9-A2E9-4074-A8FE-6F751DE0F7CA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CAE33-9A4D-440A-A065-6F735EEAA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AEAA9-A2E9-4074-A8FE-6F751DE0F7CA}" type="datetimeFigureOut">
              <a:rPr lang="ru-RU" smtClean="0"/>
              <a:pPr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CAE33-9A4D-440A-A065-6F735EEAAC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esktop\прав час\blank_files\613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44000" cy="5113867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571472" y="428604"/>
            <a:ext cx="75724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600" b="1" dirty="0" smtClean="0">
                <a:solidFill>
                  <a:srgbClr val="887E4E"/>
                </a:solidFill>
                <a:latin typeface="Tahoma" pitchFamily="34" charset="0"/>
                <a:cs typeface="Tahoma" pitchFamily="34" charset="0"/>
              </a:rPr>
              <a:t>ҚАЗАҚСТАН РЕСПУБЛИКАСЫ МӘДЕНИЕТ ЖӘНЕ СПОРТ МИНИСТРЛІГІ</a:t>
            </a:r>
            <a:endParaRPr lang="ru-RU" sz="2600" b="1" dirty="0">
              <a:solidFill>
                <a:srgbClr val="887E4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Рисунок 30" descr="C:\Documents and Settings\UserID\Рабочий стол\Картинки\Барс.tif"/>
          <p:cNvPicPr>
            <a:picLocks noChangeAspect="1" noChangeArrowheads="1"/>
          </p:cNvPicPr>
          <p:nvPr/>
        </p:nvPicPr>
        <p:blipFill>
          <a:blip r:embed="rId3" cstate="print">
            <a:lum bright="-18000" contrast="12000"/>
          </a:blip>
          <a:srcRect/>
          <a:stretch>
            <a:fillRect/>
          </a:stretch>
        </p:blipFill>
        <p:spPr bwMode="auto">
          <a:xfrm>
            <a:off x="8040719" y="288911"/>
            <a:ext cx="103187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0" y="1597331"/>
            <a:ext cx="9144000" cy="45719"/>
          </a:xfrm>
          <a:prstGeom prst="line">
            <a:avLst/>
          </a:prstGeom>
          <a:noFill/>
          <a:ln w="57150" cmpd="thinThick">
            <a:solidFill>
              <a:schemeClr val="tx2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5214950"/>
            <a:ext cx="72866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600" b="1" dirty="0" smtClean="0">
                <a:solidFill>
                  <a:srgbClr val="887E4E"/>
                </a:solidFill>
                <a:latin typeface="Tahoma" pitchFamily="34" charset="0"/>
                <a:cs typeface="Tahoma" pitchFamily="34" charset="0"/>
              </a:rPr>
              <a:t>ТЕАТРЛАР МЕН МҰРАЖАЙЛАР ҚЫЗМЕТІНІҢ ӨЗЕКТІ МӘСЕЛЕЛЕРІ</a:t>
            </a:r>
            <a:endParaRPr lang="ru-RU" sz="2600" b="1" dirty="0">
              <a:solidFill>
                <a:srgbClr val="887E4E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100" y="6438149"/>
            <a:ext cx="7286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b="1" dirty="0" smtClean="0">
                <a:solidFill>
                  <a:srgbClr val="887E4E"/>
                </a:solidFill>
                <a:latin typeface="Tahoma" pitchFamily="34" charset="0"/>
                <a:cs typeface="Tahoma" pitchFamily="34" charset="0"/>
              </a:rPr>
              <a:t>Астана 2014 жыл</a:t>
            </a:r>
            <a:endParaRPr lang="kk-KZ" sz="1200" b="1" dirty="0">
              <a:solidFill>
                <a:srgbClr val="887E4E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098" name="Picture 2" descr="C:\Documents and Settings\Пользователь\Рабочий стол\прав.час 2014\фото для прав часа\музеи\Фото музея\Ulttyk Muzey 20.jpg"/>
          <p:cNvPicPr>
            <a:picLocks noChangeAspect="1" noChangeArrowheads="1"/>
          </p:cNvPicPr>
          <p:nvPr/>
        </p:nvPicPr>
        <p:blipFill>
          <a:blip r:embed="rId4" cstate="print"/>
          <a:srcRect l="15398" t="17969" r="7386" b="30887"/>
          <a:stretch>
            <a:fillRect/>
          </a:stretch>
        </p:blipFill>
        <p:spPr bwMode="auto">
          <a:xfrm>
            <a:off x="4357686" y="2500305"/>
            <a:ext cx="4717365" cy="2071703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4100" name="Picture 4" descr="C:\Documents and Settings\Пользователь\Рабочий стол\astana-opera.jpg"/>
          <p:cNvPicPr>
            <a:picLocks noChangeAspect="1" noChangeArrowheads="1"/>
          </p:cNvPicPr>
          <p:nvPr/>
        </p:nvPicPr>
        <p:blipFill>
          <a:blip r:embed="rId5" cstate="print"/>
          <a:srcRect r="12" b="9375"/>
          <a:stretch>
            <a:fillRect/>
          </a:stretch>
        </p:blipFill>
        <p:spPr bwMode="auto">
          <a:xfrm>
            <a:off x="142843" y="2500306"/>
            <a:ext cx="4071967" cy="2071702"/>
          </a:xfrm>
          <a:prstGeom prst="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1571612"/>
            <a:ext cx="60007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Мұражай ісі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 descr="E:\музеи\Фото музея\0 (2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371" y="3100635"/>
            <a:ext cx="8015157" cy="261438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2857488" y="-214338"/>
            <a:ext cx="314324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314324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graphicFrame>
        <p:nvGraphicFramePr>
          <p:cNvPr id="4" name="Диаграмма 3"/>
          <p:cNvGraphicFramePr/>
          <p:nvPr/>
        </p:nvGraphicFramePr>
        <p:xfrm>
          <a:off x="0" y="3929066"/>
          <a:ext cx="5214942" cy="2928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14480" y="528638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214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36" y="4214818"/>
            <a:ext cx="500098" cy="369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15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08" y="4214818"/>
            <a:ext cx="35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8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000628" y="641330"/>
            <a:ext cx="414337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422337" y="214290"/>
            <a:ext cx="1532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Мұражай ісі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57818" y="4462873"/>
            <a:ext cx="3929090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Arial" pitchFamily="34" charset="0"/>
                <a:cs typeface="Arial" pitchFamily="34" charset="0"/>
              </a:rPr>
              <a:t>Қазақстан</a:t>
            </a:r>
          </a:p>
          <a:p>
            <a:r>
              <a:rPr lang="kk-KZ" b="1" dirty="0" smtClean="0">
                <a:latin typeface="Arial" pitchFamily="34" charset="0"/>
                <a:cs typeface="Arial" pitchFamily="34" charset="0"/>
              </a:rPr>
              <a:t>237</a:t>
            </a:r>
            <a:r>
              <a:rPr lang="kk-KZ" dirty="0" smtClean="0">
                <a:latin typeface="Arial" pitchFamily="34" charset="0"/>
                <a:cs typeface="Arial" pitchFamily="34" charset="0"/>
              </a:rPr>
              <a:t> мемлекеттік мұражай қызмет етеді, оның ішінде</a:t>
            </a:r>
          </a:p>
          <a:p>
            <a:r>
              <a:rPr lang="kk-KZ" b="1" dirty="0" smtClean="0">
                <a:latin typeface="Arial" pitchFamily="34" charset="0"/>
                <a:cs typeface="Arial" pitchFamily="34" charset="0"/>
              </a:rPr>
              <a:t>15</a:t>
            </a:r>
            <a:r>
              <a:rPr lang="kk-KZ" dirty="0" smtClean="0">
                <a:latin typeface="Arial" pitchFamily="34" charset="0"/>
                <a:cs typeface="Arial" pitchFamily="34" charset="0"/>
              </a:rPr>
              <a:t>  республикалық маңызы бар мұражай және қорық-мұражайлар  </a:t>
            </a:r>
          </a:p>
          <a:p>
            <a:endParaRPr lang="kk-KZ" sz="100" dirty="0" smtClean="0">
              <a:latin typeface="Arial" pitchFamily="34" charset="0"/>
              <a:cs typeface="Arial" pitchFamily="34" charset="0"/>
            </a:endParaRPr>
          </a:p>
          <a:p>
            <a:r>
              <a:rPr lang="kk-KZ" b="1" dirty="0" smtClean="0">
                <a:latin typeface="Arial" pitchFamily="34" charset="0"/>
                <a:cs typeface="Arial" pitchFamily="34" charset="0"/>
              </a:rPr>
              <a:t>214 </a:t>
            </a:r>
            <a:r>
              <a:rPr lang="kk-KZ" dirty="0" smtClean="0">
                <a:latin typeface="Arial" pitchFamily="34" charset="0"/>
                <a:cs typeface="Arial" pitchFamily="34" charset="0"/>
              </a:rPr>
              <a:t>облыстық маңызы бар мұражай</a:t>
            </a:r>
            <a:endParaRPr lang="kk-KZ" sz="900" dirty="0" smtClean="0">
              <a:latin typeface="Arial" pitchFamily="34" charset="0"/>
              <a:cs typeface="Arial" pitchFamily="34" charset="0"/>
            </a:endParaRPr>
          </a:p>
          <a:p>
            <a:r>
              <a:rPr lang="kk-KZ" b="1" dirty="0" smtClean="0">
                <a:latin typeface="Arial" pitchFamily="34" charset="0"/>
                <a:cs typeface="Arial" pitchFamily="34" charset="0"/>
              </a:rPr>
              <a:t> 8 </a:t>
            </a:r>
            <a:r>
              <a:rPr lang="kk-KZ" dirty="0" smtClean="0">
                <a:latin typeface="Arial" pitchFamily="34" charset="0"/>
                <a:cs typeface="Arial" pitchFamily="34" charset="0"/>
              </a:rPr>
              <a:t>ведомстволық мұражай.</a:t>
            </a:r>
            <a:endParaRPr lang="kk-K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C:\Documents and Settings\Пользователь\Рабочий стол\карт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642918"/>
            <a:ext cx="6858048" cy="371477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000232" y="1643050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18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428992" y="207167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19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143108" y="207167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16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000364" y="321468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6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786314" y="1571612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10</a:t>
            </a:r>
            <a:endParaRPr lang="ru-RU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286380" y="142873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11</a:t>
            </a: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286380" y="100010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11</a:t>
            </a: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215074" y="128586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6</a:t>
            </a: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500826" y="100010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13</a:t>
            </a:r>
            <a:endParaRPr lang="ru-RU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643570" y="250030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20</a:t>
            </a:r>
            <a:endParaRPr lang="ru-RU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071934" y="271462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8</a:t>
            </a:r>
            <a:endParaRPr lang="ru-RU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500694" y="3000372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27</a:t>
            </a:r>
            <a:endParaRPr lang="ru-RU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000760" y="3000372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15</a:t>
            </a:r>
            <a:endParaRPr lang="ru-RU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786578" y="2786058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25</a:t>
            </a:r>
            <a:endParaRPr lang="ru-RU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643834" y="314324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8</a:t>
            </a:r>
            <a:endParaRPr lang="ru-RU" sz="2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286644" y="214311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16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1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314324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4" name="TextBox 3"/>
          <p:cNvSpPr txBox="1"/>
          <p:nvPr/>
        </p:nvSpPr>
        <p:spPr>
          <a:xfrm>
            <a:off x="642910" y="5894034"/>
            <a:ext cx="8072494" cy="830997"/>
          </a:xfrm>
          <a:prstGeom prst="rect">
            <a:avLst/>
          </a:prstGeom>
          <a:gradFill>
            <a:gsLst>
              <a:gs pos="23000">
                <a:srgbClr val="5E9EFF">
                  <a:alpha val="99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1600" dirty="0" smtClean="0">
                <a:latin typeface="Arial" pitchFamily="34" charset="0"/>
                <a:cs typeface="Arial" pitchFamily="34" charset="0"/>
              </a:rPr>
              <a:t>2014 жылы Қазақстанның мәдениеті елеулі оқиға – Қазақстанның астанасында жаңа бірегей объект - </a:t>
            </a:r>
            <a:r>
              <a:rPr lang="kk-KZ" sz="1600" b="1" dirty="0" smtClean="0">
                <a:latin typeface="Arial" pitchFamily="34" charset="0"/>
                <a:cs typeface="Arial" pitchFamily="34" charset="0"/>
              </a:rPr>
              <a:t>Қазақстан Республикасы Ұлттық мұражайының</a:t>
            </a:r>
            <a:r>
              <a:rPr lang="kk-KZ" sz="1600" dirty="0" smtClean="0">
                <a:latin typeface="Arial" pitchFamily="34" charset="0"/>
                <a:cs typeface="Arial" pitchFamily="34" charset="0"/>
              </a:rPr>
              <a:t> ашылуымен ерекше белгіленді.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714356"/>
            <a:ext cx="6429388" cy="2000548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kk-KZ" sz="1600" dirty="0" smtClean="0">
                <a:latin typeface="Arial" pitchFamily="34" charset="0"/>
                <a:cs typeface="Arial" pitchFamily="34" charset="0"/>
              </a:rPr>
              <a:t>Қазақстан Республикасы Мұражайлар қорлары мен қойылымдарында </a:t>
            </a:r>
            <a:r>
              <a:rPr lang="kk-KZ" sz="1600" b="1" dirty="0" smtClean="0">
                <a:latin typeface="Arial" pitchFamily="34" charset="0"/>
                <a:cs typeface="Arial" pitchFamily="34" charset="0"/>
              </a:rPr>
              <a:t>3,6 млн. жуық мәдени құндылықтар бар. </a:t>
            </a:r>
          </a:p>
          <a:p>
            <a:pPr algn="ctr"/>
            <a:r>
              <a:rPr lang="kk-KZ" sz="1600" dirty="0" smtClean="0">
                <a:latin typeface="Arial" pitchFamily="34" charset="0"/>
                <a:cs typeface="Arial" pitchFamily="34" charset="0"/>
              </a:rPr>
              <a:t>Орта есеппен алғанда жыл сайын</a:t>
            </a:r>
          </a:p>
          <a:p>
            <a:pPr algn="ctr"/>
            <a:r>
              <a:rPr lang="kk-KZ" sz="1600" b="1" dirty="0" smtClean="0">
                <a:latin typeface="Arial" pitchFamily="34" charset="0"/>
                <a:cs typeface="Arial" pitchFamily="34" charset="0"/>
              </a:rPr>
              <a:t>7 мыңнан астам көрмелер, 11 мың дәрістер 190 мыңнан астам экскурсиялар өткізіледі</a:t>
            </a:r>
            <a:r>
              <a:rPr lang="kk-KZ" sz="1600" dirty="0" smtClean="0">
                <a:latin typeface="Arial" pitchFamily="34" charset="0"/>
                <a:cs typeface="Arial" pitchFamily="34" charset="0"/>
              </a:rPr>
              <a:t>. ҚР Мемлекеттік мұражайларға келушілердің саны өткен жылы </a:t>
            </a:r>
            <a:r>
              <a:rPr lang="kk-KZ" sz="1600" b="1" dirty="0" smtClean="0">
                <a:latin typeface="Arial" pitchFamily="34" charset="0"/>
                <a:cs typeface="Arial" pitchFamily="34" charset="0"/>
              </a:rPr>
              <a:t>5 миллионға жуық адамды құрады.</a:t>
            </a:r>
          </a:p>
          <a:p>
            <a:pPr algn="ctr"/>
            <a:endParaRPr lang="ru-RU" sz="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000628" y="641330"/>
            <a:ext cx="414337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7570132" y="214290"/>
            <a:ext cx="13846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Мұражай ісі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2928934"/>
            <a:ext cx="4500562" cy="243143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u="sng" dirty="0" err="1" smtClean="0">
                <a:latin typeface="Arial" pitchFamily="34" charset="0"/>
                <a:cs typeface="Arial" pitchFamily="34" charset="0"/>
              </a:rPr>
              <a:t>Халықаралық көрмелер:</a:t>
            </a:r>
            <a:endParaRPr lang="ru-RU" sz="1600" b="1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kk-KZ" sz="1600" dirty="0" smtClean="0">
                <a:latin typeface="Arial" pitchFamily="34" charset="0"/>
                <a:cs typeface="Arial" pitchFamily="34" charset="0"/>
              </a:rPr>
              <a:t>Ресей этнографиялық мұражайының </a:t>
            </a:r>
            <a:br>
              <a:rPr lang="kk-KZ" sz="1600" dirty="0" smtClean="0">
                <a:latin typeface="Arial" pitchFamily="34" charset="0"/>
                <a:cs typeface="Arial" pitchFamily="34" charset="0"/>
              </a:rPr>
            </a:br>
            <a:r>
              <a:rPr lang="kk-KZ" sz="1600" dirty="0" smtClean="0">
                <a:latin typeface="Arial" pitchFamily="34" charset="0"/>
                <a:cs typeface="Arial" pitchFamily="34" charset="0"/>
              </a:rPr>
              <a:t>(Санкт-Петербург қ.) қорларынан </a:t>
            </a:r>
            <a:r>
              <a:rPr lang="kk-KZ" sz="1600" b="1" dirty="0" smtClean="0">
                <a:latin typeface="Arial" pitchFamily="34" charset="0"/>
                <a:cs typeface="Arial" pitchFamily="34" charset="0"/>
              </a:rPr>
              <a:t>«Орталық Азия мен Кавказдың дәстүрлі тоқыма өнері – Ұлы Жібек жолының мұрасы»,</a:t>
            </a:r>
            <a:endParaRPr lang="kk-KZ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kk-KZ" sz="1600" dirty="0" smtClean="0">
                <a:latin typeface="Arial"/>
                <a:ea typeface="Calibri"/>
              </a:rPr>
              <a:t>«РОСИЗО» (Мәскеу қ.) Мемлекеттік мұражай-көрмелік орталығының жинағынан </a:t>
            </a:r>
            <a:r>
              <a:rPr lang="kk-KZ" sz="1600" b="1" dirty="0" smtClean="0">
                <a:latin typeface="Arial"/>
                <a:ea typeface="Calibri"/>
              </a:rPr>
              <a:t>«Орыс көркемсуретінің 4 ғасыры» </a:t>
            </a:r>
            <a:r>
              <a:rPr lang="kk-KZ" sz="1600" dirty="0" smtClean="0">
                <a:latin typeface="Arial"/>
                <a:ea typeface="Calibri"/>
              </a:rPr>
              <a:t>көрмесі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86446" y="4071942"/>
            <a:ext cx="600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220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6579" y="4000504"/>
            <a:ext cx="500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285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58148" y="4000504"/>
            <a:ext cx="900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Narrow" pitchFamily="34" charset="0"/>
              </a:rPr>
              <a:t>224</a:t>
            </a:r>
            <a:endParaRPr lang="ru-RU" sz="1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4357686" y="278605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4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314324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5000628" y="641330"/>
            <a:ext cx="414337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7422338" y="214290"/>
            <a:ext cx="1532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Мұражай ісі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2857496"/>
            <a:ext cx="7572428" cy="1200329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kk-KZ" b="1" dirty="0" smtClean="0">
                <a:latin typeface="Arial"/>
                <a:ea typeface="Calibri"/>
              </a:rPr>
              <a:t>Бұған дейінгі жылдарда құрылған отандық мұражайлардың көбісі әлі де өлкетану мұражайлары ретінде қызмет етіп келеді, олардың экспозициялары ескірген және бүгінгі күннің талаптарына сай келмейді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7224" y="5786454"/>
            <a:ext cx="7572428" cy="646331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kk-KZ" b="1" dirty="0" smtClean="0">
                <a:latin typeface="Arial" pitchFamily="34" charset="0"/>
                <a:cs typeface="Arial" pitchFamily="34" charset="0"/>
              </a:rPr>
              <a:t>Тарихи-мәдени қорық-мұражайлар үшін заманауи визит-орталықтар салудың өткір қажеттілігі туындап тұр.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4214818"/>
            <a:ext cx="7572428" cy="92333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kk-KZ" b="1" dirty="0" smtClean="0">
                <a:latin typeface="Arial"/>
                <a:ea typeface="Calibri"/>
              </a:rPr>
              <a:t>Мұражайлардың материалдық базасы көбіне экстенсивті түрде арттырылып, оның сапалық сипаттамасын жақсартуға көңіл бөлінбеді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27651" name="Picture 3" descr="E:\парламент выставка\экспозиция парламент\ТАЛДЫ\Ажурные золотые украшение в виде стилизовоного изобр грифона 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571480"/>
            <a:ext cx="2643206" cy="1672686"/>
          </a:xfrm>
          <a:prstGeom prst="rect">
            <a:avLst/>
          </a:prstGeom>
          <a:noFill/>
        </p:spPr>
      </p:pic>
      <p:pic>
        <p:nvPicPr>
          <p:cNvPr id="14" name="Picture 3" descr="E:\парламент выставка\экспозиция парламент\ТАЛДЫ\Ажурные золотые украшение в виде стилизовоного изобр грифона 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571480"/>
            <a:ext cx="2643206" cy="1672686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3" name="TextBox 12"/>
          <p:cNvSpPr txBox="1"/>
          <p:nvPr/>
        </p:nvSpPr>
        <p:spPr>
          <a:xfrm>
            <a:off x="857224" y="5143512"/>
            <a:ext cx="7500990" cy="646331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b="1" dirty="0" smtClean="0">
                <a:latin typeface="Arial" pitchFamily="34" charset="0"/>
                <a:cs typeface="Arial" pitchFamily="34" charset="0"/>
              </a:rPr>
              <a:t>Қазақстанда мұражайлар үшін реставрациялық орталықтар жоқ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  <a:endParaRPr lang="kk-KZ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8662" y="2143116"/>
            <a:ext cx="7500990" cy="646331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kk-KZ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</a:rPr>
              <a:t>Мұражайларды жаңғырту жұмысының негізгі бағыты ақпараттық технологияларды енгізу болып табылады. </a:t>
            </a:r>
            <a:endParaRPr lang="kk-K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13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:\музеи\Фото музея\Ulttyk Muzey 20.jpg"/>
          <p:cNvPicPr>
            <a:picLocks noChangeAspect="1" noChangeArrowheads="1"/>
          </p:cNvPicPr>
          <p:nvPr/>
        </p:nvPicPr>
        <p:blipFill>
          <a:blip r:embed="rId2" cstate="print"/>
          <a:srcRect t="7734" b="24591"/>
          <a:stretch>
            <a:fillRect/>
          </a:stretch>
        </p:blipFill>
        <p:spPr bwMode="auto">
          <a:xfrm>
            <a:off x="785786" y="285728"/>
            <a:ext cx="5572164" cy="250033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1747" name="Picture 3" descr="C:\Documents and Settings\Пользователь\Рабочий стол\indexпркнрпкаркаркаркенрекне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482254"/>
            <a:ext cx="4643470" cy="309001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214546" y="2786058"/>
            <a:ext cx="53674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НАЗАРЛАРЫҢЫЗҒА РАХМЕТ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8" name="Picture 4" descr="E:\парламент выставка\экспозиция парламент\таксай же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285728"/>
            <a:ext cx="1571636" cy="235745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1749" name="Picture 5" descr="C:\Documents and Settings\Пользователь\Рабочий стол\танц.jpeg"/>
          <p:cNvPicPr>
            <a:picLocks noChangeAspect="1" noChangeArrowheads="1"/>
          </p:cNvPicPr>
          <p:nvPr/>
        </p:nvPicPr>
        <p:blipFill>
          <a:blip r:embed="rId5"/>
          <a:srcRect l="10790" r="8274" b="4696"/>
          <a:stretch>
            <a:fillRect/>
          </a:stretch>
        </p:blipFill>
        <p:spPr bwMode="auto">
          <a:xfrm>
            <a:off x="621168" y="4286256"/>
            <a:ext cx="2450634" cy="1878819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14744" y="1571620"/>
            <a:ext cx="5715040" cy="1143000"/>
          </a:xfrm>
        </p:spPr>
        <p:txBody>
          <a:bodyPr rtlCol="0">
            <a:noAutofit/>
          </a:bodyPr>
          <a:lstStyle/>
          <a:p>
            <a:pPr algn="l">
              <a:defRPr/>
            </a:pPr>
            <a:r>
              <a:rPr lang="ru-RU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ru-RU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ҚАЗАҚСТАН ЖОЛЫ – 2050:                                БІР МАҚСАТ, БІР МҮДДЕ, БІР БОЛАШАҚ </a:t>
            </a:r>
            <a:br>
              <a:rPr lang="ru-RU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075" name="Picture 2" descr="C:\Documents and Settings\biblioteka1\Рабочий стол\- 2014, 1 17.01.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2" y="428604"/>
            <a:ext cx="3500430" cy="2642175"/>
          </a:xfrm>
        </p:spPr>
      </p:pic>
      <p:sp>
        <p:nvSpPr>
          <p:cNvPr id="3076" name="TextBox 11"/>
          <p:cNvSpPr txBox="1">
            <a:spLocks noChangeArrowheads="1"/>
          </p:cNvSpPr>
          <p:nvPr/>
        </p:nvSpPr>
        <p:spPr bwMode="auto">
          <a:xfrm>
            <a:off x="500034" y="3352760"/>
            <a:ext cx="814393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71463"/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ЖАЛПЫҚАЗАҚСТАНДЫҚ МӘДЕНИЕТТІ </a:t>
            </a:r>
            <a:b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r>
              <a:rPr lang="kk-KZ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дамытуға жаңаша  серпін  берген  жөн. </a:t>
            </a:r>
          </a:p>
          <a:p>
            <a:pPr indent="271463" algn="just"/>
            <a:r>
              <a:rPr lang="kk-KZ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МӘДЕНИ САЯСАТТЫҢ ұзақмерзімді ТҰЖЫРЫМДАМАСЫН әзірлеу қажет. Онда қазақстандықтардың бәсекеге қабілетті мәдени ментальдігін қалыптастыруға, заманауи МӘДЕНИЕТ КЛАСТЕРЛЕРІН дамытуға бағытталған шаралар белгілеу керек.</a:t>
            </a:r>
            <a:endParaRPr lang="ru-RU" sz="20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indent="271463" algn="just"/>
            <a:endParaRPr lang="ru-RU" sz="20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indent="271463" algn="r"/>
            <a:r>
              <a:rPr lang="ru-RU" sz="2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Н.Назарбаев</a:t>
            </a:r>
            <a:endParaRPr lang="ru-RU" sz="20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0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071802" y="1857364"/>
            <a:ext cx="2857520" cy="1000132"/>
          </a:xfrm>
          <a:prstGeom prst="rect">
            <a:avLst/>
          </a:prstGeom>
          <a:solidFill>
            <a:schemeClr val="accent2">
              <a:lumMod val="75000"/>
              <a:alpha val="82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6D6D6D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28992" y="3357562"/>
            <a:ext cx="2000264" cy="71438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D6D6D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00760" y="3286124"/>
            <a:ext cx="2071702" cy="7143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D6D6D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00100" y="3286124"/>
            <a:ext cx="2000264" cy="71438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D6D6D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43240" y="2071678"/>
            <a:ext cx="2571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ӘДЕБИЕТ ЖӘНЕ ӨНЕР  ЖӨНІНДЕГІ ҰЛТТЫҚ КЕҢЕС</a:t>
            </a:r>
            <a:endPara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28992" y="3429000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МӘДЕНИЕТ ЖӘНЕ СПОРТ МИНИСТРЛІГІ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43636" y="3357562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БИЗНЕС  ҚОҒАМДАСТЫҚ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1538" y="3405846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ШЫҒАРМАШЫЛЫҚ ОДАҚТАР</a:t>
            </a: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5572132" y="2928934"/>
            <a:ext cx="428628" cy="285752"/>
          </a:xfrm>
          <a:prstGeom prst="straightConnector1">
            <a:avLst/>
          </a:prstGeom>
          <a:ln>
            <a:solidFill>
              <a:srgbClr val="5A5A5A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10800000" flipV="1">
            <a:off x="2571736" y="2928934"/>
            <a:ext cx="500066" cy="285752"/>
          </a:xfrm>
          <a:prstGeom prst="straightConnector1">
            <a:avLst/>
          </a:prstGeom>
          <a:ln>
            <a:solidFill>
              <a:srgbClr val="5A5A5A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>
            <a:off x="4322364" y="3107132"/>
            <a:ext cx="357190" cy="794"/>
          </a:xfrm>
          <a:prstGeom prst="straightConnector1">
            <a:avLst/>
          </a:prstGeom>
          <a:ln>
            <a:solidFill>
              <a:srgbClr val="5A5A5A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642910" y="2143116"/>
            <a:ext cx="2000264" cy="71438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D6D6D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4348" y="2357430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ДЕПУТАТТЫҚ КОРПУС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357950" y="2143116"/>
            <a:ext cx="2000264" cy="71438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001">
            <a:schemeClr val="dk2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D6D6D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15074" y="2357430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ҮКІМЕТ</a:t>
            </a:r>
          </a:p>
        </p:txBody>
      </p:sp>
      <p:cxnSp>
        <p:nvCxnSpPr>
          <p:cNvPr id="50" name="Прямая со стрелкой 49"/>
          <p:cNvCxnSpPr/>
          <p:nvPr/>
        </p:nvCxnSpPr>
        <p:spPr>
          <a:xfrm rot="10800000">
            <a:off x="2643174" y="2713031"/>
            <a:ext cx="428628" cy="1588"/>
          </a:xfrm>
          <a:prstGeom prst="straightConnector1">
            <a:avLst/>
          </a:prstGeom>
          <a:ln>
            <a:solidFill>
              <a:srgbClr val="5A5A5A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5929322" y="2643182"/>
            <a:ext cx="357190" cy="1588"/>
          </a:xfrm>
          <a:prstGeom prst="straightConnector1">
            <a:avLst/>
          </a:prstGeom>
          <a:ln>
            <a:solidFill>
              <a:srgbClr val="5A5A5A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571472" y="714356"/>
            <a:ext cx="8072494" cy="8572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0" y="785794"/>
            <a:ext cx="914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Қазақстан Республикасының Мәдени саясаты тұжырымдамасы</a:t>
            </a:r>
            <a:endParaRPr lang="kk-KZ" sz="1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14348" y="4429132"/>
            <a:ext cx="7500990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1071538" y="4457650"/>
            <a:ext cx="685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latin typeface="Arial Narrow" pitchFamily="34" charset="0"/>
              </a:rPr>
              <a:t>Салалар бойынша көркемдік кеңестер</a:t>
            </a:r>
            <a:endParaRPr lang="kk-KZ" sz="2000" b="1" dirty="0">
              <a:latin typeface="Arial Narrow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42910" y="5143512"/>
            <a:ext cx="8001056" cy="14287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Box 69"/>
          <p:cNvSpPr txBox="1"/>
          <p:nvPr/>
        </p:nvSpPr>
        <p:spPr>
          <a:xfrm>
            <a:off x="857224" y="5371943"/>
            <a:ext cx="757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latin typeface="Arial" pitchFamily="34" charset="0"/>
                <a:cs typeface="Arial" pitchFamily="34" charset="0"/>
              </a:rPr>
              <a:t> </a:t>
            </a:r>
            <a:r>
              <a:rPr lang="kk-KZ" b="1" smtClean="0">
                <a:latin typeface="Arial" pitchFamily="34" charset="0"/>
                <a:cs typeface="Arial" pitchFamily="34" charset="0"/>
              </a:rPr>
              <a:t>форматында </a:t>
            </a:r>
            <a:r>
              <a:rPr lang="kk-KZ" b="1" dirty="0" smtClean="0">
                <a:latin typeface="Arial" pitchFamily="34" charset="0"/>
                <a:cs typeface="Arial" pitchFamily="34" charset="0"/>
              </a:rPr>
              <a:t>институттық бірлестіктердің қызметін үйлестіруді қамтамасыз ететін болады</a:t>
            </a:r>
          </a:p>
          <a:p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1" grpId="0"/>
      <p:bldP spid="22" grpId="0"/>
      <p:bldP spid="23" grpId="0"/>
      <p:bldP spid="24" grpId="0"/>
      <p:bldP spid="46" grpId="0" animBg="1"/>
      <p:bldP spid="47" grpId="0"/>
      <p:bldP spid="48" grpId="0" animBg="1"/>
      <p:bldP spid="49" grpId="0"/>
      <p:bldP spid="64" grpId="0" animBg="1"/>
      <p:bldP spid="64" grpId="1" animBg="1"/>
      <p:bldP spid="65" grpId="0"/>
      <p:bldP spid="66" grpId="0" animBg="1"/>
      <p:bldP spid="68" grpId="0"/>
      <p:bldP spid="69" grpId="0" animBg="1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5214942" y="3571876"/>
            <a:ext cx="3286148" cy="2928958"/>
          </a:xfrm>
          <a:prstGeom prst="ellipse">
            <a:avLst/>
          </a:prstGeom>
          <a:solidFill>
            <a:srgbClr val="0066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314324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lum/>
          </a:blip>
          <a:srcRect/>
          <a:stretch>
            <a:fillRect/>
          </a:stretch>
        </p:blipFill>
        <p:spPr bwMode="auto">
          <a:xfrm>
            <a:off x="6572264" y="0"/>
            <a:ext cx="2571736" cy="186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0" y="2000240"/>
            <a:ext cx="4357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latin typeface="Arial" pitchFamily="34" charset="0"/>
                <a:cs typeface="Arial" pitchFamily="34" charset="0"/>
              </a:rPr>
              <a:t>Мұражайлар ғылым мен зерттеу қызметін дамытудың негізгі орталықтарына  айналуы тиіс</a:t>
            </a:r>
            <a:endParaRPr lang="kk-KZ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5357818" y="4857760"/>
            <a:ext cx="642942" cy="45924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7786711" y="4857760"/>
            <a:ext cx="642942" cy="459244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6200000">
            <a:off x="6572264" y="5715017"/>
            <a:ext cx="642942" cy="50006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6465107" y="3821909"/>
            <a:ext cx="714380" cy="50006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500562" y="2071678"/>
            <a:ext cx="4357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latin typeface="Arial" pitchFamily="34" charset="0"/>
                <a:cs typeface="Arial" pitchFamily="34" charset="0"/>
              </a:rPr>
              <a:t>Елдің театр кеңістігінің жұмысын біріктіру ресурстарды шоғырландыруға және қызметтің барынша тиімділігіне жетуге мүмкіндік береді</a:t>
            </a:r>
            <a:endParaRPr lang="kk-KZ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1286646" y="3357562"/>
            <a:ext cx="614366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929322" y="4577372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БІРЫҢҒАЙ ТЕАТР БІРЛЕСТІ</a:t>
            </a:r>
            <a:r>
              <a:rPr lang="kk-KZ" b="1" dirty="0" smtClean="0">
                <a:latin typeface="Arial" pitchFamily="34" charset="0"/>
                <a:cs typeface="Arial" pitchFamily="34" charset="0"/>
              </a:rPr>
              <a:t>ГІ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" name="Схема 26"/>
          <p:cNvGraphicFramePr/>
          <p:nvPr/>
        </p:nvGraphicFramePr>
        <p:xfrm>
          <a:off x="-642974" y="28574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/>
      <p:bldP spid="14" grpId="0"/>
      <p:bldP spid="24" grpId="0"/>
      <p:bldGraphic spid="27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2714612" y="714356"/>
            <a:ext cx="6429388" cy="10715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-32" y="-22"/>
            <a:ext cx="2571736" cy="186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3714744" y="214290"/>
            <a:ext cx="528638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Театр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өнері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000628" y="642918"/>
            <a:ext cx="414337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714612" y="785794"/>
            <a:ext cx="6215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latin typeface="Arial" pitchFamily="34" charset="0"/>
                <a:cs typeface="Arial" pitchFamily="34" charset="0"/>
              </a:rPr>
              <a:t>Бүгінгі күні Қазақстанда </a:t>
            </a:r>
            <a:r>
              <a:rPr lang="kk-KZ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52</a:t>
            </a:r>
            <a:r>
              <a:rPr lang="kk-K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kk-KZ" b="1" dirty="0" smtClean="0">
                <a:latin typeface="Arial" pitchFamily="34" charset="0"/>
                <a:cs typeface="Arial" pitchFamily="34" charset="0"/>
              </a:rPr>
              <a:t>мемлекеттік, </a:t>
            </a:r>
            <a:br>
              <a:rPr lang="kk-KZ" b="1" dirty="0" smtClean="0">
                <a:latin typeface="Arial" pitchFamily="34" charset="0"/>
                <a:cs typeface="Arial" pitchFamily="34" charset="0"/>
              </a:rPr>
            </a:br>
            <a:r>
              <a:rPr lang="kk-KZ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kk-KZ" b="1" dirty="0" smtClean="0">
                <a:latin typeface="Arial" pitchFamily="34" charset="0"/>
                <a:cs typeface="Arial" pitchFamily="34" charset="0"/>
              </a:rPr>
              <a:t>республикалық,  </a:t>
            </a:r>
            <a:r>
              <a:rPr lang="kk-KZ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43</a:t>
            </a:r>
            <a:r>
              <a:rPr lang="kk-KZ" b="1" dirty="0" smtClean="0">
                <a:latin typeface="Arial" pitchFamily="34" charset="0"/>
                <a:cs typeface="Arial" pitchFamily="34" charset="0"/>
              </a:rPr>
              <a:t> өңірлік және </a:t>
            </a:r>
            <a:br>
              <a:rPr lang="kk-KZ" b="1" dirty="0" smtClean="0">
                <a:latin typeface="Arial" pitchFamily="34" charset="0"/>
                <a:cs typeface="Arial" pitchFamily="34" charset="0"/>
              </a:rPr>
            </a:br>
            <a:r>
              <a:rPr lang="kk-KZ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kk-KZ" b="1" dirty="0" smtClean="0">
                <a:latin typeface="Arial" pitchFamily="34" charset="0"/>
                <a:cs typeface="Arial" pitchFamily="34" charset="0"/>
              </a:rPr>
              <a:t> аса мемлекеттік емес театр қызмет етеді.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7158" y="5929330"/>
            <a:ext cx="8429684" cy="923330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Тәуелсіздік жылдарында республикада 1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kk-KZ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театр ашылды,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kk-KZ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театр үшін Оралда, Қарағандыда және Қостанайда жаңа ғимараттар салынды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Пользователь\Рабочий стол\карт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643050"/>
            <a:ext cx="8072494" cy="435771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000364" y="335756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28662" y="3357562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57224" y="27146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714480" y="4714884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57422" y="335756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143372" y="292893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3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0" y="207167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3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500694" y="228599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6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429520" y="34290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</a:t>
            </a: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643306" y="464344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</a:t>
            </a:r>
            <a:endParaRPr lang="ru-RU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429388" y="421481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</a:t>
            </a:r>
            <a:endParaRPr lang="ru-RU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4357686" y="37861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5</a:t>
            </a:r>
            <a:endParaRPr lang="ru-RU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500562" y="257174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</a:t>
            </a:r>
            <a:endParaRPr lang="ru-RU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929190" y="464344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8</a:t>
            </a:r>
            <a:endParaRPr lang="ru-RU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357818" y="435769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</a:t>
            </a:r>
            <a:endParaRPr lang="ru-RU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286512" y="264318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2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/>
      <p:bldP spid="19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-22"/>
            <a:ext cx="2571736" cy="186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3714744" y="214290"/>
            <a:ext cx="528638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Репертуарлық саясат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туралы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000628" y="642918"/>
            <a:ext cx="414337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-32" y="1568223"/>
            <a:ext cx="4286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solidFill>
                  <a:srgbClr val="953735"/>
                </a:solidFill>
                <a:latin typeface="Arial" pitchFamily="34" charset="0"/>
                <a:cs typeface="Arial" pitchFamily="34" charset="0"/>
              </a:rPr>
              <a:t>Соңғы 4 жылдағы театрлардың репертуары</a:t>
            </a:r>
            <a:endParaRPr lang="ru-RU" dirty="0">
              <a:solidFill>
                <a:srgbClr val="95373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4214818"/>
            <a:ext cx="285752" cy="21431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071538" y="4038289"/>
            <a:ext cx="35719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endParaRPr lang="ru-RU" b="1" dirty="0" smtClean="0">
              <a:latin typeface="Arial Narrow" pitchFamily="34" charset="0"/>
              <a:cs typeface="Arial" pitchFamily="34" charset="0"/>
            </a:endParaRPr>
          </a:p>
          <a:p>
            <a:pPr>
              <a:lnSpc>
                <a:spcPct val="70000"/>
              </a:lnSpc>
            </a:pPr>
            <a:r>
              <a:rPr lang="ru-RU" b="1" dirty="0" err="1" smtClean="0">
                <a:latin typeface="Arial Narrow" pitchFamily="34" charset="0"/>
                <a:cs typeface="Arial" pitchFamily="34" charset="0"/>
              </a:rPr>
              <a:t>Спектакльдер</a:t>
            </a:r>
            <a:endParaRPr lang="ru-RU" b="1" dirty="0" smtClean="0">
              <a:latin typeface="Arial Narrow" pitchFamily="34" charset="0"/>
              <a:cs typeface="Arial" pitchFamily="34" charset="0"/>
            </a:endParaRPr>
          </a:p>
          <a:p>
            <a:pPr>
              <a:lnSpc>
                <a:spcPct val="70000"/>
              </a:lnSpc>
            </a:pPr>
            <a:endParaRPr lang="ru-RU" b="1" dirty="0" smtClean="0">
              <a:latin typeface="Arial Narrow" pitchFamily="34" charset="0"/>
              <a:cs typeface="Arial" pitchFamily="34" charset="0"/>
            </a:endParaRPr>
          </a:p>
          <a:p>
            <a:pPr>
              <a:lnSpc>
                <a:spcPct val="70000"/>
              </a:lnSpc>
            </a:pPr>
            <a:r>
              <a:rPr lang="kk-KZ" b="1" dirty="0" smtClean="0">
                <a:latin typeface="Arial Narrow" pitchFamily="34" charset="0"/>
                <a:cs typeface="Arial" pitchFamily="34" charset="0"/>
              </a:rPr>
              <a:t>Жаңа қойылымдар</a:t>
            </a:r>
            <a:endParaRPr lang="ru-RU" b="1" dirty="0" smtClean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4643446"/>
            <a:ext cx="28575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572000" y="1643050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953735"/>
                </a:solidFill>
                <a:latin typeface="Arial" pitchFamily="34" charset="0"/>
                <a:cs typeface="Arial" pitchFamily="34" charset="0"/>
              </a:rPr>
              <a:t>Өңірлік театрлардың саны</a:t>
            </a:r>
          </a:p>
        </p:txBody>
      </p:sp>
      <p:sp>
        <p:nvSpPr>
          <p:cNvPr id="17" name="Овал 16"/>
          <p:cNvSpPr/>
          <p:nvPr/>
        </p:nvSpPr>
        <p:spPr>
          <a:xfrm>
            <a:off x="5572132" y="2643182"/>
            <a:ext cx="2214578" cy="207170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857884" y="2928934"/>
            <a:ext cx="1643074" cy="150019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6286512" y="2600262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1329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000760" y="3071810"/>
            <a:ext cx="1357322" cy="1214446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rot="5400000">
            <a:off x="6340090" y="3375422"/>
            <a:ext cx="642942" cy="357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6200000" flipV="1">
            <a:off x="6536545" y="3821909"/>
            <a:ext cx="500066" cy="2857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000760" y="3000372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688       641</a:t>
            </a:r>
            <a:endParaRPr lang="ru-RU" b="1" dirty="0"/>
          </a:p>
        </p:txBody>
      </p:sp>
      <p:cxnSp>
        <p:nvCxnSpPr>
          <p:cNvPr id="39" name="Прямая соединительная линия 38"/>
          <p:cNvCxnSpPr>
            <a:endCxn id="44" idx="1"/>
          </p:cNvCxnSpPr>
          <p:nvPr/>
        </p:nvCxnSpPr>
        <p:spPr>
          <a:xfrm flipV="1">
            <a:off x="7072330" y="2649818"/>
            <a:ext cx="642942" cy="2076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072066" y="3857628"/>
            <a:ext cx="142876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786578" y="3856040"/>
            <a:ext cx="121444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715272" y="2357430"/>
            <a:ext cx="1428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dirty="0" smtClean="0">
                <a:latin typeface="Arial" pitchFamily="34" charset="0"/>
                <a:cs typeface="Arial" pitchFamily="34" charset="0"/>
              </a:rPr>
              <a:t>Барлық қойылымдар</a:t>
            </a:r>
            <a:endParaRPr lang="kk-K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57686" y="3519074"/>
            <a:ext cx="4572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600" dirty="0" smtClean="0">
                <a:latin typeface="Arial" pitchFamily="34" charset="0"/>
                <a:cs typeface="Arial" pitchFamily="34" charset="0"/>
              </a:rPr>
              <a:t>Ересектерге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kk-KZ" sz="1600" dirty="0" smtClean="0">
                <a:latin typeface="Arial" pitchFamily="34" charset="0"/>
                <a:cs typeface="Arial" pitchFamily="34" charset="0"/>
              </a:rPr>
              <a:t>Балаларға</a:t>
            </a:r>
            <a:endParaRPr lang="kk-KZ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85786" y="5357826"/>
            <a:ext cx="757242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dirty="0" smtClean="0">
                <a:latin typeface="Arial" pitchFamily="34" charset="0"/>
                <a:cs typeface="Arial" pitchFamily="34" charset="0"/>
              </a:rPr>
              <a:t>Орыс театрларының репертуарында отандық авторлардың шығармалары бойынша қойылған спектакльдер </a:t>
            </a:r>
            <a:r>
              <a:rPr lang="kk-KZ" b="1" dirty="0" smtClean="0">
                <a:latin typeface="Arial" pitchFamily="34" charset="0"/>
                <a:cs typeface="Arial" pitchFamily="34" charset="0"/>
              </a:rPr>
              <a:t>15%-дан </a:t>
            </a:r>
            <a:r>
              <a:rPr lang="kk-KZ" dirty="0" smtClean="0">
                <a:latin typeface="Arial" pitchFamily="34" charset="0"/>
                <a:cs typeface="Arial" pitchFamily="34" charset="0"/>
              </a:rPr>
              <a:t>аспайды.</a:t>
            </a:r>
            <a:endParaRPr lang="kk-K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Кольцо 24"/>
          <p:cNvSpPr/>
          <p:nvPr/>
        </p:nvSpPr>
        <p:spPr>
          <a:xfrm>
            <a:off x="1000100" y="2214554"/>
            <a:ext cx="2000264" cy="1857388"/>
          </a:xfrm>
          <a:prstGeom prst="donut">
            <a:avLst>
              <a:gd name="adj" fmla="val 1687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428728" y="2643182"/>
            <a:ext cx="1143008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571604" y="2957452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1 225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00166" y="2214554"/>
            <a:ext cx="1071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48 397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Пользователь\Рабочий стол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74532">
            <a:off x="2643174" y="3000372"/>
            <a:ext cx="378621" cy="285752"/>
          </a:xfrm>
          <a:prstGeom prst="rect">
            <a:avLst/>
          </a:prstGeom>
          <a:noFill/>
          <a:effectLst>
            <a:softEdge rad="12700"/>
          </a:effectLst>
        </p:spPr>
      </p:pic>
      <p:cxnSp>
        <p:nvCxnSpPr>
          <p:cNvPr id="36" name="Прямая со стрелкой 35"/>
          <p:cNvCxnSpPr/>
          <p:nvPr/>
        </p:nvCxnSpPr>
        <p:spPr>
          <a:xfrm>
            <a:off x="2214546" y="3214685"/>
            <a:ext cx="57150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 animBg="1"/>
      <p:bldP spid="12" grpId="0"/>
      <p:bldP spid="13" grpId="0" animBg="1"/>
      <p:bldP spid="14" grpId="0"/>
      <p:bldP spid="17" grpId="0" animBg="1"/>
      <p:bldP spid="18" grpId="0" animBg="1"/>
      <p:bldP spid="44" grpId="0"/>
      <p:bldP spid="45" grpId="0"/>
      <p:bldP spid="47" grpId="0" animBg="1"/>
      <p:bldP spid="25" grpId="0" animBg="1"/>
      <p:bldP spid="27" grpId="0" animBg="1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-23"/>
            <a:ext cx="2786050" cy="201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3714744" y="214290"/>
            <a:ext cx="528638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Театр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өнері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000628" y="642918"/>
            <a:ext cx="414337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2910" y="4000504"/>
            <a:ext cx="8143932" cy="2185214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kk-KZ" sz="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kk-KZ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Мәдениет пен өнер қайраткерлерін ынталандыру мақсатында</a:t>
            </a:r>
          </a:p>
          <a:p>
            <a:pPr algn="just">
              <a:buFont typeface="Wingdings" pitchFamily="2" charset="2"/>
              <a:buChar char="§"/>
            </a:pPr>
            <a:r>
              <a:rPr lang="kk-KZ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Жыл сайын Мемлекет басшысы </a:t>
            </a:r>
            <a:r>
              <a:rPr lang="kk-KZ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50 мемлекеттік және 50 Президенттік стипендияларды тағайындайды.</a:t>
            </a:r>
          </a:p>
          <a:p>
            <a:pPr algn="just"/>
            <a:endParaRPr lang="kk-KZ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kk-KZ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2009 жылдан бері Министрлік </a:t>
            </a:r>
            <a:r>
              <a:rPr lang="kk-KZ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«Тәуелсіздік толғауы» республикалық байқауын өткізеді, онда «Ең үздік опералық және драматургиялық шығарма» номинациясы беріледі. </a:t>
            </a:r>
          </a:p>
          <a:p>
            <a:pPr algn="just"/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10" y="1817550"/>
            <a:ext cx="8215370" cy="2292935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kk-KZ" dirty="0" smtClean="0">
                <a:latin typeface="Arial" pitchFamily="34" charset="0"/>
                <a:cs typeface="Arial" pitchFamily="34" charset="0"/>
              </a:rPr>
              <a:t>Театр өнерін дамыту мақсатында бірқатар іс-шаралар тұрақты түрде өткізіліп тұрады: </a:t>
            </a:r>
          </a:p>
          <a:p>
            <a:pPr algn="just">
              <a:buFont typeface="Wingdings" pitchFamily="2" charset="2"/>
              <a:buChar char="§"/>
            </a:pPr>
            <a:r>
              <a:rPr lang="kk-KZ" b="1" dirty="0" smtClean="0">
                <a:latin typeface="Arial" pitchFamily="34" charset="0"/>
                <a:cs typeface="Arial" pitchFamily="34" charset="0"/>
              </a:rPr>
              <a:t>қуыршақ театрларының, балет әртістерінің «Опералия» фестивалі сияқты Орталық Азия елдерінің халықаралық театрлық фестивальдері,</a:t>
            </a:r>
          </a:p>
          <a:p>
            <a:pPr algn="just">
              <a:buFont typeface="Wingdings" pitchFamily="2" charset="2"/>
              <a:buChar char="§"/>
            </a:pPr>
            <a:r>
              <a:rPr lang="kk-KZ" b="1" dirty="0" smtClean="0">
                <a:latin typeface="Arial" pitchFamily="34" charset="0"/>
                <a:cs typeface="Arial" pitchFamily="34" charset="0"/>
              </a:rPr>
              <a:t>  Қазақстанның ұлттық (этностық) театрларының, драмалық театрларының республикалық фестивальдері.</a:t>
            </a:r>
          </a:p>
          <a:p>
            <a:pPr algn="just"/>
            <a:endParaRPr lang="ru-RU" sz="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-23"/>
            <a:ext cx="2786050" cy="201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5000628" y="642918"/>
            <a:ext cx="4143372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14744" y="214290"/>
            <a:ext cx="528638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Театр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өнері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2714620"/>
            <a:ext cx="7643866" cy="2449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err="1" smtClean="0">
                <a:latin typeface="Arial" pitchFamily="34" charset="0"/>
                <a:cs typeface="Arial" pitchFamily="34" charset="0"/>
              </a:rPr>
              <a:t>Субсидиялар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70000"/>
              </a:lnSpc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Соңғы үш жылда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44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өңірлік театрларға жаңа қойылымдар үшін бөлінген субсидиялар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2011 ж. - 172 миллион 84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мың теңге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; 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2012 ж. - 182 миллион 36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мың теңге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; 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2013 ж. - 195 миллион 446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мың теңге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28564" y="2641594"/>
            <a:ext cx="871543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0034" y="5086191"/>
            <a:ext cx="814393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dirty="0" smtClean="0">
                <a:latin typeface="Arial" pitchFamily="34" charset="0"/>
                <a:cs typeface="Arial" pitchFamily="34" charset="0"/>
              </a:rPr>
              <a:t>Өңірлерде 1 спектакльге орта есеппен</a:t>
            </a:r>
            <a:r>
              <a:rPr lang="kk-KZ" b="1" dirty="0" smtClean="0">
                <a:latin typeface="Arial" pitchFamily="34" charset="0"/>
                <a:cs typeface="Arial" pitchFamily="34" charset="0"/>
              </a:rPr>
              <a:t> 200 мың теңгеден 2 миллион теңгеге дейін беріледі.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r>
              <a:rPr lang="kk-KZ" dirty="0" smtClean="0">
                <a:latin typeface="Arial" pitchFamily="34" charset="0"/>
                <a:cs typeface="Arial" pitchFamily="34" charset="0"/>
              </a:rPr>
              <a:t>Біздің есептеуімізше бір стандартты спектакльді қоюдың орташа сомасы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kk-KZ" b="1" dirty="0" smtClean="0">
                <a:latin typeface="Arial" pitchFamily="34" charset="0"/>
                <a:cs typeface="Arial" pitchFamily="34" charset="0"/>
              </a:rPr>
              <a:t>3 миллион теңгені </a:t>
            </a:r>
            <a:r>
              <a:rPr lang="kk-KZ" dirty="0" smtClean="0">
                <a:latin typeface="Arial" pitchFamily="34" charset="0"/>
                <a:cs typeface="Arial" pitchFamily="34" charset="0"/>
              </a:rPr>
              <a:t>құрауы тиіс.</a:t>
            </a:r>
            <a:r>
              <a:rPr lang="kk-KZ" dirty="0" smtClean="0"/>
              <a:t>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71802" y="910880"/>
            <a:ext cx="5429288" cy="160043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ru-RU" sz="800" b="1" dirty="0" smtClean="0">
              <a:latin typeface="Arial Narrow" pitchFamily="34" charset="0"/>
            </a:endParaRPr>
          </a:p>
          <a:p>
            <a:pPr algn="ctr"/>
            <a:r>
              <a:rPr lang="kk-KZ" sz="1600" b="1" dirty="0" smtClean="0">
                <a:latin typeface="Arial" pitchFamily="34" charset="0"/>
                <a:cs typeface="Arial" pitchFamily="34" charset="0"/>
              </a:rPr>
              <a:t>Кейбір театрлардың өз ғимараттарының болмауы немесе ұжымдардың шығармашылық мүмкіндіктерін шектейтін үлгілік емес орындарға орналасуы зәру мәселелердің біріне айналып отыр</a:t>
            </a:r>
            <a:r>
              <a:rPr lang="ru-RU" b="1" dirty="0" smtClean="0">
                <a:latin typeface="Arial Narrow" pitchFamily="34" charset="0"/>
              </a:rPr>
              <a:t>.</a:t>
            </a:r>
          </a:p>
          <a:p>
            <a:pPr algn="ctr"/>
            <a:endParaRPr lang="ru-RU" sz="8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5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0" y="-22"/>
            <a:ext cx="2571736" cy="1860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3714744" y="71414"/>
            <a:ext cx="528638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Шығармашылық кадрлар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мен театр </a:t>
            </a:r>
            <a:r>
              <a:rPr lang="ru-RU" sz="2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қызметкерлерін әлеуметтік қолдау туралы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6050" y="1142984"/>
            <a:ext cx="6072230" cy="1323439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1600" b="1" dirty="0" smtClean="0">
                <a:latin typeface="Arial" pitchFamily="34" charset="0"/>
                <a:cs typeface="Arial" pitchFamily="34" charset="0"/>
              </a:rPr>
              <a:t>Білім берудің өзіміздің бірегей моделін қалыптастыру қажет, мұнда үздіксіздікпен, сабақтастықпен, шығармашылықпен  және кәсіби құзыретпен қатар, білім алудың дуальді қағидасы қамтамасыз етіледі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2571744"/>
            <a:ext cx="8286808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kk-KZ" dirty="0" smtClean="0">
                <a:latin typeface="Arial" pitchFamily="34" charset="0"/>
                <a:cs typeface="Arial" pitchFamily="34" charset="0"/>
              </a:rPr>
              <a:t>Бүгін өңірлік театрларда 5 мыңға жуық адам жұмыс істейді. </a:t>
            </a:r>
          </a:p>
          <a:p>
            <a:pPr algn="just">
              <a:lnSpc>
                <a:spcPct val="90000"/>
              </a:lnSpc>
            </a:pPr>
            <a:r>
              <a:rPr lang="kk-KZ" dirty="0" smtClean="0">
                <a:latin typeface="Arial" pitchFamily="34" charset="0"/>
                <a:cs typeface="Arial" pitchFamily="34" charset="0"/>
              </a:rPr>
              <a:t>Соңғы үш жыл ішінде өңірлік театрларға мыналар қабылданған:</a:t>
            </a:r>
          </a:p>
          <a:p>
            <a:pPr algn="just">
              <a:lnSpc>
                <a:spcPct val="90000"/>
              </a:lnSpc>
            </a:pPr>
            <a:r>
              <a:rPr lang="kk-KZ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9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	127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актер, </a:t>
            </a:r>
          </a:p>
          <a:p>
            <a:pPr algn="just">
              <a:lnSpc>
                <a:spcPct val="9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	35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суретші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	5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музыкант, </a:t>
            </a:r>
          </a:p>
          <a:p>
            <a:pPr algn="just">
              <a:lnSpc>
                <a:spcPct val="9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	12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режиссер, </a:t>
            </a:r>
          </a:p>
          <a:p>
            <a:pPr algn="just">
              <a:lnSpc>
                <a:spcPct val="9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	8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вокалист, </a:t>
            </a:r>
          </a:p>
          <a:p>
            <a:pPr algn="just">
              <a:lnSpc>
                <a:spcPct val="9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	12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хореограф.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642910" y="3571876"/>
            <a:ext cx="928694" cy="1071570"/>
          </a:xfrm>
          <a:prstGeom prst="rightArrow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857620" y="3291488"/>
            <a:ext cx="4643470" cy="133882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kk-KZ" dirty="0" smtClean="0">
                <a:latin typeface="Arial" pitchFamily="34" charset="0"/>
                <a:cs typeface="Arial" pitchFamily="34" charset="0"/>
              </a:rPr>
              <a:t> Бүгінгі таңда көптеген өңірлік театрларда штаттық кестеде қарастырылған көркемдік жетекшілер мен бас режиссерлердің лауазымдары бос қалуда. </a:t>
            </a:r>
            <a:endParaRPr lang="ru-RU" sz="1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5357826"/>
            <a:ext cx="728667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latin typeface="Arial Narrow" pitchFamily="34" charset="0"/>
                <a:cs typeface="Arial" pitchFamily="34" charset="0"/>
              </a:rPr>
              <a:t>  </a:t>
            </a:r>
            <a:r>
              <a:rPr lang="ru-RU" dirty="0" err="1" smtClean="0">
                <a:latin typeface="Arial Narrow" pitchFamily="34" charset="0"/>
                <a:cs typeface="Arial" pitchFamily="34" charset="0"/>
              </a:rPr>
              <a:t>Мамандардың жетіспеуіндегі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  <a:cs typeface="Arial" pitchFamily="34" charset="0"/>
              </a:rPr>
              <a:t>негативті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  <a:cs typeface="Arial" pitchFamily="34" charset="0"/>
              </a:rPr>
              <a:t>факторлардың бірі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latin typeface="Arial Narrow" pitchFamily="34" charset="0"/>
                <a:cs typeface="Arial" pitchFamily="34" charset="0"/>
              </a:rPr>
              <a:t>жалақының төмендігі</a:t>
            </a:r>
            <a:r>
              <a:rPr lang="ru-RU" dirty="0" err="1" smtClean="0">
                <a:latin typeface="Arial Narrow" pitchFamily="34" charset="0"/>
              </a:rPr>
              <a:t>.</a:t>
            </a:r>
            <a:endParaRPr lang="ru-RU" b="1" dirty="0" smtClean="0">
              <a:latin typeface="Arial Narrow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latin typeface="Arial Narrow" pitchFamily="34" charset="0"/>
                <a:cs typeface="Arial" pitchFamily="34" charset="0"/>
              </a:rPr>
              <a:t>  </a:t>
            </a:r>
            <a:r>
              <a:rPr lang="ru-RU" b="1" dirty="0" err="1" smtClean="0">
                <a:latin typeface="Arial Narrow" pitchFamily="34" charset="0"/>
                <a:cs typeface="Arial" pitchFamily="34" charset="0"/>
              </a:rPr>
              <a:t>Тұрғын үйдің жоқтығы 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да </a:t>
            </a:r>
            <a:r>
              <a:rPr lang="ru-RU" dirty="0" err="1" smtClean="0">
                <a:latin typeface="Arial Narrow" pitchFamily="34" charset="0"/>
                <a:cs typeface="Arial" pitchFamily="34" charset="0"/>
              </a:rPr>
              <a:t>кадрлардың зәрулігін тудырудың негізгі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  <a:cs typeface="Arial" pitchFamily="34" charset="0"/>
              </a:rPr>
              <a:t>себебі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  <a:cs typeface="Arial" pitchFamily="34" charset="0"/>
              </a:rPr>
              <a:t>болып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 Narrow" pitchFamily="34" charset="0"/>
                <a:cs typeface="Arial" pitchFamily="34" charset="0"/>
              </a:rPr>
              <a:t>табылады</a:t>
            </a:r>
            <a:r>
              <a:rPr lang="ru-RU" dirty="0" smtClean="0">
                <a:latin typeface="Arial Narrow" pitchFamily="34" charset="0"/>
                <a:cs typeface="Arial" pitchFamily="34" charset="0"/>
              </a:rPr>
              <a:t>.</a:t>
            </a:r>
            <a:r>
              <a:rPr lang="ru-RU" b="1" dirty="0" smtClean="0">
                <a:latin typeface="Arial Narrow" pitchFamily="34" charset="0"/>
                <a:cs typeface="Arial" pitchFamily="34" charset="0"/>
              </a:rPr>
              <a:t> 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0" grpId="0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1807</TotalTime>
  <Words>632</Words>
  <Application>Microsoft Office PowerPoint</Application>
  <PresentationFormat>Экран (4:3)</PresentationFormat>
  <Paragraphs>146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    ҚАЗАҚСТАН ЖОЛЫ – 2050:                                БІР МАҚСАТ, БІР МҮДДЕ, БІР БОЛАШАҚ 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+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</dc:creator>
  <cp:lastModifiedBy>-</cp:lastModifiedBy>
  <cp:revision>206</cp:revision>
  <dcterms:created xsi:type="dcterms:W3CDTF">2014-09-03T13:41:00Z</dcterms:created>
  <dcterms:modified xsi:type="dcterms:W3CDTF">2014-09-18T12:30:03Z</dcterms:modified>
</cp:coreProperties>
</file>