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D53B5-0A13-464E-B702-1A15500C34FD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9562C-3938-4898-9B0E-0485895F4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958C8-678D-4267-827A-421BE1C4F58A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47DDB-2E33-4017-91E0-9CC947891FCC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999B-FF85-4389-9B94-18A9BEC59FF8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74072-5973-4855-94A6-4AC1CF33FA4D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6B03-5498-4A9E-AA97-AF357921EB6A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8EBD-1BE4-4FCB-9940-385ECE5EDFCF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ADA0-240C-4A37-89D0-07CE0EF390BB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53FC-62F8-42C8-82ED-8C33052FA144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0E51-C435-4073-B129-176D8E045F03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64C2-E1EF-4170-B96E-DE520EE87733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03ED-7553-4F8A-8167-2EBDCDBD822E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90DD-0404-45F1-A936-5368E9E5BA05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512C6-8FAF-4EB5-A323-C7A4531EF605}" type="datetime1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CDE81-9AFF-45A6-945E-40377A928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32" y="24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80000"/>
                </a:schemeClr>
              </a:gs>
              <a:gs pos="100000">
                <a:schemeClr val="tx2">
                  <a:alpha val="76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357166"/>
            <a:ext cx="6589753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ҚАЗАҚСТАН  РЕСПУБЛИКАСЫ  ҰЛТТЫҚ  ЭКОНОМИКА  МИНИСТРЛІГІ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Прямоугольник 6"/>
          <p:cNvSpPr>
            <a:spLocks noChangeArrowheads="1"/>
          </p:cNvSpPr>
          <p:nvPr/>
        </p:nvSpPr>
        <p:spPr bwMode="auto">
          <a:xfrm>
            <a:off x="3792538" y="6288088"/>
            <a:ext cx="15034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Астана </a:t>
            </a:r>
            <a:r>
              <a:rPr lang="ru-RU" sz="1600" b="1" dirty="0" smtClean="0">
                <a:solidFill>
                  <a:schemeClr val="bg1"/>
                </a:solidFill>
              </a:rPr>
              <a:t>2014 ж.</a:t>
            </a:r>
            <a:endParaRPr lang="ru-RU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1838" y="2347913"/>
            <a:ext cx="7710487" cy="1146175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«ТҰРҒЫН ҮЙ ҚҰРЫЛЫСЫНА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ҮЛЕСТІК ҚАТЫСУ ТУРАЛЫ» ҚР ЗАҢЫ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6968485" y="3714752"/>
            <a:ext cx="1461167" cy="8280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731066" y="3493711"/>
            <a:ext cx="7711068" cy="6529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 descr="dolevoe-stritelstv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9058" y="3714752"/>
            <a:ext cx="1104000" cy="8280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  <p:pic>
        <p:nvPicPr>
          <p:cNvPr id="15" name="Рисунок 14" descr="43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68264" y="3714752"/>
            <a:ext cx="1104000" cy="8280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  <p:pic>
        <p:nvPicPr>
          <p:cNvPr id="16" name="Рисунок 15" descr="1259947399_1484649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28860" y="3714752"/>
            <a:ext cx="1052549" cy="8280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  <p:pic>
        <p:nvPicPr>
          <p:cNvPr id="17" name="Рисунок 16" descr="1308602243_8733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37164" y="3714752"/>
            <a:ext cx="1278869" cy="8280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трелка вниз 34"/>
          <p:cNvSpPr/>
          <p:nvPr/>
        </p:nvSpPr>
        <p:spPr bwMode="auto">
          <a:xfrm>
            <a:off x="3429000" y="1428750"/>
            <a:ext cx="1714500" cy="4824413"/>
          </a:xfrm>
          <a:prstGeom prst="downArrow">
            <a:avLst>
              <a:gd name="adj1" fmla="val 50000"/>
              <a:gd name="adj2" fmla="val 381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16"/>
          <p:cNvSpPr/>
          <p:nvPr/>
        </p:nvSpPr>
        <p:spPr bwMode="auto">
          <a:xfrm>
            <a:off x="71438" y="1428750"/>
            <a:ext cx="4000500" cy="3238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Құрылыс салушы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 bwMode="auto">
          <a:xfrm>
            <a:off x="71438" y="1751013"/>
            <a:ext cx="4000500" cy="7207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Жобалық компанияны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құрады және ақша*, жер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телімі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ЖСҚ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б.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түрінде салымдарды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енгізеді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 bwMode="auto">
          <a:xfrm>
            <a:off x="71438" y="2586038"/>
            <a:ext cx="4000500" cy="3238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47" name="Прямоугольник 46"/>
          <p:cNvSpPr/>
          <p:nvPr/>
        </p:nvSpPr>
        <p:spPr bwMode="auto">
          <a:xfrm>
            <a:off x="0" y="2894013"/>
            <a:ext cx="4071938" cy="67786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Лицензияны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**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және үлескерлердің қаражатын  тарта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*** 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 bwMode="auto">
          <a:xfrm>
            <a:off x="71438" y="3687763"/>
            <a:ext cx="4000500" cy="3238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45" name="Прямоугольник 44"/>
          <p:cNvSpPr/>
          <p:nvPr/>
        </p:nvSpPr>
        <p:spPr bwMode="auto">
          <a:xfrm>
            <a:off x="71438" y="3965575"/>
            <a:ext cx="4000500" cy="7207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Тұрғын-үй ғимаратын жеке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қаржысы және несие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есебінен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салады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Ғимаратты пайдалануға енгізеді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 bwMode="auto">
          <a:xfrm>
            <a:off x="71438" y="4805363"/>
            <a:ext cx="4000500" cy="3238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42" name="Прямоугольник 41"/>
          <p:cNvSpPr/>
          <p:nvPr/>
        </p:nvSpPr>
        <p:spPr bwMode="auto">
          <a:xfrm>
            <a:off x="71438" y="5113338"/>
            <a:ext cx="400050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Үлескерлерге тұрғын үйдегі үлесін береді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4643438" y="2357429"/>
            <a:ext cx="1928826" cy="5000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4643438" y="2816225"/>
            <a:ext cx="1928812" cy="7207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Үлестік салымды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ЕДБ-нің депозитіне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аударады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 bwMode="auto">
          <a:xfrm>
            <a:off x="4143375" y="2751138"/>
            <a:ext cx="434975" cy="62706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трелка вправо 20"/>
          <p:cNvSpPr/>
          <p:nvPr/>
        </p:nvSpPr>
        <p:spPr bwMode="auto">
          <a:xfrm rot="10800000">
            <a:off x="4143375" y="4756150"/>
            <a:ext cx="428625" cy="62706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4643438" y="4329113"/>
            <a:ext cx="1928812" cy="3238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Банк Агент</a:t>
            </a: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4643438" y="4608512"/>
            <a:ext cx="1928812" cy="12493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компаниясына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үлестік салымдарды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3" name="TextBox 53"/>
          <p:cNvSpPr txBox="1">
            <a:spLocks noChangeArrowheads="1"/>
          </p:cNvSpPr>
          <p:nvPr/>
        </p:nvSpPr>
        <p:spPr bwMode="auto">
          <a:xfrm>
            <a:off x="0" y="5842000"/>
            <a:ext cx="58578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sz="1200" i="1" dirty="0" smtClean="0">
                <a:solidFill>
                  <a:schemeClr val="tx2"/>
                </a:solidFill>
                <a:latin typeface="Calibri" pitchFamily="34" charset="0"/>
              </a:rPr>
              <a:t>*</a:t>
            </a:r>
            <a:r>
              <a:rPr lang="kk-KZ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құнының 15</a:t>
            </a:r>
            <a:r>
              <a:rPr lang="kk-KZ" sz="1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kk-KZ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кем емес</a:t>
            </a:r>
            <a:endParaRPr lang="kk-KZ" sz="1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** </a:t>
            </a:r>
            <a:r>
              <a:rPr lang="kk-KZ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нөлдік циклдің, құрылысты аяқтау үшін қаражаттың,, ЖСҚ-ның оң сараптамасының  және т.б. бар болуы</a:t>
            </a:r>
          </a:p>
          <a:p>
            <a:pPr algn="just"/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***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Жобалық 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компания,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 және 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Банк агент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4-жақты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жасалады</a:t>
            </a:r>
            <a:r>
              <a:rPr lang="ru-RU" sz="1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58"/>
          <p:cNvGrpSpPr>
            <a:grpSpLocks/>
          </p:cNvGrpSpPr>
          <p:nvPr/>
        </p:nvGrpSpPr>
        <p:grpSpPr bwMode="auto">
          <a:xfrm>
            <a:off x="6643702" y="1142984"/>
            <a:ext cx="2339963" cy="4714891"/>
            <a:chOff x="6643715" y="1057476"/>
            <a:chExt cx="2339979" cy="4946809"/>
          </a:xfrm>
        </p:grpSpPr>
        <p:sp>
          <p:nvSpPr>
            <p:cNvPr id="58" name="Стрелка вниз 57"/>
            <p:cNvSpPr/>
            <p:nvPr/>
          </p:nvSpPr>
          <p:spPr>
            <a:xfrm>
              <a:off x="7215207" y="1507201"/>
              <a:ext cx="1285884" cy="4497084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6715140" y="2331667"/>
              <a:ext cx="2268554" cy="1295827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Үлескерлердің қаражаты құрылыс аяқталғанға дейін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пайдаланыла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алмайды</a:t>
              </a:r>
              <a:endPara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6715140" y="3830695"/>
              <a:ext cx="2268554" cy="1349125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ЕДБ-нің өте «қымбат» несие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қаражаттары</a:t>
              </a:r>
              <a:endPara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2" name="Прямоугольник 56"/>
            <p:cNvSpPr>
              <a:spLocks noChangeArrowheads="1"/>
            </p:cNvSpPr>
            <p:nvPr/>
          </p:nvSpPr>
          <p:spPr bwMode="auto">
            <a:xfrm>
              <a:off x="6643715" y="1057476"/>
              <a:ext cx="2285984" cy="90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ЗАҢ НОРМАЛАРЫН АЙНАЛЫП ӨТУДІҢ АЛҒЫШАРТТАРЫ</a:t>
              </a:r>
              <a:r>
                <a:rPr lang="ru-RU" b="1" dirty="0" smtClean="0">
                  <a:solidFill>
                    <a:srgbClr val="FF0000"/>
                  </a:solidFill>
                  <a:latin typeface="Calibri" pitchFamily="34" charset="0"/>
                </a:rPr>
                <a:t> </a:t>
              </a:r>
              <a:endParaRPr lang="ru-RU" b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60" name="Прямоугольник 59"/>
          <p:cNvSpPr/>
          <p:nvPr/>
        </p:nvSpPr>
        <p:spPr>
          <a:xfrm>
            <a:off x="6715125" y="5408613"/>
            <a:ext cx="2268538" cy="1092200"/>
          </a:xfrm>
          <a:prstGeom prst="rect">
            <a:avLst/>
          </a:prstGeom>
          <a:noFill/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2010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бері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үлескерлердің қаражатын тарту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лицензия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берілді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 bwMode="auto">
          <a:xfrm>
            <a:off x="2214563" y="857250"/>
            <a:ext cx="47148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0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err="1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Қолданыстағы тетігі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4598" name="Заголовок 1"/>
          <p:cNvSpPr txBox="1">
            <a:spLocks/>
          </p:cNvSpPr>
          <p:nvPr/>
        </p:nvSpPr>
        <p:spPr bwMode="auto">
          <a:xfrm>
            <a:off x="785786" y="0"/>
            <a:ext cx="8358214" cy="1000108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Үлестік құрылыстағы жаңа тетіктері 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847684" cy="928670"/>
          </a:xfrm>
          <a:ln w="63500">
            <a:solidFill>
              <a:schemeClr val="accent1"/>
            </a:solidFill>
          </a:ln>
        </p:spPr>
        <p:txBody>
          <a:bodyPr/>
          <a:lstStyle/>
          <a:p>
            <a:pPr algn="ctr"/>
            <a:fld id="{5D1CDE81-9AFF-45A6-945E-40377A928217}" type="slidenum">
              <a:rPr lang="ru-RU" sz="2800" b="1" smtClean="0">
                <a:solidFill>
                  <a:schemeClr val="tx1"/>
                </a:solidFill>
              </a:rPr>
              <a:pPr algn="ctr"/>
              <a:t>2</a:t>
            </a:fld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0"/>
          <p:cNvGrpSpPr>
            <a:grpSpLocks/>
          </p:cNvGrpSpPr>
          <p:nvPr/>
        </p:nvGrpSpPr>
        <p:grpSpPr bwMode="auto">
          <a:xfrm>
            <a:off x="142875" y="1714500"/>
            <a:ext cx="8858250" cy="857250"/>
            <a:chOff x="142844" y="1071546"/>
            <a:chExt cx="7909760" cy="714380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071320" y="1071546"/>
              <a:ext cx="6981284" cy="7143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600"/>
                </a:spcAft>
                <a:defRPr/>
              </a:pPr>
              <a:r>
                <a:rPr lang="ru-RU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ТҰРҒЫН-ҮЙ ҚҰРЫЛЫСЫНА ҮЛЕСТІК ҚАТЫСУ </a:t>
              </a:r>
            </a:p>
            <a:p>
              <a:pPr algn="ctr" fontAlgn="auto">
                <a:spcBef>
                  <a:spcPts val="0"/>
                </a:spcBef>
                <a:spcAft>
                  <a:spcPts val="600"/>
                </a:spcAft>
                <a:defRPr/>
              </a:pPr>
              <a:r>
                <a:rPr lang="ru-RU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САЛАСЫНДАҒЫ ТӘУЕКЕЛДЕРДІ АЗАЙТУ</a:t>
              </a:r>
              <a:endPara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42844" y="1071546"/>
              <a:ext cx="1467115" cy="7143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noFill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МАҚСАТЫ</a:t>
              </a:r>
              <a:endParaRPr lang="ru-RU" b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214313" y="4786322"/>
            <a:ext cx="8643937" cy="1714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Заң мыналарға таралмайды</a:t>
            </a:r>
            <a:r>
              <a:rPr lang="ru-RU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алуға;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тұрғын-үй құрылысын инвестициялау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акциялық бақылау пакеті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мемлекеттің тікелей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иелігіндегі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заңды тұлғалардың құрылысты ұйымдастыруы;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заңды тұлға болып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үлескерлерге, сонымен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қатар тұрғын емес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ғимараттарды сатып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алуға;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қабатты үйді сатып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082842" y="2857500"/>
            <a:ext cx="7704000" cy="7143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НӨЛДІК ЦИКЛГЕ ШЫҒАРҒАННАН КЕЙІН ҮЛЕСКЕРЛЕРДІҢ ҚАРАЖАТЫН ТАРТУ 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368468" y="2857500"/>
            <a:ext cx="727075" cy="7143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>
                <a:solidFill>
                  <a:schemeClr val="bg1"/>
                </a:solidFill>
              </a:rPr>
              <a:t>1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368468" y="3721100"/>
            <a:ext cx="714375" cy="7207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>
                <a:solidFill>
                  <a:schemeClr val="bg1"/>
                </a:solidFill>
              </a:rPr>
              <a:t>2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1082842" y="3714750"/>
            <a:ext cx="7704000" cy="7207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ҚАҢҚАНЫ ТҰРҒЫЗҒАННАН КЕЙІН ҮЛЕСКЕРЛЕРДІҢ ҚАРАЖАТЫН ТАРТУ 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0" y="785813"/>
            <a:ext cx="91440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ҰСЫНЫСТАР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5611" name="Заголовок 1"/>
          <p:cNvSpPr txBox="1">
            <a:spLocks/>
          </p:cNvSpPr>
          <p:nvPr/>
        </p:nvSpPr>
        <p:spPr bwMode="auto">
          <a:xfrm>
            <a:off x="857224" y="0"/>
            <a:ext cx="8286776" cy="928670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Үлестік құрылыстағы жаңа тетіктері</a:t>
            </a:r>
            <a:endParaRPr lang="kk-KZ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" name="Номер слайда 2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847684" cy="714356"/>
          </a:xfrm>
          <a:ln w="63500">
            <a:solidFill>
              <a:schemeClr val="accent1"/>
            </a:solidFill>
          </a:ln>
        </p:spPr>
        <p:txBody>
          <a:bodyPr/>
          <a:lstStyle/>
          <a:p>
            <a:pPr algn="ctr"/>
            <a:fld id="{5D1CDE81-9AFF-45A6-945E-40377A928217}" type="slidenum">
              <a:rPr lang="ru-RU" sz="2800" b="1" smtClean="0">
                <a:solidFill>
                  <a:schemeClr val="tx1"/>
                </a:solidFill>
              </a:rPr>
              <a:pPr algn="ctr"/>
              <a:t>3</a:t>
            </a:fld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ctrTitle"/>
          </p:nvPr>
        </p:nvSpPr>
        <p:spPr>
          <a:xfrm>
            <a:off x="0" y="1000108"/>
            <a:ext cx="9144000" cy="5000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салушыға немесе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Жобалық компанияға қойылатын талаптар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4463" y="2571750"/>
            <a:ext cx="4284662" cy="4000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Ауыртпалығы жоқ жер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телімі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құқығындағы немесе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ұзақ мерзімді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жалдағы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Аяқталған нөлдік 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цикл –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ауыртпалығы жоқ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ЕДБ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оң шешімі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несие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шарттарында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көзделген жағдайларда Құрылыс салушыны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несиелендіру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Инжинирингілік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компанияны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таңдау туралы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компанияның оң қорытындысы</a:t>
            </a:r>
            <a:r>
              <a:rPr lang="kk-KZ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787900" y="3184525"/>
            <a:ext cx="4284663" cy="3671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0" y="14970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ӘКІМДІКТЕ РҰҚСАТ АЛУ 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(үлескерлердің қаражатын тартуға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2428082" y="4571206"/>
            <a:ext cx="4287838" cy="31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0" y="6856413"/>
            <a:ext cx="9144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85750" y="2143125"/>
            <a:ext cx="4143375" cy="3238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БІРІНШІ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тетік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БОЙЫНША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86313" y="2143125"/>
            <a:ext cx="4071937" cy="3238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тетік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БОЙЫНША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4875" y="2833706"/>
            <a:ext cx="4284663" cy="330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Ауыртпалығы жоқ жер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телімі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құқығындағы немесе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ұзақ мерзімді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жалдағы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Өз қаражаты есебінен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аяқталған «қаңқасы»;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Инжинирингілік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компанияның оң қорытындысы;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5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Қазақстанның инженерлері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қауымдастығымен сертификатталған Инжинирингілік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компаниясымен</a:t>
            </a:r>
            <a:r>
              <a:rPr lang="ru-RU" sz="1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шарты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6" name="Заголовок 1"/>
          <p:cNvSpPr txBox="1">
            <a:spLocks/>
          </p:cNvSpPr>
          <p:nvPr/>
        </p:nvSpPr>
        <p:spPr bwMode="auto">
          <a:xfrm>
            <a:off x="857224" y="0"/>
            <a:ext cx="8286776" cy="1071541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lnSpc>
                <a:spcPct val="110000"/>
              </a:lnSpc>
              <a:spcAft>
                <a:spcPts val="900"/>
              </a:spcAft>
              <a:tabLst>
                <a:tab pos="896938" algn="l"/>
              </a:tabLst>
            </a:pPr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Үлестік құрылыстағы жаңа тетіктер</a:t>
            </a:r>
            <a:endParaRPr lang="kk-KZ" sz="32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342900" indent="-342900" algn="ctr">
              <a:lnSpc>
                <a:spcPct val="110000"/>
              </a:lnSpc>
              <a:spcAft>
                <a:spcPts val="900"/>
              </a:spcAft>
              <a:tabLst>
                <a:tab pos="896938" algn="l"/>
              </a:tabLst>
            </a:pPr>
            <a:endParaRPr lang="kk-KZ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Номер слайда 25"/>
          <p:cNvSpPr txBox="1">
            <a:spLocks/>
          </p:cNvSpPr>
          <p:nvPr/>
        </p:nvSpPr>
        <p:spPr>
          <a:xfrm>
            <a:off x="0" y="0"/>
            <a:ext cx="847684" cy="1000108"/>
          </a:xfrm>
          <a:prstGeom prst="rect">
            <a:avLst/>
          </a:prstGeom>
          <a:ln w="6350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1CDE81-9AFF-45A6-945E-40377A928217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ctrTitle"/>
          </p:nvPr>
        </p:nvSpPr>
        <p:spPr>
          <a:xfrm>
            <a:off x="714348" y="785813"/>
            <a:ext cx="8072494" cy="500062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НӨЛДІК ЦИКЛГЕ ШЫҒАРҒАННАН КЕЙІН ҮЛЕСКЕРЛЕРДІҢ АҚШАСЫН ТАРТУ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93" name="Заголовок 1"/>
          <p:cNvSpPr txBox="1">
            <a:spLocks/>
          </p:cNvSpPr>
          <p:nvPr/>
        </p:nvSpPr>
        <p:spPr bwMode="auto">
          <a:xfrm>
            <a:off x="857250" y="0"/>
            <a:ext cx="8286750" cy="714375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lnSpc>
                <a:spcPct val="110000"/>
              </a:lnSpc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Үлестік құрылыстағы жаңа тетіктер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16"/>
          <p:cNvSpPr/>
          <p:nvPr/>
        </p:nvSpPr>
        <p:spPr>
          <a:xfrm>
            <a:off x="107938" y="1357298"/>
            <a:ext cx="439200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1-қадам.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1857364"/>
            <a:ext cx="4392000" cy="3040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Талаптарға сәйкес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болу -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Әкімдікте рұқсат алу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16"/>
          <p:cNvSpPr/>
          <p:nvPr/>
        </p:nvSpPr>
        <p:spPr>
          <a:xfrm>
            <a:off x="101594" y="3357562"/>
            <a:ext cx="439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01594" y="3609562"/>
            <a:ext cx="4392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Үлескерлердің қаражатын тартады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94244" y="3929066"/>
            <a:ext cx="439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Үлескерлер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94244" y="4201740"/>
            <a:ext cx="4392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Үлестік салымдарды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салушының немесе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компанияның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ЕДБ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эскроу-шотына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аударады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16"/>
          <p:cNvSpPr/>
          <p:nvPr/>
        </p:nvSpPr>
        <p:spPr>
          <a:xfrm>
            <a:off x="108562" y="6072206"/>
            <a:ext cx="4392000" cy="4663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6-шы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4244" y="6534586"/>
            <a:ext cx="4392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Тұрғын-үйді салады.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16"/>
          <p:cNvSpPr/>
          <p:nvPr/>
        </p:nvSpPr>
        <p:spPr>
          <a:xfrm>
            <a:off x="94244" y="4714884"/>
            <a:ext cx="439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94244" y="4966884"/>
            <a:ext cx="4406318" cy="10338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жүргізу барысына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ЖСҚ-ның өзгерістеріне және ақшаның мақсатты пайдалануына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мониторинг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ай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ЕДБ,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ұйымға және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ЖАО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 барысы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14876" y="1669309"/>
            <a:ext cx="4357718" cy="830997"/>
          </a:xfrm>
          <a:prstGeom prst="rect">
            <a:avLst/>
          </a:prstGeom>
          <a:noFill/>
          <a:ln w="2540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Құрылыс салушыға үлестік салымдарды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компанияның қорытындысының негізінде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жүзеге асырылады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16"/>
          <p:cNvSpPr/>
          <p:nvPr/>
        </p:nvSpPr>
        <p:spPr>
          <a:xfrm>
            <a:off x="5510842" y="4952834"/>
            <a:ext cx="3276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ұйым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510842" y="5204834"/>
            <a:ext cx="3276000" cy="1296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ҰЭМ-де аккредиттеуден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өтеді,  ҰЭМ-не үлестік құрылыстың барысы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ақпарат береді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сайтта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ақпаратты орналастырады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Стрелка вправо 43"/>
          <p:cNvSpPr/>
          <p:nvPr/>
        </p:nvSpPr>
        <p:spPr>
          <a:xfrm>
            <a:off x="4572000" y="5286388"/>
            <a:ext cx="857256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16"/>
          <p:cNvSpPr/>
          <p:nvPr/>
        </p:nvSpPr>
        <p:spPr>
          <a:xfrm>
            <a:off x="0" y="2143098"/>
            <a:ext cx="4486244" cy="2857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2500306"/>
            <a:ext cx="4486244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талаптарға сәйкес 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болу.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ұйымда сертификаттану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 салушымен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компаниямен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жасайды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5"/>
          <p:cNvSpPr txBox="1">
            <a:spLocks/>
          </p:cNvSpPr>
          <p:nvPr/>
        </p:nvSpPr>
        <p:spPr>
          <a:xfrm>
            <a:off x="0" y="0"/>
            <a:ext cx="847684" cy="714356"/>
          </a:xfrm>
          <a:prstGeom prst="rect">
            <a:avLst/>
          </a:prstGeom>
          <a:ln w="6350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1CDE81-9AFF-45A6-945E-40377A928217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ctrTitle"/>
          </p:nvPr>
        </p:nvSpPr>
        <p:spPr>
          <a:xfrm>
            <a:off x="0" y="785813"/>
            <a:ext cx="9144000" cy="500062"/>
          </a:xfrm>
        </p:spPr>
        <p:txBody>
          <a:bodyPr>
            <a:normAutofit fontScale="9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ҚАҢҚАНЫ ТҰРҒЫЗҒАННАН КЕЙІН ҮЛЕСКЕРЛЕРДІҢ АҚШАСЫН ТАРТУ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16"/>
          <p:cNvSpPr/>
          <p:nvPr/>
        </p:nvSpPr>
        <p:spPr>
          <a:xfrm>
            <a:off x="71438" y="1366838"/>
            <a:ext cx="4857750" cy="323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Жобалық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438" y="1652588"/>
            <a:ext cx="4857750" cy="50006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Талаптарға сәйкес келу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Әкімдікте рұқсат алу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6"/>
          <p:cNvSpPr/>
          <p:nvPr/>
        </p:nvSpPr>
        <p:spPr>
          <a:xfrm>
            <a:off x="79375" y="3429000"/>
            <a:ext cx="4856163" cy="2524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Жобалық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9375" y="3681412"/>
            <a:ext cx="4856163" cy="2508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Үлескерлердің қаражатын тартады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16"/>
          <p:cNvSpPr/>
          <p:nvPr/>
        </p:nvSpPr>
        <p:spPr>
          <a:xfrm>
            <a:off x="71438" y="2224088"/>
            <a:ext cx="4857750" cy="2524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Инжинирингілік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1438" y="2490788"/>
            <a:ext cx="4857750" cy="864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талаптарға сәйкес келу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ұйымда сертификаттану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Салушымен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Жобалық компаниямен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жасайды</a:t>
            </a:r>
            <a:endParaRPr lang="ru-RU" sz="1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71438" y="4013200"/>
            <a:ext cx="4857750" cy="2524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Үлескерлер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71438" y="4286250"/>
            <a:ext cx="4857750" cy="4318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Үлестік жарналарды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Салушының немесе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Жобалық компанияның ЕДБ-тағы  ағымдағы шотына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аударады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16"/>
          <p:cNvSpPr/>
          <p:nvPr/>
        </p:nvSpPr>
        <p:spPr>
          <a:xfrm>
            <a:off x="85725" y="6286500"/>
            <a:ext cx="4857750" cy="252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6-шы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Салушы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Жобалық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компания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438" y="6535738"/>
            <a:ext cx="4857750" cy="2508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Тұрғын үйді салады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16"/>
          <p:cNvSpPr/>
          <p:nvPr/>
        </p:nvSpPr>
        <p:spPr>
          <a:xfrm>
            <a:off x="71438" y="4822825"/>
            <a:ext cx="4857750" cy="2524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5-ші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Инжинирингілік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71438" y="5072074"/>
            <a:ext cx="4857750" cy="10440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Құрылыстың жүргізілуіне, ЖСҚ-ның өзгерістеріне және ақшаның мақсатты пайдалануына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мониторинг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ай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ЕДБ,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ұйымға және ЖАО-ға құрылыстың жүруі туралы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15000" y="4810125"/>
            <a:ext cx="3143250" cy="252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Аккредиттенген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ұйым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15000" y="5062538"/>
            <a:ext cx="314325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ҰЭМ-де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аккредитациядан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өтеді, 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ҰЭМ-не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үлестік құрылыстың жүруі туралы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ақпарат береді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сайтта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ақпаратты орналастырады</a:t>
            </a: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5072063" y="5214938"/>
            <a:ext cx="642937" cy="714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16" name="Заголовок 1"/>
          <p:cNvSpPr txBox="1">
            <a:spLocks/>
          </p:cNvSpPr>
          <p:nvPr/>
        </p:nvSpPr>
        <p:spPr bwMode="auto">
          <a:xfrm>
            <a:off x="857250" y="0"/>
            <a:ext cx="8286750" cy="714375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lnSpc>
                <a:spcPct val="110000"/>
              </a:lnSpc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Үлестік құрылыстағы жаңа тетіктер</a:t>
            </a:r>
            <a:endParaRPr lang="kk-KZ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14942" y="1714488"/>
            <a:ext cx="3714776" cy="1323439"/>
          </a:xfrm>
          <a:prstGeom prst="rect">
            <a:avLst/>
          </a:prstGeom>
          <a:noFill/>
          <a:ln w="2540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Салушының қаражатты мақсатсыз пайдалануы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жағдайында, Инжинирингілік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компания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жағдайдың шешілгеніне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шот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операцияларды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тоқтата тұруға құқылы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Номер слайда 25"/>
          <p:cNvSpPr txBox="1">
            <a:spLocks/>
          </p:cNvSpPr>
          <p:nvPr/>
        </p:nvSpPr>
        <p:spPr>
          <a:xfrm>
            <a:off x="0" y="0"/>
            <a:ext cx="847684" cy="714356"/>
          </a:xfrm>
          <a:prstGeom prst="rect">
            <a:avLst/>
          </a:prstGeom>
          <a:ln w="6350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1CDE81-9AFF-45A6-945E-40377A928217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Заголовок 1"/>
          <p:cNvSpPr txBox="1">
            <a:spLocks/>
          </p:cNvSpPr>
          <p:nvPr/>
        </p:nvSpPr>
        <p:spPr bwMode="auto">
          <a:xfrm>
            <a:off x="857250" y="0"/>
            <a:ext cx="8286750" cy="714375"/>
          </a:xfrm>
          <a:prstGeom prst="rect">
            <a:avLst/>
          </a:prstGeom>
          <a:solidFill>
            <a:schemeClr val="tx2">
              <a:alpha val="87057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lnSpc>
                <a:spcPct val="110000"/>
              </a:lnSpc>
              <a:spcAft>
                <a:spcPts val="900"/>
              </a:spcAft>
              <a:tabLst>
                <a:tab pos="896938" algn="l"/>
              </a:tabLst>
            </a:pP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ЗАҢ АКТІЛЕРІНЕ ӨЗГЕРІСТЕР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Номер слайда 25"/>
          <p:cNvSpPr txBox="1">
            <a:spLocks/>
          </p:cNvSpPr>
          <p:nvPr/>
        </p:nvSpPr>
        <p:spPr>
          <a:xfrm>
            <a:off x="0" y="0"/>
            <a:ext cx="847684" cy="714356"/>
          </a:xfrm>
          <a:prstGeom prst="rect">
            <a:avLst/>
          </a:prstGeom>
          <a:ln w="6350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1CDE81-9AFF-45A6-945E-40377A928217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Прямоугольник 12"/>
          <p:cNvSpPr>
            <a:spLocks noChangeArrowheads="1"/>
          </p:cNvSpPr>
          <p:nvPr/>
        </p:nvSpPr>
        <p:spPr bwMode="auto">
          <a:xfrm>
            <a:off x="428596" y="1214422"/>
            <a:ext cx="27003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«Әкімшілік құқық бұзушылық 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ҚР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Кодексі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16"/>
          <p:cNvSpPr>
            <a:spLocks noChangeArrowheads="1"/>
          </p:cNvSpPr>
          <p:nvPr/>
        </p:nvSpPr>
        <p:spPr bwMode="auto">
          <a:xfrm>
            <a:off x="3357554" y="857232"/>
            <a:ext cx="535782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Үлескерлердің ақшасын тартуға рұқсатынан айрылуға әкелетін құрылыс салушыны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компанияны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әкімшілік жауапкершілікке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тарту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айыппұл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аттестаттан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айрылуға әкелетін инжинирингтік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компанияның және сарапшылардың жауапкершілігі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көзделеді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17"/>
          <p:cNvSpPr>
            <a:spLocks noChangeArrowheads="1"/>
          </p:cNvSpPr>
          <p:nvPr/>
        </p:nvSpPr>
        <p:spPr bwMode="auto">
          <a:xfrm>
            <a:off x="3428992" y="3643314"/>
            <a:ext cx="53625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Рұқсаттан айырғаннан кейін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құрылыс салушымен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және/немесе 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компаниямен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жарнаның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тарату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жағдайларын болдырмау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71488" y="2427281"/>
            <a:ext cx="81724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00034" y="3641727"/>
            <a:ext cx="81724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12"/>
          <p:cNvSpPr>
            <a:spLocks noChangeArrowheads="1"/>
          </p:cNvSpPr>
          <p:nvPr/>
        </p:nvSpPr>
        <p:spPr bwMode="auto">
          <a:xfrm>
            <a:off x="428596" y="2500306"/>
            <a:ext cx="28575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«Қазақстан Республикасындағы сәулет, қала құрылысы және құрылыс қызметі туралы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ҚР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16"/>
          <p:cNvSpPr>
            <a:spLocks noChangeArrowheads="1"/>
          </p:cNvSpPr>
          <p:nvPr/>
        </p:nvSpPr>
        <p:spPr bwMode="auto">
          <a:xfrm>
            <a:off x="3428992" y="2500306"/>
            <a:ext cx="52911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Үлестік құрылыс аясында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 көрсету бойынша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сарапшылардың функцияларын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сәулет, қала құрылысы және құрылыс қызметі саласындағы сарапшылардан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шектеу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13"/>
          <p:cNvSpPr>
            <a:spLocks noChangeArrowheads="1"/>
          </p:cNvSpPr>
          <p:nvPr/>
        </p:nvSpPr>
        <p:spPr bwMode="auto">
          <a:xfrm>
            <a:off x="357158" y="4643446"/>
            <a:ext cx="27003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бақылау және қадағалау 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ҚР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17"/>
          <p:cNvSpPr>
            <a:spLocks noChangeArrowheads="1"/>
          </p:cNvSpPr>
          <p:nvPr/>
        </p:nvSpPr>
        <p:spPr bwMode="auto">
          <a:xfrm>
            <a:off x="3428992" y="4500570"/>
            <a:ext cx="53578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Үлескерлердің қаражатын тарту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есебінен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тұрғын үй құрылысын ұйымдастырып жатқан құрылыс салушыларды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және/немесе жобалау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компанияларды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ЖАО-мен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жоспардан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тексерулерін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28596" y="4570421"/>
            <a:ext cx="81724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13"/>
          <p:cNvSpPr>
            <a:spLocks noChangeArrowheads="1"/>
          </p:cNvSpPr>
          <p:nvPr/>
        </p:nvSpPr>
        <p:spPr bwMode="auto">
          <a:xfrm>
            <a:off x="428596" y="5572140"/>
            <a:ext cx="27003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«Рұқсаттар және хабарламалар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ҚР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17"/>
          <p:cNvSpPr>
            <a:spLocks noChangeArrowheads="1"/>
          </p:cNvSpPr>
          <p:nvPr/>
        </p:nvSpPr>
        <p:spPr bwMode="auto">
          <a:xfrm>
            <a:off x="3428992" y="5572140"/>
            <a:ext cx="52149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лицензияны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үлескерлердің ақшасын тартуға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ЖАО-ның рұқсатына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алмастыру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571472" y="5570553"/>
            <a:ext cx="81724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428596" y="3786190"/>
            <a:ext cx="2714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Жарнама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ҚР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777</Words>
  <Application>Microsoft Office PowerPoint</Application>
  <PresentationFormat>Экран (4:3)</PresentationFormat>
  <Paragraphs>119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Құрылыс салушыға немесе Жобалық компанияға қойылатын талаптар</vt:lpstr>
      <vt:lpstr>1. НӨЛДІК ЦИКЛГЕ ШЫҒАРҒАННАН КЕЙІН ҮЛЕСКЕРЛЕРДІҢ АҚШАСЫН ТАРТУ</vt:lpstr>
      <vt:lpstr>2. ҚАҢҚАНЫ ТҰРҒЫЗҒАННАН КЕЙІН ҮЛЕСКЕРЛЕРДІҢ АҚШАСЫН ТАРТУ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Анар</cp:lastModifiedBy>
  <cp:revision>99</cp:revision>
  <dcterms:created xsi:type="dcterms:W3CDTF">2014-04-30T04:50:00Z</dcterms:created>
  <dcterms:modified xsi:type="dcterms:W3CDTF">2014-09-23T14:02:28Z</dcterms:modified>
</cp:coreProperties>
</file>