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72" r:id="rId4"/>
    <p:sldId id="284" r:id="rId5"/>
    <p:sldId id="285" r:id="rId6"/>
    <p:sldId id="286" r:id="rId7"/>
    <p:sldId id="287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04" autoAdjust="0"/>
    <p:restoredTop sz="94660"/>
  </p:normalViewPr>
  <p:slideViewPr>
    <p:cSldViewPr>
      <p:cViewPr varScale="1">
        <p:scale>
          <a:sx n="99" d="100"/>
          <a:sy n="99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13373789760023699"/>
          <c:y val="2.8285547637564339E-2"/>
          <c:w val="0.72072655432143495"/>
          <c:h val="0.714342255622391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санитарно-эпидемиологического надзора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3"/>
            <c:bubble3D val="1"/>
          </c:dPt>
          <c:cat>
            <c:strRef>
              <c:f>Лист1!$A$2:$A$5</c:f>
              <c:strCache>
                <c:ptCount val="1"/>
                <c:pt idx="0">
                  <c:v>Барлық қадағалау объектілері - 123 408 бірлік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17.100000000000001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3551985524158815E-3"/>
          <c:y val="0.78561996220698582"/>
          <c:w val="0.90049360376788212"/>
          <c:h val="0.1672547280693374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004695477764204"/>
          <c:y val="3.2394359810361206E-2"/>
          <c:w val="0.59472582017993569"/>
          <c:h val="0.722215105351106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жоғары тәуекел дәрежесіндегі объектілер - 12 340 бірлік</c:v>
                </c:pt>
                <c:pt idx="1">
                  <c:v>орташа тәуекел дәрежесіндегі объектілер  - 37 022 бірлік</c:v>
                </c:pt>
                <c:pt idx="2">
                  <c:v>болмашы тәуекел дәрежесіндегі объектілер - 74 046 бірлік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31</c:v>
                </c:pt>
                <c:pt idx="2">
                  <c:v>56</c:v>
                </c:pt>
              </c:numCache>
            </c:numRef>
          </c:val>
        </c:ser>
        <c:firstSliceAng val="0"/>
      </c:pie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79272992655989105"/>
          <c:w val="1"/>
          <c:h val="0.20727007344011586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0.26496</cdr:y>
    </cdr:from>
    <cdr:to>
      <cdr:x>0.71154</cdr:x>
      <cdr:y>0.46139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28693" y="946411"/>
          <a:ext cx="1714512" cy="701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800" b="1" dirty="0" smtClean="0">
              <a:solidFill>
                <a:schemeClr val="bg1"/>
              </a:solidFill>
            </a:rPr>
            <a:t>жоспарлы тексерулердің</a:t>
          </a:r>
          <a:endParaRPr lang="ru-RU" sz="18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100 %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0.51355</cdr:x>
      <cdr:y>0.16071</cdr:y>
    </cdr:from>
    <cdr:to>
      <cdr:x>0.70555</cdr:x>
      <cdr:y>0.23158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52511" y="648072"/>
          <a:ext cx="767392" cy="285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0.28788</cdr:x>
      <cdr:y>0.39655</cdr:y>
    </cdr:from>
    <cdr:to>
      <cdr:x>0.48449</cdr:x>
      <cdr:y>0.46798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368153" y="1656184"/>
          <a:ext cx="934395" cy="2983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60,1%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0.56305</cdr:x>
      <cdr:y>0.35714</cdr:y>
    </cdr:from>
    <cdr:to>
      <cdr:x>0.75966</cdr:x>
      <cdr:y>0.42857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412553" y="1440160"/>
          <a:ext cx="842392" cy="28803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29,9%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0.49583</cdr:x>
      <cdr:y>0.10714</cdr:y>
    </cdr:from>
    <cdr:to>
      <cdr:x>0.69243</cdr:x>
      <cdr:y>0.17857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2124521" y="432048"/>
          <a:ext cx="842392" cy="28803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10%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0.60345</cdr:y>
    </cdr:from>
    <cdr:to>
      <cdr:x>0.36364</cdr:x>
      <cdr:y>0.70689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0" y="2261632"/>
          <a:ext cx="1714529" cy="38767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50" b="1" dirty="0" smtClean="0">
              <a:solidFill>
                <a:schemeClr val="tx1"/>
              </a:solidFill>
            </a:rPr>
            <a:t>Тек </a:t>
          </a:r>
          <a:r>
            <a:rPr lang="ru-RU" sz="1250" b="1" dirty="0" err="1" smtClean="0">
              <a:solidFill>
                <a:schemeClr val="tx1"/>
              </a:solidFill>
            </a:rPr>
            <a:t>жоспардан</a:t>
          </a:r>
          <a:endParaRPr lang="ru-RU" sz="125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250" b="1" dirty="0" err="1" smtClean="0">
              <a:solidFill>
                <a:schemeClr val="tx1"/>
              </a:solidFill>
            </a:rPr>
            <a:t>тыс</a:t>
          </a:r>
          <a:r>
            <a:rPr lang="ru-RU" sz="1250" b="1" dirty="0" smtClean="0">
              <a:solidFill>
                <a:schemeClr val="tx1"/>
              </a:solidFill>
            </a:rPr>
            <a:t> </a:t>
          </a:r>
          <a:r>
            <a:rPr lang="ru-RU" sz="1250" b="1" dirty="0" err="1" smtClean="0">
              <a:solidFill>
                <a:schemeClr val="tx1"/>
              </a:solidFill>
            </a:rPr>
            <a:t>тәртіпте</a:t>
          </a:r>
          <a:endParaRPr lang="ru-RU" sz="125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0.21212</cdr:x>
      <cdr:y>0.55277</cdr:y>
    </cdr:from>
    <cdr:to>
      <cdr:x>0.25757</cdr:x>
      <cdr:y>0.63898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1000132" y="2071702"/>
          <a:ext cx="214292" cy="323101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0.77273</cdr:x>
      <cdr:y>0.08621</cdr:y>
    </cdr:from>
    <cdr:to>
      <cdr:x>0.77273</cdr:x>
      <cdr:y>0.24138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3672409" y="360040"/>
          <a:ext cx="12" cy="64807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0.65152</cdr:x>
      <cdr:y>0.08621</cdr:y>
    </cdr:from>
    <cdr:to>
      <cdr:x>0.77273</cdr:x>
      <cdr:y>0.10345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3096367" y="360040"/>
          <a:ext cx="576042" cy="7201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0.75758</cdr:x>
      <cdr:y>0</cdr:y>
    </cdr:from>
    <cdr:to>
      <cdr:x>1</cdr:x>
      <cdr:y>0.22873</cdr:y>
    </cdr:to>
    <cdr:sp macro="" textlink="">
      <cdr:nvSpPr>
        <cdr:cNvPr id="16" name="Скругленный прямоугольник 15"/>
        <cdr:cNvSpPr/>
      </cdr:nvSpPr>
      <cdr:spPr>
        <a:xfrm xmlns:a="http://schemas.openxmlformats.org/drawingml/2006/main">
          <a:off x="3571900" y="0"/>
          <a:ext cx="1143008" cy="85725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err="1" smtClean="0">
              <a:solidFill>
                <a:schemeClr val="tx1"/>
              </a:solidFill>
            </a:rPr>
            <a:t>Тексеру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жүргізудің ерекше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1" dirty="0" err="1" smtClean="0">
              <a:solidFill>
                <a:schemeClr val="tx1"/>
              </a:solidFill>
            </a:rPr>
            <a:t>тәртбі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3CF6E-ACCF-42B2-BCFA-FE36DE8ADF12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4751-F635-46E4-B654-07A9356E4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5322" indent="-28666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6648" indent="-229329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5309" indent="-229329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63967" indent="-229329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22627" indent="-229329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81286" indent="-229329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39946" indent="-229329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98604" indent="-229329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4CB4A7-0661-4348-9D40-84849EE03BF7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117B-BC3C-4520-98C0-BAEBE67DEF47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BE89-DD83-4C3B-BDB5-33BCE2315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9"/>
          <p:cNvSpPr txBox="1">
            <a:spLocks noChangeArrowheads="1"/>
          </p:cNvSpPr>
          <p:nvPr/>
        </p:nvSpPr>
        <p:spPr bwMode="auto">
          <a:xfrm>
            <a:off x="381000" y="-3175"/>
            <a:ext cx="8302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28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Қазақстан Республикасы</a:t>
            </a:r>
          </a:p>
          <a:p>
            <a:pPr algn="ctr" eaLnBrk="1" hangingPunct="1"/>
            <a:r>
              <a:rPr lang="kk-KZ" sz="28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Ұлттық экономика министрлігі</a:t>
            </a:r>
            <a:endParaRPr lang="ru-RU" sz="28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9144000" cy="42780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sz="3400" b="1" dirty="0" smtClean="0">
                <a:solidFill>
                  <a:srgbClr val="0070C0"/>
                </a:solidFill>
                <a:latin typeface="+mn-lt"/>
              </a:rPr>
              <a:t>“Қазақстан Республикасының кейбір заңнамалық актілеріне Қазақстан Республикасында кәсіпкерлік қызмет үшін</a:t>
            </a:r>
            <a:endParaRPr lang="ru-RU" sz="3400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kk-KZ" sz="3400" b="1" dirty="0" smtClean="0">
                <a:solidFill>
                  <a:srgbClr val="0070C0"/>
                </a:solidFill>
                <a:latin typeface="+mn-lt"/>
              </a:rPr>
              <a:t> жағдайды түбегейлі жақсарту мәселелері бойынша өзгерістер мен толықтырулар енгізу туралы” Қазақстан Республикасы Заңының жобасы туралы</a:t>
            </a:r>
            <a:endParaRPr lang="ru-RU" sz="3400" dirty="0" smtClean="0">
              <a:solidFill>
                <a:srgbClr val="0070C0"/>
              </a:solidFill>
              <a:latin typeface="+mn-lt"/>
            </a:endParaRPr>
          </a:p>
          <a:p>
            <a:pPr algn="ctr"/>
            <a:endParaRPr lang="ru-RU" sz="3400" b="1" dirty="0" smtClean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52" name="TextBox 10"/>
          <p:cNvSpPr txBox="1">
            <a:spLocks noChangeArrowheads="1"/>
          </p:cNvSpPr>
          <p:nvPr/>
        </p:nvSpPr>
        <p:spPr bwMode="auto">
          <a:xfrm>
            <a:off x="3074988" y="5802313"/>
            <a:ext cx="2957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Астана, </a:t>
            </a:r>
            <a:r>
              <a:rPr lang="ru-RU" sz="2200" b="1" dirty="0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2014 </a:t>
            </a:r>
            <a:r>
              <a:rPr lang="ru-RU" sz="2200" b="1" dirty="0" err="1" smtClean="0">
                <a:solidFill>
                  <a:srgbClr val="376092"/>
                </a:solidFill>
                <a:latin typeface="Calibri" pitchFamily="34" charset="0"/>
                <a:cs typeface="Arial" charset="0"/>
              </a:rPr>
              <a:t>жыл</a:t>
            </a:r>
            <a:endParaRPr lang="ru-RU" sz="2200" b="1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53" name="Picture 2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965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1066800"/>
            <a:ext cx="8302625" cy="0"/>
          </a:xfrm>
          <a:prstGeom prst="lin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500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85720" y="1357298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2.1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Санитариялық-эпидемиологиялық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Arial" charset="0"/>
              </a:rPr>
            </a:b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қадағалау реформасы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" name="Заголовок 16"/>
          <p:cNvSpPr txBox="1">
            <a:spLocks/>
          </p:cNvSpPr>
          <p:nvPr/>
        </p:nvSpPr>
        <p:spPr>
          <a:xfrm>
            <a:off x="-428660" y="1285860"/>
            <a:ext cx="9438556" cy="71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Нәтиже: тексерулердің 60,1%-ға кемуі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238626698"/>
              </p:ext>
            </p:extLst>
          </p:nvPr>
        </p:nvGraphicFramePr>
        <p:xfrm>
          <a:off x="214283" y="2786058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48" y="2143116"/>
            <a:ext cx="2520280" cy="468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2"/>
                </a:solidFill>
              </a:rPr>
              <a:t>Қазіргі жағдай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2214554"/>
            <a:ext cx="187220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2"/>
                </a:solidFill>
              </a:rPr>
              <a:t>Болашақтағы жағдай</a:t>
            </a:r>
            <a:endParaRPr lang="ru-RU" sz="22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4030202344"/>
              </p:ext>
            </p:extLst>
          </p:nvPr>
        </p:nvGraphicFramePr>
        <p:xfrm>
          <a:off x="4000496" y="2714620"/>
          <a:ext cx="4714908" cy="374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42852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2.2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Тексеруге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жататын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талаптарды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қысқарту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  <a:p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5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90872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837268"/>
            <a:ext cx="850112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200" b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Arial" pitchFamily="34" charset="0"/>
              </a:rPr>
              <a:t>Қазақстан Республикасы Ұлттық экономика министрлігі Елбасы Жарлығының 3-тармағын орындау үшін Ұлттық кәсіпкерлер палатасымен және сарапшылық топпен бірлесіп, мемлекеттік бақылау мен қадағалауды жүзеге асыру кезінде жеке кәсіпкерлік субъектілеріне қойылатын талаптарды қысқарту бойынша жұмыс жүргізді.</a:t>
            </a:r>
            <a:endParaRPr lang="ru-RU" sz="2200" b="1" dirty="0">
              <a:solidFill>
                <a:schemeClr val="tx2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chemeClr val="tx2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kk-KZ" sz="2400" b="1" dirty="0" smtClean="0">
                <a:solidFill>
                  <a:schemeClr val="tx2"/>
                </a:solidFill>
              </a:rPr>
              <a:t>    </a:t>
            </a:r>
            <a:r>
              <a:rPr lang="kk-KZ" sz="2200" b="1" dirty="0" smtClean="0">
                <a:solidFill>
                  <a:schemeClr val="tx2"/>
                </a:solidFill>
              </a:rPr>
              <a:t>Талаптарды </a:t>
            </a:r>
            <a:r>
              <a:rPr lang="kk-KZ" sz="2200" b="1" dirty="0">
                <a:solidFill>
                  <a:schemeClr val="tx2"/>
                </a:solidFill>
              </a:rPr>
              <a:t>тексеру қорытындысы бойынша 9 мемлекеттік орган 5228 талаптың ішінен 1810 талапты немесе талаптардың барлық санының 34,6</a:t>
            </a:r>
            <a:r>
              <a:rPr lang="ru-RU" sz="2200" b="1" dirty="0">
                <a:solidFill>
                  <a:schemeClr val="tx2"/>
                </a:solidFill>
              </a:rPr>
              <a:t>% </a:t>
            </a:r>
            <a:r>
              <a:rPr lang="kk-KZ" sz="2200" b="1" dirty="0">
                <a:solidFill>
                  <a:schemeClr val="tx2"/>
                </a:solidFill>
              </a:rPr>
              <a:t>қысқартты</a:t>
            </a:r>
            <a:r>
              <a:rPr lang="ru-RU" sz="22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124744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Негіздеме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000504"/>
            <a:ext cx="4392488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Нәтиже:</a:t>
            </a:r>
            <a:endParaRPr lang="ru-RU" sz="2800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2.2 </a:t>
            </a:r>
            <a:r>
              <a:rPr lang="ru-RU" sz="2000" b="1" dirty="0" err="1" smtClean="0">
                <a:solidFill>
                  <a:schemeClr val="accent1"/>
                </a:solidFill>
                <a:latin typeface="Arial" charset="0"/>
              </a:rPr>
              <a:t>Мемлекеттік</a:t>
            </a:r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Arial" charset="0"/>
              </a:rPr>
              <a:t>органдар</a:t>
            </a:r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Arial" charset="0"/>
              </a:rPr>
              <a:t>бөлінісінде талаптарды</a:t>
            </a:r>
            <a:r>
              <a:rPr lang="ru-RU" sz="20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Arial" charset="0"/>
              </a:rPr>
              <a:t>қысқарту статистикасы</a:t>
            </a:r>
            <a:endParaRPr lang="ru-RU" sz="20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35425"/>
              </p:ext>
            </p:extLst>
          </p:nvPr>
        </p:nvGraphicFramePr>
        <p:xfrm>
          <a:off x="142841" y="683940"/>
          <a:ext cx="8858317" cy="59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418"/>
                <a:gridCol w="2437061"/>
                <a:gridCol w="1907279"/>
                <a:gridCol w="1907280"/>
                <a:gridCol w="1907279"/>
              </a:tblGrid>
              <a:tr h="481886">
                <a:tc>
                  <a:txBody>
                    <a:bodyPr/>
                    <a:lstStyle/>
                    <a:p>
                      <a:pPr algn="ctr"/>
                      <a:r>
                        <a:rPr lang="kk-KZ" sz="1300" b="1" dirty="0" smtClean="0"/>
                        <a:t>№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Мемлекеттік</a:t>
                      </a:r>
                      <a:r>
                        <a:rPr lang="ru-RU" sz="1300" dirty="0" smtClean="0"/>
                        <a:t> орган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Барлық</a:t>
                      </a:r>
                      <a:r>
                        <a:rPr lang="ru-RU" sz="1300" baseline="0" dirty="0" err="1" smtClean="0"/>
                        <a:t> талаптар</a:t>
                      </a:r>
                      <a:r>
                        <a:rPr lang="ru-RU" sz="1300" baseline="0" dirty="0" smtClean="0"/>
                        <a:t> саны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Қысқартылған талаптар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Қысқарту </a:t>
                      </a:r>
                      <a:r>
                        <a:rPr lang="ru-RU" sz="1300" dirty="0" smtClean="0"/>
                        <a:t>%</a:t>
                      </a:r>
                      <a:endParaRPr lang="ru-RU" sz="1300" dirty="0"/>
                    </a:p>
                  </a:txBody>
                  <a:tcPr/>
                </a:tc>
              </a:tr>
              <a:tr h="58508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Ұлттық </a:t>
                      </a:r>
                      <a:r>
                        <a:rPr lang="ru-RU" sz="1400" b="1" dirty="0" smtClean="0"/>
                        <a:t>экономика </a:t>
                      </a:r>
                      <a:r>
                        <a:rPr lang="ru-RU" sz="1400" b="1" dirty="0" err="1" smtClean="0"/>
                        <a:t>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1883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1162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61,7%</a:t>
                      </a:r>
                      <a:endParaRPr lang="ru-RU" sz="1400" b="1" dirty="0"/>
                    </a:p>
                  </a:txBody>
                  <a:tcPr/>
                </a:tc>
              </a:tr>
              <a:tr h="51200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Ауыл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шаруашылығы 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925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379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41,0%</a:t>
                      </a:r>
                      <a:endParaRPr lang="ru-RU" sz="1400" b="1" dirty="0"/>
                    </a:p>
                  </a:txBody>
                  <a:tcPr/>
                </a:tc>
              </a:tr>
              <a:tr h="68841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Денсаулық сақтау және әлеуметтік </a:t>
                      </a:r>
                      <a:r>
                        <a:rPr lang="ru-RU" sz="1400" b="1" dirty="0" smtClean="0"/>
                        <a:t>даму </a:t>
                      </a:r>
                      <a:r>
                        <a:rPr lang="ru-RU" sz="1400" b="1" dirty="0" err="1" smtClean="0"/>
                        <a:t>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351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24,2%</a:t>
                      </a:r>
                      <a:endParaRPr lang="ru-RU" sz="1400" b="1" dirty="0"/>
                    </a:p>
                  </a:txBody>
                  <a:tcPr/>
                </a:tc>
              </a:tr>
              <a:tr h="51200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Мәдениет</a:t>
                      </a:r>
                      <a:r>
                        <a:rPr lang="ru-RU" sz="1400" b="1" baseline="0" dirty="0" err="1" smtClean="0"/>
                        <a:t> және </a:t>
                      </a:r>
                      <a:r>
                        <a:rPr lang="ru-RU" sz="1400" b="1" baseline="0" dirty="0" smtClean="0"/>
                        <a:t>спорт </a:t>
                      </a:r>
                      <a:r>
                        <a:rPr lang="ru-RU" sz="1400" b="1" baseline="0" dirty="0" err="1" smtClean="0"/>
                        <a:t>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23,9%</a:t>
                      </a:r>
                      <a:endParaRPr lang="ru-RU" sz="1400" b="1" dirty="0"/>
                    </a:p>
                  </a:txBody>
                  <a:tcPr/>
                </a:tc>
              </a:tr>
              <a:tr h="58508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Инвестициялар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және </a:t>
                      </a:r>
                      <a:r>
                        <a:rPr lang="ru-RU" sz="1400" b="1" baseline="0" dirty="0" smtClean="0"/>
                        <a:t>даму </a:t>
                      </a:r>
                      <a:r>
                        <a:rPr lang="ru-RU" sz="1400" b="1" baseline="0" dirty="0" err="1" smtClean="0"/>
                        <a:t>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698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152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21,8%</a:t>
                      </a:r>
                      <a:endParaRPr lang="ru-RU" sz="1400" b="1" dirty="0"/>
                    </a:p>
                  </a:txBody>
                  <a:tcPr/>
                </a:tc>
              </a:tr>
              <a:tr h="3552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Энергетика </a:t>
                      </a:r>
                      <a:r>
                        <a:rPr lang="ru-RU" sz="1400" b="1" dirty="0" err="1" smtClean="0"/>
                        <a:t>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9,2%</a:t>
                      </a:r>
                      <a:endParaRPr lang="ru-RU" sz="1400" b="1" dirty="0"/>
                    </a:p>
                  </a:txBody>
                  <a:tcPr/>
                </a:tc>
              </a:tr>
              <a:tr h="3552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b="1" dirty="0" smtClean="0"/>
                        <a:t>Әділет</a:t>
                      </a:r>
                      <a:r>
                        <a:rPr lang="kk-KZ" sz="1400" b="1" baseline="0" dirty="0" smtClean="0"/>
                        <a:t> 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8,7%</a:t>
                      </a:r>
                      <a:endParaRPr lang="ru-RU" sz="1400" b="1" dirty="0"/>
                    </a:p>
                  </a:txBody>
                  <a:tcPr/>
                </a:tc>
              </a:tr>
              <a:tr h="4876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Ішкі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істер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1126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0,5%</a:t>
                      </a:r>
                      <a:endParaRPr lang="ru-RU" sz="1400" b="1" dirty="0"/>
                    </a:p>
                  </a:txBody>
                  <a:tcPr/>
                </a:tc>
              </a:tr>
              <a:tr h="51200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Білім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және ғылым 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552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Қаржы министрлігі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51200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Ұлттық </a:t>
                      </a:r>
                      <a:r>
                        <a:rPr lang="ru-RU" sz="1400" b="1" dirty="0" smtClean="0"/>
                        <a:t>Банк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35</a:t>
                      </a:r>
                      <a:endParaRPr lang="ru-RU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/>
                        <a:t>Күшін</a:t>
                      </a:r>
                      <a:r>
                        <a:rPr lang="ru-RU" sz="1400" b="1" baseline="0" dirty="0" err="1" smtClean="0"/>
                        <a:t> жояды</a:t>
                      </a:r>
                      <a:r>
                        <a:rPr lang="ru-RU" sz="1400" b="1" baseline="0" dirty="0" smtClean="0"/>
                        <a:t>, </a:t>
                      </a:r>
                      <a:r>
                        <a:rPr lang="ru-RU" sz="1400" b="1" baseline="0" dirty="0" err="1" smtClean="0"/>
                        <a:t>себебі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ДСжӘДМ-мен қайталанады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500034" y="714356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0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2.3 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ШОБ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таратуды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оңайлату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1500174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Заголовок 16"/>
          <p:cNvSpPr txBox="1">
            <a:spLocks/>
          </p:cNvSpPr>
          <p:nvPr/>
        </p:nvSpPr>
        <p:spPr>
          <a:xfrm>
            <a:off x="785786" y="571481"/>
            <a:ext cx="7286677" cy="50006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err="1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Тарату</a:t>
            </a: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мынадай</a:t>
            </a: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жолмен</a:t>
            </a:r>
            <a:r>
              <a:rPr lang="ru-RU" sz="2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оңайлатылады:</a:t>
            </a:r>
            <a:endParaRPr lang="ru-RU" sz="24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928926" y="100010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500694" y="100010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643438" y="2071678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chemeClr val="tx2"/>
                </a:solidFill>
              </a:rPr>
              <a:t>Тәуекелдер </a:t>
            </a:r>
            <a:r>
              <a:rPr lang="ru-RU" b="1" u="sng" dirty="0" smtClean="0">
                <a:solidFill>
                  <a:schemeClr val="tx2"/>
                </a:solidFill>
              </a:rPr>
              <a:t>: </a:t>
            </a:r>
            <a:r>
              <a:rPr lang="ru-RU" dirty="0" err="1" smtClean="0">
                <a:solidFill>
                  <a:schemeClr val="tx2"/>
                </a:solidFill>
              </a:rPr>
              <a:t>қарызы </a:t>
            </a:r>
            <a:r>
              <a:rPr lang="ru-RU" dirty="0" smtClean="0">
                <a:solidFill>
                  <a:schemeClr val="tx2"/>
                </a:solidFill>
              </a:rPr>
              <a:t>бар дара </a:t>
            </a:r>
            <a:r>
              <a:rPr lang="ru-RU" dirty="0" err="1" smtClean="0">
                <a:solidFill>
                  <a:schemeClr val="tx2"/>
                </a:solidFill>
              </a:rPr>
              <a:t>кәсіпкерді тарату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және басқа сұрақтар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2071678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chemeClr val="tx2"/>
                </a:solidFill>
              </a:rPr>
              <a:t>Тәуекелдер:</a:t>
            </a:r>
            <a:r>
              <a:rPr lang="ru-RU" b="1" u="sng" dirty="0" smtClean="0">
                <a:solidFill>
                  <a:schemeClr val="tx2"/>
                </a:solidFill>
              </a:rPr>
              <a:t> </a:t>
            </a:r>
            <a:r>
              <a:rPr lang="kk-KZ" dirty="0" smtClean="0">
                <a:solidFill>
                  <a:schemeClr val="tx2"/>
                </a:solidFill>
                <a:cs typeface="Arial" pitchFamily="34" charset="0"/>
              </a:rPr>
              <a:t>аудиторлық ұйымдар  және жеке кәсіпкерлік субъектісі арасында сөз байласу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58" y="1357298"/>
            <a:ext cx="4159785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Аудиторлық қорытынды негізінде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тарату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43438" y="1357298"/>
            <a:ext cx="4159785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Дара </a:t>
            </a:r>
            <a:r>
              <a:rPr lang="ru-RU" dirty="0" err="1" smtClean="0">
                <a:solidFill>
                  <a:schemeClr val="bg1"/>
                </a:solidFill>
              </a:rPr>
              <a:t>кәсіпкерлікті таратудың хабарлама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жасау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тәртбі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58" y="3286124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chemeClr val="tx2"/>
                </a:solidFill>
              </a:rPr>
              <a:t>Тәуекелдерді барынша</a:t>
            </a:r>
            <a:r>
              <a:rPr lang="ru-RU" b="1" u="sng" dirty="0" smtClean="0">
                <a:solidFill>
                  <a:schemeClr val="tx2"/>
                </a:solidFill>
              </a:rPr>
              <a:t> </a:t>
            </a:r>
            <a:r>
              <a:rPr lang="ru-RU" b="1" u="sng" dirty="0" err="1" smtClean="0">
                <a:solidFill>
                  <a:schemeClr val="tx2"/>
                </a:solidFill>
              </a:rPr>
              <a:t>азайту</a:t>
            </a:r>
            <a:r>
              <a:rPr lang="ru-RU" b="1" u="sng" dirty="0" smtClean="0">
                <a:solidFill>
                  <a:schemeClr val="tx2"/>
                </a:solidFill>
              </a:rPr>
              <a:t>: </a:t>
            </a:r>
            <a:r>
              <a:rPr lang="ru-RU" u="sng" dirty="0" err="1" smtClean="0">
                <a:solidFill>
                  <a:schemeClr val="tx2"/>
                </a:solidFill>
              </a:rPr>
              <a:t>рәсімді нақты регламенттеу</a:t>
            </a:r>
            <a:r>
              <a:rPr lang="ru-RU" u="sng" dirty="0" smtClean="0">
                <a:solidFill>
                  <a:schemeClr val="tx2"/>
                </a:solidFill>
              </a:rPr>
              <a:t> </a:t>
            </a:r>
            <a:r>
              <a:rPr lang="ru-RU" u="sng" dirty="0" err="1" smtClean="0">
                <a:solidFill>
                  <a:schemeClr val="tx2"/>
                </a:solidFill>
              </a:rPr>
              <a:t>және аудиторлық ұйымдардың жауапкершілігін</a:t>
            </a:r>
            <a:r>
              <a:rPr lang="ru-RU" u="sng" dirty="0" smtClean="0">
                <a:solidFill>
                  <a:schemeClr val="tx2"/>
                </a:solidFill>
              </a:rPr>
              <a:t> </a:t>
            </a:r>
            <a:r>
              <a:rPr lang="ru-RU" u="sng" dirty="0" err="1" smtClean="0">
                <a:solidFill>
                  <a:schemeClr val="tx2"/>
                </a:solidFill>
              </a:rPr>
              <a:t>енгізу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3438" y="3286124"/>
            <a:ext cx="414340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chemeClr val="tx2"/>
                </a:solidFill>
              </a:rPr>
              <a:t>Тәуекелдерді барынша</a:t>
            </a:r>
            <a:r>
              <a:rPr lang="ru-RU" b="1" u="sng" dirty="0" smtClean="0">
                <a:solidFill>
                  <a:schemeClr val="tx2"/>
                </a:solidFill>
              </a:rPr>
              <a:t> </a:t>
            </a:r>
            <a:r>
              <a:rPr lang="ru-RU" b="1" u="sng" dirty="0" err="1" smtClean="0">
                <a:solidFill>
                  <a:schemeClr val="tx2"/>
                </a:solidFill>
              </a:rPr>
              <a:t>азайту</a:t>
            </a:r>
            <a:r>
              <a:rPr lang="ru-RU" b="1" u="sng" dirty="0" smtClean="0">
                <a:solidFill>
                  <a:schemeClr val="tx2"/>
                </a:solidFill>
              </a:rPr>
              <a:t>: </a:t>
            </a:r>
            <a:r>
              <a:rPr lang="ru-RU" dirty="0" smtClean="0">
                <a:solidFill>
                  <a:schemeClr val="tx2"/>
                </a:solidFill>
              </a:rPr>
              <a:t>осы </a:t>
            </a:r>
            <a:r>
              <a:rPr lang="ru-RU" dirty="0" err="1" smtClean="0">
                <a:solidFill>
                  <a:schemeClr val="tx2"/>
                </a:solidFill>
              </a:rPr>
              <a:t>жолмен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таратылған </a:t>
            </a:r>
            <a:r>
              <a:rPr lang="ru-RU" dirty="0" smtClean="0">
                <a:solidFill>
                  <a:schemeClr val="tx2"/>
                </a:solidFill>
              </a:rPr>
              <a:t>дара </a:t>
            </a:r>
            <a:r>
              <a:rPr lang="ru-RU" dirty="0" err="1" smtClean="0">
                <a:solidFill>
                  <a:schemeClr val="tx2"/>
                </a:solidFill>
              </a:rPr>
              <a:t>кәсіпкерлер </a:t>
            </a:r>
            <a:r>
              <a:rPr lang="ru-RU" dirty="0" smtClean="0">
                <a:solidFill>
                  <a:schemeClr val="tx2"/>
                </a:solidFill>
              </a:rPr>
              <a:t>5 </a:t>
            </a:r>
            <a:r>
              <a:rPr lang="ru-RU" dirty="0" err="1" smtClean="0">
                <a:solidFill>
                  <a:schemeClr val="tx2"/>
                </a:solidFill>
              </a:rPr>
              <a:t>жылға дейін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талап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қою мерзімі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сақталады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58" y="4500570"/>
            <a:ext cx="8429684" cy="21431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b="1" dirty="0" smtClean="0">
                <a:solidFill>
                  <a:schemeClr val="tx2"/>
                </a:solidFill>
                <a:cs typeface="Arial" pitchFamily="34" charset="0"/>
              </a:rPr>
              <a:t>Нәтиже: </a:t>
            </a:r>
            <a:r>
              <a:rPr lang="kk-KZ" dirty="0" smtClean="0">
                <a:solidFill>
                  <a:schemeClr val="tx2"/>
                </a:solidFill>
                <a:cs typeface="Arial" pitchFamily="34" charset="0"/>
              </a:rPr>
              <a:t>жаңашылдық салық төлеушілерді тарату тәртібін оңайлатуға және салық органдары жүзеге асыратын тарату тексерулерінің санын азайтуға мүмкіндік береді, сондай-ақ нарықтың кеңеюіне және аудиторлық ұйымдар қызметіне сұраныстың артуына ықпал ететін болады.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dirty="0" smtClean="0">
                <a:solidFill>
                  <a:schemeClr val="tx2"/>
                </a:solidFill>
                <a:cs typeface="Arial" pitchFamily="34" charset="0"/>
              </a:rPr>
              <a:t>Осылайша, аудиторлық ұйымдар  қорытындысы негізінде таратудың оңайлатылған тәртібін енгізу салықтық тарату тексерулерінің санын </a:t>
            </a:r>
            <a:r>
              <a:rPr lang="ru-RU" dirty="0">
                <a:solidFill>
                  <a:schemeClr val="tx2"/>
                </a:solidFill>
              </a:rPr>
              <a:t>90</a:t>
            </a:r>
            <a:r>
              <a:rPr lang="ru-RU" dirty="0" smtClean="0">
                <a:solidFill>
                  <a:schemeClr val="tx2"/>
                </a:solidFill>
              </a:rPr>
              <a:t>% </a:t>
            </a:r>
            <a:r>
              <a:rPr lang="ru-RU" dirty="0" err="1" smtClean="0">
                <a:solidFill>
                  <a:schemeClr val="tx2"/>
                </a:solidFill>
              </a:rPr>
              <a:t>қысқартуға мүмкіндік береді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charset="0"/>
              </a:rPr>
              <a:t>2.4 </a:t>
            </a:r>
            <a:r>
              <a:rPr lang="ru-RU" sz="2400" b="1" dirty="0" err="1" smtClean="0">
                <a:solidFill>
                  <a:schemeClr val="accent1"/>
                </a:solidFill>
                <a:latin typeface="Arial" charset="0"/>
              </a:rPr>
              <a:t>Ұлттық кәсіпкерлер палатасының </a:t>
            </a:r>
            <a:r>
              <a:rPr lang="ru-RU" sz="2400" b="1" dirty="0" err="1" smtClean="0">
                <a:solidFill>
                  <a:schemeClr val="accent1"/>
                </a:solidFill>
                <a:latin typeface="Arial" charset="0"/>
              </a:rPr>
              <a:t>рөлінің күшеюі</a:t>
            </a:r>
            <a:endParaRPr lang="ru-RU" sz="24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34" y="857232"/>
            <a:ext cx="82478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000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642918"/>
            <a:ext cx="82153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kk-KZ" b="1" dirty="0"/>
              <a:t>Ұлттық кәсіпкерлер палатасының рөлін </a:t>
            </a:r>
            <a:r>
              <a:rPr lang="kk-KZ" b="1" dirty="0" smtClean="0"/>
              <a:t>күшейту </a:t>
            </a:r>
            <a:r>
              <a:rPr lang="kk-KZ" b="1" dirty="0"/>
              <a:t>кәсіпкерлер құқықтарын қорғау жөніндегі уәкіл институтын (бизнес-омбудсмен) енгізу жолымен іске асырылады </a:t>
            </a:r>
            <a:endParaRPr lang="ru-RU" b="1" dirty="0"/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kk-KZ" dirty="0" smtClean="0"/>
              <a:t> </a:t>
            </a:r>
            <a:endParaRPr lang="en-US" b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64305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Омбудсмен </a:t>
            </a:r>
            <a:r>
              <a:rPr lang="ru-RU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функциялары</a:t>
            </a: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2071678"/>
            <a:ext cx="8215370" cy="20002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err="1" smtClean="0">
                <a:solidFill>
                  <a:schemeClr val="tx2"/>
                </a:solidFill>
              </a:rPr>
              <a:t>Қазақстан Республикасының мемлекеттік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органдарында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халықаралық ұйымдарда және шет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мемлекеттерде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кәсіпкерлік субъектілерінің құқықтарын және заңды мүдделерін білдіру</a:t>
            </a:r>
            <a:r>
              <a:rPr lang="ru-RU" sz="1600" b="1" dirty="0" smtClean="0">
                <a:solidFill>
                  <a:schemeClr val="tx2"/>
                </a:solidFill>
              </a:rPr>
              <a:t> мен </a:t>
            </a:r>
            <a:r>
              <a:rPr lang="ru-RU" sz="1600" b="1" dirty="0" err="1" smtClean="0">
                <a:solidFill>
                  <a:schemeClr val="tx2"/>
                </a:solidFill>
              </a:rPr>
              <a:t>қорғау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сондай-ақ сотқа шағымдану</a:t>
            </a:r>
            <a:r>
              <a:rPr lang="ru-RU" sz="1600" b="1" dirty="0" smtClean="0">
                <a:solidFill>
                  <a:schemeClr val="tx2"/>
                </a:solidFill>
              </a:rPr>
              <a:t>, сот </a:t>
            </a:r>
            <a:r>
              <a:rPr lang="ru-RU" sz="1600" b="1" dirty="0" err="1" smtClean="0">
                <a:solidFill>
                  <a:schemeClr val="tx2"/>
                </a:solidFill>
              </a:rPr>
              <a:t>актілеріне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шағымдану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сотқа сот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шешімін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құқығына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407194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Тағайындау тәртібі және өкілеттік мерзімі</a:t>
            </a: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4500570"/>
            <a:ext cx="8215370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Уәкілді Ұлттық 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палата </a:t>
            </a:r>
            <a:r>
              <a:rPr lang="ru-RU" sz="1600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Басқармасының ұсынысымен Ұлттық палата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Президиумы 4 </a:t>
            </a:r>
            <a:r>
              <a:rPr lang="ru-RU" sz="1600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жыл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мерзімге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қызметке тағайындайды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5500702"/>
            <a:ext cx="8215370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 algn="just"/>
            <a:r>
              <a:rPr lang="kk-KZ" sz="1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Халықаралық тәжірибе: </a:t>
            </a:r>
            <a:r>
              <a:rPr lang="kk-KZ" sz="1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мұндай тәжірибе іскерлік ахуал рейтингінде көшбасшы позицияларға ие АҚШ және Ұлыбритания сияқты елдерде табысты іске асырылды.</a:t>
            </a:r>
            <a:endParaRPr lang="ru-RU" sz="16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3.1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Заңнаманы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енжар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нормаларға тексеру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80999" y="692696"/>
            <a:ext cx="325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chemeClr val="tx2"/>
                </a:solidFill>
              </a:rPr>
              <a:t>Тексеру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жүргізу негізі</a:t>
            </a:r>
            <a:r>
              <a:rPr lang="ru-RU" sz="1600" b="1" i="1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777" y="2708920"/>
            <a:ext cx="3583151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 smtClean="0"/>
              <a:t>Осы </a:t>
            </a:r>
            <a:r>
              <a:rPr lang="ru-RU" sz="1400" b="1" dirty="0" err="1" smtClean="0"/>
              <a:t>тармақты іске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асыру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мақсатында Сарапшылық </a:t>
            </a:r>
            <a:r>
              <a:rPr lang="ru-RU" sz="1400" b="1" dirty="0" smtClean="0"/>
              <a:t>топ </a:t>
            </a:r>
            <a:r>
              <a:rPr lang="ru-RU" sz="1400" b="1" dirty="0" err="1" smtClean="0"/>
              <a:t>ҰКП-мен бірлесіп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бизнестің дамуына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кедергі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келтіретін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нормаларды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анықтау бойынша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заңнамаға тексеру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жүргізді және </a:t>
            </a:r>
            <a:r>
              <a:rPr lang="ru-RU" sz="1400" b="1" dirty="0" smtClean="0"/>
              <a:t>410 </a:t>
            </a:r>
            <a:r>
              <a:rPr lang="ru-RU" sz="1400" b="1" dirty="0" err="1" smtClean="0"/>
              <a:t>позициядан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тұратын ұсыныстар берді</a:t>
            </a:r>
            <a:endParaRPr lang="ru-RU" sz="1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400264" y="696963"/>
            <a:ext cx="5283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dirty="0">
                <a:solidFill>
                  <a:schemeClr val="tx2">
                    <a:lumMod val="75000"/>
                  </a:schemeClr>
                </a:solidFill>
              </a:rPr>
              <a:t>Мемлекет басшысының 2014 жылғы 17 қаңтардағы «Қазақстан жолы -2050: бір мақсат, бір мүдде, бір болашақ» атты Қазақстан халқына Жолдауын іске асыру бойынша Жалпыұлттық іс-шаралар жоспарының 17-тармағын орындау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788" y="2042002"/>
            <a:ext cx="3565140" cy="5229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Сарапшылық </a:t>
            </a:r>
            <a:r>
              <a:rPr lang="ru-RU" dirty="0" smtClean="0">
                <a:solidFill>
                  <a:schemeClr val="tx2"/>
                </a:solidFill>
              </a:rPr>
              <a:t>топ </a:t>
            </a:r>
            <a:r>
              <a:rPr lang="ru-RU" dirty="0" err="1" smtClean="0">
                <a:solidFill>
                  <a:schemeClr val="tx2"/>
                </a:solidFill>
              </a:rPr>
              <a:t>және </a:t>
            </a:r>
            <a:r>
              <a:rPr lang="ru-RU" dirty="0" smtClean="0">
                <a:solidFill>
                  <a:schemeClr val="tx2"/>
                </a:solidFill>
              </a:rPr>
              <a:t>ҰКП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2042002"/>
            <a:ext cx="3565140" cy="5229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Рұқсат </a:t>
            </a:r>
            <a:r>
              <a:rPr lang="ru-RU" dirty="0" smtClean="0">
                <a:solidFill>
                  <a:schemeClr val="tx2"/>
                </a:solidFill>
              </a:rPr>
              <a:t>беру </a:t>
            </a:r>
            <a:r>
              <a:rPr lang="ru-RU" dirty="0" err="1" smtClean="0">
                <a:solidFill>
                  <a:schemeClr val="tx2"/>
                </a:solidFill>
              </a:rPr>
              <a:t>жүйесі бойынша</a:t>
            </a:r>
            <a:r>
              <a:rPr lang="ru-RU" dirty="0" smtClean="0">
                <a:solidFill>
                  <a:schemeClr val="tx2"/>
                </a:solidFill>
              </a:rPr>
              <a:t> ВАК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2699023"/>
            <a:ext cx="3583151" cy="1587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 err="1" smtClean="0"/>
              <a:t>Рұқсат </a:t>
            </a:r>
            <a:r>
              <a:rPr lang="ru-RU" sz="1400" b="1" dirty="0" smtClean="0"/>
              <a:t>беру </a:t>
            </a:r>
            <a:r>
              <a:rPr lang="ru-RU" sz="1400" b="1" dirty="0" err="1" smtClean="0"/>
              <a:t>жүйесін жетілдіру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мәселелері жөніндегі ведомствоаралық </a:t>
            </a:r>
            <a:r>
              <a:rPr lang="ru-RU" sz="1400" b="1" dirty="0" smtClean="0"/>
              <a:t>комиссия </a:t>
            </a:r>
            <a:r>
              <a:rPr lang="ru-RU" sz="1400" b="1" dirty="0" err="1" smtClean="0"/>
              <a:t>отырыстарында</a:t>
            </a:r>
            <a:r>
              <a:rPr lang="ru-RU" sz="1400" b="1" dirty="0" smtClean="0"/>
              <a:t> 239 позиция </a:t>
            </a:r>
            <a:r>
              <a:rPr lang="ru-RU" sz="1400" b="1" dirty="0" err="1" smtClean="0"/>
              <a:t>мақұлданды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олардың ішінде</a:t>
            </a:r>
            <a:r>
              <a:rPr lang="ru-RU" sz="1400" b="1" dirty="0" smtClean="0"/>
              <a:t> 105 </a:t>
            </a:r>
            <a:r>
              <a:rPr lang="ru-RU" sz="1400" b="1" dirty="0" err="1" smtClean="0"/>
              <a:t>заңнамалық деңгейде және </a:t>
            </a:r>
            <a:r>
              <a:rPr lang="ru-RU" sz="1400" b="1" dirty="0" smtClean="0"/>
              <a:t>134 </a:t>
            </a:r>
            <a:r>
              <a:rPr lang="ru-RU" sz="1400" b="1" dirty="0" err="1" smtClean="0"/>
              <a:t>заңға тәуелді деңгейде</a:t>
            </a:r>
            <a:endParaRPr lang="ru-RU" sz="1400" b="1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4211960" y="2303453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5000636"/>
            <a:ext cx="8120090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2"/>
                </a:solidFill>
              </a:rPr>
              <a:t>Заң жобасы шеңберінде  6 Кодекске және 17 Заңға </a:t>
            </a:r>
          </a:p>
          <a:p>
            <a:pPr algn="ctr"/>
            <a:r>
              <a:rPr lang="kk-KZ" dirty="0" smtClean="0">
                <a:solidFill>
                  <a:schemeClr val="tx2"/>
                </a:solidFill>
              </a:rPr>
              <a:t>105 түзетудің ішінде 47 түзету көзделген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868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1000" y="-3175"/>
            <a:ext cx="8302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1"/>
                </a:solidFill>
              </a:rPr>
              <a:t>3.2 </a:t>
            </a:r>
            <a:r>
              <a:rPr lang="ru-RU" sz="2800" b="1" dirty="0" err="1" smtClean="0">
                <a:solidFill>
                  <a:schemeClr val="accent1"/>
                </a:solidFill>
              </a:rPr>
              <a:t>Реттеушілік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әсерді талдау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9" y="5385990"/>
            <a:ext cx="8302625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Р</a:t>
            </a:r>
            <a:r>
              <a:rPr lang="kk-KZ" b="1" u="sng" dirty="0">
                <a:solidFill>
                  <a:srgbClr val="FF0000"/>
                </a:solidFill>
              </a:rPr>
              <a:t>Ә</a:t>
            </a:r>
            <a:r>
              <a:rPr lang="ru-RU" b="1" u="sng" dirty="0">
                <a:solidFill>
                  <a:srgbClr val="FF0000"/>
                </a:solidFill>
              </a:rPr>
              <a:t>Т </a:t>
            </a:r>
            <a:r>
              <a:rPr lang="ru-RU" b="1" u="sng" dirty="0" err="1">
                <a:solidFill>
                  <a:srgbClr val="FF0000"/>
                </a:solidFill>
              </a:rPr>
              <a:t>пайдалану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нәтижесі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оның тиімділігін</a:t>
            </a:r>
            <a:r>
              <a:rPr lang="ru-RU" dirty="0" smtClean="0"/>
              <a:t> </a:t>
            </a:r>
            <a:r>
              <a:rPr lang="ru-RU" dirty="0" err="1" smtClean="0"/>
              <a:t>бағалау мүмкіндігімен</a:t>
            </a:r>
            <a:r>
              <a:rPr lang="ru-RU" dirty="0" smtClean="0"/>
              <a:t> </a:t>
            </a:r>
            <a:r>
              <a:rPr lang="kk-KZ" dirty="0" smtClean="0"/>
              <a:t>оңтайлы шешім қабылдауды қамтамасыз ету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44495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</a:rPr>
              <a:t>Реттеушілік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</a:rPr>
              <a:t>әсерді талдау</a:t>
            </a:r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</a:rPr>
              <a:t>реттеуді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</a:rPr>
              <a:t>енгізу мүмкіндігіне байланысты ықтимал тәуекелдерді ескере отырып, шығындар мен пайданы салыстырудың талдамалық рәсімі болып табылады.  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25538"/>
            <a:ext cx="87129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РӘТ </a:t>
            </a:r>
            <a:r>
              <a:rPr lang="ru-RU" sz="2400" b="1" u="sng" dirty="0" err="1" smtClean="0"/>
              <a:t>міндеттері</a:t>
            </a:r>
            <a:r>
              <a:rPr lang="ru-RU" sz="2400" dirty="0" smtClean="0"/>
              <a:t>:   </a:t>
            </a:r>
            <a:endParaRPr lang="ru-RU" sz="2400" dirty="0"/>
          </a:p>
          <a:p>
            <a:pPr algn="just" fontAlgn="base"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/>
              <a:t>шешуді</a:t>
            </a:r>
            <a:r>
              <a:rPr lang="ru-RU" sz="2000" dirty="0"/>
              <a:t> </a:t>
            </a:r>
            <a:r>
              <a:rPr lang="ru-RU" sz="2000" dirty="0" err="1"/>
              <a:t>қажет ететін</a:t>
            </a:r>
            <a:r>
              <a:rPr lang="ru-RU" sz="2000" dirty="0"/>
              <a:t> </a:t>
            </a:r>
            <a:r>
              <a:rPr lang="ru-RU" sz="2000" dirty="0" err="1"/>
              <a:t>проблеманы</a:t>
            </a:r>
            <a:r>
              <a:rPr lang="ru-RU" sz="2000" dirty="0"/>
              <a:t> </a:t>
            </a:r>
            <a:r>
              <a:rPr lang="ru-RU" sz="2000" dirty="0" err="1"/>
              <a:t>нақты анықтау;</a:t>
            </a:r>
            <a:endParaRPr lang="ru-RU" sz="2000" dirty="0"/>
          </a:p>
          <a:p>
            <a:pPr algn="just" fontAlgn="base"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/>
              <a:t>проблеманы</a:t>
            </a:r>
            <a:r>
              <a:rPr lang="ru-RU" sz="2000" dirty="0"/>
              <a:t> </a:t>
            </a:r>
            <a:r>
              <a:rPr lang="ru-RU" sz="2000" dirty="0" err="1"/>
              <a:t>шешудің баламалы</a:t>
            </a:r>
            <a:r>
              <a:rPr lang="ru-RU" sz="2000" dirty="0"/>
              <a:t> </a:t>
            </a:r>
            <a:r>
              <a:rPr lang="ru-RU" sz="2000" dirty="0" err="1"/>
              <a:t>әдістерін анықтау;</a:t>
            </a:r>
            <a:endParaRPr lang="ru-RU" sz="2000" dirty="0"/>
          </a:p>
          <a:p>
            <a:pPr algn="just" fontAlgn="base"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/>
              <a:t>проблеманы</a:t>
            </a:r>
            <a:r>
              <a:rPr lang="ru-RU" sz="2000" dirty="0"/>
              <a:t> </a:t>
            </a:r>
            <a:r>
              <a:rPr lang="ru-RU" sz="2000" dirty="0" err="1"/>
              <a:t>шешуге</a:t>
            </a:r>
            <a:r>
              <a:rPr lang="ru-RU" sz="2000" dirty="0"/>
              <a:t> </a:t>
            </a:r>
            <a:r>
              <a:rPr lang="ru-RU" sz="2000" dirty="0" err="1"/>
              <a:t>және қатысатын барлық тараптар</a:t>
            </a:r>
            <a:r>
              <a:rPr lang="ru-RU" sz="2000" dirty="0"/>
              <a:t> </a:t>
            </a:r>
            <a:r>
              <a:rPr lang="ru-RU" sz="2000" dirty="0" err="1"/>
              <a:t>шығындарына реттеуді</a:t>
            </a:r>
            <a:r>
              <a:rPr lang="ru-RU" sz="2000" dirty="0"/>
              <a:t> </a:t>
            </a:r>
            <a:r>
              <a:rPr lang="ru-RU" sz="2000" dirty="0" err="1"/>
              <a:t>қабылдау салдарын</a:t>
            </a:r>
            <a:r>
              <a:rPr lang="ru-RU" sz="2000" dirty="0"/>
              <a:t> </a:t>
            </a:r>
            <a:r>
              <a:rPr lang="ru-RU" sz="2000" dirty="0" err="1"/>
              <a:t>бағалау</a:t>
            </a:r>
            <a:r>
              <a:rPr lang="ru-RU" sz="2000" dirty="0" err="1" smtClean="0"/>
              <a:t>;</a:t>
            </a:r>
            <a:endParaRPr lang="ru-RU" sz="2000" dirty="0"/>
          </a:p>
          <a:p>
            <a:pPr algn="just" fontAlgn="base"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/>
              <a:t>проблеманы</a:t>
            </a:r>
            <a:r>
              <a:rPr lang="ru-RU" sz="2000" dirty="0"/>
              <a:t> </a:t>
            </a:r>
            <a:r>
              <a:rPr lang="ru-RU" sz="2000" dirty="0" err="1"/>
              <a:t>бағалаудың және мемлекеттік</a:t>
            </a:r>
            <a:r>
              <a:rPr lang="ru-RU" sz="2000" dirty="0"/>
              <a:t> </a:t>
            </a:r>
            <a:r>
              <a:rPr lang="ru-RU" sz="2000" dirty="0" err="1"/>
              <a:t>реттеу</a:t>
            </a:r>
            <a:r>
              <a:rPr lang="ru-RU" sz="2000" dirty="0"/>
              <a:t> </a:t>
            </a:r>
            <a:r>
              <a:rPr lang="ru-RU" sz="2000" dirty="0" err="1"/>
              <a:t>мақсаттарына қол жеткізудің өлшенетін индикаторларын</a:t>
            </a:r>
            <a:r>
              <a:rPr lang="ru-RU" sz="2000" dirty="0"/>
              <a:t> </a:t>
            </a:r>
            <a:r>
              <a:rPr lang="ru-RU" sz="2000" dirty="0" err="1"/>
              <a:t>анықтау</a:t>
            </a:r>
            <a:endParaRPr lang="ru-RU" sz="2000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9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549275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381000" y="-3175"/>
            <a:ext cx="830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1"/>
                </a:solidFill>
              </a:rPr>
              <a:t>3.2 </a:t>
            </a:r>
            <a:r>
              <a:rPr lang="ru-RU" sz="2800" b="1" dirty="0" smtClean="0">
                <a:solidFill>
                  <a:schemeClr val="accent1"/>
                </a:solidFill>
              </a:rPr>
              <a:t>НҚА </a:t>
            </a:r>
            <a:r>
              <a:rPr lang="ru-RU" sz="2800" b="1" dirty="0" err="1" smtClean="0">
                <a:solidFill>
                  <a:schemeClr val="accent1"/>
                </a:solidFill>
              </a:rPr>
              <a:t>жобаларын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</a:rPr>
              <a:t>талдау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4000504"/>
            <a:ext cx="2879725" cy="8302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ҰЭМ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0" y="3929066"/>
            <a:ext cx="2879725" cy="9016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tx2"/>
                </a:solidFill>
              </a:rPr>
              <a:t>мемлекеттік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органдар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857232"/>
            <a:ext cx="28797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tx2"/>
                </a:solidFill>
              </a:rPr>
              <a:t>Үкімет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2209800"/>
            <a:ext cx="2879725" cy="792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ВАК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715000" y="4724400"/>
            <a:ext cx="1000140" cy="90011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100" dirty="0" smtClean="0"/>
              <a:t>НҚА жобасы</a:t>
            </a:r>
            <a:endParaRPr lang="ru-RU" sz="1100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591300" y="4724400"/>
            <a:ext cx="838200" cy="90011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/>
              <a:t>РӘТ</a:t>
            </a:r>
            <a:endParaRPr lang="ru-RU" sz="1100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828800" y="4738688"/>
            <a:ext cx="838200" cy="900112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 smtClean="0"/>
              <a:t>Қорытынды</a:t>
            </a:r>
            <a:endParaRPr lang="ru-RU" sz="1100" dirty="0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667000" y="4724400"/>
            <a:ext cx="838200" cy="90011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 smtClean="0"/>
              <a:t>Өзінің</a:t>
            </a:r>
            <a:endParaRPr lang="ru-RU" sz="1100" dirty="0" smtClean="0"/>
          </a:p>
          <a:p>
            <a:pPr algn="ctr">
              <a:defRPr/>
            </a:pPr>
            <a:r>
              <a:rPr lang="kk-KZ" sz="1100" dirty="0" smtClean="0"/>
              <a:t>РӘТ</a:t>
            </a:r>
            <a:endParaRPr lang="ru-RU" sz="1100" dirty="0"/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5181600" y="5646738"/>
            <a:ext cx="396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НҚА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РӘТ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533400" y="5646738"/>
            <a:ext cx="3965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Рәсімдердің сақталуын тексеру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Қорытынды дайындау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Балама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РӘТ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5803900" y="2311400"/>
            <a:ext cx="334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Келіспеушіліктер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ұсынымдар әзірлеу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5867400" y="914400"/>
            <a:ext cx="3340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шешімді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қабылдау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7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381000" y="2565400"/>
            <a:ext cx="8302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chemeClr val="tx2"/>
                </a:solidFill>
              </a:rPr>
              <a:t>Назарларыңызға рахмет</a:t>
            </a:r>
            <a:r>
              <a:rPr lang="ru-RU" sz="4400" b="1" i="1" dirty="0" smtClean="0">
                <a:solidFill>
                  <a:schemeClr val="tx2"/>
                </a:solidFill>
              </a:rPr>
              <a:t>!</a:t>
            </a:r>
            <a:endParaRPr lang="ru-RU" sz="4400" b="1" i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6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7158" y="714356"/>
            <a:ext cx="857256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5600">
              <a:defRPr/>
            </a:pPr>
            <a:r>
              <a:rPr lang="ru-RU" altLang="ru-RU" b="1" u="sng" dirty="0" smtClean="0">
                <a:solidFill>
                  <a:schemeClr val="tx2"/>
                </a:solidFill>
              </a:rPr>
              <a:t>   </a:t>
            </a:r>
            <a:r>
              <a:rPr lang="ru-RU" altLang="ru-RU" b="1" u="sng" dirty="0" err="1" smtClean="0">
                <a:solidFill>
                  <a:schemeClr val="tx2"/>
                </a:solidFill>
              </a:rPr>
              <a:t>Заң </a:t>
            </a:r>
            <a:r>
              <a:rPr lang="ru-RU" altLang="ru-RU" b="1" u="sng" dirty="0" err="1" smtClean="0">
                <a:solidFill>
                  <a:schemeClr val="tx2"/>
                </a:solidFill>
              </a:rPr>
              <a:t>жобасы</a:t>
            </a:r>
            <a:r>
              <a:rPr lang="ru-RU" altLang="ru-RU" b="1" u="sng" dirty="0" smtClean="0">
                <a:solidFill>
                  <a:schemeClr val="tx2"/>
                </a:solidFill>
              </a:rPr>
              <a:t> : </a:t>
            </a:r>
          </a:p>
          <a:p>
            <a:pPr algn="just"/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1</a:t>
            </a:r>
            <a:r>
              <a:rPr lang="kk-K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құрылымдық реформаларды іске </a:t>
            </a: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асыруды, оның ішінде:</a:t>
            </a:r>
            <a:endParaRPr lang="kk-KZ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1.1.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кедендік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бақылау акцентін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кедендік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тазарту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кезеңінен тауарларды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шығарғаннан кейінгі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кезеңге ауыстыру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қағидатын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енгізуді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1.2.    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Уәкілетті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экономикалық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операторлар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институтын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жетілдіруді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/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2. Мемлекет басшысының </a:t>
            </a: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«Қазақстан Республикасында кәсіпкерлік қызмет үшін жағдайды жақсарту жөніндегі түбегейлі шаралар туралы» Жарлығын </a:t>
            </a: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орындауды, </a:t>
            </a:r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оның ішінде:</a:t>
            </a:r>
            <a:endParaRPr lang="kk-KZ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2.1.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жоспарлы </a:t>
            </a:r>
            <a:r>
              <a:rPr lang="kk-K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тексерулерден тәуекелдерді бағалау негізіндегі тексеруді ұйымдастыруға көшуді, сондай-ақ тексерулерге балама ретінде кәсіпкерлік субъектілерінің жауапкершілігін сақтандыру мүмкіндігін енгізуді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indent="355600" algn="just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2.2.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мемлекеттік бақылау мен қадағалауды жүзеге асыру кезінде тексеруге жататын талаптарды қысқартуды;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355600" algn="just">
              <a:defRPr/>
            </a:pP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2.3. </a:t>
            </a:r>
            <a:r>
              <a:rPr lang="kk-K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ШОБ (шағын және орта бизнесті) тарату рәсімдерін оңайлатуды;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2.4. </a:t>
            </a:r>
            <a:r>
              <a:rPr lang="kk-K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Ұлттық кәсіпкерлер палатасының рөлін күшейтуді, оның ішінде кәсіпкерлер құқықтары жөніндегі уәкіл институтын енгізуді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/>
            <a:r>
              <a:rPr lang="kk-K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3. Президенттің өзге тапсырмаларын орындауды, атап айтқанда: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3.1. </a:t>
            </a:r>
            <a:r>
              <a:rPr lang="kk-K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енжар нормаларды анықтау тұрғысынан заңнамаға тексеру жүргізу үдерісінде бизнес-қауымдастықтың әзірлеген ұсыныстарын іске асыруды;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3.2. Кәсіпкерлік </a:t>
            </a:r>
            <a:r>
              <a:rPr lang="kk-K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қызметті мемлекеттік реттеудің 2020 жылға дейінгі тұжырымдамасын іске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асыруды көздейді.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Заң жобасының мазмұны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57158" y="428604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1. ҚҰРЫЛЫМДЫҚ РЕФОРМАЛАР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500034" y="785794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Прямоугольная выноска 7"/>
          <p:cNvSpPr/>
          <p:nvPr/>
        </p:nvSpPr>
        <p:spPr>
          <a:xfrm>
            <a:off x="4714876" y="1000108"/>
            <a:ext cx="4142834" cy="1571636"/>
          </a:xfrm>
          <a:prstGeom prst="wedgeRectCallout">
            <a:avLst>
              <a:gd name="adj1" fmla="val -38775"/>
              <a:gd name="adj2" fmla="val 885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2"/>
                </a:solidFill>
              </a:rPr>
              <a:t>2015 жылғы 1 қаңтардан бастап объектілер құрылысының </a:t>
            </a:r>
            <a:r>
              <a:rPr lang="kk-KZ" sz="1600" b="1" dirty="0">
                <a:solidFill>
                  <a:schemeClr val="tx2"/>
                </a:solidFill>
              </a:rPr>
              <a:t>жобалық-сметалық құжаттамасының салалық сараптамасын </a:t>
            </a:r>
            <a:r>
              <a:rPr lang="kk-KZ" sz="1600" b="1" dirty="0" smtClean="0">
                <a:solidFill>
                  <a:schemeClr val="tx2"/>
                </a:solidFill>
              </a:rPr>
              <a:t>алуды </a:t>
            </a:r>
            <a:r>
              <a:rPr lang="kk-KZ" sz="1600" b="1" dirty="0">
                <a:solidFill>
                  <a:schemeClr val="tx2"/>
                </a:solidFill>
              </a:rPr>
              <a:t>да «бір терезе» қағидаты бойынша жүзеге </a:t>
            </a:r>
            <a:r>
              <a:rPr lang="kk-KZ" sz="1600" b="1" dirty="0" smtClean="0">
                <a:solidFill>
                  <a:schemeClr val="tx2"/>
                </a:solidFill>
              </a:rPr>
              <a:t>асыру ұсынылады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42844" y="3000372"/>
            <a:ext cx="3312368" cy="1367582"/>
          </a:xfrm>
          <a:prstGeom prst="wedgeRectCallout">
            <a:avLst>
              <a:gd name="adj1" fmla="val 60376"/>
              <a:gd name="adj2" fmla="val 35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err="1" smtClean="0">
                <a:solidFill>
                  <a:schemeClr val="tx2"/>
                </a:solidFill>
              </a:rPr>
              <a:t>кәсіпкерлерге қатысты тексерулерді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err="1" smtClean="0">
                <a:solidFill>
                  <a:schemeClr val="tx2"/>
                </a:solidFill>
              </a:rPr>
              <a:t>ұйымдастыру және жүргізу тәсілдері қайта қаралады</a:t>
            </a:r>
            <a:endParaRPr lang="ru-RU" sz="1700" dirty="0"/>
          </a:p>
        </p:txBody>
      </p:sp>
      <p:sp>
        <p:nvSpPr>
          <p:cNvPr id="12" name="Овал 11"/>
          <p:cNvSpPr/>
          <p:nvPr/>
        </p:nvSpPr>
        <p:spPr>
          <a:xfrm>
            <a:off x="3643306" y="292893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 smtClean="0"/>
              <a:t>Жол</a:t>
            </a:r>
            <a:r>
              <a:rPr lang="ru-RU" sz="1900" b="1" dirty="0" smtClean="0"/>
              <a:t>  </a:t>
            </a:r>
            <a:r>
              <a:rPr lang="ru-RU" sz="1900" b="1" dirty="0" err="1" smtClean="0"/>
              <a:t>картасы</a:t>
            </a:r>
            <a:endParaRPr lang="ru-RU" sz="1900" b="1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643570" y="3000372"/>
            <a:ext cx="3312368" cy="1439020"/>
          </a:xfrm>
          <a:prstGeom prst="wedgeRectCallout">
            <a:avLst>
              <a:gd name="adj1" fmla="val -58355"/>
              <a:gd name="adj2" fmla="val 327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2"/>
                </a:solidFill>
              </a:rPr>
              <a:t>кедендік рәсімдердің оңайлатылуы, ал 2015 жылдың соңына дейін экспорттық-импорттық операциялар бойынша </a:t>
            </a:r>
            <a:r>
              <a:rPr lang="ru-RU" sz="1600" b="1" dirty="0" smtClean="0">
                <a:solidFill>
                  <a:schemeClr val="tx2"/>
                </a:solidFill>
              </a:rPr>
              <a:t>«</a:t>
            </a:r>
            <a:r>
              <a:rPr lang="kk-KZ" sz="1600" b="1" dirty="0" smtClean="0">
                <a:solidFill>
                  <a:schemeClr val="tx2"/>
                </a:solidFill>
              </a:rPr>
              <a:t>бір терезе» қағидатын жүзеге асыру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07504" y="4857760"/>
            <a:ext cx="4320480" cy="1595576"/>
          </a:xfrm>
          <a:prstGeom prst="wedgeRectCallout">
            <a:avLst>
              <a:gd name="adj1" fmla="val 38725"/>
              <a:gd name="adj2" fmla="val -807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err="1" smtClean="0">
                <a:solidFill>
                  <a:schemeClr val="tx2"/>
                </a:solidFill>
              </a:rPr>
              <a:t>құрылысқа және жерді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err="1" smtClean="0">
                <a:solidFill>
                  <a:schemeClr val="tx2"/>
                </a:solidFill>
              </a:rPr>
              <a:t>пайдалануға рұқсаттарды алу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err="1" smtClean="0">
                <a:solidFill>
                  <a:schemeClr val="tx2"/>
                </a:solidFill>
              </a:rPr>
              <a:t>кезіндегі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err="1" smtClean="0">
                <a:solidFill>
                  <a:schemeClr val="tx2"/>
                </a:solidFill>
              </a:rPr>
              <a:t>рәсімдердің мерзімі</a:t>
            </a:r>
            <a:r>
              <a:rPr lang="ru-RU" sz="1700" b="1" dirty="0" smtClean="0">
                <a:solidFill>
                  <a:schemeClr val="tx2"/>
                </a:solidFill>
              </a:rPr>
              <a:t> </a:t>
            </a:r>
            <a:r>
              <a:rPr lang="ru-RU" sz="1700" b="1" dirty="0" err="1" smtClean="0">
                <a:solidFill>
                  <a:schemeClr val="tx2"/>
                </a:solidFill>
              </a:rPr>
              <a:t>және </a:t>
            </a:r>
            <a:r>
              <a:rPr lang="ru-RU" sz="1700" b="1" dirty="0" smtClean="0">
                <a:solidFill>
                  <a:schemeClr val="tx2"/>
                </a:solidFill>
              </a:rPr>
              <a:t>саны </a:t>
            </a:r>
            <a:r>
              <a:rPr lang="ru-RU" sz="1700" b="1" dirty="0" err="1" smtClean="0">
                <a:solidFill>
                  <a:schemeClr val="tx2"/>
                </a:solidFill>
              </a:rPr>
              <a:t>айтарлықтай қысқарады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716016" y="4869160"/>
            <a:ext cx="4320480" cy="1584176"/>
          </a:xfrm>
          <a:prstGeom prst="wedgeRectCallout">
            <a:avLst>
              <a:gd name="adj1" fmla="val -38209"/>
              <a:gd name="adj2" fmla="val -807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700" b="1" dirty="0" smtClean="0">
                <a:solidFill>
                  <a:schemeClr val="tx2"/>
                </a:solidFill>
              </a:rPr>
              <a:t>акционерлік қоғамдарды қоспағанда, кәсіпорындарды тіркеу мерзімі бір сағатқа дейін қысқарады, жеке кәсіпкерлік субъектілерін тарату рәсімін оңайлату көзделеді</a:t>
            </a:r>
            <a:endParaRPr lang="ru-RU" sz="17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214282" y="1000108"/>
            <a:ext cx="3857652" cy="1571636"/>
          </a:xfrm>
          <a:prstGeom prst="wedgeRectCallout">
            <a:avLst>
              <a:gd name="adj1" fmla="val 45544"/>
              <a:gd name="adj2" fmla="val 881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2"/>
                </a:solidFill>
              </a:rPr>
              <a:t>басым инвестиялық жобалар бойынша инвестиялық келісімшарт жасаған инвесторлар үшін </a:t>
            </a:r>
            <a:r>
              <a:rPr lang="ru-RU" sz="1600" b="1" dirty="0" smtClean="0">
                <a:solidFill>
                  <a:schemeClr val="tx2"/>
                </a:solidFill>
              </a:rPr>
              <a:t>«</a:t>
            </a:r>
            <a:r>
              <a:rPr lang="kk-KZ" sz="1600" b="1" dirty="0" smtClean="0">
                <a:solidFill>
                  <a:schemeClr val="tx2"/>
                </a:solidFill>
              </a:rPr>
              <a:t>бір </a:t>
            </a:r>
            <a:r>
              <a:rPr lang="kk-KZ" sz="1600" b="1" dirty="0">
                <a:solidFill>
                  <a:schemeClr val="tx2"/>
                </a:solidFill>
              </a:rPr>
              <a:t>терезе» </a:t>
            </a:r>
            <a:r>
              <a:rPr lang="kk-KZ" sz="1600" b="1" dirty="0" smtClean="0">
                <a:solidFill>
                  <a:schemeClr val="tx2"/>
                </a:solidFill>
              </a:rPr>
              <a:t>қағидаты, ал 2016 жылғы 1 қаңтардан бастап оны барлық инвесторлар үшін кеңейту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1.1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Кедендік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бақылау акцентін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кедендік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тазарту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кезеңінен тауарларды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шығарғаннан кейінгі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кезеңге ауыстыру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600" b="1" dirty="0" err="1" smtClean="0">
                <a:solidFill>
                  <a:schemeClr val="accent1"/>
                </a:solidFill>
                <a:latin typeface="Arial" charset="0"/>
              </a:rPr>
              <a:t>көздейді</a:t>
            </a:r>
            <a:r>
              <a:rPr lang="ru-RU" sz="2600" b="1" dirty="0" smtClean="0">
                <a:solidFill>
                  <a:schemeClr val="accent1"/>
                </a:solidFill>
                <a:latin typeface="Arial" charset="0"/>
              </a:rPr>
              <a:t>:</a:t>
            </a:r>
            <a:endParaRPr lang="ru-RU" sz="2600" dirty="0"/>
          </a:p>
        </p:txBody>
      </p:sp>
      <p:sp>
        <p:nvSpPr>
          <p:cNvPr id="4" name="Rounded Rectangle 3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185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1. </a:t>
            </a:r>
            <a:r>
              <a:rPr lang="ru-RU" sz="2000" b="1" dirty="0" err="1" smtClean="0">
                <a:solidFill>
                  <a:schemeClr val="bg1"/>
                </a:solidFill>
              </a:rPr>
              <a:t>Тауарларды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кедендік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тазарту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кезеңінде кедендік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бақылауды </a:t>
            </a:r>
            <a:r>
              <a:rPr lang="ru-RU" sz="2000" b="1" dirty="0" smtClean="0">
                <a:solidFill>
                  <a:schemeClr val="bg1"/>
                </a:solidFill>
              </a:rPr>
              <a:t>тек ТБЖ </a:t>
            </a:r>
            <a:r>
              <a:rPr lang="ru-RU" sz="2000" b="1" dirty="0" err="1" smtClean="0">
                <a:solidFill>
                  <a:schemeClr val="bg1"/>
                </a:solidFill>
              </a:rPr>
              <a:t>ұсынымының негізінде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құру</a:t>
            </a:r>
            <a:r>
              <a:rPr lang="ru-RU" sz="2000" b="1" dirty="0" smtClean="0">
                <a:solidFill>
                  <a:schemeClr val="bg1"/>
                </a:solidFill>
              </a:rPr>
              <a:t>;</a:t>
            </a:r>
          </a:p>
          <a:p>
            <a:pPr algn="ctr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500034" y="3071810"/>
            <a:ext cx="814393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2. </a:t>
            </a:r>
            <a:r>
              <a:rPr lang="ru-RU" sz="2000" b="1" dirty="0" err="1" smtClean="0">
                <a:solidFill>
                  <a:schemeClr val="bg1"/>
                </a:solidFill>
              </a:rPr>
              <a:t>Тауарларды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кедендік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декларациялау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кезінде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ұсынылатын құжаттарды қысқарту;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500034" y="4286256"/>
            <a:ext cx="814393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3. </a:t>
            </a:r>
            <a:r>
              <a:rPr lang="ru-RU" sz="2000" b="1" dirty="0" err="1" smtClean="0">
                <a:solidFill>
                  <a:schemeClr val="bg1"/>
                </a:solidFill>
              </a:rPr>
              <a:t>Тауарлар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шығарылғаннан кейінгі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кезеңге жекелеген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бақылау шараларын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және бақылау объектілерін</a:t>
            </a:r>
            <a:r>
              <a:rPr lang="ru-RU" sz="2000" b="1" dirty="0" smtClean="0">
                <a:solidFill>
                  <a:schemeClr val="bg1"/>
                </a:solidFill>
              </a:rPr>
              <a:t> беру;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3"/>
          <p:cNvSpPr/>
          <p:nvPr/>
        </p:nvSpPr>
        <p:spPr>
          <a:xfrm>
            <a:off x="500034" y="5572140"/>
            <a:ext cx="814393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4. </a:t>
            </a:r>
            <a:r>
              <a:rPr lang="ru-RU" sz="2000" b="1" dirty="0" err="1" smtClean="0">
                <a:solidFill>
                  <a:schemeClr val="bg1"/>
                </a:solidFill>
              </a:rPr>
              <a:t>Декларациялаудың мәлімдеу қағидатын енгізу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428596" y="1428736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8501058" y="6550223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5638" y="90488"/>
            <a:ext cx="83454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1.1 </a:t>
            </a: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ҚР </a:t>
            </a:r>
            <a:r>
              <a:rPr lang="ru-RU" sz="2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қолданыстағы кедендік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6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бақылау</a:t>
            </a:r>
            <a:endParaRPr lang="ru-RU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3063" y="4416425"/>
            <a:ext cx="8628062" cy="2238375"/>
            <a:chOff x="1791" y="1913"/>
            <a:chExt cx="1769" cy="453"/>
          </a:xfrm>
        </p:grpSpPr>
        <p:sp>
          <p:nvSpPr>
            <p:cNvPr id="32789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790" name="Text Box 18"/>
            <p:cNvSpPr txBox="1">
              <a:spLocks noChangeArrowheads="1"/>
            </p:cNvSpPr>
            <p:nvPr/>
          </p:nvSpPr>
          <p:spPr bwMode="auto">
            <a:xfrm>
              <a:off x="1835" y="1913"/>
              <a:ext cx="166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en-US" altLang="ru-RU" sz="2400" b="1" u="sn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II. </a:t>
              </a:r>
              <a:r>
                <a:rPr lang="kk-KZ" altLang="ru-RU" sz="2400" b="1" u="sn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Тауарлар шығарылғаннан кейінгі кезең</a:t>
              </a:r>
              <a:endParaRPr lang="ru-RU" altLang="ru-RU" sz="2400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1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815975" y="5003800"/>
            <a:ext cx="7867650" cy="1352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кемшіліктер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Декларацияларды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аз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мөлшерде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қамту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kk-KZ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Бақылау функцияларын қайталау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тексерулер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нәтижелердің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ресімдеу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жылдамдығына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ықпал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етудің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жоқтығы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32773" name="Rectangle 62"/>
          <p:cNvSpPr>
            <a:spLocks noChangeArrowheads="1"/>
          </p:cNvSpPr>
          <p:nvPr/>
        </p:nvSpPr>
        <p:spPr bwMode="auto">
          <a:xfrm>
            <a:off x="1689100" y="908050"/>
            <a:ext cx="61214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I.</a:t>
            </a:r>
            <a:r>
              <a:rPr lang="kk-KZ" altLang="ru-RU" sz="2400" b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Тауарлар шығарылғанға дейінгі кезең</a:t>
            </a:r>
            <a:endParaRPr lang="ru-RU" altLang="ru-RU" sz="2400" b="1" u="sng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77813" y="503238"/>
            <a:ext cx="8628062" cy="3881437"/>
            <a:chOff x="1791" y="1892"/>
            <a:chExt cx="1769" cy="474"/>
          </a:xfrm>
        </p:grpSpPr>
        <p:sp>
          <p:nvSpPr>
            <p:cNvPr id="32787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788" name="Text Box 18"/>
            <p:cNvSpPr txBox="1">
              <a:spLocks noChangeArrowheads="1"/>
            </p:cNvSpPr>
            <p:nvPr/>
          </p:nvSpPr>
          <p:spPr bwMode="auto">
            <a:xfrm>
              <a:off x="1811" y="1892"/>
              <a:ext cx="1663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endParaRPr lang="ru-RU" altLang="ru-RU" sz="2400" b="1" u="sng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49325" y="2411413"/>
            <a:ext cx="704691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ТБЖ </a:t>
            </a:r>
            <a:r>
              <a:rPr lang="ru-RU" altLang="ru-RU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негізінде</a:t>
            </a: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қосымша</a:t>
            </a: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бақылау</a:t>
            </a: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( 34%)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1357298"/>
            <a:ext cx="7046913" cy="527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100 - % </a:t>
            </a:r>
            <a:r>
              <a:rPr lang="ru-RU" altLang="ru-RU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Құжаттамалық</a:t>
            </a: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бақылау</a:t>
            </a:r>
            <a:endParaRPr lang="ru-RU" altLang="ru-RU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4143372" y="1785926"/>
            <a:ext cx="792162" cy="70485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439738" y="3278188"/>
            <a:ext cx="1906587" cy="1138237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Тексеріп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қараудың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тиімділігі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  0.4%</a:t>
            </a:r>
            <a:endParaRPr lang="ru-RU" altLang="ru-RU" sz="1600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2449513" y="3300413"/>
            <a:ext cx="1911350" cy="10985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Қарап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тексерудің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тиімділігі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-0.3%</a:t>
            </a:r>
            <a:endParaRPr lang="ru-RU" altLang="ru-RU" sz="1600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4473575" y="3313113"/>
            <a:ext cx="2217738" cy="11033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Құнын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тексерудің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тиімділігі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- 39%</a:t>
            </a:r>
          </a:p>
        </p:txBody>
      </p:sp>
      <p:sp>
        <p:nvSpPr>
          <p:cNvPr id="35" name="Загнутый угол 34"/>
          <p:cNvSpPr/>
          <p:nvPr/>
        </p:nvSpPr>
        <p:spPr>
          <a:xfrm>
            <a:off x="6691313" y="3300413"/>
            <a:ext cx="2098675" cy="10985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Тауар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кодын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тексерудің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тиімділігі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</a:t>
            </a:r>
            <a:r>
              <a:rPr lang="ru-RU" alt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0.6%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1401763" y="29591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238500" y="29591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102475" y="29464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5118100" y="29591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6776" y="635795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1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5638" y="90488"/>
            <a:ext cx="83454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1.1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ҚР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–да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Ұсынылатын кедендік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бақылау</a:t>
            </a:r>
            <a:endParaRPr lang="ru-RU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7813" y="4416425"/>
            <a:ext cx="8628062" cy="2238375"/>
            <a:chOff x="1791" y="1913"/>
            <a:chExt cx="1769" cy="453"/>
          </a:xfrm>
        </p:grpSpPr>
        <p:sp>
          <p:nvSpPr>
            <p:cNvPr id="33816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817" name="Text Box 18"/>
            <p:cNvSpPr txBox="1">
              <a:spLocks noChangeArrowheads="1"/>
            </p:cNvSpPr>
            <p:nvPr/>
          </p:nvSpPr>
          <p:spPr bwMode="auto">
            <a:xfrm>
              <a:off x="1835" y="1913"/>
              <a:ext cx="166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en-US" altLang="ru-RU" sz="2400" b="1" u="sng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II. </a:t>
              </a:r>
              <a:r>
                <a:rPr lang="kk-KZ" altLang="ru-RU" sz="2400" b="1" u="sng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</a:rPr>
                <a:t>Тауарлар шығарылғаннан кейінгі кезең</a:t>
              </a:r>
              <a:endParaRPr lang="ru-RU" altLang="ru-RU" sz="24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815975" y="5030788"/>
            <a:ext cx="7867650" cy="11366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Басымдылықтары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Посткедендік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бақылау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функцияларын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күшейту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тазарту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уақытын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қысқарту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тексерулер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нәтижелерін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ТБЖ-да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тазарту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кезінде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қолдану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3797" name="Rectangle 62"/>
          <p:cNvSpPr>
            <a:spLocks noChangeArrowheads="1"/>
          </p:cNvSpPr>
          <p:nvPr/>
        </p:nvSpPr>
        <p:spPr bwMode="auto">
          <a:xfrm>
            <a:off x="1714480" y="714356"/>
            <a:ext cx="61214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I.</a:t>
            </a:r>
            <a:r>
              <a:rPr lang="kk-KZ" altLang="ru-RU" sz="24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Тауарлар шығарылғанға дейінгі </a:t>
            </a:r>
            <a:endParaRPr lang="ru-RU" altLang="ru-RU" sz="2400" b="1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286" name="Rectangle 11"/>
          <p:cNvSpPr>
            <a:spLocks noChangeArrowheads="1"/>
          </p:cNvSpPr>
          <p:nvPr/>
        </p:nvSpPr>
        <p:spPr bwMode="auto">
          <a:xfrm>
            <a:off x="569913" y="1173163"/>
            <a:ext cx="8113712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Э Л Е К Т Р О Н ДЫ        Д Е К Л А РАЦИЯЛАУ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9413" y="1554163"/>
            <a:ext cx="2786062" cy="22923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Құжаттарды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құнды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Тауарлардың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кодын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жеңілдіктердің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ұсынылуын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21575" y="2586038"/>
            <a:ext cx="1320800" cy="11668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тексеріп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қарау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қарап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</a:t>
            </a:r>
            <a:endParaRPr lang="ru-RU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7813" y="487363"/>
            <a:ext cx="8628062" cy="3805237"/>
            <a:chOff x="1791" y="1886"/>
            <a:chExt cx="1769" cy="480"/>
          </a:xfrm>
        </p:grpSpPr>
        <p:sp>
          <p:nvSpPr>
            <p:cNvPr id="33814" name="AutoShape 17"/>
            <p:cNvSpPr>
              <a:spLocks noChangeArrowheads="1"/>
            </p:cNvSpPr>
            <p:nvPr/>
          </p:nvSpPr>
          <p:spPr bwMode="auto">
            <a:xfrm>
              <a:off x="1791" y="1913"/>
              <a:ext cx="1769" cy="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815" name="Text Box 18"/>
            <p:cNvSpPr txBox="1">
              <a:spLocks noChangeArrowheads="1"/>
            </p:cNvSpPr>
            <p:nvPr/>
          </p:nvSpPr>
          <p:spPr bwMode="auto">
            <a:xfrm>
              <a:off x="1851" y="1886"/>
              <a:ext cx="1611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endParaRPr lang="ru-RU" altLang="ru-RU" sz="2400" b="1" u="sng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9" name="Стрелка вниз 38"/>
          <p:cNvSpPr/>
          <p:nvPr/>
        </p:nvSpPr>
        <p:spPr>
          <a:xfrm>
            <a:off x="6188075" y="1579563"/>
            <a:ext cx="365125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04900" y="3846513"/>
            <a:ext cx="517525" cy="1846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57" y="3578701"/>
            <a:ext cx="923330" cy="189200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Шығарылғаннан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кейінгі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кезеңге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ауыстыру</a:t>
            </a:r>
            <a:endParaRPr lang="ru-RU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54538" y="2568575"/>
            <a:ext cx="1392237" cy="1141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Құжаттамалық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бақылау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25800" y="1922463"/>
            <a:ext cx="1279525" cy="1838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Е-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лицензиялау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арқылы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рұқсат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құжаттары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>
            <a:off x="4570413" y="1936750"/>
            <a:ext cx="414020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ТБЖ (</a:t>
            </a:r>
            <a:r>
              <a:rPr lang="ru-RU" altLang="ru-RU" sz="14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тексеру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нәтижелерін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ескеріп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97575" y="2576513"/>
            <a:ext cx="1493838" cy="11493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тексеруге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жолдау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5067300" y="2257425"/>
            <a:ext cx="365125" cy="319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457950" y="2262188"/>
            <a:ext cx="365125" cy="3190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8062913" y="2262188"/>
            <a:ext cx="365125" cy="3190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3683000" y="1587500"/>
            <a:ext cx="365125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5338" y="635795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" y="-66675"/>
            <a:ext cx="8734425" cy="8842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УЭО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институтын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endParaRPr lang="fr-BE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179388" y="731838"/>
            <a:ext cx="885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Уәкілетті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экономикалық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оператор (УЭО) 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қызметіне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әкімшісінің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мақұлдауын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алған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сыртқы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экономикалық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қызметтің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қатысушысы</a:t>
            </a:r>
            <a:r>
              <a:rPr lang="ru-RU" altLang="ru-RU" sz="16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16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9150" y="3000801"/>
            <a:ext cx="1873250" cy="5318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арнайы</a:t>
            </a:r>
            <a:r>
              <a:rPr lang="ru-RU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оңайлату</a:t>
            </a:r>
            <a:r>
              <a:rPr lang="ru-RU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ru-RU" altLang="ru-RU" sz="1200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96975" y="3000801"/>
            <a:ext cx="1658938" cy="5318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УЭО-</a:t>
            </a:r>
            <a:r>
              <a:rPr lang="ru-RU" altLang="ru-RU" sz="12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ға</a:t>
            </a: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үміткер</a:t>
            </a: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–ВЭД </a:t>
            </a:r>
            <a:r>
              <a:rPr lang="ru-RU" altLang="ru-RU" sz="12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қатысушы</a:t>
            </a: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927350" y="3318301"/>
            <a:ext cx="3603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376863" y="3277026"/>
            <a:ext cx="3587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17938" y="1381551"/>
            <a:ext cx="3673475" cy="104933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Қолданыста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91 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УЭО, </a:t>
            </a: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олардың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11-і </a:t>
            </a: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өндірушілер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Тоқтатылды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35 </a:t>
            </a: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куәлік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Кері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қайтарылды</a:t>
            </a:r>
            <a:r>
              <a:rPr lang="ru-RU" altLang="ru-RU" sz="1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- 13 </a:t>
            </a:r>
            <a:r>
              <a:rPr lang="ru-RU" altLang="ru-RU" sz="14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куәлік</a:t>
            </a:r>
            <a:endParaRPr lang="ru-RU" altLang="ru-RU" sz="14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ru-RU" altLang="ru-RU" sz="1400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8" name="TextBox 32"/>
          <p:cNvSpPr txBox="1">
            <a:spLocks noChangeArrowheads="1"/>
          </p:cNvSpPr>
          <p:nvPr/>
        </p:nvSpPr>
        <p:spPr bwMode="auto">
          <a:xfrm>
            <a:off x="147638" y="1680001"/>
            <a:ext cx="3206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Бүгінгі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күні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Қазақстанда</a:t>
            </a:r>
            <a:endParaRPr lang="ru-RU" altLang="ru-RU" sz="1600" b="1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9" name="TextBox 2"/>
          <p:cNvSpPr txBox="1">
            <a:spLocks noChangeArrowheads="1"/>
          </p:cNvSpPr>
          <p:nvPr/>
        </p:nvSpPr>
        <p:spPr bwMode="auto">
          <a:xfrm>
            <a:off x="1225550" y="2391201"/>
            <a:ext cx="6192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Заң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жобасымен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мыналар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көзделген</a:t>
            </a:r>
            <a:r>
              <a:rPr lang="ru-RU" altLang="ru-RU" sz="16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4830" name="TextBox 26"/>
          <p:cNvSpPr txBox="1">
            <a:spLocks noChangeArrowheads="1"/>
          </p:cNvSpPr>
          <p:nvPr/>
        </p:nvSpPr>
        <p:spPr bwMode="auto">
          <a:xfrm>
            <a:off x="174625" y="4484146"/>
            <a:ext cx="886142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0" algn="just" eaLnBrk="1" fontAlgn="base" hangingPunct="1">
              <a:spcBef>
                <a:spcPct val="0"/>
              </a:spcBef>
            </a:pPr>
            <a:r>
              <a:rPr lang="ru-RU" alt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1-деңгей </a:t>
            </a:r>
            <a:r>
              <a:rPr lang="ru-RU" altLang="ru-RU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бойынша</a:t>
            </a:r>
            <a:r>
              <a:rPr lang="ru-RU" alt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УЭО-</a:t>
            </a:r>
            <a:r>
              <a:rPr lang="ru-RU" altLang="ru-RU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ға</a:t>
            </a:r>
            <a:r>
              <a:rPr lang="ru-RU" alt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ұсынылатын</a:t>
            </a:r>
            <a:r>
              <a:rPr lang="ru-RU" alt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оңайлатулар</a:t>
            </a:r>
            <a:r>
              <a:rPr lang="ru-RU" alt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Операторларда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уақытша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сақтау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 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Транзит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кезенде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баждар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мен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салықтарды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төлеуді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қамтамасыз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етуден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босату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 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Бірінші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кезекте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ресімдеу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тәртібі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 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Кезеңдік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декларациялау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кезінде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баждар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мен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салықтарды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төлеуді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қамтамасыз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етуден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босату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indent="0" algn="just" eaLnBrk="1" fontAlgn="base" hangingPunct="1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2-деңгей </a:t>
            </a:r>
            <a:r>
              <a:rPr lang="ru-RU" altLang="ru-RU" sz="1600" b="1" dirty="0" err="1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бойынша</a:t>
            </a:r>
            <a:r>
              <a:rPr lang="ru-RU" altLang="ru-RU" sz="1600" b="1" dirty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УЭО-</a:t>
            </a:r>
            <a:r>
              <a:rPr lang="ru-RU" altLang="ru-RU" sz="1600" b="1" dirty="0" err="1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ға</a:t>
            </a:r>
            <a:r>
              <a:rPr lang="ru-RU" altLang="ru-RU" sz="1600" b="1" dirty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қосымша</a:t>
            </a:r>
            <a:r>
              <a:rPr lang="ru-RU" altLang="ru-RU" sz="16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ұсынылатын</a:t>
            </a:r>
            <a:r>
              <a:rPr lang="ru-RU" altLang="ru-RU" sz="16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оңайлатулар</a:t>
            </a:r>
            <a:r>
              <a:rPr lang="ru-RU" altLang="ru-RU" sz="1600" b="1" dirty="0" smtClean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altLang="ru-RU" sz="1600" b="1" dirty="0">
              <a:solidFill>
                <a:srgbClr val="0E6C46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Операторларда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шығарумен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байланысты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операцияларды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жүргізу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 </a:t>
            </a: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Кедендік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декларация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берілгенге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дейін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шығару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eaLnBrk="1" fontAlgn="base" hangingPunct="1">
              <a:spcBef>
                <a:spcPct val="0"/>
              </a:spcBef>
              <a:buFontTx/>
              <a:buAutoNum type="arabicParenR"/>
            </a:pPr>
            <a:r>
              <a:rPr lang="ru-RU" altLang="ru-RU" sz="1300" b="1" dirty="0">
                <a:solidFill>
                  <a:srgbClr val="0E6C4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Ішкі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транзиттен</a:t>
            </a:r>
            <a:r>
              <a:rPr lang="ru-RU" altLang="ru-RU" sz="13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босату</a:t>
            </a:r>
            <a:r>
              <a:rPr lang="ru-RU" altLang="ru-RU" sz="13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ru-RU" altLang="ru-RU" sz="13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17875" y="1843513"/>
            <a:ext cx="347663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03900" y="2953176"/>
            <a:ext cx="1881188" cy="579437"/>
          </a:xfrm>
          <a:prstGeom prst="roundRect">
            <a:avLst/>
          </a:prstGeom>
          <a:solidFill>
            <a:srgbClr val="008A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(7 </a:t>
            </a:r>
            <a:r>
              <a:rPr lang="ru-RU" altLang="ru-RU" sz="1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арнайы</a:t>
            </a:r>
            <a:r>
              <a:rPr lang="ru-RU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оңайлату</a:t>
            </a:r>
            <a:r>
              <a:rPr lang="ru-RU" altLang="ru-RU" sz="12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4833" name="TextBox 11"/>
          <p:cNvSpPr txBox="1">
            <a:spLocks noChangeArrowheads="1"/>
          </p:cNvSpPr>
          <p:nvPr/>
        </p:nvSpPr>
        <p:spPr bwMode="auto">
          <a:xfrm>
            <a:off x="3470275" y="2646788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1-ші деңгей</a:t>
            </a:r>
            <a:endParaRPr lang="ru-RU" altLang="ru-RU" sz="14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5854700" y="264678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1400" b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2-й уровень</a:t>
            </a:r>
            <a:endParaRPr lang="ru-RU" altLang="ru-RU" sz="14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0" y="3694538"/>
            <a:ext cx="1658938" cy="6365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УЭО-</a:t>
            </a:r>
            <a:r>
              <a:rPr lang="ru-RU" altLang="ru-RU" sz="12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ға</a:t>
            </a: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үміткер</a:t>
            </a:r>
            <a:r>
              <a:rPr lang="ru-RU" altLang="ru-RU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altLang="ru-RU" sz="12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өндіруші</a:t>
            </a:r>
            <a:endParaRPr lang="ru-RU" altLang="ru-RU" sz="1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936875" y="3985051"/>
            <a:ext cx="27178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03900" y="3694538"/>
            <a:ext cx="1881188" cy="579438"/>
          </a:xfrm>
          <a:prstGeom prst="roundRect">
            <a:avLst/>
          </a:prstGeom>
          <a:solidFill>
            <a:srgbClr val="008A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altLang="ru-RU" sz="12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(7 </a:t>
            </a:r>
            <a:r>
              <a:rPr lang="ru-RU" altLang="ru-RU" sz="1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арнайы</a:t>
            </a:r>
            <a:r>
              <a:rPr lang="ru-RU" altLang="ru-RU" sz="12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оңайлату</a:t>
            </a:r>
            <a:r>
              <a:rPr lang="ru-RU" altLang="ru-RU" sz="12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2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428596" y="714356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6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2.1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Мемлекеттік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бақылауды жетілдіру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17074"/>
              </p:ext>
            </p:extLst>
          </p:nvPr>
        </p:nvGraphicFramePr>
        <p:xfrm>
          <a:off x="285720" y="1142984"/>
          <a:ext cx="8568951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2088232"/>
                <a:gridCol w="1872208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ТБЖ *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1. </a:t>
                      </a:r>
                      <a:r>
                        <a:rPr lang="ru-RU" sz="1600" dirty="0" err="1" smtClean="0"/>
                        <a:t>Тексеру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жүргізудің ерекше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тәртібі </a:t>
                      </a:r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мерзімдік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тексерулер</a:t>
                      </a:r>
                      <a:r>
                        <a:rPr lang="ru-RU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 </a:t>
                      </a:r>
                      <a:r>
                        <a:rPr lang="ru-RU" sz="1600" dirty="0" err="1" smtClean="0"/>
                        <a:t>Тәуекелдерді бағалау негізінде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субъектілерді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іріктеу</a:t>
                      </a:r>
                      <a:r>
                        <a:rPr lang="ru-RU" sz="1600" baseline="0" dirty="0" smtClean="0"/>
                        <a:t>***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err="1" smtClean="0"/>
                        <a:t>ішінара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тексерулер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3. </a:t>
                      </a:r>
                      <a:r>
                        <a:rPr lang="ru-RU" sz="1600" dirty="0" err="1" smtClean="0"/>
                        <a:t>Шағымдар бойынша</a:t>
                      </a:r>
                      <a:r>
                        <a:rPr lang="ru-RU" sz="1600" dirty="0" smtClean="0"/>
                        <a:t>    </a:t>
                      </a:r>
                      <a:r>
                        <a:rPr lang="ru-RU" sz="1600" dirty="0" err="1" smtClean="0"/>
                        <a:t>тексеру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жоспардан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тыс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тексерулер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4. </a:t>
                      </a:r>
                      <a:r>
                        <a:rPr lang="ru-RU" sz="1600" dirty="0" err="1" smtClean="0"/>
                        <a:t>Бақылаудың</a:t>
                      </a:r>
                      <a:r>
                        <a:rPr lang="ru-RU" sz="1600" baseline="0" dirty="0" err="1" smtClean="0"/>
                        <a:t> өзге нысандары</a:t>
                      </a: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****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Жоғары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r>
                        <a:rPr lang="ru-RU" sz="1600" b="1" dirty="0" smtClean="0"/>
                        <a:t> **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Жоғары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b="1" dirty="0" err="1" smtClean="0"/>
                        <a:t>немесе</a:t>
                      </a:r>
                      <a:endParaRPr lang="ru-RU" sz="1600" b="1" dirty="0" smtClean="0"/>
                    </a:p>
                    <a:p>
                      <a:r>
                        <a:rPr lang="ru-RU" sz="1600" b="1" dirty="0" err="1" smtClean="0">
                          <a:solidFill>
                            <a:srgbClr val="FFC000"/>
                          </a:solidFill>
                        </a:rPr>
                        <a:t>Орташа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FFC000"/>
                          </a:solidFill>
                        </a:rPr>
                        <a:t>Орташа</a:t>
                      </a:r>
                      <a:endParaRPr lang="ru-RU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немесе</a:t>
                      </a:r>
                      <a:endParaRPr lang="ru-RU" sz="1600" b="1" dirty="0" smtClean="0"/>
                    </a:p>
                    <a:p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</a:rPr>
                        <a:t>Болмашы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</a:rPr>
                        <a:t>Болмашы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81000" y="908720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Овал 6"/>
          <p:cNvSpPr/>
          <p:nvPr/>
        </p:nvSpPr>
        <p:spPr>
          <a:xfrm>
            <a:off x="3714744" y="3000372"/>
            <a:ext cx="1584176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5643578"/>
            <a:ext cx="8715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- </a:t>
            </a:r>
            <a:r>
              <a:rPr lang="ru-RU" sz="1000" dirty="0" err="1" smtClean="0"/>
              <a:t>қазіргі таңда </a:t>
            </a:r>
            <a:r>
              <a:rPr lang="ru-RU" sz="1000" dirty="0" smtClean="0"/>
              <a:t>ТБЖ </a:t>
            </a:r>
            <a:r>
              <a:rPr lang="ru-RU" sz="1000" dirty="0" err="1" smtClean="0"/>
              <a:t>тексерулерді</a:t>
            </a:r>
            <a:r>
              <a:rPr lang="ru-RU" sz="1000" dirty="0" smtClean="0"/>
              <a:t> </a:t>
            </a:r>
            <a:r>
              <a:rPr lang="ru-RU" sz="1000" dirty="0" err="1" smtClean="0"/>
              <a:t>жоспарлауға бағытталған</a:t>
            </a:r>
            <a:r>
              <a:rPr lang="ru-RU" sz="1000" dirty="0" smtClean="0"/>
              <a:t>. </a:t>
            </a:r>
            <a:r>
              <a:rPr lang="ru-RU" sz="1000" dirty="0" err="1" smtClean="0"/>
              <a:t>Бастапқыда тәуекел дәрежелері бойынша</a:t>
            </a:r>
            <a:r>
              <a:rPr lang="ru-RU" sz="1000" dirty="0" smtClean="0"/>
              <a:t> </a:t>
            </a:r>
            <a:r>
              <a:rPr lang="ru-RU" sz="1000" dirty="0" err="1" smtClean="0"/>
              <a:t>бөлу барлық бақылау субъектілеріне</a:t>
            </a:r>
            <a:r>
              <a:rPr lang="ru-RU" sz="1000" dirty="0" smtClean="0"/>
              <a:t> </a:t>
            </a:r>
            <a:r>
              <a:rPr lang="ru-RU" sz="1000" dirty="0" err="1" smtClean="0"/>
              <a:t>қатысты, </a:t>
            </a:r>
            <a:r>
              <a:rPr lang="ru-RU" sz="1000" dirty="0" smtClean="0"/>
              <a:t>ал </a:t>
            </a:r>
            <a:r>
              <a:rPr lang="ru-RU" sz="1000" dirty="0" err="1" smtClean="0"/>
              <a:t>кейін</a:t>
            </a:r>
            <a:r>
              <a:rPr lang="ru-RU" sz="1000" dirty="0" smtClean="0"/>
              <a:t> </a:t>
            </a:r>
            <a:r>
              <a:rPr lang="ru-RU" sz="1000" dirty="0" err="1" smtClean="0"/>
              <a:t>жиналған ұпайлар нәтижелері бойынша</a:t>
            </a:r>
            <a:r>
              <a:rPr lang="ru-RU" sz="1000" dirty="0" smtClean="0"/>
              <a:t> </a:t>
            </a:r>
            <a:r>
              <a:rPr lang="ru-RU" sz="1000" dirty="0" err="1" smtClean="0"/>
              <a:t>жүзеге асырылады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**- </a:t>
            </a:r>
            <a:r>
              <a:rPr lang="ru-RU" sz="1000" dirty="0" err="1" smtClean="0"/>
              <a:t>ең жоғары тәуекелдегі қызмет саласы</a:t>
            </a:r>
            <a:r>
              <a:rPr lang="ru-RU" sz="1000" dirty="0" smtClean="0"/>
              <a:t> (атом </a:t>
            </a:r>
            <a:r>
              <a:rPr lang="ru-RU" sz="1000" dirty="0" err="1" smtClean="0"/>
              <a:t>энергиясы</a:t>
            </a:r>
            <a:r>
              <a:rPr lang="ru-RU" sz="1000" dirty="0" smtClean="0"/>
              <a:t>, </a:t>
            </a:r>
            <a:r>
              <a:rPr lang="ru-RU" sz="1000" dirty="0" err="1" smtClean="0"/>
              <a:t>радиациялық қауіпсіздік және </a:t>
            </a:r>
            <a:r>
              <a:rPr lang="ru-RU" sz="1000" dirty="0" smtClean="0"/>
              <a:t>т.б.)</a:t>
            </a:r>
          </a:p>
          <a:p>
            <a:r>
              <a:rPr lang="ru-RU" sz="1000" dirty="0" smtClean="0"/>
              <a:t>***-  </a:t>
            </a:r>
            <a:r>
              <a:rPr lang="ru-RU" sz="1000" dirty="0" err="1" smtClean="0"/>
              <a:t>іріктеу</a:t>
            </a:r>
            <a:r>
              <a:rPr lang="ru-RU" sz="1000" dirty="0" smtClean="0"/>
              <a:t> </a:t>
            </a:r>
            <a:r>
              <a:rPr lang="ru-RU" sz="1000" dirty="0" err="1" smtClean="0"/>
              <a:t>Мемлекет</a:t>
            </a:r>
            <a:r>
              <a:rPr lang="ru-RU" sz="1000" dirty="0" smtClean="0"/>
              <a:t> </a:t>
            </a:r>
            <a:r>
              <a:rPr lang="ru-RU" sz="1000" dirty="0" err="1" smtClean="0"/>
              <a:t>басшысының Жарлығына сәйкес </a:t>
            </a:r>
            <a:r>
              <a:rPr lang="ru-RU" sz="1000" dirty="0" smtClean="0"/>
              <a:t>2014 </a:t>
            </a:r>
            <a:r>
              <a:rPr lang="ru-RU" sz="1000" dirty="0" err="1" smtClean="0"/>
              <a:t>жылдың соңына дейін</a:t>
            </a:r>
            <a:r>
              <a:rPr lang="ru-RU" sz="1000" dirty="0" smtClean="0"/>
              <a:t> </a:t>
            </a:r>
            <a:r>
              <a:rPr lang="ru-RU" sz="1000" dirty="0" err="1" smtClean="0"/>
              <a:t>қабылданатын Әдістемеге сәйкес жүргізіледі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****- </a:t>
            </a:r>
            <a:r>
              <a:rPr lang="ru-RU" sz="1000" dirty="0" err="1" smtClean="0"/>
              <a:t>Бақылаудың өзге нысандары</a:t>
            </a:r>
            <a:r>
              <a:rPr lang="ru-RU" sz="1000" dirty="0" smtClean="0"/>
              <a:t> </a:t>
            </a:r>
            <a:r>
              <a:rPr lang="ru-RU" sz="1000" dirty="0" err="1" smtClean="0"/>
              <a:t>бақылау субъектісіне</a:t>
            </a:r>
            <a:r>
              <a:rPr lang="ru-RU" sz="1000" dirty="0" smtClean="0"/>
              <a:t> </a:t>
            </a:r>
            <a:r>
              <a:rPr lang="ru-RU" sz="1000" dirty="0" err="1" smtClean="0"/>
              <a:t>бармай</a:t>
            </a:r>
            <a:r>
              <a:rPr lang="ru-RU" sz="1000" dirty="0" smtClean="0"/>
              <a:t>, </a:t>
            </a:r>
            <a:r>
              <a:rPr lang="ru-RU" sz="1000" dirty="0" err="1" smtClean="0"/>
              <a:t>оның нәтижелері бойынша</a:t>
            </a:r>
            <a:r>
              <a:rPr lang="ru-RU" sz="1000" dirty="0" smtClean="0"/>
              <a:t> </a:t>
            </a:r>
            <a:r>
              <a:rPr lang="ru-RU" sz="1000" dirty="0" err="1" smtClean="0"/>
              <a:t>әкімшілік құқық бұзушылық туралы</a:t>
            </a:r>
            <a:r>
              <a:rPr lang="ru-RU" sz="1000" dirty="0" smtClean="0"/>
              <a:t> </a:t>
            </a:r>
            <a:r>
              <a:rPr lang="ru-RU" sz="1000" dirty="0" err="1" smtClean="0"/>
              <a:t>іс</a:t>
            </a:r>
            <a:r>
              <a:rPr lang="ru-RU" sz="1000" dirty="0" smtClean="0"/>
              <a:t> </a:t>
            </a:r>
            <a:r>
              <a:rPr lang="ru-RU" sz="1000" dirty="0" err="1" smtClean="0"/>
              <a:t>қозғалмайды.</a:t>
            </a:r>
            <a:endParaRPr lang="ru-RU" sz="1000" dirty="0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>2.1 </a:t>
            </a: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Санитариялық-эпидемиологиялық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Arial" charset="0"/>
              </a:rPr>
            </a:br>
            <a:r>
              <a:rPr lang="ru-RU" sz="2800" b="1" dirty="0" err="1" smtClean="0">
                <a:solidFill>
                  <a:schemeClr val="accent1"/>
                </a:solidFill>
                <a:latin typeface="Arial" charset="0"/>
              </a:rPr>
              <a:t>қадағалау реформасы</a:t>
            </a:r>
            <a:endParaRPr lang="ru-RU" sz="2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3540147"/>
            <a:ext cx="2016224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Тексеру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жүргізудің ерекше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тәртібі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957813"/>
            <a:ext cx="2342634" cy="824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2"/>
                </a:solidFill>
              </a:rPr>
              <a:t>Рұқсат құжаттары </a:t>
            </a:r>
            <a:r>
              <a:rPr lang="ru-RU" sz="1600" b="1" dirty="0" smtClean="0">
                <a:solidFill>
                  <a:schemeClr val="tx2"/>
                </a:solidFill>
              </a:rPr>
              <a:t>беру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9" y="3933056"/>
            <a:ext cx="2342633" cy="25750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 smtClean="0">
                <a:solidFill>
                  <a:schemeClr val="tx1"/>
                </a:solidFill>
              </a:rPr>
              <a:t>Санитариялық-эпидемиологиялық қорытынды беру: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</a:rPr>
              <a:t>Бас жоспарлар, егжей-тегжейлі жоспарлау </a:t>
            </a:r>
            <a:r>
              <a:rPr lang="kk-KZ" sz="1400" dirty="0" smtClean="0">
                <a:solidFill>
                  <a:schemeClr val="tx1"/>
                </a:solidFill>
              </a:rPr>
              <a:t>жоспарларын, </a:t>
            </a:r>
            <a:r>
              <a:rPr lang="ru-RU" sz="1400" dirty="0" err="1" smtClean="0">
                <a:solidFill>
                  <a:schemeClr val="tx1"/>
                </a:solidFill>
              </a:rPr>
              <a:t>эпидемиялық </a:t>
            </a:r>
            <a:r>
              <a:rPr lang="ru-RU" sz="1400" dirty="0" err="1">
                <a:solidFill>
                  <a:schemeClr val="tx1"/>
                </a:solidFill>
              </a:rPr>
              <a:t>маңыздылығы жоғары объектілер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ді</a:t>
            </a:r>
            <a:r>
              <a:rPr lang="kk-KZ" sz="1400" dirty="0" smtClean="0">
                <a:solidFill>
                  <a:schemeClr val="tx1"/>
                </a:solidFill>
              </a:rPr>
              <a:t>жобалау </a:t>
            </a:r>
            <a:r>
              <a:rPr lang="kk-KZ" sz="1400" dirty="0">
                <a:solidFill>
                  <a:schemeClr val="tx1"/>
                </a:solidFill>
              </a:rPr>
              <a:t>сатысында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4340" y="3540147"/>
            <a:ext cx="1637247" cy="785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Жоспардан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тыс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тексерулер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endParaRPr lang="ru-RU" sz="125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25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25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0512" y="4491840"/>
            <a:ext cx="1969520" cy="1994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Эпидемиялық маңыздылығы жоғары объектілер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85800" lvl="1" indent="-228600" algn="ctr">
              <a:buFont typeface="+mj-lt"/>
              <a:buAutoNum type="arabicPeriod"/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9" y="1962937"/>
            <a:ext cx="8534430" cy="5095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 smtClean="0">
                <a:solidFill>
                  <a:schemeClr val="tx2"/>
                </a:solidFill>
              </a:rPr>
              <a:t>Санитариялық ережелердің талаптарын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 smtClean="0">
                <a:solidFill>
                  <a:schemeClr val="tx2"/>
                </a:solidFill>
              </a:rPr>
              <a:t>сақтауды бақылау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6"/>
          <p:cNvSpPr txBox="1">
            <a:spLocks/>
          </p:cNvSpPr>
          <p:nvPr/>
        </p:nvSpPr>
        <p:spPr>
          <a:xfrm>
            <a:off x="785785" y="1214422"/>
            <a:ext cx="7286677" cy="7143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Мемлекеттік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санэпидқадағалаудың ұсынылатын жүйесі: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3540147"/>
            <a:ext cx="208823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Хабарламалар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4491840"/>
            <a:ext cx="2088232" cy="1994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</a:rPr>
              <a:t>Эпидемиялық маңыздылығы </a:t>
            </a:r>
            <a:r>
              <a:rPr lang="ru-RU" sz="1400" dirty="0" err="1" smtClean="0">
                <a:solidFill>
                  <a:schemeClr val="tx1"/>
                </a:solidFill>
              </a:rPr>
              <a:t>болмашы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объектілер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55346" y="4491839"/>
            <a:ext cx="1636242" cy="1994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>
              <a:buAutoNum type="arabicPeriod"/>
              <a:defRPr/>
            </a:pPr>
            <a:r>
              <a:rPr lang="ru-RU" sz="1200" dirty="0" err="1" smtClean="0">
                <a:solidFill>
                  <a:schemeClr val="tx1"/>
                </a:solidFill>
              </a:rPr>
              <a:t>Өтініштер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228600" indent="-228600" algn="just">
              <a:defRPr/>
            </a:pPr>
            <a:r>
              <a:rPr lang="ru-RU" sz="1200" dirty="0" err="1" smtClean="0">
                <a:solidFill>
                  <a:schemeClr val="tx1"/>
                </a:solidFill>
              </a:rPr>
              <a:t>бойынша</a:t>
            </a:r>
            <a:endParaRPr lang="ru-RU" sz="1200" dirty="0">
              <a:solidFill>
                <a:schemeClr val="tx1"/>
              </a:solidFill>
            </a:endParaRPr>
          </a:p>
          <a:p>
            <a:pPr marL="228600" indent="-228600" algn="just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2. </a:t>
            </a:r>
            <a:r>
              <a:rPr lang="ru-RU" sz="1200" dirty="0" err="1" smtClean="0">
                <a:solidFill>
                  <a:schemeClr val="tx1"/>
                </a:solidFill>
              </a:rPr>
              <a:t>Топтық </a:t>
            </a:r>
            <a:r>
              <a:rPr lang="ru-RU" sz="1200" dirty="0" smtClean="0">
                <a:solidFill>
                  <a:schemeClr val="tx1"/>
                </a:solidFill>
              </a:rPr>
              <a:t>улану </a:t>
            </a:r>
            <a:r>
              <a:rPr lang="ru-RU" sz="1200" dirty="0" err="1" smtClean="0">
                <a:solidFill>
                  <a:schemeClr val="tx1"/>
                </a:solidFill>
              </a:rPr>
              <a:t>және ауруға шалдығу фактілері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бойынша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957813"/>
            <a:ext cx="604778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Тәуекелдерді бағалау жүйесі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562804" y="2554216"/>
            <a:ext cx="609788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385599" y="2554216"/>
            <a:ext cx="285752" cy="2857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85720" y="1357298"/>
            <a:ext cx="8302625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Номер слайда 1"/>
          <p:cNvSpPr txBox="1">
            <a:spLocks/>
          </p:cNvSpPr>
          <p:nvPr/>
        </p:nvSpPr>
        <p:spPr>
          <a:xfrm>
            <a:off x="6858016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0B46F-303E-4532-BC8A-C0B43CB72B4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1595</Words>
  <Application>Microsoft Office PowerPoint</Application>
  <PresentationFormat>Экран (4:3)</PresentationFormat>
  <Paragraphs>327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1. ҚҰРЫЛЫМДЫҚ РЕФОРМАЛАР</vt:lpstr>
      <vt:lpstr>1.1 Кедендік бақылау акцентін кедендік тазарту кезеңінен тауарларды шығарғаннан кейінгі кезеңге ауыстыру көздейді:</vt:lpstr>
      <vt:lpstr>Слайд 5</vt:lpstr>
      <vt:lpstr>Слайд 6</vt:lpstr>
      <vt:lpstr>Слайд 7</vt:lpstr>
      <vt:lpstr>Слайд 8</vt:lpstr>
      <vt:lpstr>2.1 Санитариялық-эпидемиологиялық қадағалау реформасы</vt:lpstr>
      <vt:lpstr>2.1 Санитариялық-эпидемиологиялық қадағалау реформасы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226</cp:revision>
  <dcterms:created xsi:type="dcterms:W3CDTF">2014-10-07T12:14:57Z</dcterms:created>
  <dcterms:modified xsi:type="dcterms:W3CDTF">2014-10-13T05:45:21Z</dcterms:modified>
</cp:coreProperties>
</file>