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4"/>
  </p:notesMasterIdLst>
  <p:handoutMasterIdLst>
    <p:handoutMasterId r:id="rId25"/>
  </p:handoutMasterIdLst>
  <p:sldIdLst>
    <p:sldId id="908" r:id="rId2"/>
    <p:sldId id="936" r:id="rId3"/>
    <p:sldId id="968" r:id="rId4"/>
    <p:sldId id="991" r:id="rId5"/>
    <p:sldId id="970" r:id="rId6"/>
    <p:sldId id="971" r:id="rId7"/>
    <p:sldId id="972" r:id="rId8"/>
    <p:sldId id="992" r:id="rId9"/>
    <p:sldId id="993" r:id="rId10"/>
    <p:sldId id="994" r:id="rId11"/>
    <p:sldId id="995" r:id="rId12"/>
    <p:sldId id="996" r:id="rId13"/>
    <p:sldId id="997" r:id="rId14"/>
    <p:sldId id="974" r:id="rId15"/>
    <p:sldId id="944" r:id="rId16"/>
    <p:sldId id="998" r:id="rId17"/>
    <p:sldId id="999" r:id="rId18"/>
    <p:sldId id="1000" r:id="rId19"/>
    <p:sldId id="1002" r:id="rId20"/>
    <p:sldId id="956" r:id="rId21"/>
    <p:sldId id="1003" r:id="rId22"/>
    <p:sldId id="569" r:id="rId23"/>
  </p:sldIdLst>
  <p:sldSz cx="9144000" cy="6858000" type="screen4x3"/>
  <p:notesSz cx="6813550" cy="9945688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0000FF"/>
    <a:srgbClr val="003399"/>
    <a:srgbClr val="CC00FF"/>
    <a:srgbClr val="990033"/>
    <a:srgbClr val="C1EAFF"/>
    <a:srgbClr val="000066"/>
    <a:srgbClr val="080808"/>
    <a:srgbClr val="003300"/>
    <a:srgbClr val="000099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720" autoAdjust="0"/>
    <p:restoredTop sz="94693" autoAdjust="0"/>
  </p:normalViewPr>
  <p:slideViewPr>
    <p:cSldViewPr snapToObjects="1">
      <p:cViewPr varScale="1">
        <p:scale>
          <a:sx n="94" d="100"/>
          <a:sy n="94" d="100"/>
        </p:scale>
        <p:origin x="-161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5.7658198533076153E-2"/>
          <c:y val="5.5589714410034574E-2"/>
          <c:w val="0.92685924683837495"/>
          <c:h val="0.68197310617788165"/>
        </c:manualLayout>
      </c:layout>
      <c:barChart>
        <c:barDir val="col"/>
        <c:grouping val="clustered"/>
        <c:ser>
          <c:idx val="2"/>
          <c:order val="0"/>
          <c:tx>
            <c:strRef>
              <c:f>'тери свер и норм'!$B$2</c:f>
              <c:strCache>
                <c:ptCount val="1"/>
                <c:pt idx="0">
                  <c:v>су</c:v>
                </c:pt>
              </c:strCache>
            </c:strRef>
          </c:tx>
          <c:spPr>
            <a:solidFill>
              <a:srgbClr val="FFFF7D"/>
            </a:solidFill>
            <a:ln w="32442">
              <a:solidFill>
                <a:schemeClr val="tx1"/>
              </a:solidFill>
              <a:prstDash val="solid"/>
            </a:ln>
          </c:spPr>
          <c:dLbls>
            <c:dLbl>
              <c:idx val="0"/>
              <c:layout>
                <c:manualLayout>
                  <c:x val="-8.4880836985464659E-3"/>
                  <c:y val="-2.1468561095600393E-2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-4.4025304729686182E-3"/>
                  <c:y val="-2.3785719664956875E-2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-2.2437720229126257E-2"/>
                  <c:y val="-4.3944204105198864E-2"/>
                </c:manualLayout>
              </c:layout>
              <c:dLblPos val="outEnd"/>
              <c:showVal val="1"/>
            </c:dLbl>
            <c:dLbl>
              <c:idx val="3"/>
              <c:layout>
                <c:manualLayout>
                  <c:x val="-3.1033819448065894E-2"/>
                  <c:y val="-3.6951850045293097E-2"/>
                </c:manualLayout>
              </c:layout>
              <c:dLblPos val="outEnd"/>
              <c:showVal val="1"/>
            </c:dLbl>
            <c:dLbl>
              <c:idx val="4"/>
              <c:layout>
                <c:manualLayout>
                  <c:x val="-9.0142705671728701E-4"/>
                  <c:y val="-3.8659326876175966E-2"/>
                </c:manualLayout>
              </c:layout>
              <c:dLblPos val="outEnd"/>
              <c:showVal val="1"/>
            </c:dLbl>
            <c:dLbl>
              <c:idx val="5"/>
              <c:layout>
                <c:manualLayout>
                  <c:x val="-9.4002653641804251E-3"/>
                  <c:y val="-5.9835644438250686E-2"/>
                </c:manualLayout>
              </c:layout>
              <c:dLblPos val="outEnd"/>
              <c:showVal val="1"/>
            </c:dLbl>
            <c:dLbl>
              <c:idx val="6"/>
              <c:layout>
                <c:manualLayout>
                  <c:x val="-3.3351758182545183E-2"/>
                  <c:y val="1.9237683785102065E-2"/>
                </c:manualLayout>
              </c:layout>
              <c:dLblPos val="outEnd"/>
              <c:showVal val="1"/>
            </c:dLbl>
            <c:dLbl>
              <c:idx val="7"/>
              <c:layout>
                <c:manualLayout>
                  <c:x val="-3.1916821655571206E-2"/>
                  <c:y val="1.4760783220681481E-2"/>
                </c:manualLayout>
              </c:layout>
              <c:dLblPos val="outEnd"/>
              <c:showVal val="1"/>
            </c:dLbl>
            <c:dLbl>
              <c:idx val="8"/>
              <c:layout>
                <c:manualLayout>
                  <c:x val="-2.9378248248770247E-2"/>
                  <c:y val="3.6728683250877251E-3"/>
                </c:manualLayout>
              </c:layout>
              <c:dLblPos val="outEnd"/>
              <c:showVal val="1"/>
            </c:dLbl>
            <c:dLbl>
              <c:idx val="9"/>
              <c:layout>
                <c:manualLayout>
                  <c:x val="-1.0283267571686058E-2"/>
                  <c:y val="-3.2100155622140268E-2"/>
                </c:manualLayout>
              </c:layout>
              <c:dLblPos val="outEnd"/>
              <c:showVal val="1"/>
            </c:dLbl>
            <c:dLbl>
              <c:idx val="11"/>
              <c:layout>
                <c:manualLayout>
                  <c:xMode val="edge"/>
                  <c:yMode val="edge"/>
                  <c:x val="0.66887417218543377"/>
                  <c:y val="0.28849557522123892"/>
                </c:manualLayout>
              </c:layout>
              <c:spPr>
                <a:noFill/>
                <a:ln w="21075">
                  <a:noFill/>
                </a:ln>
              </c:spPr>
              <c:txPr>
                <a:bodyPr/>
                <a:lstStyle/>
                <a:p>
                  <a:pPr>
                    <a:defRPr sz="1556" b="1" i="0" u="none" strike="noStrike" baseline="0">
                      <a:solidFill>
                        <a:srgbClr val="003399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Val val="1"/>
            </c:dLbl>
            <c:dLbl>
              <c:idx val="12"/>
              <c:layout>
                <c:manualLayout>
                  <c:xMode val="edge"/>
                  <c:yMode val="edge"/>
                  <c:x val="0.7185430463576159"/>
                  <c:y val="0.51327433628318886"/>
                </c:manualLayout>
              </c:layout>
              <c:spPr>
                <a:noFill/>
                <a:ln w="21075">
                  <a:noFill/>
                </a:ln>
              </c:spPr>
              <c:txPr>
                <a:bodyPr/>
                <a:lstStyle/>
                <a:p>
                  <a:pPr>
                    <a:defRPr sz="1556" b="1" i="0" u="none" strike="noStrike" baseline="0">
                      <a:solidFill>
                        <a:srgbClr val="003399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Val val="1"/>
            </c:dLbl>
            <c:spPr>
              <a:noFill/>
              <a:ln w="21075">
                <a:noFill/>
              </a:ln>
            </c:spPr>
            <c:txPr>
              <a:bodyPr/>
              <a:lstStyle/>
              <a:p>
                <a:pPr>
                  <a:defRPr sz="1875" b="1" i="0" u="none" strike="noStrike" baseline="0">
                    <a:solidFill>
                      <a:srgbClr val="003399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numRef>
              <c:f>'тери свер и норм'!$A$5:$A$7</c:f>
              <c:numCache>
                <c:formatCode>General</c:formatCode>
                <c:ptCount val="3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</c:numCache>
            </c:numRef>
          </c:cat>
          <c:val>
            <c:numRef>
              <c:f>'тери свер и норм'!$B$5:$B$7</c:f>
              <c:numCache>
                <c:formatCode>0.0</c:formatCode>
                <c:ptCount val="3"/>
                <c:pt idx="0">
                  <c:v>21.6</c:v>
                </c:pt>
                <c:pt idx="1">
                  <c:v>21.4</c:v>
                </c:pt>
                <c:pt idx="2">
                  <c:v>20.3</c:v>
                </c:pt>
              </c:numCache>
            </c:numRef>
          </c:val>
        </c:ser>
        <c:ser>
          <c:idx val="0"/>
          <c:order val="1"/>
          <c:tx>
            <c:strRef>
              <c:f>'тери свер и норм'!$C$2</c:f>
              <c:strCache>
                <c:ptCount val="1"/>
                <c:pt idx="0">
                  <c:v>жылу</c:v>
                </c:pt>
              </c:strCache>
            </c:strRef>
          </c:tx>
          <c:spPr>
            <a:solidFill>
              <a:srgbClr val="CB6D6B"/>
            </a:solidFill>
            <a:ln w="31612">
              <a:solidFill>
                <a:schemeClr val="tx1"/>
              </a:solidFill>
              <a:prstDash val="solid"/>
            </a:ln>
          </c:spPr>
          <c:dLbls>
            <c:dLbl>
              <c:idx val="0"/>
              <c:layout>
                <c:manualLayout>
                  <c:x val="8.0354829064088577E-3"/>
                  <c:y val="-2.644865991113492E-2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2.1312801722024946E-2"/>
                  <c:y val="-9.6000021383827912E-3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3.2094515276380872E-3"/>
                  <c:y val="-1.7541421142457825E-2"/>
                </c:manualLayout>
              </c:layout>
              <c:dLblPos val="outEnd"/>
              <c:showVal val="1"/>
            </c:dLbl>
            <c:spPr>
              <a:noFill/>
              <a:ln w="21075">
                <a:noFill/>
              </a:ln>
            </c:spPr>
            <c:txPr>
              <a:bodyPr/>
              <a:lstStyle/>
              <a:p>
                <a:pPr>
                  <a:defRPr sz="1826" b="1" i="0" u="none" strike="noStrike" baseline="0">
                    <a:solidFill>
                      <a:srgbClr val="003399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val>
            <c:numRef>
              <c:f>'тери свер и норм'!$C$5:$C$7</c:f>
              <c:numCache>
                <c:formatCode>General</c:formatCode>
                <c:ptCount val="3"/>
                <c:pt idx="0">
                  <c:v>21.3</c:v>
                </c:pt>
                <c:pt idx="1">
                  <c:v>20.39</c:v>
                </c:pt>
                <c:pt idx="2">
                  <c:v>20.239999999999988</c:v>
                </c:pt>
              </c:numCache>
            </c:numRef>
          </c:val>
        </c:ser>
        <c:ser>
          <c:idx val="1"/>
          <c:order val="2"/>
          <c:tx>
            <c:strRef>
              <c:f>'тери свер и норм'!$D$2</c:f>
              <c:strCache>
                <c:ptCount val="1"/>
                <c:pt idx="0">
                  <c:v>э/энергиясы</c:v>
                </c:pt>
              </c:strCache>
            </c:strRef>
          </c:tx>
          <c:spPr>
            <a:solidFill>
              <a:srgbClr val="7099CA"/>
            </a:solidFill>
            <a:ln w="31612">
              <a:solidFill>
                <a:schemeClr val="tx1"/>
              </a:solidFill>
              <a:prstDash val="solid"/>
            </a:ln>
          </c:spPr>
          <c:dLbls>
            <c:dLbl>
              <c:idx val="1"/>
              <c:layout>
                <c:manualLayout>
                  <c:x val="1.7621731551623752E-2"/>
                  <c:y val="2.6981044573252426E-3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1.8680259295670409E-2"/>
                  <c:y val="-1.7323573397983866E-3"/>
                </c:manualLayout>
              </c:layout>
              <c:dLblPos val="outEnd"/>
              <c:showVal val="1"/>
            </c:dLbl>
            <c:spPr>
              <a:noFill/>
              <a:ln w="21075">
                <a:noFill/>
              </a:ln>
            </c:spPr>
            <c:txPr>
              <a:bodyPr/>
              <a:lstStyle/>
              <a:p>
                <a:pPr>
                  <a:defRPr sz="1826" b="1" i="0" u="none" strike="noStrike" baseline="0">
                    <a:solidFill>
                      <a:srgbClr val="003399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val>
            <c:numRef>
              <c:f>'тери свер и норм'!$D$5:$D$7</c:f>
              <c:numCache>
                <c:formatCode>General</c:formatCode>
                <c:ptCount val="3"/>
                <c:pt idx="0">
                  <c:v>14.3</c:v>
                </c:pt>
                <c:pt idx="1">
                  <c:v>14.1</c:v>
                </c:pt>
                <c:pt idx="2">
                  <c:v>13.78</c:v>
                </c:pt>
              </c:numCache>
            </c:numRef>
          </c:val>
        </c:ser>
        <c:dLbls>
          <c:showVal val="1"/>
        </c:dLbls>
        <c:axId val="95237632"/>
        <c:axId val="95239168"/>
      </c:barChart>
      <c:catAx>
        <c:axId val="95237632"/>
        <c:scaling>
          <c:orientation val="minMax"/>
        </c:scaling>
        <c:axPos val="b"/>
        <c:numFmt formatCode="General" sourceLinked="1"/>
        <c:tickLblPos val="nextTo"/>
        <c:spPr>
          <a:ln w="263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30" b="1" i="1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95239168"/>
        <c:crosses val="autoZero"/>
        <c:auto val="1"/>
        <c:lblAlgn val="ctr"/>
        <c:lblOffset val="100"/>
      </c:catAx>
      <c:valAx>
        <c:axId val="95239168"/>
        <c:scaling>
          <c:orientation val="minMax"/>
          <c:max val="35"/>
          <c:min val="0"/>
        </c:scaling>
        <c:axPos val="l"/>
        <c:majorGridlines>
          <c:spPr>
            <a:ln w="2704">
              <a:solidFill>
                <a:srgbClr val="000000"/>
              </a:solidFill>
              <a:prstDash val="solid"/>
            </a:ln>
          </c:spPr>
        </c:majorGridlines>
        <c:numFmt formatCode="0" sourceLinked="0"/>
        <c:tickLblPos val="nextTo"/>
        <c:spPr>
          <a:ln w="270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5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95237632"/>
        <c:crosses val="autoZero"/>
        <c:crossBetween val="between"/>
        <c:majorUnit val="10"/>
      </c:valAx>
      <c:spPr>
        <a:noFill/>
        <a:ln w="2704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7.0146633755665183E-2"/>
          <c:y val="0.86119039052105761"/>
          <c:w val="0.91198292692936789"/>
          <c:h val="9.3771912942338206E-2"/>
        </c:manualLayout>
      </c:layout>
      <c:spPr>
        <a:noFill/>
        <a:ln w="21628">
          <a:noFill/>
        </a:ln>
      </c:spPr>
      <c:txPr>
        <a:bodyPr/>
        <a:lstStyle/>
        <a:p>
          <a:pPr>
            <a:defRPr sz="1328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65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4"/>
      <c:hPercent val="33"/>
      <c:rotY val="1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4210526315789476E-2"/>
          <c:y val="4.2857142857142913E-2"/>
          <c:w val="0.96578947368421253"/>
          <c:h val="0.67142857142857393"/>
        </c:manualLayout>
      </c:layout>
      <c:bar3D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 ПетроҚазақстан ЖШС</c:v>
                </c:pt>
              </c:strCache>
            </c:strRef>
          </c:tx>
          <c:spPr>
            <a:solidFill>
              <a:srgbClr val="FFFF99"/>
            </a:solidFill>
            <a:ln w="29803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2.5457081380044944E-3"/>
                  <c:y val="-4.2409134113434332E-2"/>
                </c:manualLayout>
              </c:layout>
              <c:tx>
                <c:rich>
                  <a:bodyPr/>
                  <a:lstStyle/>
                  <a:p>
                    <a:pPr>
                      <a:defRPr sz="2053" b="1" i="0" u="none" strike="noStrike" baseline="300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/>
                      <a:t>58</a:t>
                    </a:r>
                  </a:p>
                </c:rich>
              </c:tx>
              <c:spPr>
                <a:noFill/>
                <a:ln w="59604">
                  <a:noFill/>
                </a:ln>
              </c:spPr>
            </c:dLbl>
            <c:dLbl>
              <c:idx val="1"/>
              <c:layout>
                <c:manualLayout>
                  <c:x val="-3.4149401231061277E-3"/>
                  <c:y val="-2.374403813889998E-2"/>
                </c:manualLayout>
              </c:layout>
              <c:showVal val="1"/>
            </c:dLbl>
            <c:dLbl>
              <c:idx val="2"/>
              <c:layout>
                <c:manualLayout>
                  <c:x val="-4.1123160207726852E-3"/>
                  <c:y val="-3.0886895281757056E-2"/>
                </c:manualLayout>
              </c:layout>
              <c:showVal val="1"/>
            </c:dLbl>
            <c:dLbl>
              <c:idx val="3"/>
              <c:layout>
                <c:manualLayout>
                  <c:x val="-1.0072964281883331E-2"/>
                  <c:y val="-2.315466710328457E-3"/>
                </c:manualLayout>
              </c:layout>
              <c:showVal val="1"/>
            </c:dLbl>
            <c:dLbl>
              <c:idx val="4"/>
              <c:layout>
                <c:manualLayout>
                  <c:x val="-1.6310399082014065E-2"/>
                  <c:y val="-1.4698233609267622E-2"/>
                </c:manualLayout>
              </c:layout>
              <c:showVal val="1"/>
            </c:dLbl>
            <c:dLbl>
              <c:idx val="5"/>
              <c:layout>
                <c:manualLayout>
                  <c:x val="-2.2271047343124642E-2"/>
                  <c:y val="-3.6126805037839056E-2"/>
                </c:manualLayout>
              </c:layout>
              <c:showVal val="1"/>
            </c:dLbl>
            <c:dLbl>
              <c:idx val="6"/>
              <c:layout>
                <c:manualLayout>
                  <c:x val="-2.8231581135528008E-2"/>
                  <c:y val="1.3873194962161E-2"/>
                </c:manualLayout>
              </c:layout>
              <c:showVal val="1"/>
            </c:dLbl>
            <c:dLbl>
              <c:idx val="7"/>
              <c:layout>
                <c:manualLayout>
                  <c:xMode val="edge"/>
                  <c:yMode val="edge"/>
                  <c:x val="1.5789473684210568E-2"/>
                  <c:y val="4.2857142857142913E-2"/>
                </c:manualLayout>
              </c:layout>
              <c:showVal val="1"/>
            </c:dLbl>
            <c:spPr>
              <a:noFill/>
              <a:ln w="59604">
                <a:noFill/>
              </a:ln>
            </c:spPr>
            <c:txPr>
              <a:bodyPr/>
              <a:lstStyle/>
              <a:p>
                <a:pPr>
                  <a:defRPr sz="2051" b="1" i="0" u="none" strike="noStrike" baseline="3000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Val val="1"/>
          </c:dLbls>
          <c:cat>
            <c:strRef>
              <c:f>Sheet1!$B$1:$H$1</c:f>
              <c:strCache>
                <c:ptCount val="7"/>
                <c:pt idx="0">
                  <c:v> 2011жылғы шілде</c:v>
                </c:pt>
                <c:pt idx="1">
                  <c:v>2011 жылғы тамыз</c:v>
                </c:pt>
                <c:pt idx="2">
                  <c:v> 2011 жылғы қыркүйек</c:v>
                </c:pt>
                <c:pt idx="3">
                  <c:v> 2011жылғы қазан</c:v>
                </c:pt>
                <c:pt idx="4">
                  <c:v> 2011жылғы қараша </c:v>
                </c:pt>
                <c:pt idx="5">
                  <c:v> 2011жылғы желтоқсан</c:v>
                </c:pt>
                <c:pt idx="6">
                  <c:v> 2012жылғы қаңтар 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7"/>
                <c:pt idx="0">
                  <c:v>58</c:v>
                </c:pt>
                <c:pt idx="1">
                  <c:v>90</c:v>
                </c:pt>
                <c:pt idx="2">
                  <c:v>90</c:v>
                </c:pt>
                <c:pt idx="3">
                  <c:v>90</c:v>
                </c:pt>
                <c:pt idx="4">
                  <c:v>130</c:v>
                </c:pt>
                <c:pt idx="5">
                  <c:v>130</c:v>
                </c:pt>
                <c:pt idx="6">
                  <c:v>130</c:v>
                </c:pt>
              </c:numCache>
            </c:numRef>
          </c:val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басқалары</c:v>
                </c:pt>
              </c:strCache>
            </c:strRef>
          </c:tx>
          <c:spPr>
            <a:solidFill>
              <a:srgbClr val="99CCFF"/>
            </a:solidFill>
            <a:ln w="29803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8.3615281808582607E-3"/>
                  <c:y val="-4.3315060570169775E-2"/>
                </c:manualLayout>
              </c:layout>
              <c:showVal val="1"/>
            </c:dLbl>
            <c:dLbl>
              <c:idx val="1"/>
              <c:layout>
                <c:manualLayout>
                  <c:x val="-5.0748556664064609E-4"/>
                  <c:y val="8.5875891222482355E-3"/>
                </c:manualLayout>
              </c:layout>
              <c:showVal val="1"/>
            </c:dLbl>
            <c:dLbl>
              <c:idx val="2"/>
              <c:layout>
                <c:manualLayout>
                  <c:x val="1.4266030143539961E-3"/>
                  <c:y val="-3.1626899662116875E-2"/>
                </c:manualLayout>
              </c:layout>
              <c:showVal val="1"/>
            </c:dLbl>
            <c:dLbl>
              <c:idx val="3"/>
              <c:layout>
                <c:manualLayout>
                  <c:x val="-1.2428782088862163E-2"/>
                  <c:y val="-2.5103225518360334E-2"/>
                </c:manualLayout>
              </c:layout>
              <c:showVal val="1"/>
            </c:dLbl>
            <c:dLbl>
              <c:idx val="4"/>
              <c:layout>
                <c:manualLayout>
                  <c:x val="-5.2314211444232893E-3"/>
                  <c:y val="-7.2460273751225462E-2"/>
                </c:manualLayout>
              </c:layout>
              <c:showVal val="1"/>
            </c:dLbl>
            <c:dLbl>
              <c:idx val="5"/>
              <c:layout>
                <c:manualLayout>
                  <c:x val="-1.3823648352902401E-2"/>
                  <c:y val="-3.6247924113455621E-2"/>
                </c:manualLayout>
              </c:layout>
              <c:showVal val="1"/>
            </c:dLbl>
            <c:dLbl>
              <c:idx val="6"/>
              <c:layout>
                <c:manualLayout>
                  <c:x val="-2.241576109267435E-2"/>
                  <c:y val="-3.6247924113455621E-2"/>
                </c:manualLayout>
              </c:layout>
              <c:showVal val="1"/>
            </c:dLbl>
            <c:spPr>
              <a:noFill/>
              <a:ln w="59604">
                <a:noFill/>
              </a:ln>
            </c:spPr>
            <c:txPr>
              <a:bodyPr/>
              <a:lstStyle/>
              <a:p>
                <a:pPr>
                  <a:defRPr sz="2051" b="1" i="0" u="none" strike="noStrike" baseline="3000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Val val="1"/>
          </c:dLbls>
          <c:cat>
            <c:strRef>
              <c:f>Sheet1!$B$1:$H$1</c:f>
              <c:strCache>
                <c:ptCount val="7"/>
                <c:pt idx="0">
                  <c:v> 2011жылғы шілде</c:v>
                </c:pt>
                <c:pt idx="1">
                  <c:v>2011 жылғы тамыз</c:v>
                </c:pt>
                <c:pt idx="2">
                  <c:v> 2011 жылғы қыркүйек</c:v>
                </c:pt>
                <c:pt idx="3">
                  <c:v> 2011жылғы қазан</c:v>
                </c:pt>
                <c:pt idx="4">
                  <c:v> 2011жылғы қараша </c:v>
                </c:pt>
                <c:pt idx="5">
                  <c:v> 2011жылғы желтоқсан</c:v>
                </c:pt>
                <c:pt idx="6">
                  <c:v> 2012жылғы қаңтар </c:v>
                </c:pt>
              </c:strCache>
            </c:strRef>
          </c:cat>
          <c:val>
            <c:numRef>
              <c:f>Sheet1!$B$3:$H$3</c:f>
              <c:numCache>
                <c:formatCode>General</c:formatCode>
                <c:ptCount val="7"/>
                <c:pt idx="0">
                  <c:v>84</c:v>
                </c:pt>
                <c:pt idx="1">
                  <c:v>124</c:v>
                </c:pt>
                <c:pt idx="2">
                  <c:v>127</c:v>
                </c:pt>
                <c:pt idx="3">
                  <c:v>129</c:v>
                </c:pt>
                <c:pt idx="4">
                  <c:v>132</c:v>
                </c:pt>
                <c:pt idx="5">
                  <c:v>165</c:v>
                </c:pt>
                <c:pt idx="6">
                  <c:v>165</c:v>
                </c:pt>
              </c:numCache>
            </c:numRef>
          </c:val>
        </c:ser>
        <c:dLbls>
          <c:showVal val="1"/>
        </c:dLbls>
        <c:gapDepth val="0"/>
        <c:shape val="box"/>
        <c:axId val="107938560"/>
        <c:axId val="107940096"/>
        <c:axId val="0"/>
      </c:bar3DChart>
      <c:catAx>
        <c:axId val="107938560"/>
        <c:scaling>
          <c:orientation val="minMax"/>
        </c:scaling>
        <c:axPos val="b"/>
        <c:numFmt formatCode="General" sourceLinked="1"/>
        <c:tickLblPos val="low"/>
        <c:spPr>
          <a:ln w="74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73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07940096"/>
        <c:crosses val="autoZero"/>
        <c:auto val="1"/>
        <c:lblAlgn val="ctr"/>
        <c:lblOffset val="100"/>
        <c:tickLblSkip val="1"/>
        <c:tickMarkSkip val="1"/>
      </c:catAx>
      <c:valAx>
        <c:axId val="107940096"/>
        <c:scaling>
          <c:orientation val="minMax"/>
          <c:max val="200"/>
          <c:min val="0"/>
        </c:scaling>
        <c:axPos val="l"/>
        <c:majorGridlines>
          <c:spPr>
            <a:ln w="29803">
              <a:solidFill>
                <a:srgbClr val="FFFFFF"/>
              </a:solidFill>
              <a:prstDash val="solid"/>
            </a:ln>
          </c:spPr>
        </c:majorGridlines>
        <c:numFmt formatCode="General" sourceLinked="1"/>
        <c:tickLblPos val="nextTo"/>
        <c:spPr>
          <a:ln w="74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98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07938560"/>
        <c:crosses val="autoZero"/>
        <c:crossBetween val="between"/>
        <c:majorUnit val="20"/>
        <c:minorUnit val="10"/>
      </c:valAx>
      <c:spPr>
        <a:noFill/>
        <a:ln w="25354">
          <a:noFill/>
        </a:ln>
      </c:spPr>
    </c:plotArea>
    <c:legend>
      <c:legendPos val="b"/>
      <c:layout>
        <c:manualLayout>
          <c:xMode val="edge"/>
          <c:yMode val="edge"/>
          <c:x val="0.26052626552882707"/>
          <c:y val="0.90714293366390464"/>
          <c:w val="0.50789479319495212"/>
          <c:h val="9.2857066336095764E-2"/>
        </c:manualLayout>
      </c:layout>
      <c:spPr>
        <a:solidFill>
          <a:srgbClr val="FFFFFF"/>
        </a:solidFill>
        <a:ln w="59604">
          <a:noFill/>
        </a:ln>
      </c:spPr>
      <c:txPr>
        <a:bodyPr/>
        <a:lstStyle/>
        <a:p>
          <a:pPr>
            <a:defRPr sz="1291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>
      <a:noFill/>
    </a:ln>
  </c:spPr>
  <c:txPr>
    <a:bodyPr/>
    <a:lstStyle/>
    <a:p>
      <a:pPr>
        <a:defRPr sz="1527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8217562254259501"/>
          <c:y val="0.13100436681222777"/>
          <c:w val="0.90563564875491476"/>
          <c:h val="0.5087336244541486"/>
        </c:manualLayout>
      </c:layout>
      <c:barChart>
        <c:barDir val="col"/>
        <c:grouping val="clustered"/>
        <c:varyColors val="1"/>
        <c:ser>
          <c:idx val="0"/>
          <c:order val="0"/>
          <c:spPr>
            <a:gradFill flip="none" rotWithShape="1"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>
              <a:gradFill>
                <a:gsLst>
                  <a:gs pos="0">
                    <a:srgbClr val="CC00FF"/>
                  </a:gs>
                  <a:gs pos="50000">
                    <a:srgbClr val="FFFFFF">
                      <a:shade val="67500"/>
                      <a:satMod val="115000"/>
                    </a:srgbClr>
                  </a:gs>
                  <a:gs pos="100000">
                    <a:srgbClr val="FFFFFF">
                      <a:shade val="100000"/>
                      <a:satMod val="115000"/>
                    </a:srgbClr>
                  </a:gs>
                </a:gsLst>
                <a:lin ang="5400000" scaled="0"/>
              </a:gradFill>
            </a:ln>
          </c:spPr>
          <c:dLbls>
            <c:delete val="1"/>
          </c:dLbls>
          <c:cat>
            <c:strRef>
              <c:f>Лист1!$B$7:$B$13</c:f>
              <c:strCache>
                <c:ptCount val="7"/>
                <c:pt idx="0">
                  <c:v>Жалпы  эконом. тиімділік</c:v>
                </c:pt>
                <c:pt idx="1">
                  <c:v>ШЖҚ "Көкшетау Жылу" МКК</c:v>
                </c:pt>
                <c:pt idx="2">
                  <c:v> "Балқаш Су"КМК</c:v>
                </c:pt>
                <c:pt idx="3">
                  <c:v>ШЖҚ  "Көкшетау Су Арнасы" МКК</c:v>
                </c:pt>
                <c:pt idx="4">
                  <c:v>"АММТП" РМК</c:v>
                </c:pt>
                <c:pt idx="5">
                  <c:v> "Карағандынеруд" ЖШС</c:v>
                </c:pt>
                <c:pt idx="6">
                  <c:v>Басқа да  161 ТМС </c:v>
                </c:pt>
              </c:strCache>
            </c:strRef>
          </c:cat>
          <c:val>
            <c:numRef>
              <c:f>Лист1!$C$7:$C$13</c:f>
              <c:numCache>
                <c:formatCode>General</c:formatCode>
                <c:ptCount val="7"/>
                <c:pt idx="0" formatCode="#,##0.0">
                  <c:v>2802.8520000000012</c:v>
                </c:pt>
                <c:pt idx="1">
                  <c:v>428.5</c:v>
                </c:pt>
                <c:pt idx="2" formatCode="#,##0.0">
                  <c:v>223.5</c:v>
                </c:pt>
                <c:pt idx="3" formatCode="#,##0.0">
                  <c:v>146.24499999999998</c:v>
                </c:pt>
                <c:pt idx="4" formatCode="#,##0.0">
                  <c:v>142.38100000000014</c:v>
                </c:pt>
                <c:pt idx="5" formatCode="#,##0.0">
                  <c:v>136.226</c:v>
                </c:pt>
                <c:pt idx="6" formatCode="#,##0.0">
                  <c:v>1726</c:v>
                </c:pt>
              </c:numCache>
            </c:numRef>
          </c:val>
        </c:ser>
        <c:dLbls>
          <c:showVal val="1"/>
        </c:dLbls>
        <c:gapWidth val="40"/>
        <c:axId val="109714816"/>
        <c:axId val="109761664"/>
      </c:barChart>
      <c:catAx>
        <c:axId val="109714816"/>
        <c:scaling>
          <c:orientation val="minMax"/>
        </c:scaling>
        <c:axPos val="b"/>
        <c:numFmt formatCode="General" sourceLinked="1"/>
        <c:tickLblPos val="nextTo"/>
        <c:spPr>
          <a:ln w="3207">
            <a:solidFill>
              <a:srgbClr val="000000"/>
            </a:solidFill>
            <a:prstDash val="solid"/>
          </a:ln>
        </c:spPr>
        <c:txPr>
          <a:bodyPr rot="-1800000" vert="horz"/>
          <a:lstStyle/>
          <a:p>
            <a:pPr rtl="0">
              <a:defRPr sz="139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09761664"/>
        <c:crosses val="autoZero"/>
        <c:auto val="1"/>
        <c:lblAlgn val="ctr"/>
        <c:lblOffset val="100"/>
        <c:tickLblSkip val="1"/>
        <c:tickMarkSkip val="1"/>
      </c:catAx>
      <c:valAx>
        <c:axId val="109761664"/>
        <c:scaling>
          <c:orientation val="minMax"/>
        </c:scaling>
        <c:axPos val="l"/>
        <c:majorGridlines>
          <c:spPr>
            <a:ln w="3207">
              <a:solidFill>
                <a:srgbClr val="000000"/>
              </a:solidFill>
              <a:prstDash val="solid"/>
            </a:ln>
          </c:spPr>
        </c:majorGridlines>
        <c:numFmt formatCode="0" sourceLinked="0"/>
        <c:tickLblPos val="nextTo"/>
        <c:spPr>
          <a:ln w="320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3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09714816"/>
        <c:crosses val="autoZero"/>
        <c:crossBetween val="between"/>
      </c:valAx>
      <c:spPr>
        <a:noFill/>
        <a:ln w="12831">
          <a:solidFill>
            <a:srgbClr val="808080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35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0.10307</cdr:x>
      <cdr:y>0.10253</cdr:y>
    </cdr:from>
    <cdr:to>
      <cdr:x>0.13932</cdr:x>
      <cdr:y>0.15803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69234" y="201706"/>
          <a:ext cx="290193" cy="19981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36576" tIns="27432" rIns="36576" bIns="27432" anchor="ctr" upright="1"/>
        <a:lstStyle xmlns:a="http://schemas.openxmlformats.org/drawingml/2006/main"/>
        <a:p xmlns:a="http://schemas.openxmlformats.org/drawingml/2006/main">
          <a:pPr algn="ctr" rtl="1">
            <a:defRPr sz="1000"/>
          </a:pPr>
          <a:endParaRPr lang="ru-RU" sz="1250" b="1" i="0" strike="noStrike">
            <a:solidFill>
              <a:srgbClr val="000000"/>
            </a:solidFill>
            <a:latin typeface="Arial Cyr"/>
          </a:endParaRPr>
        </a:p>
      </cdr:txBody>
    </cdr:sp>
  </cdr:relSizeAnchor>
  <cdr:relSizeAnchor xmlns:cdr="http://schemas.openxmlformats.org/drawingml/2006/chartDrawing">
    <cdr:from>
      <cdr:x>0.0085</cdr:x>
      <cdr:y>0.06575</cdr:y>
    </cdr:from>
    <cdr:to>
      <cdr:x>0.07201</cdr:x>
      <cdr:y>0.16353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1498" y="124329"/>
          <a:ext cx="465178" cy="3127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36576" tIns="27432" rIns="36576" bIns="27432" anchor="ctr" upright="1"/>
        <a:lstStyle xmlns:a="http://schemas.openxmlformats.org/drawingml/2006/main"/>
        <a:p xmlns:a="http://schemas.openxmlformats.org/drawingml/2006/main">
          <a:pPr algn="ctr" rtl="1">
            <a:defRPr sz="1000"/>
          </a:pPr>
          <a:endParaRPr lang="ru-RU" sz="1200" b="1" i="0" strike="noStrike">
            <a:solidFill>
              <a:srgbClr val="000000"/>
            </a:solidFill>
            <a:latin typeface="Arial Cyr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0.03419</cdr:x>
      <cdr:y>0.16595</cdr:y>
    </cdr:from>
    <cdr:to>
      <cdr:x>0.07932</cdr:x>
      <cdr:y>0.54591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69723" y="805880"/>
          <a:ext cx="351007" cy="201951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vert="vert270" wrap="square" lIns="45720" tIns="36576" rIns="45720" bIns="36576" anchor="ctr" upright="1"/>
        <a:lstStyle xmlns:a="http://schemas.openxmlformats.org/drawingml/2006/main"/>
        <a:p xmlns:a="http://schemas.openxmlformats.org/drawingml/2006/main">
          <a:pPr algn="ctr" rtl="1">
            <a:defRPr sz="1000"/>
          </a:pPr>
          <a:r>
            <a:rPr lang="kk-KZ" sz="1600" b="0" i="1" strike="noStrike" noProof="0" smtClean="0">
              <a:solidFill>
                <a:sysClr val="windowText" lastClr="000000"/>
              </a:solidFill>
              <a:latin typeface="Arial Cyr"/>
            </a:rPr>
            <a:t>млн. теңге</a:t>
          </a:r>
          <a:endParaRPr lang="kk-KZ" sz="1600" b="0" i="1" strike="noStrike" noProof="0">
            <a:solidFill>
              <a:sysClr val="windowText" lastClr="000000"/>
            </a:solidFill>
            <a:latin typeface="Arial Cyr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8" tIns="45791" rIns="91578" bIns="45791" numCol="1" anchor="t" anchorCtr="0" compatLnSpc="1">
            <a:prstTxWarp prst="textNoShape">
              <a:avLst/>
            </a:prstTxWarp>
          </a:bodyPr>
          <a:lstStyle>
            <a:lvl1pPr algn="l" defTabSz="915988" eaLnBrk="1" hangingPunct="1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699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0800" y="0"/>
            <a:ext cx="295275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8" tIns="45791" rIns="91578" bIns="45791" numCol="1" anchor="t" anchorCtr="0" compatLnSpc="1">
            <a:prstTxWarp prst="textNoShape">
              <a:avLst/>
            </a:prstTxWarp>
          </a:bodyPr>
          <a:lstStyle>
            <a:lvl1pPr defTabSz="915988" eaLnBrk="1" hangingPunct="1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0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5275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8" tIns="45791" rIns="91578" bIns="45791" numCol="1" anchor="b" anchorCtr="0" compatLnSpc="1">
            <a:prstTxWarp prst="textNoShape">
              <a:avLst/>
            </a:prstTxWarp>
          </a:bodyPr>
          <a:lstStyle>
            <a:lvl1pPr algn="l" defTabSz="915988" eaLnBrk="1" hangingPunct="1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1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800" y="9447213"/>
            <a:ext cx="295275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8" tIns="45791" rIns="91578" bIns="45791" numCol="1" anchor="b" anchorCtr="0" compatLnSpc="1">
            <a:prstTxWarp prst="textNoShape">
              <a:avLst/>
            </a:prstTxWarp>
          </a:bodyPr>
          <a:lstStyle>
            <a:lvl1pPr defTabSz="915988" eaLnBrk="1" hangingPunct="1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4910DD12-9160-4306-9F26-46690D069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8" tIns="45791" rIns="91578" bIns="45791" numCol="1" anchor="t" anchorCtr="0" compatLnSpc="1">
            <a:prstTxWarp prst="textNoShape">
              <a:avLst/>
            </a:prstTxWarp>
          </a:bodyPr>
          <a:lstStyle>
            <a:lvl1pPr algn="l" defTabSz="915988" eaLnBrk="1" hangingPunct="1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9213" y="0"/>
            <a:ext cx="295275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8" tIns="45791" rIns="91578" bIns="45791" numCol="1" anchor="t" anchorCtr="0" compatLnSpc="1">
            <a:prstTxWarp prst="textNoShape">
              <a:avLst/>
            </a:prstTxWarp>
          </a:bodyPr>
          <a:lstStyle>
            <a:lvl1pPr defTabSz="915988" eaLnBrk="1" hangingPunct="1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6125"/>
            <a:ext cx="4973637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5988"/>
            <a:ext cx="5451475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8" tIns="45791" rIns="91578" bIns="457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625"/>
            <a:ext cx="295275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8" tIns="45791" rIns="91578" bIns="45791" numCol="1" anchor="b" anchorCtr="0" compatLnSpc="1">
            <a:prstTxWarp prst="textNoShape">
              <a:avLst/>
            </a:prstTxWarp>
          </a:bodyPr>
          <a:lstStyle>
            <a:lvl1pPr algn="l" defTabSz="915988" eaLnBrk="1" hangingPunct="1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9213" y="9445625"/>
            <a:ext cx="295275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8" tIns="45791" rIns="91578" bIns="45791" numCol="1" anchor="b" anchorCtr="0" compatLnSpc="1">
            <a:prstTxWarp prst="textNoShape">
              <a:avLst/>
            </a:prstTxWarp>
          </a:bodyPr>
          <a:lstStyle>
            <a:lvl1pPr defTabSz="915988" eaLnBrk="1" hangingPunct="1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FB1CCC8E-EAE2-4326-B264-ED05E6E4C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647E7C-3AF5-475E-92AD-55C7130A9E3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 txBox="1">
            <a:spLocks noGrp="1" noChangeArrowheads="1"/>
          </p:cNvSpPr>
          <p:nvPr/>
        </p:nvSpPr>
        <p:spPr bwMode="auto">
          <a:xfrm>
            <a:off x="3859213" y="9445625"/>
            <a:ext cx="295275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42" tIns="46071" rIns="92142" bIns="46071" anchor="b"/>
          <a:lstStyle/>
          <a:p>
            <a:pPr defTabSz="920750" eaLnBrk="1" hangingPunct="1"/>
            <a:fld id="{C83A8A87-76C5-4EE8-88AC-33FF26C1FA47}" type="slidenum">
              <a:rPr lang="ru-RU" sz="1200" b="0"/>
              <a:pPr defTabSz="920750" eaLnBrk="1" hangingPunct="1"/>
              <a:t>3</a:t>
            </a:fld>
            <a:endParaRPr lang="ru-RU" sz="1200" b="0"/>
          </a:p>
        </p:txBody>
      </p:sp>
      <p:sp>
        <p:nvSpPr>
          <p:cNvPr id="26627" name="Rectangle 7"/>
          <p:cNvSpPr txBox="1">
            <a:spLocks noGrp="1" noChangeArrowheads="1"/>
          </p:cNvSpPr>
          <p:nvPr/>
        </p:nvSpPr>
        <p:spPr bwMode="auto">
          <a:xfrm>
            <a:off x="3859213" y="9445625"/>
            <a:ext cx="295275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8" rIns="91434" bIns="45718" anchor="b"/>
          <a:lstStyle/>
          <a:p>
            <a:pPr eaLnBrk="1" hangingPunct="1"/>
            <a:fld id="{1C4AE918-1C71-41BB-8C44-3EE816312A5D}" type="slidenum">
              <a:rPr lang="en-US" sz="1200" b="0">
                <a:latin typeface="Times New Roman" pitchFamily="18" charset="0"/>
              </a:rPr>
              <a:pPr eaLnBrk="1" hangingPunct="1"/>
              <a:t>3</a:t>
            </a:fld>
            <a:endParaRPr lang="en-US" sz="1200" b="0">
              <a:latin typeface="Times New Roman" pitchFamily="18" charset="0"/>
            </a:endParaRPr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46125"/>
            <a:ext cx="4972050" cy="3729038"/>
          </a:xfrm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24400"/>
            <a:ext cx="5451475" cy="4475163"/>
          </a:xfrm>
          <a:noFill/>
          <a:ln/>
        </p:spPr>
        <p:txBody>
          <a:bodyPr lIns="91347" tIns="45677" rIns="91347" bIns="45677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39DFC-522A-4842-8658-727391AB0F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E1E6D-54B4-48BC-90B1-27EB0F0FAB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81518-B291-4404-A2AC-77E109317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9CAC1-9638-4E9A-9CD9-2E3F5709F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272C6-FA1B-423C-B6F7-535F069D2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15965-5976-4AF1-BBD5-8CEC3AD0D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29333-FD0E-40E8-AE46-8AB461E51D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F1C89-8CE8-4159-A50E-06AC38606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BDCD4-5959-4F5E-8379-A9FC731BDE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31BF9-FFB9-4BF9-AB20-75CEFBA87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3BE6D-4D8E-49FD-8278-2D21B12097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27DC2-AAE0-4AC3-8223-ABAED4E90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F1BF0-59E8-4453-AAF8-AB1A89C1A7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40ADF-5572-4399-9DB1-97842BF3A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14131-FE61-4438-92F8-9E8403007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fld id="{18B3D222-5FF1-4C6B-AA4D-B4FA0037CB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2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chart" Target="../charts/char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451" name="Rectangle 3"/>
          <p:cNvSpPr>
            <a:spLocks noChangeArrowheads="1"/>
          </p:cNvSpPr>
          <p:nvPr/>
        </p:nvSpPr>
        <p:spPr bwMode="auto">
          <a:xfrm>
            <a:off x="2771775" y="6410325"/>
            <a:ext cx="403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kk-KZ" sz="200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АСТАНА – 2012</a:t>
            </a:r>
            <a:endParaRPr lang="kk-KZ" sz="200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885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6" name="Object 5"/>
          <p:cNvGraphicFramePr>
            <a:graphicFrameLocks/>
          </p:cNvGraphicFramePr>
          <p:nvPr/>
        </p:nvGraphicFramePr>
        <p:xfrm>
          <a:off x="214313" y="260350"/>
          <a:ext cx="1133475" cy="1133475"/>
        </p:xfrm>
        <a:graphic>
          <a:graphicData uri="http://schemas.openxmlformats.org/presentationml/2006/ole">
            <p:oleObj spid="_x0000_s1026" name="Точечный рисунок" r:id="rId4" imgW="2123810" imgH="2076740" progId="PBrush">
              <p:embed/>
            </p:oleObj>
          </a:graphicData>
        </a:graphic>
      </p:graphicFrame>
      <p:sp>
        <p:nvSpPr>
          <p:cNvPr id="1000454" name="Rectangle 6"/>
          <p:cNvSpPr>
            <a:spLocks noChangeArrowheads="1"/>
          </p:cNvSpPr>
          <p:nvPr/>
        </p:nvSpPr>
        <p:spPr bwMode="auto">
          <a:xfrm>
            <a:off x="3563938" y="260350"/>
            <a:ext cx="54006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kk-KZ" sz="200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Қазақстан Республикасы Табиғи монополияларды реттеу агенттігі</a:t>
            </a:r>
            <a:endParaRPr lang="kk-KZ" sz="200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357188" y="1643051"/>
            <a:ext cx="8607425" cy="3214700"/>
          </a:xfrm>
        </p:spPr>
        <p:txBody>
          <a:bodyPr/>
          <a:lstStyle/>
          <a:p>
            <a:pPr>
              <a:defRPr/>
            </a:pPr>
            <a:r>
              <a:rPr lang="kk-KZ" sz="2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Қазақстан Республикасы </a:t>
            </a:r>
            <a:br>
              <a:rPr lang="kk-KZ" sz="2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k-KZ" sz="2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Табиғи монополияларды реттеу агенттігі қызметінің негізгі бағыттары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Grp="1" noChangeAspect="1"/>
          </p:cNvGraphicFramePr>
          <p:nvPr>
            <p:ph/>
          </p:nvPr>
        </p:nvGraphicFramePr>
        <p:xfrm>
          <a:off x="0" y="692150"/>
          <a:ext cx="9066213" cy="3679825"/>
        </p:xfrm>
        <a:graphic>
          <a:graphicData uri="http://schemas.openxmlformats.org/presentationml/2006/ole">
            <p:oleObj spid="_x0000_s38914" name="Worksheet" r:id="rId3" imgW="7810500" imgH="3743325" progId="Excel.Sheet.8">
              <p:embed/>
            </p:oleObj>
          </a:graphicData>
        </a:graphic>
      </p:graphicFrame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7215206" y="4000504"/>
            <a:ext cx="1008063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400" smtClean="0">
                <a:solidFill>
                  <a:srgbClr val="FF0000"/>
                </a:solidFill>
              </a:rPr>
              <a:t>болжам</a:t>
            </a:r>
            <a:endParaRPr lang="kk-KZ" sz="1400">
              <a:solidFill>
                <a:srgbClr val="FF0000"/>
              </a:solidFill>
            </a:endParaRPr>
          </a:p>
        </p:txBody>
      </p:sp>
      <p:sp>
        <p:nvSpPr>
          <p:cNvPr id="4100" name="AutoShape 4"/>
          <p:cNvSpPr>
            <a:spLocks/>
          </p:cNvSpPr>
          <p:nvPr/>
        </p:nvSpPr>
        <p:spPr bwMode="auto">
          <a:xfrm rot="-5400000">
            <a:off x="7597141" y="2975628"/>
            <a:ext cx="180000" cy="1944000"/>
          </a:xfrm>
          <a:prstGeom prst="leftBrace">
            <a:avLst>
              <a:gd name="adj1" fmla="val 52081"/>
              <a:gd name="adj2" fmla="val 51831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52005" name="Rectangle 5"/>
          <p:cNvSpPr>
            <a:spLocks noChangeArrowheads="1"/>
          </p:cNvSpPr>
          <p:nvPr/>
        </p:nvSpPr>
        <p:spPr bwMode="auto">
          <a:xfrm>
            <a:off x="109538" y="187325"/>
            <a:ext cx="89566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kk-KZ" altLang="zh-CN" sz="260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Нормативтен тыс ысыраптарды кезең-кезеңмен жою</a:t>
            </a:r>
            <a:endParaRPr lang="kk-KZ" altLang="zh-CN" sz="2600"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02" name="Text Box 13"/>
          <p:cNvSpPr txBox="1">
            <a:spLocks noChangeArrowheads="1"/>
          </p:cNvSpPr>
          <p:nvPr/>
        </p:nvSpPr>
        <p:spPr bwMode="auto">
          <a:xfrm>
            <a:off x="7704138" y="6507163"/>
            <a:ext cx="1439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latin typeface="Times New Roman" pitchFamily="18" charset="0"/>
              </a:rPr>
              <a:t>9</a:t>
            </a:r>
          </a:p>
        </p:txBody>
      </p:sp>
      <p:sp>
        <p:nvSpPr>
          <p:cNvPr id="1152014" name="Text Box 14"/>
          <p:cNvSpPr txBox="1">
            <a:spLocks noChangeArrowheads="1"/>
          </p:cNvSpPr>
          <p:nvPr/>
        </p:nvSpPr>
        <p:spPr bwMode="auto">
          <a:xfrm>
            <a:off x="917575" y="4357694"/>
            <a:ext cx="7154863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kk-KZ" sz="1600" dirty="0" smtClean="0"/>
              <a:t>2011 жылы нормативтен тыс ысыраптарды төмендетуден болған үнем  </a:t>
            </a:r>
            <a:r>
              <a:rPr lang="kk-KZ" dirty="0" smtClean="0">
                <a:solidFill>
                  <a:srgbClr val="000099"/>
                </a:solidFill>
              </a:rPr>
              <a:t>441,4 млн. теңгені</a:t>
            </a:r>
            <a:r>
              <a:rPr lang="kk-KZ" sz="1600" dirty="0" smtClean="0">
                <a:solidFill>
                  <a:srgbClr val="000099"/>
                </a:solidFill>
              </a:rPr>
              <a:t> </a:t>
            </a:r>
            <a:r>
              <a:rPr lang="kk-KZ" sz="1600" dirty="0" smtClean="0"/>
              <a:t>құрады, оның ішінде:</a:t>
            </a:r>
            <a:endParaRPr lang="kk-KZ" sz="5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58775" y="5025231"/>
          <a:ext cx="8285192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3102"/>
                <a:gridCol w="2154128"/>
                <a:gridCol w="2067962"/>
              </a:tblGrid>
              <a:tr h="321471">
                <a:tc>
                  <a:txBody>
                    <a:bodyPr/>
                    <a:lstStyle/>
                    <a:p>
                      <a:endParaRPr lang="kk-KZ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noProof="0" smtClean="0"/>
                        <a:t>2011 жыл</a:t>
                      </a:r>
                      <a:endParaRPr lang="kk-KZ" b="1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noProof="0" smtClean="0"/>
                        <a:t>2010 жыл</a:t>
                      </a:r>
                      <a:endParaRPr lang="kk-KZ" b="1" noProof="0"/>
                    </a:p>
                  </a:txBody>
                  <a:tcPr/>
                </a:tc>
              </a:tr>
              <a:tr h="321471">
                <a:tc>
                  <a:txBody>
                    <a:bodyPr/>
                    <a:lstStyle/>
                    <a:p>
                      <a:r>
                        <a:rPr lang="kk-KZ" sz="1600" noProof="0" dirty="0" smtClean="0"/>
                        <a:t>су бойынша </a:t>
                      </a:r>
                      <a:r>
                        <a:rPr lang="kk-KZ" sz="1200" noProof="0" dirty="0" smtClean="0"/>
                        <a:t>(млн. теңге)</a:t>
                      </a:r>
                      <a:endParaRPr lang="kk-KZ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1" kern="1200" noProof="0" smtClean="0">
                          <a:solidFill>
                            <a:srgbClr val="000099"/>
                          </a:solidFill>
                          <a:latin typeface="Arial" charset="0"/>
                          <a:ea typeface="+mn-ea"/>
                          <a:cs typeface="+mn-cs"/>
                        </a:rPr>
                        <a:t>45,4</a:t>
                      </a:r>
                      <a:endParaRPr lang="kk-KZ" b="1" kern="1200" noProof="0">
                        <a:solidFill>
                          <a:srgbClr val="000099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1" noProof="0" smtClean="0"/>
                        <a:t>84,3</a:t>
                      </a:r>
                      <a:endParaRPr lang="kk-KZ" b="1" noProof="0"/>
                    </a:p>
                  </a:txBody>
                  <a:tcPr/>
                </a:tc>
              </a:tr>
              <a:tr h="3214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noProof="0" dirty="0" smtClean="0"/>
                        <a:t>электр энергиясы бойынша </a:t>
                      </a:r>
                      <a:r>
                        <a:rPr lang="kk-KZ" sz="1200" noProof="0" dirty="0" smtClean="0"/>
                        <a:t>(млн. теңге)</a:t>
                      </a:r>
                      <a:endParaRPr lang="kk-KZ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1" kern="1200" noProof="0" smtClean="0">
                          <a:solidFill>
                            <a:srgbClr val="000099"/>
                          </a:solidFill>
                          <a:latin typeface="Arial" charset="0"/>
                          <a:ea typeface="+mn-ea"/>
                          <a:cs typeface="+mn-cs"/>
                        </a:rPr>
                        <a:t>128 </a:t>
                      </a:r>
                      <a:endParaRPr lang="kk-KZ" b="1" kern="1200" noProof="0">
                        <a:solidFill>
                          <a:srgbClr val="000099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noProof="0" smtClean="0"/>
                        <a:t>970,6</a:t>
                      </a:r>
                      <a:endParaRPr lang="kk-KZ" b="1" noProof="0"/>
                    </a:p>
                  </a:txBody>
                  <a:tcPr/>
                </a:tc>
              </a:tr>
              <a:tr h="3214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noProof="0" dirty="0" smtClean="0"/>
                        <a:t>жылу энергиясы бойынша </a:t>
                      </a:r>
                      <a:r>
                        <a:rPr lang="kk-KZ" sz="1200" noProof="0" dirty="0" smtClean="0"/>
                        <a:t>(млн. теңге)</a:t>
                      </a:r>
                      <a:endParaRPr lang="kk-KZ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kern="1200" noProof="0" dirty="0" smtClean="0">
                          <a:solidFill>
                            <a:srgbClr val="000099"/>
                          </a:solidFill>
                          <a:latin typeface="Arial" charset="0"/>
                          <a:ea typeface="+mn-ea"/>
                          <a:cs typeface="+mn-cs"/>
                        </a:rPr>
                        <a:t>268  </a:t>
                      </a:r>
                      <a:endParaRPr lang="kk-KZ" b="1" kern="1200" noProof="0" dirty="0">
                        <a:solidFill>
                          <a:srgbClr val="000099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noProof="0" dirty="0" smtClean="0"/>
                        <a:t>408,9</a:t>
                      </a:r>
                      <a:endParaRPr lang="kk-KZ" b="1" noProof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2916238" y="188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endParaRPr lang="ru-RU" b="0"/>
          </a:p>
        </p:txBody>
      </p:sp>
      <p:sp>
        <p:nvSpPr>
          <p:cNvPr id="962564" name="Text Box 4"/>
          <p:cNvSpPr txBox="1">
            <a:spLocks noChangeArrowheads="1"/>
          </p:cNvSpPr>
          <p:nvPr/>
        </p:nvSpPr>
        <p:spPr bwMode="auto">
          <a:xfrm>
            <a:off x="4214810" y="2638425"/>
            <a:ext cx="4827589" cy="1432700"/>
          </a:xfrm>
          <a:prstGeom prst="rect">
            <a:avLst/>
          </a:prstGeom>
          <a:noFill/>
          <a:ln w="28575">
            <a:solidFill>
              <a:srgbClr val="002060"/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10000"/>
              </a:spcBef>
              <a:defRPr/>
            </a:pPr>
            <a:r>
              <a:rPr lang="kk-KZ" sz="1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Республиканың барлық өңірлерінде енгізілді. Түнгі тарифтің төмендеуі қолданыстағы орташа тарифпен салыстырғанда                                 </a:t>
            </a:r>
            <a:r>
              <a:rPr lang="kk-KZ" sz="1600" dirty="0" smtClean="0">
                <a:solidFill>
                  <a:srgbClr val="0000FF"/>
                </a:solidFill>
              </a:rPr>
              <a:t>3-тен 5 есеге дейін </a:t>
            </a:r>
            <a:r>
              <a:rPr lang="kk-KZ" sz="1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құрайды</a:t>
            </a:r>
            <a:r>
              <a:rPr lang="kk-KZ" sz="1600" dirty="0" smtClean="0"/>
              <a:t>.</a:t>
            </a:r>
          </a:p>
          <a:p>
            <a:pPr algn="ctr" eaLnBrk="1" hangingPunct="1">
              <a:spcBef>
                <a:spcPct val="10000"/>
              </a:spcBef>
              <a:defRPr/>
            </a:pPr>
            <a:endParaRPr lang="kk-KZ" sz="3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hangingPunct="1">
              <a:spcBef>
                <a:spcPct val="10000"/>
              </a:spcBef>
              <a:defRPr/>
            </a:pPr>
            <a:r>
              <a:rPr lang="kk-KZ" dirty="0" smtClean="0">
                <a:solidFill>
                  <a:srgbClr val="FF0000"/>
                </a:solidFill>
              </a:rPr>
              <a:t>Тиімділік</a:t>
            </a:r>
            <a:r>
              <a:rPr lang="kk-KZ" dirty="0" smtClean="0">
                <a:solidFill>
                  <a:srgbClr val="000099"/>
                </a:solidFill>
              </a:rPr>
              <a:t>: 2,5 млрд.теңгеге жуық</a:t>
            </a:r>
            <a:endParaRPr lang="kk-KZ" dirty="0">
              <a:solidFill>
                <a:srgbClr val="000099"/>
              </a:solidFill>
            </a:endParaRP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5292725" y="1544638"/>
            <a:ext cx="233363" cy="5175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ru-RU" sz="1400" b="0"/>
          </a:p>
          <a:p>
            <a:pPr algn="l"/>
            <a:r>
              <a:rPr lang="ru-RU" sz="1400" b="0"/>
              <a:t> </a:t>
            </a:r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214313" y="4344988"/>
            <a:ext cx="8828087" cy="143116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kk-KZ" sz="1600" dirty="0" smtClean="0">
                <a:solidFill>
                  <a:srgbClr val="FF0000"/>
                </a:solidFill>
              </a:rPr>
              <a:t>Тиімділік: </a:t>
            </a:r>
            <a:r>
              <a:rPr lang="kk-KZ" sz="1600" dirty="0" smtClean="0"/>
              <a:t> электр энергиясының үнемі  </a:t>
            </a:r>
            <a:r>
              <a:rPr lang="kk-KZ" sz="1600" dirty="0" smtClean="0">
                <a:solidFill>
                  <a:srgbClr val="0000FF"/>
                </a:solidFill>
              </a:rPr>
              <a:t>шамамен</a:t>
            </a:r>
            <a:r>
              <a:rPr lang="kk-KZ" sz="1600" dirty="0" smtClean="0"/>
              <a:t> </a:t>
            </a:r>
            <a:r>
              <a:rPr lang="kk-KZ" sz="1600" dirty="0" smtClean="0">
                <a:solidFill>
                  <a:srgbClr val="0000FF"/>
                </a:solidFill>
              </a:rPr>
              <a:t>421 млн. кВт.сағ. </a:t>
            </a:r>
            <a:r>
              <a:rPr lang="kk-KZ" sz="1600" dirty="0" smtClean="0"/>
              <a:t>бұл:</a:t>
            </a:r>
          </a:p>
          <a:p>
            <a:pPr algn="just">
              <a:defRPr/>
            </a:pPr>
            <a:endParaRPr lang="kk-KZ" sz="500" dirty="0" smtClean="0"/>
          </a:p>
          <a:p>
            <a:pPr marL="981075" algn="just">
              <a:buClr>
                <a:srgbClr val="800080"/>
              </a:buClr>
              <a:buFont typeface="Wingdings" pitchFamily="2" charset="2"/>
              <a:buChar char="Ø"/>
              <a:defRPr/>
            </a:pPr>
            <a:r>
              <a:rPr lang="kk-KZ" sz="1400" dirty="0" smtClean="0"/>
              <a:t>отын </a:t>
            </a:r>
            <a:r>
              <a:rPr lang="kk-KZ" sz="1400" dirty="0"/>
              <a:t>– </a:t>
            </a:r>
            <a:r>
              <a:rPr lang="kk-KZ" sz="1400" dirty="0">
                <a:solidFill>
                  <a:srgbClr val="0000FF"/>
                </a:solidFill>
              </a:rPr>
              <a:t>105 мың тоннаға </a:t>
            </a:r>
            <a:r>
              <a:rPr lang="kk-KZ" sz="1400" dirty="0"/>
              <a:t>жуық </a:t>
            </a:r>
            <a:r>
              <a:rPr lang="kk-KZ" sz="1400" dirty="0" smtClean="0"/>
              <a:t>көмірді үнемдеуге </a:t>
            </a:r>
            <a:r>
              <a:rPr lang="kk-KZ" sz="1400" dirty="0"/>
              <a:t>(1700 вагон); </a:t>
            </a:r>
            <a:endParaRPr lang="kk-KZ" sz="1400" dirty="0" smtClean="0"/>
          </a:p>
          <a:p>
            <a:pPr marL="981075" algn="just">
              <a:buClr>
                <a:srgbClr val="800080"/>
              </a:buClr>
              <a:buFont typeface="Wingdings" pitchFamily="2" charset="2"/>
              <a:buChar char="Ø"/>
              <a:defRPr/>
            </a:pPr>
            <a:endParaRPr lang="kk-KZ" sz="300" dirty="0" smtClean="0"/>
          </a:p>
          <a:p>
            <a:pPr marL="981075" algn="l">
              <a:buClr>
                <a:srgbClr val="800080"/>
              </a:buClr>
              <a:buFont typeface="Wingdings" pitchFamily="2" charset="2"/>
              <a:buChar char="Ø"/>
              <a:defRPr/>
            </a:pPr>
            <a:r>
              <a:rPr lang="kk-KZ" sz="1400" dirty="0" smtClean="0"/>
              <a:t> ластаушы </a:t>
            </a:r>
            <a:r>
              <a:rPr lang="kk-KZ" sz="1400" dirty="0"/>
              <a:t>заттардың шығарылуын </a:t>
            </a:r>
            <a:r>
              <a:rPr lang="kk-KZ" sz="1400" dirty="0" smtClean="0"/>
              <a:t>азайтуға </a:t>
            </a:r>
            <a:r>
              <a:rPr lang="kk-KZ" sz="1400" dirty="0"/>
              <a:t>(</a:t>
            </a:r>
            <a:r>
              <a:rPr lang="kk-KZ" sz="1400" dirty="0">
                <a:solidFill>
                  <a:srgbClr val="0000FF"/>
                </a:solidFill>
              </a:rPr>
              <a:t>46 мың тоннаға </a:t>
            </a:r>
            <a:r>
              <a:rPr lang="kk-KZ" sz="1400" dirty="0"/>
              <a:t>жуық күл); </a:t>
            </a:r>
            <a:endParaRPr lang="kk-KZ" sz="1400" dirty="0" smtClean="0"/>
          </a:p>
          <a:p>
            <a:pPr marL="981075" algn="just">
              <a:buClr>
                <a:srgbClr val="800080"/>
              </a:buClr>
              <a:buFont typeface="Wingdings" pitchFamily="2" charset="2"/>
              <a:buChar char="Ø"/>
              <a:defRPr/>
            </a:pPr>
            <a:endParaRPr lang="kk-KZ" sz="300" dirty="0" smtClean="0"/>
          </a:p>
          <a:p>
            <a:pPr marL="981075" algn="just">
              <a:buClr>
                <a:srgbClr val="800080"/>
              </a:buClr>
              <a:buFont typeface="Wingdings" pitchFamily="2" charset="2"/>
              <a:buChar char="Ø"/>
              <a:defRPr/>
            </a:pPr>
            <a:r>
              <a:rPr lang="kk-KZ" sz="1400" dirty="0" smtClean="0"/>
              <a:t> тұтынушылардың қаражатын </a:t>
            </a:r>
            <a:r>
              <a:rPr lang="kk-KZ" sz="1400" dirty="0">
                <a:solidFill>
                  <a:srgbClr val="0000FF"/>
                </a:solidFill>
              </a:rPr>
              <a:t>3 млрд. теңгеден астам</a:t>
            </a:r>
            <a:r>
              <a:rPr lang="kk-KZ" sz="1400" dirty="0"/>
              <a:t> сомада </a:t>
            </a:r>
            <a:r>
              <a:rPr lang="kk-KZ" sz="1400" dirty="0" smtClean="0"/>
              <a:t>үнемдеуге</a:t>
            </a:r>
          </a:p>
          <a:p>
            <a:pPr marL="981075" algn="just">
              <a:buClr>
                <a:srgbClr val="800080"/>
              </a:buClr>
              <a:buFont typeface="Wingdings" pitchFamily="2" charset="2"/>
              <a:buChar char="Ø"/>
              <a:defRPr/>
            </a:pPr>
            <a:endParaRPr lang="kk-KZ" sz="300" dirty="0" smtClean="0"/>
          </a:p>
          <a:p>
            <a:pPr marL="981075" algn="just">
              <a:buClr>
                <a:srgbClr val="800080"/>
              </a:buClr>
              <a:buFont typeface="Wingdings" pitchFamily="2" charset="2"/>
              <a:buChar char="Ø"/>
              <a:defRPr/>
            </a:pPr>
            <a:r>
              <a:rPr lang="kk-KZ" sz="1400" dirty="0" smtClean="0"/>
              <a:t>тарифтік жоспарды таңдауға мүмкіндік берді.</a:t>
            </a:r>
            <a:endParaRPr lang="kk-KZ" sz="1400" dirty="0"/>
          </a:p>
        </p:txBody>
      </p:sp>
      <p:sp>
        <p:nvSpPr>
          <p:cNvPr id="16390" name="Rectangle 16"/>
          <p:cNvSpPr>
            <a:spLocks noChangeArrowheads="1"/>
          </p:cNvSpPr>
          <p:nvPr/>
        </p:nvSpPr>
        <p:spPr bwMode="auto">
          <a:xfrm>
            <a:off x="5292725" y="1387475"/>
            <a:ext cx="3003550" cy="936625"/>
          </a:xfrm>
          <a:prstGeom prst="rect">
            <a:avLst/>
          </a:prstGeom>
          <a:noFill/>
          <a:ln w="25400">
            <a:solidFill>
              <a:srgbClr val="00206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/>
              <a:t>Тәулік зоналары </a:t>
            </a:r>
          </a:p>
          <a:p>
            <a:pPr algn="ctr"/>
            <a:r>
              <a:rPr lang="ru-RU" sz="2000"/>
              <a:t>бойынша </a:t>
            </a:r>
          </a:p>
        </p:txBody>
      </p:sp>
      <p:sp>
        <p:nvSpPr>
          <p:cNvPr id="16391" name="Rectangle 17"/>
          <p:cNvSpPr>
            <a:spLocks noChangeArrowheads="1"/>
          </p:cNvSpPr>
          <p:nvPr/>
        </p:nvSpPr>
        <p:spPr bwMode="auto">
          <a:xfrm>
            <a:off x="611188" y="1357298"/>
            <a:ext cx="3078162" cy="979488"/>
          </a:xfrm>
          <a:prstGeom prst="rect">
            <a:avLst/>
          </a:prstGeom>
          <a:noFill/>
          <a:ln w="25400">
            <a:solidFill>
              <a:srgbClr val="00206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2000" smtClean="0"/>
              <a:t>Тұтыну көлеміне қарай</a:t>
            </a:r>
          </a:p>
          <a:p>
            <a:pPr algn="ctr"/>
            <a:r>
              <a:rPr lang="kk-KZ" sz="1600" smtClean="0"/>
              <a:t>(халық үшін)</a:t>
            </a:r>
            <a:endParaRPr lang="kk-KZ" sz="1600"/>
          </a:p>
        </p:txBody>
      </p:sp>
      <p:sp>
        <p:nvSpPr>
          <p:cNvPr id="962581" name="Text Box 21"/>
          <p:cNvSpPr txBox="1">
            <a:spLocks noChangeArrowheads="1"/>
          </p:cNvSpPr>
          <p:nvPr/>
        </p:nvSpPr>
        <p:spPr bwMode="auto">
          <a:xfrm>
            <a:off x="214282" y="2643182"/>
            <a:ext cx="3821113" cy="1431161"/>
          </a:xfrm>
          <a:prstGeom prst="rect">
            <a:avLst/>
          </a:prstGeom>
          <a:noFill/>
          <a:ln w="28575">
            <a:solidFill>
              <a:srgbClr val="002060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10000"/>
              </a:spcBef>
              <a:defRPr/>
            </a:pPr>
            <a:r>
              <a:rPr lang="kk-KZ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Қазақстанның барлық өңірлерінде енгізілді </a:t>
            </a:r>
          </a:p>
          <a:p>
            <a:pPr algn="ctr" eaLnBrk="1" hangingPunct="1">
              <a:spcBef>
                <a:spcPct val="10000"/>
              </a:spcBef>
              <a:defRPr/>
            </a:pPr>
            <a:r>
              <a:rPr lang="kk-KZ" sz="1400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(Ақмола облысын қоспағанда).</a:t>
            </a:r>
          </a:p>
          <a:p>
            <a:pPr algn="ctr" eaLnBrk="1" hangingPunct="1">
              <a:spcBef>
                <a:spcPct val="10000"/>
              </a:spcBef>
              <a:defRPr/>
            </a:pPr>
            <a:endParaRPr lang="kk-KZ" sz="8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hangingPunct="1">
              <a:spcBef>
                <a:spcPct val="10000"/>
              </a:spcBef>
              <a:defRPr/>
            </a:pPr>
            <a:endParaRPr lang="kk-KZ" sz="8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kk-KZ" dirty="0" smtClean="0">
                <a:solidFill>
                  <a:srgbClr val="FF0000"/>
                </a:solidFill>
              </a:rPr>
              <a:t>Тиімділік:</a:t>
            </a:r>
            <a:r>
              <a:rPr lang="kk-KZ" dirty="0" smtClean="0">
                <a:solidFill>
                  <a:srgbClr val="000099"/>
                </a:solidFill>
              </a:rPr>
              <a:t>  1 млрд.теңгеге жуық</a:t>
            </a:r>
            <a:endParaRPr lang="kk-KZ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006609" name="Rectangle 17"/>
          <p:cNvSpPr>
            <a:spLocks noChangeArrowheads="1"/>
          </p:cNvSpPr>
          <p:nvPr/>
        </p:nvSpPr>
        <p:spPr bwMode="auto">
          <a:xfrm>
            <a:off x="104775" y="38100"/>
            <a:ext cx="8937625" cy="5539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60960" tIns="60960" rIns="60960" bIns="60960">
            <a:spAutoFit/>
          </a:bodyPr>
          <a:lstStyle/>
          <a:p>
            <a:pPr algn="ctr">
              <a:defRPr/>
            </a:pPr>
            <a:r>
              <a:rPr lang="kk-KZ" sz="28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Электр энергиясын үнемдеу, инфляцияны тежеу</a:t>
            </a:r>
            <a:endParaRPr lang="kk-KZ" sz="2800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06611" name="Rectangle 19"/>
          <p:cNvSpPr>
            <a:spLocks noChangeArrowheads="1"/>
          </p:cNvSpPr>
          <p:nvPr/>
        </p:nvSpPr>
        <p:spPr bwMode="auto">
          <a:xfrm>
            <a:off x="263525" y="555625"/>
            <a:ext cx="88249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kk-KZ" sz="24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Электрмен жабдықтауға сараланған тарифтер</a:t>
            </a:r>
            <a:endParaRPr lang="kk-KZ" sz="2400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395" name="Text Box 3"/>
          <p:cNvSpPr txBox="1">
            <a:spLocks noChangeArrowheads="1"/>
          </p:cNvSpPr>
          <p:nvPr/>
        </p:nvSpPr>
        <p:spPr bwMode="auto">
          <a:xfrm>
            <a:off x="214313" y="5885281"/>
            <a:ext cx="8418512" cy="615553"/>
          </a:xfrm>
          <a:prstGeom prst="rect">
            <a:avLst/>
          </a:prstGeom>
          <a:noFill/>
          <a:ln w="12700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Clr>
                <a:srgbClr val="FF0000"/>
              </a:buClr>
              <a:buFont typeface="Wingdings" pitchFamily="2" charset="2"/>
              <a:buNone/>
            </a:pPr>
            <a:r>
              <a:rPr lang="kk-KZ" dirty="0" smtClean="0">
                <a:solidFill>
                  <a:srgbClr val="FF0000"/>
                </a:solidFill>
              </a:rPr>
              <a:t>Міндет:  </a:t>
            </a:r>
            <a:r>
              <a:rPr lang="kk-KZ" sz="1600" dirty="0" smtClean="0"/>
              <a:t>Электр энергиясына тұтыну көлеміне қарай тарифтер саралауды</a:t>
            </a:r>
          </a:p>
          <a:p>
            <a:pPr algn="l">
              <a:buClr>
                <a:srgbClr val="FF0000"/>
              </a:buClr>
              <a:buFont typeface="Wingdings" pitchFamily="2" charset="2"/>
              <a:buNone/>
            </a:pPr>
            <a:r>
              <a:rPr lang="kk-KZ" sz="1600" dirty="0" smtClean="0"/>
              <a:t>                 тереңдету </a:t>
            </a:r>
            <a:r>
              <a:rPr lang="kk-KZ" sz="1600" i="1" dirty="0" smtClean="0"/>
              <a:t> (халықаралық практика</a:t>
            </a:r>
            <a:r>
              <a:rPr lang="kk-KZ" sz="1600" dirty="0" smtClean="0"/>
              <a:t>: АҚШ, Қытай, Жапония, БАӘ). </a:t>
            </a:r>
            <a:endParaRPr lang="kk-KZ" sz="1600" dirty="0"/>
          </a:p>
        </p:txBody>
      </p:sp>
      <p:sp>
        <p:nvSpPr>
          <p:cNvPr id="16396" name="Text Box 11"/>
          <p:cNvSpPr txBox="1">
            <a:spLocks noChangeArrowheads="1"/>
          </p:cNvSpPr>
          <p:nvPr/>
        </p:nvSpPr>
        <p:spPr bwMode="auto">
          <a:xfrm>
            <a:off x="7543800" y="6521450"/>
            <a:ext cx="1544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latin typeface="Times New Roman" pitchFamily="18" charset="0"/>
              </a:rPr>
              <a:t>10</a:t>
            </a:r>
          </a:p>
        </p:txBody>
      </p:sp>
      <p:sp>
        <p:nvSpPr>
          <p:cNvPr id="16397" name="Стрелка вниз 12"/>
          <p:cNvSpPr>
            <a:spLocks noChangeArrowheads="1"/>
          </p:cNvSpPr>
          <p:nvPr/>
        </p:nvSpPr>
        <p:spPr bwMode="auto">
          <a:xfrm>
            <a:off x="1928813" y="1042973"/>
            <a:ext cx="571500" cy="31432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6398" name="Стрелка вниз 13"/>
          <p:cNvSpPr>
            <a:spLocks noChangeArrowheads="1"/>
          </p:cNvSpPr>
          <p:nvPr/>
        </p:nvSpPr>
        <p:spPr bwMode="auto">
          <a:xfrm>
            <a:off x="6500813" y="1073150"/>
            <a:ext cx="571500" cy="31432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6399" name="Стрелка вниз 14"/>
          <p:cNvSpPr>
            <a:spLocks noChangeArrowheads="1"/>
          </p:cNvSpPr>
          <p:nvPr/>
        </p:nvSpPr>
        <p:spPr bwMode="auto">
          <a:xfrm>
            <a:off x="6500813" y="2324100"/>
            <a:ext cx="571500" cy="31432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6400" name="Стрелка вниз 15"/>
          <p:cNvSpPr>
            <a:spLocks noChangeArrowheads="1"/>
          </p:cNvSpPr>
          <p:nvPr/>
        </p:nvSpPr>
        <p:spPr bwMode="auto">
          <a:xfrm>
            <a:off x="1928813" y="2328857"/>
            <a:ext cx="571500" cy="31432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2916238" y="188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5292725" y="1544638"/>
            <a:ext cx="233363" cy="5175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400"/>
          </a:p>
          <a:p>
            <a:r>
              <a:rPr lang="ru-RU" sz="1400"/>
              <a:t> </a:t>
            </a: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930275" y="1643050"/>
            <a:ext cx="7499350" cy="5540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sz="500">
                <a:solidFill>
                  <a:srgbClr val="990099"/>
                </a:solidFill>
              </a:rPr>
              <a:t> </a:t>
            </a:r>
          </a:p>
          <a:p>
            <a:pPr algn="ctr"/>
            <a:r>
              <a:rPr lang="ru-RU" sz="2000">
                <a:solidFill>
                  <a:srgbClr val="660066"/>
                </a:solidFill>
              </a:rPr>
              <a:t>Сараланған тарифтерді енгізу нәтижесінде:</a:t>
            </a:r>
          </a:p>
          <a:p>
            <a:pPr algn="ctr"/>
            <a:endParaRPr lang="ru-RU" sz="500"/>
          </a:p>
        </p:txBody>
      </p:sp>
      <p:sp>
        <p:nvSpPr>
          <p:cNvPr id="962581" name="Text Box 21"/>
          <p:cNvSpPr txBox="1">
            <a:spLocks noChangeArrowheads="1"/>
          </p:cNvSpPr>
          <p:nvPr/>
        </p:nvSpPr>
        <p:spPr bwMode="auto">
          <a:xfrm>
            <a:off x="303213" y="857250"/>
            <a:ext cx="864235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kk-KZ" sz="2000" dirty="0" smtClean="0">
                <a:solidFill>
                  <a:srgbClr val="0000FF"/>
                </a:solidFill>
              </a:rPr>
              <a:t>Тұтынушылар топтары бойынша  </a:t>
            </a:r>
            <a:r>
              <a:rPr lang="kk-KZ" sz="20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сараланған тарифтер республиканың барлық өңірінде енгізілді.</a:t>
            </a:r>
            <a:endParaRPr lang="kk-KZ" sz="20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7414" name="Text Box 11"/>
          <p:cNvSpPr txBox="1">
            <a:spLocks noChangeArrowheads="1"/>
          </p:cNvSpPr>
          <p:nvPr/>
        </p:nvSpPr>
        <p:spPr bwMode="auto">
          <a:xfrm>
            <a:off x="7543800" y="6477000"/>
            <a:ext cx="1544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latin typeface="Times New Roman" pitchFamily="18" charset="0"/>
              </a:rPr>
              <a:t>11</a:t>
            </a:r>
          </a:p>
        </p:txBody>
      </p:sp>
      <p:sp>
        <p:nvSpPr>
          <p:cNvPr id="1009682" name="Text Box 3"/>
          <p:cNvSpPr txBox="1">
            <a:spLocks noChangeArrowheads="1"/>
          </p:cNvSpPr>
          <p:nvPr/>
        </p:nvSpPr>
        <p:spPr bwMode="auto">
          <a:xfrm>
            <a:off x="177800" y="4605749"/>
            <a:ext cx="8767763" cy="2323713"/>
          </a:xfrm>
          <a:prstGeom prst="rect">
            <a:avLst/>
          </a:prstGeom>
          <a:noFill/>
          <a:ln w="12700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kk-K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Міндет:</a:t>
            </a:r>
          </a:p>
          <a:p>
            <a:pPr algn="l">
              <a:defRPr/>
            </a:pPr>
            <a:endParaRPr lang="kk-KZ" sz="300" dirty="0" smtClean="0">
              <a:solidFill>
                <a:srgbClr val="0000FF"/>
              </a:solidFill>
            </a:endParaRPr>
          </a:p>
          <a:p>
            <a:pPr algn="l">
              <a:defRPr/>
            </a:pPr>
            <a:r>
              <a:rPr lang="kk-KZ" sz="2000" dirty="0" smtClean="0">
                <a:solidFill>
                  <a:srgbClr val="0000FF"/>
                </a:solidFill>
              </a:rPr>
              <a:t>Тұтыну көлемі бойынша </a:t>
            </a:r>
            <a:r>
              <a:rPr lang="kk-KZ" sz="1600" dirty="0" smtClean="0"/>
              <a:t>сараланған тарифтерді енгізу:</a:t>
            </a:r>
          </a:p>
          <a:p>
            <a:pPr algn="l">
              <a:defRPr/>
            </a:pPr>
            <a:endParaRPr lang="kk-KZ" sz="500" dirty="0" smtClean="0"/>
          </a:p>
          <a:p>
            <a:pPr marL="179388" lvl="1" indent="1588" algn="l">
              <a:defRPr/>
            </a:pPr>
            <a:r>
              <a:rPr lang="kk-KZ" sz="1600" dirty="0" smtClean="0"/>
              <a:t>-  2011 ж . –тарифтердің 2 деңгейлі жүйесін енгізу </a:t>
            </a:r>
            <a:r>
              <a:rPr lang="kk-KZ" sz="1600" i="1" dirty="0" smtClean="0"/>
              <a:t>–республиканың </a:t>
            </a:r>
            <a:r>
              <a:rPr lang="kk-KZ" sz="1600" i="1" dirty="0" smtClean="0">
                <a:solidFill>
                  <a:srgbClr val="000099"/>
                </a:solidFill>
              </a:rPr>
              <a:t>7 өңірінде </a:t>
            </a:r>
            <a:r>
              <a:rPr lang="kk-KZ" sz="1600" i="1" dirty="0" smtClean="0"/>
              <a:t>енгізілді </a:t>
            </a:r>
            <a:r>
              <a:rPr lang="kk-KZ" sz="1400" i="1" dirty="0" smtClean="0"/>
              <a:t>(Алматы, Атырау, Жамбыл, Қарағанды, Қызылорда, Маңғыстау облыстарында және Астана қаласында);</a:t>
            </a:r>
          </a:p>
          <a:p>
            <a:pPr marL="179388" lvl="1" indent="1588" algn="l">
              <a:defRPr/>
            </a:pPr>
            <a:endParaRPr lang="kk-KZ" sz="500" dirty="0" smtClean="0"/>
          </a:p>
          <a:p>
            <a:pPr marL="179388" lvl="1" indent="1588" algn="l">
              <a:defRPr/>
            </a:pPr>
            <a:r>
              <a:rPr lang="kk-KZ" sz="1600" dirty="0" smtClean="0"/>
              <a:t>- 2012 – 2013жж. – </a:t>
            </a:r>
            <a:r>
              <a:rPr lang="kk-KZ" sz="1600" dirty="0"/>
              <a:t>2 деңгейлі тарифтер саралауды енгізу,  кезең-кезеңмен                    3 деңгейлі саралауға өту жоспарланып отыр. </a:t>
            </a:r>
            <a:endParaRPr lang="kk-KZ" sz="1600" dirty="0" smtClean="0"/>
          </a:p>
          <a:p>
            <a:pPr marL="179388" lvl="1" indent="1588" algn="l">
              <a:defRPr/>
            </a:pPr>
            <a:endParaRPr lang="kk-KZ" sz="1600" dirty="0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177800" y="71438"/>
            <a:ext cx="8588375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60960" tIns="60960" rIns="60960" bIns="60960">
            <a:spAutoFit/>
          </a:bodyPr>
          <a:lstStyle/>
          <a:p>
            <a:pPr algn="ctr">
              <a:defRPr/>
            </a:pPr>
            <a:r>
              <a:rPr lang="kk-KZ" sz="260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Суды үнемдеу, инфляцияны тежеу</a:t>
            </a:r>
            <a:r>
              <a:rPr lang="kk-KZ" sz="300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kk-KZ" sz="300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417" name="Прямоугольник 9"/>
          <p:cNvSpPr>
            <a:spLocks noChangeArrowheads="1"/>
          </p:cNvSpPr>
          <p:nvPr/>
        </p:nvSpPr>
        <p:spPr bwMode="auto">
          <a:xfrm>
            <a:off x="1000125" y="2643182"/>
            <a:ext cx="28575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kk-KZ" smtClean="0"/>
              <a:t>Су арналары өз табыстарын </a:t>
            </a:r>
            <a:r>
              <a:rPr lang="kk-KZ" smtClean="0">
                <a:solidFill>
                  <a:srgbClr val="FF0000"/>
                </a:solidFill>
              </a:rPr>
              <a:t>9,82 млрд. теңгеге дейін ұлғайтты</a:t>
            </a:r>
            <a:endParaRPr lang="kk-KZ"/>
          </a:p>
        </p:txBody>
      </p:sp>
      <p:sp>
        <p:nvSpPr>
          <p:cNvPr id="17418" name="Прямоугольник 10"/>
          <p:cNvSpPr>
            <a:spLocks noChangeArrowheads="1"/>
          </p:cNvSpPr>
          <p:nvPr/>
        </p:nvSpPr>
        <p:spPr bwMode="auto">
          <a:xfrm>
            <a:off x="4922838" y="2714620"/>
            <a:ext cx="3006725" cy="646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kk-KZ" smtClean="0"/>
              <a:t>Судың үнемі  </a:t>
            </a:r>
            <a:r>
              <a:rPr lang="kk-KZ" smtClean="0">
                <a:solidFill>
                  <a:srgbClr val="FF0000"/>
                </a:solidFill>
              </a:rPr>
              <a:t>15%-ға дейін, </a:t>
            </a:r>
            <a:r>
              <a:rPr lang="kk-KZ" smtClean="0"/>
              <a:t>бұл құрайды:</a:t>
            </a:r>
            <a:endParaRPr lang="kk-KZ"/>
          </a:p>
        </p:txBody>
      </p:sp>
      <p:sp>
        <p:nvSpPr>
          <p:cNvPr id="17419" name="Прямоугольник 11"/>
          <p:cNvSpPr>
            <a:spLocks noChangeArrowheads="1"/>
          </p:cNvSpPr>
          <p:nvPr/>
        </p:nvSpPr>
        <p:spPr bwMode="auto">
          <a:xfrm>
            <a:off x="4533900" y="3929066"/>
            <a:ext cx="1538288" cy="646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dirty="0"/>
              <a:t>26,6 </a:t>
            </a:r>
          </a:p>
          <a:p>
            <a:pPr algn="ctr"/>
            <a:r>
              <a:rPr lang="ru-RU" dirty="0"/>
              <a:t>млн. м3 </a:t>
            </a:r>
          </a:p>
        </p:txBody>
      </p:sp>
      <p:sp>
        <p:nvSpPr>
          <p:cNvPr id="17420" name="Прямоугольник 12"/>
          <p:cNvSpPr>
            <a:spLocks noChangeArrowheads="1"/>
          </p:cNvSpPr>
          <p:nvPr/>
        </p:nvSpPr>
        <p:spPr bwMode="auto">
          <a:xfrm>
            <a:off x="7138988" y="3925896"/>
            <a:ext cx="1581150" cy="646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kk-KZ" smtClean="0"/>
              <a:t>1,99 </a:t>
            </a:r>
          </a:p>
          <a:p>
            <a:pPr algn="ctr"/>
            <a:r>
              <a:rPr lang="kk-KZ" smtClean="0"/>
              <a:t>млрд. теңге </a:t>
            </a:r>
            <a:endParaRPr lang="kk-KZ"/>
          </a:p>
        </p:txBody>
      </p:sp>
      <p:sp>
        <p:nvSpPr>
          <p:cNvPr id="17421" name="Прямоугольник 13"/>
          <p:cNvSpPr>
            <a:spLocks noChangeArrowheads="1"/>
          </p:cNvSpPr>
          <p:nvPr/>
        </p:nvSpPr>
        <p:spPr bwMode="auto">
          <a:xfrm>
            <a:off x="5827713" y="4130675"/>
            <a:ext cx="131603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1400" dirty="0" smtClean="0"/>
              <a:t>немесе</a:t>
            </a:r>
            <a:endParaRPr lang="kk-KZ" sz="1400" dirty="0"/>
          </a:p>
        </p:txBody>
      </p:sp>
      <p:sp>
        <p:nvSpPr>
          <p:cNvPr id="17422" name="Стрелка вниз 14"/>
          <p:cNvSpPr>
            <a:spLocks noChangeArrowheads="1"/>
          </p:cNvSpPr>
          <p:nvPr/>
        </p:nvSpPr>
        <p:spPr bwMode="auto">
          <a:xfrm>
            <a:off x="2428875" y="2285992"/>
            <a:ext cx="487363" cy="303212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7423" name="Стрелка вниз 15"/>
          <p:cNvSpPr>
            <a:spLocks noChangeArrowheads="1"/>
          </p:cNvSpPr>
          <p:nvPr/>
        </p:nvSpPr>
        <p:spPr bwMode="auto">
          <a:xfrm>
            <a:off x="6299200" y="2285992"/>
            <a:ext cx="487363" cy="303212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cxnSp>
        <p:nvCxnSpPr>
          <p:cNvPr id="17424" name="Прямая со стрелкой 18"/>
          <p:cNvCxnSpPr>
            <a:cxnSpLocks noChangeShapeType="1"/>
          </p:cNvCxnSpPr>
          <p:nvPr/>
        </p:nvCxnSpPr>
        <p:spPr bwMode="auto">
          <a:xfrm rot="10800000" flipV="1">
            <a:off x="5303838" y="3429000"/>
            <a:ext cx="554037" cy="422275"/>
          </a:xfrm>
          <a:prstGeom prst="straightConnector1">
            <a:avLst/>
          </a:prstGeom>
          <a:noFill/>
          <a:ln w="41275" algn="ctr">
            <a:solidFill>
              <a:srgbClr val="00B0F0"/>
            </a:solidFill>
            <a:round/>
            <a:headEnd/>
            <a:tailEnd type="arrow" w="med" len="med"/>
          </a:ln>
        </p:spPr>
      </p:cxnSp>
      <p:cxnSp>
        <p:nvCxnSpPr>
          <p:cNvPr id="17425" name="Прямая со стрелкой 20"/>
          <p:cNvCxnSpPr>
            <a:cxnSpLocks noChangeShapeType="1"/>
          </p:cNvCxnSpPr>
          <p:nvPr/>
        </p:nvCxnSpPr>
        <p:spPr bwMode="auto">
          <a:xfrm>
            <a:off x="7143750" y="3429000"/>
            <a:ext cx="571500" cy="422275"/>
          </a:xfrm>
          <a:prstGeom prst="straightConnector1">
            <a:avLst/>
          </a:prstGeom>
          <a:noFill/>
          <a:ln w="41275" algn="ctr">
            <a:solidFill>
              <a:srgbClr val="00B0F0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282" name="Text Box 2"/>
          <p:cNvSpPr txBox="1">
            <a:spLocks noChangeArrowheads="1"/>
          </p:cNvSpPr>
          <p:nvPr/>
        </p:nvSpPr>
        <p:spPr bwMode="auto">
          <a:xfrm>
            <a:off x="0" y="-15875"/>
            <a:ext cx="89154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889" tIns="44444" rIns="88889" bIns="44444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600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Темір</a:t>
            </a:r>
            <a:r>
              <a:rPr lang="ru-RU" sz="2600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600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жол</a:t>
            </a:r>
            <a:r>
              <a:rPr lang="ru-RU" sz="2600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600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көлігі</a:t>
            </a:r>
            <a:r>
              <a:rPr lang="ru-RU" sz="2600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1028" name="Text Box 11"/>
          <p:cNvSpPr txBox="1">
            <a:spLocks noChangeArrowheads="1"/>
          </p:cNvSpPr>
          <p:nvPr/>
        </p:nvSpPr>
        <p:spPr bwMode="auto">
          <a:xfrm>
            <a:off x="7091387" y="3535365"/>
            <a:ext cx="9810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889" tIns="44444" rIns="88889" bIns="44444">
            <a:spAutoFit/>
          </a:bodyPr>
          <a:lstStyle/>
          <a:p>
            <a:pPr defTabSz="889051">
              <a:defRPr/>
            </a:pPr>
            <a:r>
              <a:rPr lang="kk-KZ" sz="1050" i="1" dirty="0" smtClean="0">
                <a:latin typeface="Calibri" pitchFamily="34" charset="0"/>
              </a:rPr>
              <a:t>млрд. теңге</a:t>
            </a:r>
            <a:endParaRPr lang="kk-KZ" sz="1050" i="1" dirty="0">
              <a:latin typeface="Calibri" pitchFamily="34" charset="0"/>
            </a:endParaRPr>
          </a:p>
        </p:txBody>
      </p:sp>
      <p:sp>
        <p:nvSpPr>
          <p:cNvPr id="5125" name="Rectangle 18"/>
          <p:cNvSpPr>
            <a:spLocks noChangeArrowheads="1"/>
          </p:cNvSpPr>
          <p:nvPr/>
        </p:nvSpPr>
        <p:spPr bwMode="auto">
          <a:xfrm>
            <a:off x="1901833" y="3490873"/>
            <a:ext cx="4598993" cy="366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8889" tIns="44444" rIns="88889" bIns="44444">
            <a:spAutoFit/>
          </a:bodyPr>
          <a:lstStyle/>
          <a:p>
            <a:pPr algn="ctr" defTabSz="88900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Инвестициялар көлемінің серпіні</a:t>
            </a:r>
            <a:endParaRPr lang="kk-KZ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Text Box 2"/>
          <p:cNvSpPr txBox="1">
            <a:spLocks noChangeArrowheads="1"/>
          </p:cNvSpPr>
          <p:nvPr/>
        </p:nvSpPr>
        <p:spPr bwMode="auto">
          <a:xfrm rot="10800000" flipV="1">
            <a:off x="250825" y="476921"/>
            <a:ext cx="8788400" cy="2952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889" tIns="44444" rIns="88889" bIns="44444" anchor="ctr">
            <a:spAutoFit/>
          </a:bodyPr>
          <a:lstStyle/>
          <a:p>
            <a:pPr indent="363538" algn="just"/>
            <a:r>
              <a:rPr lang="kk-KZ" sz="1400" dirty="0"/>
              <a:t>Темір жол көлігі саласындағы тозу деңгейін төмендету мақсатында Агенттік </a:t>
            </a:r>
            <a:r>
              <a:rPr lang="kk-KZ" sz="1400" dirty="0" smtClean="0"/>
              <a:t>ККМ-мен </a:t>
            </a:r>
            <a:r>
              <a:rPr lang="kk-KZ" sz="1400" dirty="0"/>
              <a:t>бірлесіп жыл сайын инвестициялық бағдарлама бекітеді, бұл </a:t>
            </a:r>
            <a:r>
              <a:rPr lang="kk-KZ" sz="1400" dirty="0" smtClean="0"/>
              <a:t>2008-2011 </a:t>
            </a:r>
            <a:r>
              <a:rPr lang="kk-KZ" sz="1400" dirty="0"/>
              <a:t>жылдары кезеңінде </a:t>
            </a:r>
            <a:r>
              <a:rPr lang="kk-KZ" sz="1400" dirty="0" smtClean="0"/>
              <a:t>                                 </a:t>
            </a:r>
            <a:r>
              <a:rPr lang="kk-KZ" sz="1400" dirty="0" smtClean="0">
                <a:solidFill>
                  <a:srgbClr val="0000FF"/>
                </a:solidFill>
              </a:rPr>
              <a:t>405 </a:t>
            </a:r>
            <a:r>
              <a:rPr lang="kk-KZ" sz="1400" dirty="0">
                <a:solidFill>
                  <a:srgbClr val="0000FF"/>
                </a:solidFill>
              </a:rPr>
              <a:t>млрд. теңге </a:t>
            </a:r>
            <a:r>
              <a:rPr lang="kk-KZ" sz="1400" dirty="0" smtClean="0"/>
              <a:t>мөлшерінде инвестициялық бағдарламаны  </a:t>
            </a:r>
            <a:r>
              <a:rPr lang="kk-KZ" sz="1400" dirty="0"/>
              <a:t>іске асыруға мүмкіндік берді, соның есебінен</a:t>
            </a:r>
            <a:r>
              <a:rPr lang="kk-KZ" sz="1400" dirty="0" smtClean="0"/>
              <a:t>:</a:t>
            </a:r>
          </a:p>
          <a:p>
            <a:pPr indent="363538" algn="just"/>
            <a:endParaRPr lang="kk-KZ" sz="300" dirty="0" smtClean="0"/>
          </a:p>
          <a:p>
            <a:pPr indent="363538" algn="just">
              <a:buClr>
                <a:srgbClr val="000099"/>
              </a:buClr>
              <a:buFont typeface="Wingdings" pitchFamily="2" charset="2"/>
              <a:buChar char="q"/>
            </a:pPr>
            <a:r>
              <a:rPr lang="kk-KZ" sz="1400" dirty="0" smtClean="0">
                <a:solidFill>
                  <a:srgbClr val="0000FF"/>
                </a:solidFill>
              </a:rPr>
              <a:t>2050 </a:t>
            </a:r>
            <a:r>
              <a:rPr lang="kk-KZ" sz="1400" dirty="0"/>
              <a:t>км</a:t>
            </a:r>
            <a:r>
              <a:rPr lang="kk-KZ" sz="1400" dirty="0">
                <a:solidFill>
                  <a:srgbClr val="0000FF"/>
                </a:solidFill>
              </a:rPr>
              <a:t> </a:t>
            </a:r>
            <a:r>
              <a:rPr lang="kk-KZ" sz="1400" dirty="0"/>
              <a:t>жолдың үстіңгі құрылысы және </a:t>
            </a:r>
            <a:r>
              <a:rPr lang="kk-KZ" sz="1400" dirty="0">
                <a:solidFill>
                  <a:srgbClr val="0000FF"/>
                </a:solidFill>
              </a:rPr>
              <a:t>186</a:t>
            </a:r>
            <a:r>
              <a:rPr lang="kk-KZ" sz="1400" dirty="0"/>
              <a:t>  жасанды құрылыс объектілері жаңғыртылды; </a:t>
            </a:r>
            <a:endParaRPr lang="kk-KZ" sz="1400" dirty="0" smtClean="0"/>
          </a:p>
          <a:p>
            <a:pPr indent="363538" algn="just">
              <a:buClr>
                <a:srgbClr val="000099"/>
              </a:buClr>
              <a:buFont typeface="Wingdings" pitchFamily="2" charset="2"/>
              <a:buChar char="q"/>
            </a:pPr>
            <a:endParaRPr lang="kk-KZ" sz="300" dirty="0" smtClean="0"/>
          </a:p>
          <a:p>
            <a:pPr indent="363538" algn="just">
              <a:buClr>
                <a:srgbClr val="000099"/>
              </a:buClr>
              <a:buFont typeface="Wingdings" pitchFamily="2" charset="2"/>
              <a:buChar char="q"/>
            </a:pPr>
            <a:r>
              <a:rPr lang="kk-KZ" sz="1400" dirty="0" smtClean="0">
                <a:solidFill>
                  <a:srgbClr val="0000FF"/>
                </a:solidFill>
              </a:rPr>
              <a:t>151 </a:t>
            </a:r>
            <a:r>
              <a:rPr lang="kk-KZ" sz="1400" dirty="0"/>
              <a:t>бірлік</a:t>
            </a:r>
            <a:r>
              <a:rPr lang="kk-KZ" sz="1400" dirty="0">
                <a:solidFill>
                  <a:srgbClr val="0000FF"/>
                </a:solidFill>
              </a:rPr>
              <a:t> </a:t>
            </a:r>
            <a:r>
              <a:rPr lang="kk-KZ" sz="1400" dirty="0"/>
              <a:t>жаңа жол техникасы сатып алынды; </a:t>
            </a:r>
            <a:endParaRPr lang="kk-KZ" sz="1400" dirty="0" smtClean="0"/>
          </a:p>
          <a:p>
            <a:pPr indent="363538" algn="just">
              <a:buClr>
                <a:srgbClr val="000099"/>
              </a:buClr>
              <a:buFont typeface="Wingdings" pitchFamily="2" charset="2"/>
              <a:buChar char="q"/>
            </a:pPr>
            <a:endParaRPr lang="kk-KZ" sz="300" dirty="0" smtClean="0"/>
          </a:p>
          <a:p>
            <a:pPr indent="363538" algn="just">
              <a:buClr>
                <a:srgbClr val="000099"/>
              </a:buClr>
              <a:buFont typeface="Wingdings" pitchFamily="2" charset="2"/>
              <a:buChar char="q"/>
            </a:pPr>
            <a:r>
              <a:rPr lang="kk-KZ" sz="1400" dirty="0" smtClean="0">
                <a:solidFill>
                  <a:srgbClr val="0000FF"/>
                </a:solidFill>
              </a:rPr>
              <a:t>12 109 </a:t>
            </a:r>
            <a:r>
              <a:rPr lang="kk-KZ" sz="1400" dirty="0"/>
              <a:t>вагон, </a:t>
            </a:r>
            <a:r>
              <a:rPr lang="kk-KZ" sz="1400" dirty="0">
                <a:solidFill>
                  <a:srgbClr val="0000FF"/>
                </a:solidFill>
              </a:rPr>
              <a:t>181</a:t>
            </a:r>
            <a:r>
              <a:rPr lang="kk-KZ" sz="1400" dirty="0"/>
              <a:t> локомотив сатып алынды. </a:t>
            </a:r>
            <a:endParaRPr lang="kk-KZ" sz="1400" dirty="0" smtClean="0"/>
          </a:p>
          <a:p>
            <a:pPr indent="363538" algn="just">
              <a:buClr>
                <a:srgbClr val="000099"/>
              </a:buClr>
              <a:buFont typeface="Wingdings" pitchFamily="2" charset="2"/>
              <a:buChar char="q"/>
            </a:pPr>
            <a:endParaRPr lang="kk-KZ" sz="1400" dirty="0" smtClean="0"/>
          </a:p>
          <a:p>
            <a:pPr indent="363538" algn="just">
              <a:buClr>
                <a:srgbClr val="000099"/>
              </a:buClr>
              <a:buFont typeface="Wingdings" pitchFamily="2" charset="2"/>
              <a:buNone/>
            </a:pPr>
            <a:r>
              <a:rPr lang="kk-KZ" sz="1400" dirty="0" smtClean="0"/>
              <a:t> 2012 жылы:</a:t>
            </a:r>
          </a:p>
          <a:p>
            <a:pPr indent="363538" algn="just">
              <a:buClr>
                <a:srgbClr val="000099"/>
              </a:buClr>
              <a:buFont typeface="Wingdings" pitchFamily="2" charset="2"/>
              <a:buNone/>
            </a:pPr>
            <a:endParaRPr lang="kk-KZ" sz="300" dirty="0" smtClean="0"/>
          </a:p>
          <a:p>
            <a:pPr indent="363538" algn="just">
              <a:buClr>
                <a:srgbClr val="000099"/>
              </a:buClr>
              <a:buFont typeface="Wingdings" pitchFamily="2" charset="2"/>
              <a:buChar char="q"/>
            </a:pPr>
            <a:r>
              <a:rPr lang="kk-KZ" sz="1400" dirty="0" smtClean="0">
                <a:solidFill>
                  <a:srgbClr val="0000FF"/>
                </a:solidFill>
              </a:rPr>
              <a:t>625 </a:t>
            </a:r>
            <a:r>
              <a:rPr lang="kk-KZ" sz="1400" dirty="0">
                <a:solidFill>
                  <a:srgbClr val="0000FF"/>
                </a:solidFill>
              </a:rPr>
              <a:t>км </a:t>
            </a:r>
            <a:r>
              <a:rPr lang="kk-KZ" sz="1400" dirty="0"/>
              <a:t>жолдың үстіңгі құрылысын  жаңғырту</a:t>
            </a:r>
            <a:r>
              <a:rPr lang="kk-KZ" sz="1400" dirty="0" smtClean="0"/>
              <a:t>;</a:t>
            </a:r>
          </a:p>
          <a:p>
            <a:pPr indent="363538" algn="just">
              <a:buClr>
                <a:srgbClr val="000099"/>
              </a:buClr>
              <a:buFont typeface="Wingdings" pitchFamily="2" charset="2"/>
              <a:buChar char="q"/>
            </a:pPr>
            <a:endParaRPr lang="kk-KZ" sz="300" dirty="0"/>
          </a:p>
          <a:p>
            <a:pPr indent="363538" algn="just">
              <a:buClr>
                <a:srgbClr val="000099"/>
              </a:buClr>
              <a:buFont typeface="Wingdings" pitchFamily="2" charset="2"/>
              <a:buChar char="q"/>
            </a:pPr>
            <a:r>
              <a:rPr lang="kk-KZ" sz="1400" dirty="0">
                <a:solidFill>
                  <a:srgbClr val="0000FF"/>
                </a:solidFill>
              </a:rPr>
              <a:t>141</a:t>
            </a:r>
            <a:r>
              <a:rPr lang="kk-KZ" sz="1400" dirty="0"/>
              <a:t> локомотивті сатып алу мен жаңғырту және </a:t>
            </a:r>
            <a:r>
              <a:rPr lang="kk-KZ" sz="1400" dirty="0">
                <a:solidFill>
                  <a:srgbClr val="0000FF"/>
                </a:solidFill>
              </a:rPr>
              <a:t>50 </a:t>
            </a:r>
            <a:r>
              <a:rPr lang="kk-KZ" sz="1400" dirty="0"/>
              <a:t>локомотивті күрделі </a:t>
            </a:r>
            <a:r>
              <a:rPr lang="kk-KZ" sz="1400" dirty="0" smtClean="0"/>
              <a:t>жөндеу;</a:t>
            </a:r>
          </a:p>
          <a:p>
            <a:pPr indent="363538" algn="just">
              <a:buClr>
                <a:srgbClr val="000099"/>
              </a:buClr>
              <a:buFont typeface="Wingdings" pitchFamily="2" charset="2"/>
              <a:buChar char="q"/>
            </a:pPr>
            <a:endParaRPr lang="kk-KZ" sz="300" dirty="0" smtClean="0"/>
          </a:p>
          <a:p>
            <a:pPr indent="363538" algn="just">
              <a:buClr>
                <a:srgbClr val="000099"/>
              </a:buClr>
              <a:buFont typeface="Wingdings" pitchFamily="2" charset="2"/>
              <a:buChar char="q"/>
            </a:pPr>
            <a:r>
              <a:rPr lang="kk-KZ" sz="1400" dirty="0" smtClean="0">
                <a:solidFill>
                  <a:srgbClr val="0000FF"/>
                </a:solidFill>
              </a:rPr>
              <a:t>14 737 </a:t>
            </a:r>
            <a:r>
              <a:rPr lang="kk-KZ" sz="1400" dirty="0"/>
              <a:t>вагон сатып алу және </a:t>
            </a:r>
            <a:r>
              <a:rPr lang="kk-KZ" sz="1400" dirty="0" smtClean="0">
                <a:solidFill>
                  <a:srgbClr val="0000FF"/>
                </a:solidFill>
              </a:rPr>
              <a:t>1 016 </a:t>
            </a:r>
            <a:r>
              <a:rPr lang="kk-KZ" sz="1400" dirty="0"/>
              <a:t>вагонды жөндеу жоспарланып отыр</a:t>
            </a:r>
            <a:r>
              <a:rPr lang="kk-KZ" sz="1400" dirty="0" smtClean="0"/>
              <a:t>.</a:t>
            </a:r>
            <a:endParaRPr lang="kk-KZ" sz="1400" dirty="0"/>
          </a:p>
        </p:txBody>
      </p:sp>
      <p:graphicFrame>
        <p:nvGraphicFramePr>
          <p:cNvPr id="5122" name="Object 3"/>
          <p:cNvGraphicFramePr>
            <a:graphicFrameLocks noChangeAspect="1"/>
          </p:cNvGraphicFramePr>
          <p:nvPr/>
        </p:nvGraphicFramePr>
        <p:xfrm>
          <a:off x="0" y="3733825"/>
          <a:ext cx="9097963" cy="3195637"/>
        </p:xfrm>
        <a:graphic>
          <a:graphicData uri="http://schemas.openxmlformats.org/presentationml/2006/ole">
            <p:oleObj spid="_x0000_s39938" name="Worksheet" r:id="rId3" imgW="8229600" imgH="2886075" progId="Excel.Sheet.8">
              <p:embed/>
            </p:oleObj>
          </a:graphicData>
        </a:graphic>
      </p:graphicFrame>
      <p:sp>
        <p:nvSpPr>
          <p:cNvPr id="5127" name="Text Box 11"/>
          <p:cNvSpPr txBox="1">
            <a:spLocks noChangeArrowheads="1"/>
          </p:cNvSpPr>
          <p:nvPr/>
        </p:nvSpPr>
        <p:spPr bwMode="auto">
          <a:xfrm>
            <a:off x="7543800" y="6477000"/>
            <a:ext cx="1544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latin typeface="Times New Roman" pitchFamily="18" charset="0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282" name="Text Box 2"/>
          <p:cNvSpPr txBox="1">
            <a:spLocks noChangeArrowheads="1"/>
          </p:cNvSpPr>
          <p:nvPr/>
        </p:nvSpPr>
        <p:spPr bwMode="auto">
          <a:xfrm>
            <a:off x="0" y="119063"/>
            <a:ext cx="89154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889" tIns="44444" rIns="88889" bIns="44444" anchor="ctr">
            <a:spAutoFit/>
          </a:bodyPr>
          <a:lstStyle/>
          <a:p>
            <a:pPr algn="ctr" defTabSz="889000">
              <a:defRPr/>
            </a:pPr>
            <a:r>
              <a:rPr lang="kk-KZ" sz="260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Авиациялық көлік</a:t>
            </a:r>
            <a:endParaRPr lang="kk-KZ" sz="260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8" name="Text Box 2"/>
          <p:cNvSpPr txBox="1">
            <a:spLocks noChangeArrowheads="1"/>
          </p:cNvSpPr>
          <p:nvPr/>
        </p:nvSpPr>
        <p:spPr bwMode="auto">
          <a:xfrm rot="10800000" flipV="1">
            <a:off x="322264" y="760496"/>
            <a:ext cx="8321702" cy="1428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8889" tIns="44444" rIns="88889" bIns="44444" anchor="ctr">
            <a:spAutoFit/>
          </a:bodyPr>
          <a:lstStyle/>
          <a:p>
            <a:pPr indent="452438" algn="just"/>
            <a:r>
              <a:rPr lang="kk-KZ" sz="1500" dirty="0" smtClean="0"/>
              <a:t>1. Авиациялық көлік  саласында қосымша көлемдерді тарту мақсатында </a:t>
            </a:r>
            <a:r>
              <a:rPr lang="kk-KZ" sz="1500" dirty="0" smtClean="0">
                <a:solidFill>
                  <a:srgbClr val="0000FF"/>
                </a:solidFill>
              </a:rPr>
              <a:t>транзиттік</a:t>
            </a:r>
            <a:r>
              <a:rPr lang="kk-KZ" sz="1500" dirty="0" smtClean="0"/>
              <a:t> </a:t>
            </a:r>
            <a:r>
              <a:rPr lang="kk-KZ" sz="1500" dirty="0" smtClean="0">
                <a:solidFill>
                  <a:srgbClr val="0000FF"/>
                </a:solidFill>
              </a:rPr>
              <a:t>ұшуларға қызмет көрсету </a:t>
            </a:r>
            <a:r>
              <a:rPr lang="kk-KZ" sz="1500" dirty="0" smtClean="0"/>
              <a:t>жөніндегі әуежай қызметтері және </a:t>
            </a:r>
            <a:r>
              <a:rPr lang="kk-KZ" sz="1500" dirty="0" smtClean="0">
                <a:solidFill>
                  <a:srgbClr val="0000FF"/>
                </a:solidFill>
              </a:rPr>
              <a:t>транзиттік пен халықаралық рейстерге</a:t>
            </a:r>
            <a:r>
              <a:rPr lang="kk-KZ" sz="1500" dirty="0" smtClean="0"/>
              <a:t> аэронавигациялық қызметтер </a:t>
            </a:r>
            <a:r>
              <a:rPr lang="kk-KZ" sz="1500" dirty="0" smtClean="0">
                <a:solidFill>
                  <a:srgbClr val="0000FF"/>
                </a:solidFill>
              </a:rPr>
              <a:t>реттелуден шығарылды</a:t>
            </a:r>
            <a:r>
              <a:rPr lang="kk-KZ" sz="1500" dirty="0" smtClean="0"/>
              <a:t>. </a:t>
            </a:r>
            <a:endParaRPr lang="ru-RU" sz="1500" dirty="0" smtClean="0"/>
          </a:p>
          <a:p>
            <a:pPr indent="452438" algn="just"/>
            <a:endParaRPr lang="ru-RU" sz="1200" dirty="0"/>
          </a:p>
          <a:p>
            <a:pPr indent="452438" algn="just"/>
            <a:r>
              <a:rPr lang="ru-RU" sz="1500" dirty="0" smtClean="0"/>
              <a:t>2. </a:t>
            </a:r>
            <a:r>
              <a:rPr lang="kk-KZ" sz="1500" dirty="0" smtClean="0"/>
              <a:t>Қазіргі кезде авиациялық керосинге бағаның тұрақты өсуіне байланысты </a:t>
            </a:r>
            <a:r>
              <a:rPr lang="kk-KZ" sz="1500" dirty="0" smtClean="0">
                <a:solidFill>
                  <a:srgbClr val="0000FF"/>
                </a:solidFill>
              </a:rPr>
              <a:t>отын алымын енгізу тетігі </a:t>
            </a:r>
            <a:r>
              <a:rPr lang="kk-KZ" sz="1500" dirty="0" smtClean="0"/>
              <a:t>мәселесі</a:t>
            </a:r>
            <a:r>
              <a:rPr lang="kk-KZ" sz="1500" dirty="0" smtClean="0">
                <a:solidFill>
                  <a:srgbClr val="0000FF"/>
                </a:solidFill>
              </a:rPr>
              <a:t> </a:t>
            </a:r>
            <a:r>
              <a:rPr lang="kk-KZ" sz="1500" dirty="0" smtClean="0"/>
              <a:t>қаралуда. </a:t>
            </a:r>
            <a:endParaRPr lang="ru-RU" sz="1500" dirty="0"/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0" y="3117850"/>
          <a:ext cx="9144000" cy="3359150"/>
        </p:xfrm>
        <a:graphic>
          <a:graphicData uri="http://schemas.openxmlformats.org/presentationml/2006/ole">
            <p:oleObj spid="_x0000_s6146" name="Диаграмма" r:id="rId3" imgW="3714636" imgH="1428864" progId="MSGraph.Chart.8">
              <p:embed/>
            </p:oleObj>
          </a:graphicData>
        </a:graphic>
      </p:graphicFrame>
      <p:sp>
        <p:nvSpPr>
          <p:cNvPr id="5125" name="Text Box 11"/>
          <p:cNvSpPr txBox="1">
            <a:spLocks noChangeArrowheads="1"/>
          </p:cNvSpPr>
          <p:nvPr/>
        </p:nvSpPr>
        <p:spPr bwMode="auto">
          <a:xfrm>
            <a:off x="401943" y="3846517"/>
            <a:ext cx="425734" cy="185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vert270" lIns="88889" tIns="44444" rIns="88889" bIns="44444">
            <a:spAutoFit/>
          </a:bodyPr>
          <a:lstStyle/>
          <a:p>
            <a:pPr algn="ctr" defTabSz="889000">
              <a:defRPr/>
            </a:pPr>
            <a:r>
              <a:rPr lang="ru-RU" sz="1600" i="1" dirty="0">
                <a:latin typeface="Calibri" pitchFamily="34" charset="0"/>
              </a:rPr>
              <a:t>тыс. тенге/тонна</a:t>
            </a:r>
          </a:p>
        </p:txBody>
      </p:sp>
      <p:sp>
        <p:nvSpPr>
          <p:cNvPr id="6150" name="Rectangle 18"/>
          <p:cNvSpPr>
            <a:spLocks noChangeArrowheads="1"/>
          </p:cNvSpPr>
          <p:nvPr/>
        </p:nvSpPr>
        <p:spPr bwMode="auto">
          <a:xfrm>
            <a:off x="827088" y="2490741"/>
            <a:ext cx="8064500" cy="366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889" tIns="44444" rIns="88889" bIns="44444">
            <a:spAutoFit/>
          </a:bodyPr>
          <a:lstStyle/>
          <a:p>
            <a:pPr algn="ctr" defTabSz="889000"/>
            <a:r>
              <a:rPr lang="kk-KZ" smtClean="0">
                <a:latin typeface="Times New Roman" pitchFamily="18" charset="0"/>
                <a:cs typeface="Times New Roman" pitchFamily="18" charset="0"/>
              </a:rPr>
              <a:t>2011 және  2012 жылдары авиакеросинге бағалардың өзгеру серпіні </a:t>
            </a:r>
            <a:endParaRPr lang="kk-KZ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1" name="Text Box 11"/>
          <p:cNvSpPr txBox="1">
            <a:spLocks noChangeArrowheads="1"/>
          </p:cNvSpPr>
          <p:nvPr/>
        </p:nvSpPr>
        <p:spPr bwMode="auto">
          <a:xfrm>
            <a:off x="7543800" y="6477000"/>
            <a:ext cx="1544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latin typeface="Times New Roman" pitchFamily="18" charset="0"/>
              </a:rPr>
              <a:t>13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214313" y="3117850"/>
          <a:ext cx="8736012" cy="3359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401943" y="3846517"/>
            <a:ext cx="394958" cy="185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vert270" lIns="88889" tIns="44444" rIns="88889" bIns="44444">
            <a:spAutoFit/>
          </a:bodyPr>
          <a:lstStyle/>
          <a:p>
            <a:pPr algn="ctr" defTabSz="889000">
              <a:defRPr/>
            </a:pPr>
            <a:r>
              <a:rPr lang="kk-KZ" sz="1400" i="1" smtClean="0">
                <a:latin typeface="Calibri" pitchFamily="34" charset="0"/>
              </a:rPr>
              <a:t>мың теңге/тонна</a:t>
            </a:r>
            <a:endParaRPr lang="kk-KZ" sz="1400" i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53"/>
          <p:cNvSpPr>
            <a:spLocks noChangeArrowheads="1"/>
          </p:cNvSpPr>
          <p:nvPr/>
        </p:nvSpPr>
        <p:spPr bwMode="auto">
          <a:xfrm>
            <a:off x="177800" y="365125"/>
            <a:ext cx="8570913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2800">
              <a:solidFill>
                <a:srgbClr val="990099"/>
              </a:solidFill>
            </a:endParaRP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323850" y="6465888"/>
            <a:ext cx="835183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kk-KZ" sz="15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* - Экономикалық саясат  жөніндегі кеңес 2011 жылғы 5 мамырда мақұлдады</a:t>
            </a:r>
            <a:endParaRPr lang="kk-KZ" sz="1500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484" name="Rectangle 253"/>
          <p:cNvSpPr>
            <a:spLocks noChangeArrowheads="1"/>
          </p:cNvSpPr>
          <p:nvPr/>
        </p:nvSpPr>
        <p:spPr bwMode="auto">
          <a:xfrm>
            <a:off x="92075" y="117475"/>
            <a:ext cx="89979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889000">
              <a:defRPr/>
            </a:pPr>
            <a:r>
              <a:rPr lang="kk-KZ" sz="26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2011 жылы реттеліп көрсетілетін қызметтерге тарифтердің өзгеруінен инфляцияға үлес </a:t>
            </a:r>
            <a:endParaRPr lang="kk-KZ" sz="2600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58500" name="Group 132"/>
          <p:cNvGraphicFramePr>
            <a:graphicFrameLocks noGrp="1"/>
          </p:cNvGraphicFramePr>
          <p:nvPr/>
        </p:nvGraphicFramePr>
        <p:xfrm>
          <a:off x="323850" y="1035338"/>
          <a:ext cx="8462992" cy="5244134"/>
        </p:xfrm>
        <a:graphic>
          <a:graphicData uri="http://schemas.openxmlformats.org/drawingml/2006/table">
            <a:tbl>
              <a:tblPr/>
              <a:tblGrid>
                <a:gridCol w="3108769"/>
                <a:gridCol w="1282257"/>
                <a:gridCol w="1357322"/>
                <a:gridCol w="1357322"/>
                <a:gridCol w="1357322"/>
              </a:tblGrid>
              <a:tr h="65721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Қызметтердің атауы</a:t>
                      </a:r>
                      <a:endParaRPr kumimoji="0" lang="kk-KZ" sz="2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000" marR="18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2011 жылға арналған болжам</a:t>
                      </a:r>
                      <a:r>
                        <a:rPr kumimoji="0" lang="kk-KZ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*</a:t>
                      </a:r>
                      <a:endParaRPr kumimoji="0" lang="kk-KZ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5C005C"/>
                        </a:solidFill>
                        <a:effectLst/>
                        <a:latin typeface="Arial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2011 жыл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631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бағалардың өсуі</a:t>
                      </a: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,   %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абсолюттік мәнге үлес, %</a:t>
                      </a:r>
                      <a:endParaRPr kumimoji="0" lang="kk-KZ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бағалардың өсуі</a:t>
                      </a: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,  %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абсолюттік мәнге үлес, %</a:t>
                      </a:r>
                      <a:endParaRPr kumimoji="0" lang="kk-KZ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85725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Реттеліп көрсетілетін қызметтер (ТМРА)</a:t>
                      </a:r>
                      <a:endParaRPr kumimoji="0" lang="kk-KZ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000" marR="18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1,58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8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0,766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85725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суық су</a:t>
                      </a:r>
                      <a:endParaRPr kumimoji="0" lang="kk-KZ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000" marR="18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15,7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0,15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8,84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0,088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85725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ыстық су</a:t>
                      </a:r>
                      <a:endParaRPr kumimoji="0" lang="kk-KZ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000" marR="18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13,87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0,37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3,82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0,103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85725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кәріз</a:t>
                      </a:r>
                      <a:endParaRPr kumimoji="0" lang="kk-KZ" sz="2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000" marR="18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17,22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0,06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9,88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0,035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85725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орталықтан жылыту</a:t>
                      </a:r>
                      <a:endParaRPr kumimoji="0" lang="kk-KZ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000" marR="18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14,15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0,57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4,42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0,180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85725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электр энергиясы</a:t>
                      </a:r>
                      <a:endParaRPr kumimoji="0" lang="kk-KZ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000" marR="18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14,48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0,41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10,25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0,295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85725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газ </a:t>
                      </a:r>
                      <a:endParaRPr kumimoji="0" lang="kk-KZ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000" marR="18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0,27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0,003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5,94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0,065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ЖИЫНЫ ИНФЛЯЦИЯ</a:t>
                      </a:r>
                      <a:endParaRPr kumimoji="0" lang="kk-KZ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000" marR="18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6-8%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7,4%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7478" name="Text Box 10"/>
          <p:cNvSpPr txBox="1">
            <a:spLocks noChangeArrowheads="1"/>
          </p:cNvSpPr>
          <p:nvPr/>
        </p:nvSpPr>
        <p:spPr bwMode="auto">
          <a:xfrm>
            <a:off x="7721600" y="6502400"/>
            <a:ext cx="1422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latin typeface="Times New Roman" pitchFamily="18" charset="0"/>
              </a:rPr>
              <a:t>14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Блок-схема: знак завершения 8"/>
          <p:cNvSpPr>
            <a:spLocks noChangeArrowheads="1"/>
          </p:cNvSpPr>
          <p:nvPr/>
        </p:nvSpPr>
        <p:spPr bwMode="auto">
          <a:xfrm>
            <a:off x="590550" y="2571744"/>
            <a:ext cx="2489200" cy="2071688"/>
          </a:xfrm>
          <a:prstGeom prst="flowChartTerminator">
            <a:avLst/>
          </a:prstGeom>
          <a:solidFill>
            <a:schemeClr val="bg1">
              <a:lumMod val="9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kk-KZ" b="0" dirty="0"/>
              <a:t>Табиғи монополиялар туралы заңнаманың бұзушылығын жою туралы нұсқама</a:t>
            </a:r>
            <a:endParaRPr lang="ru-RU" b="0" dirty="0"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  <p:sp>
        <p:nvSpPr>
          <p:cNvPr id="10" name="Блок-схема: знак завершения 9"/>
          <p:cNvSpPr>
            <a:spLocks noChangeArrowheads="1"/>
          </p:cNvSpPr>
          <p:nvPr/>
        </p:nvSpPr>
        <p:spPr bwMode="auto">
          <a:xfrm>
            <a:off x="3348038" y="2571758"/>
            <a:ext cx="2511425" cy="2071688"/>
          </a:xfrm>
          <a:prstGeom prst="flowChartTerminator">
            <a:avLst/>
          </a:prstGeom>
          <a:solidFill>
            <a:schemeClr val="bg1">
              <a:lumMod val="9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kk-KZ" b="0" dirty="0" smtClean="0">
                <a:latin typeface="+mn-lt"/>
              </a:rPr>
              <a:t>Әкімшілік құқық бұзушылық туралы істер бойынша қаулы</a:t>
            </a:r>
            <a:endParaRPr lang="kk-KZ" b="0" dirty="0">
              <a:latin typeface="+mn-lt"/>
            </a:endParaRPr>
          </a:p>
        </p:txBody>
      </p:sp>
      <p:sp>
        <p:nvSpPr>
          <p:cNvPr id="11" name="Блок-схема: знак завершения 10"/>
          <p:cNvSpPr>
            <a:spLocks noChangeArrowheads="1"/>
          </p:cNvSpPr>
          <p:nvPr/>
        </p:nvSpPr>
        <p:spPr bwMode="auto">
          <a:xfrm>
            <a:off x="6500813" y="2571758"/>
            <a:ext cx="2214562" cy="2071688"/>
          </a:xfrm>
          <a:prstGeom prst="flowChartTerminator">
            <a:avLst/>
          </a:prstGeom>
          <a:solidFill>
            <a:schemeClr val="bg1">
              <a:lumMod val="9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kk-KZ" b="0" dirty="0" smtClean="0">
                <a:latin typeface="+mn-lt"/>
              </a:rPr>
              <a:t>Сот талқылау</a:t>
            </a:r>
            <a:endParaRPr lang="kk-KZ" b="0" dirty="0">
              <a:latin typeface="+mn-lt"/>
            </a:endParaRPr>
          </a:p>
        </p:txBody>
      </p:sp>
      <p:sp>
        <p:nvSpPr>
          <p:cNvPr id="20485" name="Стрелка вниз 11"/>
          <p:cNvSpPr>
            <a:spLocks noChangeArrowheads="1"/>
          </p:cNvSpPr>
          <p:nvPr/>
        </p:nvSpPr>
        <p:spPr bwMode="auto">
          <a:xfrm>
            <a:off x="4286248" y="4857765"/>
            <a:ext cx="571500" cy="64293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25400" algn="ctr"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ru-RU" b="0">
              <a:solidFill>
                <a:srgbClr val="333399"/>
              </a:solidFill>
              <a:latin typeface="Calibri" pitchFamily="34" charset="0"/>
            </a:endParaRPr>
          </a:p>
        </p:txBody>
      </p:sp>
      <p:sp>
        <p:nvSpPr>
          <p:cNvPr id="13" name="Блок-схема: знак завершения 12"/>
          <p:cNvSpPr>
            <a:spLocks noChangeArrowheads="1"/>
          </p:cNvSpPr>
          <p:nvPr/>
        </p:nvSpPr>
        <p:spPr bwMode="auto">
          <a:xfrm>
            <a:off x="2286000" y="5670572"/>
            <a:ext cx="4714875" cy="901700"/>
          </a:xfrm>
          <a:prstGeom prst="flowChartTerminator">
            <a:avLst/>
          </a:prstGeom>
          <a:solidFill>
            <a:schemeClr val="bg1">
              <a:lumMod val="9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kk-KZ" b="0" dirty="0" smtClean="0">
                <a:latin typeface="+mn-lt"/>
              </a:rPr>
              <a:t>Республикалық бюджетке  </a:t>
            </a:r>
            <a:r>
              <a:rPr lang="kk-KZ" dirty="0" smtClean="0">
                <a:solidFill>
                  <a:srgbClr val="000099"/>
                </a:solidFill>
                <a:latin typeface="+mn-lt"/>
              </a:rPr>
              <a:t> </a:t>
            </a:r>
          </a:p>
          <a:p>
            <a:pPr algn="ctr" eaLnBrk="1" hangingPunct="1">
              <a:defRPr/>
            </a:pPr>
            <a:r>
              <a:rPr lang="kk-KZ" dirty="0" smtClean="0">
                <a:solidFill>
                  <a:srgbClr val="000099"/>
                </a:solidFill>
                <a:latin typeface="+mn-lt"/>
              </a:rPr>
              <a:t>500 млн. теңгеден астам </a:t>
            </a:r>
          </a:p>
          <a:p>
            <a:pPr algn="ctr" eaLnBrk="1" hangingPunct="1">
              <a:defRPr/>
            </a:pPr>
            <a:r>
              <a:rPr lang="kk-KZ" b="0" dirty="0" smtClean="0">
                <a:latin typeface="+mn-lt"/>
              </a:rPr>
              <a:t>мөлшерде айыппұл түсті  </a:t>
            </a:r>
            <a:endParaRPr lang="kk-KZ" b="0" dirty="0">
              <a:latin typeface="+mn-lt"/>
            </a:endParaRPr>
          </a:p>
        </p:txBody>
      </p:sp>
      <p:sp>
        <p:nvSpPr>
          <p:cNvPr id="1014797" name="Text Box 13"/>
          <p:cNvSpPr txBox="1">
            <a:spLocks noChangeArrowheads="1"/>
          </p:cNvSpPr>
          <p:nvPr/>
        </p:nvSpPr>
        <p:spPr bwMode="auto">
          <a:xfrm>
            <a:off x="906463" y="115888"/>
            <a:ext cx="75533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kk-KZ" sz="26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2011 жылғы бақылау-талап қою жұмысы </a:t>
            </a:r>
            <a:endParaRPr lang="kk-KZ" sz="2400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488" name="Text Box 14"/>
          <p:cNvSpPr txBox="1">
            <a:spLocks noChangeArrowheads="1"/>
          </p:cNvSpPr>
          <p:nvPr/>
        </p:nvSpPr>
        <p:spPr bwMode="auto">
          <a:xfrm>
            <a:off x="7897813" y="6500813"/>
            <a:ext cx="1246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dirty="0" smtClean="0">
                <a:latin typeface="Times New Roman" pitchFamily="18" charset="0"/>
              </a:rPr>
              <a:t>1</a:t>
            </a:r>
            <a:r>
              <a:rPr lang="en-US" sz="1600" dirty="0" smtClean="0">
                <a:latin typeface="Times New Roman" pitchFamily="18" charset="0"/>
              </a:rPr>
              <a:t>5</a:t>
            </a:r>
            <a:endParaRPr lang="ru-RU" sz="1600" dirty="0">
              <a:latin typeface="Times New Roman" pitchFamily="18" charset="0"/>
            </a:endParaRPr>
          </a:p>
        </p:txBody>
      </p:sp>
      <p:sp>
        <p:nvSpPr>
          <p:cNvPr id="20489" name="Скругленный прямоугольник 15"/>
          <p:cNvSpPr>
            <a:spLocks noChangeArrowheads="1"/>
          </p:cNvSpPr>
          <p:nvPr/>
        </p:nvSpPr>
        <p:spPr bwMode="auto">
          <a:xfrm>
            <a:off x="1214438" y="1000108"/>
            <a:ext cx="1214437" cy="642937"/>
          </a:xfrm>
          <a:prstGeom prst="roundRect">
            <a:avLst>
              <a:gd name="adj" fmla="val 16667"/>
            </a:avLst>
          </a:prstGeom>
          <a:solidFill>
            <a:schemeClr val="bg1">
              <a:lumMod val="9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/>
            <a:endParaRPr lang="ru-RU" sz="600" dirty="0"/>
          </a:p>
          <a:p>
            <a:pPr algn="ctr"/>
            <a:r>
              <a:rPr lang="ru-RU" sz="2400" dirty="0">
                <a:solidFill>
                  <a:srgbClr val="000099"/>
                </a:solidFill>
              </a:rPr>
              <a:t>695</a:t>
            </a:r>
          </a:p>
        </p:txBody>
      </p:sp>
      <p:sp>
        <p:nvSpPr>
          <p:cNvPr id="20490" name="Скругленный прямоугольник 16"/>
          <p:cNvSpPr>
            <a:spLocks noChangeArrowheads="1"/>
          </p:cNvSpPr>
          <p:nvPr/>
        </p:nvSpPr>
        <p:spPr bwMode="auto">
          <a:xfrm>
            <a:off x="4000500" y="1000113"/>
            <a:ext cx="1214438" cy="642937"/>
          </a:xfrm>
          <a:prstGeom prst="roundRect">
            <a:avLst>
              <a:gd name="adj" fmla="val 16667"/>
            </a:avLst>
          </a:prstGeom>
          <a:solidFill>
            <a:schemeClr val="bg1">
              <a:lumMod val="9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/>
            <a:endParaRPr lang="ru-RU" sz="600"/>
          </a:p>
          <a:p>
            <a:pPr algn="ctr"/>
            <a:r>
              <a:rPr lang="ru-RU" sz="2400">
                <a:solidFill>
                  <a:srgbClr val="000099"/>
                </a:solidFill>
              </a:rPr>
              <a:t>410</a:t>
            </a:r>
          </a:p>
        </p:txBody>
      </p:sp>
      <p:sp>
        <p:nvSpPr>
          <p:cNvPr id="20491" name="Скругленный прямоугольник 17"/>
          <p:cNvSpPr>
            <a:spLocks noChangeArrowheads="1"/>
          </p:cNvSpPr>
          <p:nvPr/>
        </p:nvSpPr>
        <p:spPr bwMode="auto">
          <a:xfrm>
            <a:off x="6892925" y="1000108"/>
            <a:ext cx="1216025" cy="642937"/>
          </a:xfrm>
          <a:prstGeom prst="roundRect">
            <a:avLst>
              <a:gd name="adj" fmla="val 16667"/>
            </a:avLst>
          </a:prstGeom>
          <a:solidFill>
            <a:schemeClr val="bg1">
              <a:lumMod val="9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/>
            <a:endParaRPr lang="ru-RU" sz="600"/>
          </a:p>
          <a:p>
            <a:pPr algn="ctr"/>
            <a:r>
              <a:rPr lang="ru-RU" sz="2400">
                <a:solidFill>
                  <a:srgbClr val="000099"/>
                </a:solidFill>
              </a:rPr>
              <a:t>344</a:t>
            </a:r>
          </a:p>
        </p:txBody>
      </p:sp>
      <p:sp>
        <p:nvSpPr>
          <p:cNvPr id="12" name="Стрелка вниз 11"/>
          <p:cNvSpPr>
            <a:spLocks noChangeArrowheads="1"/>
          </p:cNvSpPr>
          <p:nvPr/>
        </p:nvSpPr>
        <p:spPr bwMode="auto">
          <a:xfrm>
            <a:off x="1500170" y="1928802"/>
            <a:ext cx="571500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25400" algn="ctr"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ru-RU" b="0">
              <a:solidFill>
                <a:srgbClr val="333399"/>
              </a:solidFill>
              <a:latin typeface="Calibri" pitchFamily="34" charset="0"/>
            </a:endParaRPr>
          </a:p>
        </p:txBody>
      </p:sp>
      <p:sp>
        <p:nvSpPr>
          <p:cNvPr id="14" name="Стрелка вниз 13"/>
          <p:cNvSpPr>
            <a:spLocks noChangeArrowheads="1"/>
          </p:cNvSpPr>
          <p:nvPr/>
        </p:nvSpPr>
        <p:spPr bwMode="auto">
          <a:xfrm>
            <a:off x="7286644" y="1928802"/>
            <a:ext cx="571500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25400" algn="ctr"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ru-RU" b="0">
              <a:solidFill>
                <a:srgbClr val="333399"/>
              </a:solidFill>
              <a:latin typeface="Calibri" pitchFamily="34" charset="0"/>
            </a:endParaRPr>
          </a:p>
        </p:txBody>
      </p:sp>
      <p:sp>
        <p:nvSpPr>
          <p:cNvPr id="15" name="Стрелка вниз 14"/>
          <p:cNvSpPr>
            <a:spLocks noChangeArrowheads="1"/>
          </p:cNvSpPr>
          <p:nvPr/>
        </p:nvSpPr>
        <p:spPr bwMode="auto">
          <a:xfrm>
            <a:off x="4286252" y="1928802"/>
            <a:ext cx="571500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25400" algn="ctr"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ru-RU" b="0">
              <a:solidFill>
                <a:srgbClr val="33339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3"/>
          <p:cNvGraphicFramePr>
            <a:graphicFrameLocks noGrp="1" noChangeAspect="1"/>
          </p:cNvGraphicFramePr>
          <p:nvPr>
            <p:ph idx="4294967295"/>
          </p:nvPr>
        </p:nvGraphicFramePr>
        <p:xfrm>
          <a:off x="341313" y="1308100"/>
          <a:ext cx="8493125" cy="5192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8532813" y="6429375"/>
            <a:ext cx="5032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ru-RU" sz="2000">
              <a:solidFill>
                <a:srgbClr val="800080"/>
              </a:solidFill>
              <a:latin typeface="Times New Roman" pitchFamily="18" charset="0"/>
            </a:endParaRPr>
          </a:p>
        </p:txBody>
      </p:sp>
      <p:sp>
        <p:nvSpPr>
          <p:cNvPr id="967685" name="Rectangle 5"/>
          <p:cNvSpPr>
            <a:spLocks noChangeArrowheads="1"/>
          </p:cNvSpPr>
          <p:nvPr/>
        </p:nvSpPr>
        <p:spPr bwMode="auto">
          <a:xfrm>
            <a:off x="252413" y="46038"/>
            <a:ext cx="8567737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kk-KZ" sz="26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2011 жылы тарифтерді төмендету нәтижесінде тұтынушыларға қайтарылған сома </a:t>
            </a:r>
            <a:r>
              <a:rPr lang="kk-KZ" sz="22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(уақытша өтемдік тарифтерді енгізу)</a:t>
            </a:r>
            <a:endParaRPr lang="kk-KZ" sz="2200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485" name="Text Box 11"/>
          <p:cNvSpPr txBox="1">
            <a:spLocks noChangeArrowheads="1"/>
          </p:cNvSpPr>
          <p:nvPr/>
        </p:nvSpPr>
        <p:spPr bwMode="auto">
          <a:xfrm>
            <a:off x="7740650" y="6500813"/>
            <a:ext cx="1403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dirty="0" smtClean="0">
                <a:latin typeface="Times New Roman" pitchFamily="18" charset="0"/>
              </a:rPr>
              <a:t>1</a:t>
            </a:r>
            <a:r>
              <a:rPr lang="en-US" sz="1600" dirty="0" smtClean="0">
                <a:latin typeface="Times New Roman" pitchFamily="18" charset="0"/>
              </a:rPr>
              <a:t>6</a:t>
            </a:r>
            <a:endParaRPr lang="ru-RU" sz="1600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23850" y="6465911"/>
            <a:ext cx="835183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kk-KZ" sz="1500" i="1" dirty="0" smtClean="0">
                <a:solidFill>
                  <a:srgbClr val="003399"/>
                </a:solidFill>
              </a:rPr>
              <a:t>2011 жылы  </a:t>
            </a:r>
            <a:r>
              <a:rPr lang="kk-KZ" sz="1500" i="1" dirty="0" smtClean="0">
                <a:solidFill>
                  <a:srgbClr val="FF0000"/>
                </a:solidFill>
              </a:rPr>
              <a:t>166 ТМС-ға  </a:t>
            </a:r>
            <a:r>
              <a:rPr lang="kk-KZ" sz="1500" i="1" dirty="0" smtClean="0">
                <a:solidFill>
                  <a:srgbClr val="003399"/>
                </a:solidFill>
              </a:rPr>
              <a:t>256 өтемдік тариф бекітілді</a:t>
            </a:r>
            <a:endParaRPr lang="kk-KZ" sz="1500" i="1" dirty="0">
              <a:solidFill>
                <a:srgbClr val="003399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78305" y="1500174"/>
            <a:ext cx="6597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solidFill>
                  <a:srgbClr val="003399"/>
                </a:solidFill>
              </a:rPr>
              <a:t>Тарифтердің жалпы төмендеу сомасы: </a:t>
            </a:r>
            <a:r>
              <a:rPr lang="kk-K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2,8 млрд.тенге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7338" y="0"/>
            <a:ext cx="8569325" cy="882650"/>
          </a:xfrm>
        </p:spPr>
        <p:txBody>
          <a:bodyPr/>
          <a:lstStyle/>
          <a:p>
            <a:pPr eaLnBrk="1" hangingPunct="1">
              <a:defRPr/>
            </a:pPr>
            <a:r>
              <a:rPr lang="kk-KZ" sz="2600" b="1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Лицензиялау қызметінің тәртібін жеңілдету</a:t>
            </a:r>
          </a:p>
        </p:txBody>
      </p:sp>
      <p:sp>
        <p:nvSpPr>
          <p:cNvPr id="601092" name="Rectangle 4"/>
          <p:cNvSpPr>
            <a:spLocks noChangeArrowheads="1"/>
          </p:cNvSpPr>
          <p:nvPr/>
        </p:nvSpPr>
        <p:spPr bwMode="auto">
          <a:xfrm>
            <a:off x="1455738" y="928670"/>
            <a:ext cx="6188075" cy="923330"/>
          </a:xfrm>
          <a:prstGeom prst="rect">
            <a:avLst/>
          </a:prstGeom>
          <a:solidFill>
            <a:schemeClr val="accent3">
              <a:lumMod val="9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2700" h="88900"/>
          </a:sp3d>
        </p:spPr>
        <p:txBody>
          <a:bodyPr wrap="square">
            <a:spAutoFit/>
          </a:bodyPr>
          <a:lstStyle/>
          <a:p>
            <a:pPr algn="ctr">
              <a:buFont typeface="Arial" pitchFamily="34" charset="0"/>
              <a:buChar char="•"/>
              <a:defRPr/>
            </a:pPr>
            <a:r>
              <a:rPr lang="kk-KZ" sz="2000" dirty="0" smtClean="0">
                <a:solidFill>
                  <a:srgbClr val="6600FF"/>
                </a:solidFill>
              </a:rPr>
              <a:t>Қызметтің 21 кіші түрін қамтитын 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kk-KZ" sz="2000" dirty="0" smtClean="0">
                <a:solidFill>
                  <a:srgbClr val="6600FF"/>
                </a:solidFill>
              </a:rPr>
              <a:t>лицензияның берілетін 6 түрі </a:t>
            </a:r>
          </a:p>
          <a:p>
            <a:pPr algn="ctr">
              <a:buFont typeface="Arial" pitchFamily="34" charset="0"/>
              <a:buChar char="•"/>
              <a:defRPr/>
            </a:pPr>
            <a:endParaRPr lang="kk-KZ" sz="1400" dirty="0">
              <a:solidFill>
                <a:srgbClr val="66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508" name="Line 5"/>
          <p:cNvSpPr>
            <a:spLocks noChangeShapeType="1"/>
          </p:cNvSpPr>
          <p:nvPr/>
        </p:nvSpPr>
        <p:spPr bwMode="auto">
          <a:xfrm flipH="1">
            <a:off x="2787650" y="1881188"/>
            <a:ext cx="1568450" cy="333375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103" name="Rectangle 8"/>
          <p:cNvSpPr>
            <a:spLocks noChangeArrowheads="1"/>
          </p:cNvSpPr>
          <p:nvPr/>
        </p:nvSpPr>
        <p:spPr bwMode="auto">
          <a:xfrm>
            <a:off x="731838" y="4729180"/>
            <a:ext cx="3048000" cy="1200150"/>
          </a:xfrm>
          <a:prstGeom prst="rect">
            <a:avLst/>
          </a:prstGeom>
          <a:solidFill>
            <a:schemeClr val="bg1">
              <a:lumMod val="90000"/>
            </a:schemeClr>
          </a:solidFill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kk-KZ" dirty="0"/>
              <a:t>түрлер мен кіші түрлер </a:t>
            </a:r>
            <a:r>
              <a:rPr lang="kk-KZ" dirty="0">
                <a:solidFill>
                  <a:srgbClr val="FF0000"/>
                </a:solidFill>
              </a:rPr>
              <a:t>76%-ға </a:t>
            </a:r>
            <a:r>
              <a:rPr lang="kk-KZ" dirty="0"/>
              <a:t>қысқартылды </a:t>
            </a:r>
            <a:r>
              <a:rPr lang="kk-KZ" dirty="0" smtClean="0">
                <a:solidFill>
                  <a:srgbClr val="6600FF"/>
                </a:solidFill>
              </a:rPr>
              <a:t>(қызметтің 4 түрі және                 5 кіші түрі қалды)</a:t>
            </a:r>
            <a:endParaRPr lang="kk-KZ" dirty="0">
              <a:solidFill>
                <a:srgbClr val="6600FF"/>
              </a:solidFill>
            </a:endParaRPr>
          </a:p>
        </p:txBody>
      </p:sp>
      <p:sp>
        <p:nvSpPr>
          <p:cNvPr id="4107" name="Rectangle 12"/>
          <p:cNvSpPr>
            <a:spLocks noChangeArrowheads="1"/>
          </p:cNvSpPr>
          <p:nvPr/>
        </p:nvSpPr>
        <p:spPr bwMode="auto">
          <a:xfrm>
            <a:off x="5945188" y="2308228"/>
            <a:ext cx="2859087" cy="1477962"/>
          </a:xfrm>
          <a:prstGeom prst="rect">
            <a:avLst/>
          </a:prstGeom>
          <a:solidFill>
            <a:schemeClr val="bg1">
              <a:lumMod val="90000"/>
            </a:schemeClr>
          </a:solidFill>
          <a:ln w="19050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6350" h="889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kk-KZ" dirty="0">
                <a:solidFill>
                  <a:srgbClr val="003399"/>
                </a:solidFill>
              </a:rPr>
              <a:t>2011 жылғы қараша айынан</a:t>
            </a:r>
            <a:r>
              <a:rPr lang="kk-KZ" dirty="0"/>
              <a:t> бастап лицензияны электрондық форматта </a:t>
            </a:r>
            <a:r>
              <a:rPr lang="kk-KZ" dirty="0">
                <a:solidFill>
                  <a:srgbClr val="FF0000"/>
                </a:solidFill>
              </a:rPr>
              <a:t>100% беру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1513" name="Line 13"/>
          <p:cNvSpPr>
            <a:spLocks noChangeShapeType="1"/>
          </p:cNvSpPr>
          <p:nvPr/>
        </p:nvSpPr>
        <p:spPr bwMode="auto">
          <a:xfrm>
            <a:off x="4370388" y="1881188"/>
            <a:ext cx="2506662" cy="393212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109" name="Rectangle 15"/>
          <p:cNvSpPr>
            <a:spLocks noChangeArrowheads="1"/>
          </p:cNvSpPr>
          <p:nvPr/>
        </p:nvSpPr>
        <p:spPr bwMode="auto">
          <a:xfrm>
            <a:off x="4429124" y="4729180"/>
            <a:ext cx="2409844" cy="1200150"/>
          </a:xfrm>
          <a:prstGeom prst="rect">
            <a:avLst/>
          </a:prstGeom>
          <a:solidFill>
            <a:schemeClr val="bg1">
              <a:lumMod val="90000"/>
            </a:schemeClr>
          </a:solidFill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Лицензиаттардың есеп беруі </a:t>
            </a:r>
            <a:r>
              <a:rPr lang="kk-KZ" dirty="0">
                <a:solidFill>
                  <a:srgbClr val="6600FF"/>
                </a:solidFill>
              </a:rPr>
              <a:t>толығымен алып тасталды</a:t>
            </a:r>
            <a:endParaRPr lang="ru-RU" dirty="0">
              <a:solidFill>
                <a:srgbClr val="6600FF"/>
              </a:solidFill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1000100" y="2274400"/>
            <a:ext cx="4643470" cy="1692771"/>
          </a:xfrm>
          <a:prstGeom prst="rect">
            <a:avLst/>
          </a:prstGeom>
          <a:solidFill>
            <a:schemeClr val="bg1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6350" h="88900"/>
          </a:sp3d>
        </p:spPr>
        <p:txBody>
          <a:bodyPr wrap="square" anchor="ctr">
            <a:spAutoFit/>
          </a:bodyPr>
          <a:lstStyle/>
          <a:p>
            <a:pPr indent="457200" algn="ctr">
              <a:defRPr/>
            </a:pPr>
            <a:r>
              <a:rPr lang="kk-KZ" dirty="0">
                <a:latin typeface="Arial Cyr"/>
                <a:ea typeface="Arial Unicode MS" pitchFamily="34" charset="-128"/>
                <a:cs typeface="Arial Unicode MS" pitchFamily="34" charset="-128"/>
              </a:rPr>
              <a:t>«</a:t>
            </a:r>
            <a:r>
              <a:rPr lang="kk-KZ" dirty="0" smtClean="0">
                <a:latin typeface="Arial Cyr"/>
                <a:ea typeface="Arial Unicode MS" pitchFamily="34" charset="-128"/>
                <a:cs typeface="Arial Unicode MS" pitchFamily="34" charset="-128"/>
              </a:rPr>
              <a:t>ҚР </a:t>
            </a:r>
            <a:r>
              <a:rPr lang="kk-KZ" dirty="0">
                <a:latin typeface="Arial Cyr"/>
                <a:ea typeface="Arial Unicode MS" pitchFamily="34" charset="-128"/>
                <a:cs typeface="Arial Unicode MS" pitchFamily="34" charset="-128"/>
              </a:rPr>
              <a:t>кейбір заңнамалық актілеріне рұқсат беру жүйесін </a:t>
            </a:r>
            <a:r>
              <a:rPr lang="kk-KZ" dirty="0" smtClean="0">
                <a:latin typeface="Arial Cyr"/>
                <a:ea typeface="Arial Unicode MS" pitchFamily="34" charset="-128"/>
                <a:cs typeface="Arial Unicode MS" pitchFamily="34" charset="-128"/>
              </a:rPr>
              <a:t>жетілдіру</a:t>
            </a:r>
          </a:p>
          <a:p>
            <a:pPr indent="457200" algn="ctr">
              <a:defRPr/>
            </a:pPr>
            <a:r>
              <a:rPr lang="kk-KZ" dirty="0" smtClean="0">
                <a:latin typeface="Arial Cyr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kk-KZ" dirty="0">
                <a:latin typeface="Arial Cyr"/>
                <a:ea typeface="Arial Unicode MS" pitchFamily="34" charset="-128"/>
                <a:cs typeface="Arial Unicode MS" pitchFamily="34" charset="-128"/>
              </a:rPr>
              <a:t>мәселелері бойынша </a:t>
            </a:r>
            <a:r>
              <a:rPr lang="kk-KZ" dirty="0" smtClean="0">
                <a:latin typeface="Arial Cyr"/>
                <a:ea typeface="Arial Unicode MS" pitchFamily="34" charset="-128"/>
                <a:cs typeface="Arial Unicode MS" pitchFamily="34" charset="-128"/>
              </a:rPr>
              <a:t>өзгерістер</a:t>
            </a:r>
          </a:p>
          <a:p>
            <a:pPr indent="457200" algn="ctr">
              <a:defRPr/>
            </a:pPr>
            <a:r>
              <a:rPr lang="kk-KZ" dirty="0" smtClean="0">
                <a:latin typeface="Arial Cyr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kk-KZ" dirty="0">
                <a:latin typeface="Arial Cyr"/>
                <a:ea typeface="Arial Unicode MS" pitchFamily="34" charset="-128"/>
                <a:cs typeface="Arial Unicode MS" pitchFamily="34" charset="-128"/>
              </a:rPr>
              <a:t>мен толықтырулар енгізу туралы</a:t>
            </a:r>
            <a:r>
              <a:rPr lang="kk-KZ" dirty="0" smtClean="0">
                <a:latin typeface="Arial Cyr"/>
                <a:ea typeface="Arial Unicode MS" pitchFamily="34" charset="-128"/>
                <a:cs typeface="Arial Unicode MS" pitchFamily="34" charset="-128"/>
              </a:rPr>
              <a:t>» </a:t>
            </a:r>
          </a:p>
          <a:p>
            <a:pPr indent="457200" algn="ctr">
              <a:defRPr/>
            </a:pPr>
            <a:r>
              <a:rPr lang="kk-KZ" dirty="0" smtClean="0">
                <a:latin typeface="Arial Cyr"/>
                <a:ea typeface="Arial Unicode MS" pitchFamily="34" charset="-128"/>
                <a:cs typeface="Arial Unicode MS" pitchFamily="34" charset="-128"/>
              </a:rPr>
              <a:t>ҚР Заңы </a:t>
            </a:r>
            <a:r>
              <a:rPr lang="ru-RU" sz="1400" dirty="0" smtClean="0">
                <a:latin typeface="Arial Cyr"/>
              </a:rPr>
              <a:t>(</a:t>
            </a:r>
            <a:r>
              <a:rPr lang="kk-KZ" sz="1400" dirty="0" smtClean="0">
                <a:latin typeface="Arial Cyr"/>
              </a:rPr>
              <a:t>2011 жылғы 15 шілде) </a:t>
            </a:r>
          </a:p>
          <a:p>
            <a:pPr indent="457200" algn="ctr">
              <a:defRPr/>
            </a:pPr>
            <a:endParaRPr lang="ru-RU" sz="1400" dirty="0">
              <a:latin typeface="Arial Cyr"/>
            </a:endParaRPr>
          </a:p>
        </p:txBody>
      </p:sp>
      <p:sp>
        <p:nvSpPr>
          <p:cNvPr id="21516" name="Line 13"/>
          <p:cNvSpPr>
            <a:spLocks noChangeShapeType="1"/>
          </p:cNvSpPr>
          <p:nvPr/>
        </p:nvSpPr>
        <p:spPr bwMode="auto">
          <a:xfrm flipH="1">
            <a:off x="1455738" y="3967171"/>
            <a:ext cx="1687502" cy="747713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1517" name="Line 5"/>
          <p:cNvSpPr>
            <a:spLocks noChangeShapeType="1"/>
          </p:cNvSpPr>
          <p:nvPr/>
        </p:nvSpPr>
        <p:spPr bwMode="auto">
          <a:xfrm>
            <a:off x="3143240" y="3967171"/>
            <a:ext cx="2801947" cy="747713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1518" name="Text Box 13"/>
          <p:cNvSpPr txBox="1">
            <a:spLocks noChangeArrowheads="1"/>
          </p:cNvSpPr>
          <p:nvPr/>
        </p:nvSpPr>
        <p:spPr bwMode="auto">
          <a:xfrm>
            <a:off x="7740650" y="6500813"/>
            <a:ext cx="1403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dirty="0" smtClean="0">
                <a:latin typeface="Times New Roman" pitchFamily="18" charset="0"/>
              </a:rPr>
              <a:t>1</a:t>
            </a:r>
            <a:r>
              <a:rPr lang="en-US" sz="1600" dirty="0" smtClean="0">
                <a:latin typeface="Times New Roman" pitchFamily="18" charset="0"/>
              </a:rPr>
              <a:t>7</a:t>
            </a:r>
            <a:endParaRPr lang="ru-RU" sz="16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3"/>
          <p:cNvSpPr txBox="1">
            <a:spLocks noChangeArrowheads="1"/>
          </p:cNvSpPr>
          <p:nvPr/>
        </p:nvSpPr>
        <p:spPr bwMode="auto">
          <a:xfrm>
            <a:off x="7740650" y="6500813"/>
            <a:ext cx="1403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latin typeface="Times New Roman" pitchFamily="18" charset="0"/>
              </a:rPr>
              <a:t>18</a:t>
            </a:r>
          </a:p>
        </p:txBody>
      </p:sp>
      <p:sp>
        <p:nvSpPr>
          <p:cNvPr id="20483" name="Text Box 6"/>
          <p:cNvSpPr txBox="1">
            <a:spLocks noChangeArrowheads="1"/>
          </p:cNvSpPr>
          <p:nvPr/>
        </p:nvSpPr>
        <p:spPr bwMode="auto">
          <a:xfrm>
            <a:off x="2500298" y="252691"/>
            <a:ext cx="48742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400" smtClean="0">
                <a:solidFill>
                  <a:srgbClr val="990099"/>
                </a:solidFill>
              </a:rPr>
              <a:t>Халықаралық ынтымақтастық</a:t>
            </a:r>
          </a:p>
        </p:txBody>
      </p:sp>
      <p:pic>
        <p:nvPicPr>
          <p:cNvPr id="2048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5335588"/>
            <a:ext cx="1839913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 Box 8"/>
          <p:cNvSpPr txBox="1">
            <a:spLocks noChangeArrowheads="1"/>
          </p:cNvSpPr>
          <p:nvPr/>
        </p:nvSpPr>
        <p:spPr bwMode="auto">
          <a:xfrm>
            <a:off x="500034" y="5422900"/>
            <a:ext cx="6553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kk-KZ" sz="16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Дүниежүзілік Қайта Құру және Даму Банкі (Дүниежүзілік банк) –суға сараланған тарифтер әдісін тиімді қолданатын алдыңғы қатардағы елдер</a:t>
            </a:r>
            <a:r>
              <a:rPr lang="kk-KZ" sz="1600" dirty="0" smtClean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kk-KZ" sz="16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kk-KZ" sz="1600" dirty="0" smtClean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Чили, Аргентина, Перу </a:t>
            </a:r>
            <a:r>
              <a:rPr lang="kk-KZ" sz="16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тәжірибесімен танысу</a:t>
            </a:r>
            <a:r>
              <a:rPr lang="kk-KZ" sz="1600" dirty="0" smtClean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k-KZ" sz="1600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6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5274" y="4010037"/>
            <a:ext cx="1704957" cy="1062037"/>
          </a:xfrm>
          <a:prstGeom prst="rect">
            <a:avLst/>
          </a:prstGeom>
          <a:solidFill>
            <a:schemeClr val="bg1">
              <a:lumMod val="90000"/>
              <a:alpha val="99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20487" name="Text Box 10"/>
          <p:cNvSpPr txBox="1">
            <a:spLocks noChangeArrowheads="1"/>
          </p:cNvSpPr>
          <p:nvPr/>
        </p:nvSpPr>
        <p:spPr bwMode="auto">
          <a:xfrm>
            <a:off x="2143108" y="3929063"/>
            <a:ext cx="664527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7675" algn="just">
              <a:spcBef>
                <a:spcPct val="20000"/>
              </a:spcBef>
              <a:defRPr/>
            </a:pPr>
            <a:r>
              <a:rPr lang="kk-KZ" sz="16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Еуропа Қайта Құру және Даму Банкі </a:t>
            </a:r>
            <a:r>
              <a:rPr lang="kk-KZ" sz="1600" dirty="0" smtClean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– электр энергиясын беру және тарату секторындағы инвестициялық тартымдылықты арттыруға бағытталған тариф белгілеудің озық әдісін  - салыстырмалы талдау (бенчмаркинг) әдісін енгізуге жәрдемдесуі.</a:t>
            </a:r>
            <a:endParaRPr lang="kk-KZ" sz="1600" dirty="0">
              <a:solidFill>
                <a:srgbClr val="33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9" name="Text Box 14"/>
          <p:cNvSpPr txBox="1">
            <a:spLocks noChangeArrowheads="1"/>
          </p:cNvSpPr>
          <p:nvPr/>
        </p:nvSpPr>
        <p:spPr bwMode="auto">
          <a:xfrm>
            <a:off x="428625" y="1787525"/>
            <a:ext cx="84645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4500" algn="just"/>
            <a:r>
              <a:rPr lang="kk-KZ" sz="1600" dirty="0" smtClean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2000 жылдан бастап Агенттік өзіне  </a:t>
            </a:r>
            <a:r>
              <a:rPr lang="kk-KZ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30 елдің </a:t>
            </a:r>
            <a:r>
              <a:rPr lang="kk-KZ" sz="1600" dirty="0" smtClean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(АҚШ, Еуропа, Таяу Шығыс, ТМД елдері) өкілдері кіретін</a:t>
            </a:r>
            <a:r>
              <a:rPr lang="kk-KZ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1600" dirty="0" smtClean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Энергетиканы реттеу органдарының Өңірлік Қауымдастығының (ERRA) мүшесі болып табылады және реттеудің әдіснамасы мен тетіктерін жетілдіру бойынша тәжірибе алмасуға белсенді қатысады.</a:t>
            </a:r>
            <a:endParaRPr lang="kk-KZ" sz="1600" dirty="0">
              <a:solidFill>
                <a:srgbClr val="33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90" name="Text Box 15"/>
          <p:cNvSpPr txBox="1">
            <a:spLocks noChangeArrowheads="1"/>
          </p:cNvSpPr>
          <p:nvPr/>
        </p:nvSpPr>
        <p:spPr bwMode="auto">
          <a:xfrm>
            <a:off x="295275" y="2987675"/>
            <a:ext cx="85979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kk-KZ" sz="1600" i="1" dirty="0" smtClean="0">
                <a:latin typeface="Arial" pitchFamily="34" charset="0"/>
                <a:cs typeface="Arial" pitchFamily="34" charset="0"/>
              </a:rPr>
              <a:t>ТМРА салалық реттеушінің үлгісі ретінде </a:t>
            </a:r>
            <a:r>
              <a:rPr lang="kk-KZ" sz="1600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ЭРРА</a:t>
            </a:r>
            <a:r>
              <a:rPr lang="kk-KZ" sz="1600" i="1" dirty="0" smtClean="0">
                <a:latin typeface="Arial" pitchFamily="34" charset="0"/>
                <a:cs typeface="Arial" pitchFamily="34" charset="0"/>
              </a:rPr>
              <a:t> мүшелеріне таныстырылды.</a:t>
            </a:r>
          </a:p>
          <a:p>
            <a:pPr algn="l"/>
            <a:r>
              <a:rPr lang="kk-KZ" sz="1600" i="1" dirty="0" smtClean="0">
                <a:latin typeface="Arial" pitchFamily="34" charset="0"/>
                <a:cs typeface="Arial" pitchFamily="34" charset="0"/>
              </a:rPr>
              <a:t>ЭРРА мүшелері оң баға берді.</a:t>
            </a:r>
            <a:endParaRPr lang="kk-KZ" sz="1600" i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75"/>
          <p:cNvGrpSpPr>
            <a:grpSpLocks/>
          </p:cNvGrpSpPr>
          <p:nvPr/>
        </p:nvGrpSpPr>
        <p:grpSpPr bwMode="auto">
          <a:xfrm>
            <a:off x="266700" y="857232"/>
            <a:ext cx="7473950" cy="879493"/>
            <a:chOff x="168" y="663"/>
            <a:chExt cx="3801" cy="431"/>
          </a:xfrm>
        </p:grpSpPr>
        <p:pic>
          <p:nvPicPr>
            <p:cNvPr id="12" name="Picture 7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68" y="663"/>
              <a:ext cx="2893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3" name="Picture 7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059" y="663"/>
              <a:ext cx="910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2771775" y="6019800"/>
            <a:ext cx="403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kk-KZ" sz="2000">
              <a:solidFill>
                <a:srgbClr val="800080"/>
              </a:solidFill>
              <a:latin typeface="Times New Roman" pitchFamily="18" charset="0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33413" y="1303338"/>
            <a:ext cx="8259762" cy="466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buFont typeface="Wingdings" pitchFamily="2" charset="2"/>
              <a:buChar char="§"/>
            </a:pPr>
            <a:r>
              <a:rPr lang="kk-KZ" sz="2400" smtClean="0"/>
              <a:t>    </a:t>
            </a:r>
            <a:r>
              <a:rPr lang="kk-KZ" sz="2400" smtClean="0">
                <a:solidFill>
                  <a:srgbClr val="333399"/>
                </a:solidFill>
              </a:rPr>
              <a:t>1 627 реттеліп көрсетілетін қызметті көрсететін                 </a:t>
            </a:r>
            <a:r>
              <a:rPr lang="kk-KZ" sz="2400" smtClean="0"/>
              <a:t>1 103 табиғи монополия субъектісі</a:t>
            </a:r>
            <a:r>
              <a:rPr lang="kk-KZ" sz="2400" smtClean="0">
                <a:solidFill>
                  <a:srgbClr val="333399"/>
                </a:solidFill>
              </a:rPr>
              <a:t>, оның ішінде:</a:t>
            </a:r>
          </a:p>
          <a:p>
            <a:pPr lvl="1" algn="l"/>
            <a:endParaRPr lang="kk-KZ" sz="2400" smtClean="0">
              <a:solidFill>
                <a:srgbClr val="333399"/>
              </a:solidFill>
            </a:endParaRPr>
          </a:p>
          <a:p>
            <a:pPr lvl="1" algn="l"/>
            <a:r>
              <a:rPr lang="kk-KZ" sz="2400" smtClean="0">
                <a:solidFill>
                  <a:srgbClr val="333399"/>
                </a:solidFill>
              </a:rPr>
              <a:t>850</a:t>
            </a:r>
            <a:r>
              <a:rPr lang="kk-KZ" sz="2400" smtClean="0"/>
              <a:t>  - су кәрізі жүйелері саласында;</a:t>
            </a:r>
          </a:p>
          <a:p>
            <a:pPr lvl="1" algn="l">
              <a:lnSpc>
                <a:spcPct val="150000"/>
              </a:lnSpc>
            </a:pPr>
            <a:r>
              <a:rPr lang="kk-KZ" sz="2400" smtClean="0">
                <a:solidFill>
                  <a:srgbClr val="333399"/>
                </a:solidFill>
              </a:rPr>
              <a:t>456</a:t>
            </a:r>
            <a:r>
              <a:rPr lang="kk-KZ" sz="2400" smtClean="0"/>
              <a:t>  - электр және жылу энергетикасы саласында;</a:t>
            </a:r>
          </a:p>
          <a:p>
            <a:pPr lvl="1" algn="l">
              <a:lnSpc>
                <a:spcPct val="150000"/>
              </a:lnSpc>
            </a:pPr>
            <a:r>
              <a:rPr lang="kk-KZ" sz="2400" smtClean="0">
                <a:solidFill>
                  <a:srgbClr val="333399"/>
                </a:solidFill>
              </a:rPr>
              <a:t>52</a:t>
            </a:r>
            <a:r>
              <a:rPr lang="kk-KZ" sz="2400" smtClean="0"/>
              <a:t>    -  газ бен мұнай тасымалдау саласында;</a:t>
            </a:r>
            <a:br>
              <a:rPr lang="kk-KZ" sz="2400" smtClean="0"/>
            </a:br>
            <a:r>
              <a:rPr lang="kk-KZ" sz="2400" smtClean="0">
                <a:solidFill>
                  <a:srgbClr val="333399"/>
                </a:solidFill>
              </a:rPr>
              <a:t>269</a:t>
            </a:r>
            <a:r>
              <a:rPr lang="kk-KZ" sz="2400" smtClean="0"/>
              <a:t>  - көлік саласында</a:t>
            </a:r>
            <a:r>
              <a:rPr lang="kk-KZ" sz="2400" b="0" smtClean="0"/>
              <a:t>.</a:t>
            </a:r>
            <a:r>
              <a:rPr lang="kk-KZ" sz="2400" smtClean="0"/>
              <a:t> </a:t>
            </a:r>
          </a:p>
          <a:p>
            <a:pPr lvl="1" algn="l">
              <a:lnSpc>
                <a:spcPct val="150000"/>
              </a:lnSpc>
            </a:pPr>
            <a:endParaRPr lang="kk-KZ" sz="1400" smtClean="0"/>
          </a:p>
          <a:p>
            <a:pPr algn="l">
              <a:spcBef>
                <a:spcPct val="50000"/>
              </a:spcBef>
              <a:buFont typeface="Wingdings" pitchFamily="2" charset="2"/>
              <a:buChar char="§"/>
            </a:pPr>
            <a:r>
              <a:rPr lang="kk-KZ" sz="2400" smtClean="0"/>
              <a:t>    200-ден астам доминант.</a:t>
            </a:r>
            <a:endParaRPr lang="kk-KZ" sz="2400"/>
          </a:p>
        </p:txBody>
      </p:sp>
      <p:sp>
        <p:nvSpPr>
          <p:cNvPr id="1038340" name="Text Box 4"/>
          <p:cNvSpPr txBox="1">
            <a:spLocks noChangeArrowheads="1"/>
          </p:cNvSpPr>
          <p:nvPr/>
        </p:nvSpPr>
        <p:spPr bwMode="auto">
          <a:xfrm>
            <a:off x="755650" y="188913"/>
            <a:ext cx="76073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kk-KZ" sz="260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ТМРА реттейтін объектілер</a:t>
            </a:r>
            <a:endParaRPr lang="kk-KZ" sz="2600"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7740650" y="6477000"/>
            <a:ext cx="1368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latin typeface="Times New Roman" pitchFamily="18" charset="0"/>
              </a:rPr>
              <a:t>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914400"/>
          </a:xfrm>
          <a:solidFill>
            <a:schemeClr val="accent3">
              <a:lumMod val="90000"/>
              <a:alpha val="49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n-US" sz="2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2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2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2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kk-KZ" sz="2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Ақпараттық және насихаттау қызметі</a:t>
            </a:r>
            <a:r>
              <a:rPr lang="en-US" sz="2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2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2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2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kk-KZ" sz="2600" b="1" dirty="0" smtClean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507" name="Подзаголовок 2"/>
          <p:cNvSpPr>
            <a:spLocks noGrp="1"/>
          </p:cNvSpPr>
          <p:nvPr>
            <p:ph type="subTitle" idx="1"/>
          </p:nvPr>
        </p:nvSpPr>
        <p:spPr>
          <a:xfrm rot="10800000" flipV="1">
            <a:off x="214282" y="2130426"/>
            <a:ext cx="8643968" cy="3013085"/>
          </a:xfrm>
          <a:solidFill>
            <a:schemeClr val="accent3">
              <a:lumMod val="90000"/>
              <a:alpha val="52000"/>
            </a:schemeClr>
          </a:solidFill>
        </p:spPr>
        <p:txBody>
          <a:bodyPr/>
          <a:lstStyle/>
          <a:p>
            <a:pPr indent="452438" algn="just"/>
            <a:endParaRPr lang="kk-KZ" altLang="zh-CN" sz="500" b="1" dirty="0" smtClean="0"/>
          </a:p>
          <a:p>
            <a:pPr indent="452438" algn="just">
              <a:buClr>
                <a:srgbClr val="0000FF"/>
              </a:buClr>
              <a:buFont typeface="Wingdings" pitchFamily="2" charset="2"/>
              <a:buChar char="ü"/>
            </a:pPr>
            <a:r>
              <a:rPr lang="kk-KZ" altLang="zh-CN" sz="1800" b="1" dirty="0" smtClean="0"/>
              <a:t> </a:t>
            </a:r>
            <a:r>
              <a:rPr lang="kk-KZ" altLang="zh-CN" sz="1800" b="1" kern="1200" dirty="0" smtClean="0"/>
              <a:t>Агенттіктің орталық аппараты облыс және аудан </a:t>
            </a:r>
          </a:p>
          <a:p>
            <a:pPr indent="452438" algn="just">
              <a:buClr>
                <a:srgbClr val="0000FF"/>
              </a:buClr>
            </a:pPr>
            <a:r>
              <a:rPr lang="kk-KZ" altLang="zh-CN" sz="1800" b="1" kern="1200" dirty="0" smtClean="0"/>
              <a:t>орталықтарына </a:t>
            </a:r>
            <a:r>
              <a:rPr lang="kk-KZ" altLang="zh-CN" sz="1800" b="1" dirty="0" smtClean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kk-KZ" altLang="zh-CN" sz="1800" b="1" dirty="0" smtClean="0">
                <a:solidFill>
                  <a:srgbClr val="000099"/>
                </a:solidFill>
                <a:latin typeface="+mj-lt"/>
              </a:rPr>
              <a:t>барып 23 кездесу </a:t>
            </a:r>
            <a:r>
              <a:rPr lang="kk-KZ" sz="2000" b="1" dirty="0" smtClean="0">
                <a:solidFill>
                  <a:srgbClr val="003399"/>
                </a:solidFill>
                <a:latin typeface="+mj-lt"/>
              </a:rPr>
              <a:t> </a:t>
            </a:r>
            <a:r>
              <a:rPr lang="kk-KZ" sz="1800" dirty="0" smtClean="0"/>
              <a:t>(дөңгелек үстел) өткізді;</a:t>
            </a:r>
            <a:endParaRPr lang="kk-KZ" altLang="zh-CN" sz="1800" b="1" dirty="0" smtClean="0">
              <a:latin typeface="Times New Roman" pitchFamily="18" charset="0"/>
            </a:endParaRPr>
          </a:p>
          <a:p>
            <a:pPr indent="452438" algn="just">
              <a:buClr>
                <a:srgbClr val="0000FF"/>
              </a:buClr>
              <a:buFont typeface="Wingdings" pitchFamily="2" charset="2"/>
              <a:buChar char="ü"/>
            </a:pPr>
            <a:endParaRPr lang="kk-KZ" altLang="zh-CN" sz="1800" b="1" dirty="0" smtClean="0">
              <a:latin typeface="Times New Roman" pitchFamily="18" charset="0"/>
            </a:endParaRPr>
          </a:p>
          <a:p>
            <a:pPr indent="452438" algn="just">
              <a:buClr>
                <a:srgbClr val="0000FF"/>
              </a:buClr>
              <a:buFont typeface="Wingdings" pitchFamily="2" charset="2"/>
              <a:buChar char="ü"/>
            </a:pPr>
            <a:endParaRPr lang="kk-KZ" altLang="zh-CN" sz="1800" b="1" dirty="0" smtClean="0">
              <a:latin typeface="Times New Roman" pitchFamily="18" charset="0"/>
            </a:endParaRPr>
          </a:p>
          <a:p>
            <a:pPr indent="452438" algn="just">
              <a:buClr>
                <a:srgbClr val="0000FF"/>
              </a:buClr>
              <a:buFont typeface="Wingdings" pitchFamily="2" charset="2"/>
              <a:buChar char="ü"/>
            </a:pPr>
            <a:r>
              <a:rPr lang="kk-KZ" altLang="zh-CN" sz="1800" b="1" dirty="0" smtClean="0">
                <a:latin typeface="Times New Roman" pitchFamily="18" charset="0"/>
              </a:rPr>
              <a:t> </a:t>
            </a:r>
            <a:r>
              <a:rPr lang="kk-KZ" altLang="zh-CN" sz="1800" b="1" kern="1200" dirty="0" smtClean="0"/>
              <a:t>Агенттіктің аумақтың органдарының басшылары </a:t>
            </a:r>
          </a:p>
          <a:p>
            <a:pPr indent="452438" algn="just">
              <a:buClr>
                <a:srgbClr val="0000FF"/>
              </a:buClr>
            </a:pPr>
            <a:r>
              <a:rPr lang="kk-KZ" altLang="zh-CN" sz="1800" b="1" kern="1200" dirty="0" smtClean="0"/>
              <a:t>аудандарда және ауылдық жерлерде </a:t>
            </a:r>
            <a:r>
              <a:rPr lang="kk-KZ" altLang="zh-CN" sz="1800" b="1" dirty="0" smtClean="0">
                <a:solidFill>
                  <a:srgbClr val="000099"/>
                </a:solidFill>
                <a:latin typeface="+mj-lt"/>
              </a:rPr>
              <a:t>1 409 кездесу</a:t>
            </a:r>
            <a:r>
              <a:rPr lang="kk-KZ" altLang="zh-CN" sz="1800" b="1" kern="1200" dirty="0" smtClean="0">
                <a:solidFill>
                  <a:srgbClr val="000099"/>
                </a:solidFill>
                <a:latin typeface="+mj-lt"/>
              </a:rPr>
              <a:t>  </a:t>
            </a:r>
            <a:r>
              <a:rPr lang="kk-KZ" altLang="zh-CN" sz="1800" kern="1200" dirty="0" smtClean="0"/>
              <a:t>(дөңгелек үстел) өткізді.</a:t>
            </a:r>
            <a:endParaRPr lang="kk-KZ" altLang="zh-CN" sz="1800" dirty="0" smtClean="0">
              <a:latin typeface="Times New Roman" pitchFamily="18" charset="0"/>
            </a:endParaRPr>
          </a:p>
          <a:p>
            <a:pPr indent="452438" algn="just">
              <a:buFont typeface="Wingdings" pitchFamily="2" charset="2"/>
              <a:buChar char="ü"/>
            </a:pPr>
            <a:endParaRPr lang="kk-KZ" altLang="zh-CN" sz="1800" b="1" dirty="0" smtClean="0">
              <a:latin typeface="Times New Roman" pitchFamily="18" charset="0"/>
            </a:endParaRPr>
          </a:p>
          <a:p>
            <a:pPr indent="452438" algn="just">
              <a:buFontTx/>
              <a:buChar char="•"/>
            </a:pPr>
            <a:endParaRPr lang="kk-KZ" sz="1800" dirty="0" smtClean="0">
              <a:latin typeface="Times New Roman" pitchFamily="18" charset="0"/>
            </a:endParaRPr>
          </a:p>
        </p:txBody>
      </p:sp>
      <p:sp>
        <p:nvSpPr>
          <p:cNvPr id="21508" name="Text Box 13"/>
          <p:cNvSpPr txBox="1">
            <a:spLocks noChangeArrowheads="1"/>
          </p:cNvSpPr>
          <p:nvPr/>
        </p:nvSpPr>
        <p:spPr bwMode="auto">
          <a:xfrm>
            <a:off x="7740650" y="6500813"/>
            <a:ext cx="1403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latin typeface="Times New Roman" pitchFamily="18" charset="0"/>
              </a:rPr>
              <a:t>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10"/>
          <p:cNvSpPr>
            <a:spLocks noChangeArrowheads="1"/>
          </p:cNvSpPr>
          <p:nvPr/>
        </p:nvSpPr>
        <p:spPr bwMode="auto">
          <a:xfrm>
            <a:off x="395288" y="1249363"/>
            <a:ext cx="8469312" cy="522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8900" indent="444500" algn="just" eaLnBrk="1" hangingPunct="1">
              <a:spcBef>
                <a:spcPct val="20000"/>
              </a:spcBef>
              <a:buClr>
                <a:srgbClr val="0000FF"/>
              </a:buClr>
              <a:buSzPct val="105000"/>
              <a:buFontTx/>
              <a:buAutoNum type="arabicPeriod"/>
              <a:tabLst>
                <a:tab pos="0" algn="l"/>
              </a:tabLst>
            </a:pPr>
            <a:r>
              <a:rPr lang="kk-KZ" sz="2200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шекті тарифтермен жұмыс істейтін ТМС санын ұлғайту</a:t>
            </a:r>
            <a:r>
              <a:rPr lang="ru-RU" altLang="zh-CN" sz="2200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88900" indent="444500" algn="just" eaLnBrk="1" hangingPunct="1">
              <a:spcBef>
                <a:spcPct val="20000"/>
              </a:spcBef>
              <a:buClr>
                <a:srgbClr val="0000FF"/>
              </a:buClr>
              <a:buFontTx/>
              <a:buAutoNum type="arabicPeriod"/>
              <a:tabLst>
                <a:tab pos="0" algn="l"/>
              </a:tabLst>
            </a:pPr>
            <a:endParaRPr lang="ru-RU" altLang="zh-CN" sz="800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marL="88900" indent="444500" algn="just" eaLnBrk="1" hangingPunct="1">
              <a:spcBef>
                <a:spcPct val="20000"/>
              </a:spcBef>
              <a:buClr>
                <a:srgbClr val="0000FF"/>
              </a:buClr>
              <a:buFontTx/>
              <a:buAutoNum type="arabicPeriod"/>
              <a:tabLst>
                <a:tab pos="0" algn="l"/>
              </a:tabLst>
            </a:pPr>
            <a:r>
              <a:rPr lang="kk-KZ" sz="2200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сараланған тарифтерді енгізу арқылы энергия мен суды үнемдеу</a:t>
            </a:r>
            <a:r>
              <a:rPr lang="ru-RU" altLang="zh-CN" sz="2200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88900" indent="444500" algn="just" eaLnBrk="1" hangingPunct="1">
              <a:spcBef>
                <a:spcPct val="20000"/>
              </a:spcBef>
              <a:buClr>
                <a:srgbClr val="0000FF"/>
              </a:buClr>
              <a:buFontTx/>
              <a:buAutoNum type="arabicPeriod"/>
              <a:tabLst>
                <a:tab pos="0" algn="l"/>
              </a:tabLst>
            </a:pPr>
            <a:endParaRPr lang="ru-RU" altLang="zh-CN" sz="800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marL="88900" indent="444500" algn="just" eaLnBrk="1" hangingPunct="1">
              <a:spcBef>
                <a:spcPct val="20000"/>
              </a:spcBef>
              <a:buClr>
                <a:srgbClr val="0000FF"/>
              </a:buClr>
              <a:buFontTx/>
              <a:buAutoNum type="arabicPeriod"/>
              <a:tabLst>
                <a:tab pos="0" algn="l"/>
              </a:tabLst>
            </a:pPr>
            <a:r>
              <a:rPr lang="kk-KZ" sz="2200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нормативтен тыс ысыраптарды төмендету және нормативтен тыс ысыраптарды жою, шикізат пен материалдар шығысының нормаларын оңтайландыру</a:t>
            </a:r>
            <a:r>
              <a:rPr lang="ru-RU" altLang="zh-CN" sz="2200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88900" indent="444500" algn="just" eaLnBrk="1" hangingPunct="1">
              <a:spcBef>
                <a:spcPct val="20000"/>
              </a:spcBef>
              <a:buClr>
                <a:srgbClr val="0000FF"/>
              </a:buClr>
              <a:buFontTx/>
              <a:buAutoNum type="arabicPeriod"/>
              <a:tabLst>
                <a:tab pos="0" algn="l"/>
              </a:tabLst>
            </a:pPr>
            <a:endParaRPr lang="ru-RU" altLang="zh-CN" sz="800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marL="88900" indent="444500" algn="just" eaLnBrk="1" hangingPunct="1">
              <a:spcBef>
                <a:spcPct val="20000"/>
              </a:spcBef>
              <a:buClr>
                <a:srgbClr val="0000FF"/>
              </a:buClr>
              <a:buFontTx/>
              <a:buAutoNum type="arabicPeriod"/>
              <a:tabLst>
                <a:tab pos="0" algn="l"/>
              </a:tabLst>
            </a:pPr>
            <a:r>
              <a:rPr lang="kk-KZ" sz="2200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реттелетін қызметтердің тарифтерін инфляцияға тарифтердің мақұлданған шекті үлесінің шеңберінде бекіту</a:t>
            </a:r>
            <a:r>
              <a:rPr lang="ru-RU" altLang="zh-CN" sz="2200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88900" indent="444500" algn="just" eaLnBrk="1" hangingPunct="1">
              <a:spcBef>
                <a:spcPct val="20000"/>
              </a:spcBef>
              <a:buClr>
                <a:srgbClr val="0000FF"/>
              </a:buClr>
              <a:buFontTx/>
              <a:buAutoNum type="arabicPeriod"/>
              <a:tabLst>
                <a:tab pos="0" algn="l"/>
              </a:tabLst>
            </a:pPr>
            <a:endParaRPr lang="ru-RU" altLang="zh-CN" sz="800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marL="88900" indent="444500" algn="just" eaLnBrk="1" hangingPunct="1">
              <a:spcBef>
                <a:spcPct val="20000"/>
              </a:spcBef>
              <a:buClr>
                <a:srgbClr val="0000FF"/>
              </a:buClr>
              <a:buFontTx/>
              <a:buAutoNum type="arabicPeriod"/>
              <a:tabLst>
                <a:tab pos="0" algn="l"/>
              </a:tabLst>
            </a:pPr>
            <a:r>
              <a:rPr lang="kk-KZ" sz="2200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қабылданатын шешімдердің ашықтығын қамтамасыз ету мақсатында тұтынушылар арасында тарифтік саясат жөнінде түсіндіру жұмысын күшейту</a:t>
            </a:r>
            <a:r>
              <a:rPr lang="ru-RU" altLang="zh-CN" sz="2200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5604" name="Text Box 12"/>
          <p:cNvSpPr txBox="1">
            <a:spLocks noChangeArrowheads="1"/>
          </p:cNvSpPr>
          <p:nvPr/>
        </p:nvSpPr>
        <p:spPr bwMode="auto">
          <a:xfrm>
            <a:off x="7061200" y="6477000"/>
            <a:ext cx="2047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Times New Roman" pitchFamily="18" charset="0"/>
              </a:rPr>
              <a:t>20</a:t>
            </a:r>
            <a:endParaRPr lang="ru-RU" sz="1600" dirty="0">
              <a:latin typeface="Times New Roman" pitchFamily="18" charset="0"/>
            </a:endParaRPr>
          </a:p>
        </p:txBody>
      </p:sp>
      <p:sp>
        <p:nvSpPr>
          <p:cNvPr id="833556" name="Rectangle 253"/>
          <p:cNvSpPr>
            <a:spLocks noChangeArrowheads="1"/>
          </p:cNvSpPr>
          <p:nvPr/>
        </p:nvSpPr>
        <p:spPr bwMode="auto">
          <a:xfrm>
            <a:off x="214313" y="352408"/>
            <a:ext cx="857091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kk-KZ" altLang="zh-CN" sz="26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Агенттіктің негізгі міндеттері:</a:t>
            </a:r>
            <a:endParaRPr lang="kk-KZ" sz="2600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1714488"/>
            <a:ext cx="8572500" cy="2571768"/>
          </a:xfrm>
        </p:spPr>
        <p:txBody>
          <a:bodyPr/>
          <a:lstStyle/>
          <a:p>
            <a:pPr eaLnBrk="1" hangingPunct="1">
              <a:defRPr/>
            </a:pPr>
            <a:r>
              <a:rPr lang="kk-KZ" sz="5400" b="1" smtClean="0">
                <a:solidFill>
                  <a:srgbClr val="800080"/>
                </a:solidFill>
              </a:rPr>
              <a:t>Назарларыңызға рахмет!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4"/>
          <p:cNvSpPr txBox="1">
            <a:spLocks noChangeArrowheads="1"/>
          </p:cNvSpPr>
          <p:nvPr/>
        </p:nvSpPr>
        <p:spPr bwMode="auto">
          <a:xfrm>
            <a:off x="357188" y="3248025"/>
            <a:ext cx="2817812" cy="3323987"/>
          </a:xfrm>
          <a:prstGeom prst="rect">
            <a:avLst/>
          </a:prstGeom>
          <a:solidFill>
            <a:srgbClr val="EBFA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Tx/>
              <a:buChar char="-"/>
            </a:pPr>
            <a:r>
              <a:rPr lang="kk-KZ" sz="1500" smtClean="0"/>
              <a:t> </a:t>
            </a:r>
            <a:r>
              <a:rPr lang="kk-KZ" sz="1500" smtClean="0">
                <a:solidFill>
                  <a:srgbClr val="FF0000"/>
                </a:solidFill>
              </a:rPr>
              <a:t>шекті тарифтермен </a:t>
            </a:r>
            <a:r>
              <a:rPr lang="kk-KZ" sz="1500" smtClean="0"/>
              <a:t>жұмыс істейтін ТМС санын ұлғайту;</a:t>
            </a:r>
          </a:p>
          <a:p>
            <a:pPr algn="just">
              <a:buFontTx/>
              <a:buChar char="-"/>
            </a:pPr>
            <a:endParaRPr lang="kk-KZ" sz="500" smtClean="0"/>
          </a:p>
          <a:p>
            <a:pPr algn="just">
              <a:buFontTx/>
              <a:buChar char="-"/>
            </a:pPr>
            <a:r>
              <a:rPr lang="kk-KZ" sz="1500" smtClean="0"/>
              <a:t> инвестициялық бағдарламаларды іске асыру;</a:t>
            </a:r>
          </a:p>
          <a:p>
            <a:pPr algn="just">
              <a:buFontTx/>
              <a:buChar char="-"/>
            </a:pPr>
            <a:endParaRPr lang="kk-KZ" sz="500" smtClean="0"/>
          </a:p>
          <a:p>
            <a:pPr algn="just">
              <a:buFontTx/>
              <a:buChar char="-"/>
            </a:pPr>
            <a:r>
              <a:rPr lang="kk-KZ" sz="1500" smtClean="0"/>
              <a:t> инвестициялық міндеттемелердің орындалуын бақылау;</a:t>
            </a:r>
          </a:p>
          <a:p>
            <a:pPr algn="just">
              <a:buFontTx/>
              <a:buChar char="-"/>
            </a:pPr>
            <a:endParaRPr lang="kk-KZ" sz="500" smtClean="0"/>
          </a:p>
          <a:p>
            <a:pPr algn="just">
              <a:buFontTx/>
              <a:buChar char="-"/>
            </a:pPr>
            <a:r>
              <a:rPr lang="kk-KZ" sz="1500" smtClean="0"/>
              <a:t>болашақта: жаңа салыстырмалы талдау әдісіне(бенчмаркинг) көшу</a:t>
            </a:r>
          </a:p>
          <a:p>
            <a:pPr algn="just"/>
            <a:endParaRPr lang="kk-KZ" sz="1500"/>
          </a:p>
        </p:txBody>
      </p:sp>
      <p:sp>
        <p:nvSpPr>
          <p:cNvPr id="10243" name="Text Box 15"/>
          <p:cNvSpPr txBox="1">
            <a:spLocks noChangeArrowheads="1"/>
          </p:cNvSpPr>
          <p:nvPr/>
        </p:nvSpPr>
        <p:spPr bwMode="auto">
          <a:xfrm>
            <a:off x="3375025" y="3248025"/>
            <a:ext cx="2914650" cy="2831544"/>
          </a:xfrm>
          <a:prstGeom prst="rect">
            <a:avLst/>
          </a:prstGeom>
          <a:solidFill>
            <a:srgbClr val="EBFA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Tx/>
              <a:buChar char="-"/>
            </a:pPr>
            <a:r>
              <a:rPr lang="kk-KZ" sz="1500" dirty="0" smtClean="0">
                <a:solidFill>
                  <a:srgbClr val="000099"/>
                </a:solidFill>
              </a:rPr>
              <a:t> </a:t>
            </a:r>
            <a:r>
              <a:rPr lang="kk-KZ" sz="1600" dirty="0" smtClean="0"/>
              <a:t>ҮИИДМД іске асыру</a:t>
            </a:r>
            <a:r>
              <a:rPr lang="kk-KZ" sz="1500" dirty="0" smtClean="0"/>
              <a:t>;</a:t>
            </a:r>
          </a:p>
          <a:p>
            <a:pPr algn="just">
              <a:buFontTx/>
              <a:buChar char="-"/>
            </a:pPr>
            <a:endParaRPr lang="kk-KZ" sz="600" dirty="0" smtClean="0"/>
          </a:p>
          <a:p>
            <a:pPr algn="just">
              <a:buFontTx/>
              <a:buChar char="-"/>
            </a:pPr>
            <a:r>
              <a:rPr lang="kk-KZ" sz="1600" dirty="0" smtClean="0"/>
              <a:t> электр энергиясы мен суды үнемдеп тұтынуға бағытталған тарифтік реттеу әдістерін енгізу;</a:t>
            </a:r>
          </a:p>
          <a:p>
            <a:pPr algn="just">
              <a:buFontTx/>
              <a:buChar char="-"/>
            </a:pPr>
            <a:endParaRPr lang="kk-KZ" sz="600" dirty="0" smtClean="0"/>
          </a:p>
          <a:p>
            <a:pPr algn="just">
              <a:buFontTx/>
              <a:buChar char="-"/>
            </a:pPr>
            <a:r>
              <a:rPr lang="kk-KZ" sz="1600" dirty="0" smtClean="0"/>
              <a:t> нормативтік техникалық ысыраптарды төмендету;</a:t>
            </a:r>
          </a:p>
          <a:p>
            <a:pPr algn="just">
              <a:buFontTx/>
              <a:buChar char="-"/>
            </a:pPr>
            <a:endParaRPr lang="kk-KZ" sz="600" dirty="0" smtClean="0"/>
          </a:p>
          <a:p>
            <a:pPr algn="just">
              <a:buFontTx/>
              <a:buChar char="-"/>
            </a:pPr>
            <a:r>
              <a:rPr lang="kk-KZ" sz="1600" dirty="0" smtClean="0"/>
              <a:t> нормативтен тыс ысыраптарды жою. </a:t>
            </a:r>
          </a:p>
          <a:p>
            <a:pPr algn="just">
              <a:buFontTx/>
              <a:buChar char="-"/>
            </a:pPr>
            <a:endParaRPr lang="kk-KZ" sz="1600" dirty="0"/>
          </a:p>
        </p:txBody>
      </p:sp>
      <p:sp>
        <p:nvSpPr>
          <p:cNvPr id="10244" name="Text Box 12"/>
          <p:cNvSpPr txBox="1">
            <a:spLocks noChangeArrowheads="1"/>
          </p:cNvSpPr>
          <p:nvPr/>
        </p:nvSpPr>
        <p:spPr bwMode="auto">
          <a:xfrm>
            <a:off x="3367881" y="1708150"/>
            <a:ext cx="2840038" cy="1095375"/>
          </a:xfrm>
          <a:prstGeom prst="rect">
            <a:avLst/>
          </a:prstGeom>
          <a:solidFill>
            <a:srgbClr val="EBFA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kk-KZ" sz="1600" smtClean="0">
              <a:solidFill>
                <a:srgbClr val="800080"/>
              </a:solidFill>
            </a:endParaRPr>
          </a:p>
          <a:p>
            <a:pPr algn="ctr"/>
            <a:r>
              <a:rPr lang="kk-KZ" sz="1600" smtClean="0">
                <a:solidFill>
                  <a:srgbClr val="800080"/>
                </a:solidFill>
              </a:rPr>
              <a:t>Энергияны сақтау</a:t>
            </a:r>
          </a:p>
          <a:p>
            <a:pPr algn="ctr"/>
            <a:endParaRPr lang="kk-KZ" sz="1600" smtClean="0">
              <a:solidFill>
                <a:srgbClr val="800080"/>
              </a:solidFill>
            </a:endParaRPr>
          </a:p>
          <a:p>
            <a:pPr algn="ctr"/>
            <a:endParaRPr lang="kk-KZ" sz="1600">
              <a:solidFill>
                <a:srgbClr val="800080"/>
              </a:solidFill>
            </a:endParaRPr>
          </a:p>
        </p:txBody>
      </p:sp>
      <p:sp>
        <p:nvSpPr>
          <p:cNvPr id="10245" name="Text Box 13"/>
          <p:cNvSpPr txBox="1">
            <a:spLocks noChangeArrowheads="1"/>
          </p:cNvSpPr>
          <p:nvPr/>
        </p:nvSpPr>
        <p:spPr bwMode="auto">
          <a:xfrm>
            <a:off x="357188" y="1709738"/>
            <a:ext cx="2921000" cy="1095375"/>
          </a:xfrm>
          <a:prstGeom prst="rect">
            <a:avLst/>
          </a:prstGeom>
          <a:solidFill>
            <a:srgbClr val="EBFA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1600" smtClean="0">
                <a:solidFill>
                  <a:srgbClr val="800080"/>
                </a:solidFill>
              </a:rPr>
              <a:t>Инвестициялық тартымдылық және реттелетін секторды жаңғырту </a:t>
            </a:r>
            <a:endParaRPr lang="kk-KZ" sz="1600">
              <a:solidFill>
                <a:srgbClr val="800080"/>
              </a:solidFill>
            </a:endParaRPr>
          </a:p>
        </p:txBody>
      </p:sp>
      <p:sp>
        <p:nvSpPr>
          <p:cNvPr id="10246" name="Text Box 28"/>
          <p:cNvSpPr txBox="1">
            <a:spLocks noChangeArrowheads="1"/>
          </p:cNvSpPr>
          <p:nvPr/>
        </p:nvSpPr>
        <p:spPr bwMode="auto">
          <a:xfrm>
            <a:off x="6289675" y="1714500"/>
            <a:ext cx="2470150" cy="1095375"/>
          </a:xfrm>
          <a:prstGeom prst="rect">
            <a:avLst/>
          </a:prstGeom>
          <a:solidFill>
            <a:srgbClr val="EBFA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kk-KZ" sz="1600" smtClean="0">
              <a:solidFill>
                <a:srgbClr val="800080"/>
              </a:solidFill>
            </a:endParaRPr>
          </a:p>
          <a:p>
            <a:pPr algn="ctr"/>
            <a:r>
              <a:rPr lang="kk-KZ" sz="1600" smtClean="0">
                <a:solidFill>
                  <a:srgbClr val="800080"/>
                </a:solidFill>
              </a:rPr>
              <a:t>Ресурсты сақтау</a:t>
            </a:r>
          </a:p>
          <a:p>
            <a:pPr algn="ctr"/>
            <a:endParaRPr lang="kk-KZ" sz="1600" smtClean="0">
              <a:solidFill>
                <a:srgbClr val="800080"/>
              </a:solidFill>
            </a:endParaRPr>
          </a:p>
          <a:p>
            <a:pPr algn="ctr"/>
            <a:endParaRPr lang="kk-KZ" sz="1600">
              <a:solidFill>
                <a:srgbClr val="800080"/>
              </a:solidFill>
            </a:endParaRPr>
          </a:p>
        </p:txBody>
      </p:sp>
      <p:sp>
        <p:nvSpPr>
          <p:cNvPr id="10247" name="Text Box 31"/>
          <p:cNvSpPr txBox="1">
            <a:spLocks noChangeArrowheads="1"/>
          </p:cNvSpPr>
          <p:nvPr/>
        </p:nvSpPr>
        <p:spPr bwMode="auto">
          <a:xfrm>
            <a:off x="6429375" y="3252788"/>
            <a:ext cx="2330450" cy="2400657"/>
          </a:xfrm>
          <a:prstGeom prst="rect">
            <a:avLst/>
          </a:prstGeom>
          <a:solidFill>
            <a:srgbClr val="EBFA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Tx/>
              <a:buChar char="-"/>
            </a:pPr>
            <a:r>
              <a:rPr lang="kk-KZ" sz="1500" smtClean="0">
                <a:solidFill>
                  <a:srgbClr val="333399"/>
                </a:solidFill>
              </a:rPr>
              <a:t> </a:t>
            </a:r>
            <a:r>
              <a:rPr lang="kk-KZ" sz="1500" smtClean="0"/>
              <a:t>шикізат пен материалдар, отын мен энергия шығысының нормаларын оңтайландыру </a:t>
            </a:r>
            <a:r>
              <a:rPr lang="kk-KZ" sz="1500" i="1" smtClean="0"/>
              <a:t>(өндірістерді жаңғырту нәтижесінде)</a:t>
            </a:r>
            <a:r>
              <a:rPr lang="kk-KZ" sz="1500" smtClean="0"/>
              <a:t>. </a:t>
            </a:r>
          </a:p>
          <a:p>
            <a:pPr algn="just">
              <a:buFontTx/>
              <a:buChar char="-"/>
            </a:pPr>
            <a:endParaRPr lang="kk-KZ" sz="1500"/>
          </a:p>
        </p:txBody>
      </p:sp>
      <p:sp>
        <p:nvSpPr>
          <p:cNvPr id="10248" name="Line 14"/>
          <p:cNvSpPr>
            <a:spLocks noChangeShapeType="1"/>
          </p:cNvSpPr>
          <p:nvPr/>
        </p:nvSpPr>
        <p:spPr bwMode="auto">
          <a:xfrm>
            <a:off x="1643063" y="2816225"/>
            <a:ext cx="0" cy="4365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</p:spPr>
        <p:txBody>
          <a:bodyPr wrap="none"/>
          <a:lstStyle/>
          <a:p>
            <a:endParaRPr lang="kk-KZ"/>
          </a:p>
        </p:txBody>
      </p:sp>
      <p:sp>
        <p:nvSpPr>
          <p:cNvPr id="10249" name="Line 15"/>
          <p:cNvSpPr>
            <a:spLocks noChangeShapeType="1"/>
          </p:cNvSpPr>
          <p:nvPr/>
        </p:nvSpPr>
        <p:spPr bwMode="auto">
          <a:xfrm>
            <a:off x="4787900" y="2816225"/>
            <a:ext cx="0" cy="4365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</p:spPr>
        <p:txBody>
          <a:bodyPr wrap="none"/>
          <a:lstStyle/>
          <a:p>
            <a:endParaRPr lang="kk-KZ"/>
          </a:p>
        </p:txBody>
      </p:sp>
      <p:sp>
        <p:nvSpPr>
          <p:cNvPr id="10250" name="Line 16"/>
          <p:cNvSpPr>
            <a:spLocks noChangeShapeType="1"/>
          </p:cNvSpPr>
          <p:nvPr/>
        </p:nvSpPr>
        <p:spPr bwMode="auto">
          <a:xfrm>
            <a:off x="7667625" y="2816225"/>
            <a:ext cx="0" cy="4365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</p:spPr>
        <p:txBody>
          <a:bodyPr wrap="none"/>
          <a:lstStyle/>
          <a:p>
            <a:endParaRPr lang="kk-KZ"/>
          </a:p>
        </p:txBody>
      </p:sp>
      <p:sp>
        <p:nvSpPr>
          <p:cNvPr id="10251" name="Line 19"/>
          <p:cNvSpPr>
            <a:spLocks noChangeShapeType="1"/>
          </p:cNvSpPr>
          <p:nvPr/>
        </p:nvSpPr>
        <p:spPr bwMode="auto">
          <a:xfrm flipH="1">
            <a:off x="1763713" y="981075"/>
            <a:ext cx="3144837" cy="7270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</p:spPr>
        <p:txBody>
          <a:bodyPr wrap="none"/>
          <a:lstStyle/>
          <a:p>
            <a:endParaRPr lang="kk-KZ"/>
          </a:p>
        </p:txBody>
      </p:sp>
      <p:sp>
        <p:nvSpPr>
          <p:cNvPr id="10252" name="Line 20"/>
          <p:cNvSpPr>
            <a:spLocks noChangeShapeType="1"/>
          </p:cNvSpPr>
          <p:nvPr/>
        </p:nvSpPr>
        <p:spPr bwMode="auto">
          <a:xfrm>
            <a:off x="4859338" y="981075"/>
            <a:ext cx="46037" cy="7318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</p:spPr>
        <p:txBody>
          <a:bodyPr wrap="none"/>
          <a:lstStyle/>
          <a:p>
            <a:endParaRPr lang="kk-KZ"/>
          </a:p>
        </p:txBody>
      </p:sp>
      <p:sp>
        <p:nvSpPr>
          <p:cNvPr id="10253" name="Line 21"/>
          <p:cNvSpPr>
            <a:spLocks noChangeShapeType="1"/>
          </p:cNvSpPr>
          <p:nvPr/>
        </p:nvSpPr>
        <p:spPr bwMode="auto">
          <a:xfrm>
            <a:off x="4851400" y="982663"/>
            <a:ext cx="2816225" cy="7270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</p:spPr>
        <p:txBody>
          <a:bodyPr wrap="none"/>
          <a:lstStyle/>
          <a:p>
            <a:endParaRPr lang="kk-KZ"/>
          </a:p>
        </p:txBody>
      </p:sp>
      <p:sp>
        <p:nvSpPr>
          <p:cNvPr id="10254" name="Номер слайда 14"/>
          <p:cNvSpPr txBox="1">
            <a:spLocks noGrp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eaLnBrk="1" hangingPunct="1"/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1038340" name="Text Box 4"/>
          <p:cNvSpPr txBox="1">
            <a:spLocks noChangeArrowheads="1"/>
          </p:cNvSpPr>
          <p:nvPr/>
        </p:nvSpPr>
        <p:spPr bwMode="auto">
          <a:xfrm>
            <a:off x="684213" y="115888"/>
            <a:ext cx="811212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kk-KZ" altLang="zh-CN" sz="26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Жүргізіліп отырған тарифтік саясаттың негізгі бағыттары</a:t>
            </a:r>
            <a:endParaRPr lang="kk-KZ" sz="2600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56" name="Text Box 5"/>
          <p:cNvSpPr txBox="1">
            <a:spLocks noChangeArrowheads="1"/>
          </p:cNvSpPr>
          <p:nvPr/>
        </p:nvSpPr>
        <p:spPr bwMode="auto">
          <a:xfrm>
            <a:off x="7740650" y="6477000"/>
            <a:ext cx="1368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latin typeface="Times New Roman" pitchFamily="18" charset="0"/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60336" y="412765"/>
            <a:ext cx="8662195" cy="1230286"/>
          </a:xfrm>
        </p:spPr>
        <p:txBody>
          <a:bodyPr/>
          <a:lstStyle/>
          <a:p>
            <a:pPr marL="533400" indent="-533400" algn="just">
              <a:spcBef>
                <a:spcPct val="0"/>
              </a:spcBef>
              <a:buClr>
                <a:srgbClr val="FF0000"/>
              </a:buClr>
              <a:buFont typeface="Wingdings" pitchFamily="2" charset="2"/>
              <a:buNone/>
            </a:pPr>
            <a:endParaRPr lang="kk-KZ" sz="800" b="1" u="sng" dirty="0" smtClean="0"/>
          </a:p>
          <a:p>
            <a:pPr marL="533400" indent="-533400" algn="just">
              <a:spcBef>
                <a:spcPct val="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kk-KZ" sz="1400" b="1" dirty="0" smtClean="0"/>
              <a:t>              2011 жылы шекті тарифтермен жұмыс істейтін базалық ТМС саны </a:t>
            </a:r>
            <a:r>
              <a:rPr lang="kk-KZ" sz="1400" b="1" dirty="0" smtClean="0">
                <a:solidFill>
                  <a:srgbClr val="0000FF"/>
                </a:solidFill>
              </a:rPr>
              <a:t>51 ТМС </a:t>
            </a:r>
            <a:r>
              <a:rPr lang="kk-KZ" sz="1400" b="1" dirty="0" smtClean="0"/>
              <a:t>құрады </a:t>
            </a:r>
          </a:p>
          <a:p>
            <a:pPr marL="533400" indent="-533400" algn="just">
              <a:spcBef>
                <a:spcPct val="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kk-KZ" sz="1400" b="1" dirty="0" smtClean="0"/>
              <a:t>             (2010 жылы - 30 ТМС).</a:t>
            </a:r>
          </a:p>
          <a:p>
            <a:pPr marL="533400" indent="-533400" algn="just">
              <a:spcBef>
                <a:spcPct val="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kk-KZ" sz="1600" b="1" dirty="0" smtClean="0">
                <a:solidFill>
                  <a:srgbClr val="FF0000"/>
                </a:solidFill>
              </a:rPr>
              <a:t>   Шекті тарифтердің артықшылықтары:</a:t>
            </a:r>
            <a:endParaRPr lang="kk-KZ" sz="1600" b="1" dirty="0" smtClean="0"/>
          </a:p>
          <a:p>
            <a:pPr marL="533400" indent="-533400">
              <a:buFontTx/>
              <a:buNone/>
            </a:pPr>
            <a:r>
              <a:rPr lang="kk-KZ" sz="1600" b="1" dirty="0" smtClean="0"/>
              <a:t>   ТКШ және Ақ бұлақ жаңғырту бағдарламаларымен ұштасуы:</a:t>
            </a:r>
          </a:p>
          <a:p>
            <a:pPr marL="533400" indent="-533400"/>
            <a:endParaRPr lang="kk-KZ" sz="1600" b="1" dirty="0" smtClean="0"/>
          </a:p>
          <a:p>
            <a:pPr marL="533400" indent="-533400"/>
            <a:endParaRPr lang="kk-KZ" sz="1600" dirty="0" smtClean="0"/>
          </a:p>
          <a:p>
            <a:pPr marL="533400" indent="-533400"/>
            <a:endParaRPr lang="kk-KZ" sz="1600" dirty="0" smtClean="0"/>
          </a:p>
          <a:p>
            <a:pPr marL="533400" indent="-533400"/>
            <a:endParaRPr lang="kk-KZ" sz="1600" dirty="0" smtClean="0"/>
          </a:p>
          <a:p>
            <a:pPr marL="533400" indent="-533400"/>
            <a:endParaRPr lang="kk-KZ" sz="1600" dirty="0" smtClean="0"/>
          </a:p>
          <a:p>
            <a:pPr marL="533400" indent="-533400"/>
            <a:endParaRPr lang="kk-KZ" sz="1600" dirty="0" smtClean="0"/>
          </a:p>
          <a:p>
            <a:pPr marL="533400" indent="-533400"/>
            <a:endParaRPr lang="kk-KZ" sz="1600" dirty="0" smtClean="0"/>
          </a:p>
          <a:p>
            <a:pPr marL="533400" indent="-533400"/>
            <a:endParaRPr lang="kk-KZ" sz="1600" dirty="0" smtClean="0"/>
          </a:p>
          <a:p>
            <a:pPr marL="533400" indent="-533400"/>
            <a:endParaRPr lang="kk-KZ" sz="1600" dirty="0" smtClean="0"/>
          </a:p>
          <a:p>
            <a:pPr marL="533400" indent="-533400"/>
            <a:endParaRPr lang="kk-KZ" sz="1600" dirty="0" smtClean="0"/>
          </a:p>
          <a:p>
            <a:pPr marL="533400" indent="-533400"/>
            <a:endParaRPr lang="kk-KZ" sz="1600" dirty="0" smtClean="0"/>
          </a:p>
          <a:p>
            <a:pPr marL="533400" indent="-533400"/>
            <a:endParaRPr lang="kk-KZ" sz="1600" dirty="0" smtClean="0"/>
          </a:p>
          <a:p>
            <a:pPr marL="533400" indent="-533400"/>
            <a:endParaRPr lang="kk-KZ" sz="1600" dirty="0" smtClean="0"/>
          </a:p>
          <a:p>
            <a:pPr marL="533400" indent="-533400"/>
            <a:endParaRPr lang="kk-KZ" sz="1600" b="1" u="sng" dirty="0" smtClean="0">
              <a:solidFill>
                <a:srgbClr val="FF3300"/>
              </a:solidFill>
            </a:endParaRPr>
          </a:p>
        </p:txBody>
      </p:sp>
      <p:graphicFrame>
        <p:nvGraphicFramePr>
          <p:cNvPr id="57347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50825" y="1819275"/>
          <a:ext cx="8623301" cy="125095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203543"/>
                <a:gridCol w="3068309"/>
                <a:gridCol w="2351449"/>
              </a:tblGrid>
              <a:tr h="144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</a:rPr>
                        <a:t>2011-2020 жылдарға арналған инвестициялар</a:t>
                      </a:r>
                      <a:endParaRPr kumimoji="0" lang="kk-KZ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</a:rPr>
                        <a:t>ТКШ жаңғырту </a:t>
                      </a:r>
                      <a:r>
                        <a:rPr kumimoji="0" lang="kk-KZ" sz="16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</a:rPr>
                        <a:t>бағдарламасы</a:t>
                      </a:r>
                      <a:endParaRPr kumimoji="0" lang="kk-KZ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</a:rPr>
                        <a:t>Ақ бұлақ бағдарламасы</a:t>
                      </a:r>
                      <a:endParaRPr kumimoji="0" lang="kk-KZ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1"/>
                    </a:solidFill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</a:rPr>
                        <a:t> тариф есебінен</a:t>
                      </a:r>
                      <a:endParaRPr kumimoji="0" lang="kk-KZ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452,4  млрд. теңге</a:t>
                      </a:r>
                      <a:endParaRPr kumimoji="0" lang="kk-KZ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113,6 млрд. теңге</a:t>
                      </a:r>
                      <a:endParaRPr kumimoji="0" lang="kk-KZ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1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</a:rPr>
                        <a:t>бюджет қаражатының есебінен</a:t>
                      </a:r>
                      <a:endParaRPr kumimoji="0" lang="kk-KZ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533,3 млрд. теңге</a:t>
                      </a:r>
                      <a:endParaRPr kumimoji="0" lang="kk-KZ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1273,9 млрд. теңге</a:t>
                      </a:r>
                      <a:endParaRPr kumimoji="0" lang="kk-KZ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071" name="Rectangle 13"/>
          <p:cNvSpPr>
            <a:spLocks noChangeArrowheads="1"/>
          </p:cNvSpPr>
          <p:nvPr/>
        </p:nvSpPr>
        <p:spPr bwMode="auto">
          <a:xfrm>
            <a:off x="-71470" y="3181352"/>
            <a:ext cx="4465638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kk-KZ" sz="1200" dirty="0" smtClean="0"/>
              <a:t>2011-2020 ж. тариф есебінен </a:t>
            </a:r>
          </a:p>
          <a:p>
            <a:pPr algn="ctr" eaLnBrk="1" hangingPunct="1"/>
            <a:r>
              <a:rPr lang="kk-KZ" sz="1200" dirty="0" smtClean="0"/>
              <a:t>энергетикаға инвестиция</a:t>
            </a:r>
            <a:endParaRPr lang="kk-KZ" sz="1200" dirty="0" smtClean="0">
              <a:solidFill>
                <a:srgbClr val="FF3300"/>
              </a:solidFill>
            </a:endParaRPr>
          </a:p>
          <a:p>
            <a:pPr algn="ctr" eaLnBrk="1" hangingPunct="1"/>
            <a:r>
              <a:rPr lang="kk-KZ" sz="1100" i="1" dirty="0" smtClean="0"/>
              <a:t>(ТКШ жаңғырту бағдарламасы бойынша)</a:t>
            </a:r>
            <a:endParaRPr lang="kk-KZ" sz="1100" i="1" dirty="0"/>
          </a:p>
        </p:txBody>
      </p:sp>
      <p:graphicFrame>
        <p:nvGraphicFramePr>
          <p:cNvPr id="2050" name="Object 12"/>
          <p:cNvGraphicFramePr>
            <a:graphicFrameLocks noChangeAspect="1"/>
          </p:cNvGraphicFramePr>
          <p:nvPr/>
        </p:nvGraphicFramePr>
        <p:xfrm>
          <a:off x="468313" y="3881453"/>
          <a:ext cx="3402012" cy="1547811"/>
        </p:xfrm>
        <a:graphic>
          <a:graphicData uri="http://schemas.openxmlformats.org/presentationml/2006/ole">
            <p:oleObj spid="_x0000_s37890" name="Диаграмма" r:id="rId3" imgW="9105900" imgH="5362665" progId="MSGraph.Chart.8">
              <p:embed followColorScheme="full"/>
            </p:oleObj>
          </a:graphicData>
        </a:graphic>
      </p:graphicFrame>
      <p:graphicFrame>
        <p:nvGraphicFramePr>
          <p:cNvPr id="2051" name="Object 5"/>
          <p:cNvGraphicFramePr>
            <a:graphicFrameLocks noChangeAspect="1"/>
          </p:cNvGraphicFramePr>
          <p:nvPr/>
        </p:nvGraphicFramePr>
        <p:xfrm>
          <a:off x="5076825" y="3929066"/>
          <a:ext cx="3600450" cy="1803399"/>
        </p:xfrm>
        <a:graphic>
          <a:graphicData uri="http://schemas.openxmlformats.org/presentationml/2006/ole">
            <p:oleObj spid="_x0000_s37891" name="Диаграмма" r:id="rId4" imgW="9105900" imgH="5362665" progId="MSGraph.Chart.8">
              <p:embed followColorScheme="full"/>
            </p:oleObj>
          </a:graphicData>
        </a:graphic>
      </p:graphicFrame>
      <p:sp>
        <p:nvSpPr>
          <p:cNvPr id="2072" name="Rectangle 13"/>
          <p:cNvSpPr>
            <a:spLocks noChangeArrowheads="1"/>
          </p:cNvSpPr>
          <p:nvPr/>
        </p:nvSpPr>
        <p:spPr bwMode="auto">
          <a:xfrm>
            <a:off x="4214810" y="3214686"/>
            <a:ext cx="49847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kk-KZ" sz="1200" dirty="0" smtClean="0"/>
              <a:t>2011-2020 ж. </a:t>
            </a:r>
            <a:r>
              <a:rPr lang="kk-KZ" sz="1200" dirty="0" smtClean="0">
                <a:solidFill>
                  <a:srgbClr val="FF3300"/>
                </a:solidFill>
              </a:rPr>
              <a:t>тариф есебінен сумен жабдықтау </a:t>
            </a:r>
          </a:p>
          <a:p>
            <a:pPr algn="ctr" eaLnBrk="1" hangingPunct="1"/>
            <a:r>
              <a:rPr lang="kk-KZ" sz="1200" dirty="0" smtClean="0">
                <a:solidFill>
                  <a:srgbClr val="FF3300"/>
                </a:solidFill>
              </a:rPr>
              <a:t>және суды  бұру секторына инвестиция </a:t>
            </a:r>
          </a:p>
          <a:p>
            <a:pPr algn="ctr" eaLnBrk="1" hangingPunct="1"/>
            <a:r>
              <a:rPr lang="kk-KZ" sz="1100" i="1" dirty="0" smtClean="0"/>
              <a:t>(Ақ бұлақ бағдарламасы бойынша)</a:t>
            </a:r>
            <a:endParaRPr lang="kk-KZ" sz="1100" i="1" dirty="0"/>
          </a:p>
        </p:txBody>
      </p:sp>
      <p:sp>
        <p:nvSpPr>
          <p:cNvPr id="2073" name="Rectangle 15"/>
          <p:cNvSpPr>
            <a:spLocks noChangeArrowheads="1"/>
          </p:cNvSpPr>
          <p:nvPr/>
        </p:nvSpPr>
        <p:spPr bwMode="auto">
          <a:xfrm>
            <a:off x="160337" y="5461017"/>
            <a:ext cx="4572001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kk-KZ" sz="1000" dirty="0" smtClean="0"/>
              <a:t>электр желілеріне инвестиция- </a:t>
            </a:r>
            <a:r>
              <a:rPr lang="kk-KZ" sz="1000" dirty="0" smtClean="0">
                <a:solidFill>
                  <a:srgbClr val="FF0000"/>
                </a:solidFill>
              </a:rPr>
              <a:t>271,2 млрд</a:t>
            </a:r>
            <a:r>
              <a:rPr lang="kk-KZ" sz="1000" dirty="0" smtClean="0"/>
              <a:t>. теңге, </a:t>
            </a:r>
          </a:p>
          <a:p>
            <a:pPr algn="ctr" eaLnBrk="1" hangingPunct="1"/>
            <a:r>
              <a:rPr lang="kk-KZ" sz="1000" dirty="0" smtClean="0"/>
              <a:t>жылу энергиясы секторына– </a:t>
            </a:r>
            <a:r>
              <a:rPr lang="kk-KZ" sz="1000" dirty="0" smtClean="0">
                <a:solidFill>
                  <a:srgbClr val="FF0000"/>
                </a:solidFill>
              </a:rPr>
              <a:t>140,3 млрд</a:t>
            </a:r>
            <a:r>
              <a:rPr lang="kk-KZ" sz="1000" dirty="0" smtClean="0"/>
              <a:t>. теңге. </a:t>
            </a:r>
            <a:endParaRPr lang="kk-KZ" sz="1000" dirty="0"/>
          </a:p>
        </p:txBody>
      </p:sp>
      <p:sp>
        <p:nvSpPr>
          <p:cNvPr id="2074" name="Rectangle 15"/>
          <p:cNvSpPr>
            <a:spLocks noChangeArrowheads="1"/>
          </p:cNvSpPr>
          <p:nvPr/>
        </p:nvSpPr>
        <p:spPr bwMode="auto">
          <a:xfrm>
            <a:off x="4878388" y="5684855"/>
            <a:ext cx="39957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kk-KZ" sz="1000" dirty="0" smtClean="0"/>
              <a:t>Инвестиция – </a:t>
            </a:r>
            <a:r>
              <a:rPr lang="kk-KZ" sz="1000" dirty="0" smtClean="0">
                <a:solidFill>
                  <a:srgbClr val="FF0000"/>
                </a:solidFill>
              </a:rPr>
              <a:t>113,6 млрд</a:t>
            </a:r>
            <a:r>
              <a:rPr lang="kk-KZ" sz="1000" dirty="0" smtClean="0"/>
              <a:t>. теңге. </a:t>
            </a:r>
            <a:endParaRPr lang="kk-KZ" sz="1000" dirty="0"/>
          </a:p>
        </p:txBody>
      </p:sp>
      <p:sp>
        <p:nvSpPr>
          <p:cNvPr id="2075" name="Text Box 15"/>
          <p:cNvSpPr txBox="1">
            <a:spLocks noChangeArrowheads="1"/>
          </p:cNvSpPr>
          <p:nvPr/>
        </p:nvSpPr>
        <p:spPr bwMode="auto">
          <a:xfrm>
            <a:off x="468313" y="3897317"/>
            <a:ext cx="9255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kk-KZ" sz="1000" dirty="0" smtClean="0"/>
              <a:t>млрд. теңге</a:t>
            </a:r>
            <a:endParaRPr lang="kk-KZ" sz="1000" dirty="0"/>
          </a:p>
        </p:txBody>
      </p:sp>
      <p:sp>
        <p:nvSpPr>
          <p:cNvPr id="2076" name="Text Box 15"/>
          <p:cNvSpPr txBox="1">
            <a:spLocks noChangeArrowheads="1"/>
          </p:cNvSpPr>
          <p:nvPr/>
        </p:nvSpPr>
        <p:spPr bwMode="auto">
          <a:xfrm>
            <a:off x="5286380" y="4040194"/>
            <a:ext cx="9255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kk-KZ" sz="1000" dirty="0" smtClean="0"/>
              <a:t>млрд. теңге</a:t>
            </a:r>
            <a:endParaRPr lang="kk-KZ" sz="1000" dirty="0"/>
          </a:p>
        </p:txBody>
      </p:sp>
      <p:sp>
        <p:nvSpPr>
          <p:cNvPr id="2077" name="Text Box 11"/>
          <p:cNvSpPr txBox="1">
            <a:spLocks noChangeArrowheads="1"/>
          </p:cNvSpPr>
          <p:nvPr/>
        </p:nvSpPr>
        <p:spPr bwMode="auto">
          <a:xfrm>
            <a:off x="7704138" y="6521450"/>
            <a:ext cx="1439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latin typeface="Times New Roman" pitchFamily="18" charset="0"/>
              </a:rPr>
              <a:t>3</a:t>
            </a:r>
          </a:p>
        </p:txBody>
      </p:sp>
      <p:sp>
        <p:nvSpPr>
          <p:cNvPr id="984074" name="Text Box 10"/>
          <p:cNvSpPr txBox="1">
            <a:spLocks noChangeArrowheads="1"/>
          </p:cNvSpPr>
          <p:nvPr/>
        </p:nvSpPr>
        <p:spPr bwMode="auto">
          <a:xfrm>
            <a:off x="-106363" y="0"/>
            <a:ext cx="93773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kk-KZ" altLang="zh-CN" sz="26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Инвестициялық тартымдылық және жаңғырту</a:t>
            </a:r>
            <a:endParaRPr lang="kk-KZ" altLang="zh-CN" sz="2600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5" name="Group 3"/>
          <p:cNvGraphicFramePr>
            <a:graphicFrameLocks/>
          </p:cNvGraphicFramePr>
          <p:nvPr/>
        </p:nvGraphicFramePr>
        <p:xfrm>
          <a:off x="160337" y="5866090"/>
          <a:ext cx="8713789" cy="831095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157029"/>
                <a:gridCol w="7556760"/>
              </a:tblGrid>
              <a:tr h="20836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u="none" dirty="0" smtClean="0">
                          <a:solidFill>
                            <a:srgbClr val="FF0000"/>
                          </a:solidFill>
                        </a:rPr>
                        <a:t>Мақсаты: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kk-KZ" sz="1200" dirty="0" smtClean="0"/>
                        <a:t>  Тарифтердің 5 жылға дейін болжалдылығы</a:t>
                      </a:r>
                      <a:endParaRPr kumimoji="0" lang="kk-KZ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20836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kk-KZ" sz="1200" dirty="0" smtClean="0"/>
                        <a:t>  Активтерді жаңғыртуға және қызметтердің сапасын арттыруға салынатын инвестициялардың өсуі</a:t>
                      </a:r>
                      <a:endParaRPr kumimoji="0" lang="kk-KZ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28245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kk-KZ" sz="1200" dirty="0" smtClean="0"/>
                        <a:t>  Тозудың 65-75%-дан 45-55%-ға дейін төмендеуі</a:t>
                      </a:r>
                      <a:endParaRPr kumimoji="0" lang="kk-KZ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85750" y="692150"/>
            <a:ext cx="2571750" cy="433388"/>
          </a:xfrm>
        </p:spPr>
        <p:txBody>
          <a:bodyPr/>
          <a:lstStyle/>
          <a:p>
            <a:pPr algn="just">
              <a:spcBef>
                <a:spcPct val="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kk-KZ" sz="1800" b="1" u="sng" dirty="0" smtClean="0">
                <a:solidFill>
                  <a:srgbClr val="800080"/>
                </a:solidFill>
              </a:rPr>
              <a:t>Іс–қимыл жоспары</a:t>
            </a:r>
            <a:endParaRPr lang="kk-KZ" sz="1800" b="1" u="sng" dirty="0" smtClean="0"/>
          </a:p>
        </p:txBody>
      </p:sp>
      <p:sp>
        <p:nvSpPr>
          <p:cNvPr id="984074" name="Text Box 10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kk-KZ" sz="24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Ұсынылады: шекті тарифтерді </a:t>
            </a:r>
            <a:r>
              <a:rPr lang="kk-KZ" sz="2400" u="sng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барлық салаларға </a:t>
            </a:r>
            <a:r>
              <a:rPr lang="kk-KZ" sz="24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енгізу</a:t>
            </a:r>
            <a:endParaRPr lang="kk-KZ" sz="2400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8" name="Text Box 9"/>
          <p:cNvSpPr txBox="1">
            <a:spLocks noChangeArrowheads="1"/>
          </p:cNvSpPr>
          <p:nvPr/>
        </p:nvSpPr>
        <p:spPr bwMode="auto">
          <a:xfrm>
            <a:off x="7599363" y="6581775"/>
            <a:ext cx="15446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kk-KZ" sz="1200" smtClean="0">
              <a:solidFill>
                <a:schemeClr val="bg2"/>
              </a:solidFill>
              <a:cs typeface="Arial" charset="0"/>
            </a:endParaRPr>
          </a:p>
          <a:p>
            <a:pPr>
              <a:spcBef>
                <a:spcPct val="50000"/>
              </a:spcBef>
            </a:pPr>
            <a:endParaRPr lang="kk-KZ" sz="1200">
              <a:solidFill>
                <a:schemeClr val="bg2"/>
              </a:solidFill>
              <a:cs typeface="Arial" charset="0"/>
            </a:endParaRPr>
          </a:p>
        </p:txBody>
      </p:sp>
      <p:graphicFrame>
        <p:nvGraphicFramePr>
          <p:cNvPr id="58373" name="Group 5"/>
          <p:cNvGraphicFramePr>
            <a:graphicFrameLocks noGrp="1"/>
          </p:cNvGraphicFramePr>
          <p:nvPr/>
        </p:nvGraphicFramePr>
        <p:xfrm>
          <a:off x="179388" y="1125538"/>
          <a:ext cx="8856662" cy="5067808"/>
        </p:xfrm>
        <a:graphic>
          <a:graphicData uri="http://schemas.openxmlformats.org/drawingml/2006/table">
            <a:tbl>
              <a:tblPr/>
              <a:tblGrid>
                <a:gridCol w="2894012"/>
                <a:gridCol w="3730625"/>
                <a:gridCol w="2232025"/>
              </a:tblGrid>
              <a:tr h="23176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Ағымдағы жағдай</a:t>
                      </a:r>
                      <a:endParaRPr kumimoji="0" lang="kk-KZ" sz="1400" b="1" i="1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Ұсыныстар</a:t>
                      </a:r>
                      <a:endParaRPr kumimoji="0" lang="kk-KZ" sz="1400" b="1" i="1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Күтілетін нәтижелер</a:t>
                      </a:r>
                      <a:endParaRPr kumimoji="0" lang="kk-KZ" sz="1400" b="1" i="1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8334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2011 жылы </a:t>
                      </a: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51 базалық        ТМС-да</a:t>
                      </a: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- шекті  тарифтер </a:t>
                      </a:r>
                      <a:endParaRPr kumimoji="0" lang="kk-KZ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ТМС-ның</a:t>
                      </a:r>
                      <a:r>
                        <a:rPr kumimoji="0" lang="kk-KZ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шекті тарифтермен жұмыс істеу </a:t>
                      </a:r>
                      <a:r>
                        <a:rPr kumimoji="0" lang="kk-KZ" sz="1400" b="0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міндетін белгілеу</a:t>
                      </a: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барлық ТМС-ның шекті тарифтерге көшуі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2408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Тарифтерді</a:t>
                      </a: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: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- неғұрлым тозған активтерді жаңғырту басымдығын;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 ТМС дайындығын ескере отырып кезең-кезеңмен өзгерту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бағалардың бір мезгілде өсуіне жол бермеу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6979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ТМС үшін рәсімнің </a:t>
                      </a: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нақты регламентінің болмауы ,</a:t>
                      </a: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өңірлердегі  коммуналдық кәсіпорындар салалық министрліктерге және ҚТКШІА өтініш жасауға мәжбүр</a:t>
                      </a:r>
                      <a:endParaRPr kumimoji="0" lang="kk-KZ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177800" algn="l"/>
                          <a:tab pos="541338" algn="l"/>
                        </a:tabLst>
                      </a:pP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Инвестбағдарламаны бекіту </a:t>
                      </a: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рәсімін оңайлату, МКК үшін </a:t>
                      </a: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инвестбағдарламаларды жергілікті атқарушы органдардың ТМРА-мен бірлесіп бекітуі арқылы жағдайларды жеңілдету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шекті тарифтерге көшуге </a:t>
                      </a:r>
                      <a:r>
                        <a:rPr kumimoji="0" lang="kk-KZ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ынталар жасау </a:t>
                      </a:r>
                      <a:r>
                        <a:rPr kumimoji="0" lang="kk-KZ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kk-KZ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24083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Шекті тарифтің  </a:t>
                      </a: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бірыңғай деңгейін</a:t>
                      </a: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барлық қолданыс кезеңіне бекіту, бұл алғашқы жылы тарифтің едәуір өсуіне әкеледі</a:t>
                      </a:r>
                      <a:endParaRPr kumimoji="0" lang="kk-KZ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Шекті тарифті жылдарға бөле отырып бекіту</a:t>
                      </a:r>
                      <a:endParaRPr kumimoji="0" lang="kk-KZ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шекті тарифтерді бекіту үшін </a:t>
                      </a: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тежеу факторын болдырмау</a:t>
                      </a:r>
                      <a:endParaRPr kumimoji="0" lang="kk-KZ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11294" name="Rectangle 185"/>
          <p:cNvSpPr>
            <a:spLocks noChangeArrowheads="1"/>
          </p:cNvSpPr>
          <p:nvPr/>
        </p:nvSpPr>
        <p:spPr bwMode="auto">
          <a:xfrm>
            <a:off x="179388" y="6429375"/>
            <a:ext cx="878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fontAlgn="t" hangingPunct="1"/>
            <a:r>
              <a:rPr lang="kk-KZ" sz="1400" b="0" dirty="0" smtClean="0"/>
              <a:t>* «Табиғи монополиялар және реттелетін нарықтар туралы» ҚР Заңына өзгерістер енгізу қажет</a:t>
            </a:r>
            <a:endParaRPr lang="kk-KZ" sz="1400" b="0" dirty="0"/>
          </a:p>
        </p:txBody>
      </p:sp>
      <p:sp>
        <p:nvSpPr>
          <p:cNvPr id="11295" name="Text Box 11"/>
          <p:cNvSpPr txBox="1">
            <a:spLocks noChangeArrowheads="1"/>
          </p:cNvSpPr>
          <p:nvPr/>
        </p:nvSpPr>
        <p:spPr bwMode="auto">
          <a:xfrm>
            <a:off x="7704138" y="6521450"/>
            <a:ext cx="1439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600" smtClean="0">
                <a:latin typeface="Times New Roman" pitchFamily="18" charset="0"/>
              </a:rPr>
              <a:t>4</a:t>
            </a:r>
            <a:endParaRPr lang="kk-KZ" sz="1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722" name="Group 66"/>
          <p:cNvGraphicFramePr>
            <a:graphicFrameLocks noGrp="1"/>
          </p:cNvGraphicFramePr>
          <p:nvPr/>
        </p:nvGraphicFramePr>
        <p:xfrm>
          <a:off x="179388" y="946150"/>
          <a:ext cx="8856662" cy="5575300"/>
        </p:xfrm>
        <a:graphic>
          <a:graphicData uri="http://schemas.openxmlformats.org/drawingml/2006/table">
            <a:tbl>
              <a:tblPr/>
              <a:tblGrid>
                <a:gridCol w="3168650"/>
                <a:gridCol w="3455987"/>
                <a:gridCol w="2232025"/>
              </a:tblGrid>
              <a:tr h="34349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Ағымдағы жағдай </a:t>
                      </a:r>
                      <a:endParaRPr kumimoji="0" lang="kk-KZ" sz="1400" b="1" i="1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Ұсыныстар </a:t>
                      </a:r>
                      <a:endParaRPr kumimoji="0" lang="kk-KZ" sz="1400" b="1" i="1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Күтілетін нәтиже</a:t>
                      </a:r>
                      <a:endParaRPr kumimoji="0" lang="kk-KZ" sz="1400" b="1" i="1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3052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ТМС тарифтік сметаның орындалуы туралы  </a:t>
                      </a: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жыл сайын  </a:t>
                      </a: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есеп береді, орындалмаған жағдайда уақытша өтемдік тариф енгізілуі мүмкін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тарифтік сметаның орындалуын бақылау және </a:t>
                      </a:r>
                      <a:r>
                        <a:rPr kumimoji="0" lang="kk-KZ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шекті тарифті қолдану мерзімі аяқталған соң ғана </a:t>
                      </a:r>
                      <a:r>
                        <a:rPr kumimoji="0" lang="kk-KZ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kk-KZ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жыл сайынғы бақылауды алып тастап өтемдік тарифтерді қолдану 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 шекті тарифтерді қолдану кезеңінде                   </a:t>
                      </a: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34" charset="0"/>
                        </a:rPr>
                        <a:t>ТМС-ның  қаражатты қайта бөлу мүмкіндігі </a:t>
                      </a:r>
                      <a:endParaRPr kumimoji="0" lang="kk-KZ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55644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шекті тарифтерді қолдану кезеңінде </a:t>
                      </a:r>
                      <a:r>
                        <a:rPr kumimoji="0" lang="kk-KZ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тарифтік сметаны  өзгерту </a:t>
                      </a:r>
                      <a:r>
                        <a:rPr kumimoji="0" lang="kk-KZ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рәсімі регламентінің болмауы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шекті тарифті қолдану кезеңінде </a:t>
                      </a:r>
                      <a:r>
                        <a:rPr kumimoji="0" lang="kk-KZ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ТМС-ның тарифтік сметаға оның қолданылуы аяқталғанға дейін өзгерістер енгізу арқылы  </a:t>
                      </a:r>
                      <a:r>
                        <a:rPr kumimoji="0" lang="kk-KZ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қаражатты дербес пайдалану мүмкіндігі </a:t>
                      </a:r>
                      <a:endParaRPr kumimoji="0" lang="kk-KZ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34" charset="0"/>
                        </a:rPr>
                        <a:t>ынталандырушы реттеу элементтерін енгізу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3052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шекті тарифтерді қолдану кезеңінде оларды өзгерту </a:t>
                      </a:r>
                      <a:r>
                        <a:rPr kumimoji="0" lang="kk-KZ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еңсерілмес күш мән жайлары </a:t>
                      </a:r>
                      <a:r>
                        <a:rPr kumimoji="0" lang="kk-KZ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 туындаған жағдайда ғана  болады</a:t>
                      </a:r>
                      <a:endParaRPr kumimoji="0" lang="kk-KZ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 төтенше реттеуші шара ретінде </a:t>
                      </a:r>
                      <a:r>
                        <a:rPr kumimoji="0" lang="kk-KZ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қайта қарау мүмкіндігі (оның шінде стратегиялық тауар құны өзгерген жағдайда)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реттеуді ынталандыратын шекті тарифтерге көшуге  </a:t>
                      </a: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34" charset="0"/>
                        </a:rPr>
                        <a:t>ынталар жасау</a:t>
                      </a:r>
                      <a:endParaRPr kumimoji="0" lang="kk-KZ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0648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шекті тарифтерді бекітуге арналған </a:t>
                      </a:r>
                      <a:r>
                        <a:rPr kumimoji="0" lang="kk-KZ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өтінімді ұсынғанға дейін </a:t>
                      </a:r>
                      <a:r>
                        <a:rPr kumimoji="0" lang="kk-KZ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ТМС инвестбағдарламаны бекітуге тиіс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шекті тарифтерді бекітуге арналған өтініммен </a:t>
                      </a:r>
                      <a:r>
                        <a:rPr kumimoji="0" lang="kk-KZ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қатар</a:t>
                      </a:r>
                      <a:r>
                        <a:rPr kumimoji="0" lang="kk-KZ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  инвестбағдарламаны бекітуге арналған өтінімді ұсыну мүмкіндігі 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шекті тарифті бекіту  </a:t>
                      </a:r>
                      <a:r>
                        <a:rPr kumimoji="0" lang="kk-K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34" charset="0"/>
                        </a:rPr>
                        <a:t>мерзімін қысқарту </a:t>
                      </a:r>
                      <a:endParaRPr kumimoji="0" lang="kk-KZ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984074" name="Text Box 10"/>
          <p:cNvSpPr txBox="1">
            <a:spLocks noChangeArrowheads="1"/>
          </p:cNvSpPr>
          <p:nvPr/>
        </p:nvSpPr>
        <p:spPr bwMode="auto">
          <a:xfrm>
            <a:off x="141288" y="0"/>
            <a:ext cx="900271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kk-KZ" sz="24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Шекті тарифтерді енгізу бойынша іс–қимыл жоспары </a:t>
            </a:r>
            <a:r>
              <a:rPr lang="kk-KZ" i="1" dirty="0" smtClean="0">
                <a:solidFill>
                  <a:srgbClr val="800080"/>
                </a:solidFill>
                <a:latin typeface="Arial" pitchFamily="34" charset="0"/>
              </a:rPr>
              <a:t>(жалғасы)</a:t>
            </a:r>
            <a:endParaRPr lang="kk-KZ" i="1" dirty="0">
              <a:solidFill>
                <a:srgbClr val="800080"/>
              </a:solidFill>
              <a:latin typeface="Arial" pitchFamily="34" charset="0"/>
            </a:endParaRPr>
          </a:p>
        </p:txBody>
      </p:sp>
      <p:sp>
        <p:nvSpPr>
          <p:cNvPr id="12317" name="Rectangle 51"/>
          <p:cNvSpPr>
            <a:spLocks noChangeArrowheads="1"/>
          </p:cNvSpPr>
          <p:nvPr/>
        </p:nvSpPr>
        <p:spPr bwMode="auto">
          <a:xfrm>
            <a:off x="179388" y="6553200"/>
            <a:ext cx="878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fontAlgn="t" hangingPunct="1"/>
            <a:r>
              <a:rPr lang="ru-RU" sz="1400" b="0" dirty="0"/>
              <a:t>* </a:t>
            </a:r>
            <a:r>
              <a:rPr lang="ru-RU" sz="1400" b="0" dirty="0" smtClean="0"/>
              <a:t> «</a:t>
            </a:r>
            <a:r>
              <a:rPr lang="ru-RU" sz="1400" b="0" dirty="0" err="1" smtClean="0"/>
              <a:t>Табиғи</a:t>
            </a:r>
            <a:r>
              <a:rPr lang="ru-RU" sz="1400" b="0" dirty="0" smtClean="0"/>
              <a:t> </a:t>
            </a:r>
            <a:r>
              <a:rPr lang="ru-RU" sz="1400" b="0" dirty="0" err="1" smtClean="0"/>
              <a:t>монополиялар</a:t>
            </a:r>
            <a:r>
              <a:rPr lang="ru-RU" sz="1400" b="0" dirty="0" smtClean="0"/>
              <a:t> және </a:t>
            </a:r>
            <a:r>
              <a:rPr lang="ru-RU" sz="1400" b="0" dirty="0" err="1" smtClean="0"/>
              <a:t>реттелетін</a:t>
            </a:r>
            <a:r>
              <a:rPr lang="ru-RU" sz="1400" b="0" dirty="0" smtClean="0"/>
              <a:t> </a:t>
            </a:r>
            <a:r>
              <a:rPr lang="ru-RU" sz="1400" b="0" dirty="0" err="1" smtClean="0"/>
              <a:t>нарықтар</a:t>
            </a:r>
            <a:r>
              <a:rPr lang="ru-RU" sz="1400" b="0" dirty="0" smtClean="0"/>
              <a:t> </a:t>
            </a:r>
            <a:r>
              <a:rPr lang="ru-RU" sz="1400" b="0" dirty="0" err="1" smtClean="0"/>
              <a:t>туралы</a:t>
            </a:r>
            <a:r>
              <a:rPr lang="ru-RU" sz="1400" b="0" dirty="0" smtClean="0"/>
              <a:t>» ҚР </a:t>
            </a:r>
            <a:r>
              <a:rPr lang="ru-RU" sz="1400" b="0" dirty="0" err="1" smtClean="0"/>
              <a:t>Заңына</a:t>
            </a:r>
            <a:r>
              <a:rPr lang="ru-RU" sz="1400" b="0" dirty="0" smtClean="0"/>
              <a:t> </a:t>
            </a:r>
            <a:r>
              <a:rPr lang="ru-RU" sz="1400" b="0" dirty="0" err="1" smtClean="0"/>
              <a:t>өзгерістер</a:t>
            </a:r>
            <a:r>
              <a:rPr lang="ru-RU" sz="1400" b="0" dirty="0" smtClean="0"/>
              <a:t> </a:t>
            </a:r>
            <a:r>
              <a:rPr lang="ru-RU" sz="1400" b="0" dirty="0" err="1" smtClean="0"/>
              <a:t>енгізу</a:t>
            </a:r>
            <a:r>
              <a:rPr lang="ru-RU" sz="1400" b="0" dirty="0" smtClean="0"/>
              <a:t> </a:t>
            </a:r>
            <a:r>
              <a:rPr lang="ru-RU" sz="1400" b="0" dirty="0" err="1" smtClean="0"/>
              <a:t>қажет</a:t>
            </a:r>
            <a:endParaRPr lang="ru-RU" sz="1400" b="0" dirty="0"/>
          </a:p>
        </p:txBody>
      </p:sp>
      <p:sp>
        <p:nvSpPr>
          <p:cNvPr id="12318" name="Text Box 11"/>
          <p:cNvSpPr txBox="1">
            <a:spLocks noChangeArrowheads="1"/>
          </p:cNvSpPr>
          <p:nvPr/>
        </p:nvSpPr>
        <p:spPr bwMode="auto">
          <a:xfrm>
            <a:off x="7704138" y="6521450"/>
            <a:ext cx="1439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latin typeface="Times New Roman" pitchFamily="18" charset="0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50825" y="4929198"/>
            <a:ext cx="8893175" cy="173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buClr>
                <a:srgbClr val="FF0000"/>
              </a:buClr>
              <a:buFont typeface="Wingdings" pitchFamily="2" charset="2"/>
              <a:buNone/>
            </a:pPr>
            <a:r>
              <a:rPr lang="kk-KZ" sz="1600" dirty="0" smtClean="0">
                <a:solidFill>
                  <a:srgbClr val="660066"/>
                </a:solidFill>
              </a:rPr>
              <a:t>       </a:t>
            </a:r>
            <a:r>
              <a:rPr lang="kk-KZ" sz="1600" u="sng" dirty="0" smtClean="0">
                <a:solidFill>
                  <a:srgbClr val="660066"/>
                </a:solidFill>
              </a:rPr>
              <a:t>Іс-қимыл жоспары:</a:t>
            </a:r>
          </a:p>
          <a:p>
            <a:pPr marL="342900" indent="-342900" algn="l">
              <a:buClr>
                <a:srgbClr val="FF0000"/>
              </a:buClr>
              <a:buFont typeface="Wingdings" pitchFamily="2" charset="2"/>
              <a:buNone/>
            </a:pPr>
            <a:r>
              <a:rPr lang="kk-KZ" sz="1600" dirty="0" smtClean="0">
                <a:solidFill>
                  <a:srgbClr val="660066"/>
                </a:solidFill>
              </a:rPr>
              <a:t>      ӨЭК-тің пилоттық жобасын іске асыру қорытындысы бойынша ТКШ-ның басқа  да салаларына салыстырмалы талдау әдісін енгізу </a:t>
            </a:r>
          </a:p>
          <a:p>
            <a:pPr marL="342900" indent="-342900" algn="l">
              <a:buClr>
                <a:srgbClr val="FF0000"/>
              </a:buClr>
              <a:buFont typeface="Wingdings" pitchFamily="2" charset="2"/>
              <a:buNone/>
            </a:pPr>
            <a:endParaRPr lang="kk-KZ" sz="500" dirty="0" smtClean="0">
              <a:solidFill>
                <a:srgbClr val="660066"/>
              </a:solidFill>
            </a:endParaRPr>
          </a:p>
          <a:p>
            <a:pPr marL="342900" indent="-342900" algn="l">
              <a:buClr>
                <a:srgbClr val="FF0000"/>
              </a:buClr>
              <a:buFont typeface="Wingdings" pitchFamily="2" charset="2"/>
              <a:buNone/>
            </a:pPr>
            <a:endParaRPr lang="kk-KZ" sz="300" dirty="0" smtClean="0">
              <a:solidFill>
                <a:srgbClr val="660066"/>
              </a:solidFill>
            </a:endParaRPr>
          </a:p>
          <a:p>
            <a:pPr marL="342900" indent="-342900" algn="just">
              <a:buClr>
                <a:srgbClr val="FF0000"/>
              </a:buClr>
              <a:buFont typeface="Wingdings" pitchFamily="2" charset="2"/>
              <a:buNone/>
            </a:pPr>
            <a:r>
              <a:rPr lang="kk-KZ" sz="1600" u="sng" dirty="0" smtClean="0">
                <a:solidFill>
                  <a:srgbClr val="0000FF"/>
                </a:solidFill>
              </a:rPr>
              <a:t>1 -кезең</a:t>
            </a:r>
            <a:r>
              <a:rPr lang="kk-KZ" sz="1600" dirty="0" smtClean="0"/>
              <a:t> – 2013 жылдан бастап  - ӨЭК </a:t>
            </a:r>
          </a:p>
          <a:p>
            <a:pPr marL="342900" indent="-342900" algn="just">
              <a:buClr>
                <a:srgbClr val="FF0000"/>
              </a:buClr>
              <a:buFont typeface="Wingdings" pitchFamily="2" charset="2"/>
              <a:buNone/>
            </a:pPr>
            <a:r>
              <a:rPr lang="kk-KZ" sz="1600" u="sng" dirty="0" smtClean="0">
                <a:solidFill>
                  <a:srgbClr val="0000FF"/>
                </a:solidFill>
              </a:rPr>
              <a:t>2-кезең</a:t>
            </a:r>
            <a:r>
              <a:rPr lang="kk-KZ" sz="1600" dirty="0" smtClean="0"/>
              <a:t> – 2015-2016 жылдар аралығында – қалалық су арналары</a:t>
            </a:r>
          </a:p>
          <a:p>
            <a:pPr marL="342900" indent="-342900" algn="just">
              <a:buClr>
                <a:srgbClr val="FF0000"/>
              </a:buClr>
              <a:buFont typeface="Wingdings" pitchFamily="2" charset="2"/>
              <a:buNone/>
            </a:pPr>
            <a:endParaRPr lang="kk-KZ" sz="300" dirty="0" smtClean="0"/>
          </a:p>
          <a:p>
            <a:pPr marL="342900" indent="-342900" algn="just">
              <a:buClr>
                <a:srgbClr val="FF0000"/>
              </a:buClr>
              <a:buFont typeface="Wingdings" pitchFamily="2" charset="2"/>
              <a:buNone/>
            </a:pPr>
            <a:r>
              <a:rPr lang="kk-KZ" sz="1600" dirty="0" smtClean="0"/>
              <a:t> </a:t>
            </a:r>
            <a:r>
              <a:rPr lang="kk-KZ" sz="1100" b="0" dirty="0" smtClean="0"/>
              <a:t>(«Табиғи монополиялар және реттелетін нарықтар туралы» ҚР Заңына және заңға тәуелді НҚА-ға өзгерістер енгізу арқылы)</a:t>
            </a:r>
            <a:endParaRPr lang="kk-KZ" sz="1100" b="0" dirty="0"/>
          </a:p>
        </p:txBody>
      </p:sp>
      <p:sp>
        <p:nvSpPr>
          <p:cNvPr id="984074" name="Text Box 10"/>
          <p:cNvSpPr txBox="1">
            <a:spLocks noChangeArrowheads="1"/>
          </p:cNvSpPr>
          <p:nvPr/>
        </p:nvSpPr>
        <p:spPr bwMode="auto">
          <a:xfrm>
            <a:off x="179388" y="0"/>
            <a:ext cx="8823325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kk-KZ" sz="26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Салыстырмалы талдау әдісін (бенчмаркинг)            кезең-кезеңмен енгізу</a:t>
            </a:r>
            <a:endParaRPr lang="kk-KZ" sz="2600" i="1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16" name="Text Box 2"/>
          <p:cNvSpPr txBox="1">
            <a:spLocks noChangeArrowheads="1"/>
          </p:cNvSpPr>
          <p:nvPr/>
        </p:nvSpPr>
        <p:spPr bwMode="auto">
          <a:xfrm>
            <a:off x="250825" y="908050"/>
            <a:ext cx="87137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 eaLnBrk="1" hangingPunct="1"/>
            <a:r>
              <a:rPr lang="kk-KZ" sz="1400" dirty="0" smtClean="0"/>
              <a:t>1. Тарифтерді бекіту кезінде қызмет тиімділігінің дәрежесін ескереді;</a:t>
            </a:r>
          </a:p>
          <a:p>
            <a:pPr marL="342900" indent="-342900" algn="l" eaLnBrk="1" hangingPunct="1"/>
            <a:r>
              <a:rPr lang="kk-KZ" sz="1400" dirty="0" smtClean="0"/>
              <a:t>2. Батыс Еуропа елдерінде, АҚШ-тың жекелеген штаттарында және Австралияда қолданылады </a:t>
            </a:r>
          </a:p>
          <a:p>
            <a:pPr marL="342900" indent="-342900" algn="l" eaLnBrk="1" hangingPunct="1"/>
            <a:r>
              <a:rPr lang="kk-KZ" sz="1400" dirty="0" smtClean="0">
                <a:solidFill>
                  <a:srgbClr val="FF3300"/>
                </a:solidFill>
              </a:rPr>
              <a:t>3. Мынадай ынталандырушы шараларды көздейді:</a:t>
            </a:r>
            <a:endParaRPr lang="kk-KZ" sz="1400" dirty="0">
              <a:solidFill>
                <a:srgbClr val="FF3300"/>
              </a:solidFill>
            </a:endParaRPr>
          </a:p>
        </p:txBody>
      </p:sp>
      <p:graphicFrame>
        <p:nvGraphicFramePr>
          <p:cNvPr id="77903" name="Group 79"/>
          <p:cNvGraphicFramePr>
            <a:graphicFrameLocks noGrp="1"/>
          </p:cNvGraphicFramePr>
          <p:nvPr/>
        </p:nvGraphicFramePr>
        <p:xfrm>
          <a:off x="250825" y="1773238"/>
          <a:ext cx="8713788" cy="2938272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6250001"/>
                <a:gridCol w="2463787"/>
              </a:tblGrid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тарифтік сметаның баптарында көзделген қаражатты  асыруға  жол беру;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белгіленген тәртіппен  сатып алуды   жүзеге асыру;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тарифтік сметаны орындау туралы  есепті жыл сайын ұсыну </a:t>
                      </a:r>
                      <a:endParaRPr kumimoji="0" lang="kk-KZ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міндеттерін алып тастау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noFill/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шикізат, материалдар, отын, энергия шығысының нормаларын бекіту;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персоналдың нормативтік санын бекіту;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ағымдағы және күрделі жөндеуге бағытталған  шығындардың жылдық сметасын келісу</a:t>
                      </a:r>
                      <a:endParaRPr kumimoji="0" lang="kk-KZ" sz="1400" b="1" i="0" u="sng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қажеттілігі жоқ</a:t>
                      </a:r>
                      <a:endParaRPr kumimoji="0" lang="kk-KZ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noFill/>
                  </a:tcPr>
                </a:tc>
              </a:tr>
              <a:tr h="27622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табиғи монополия субъектісі келтірген залалды тұтынушыларға өтеу үшін </a:t>
                      </a:r>
                      <a:r>
                        <a:rPr kumimoji="0" lang="kk-KZ" sz="14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уақытша өтемдік тариф енгізу жағдайларын қысқарту</a:t>
                      </a:r>
                      <a:r>
                        <a:rPr kumimoji="0" lang="kk-KZ" sz="14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  <a:r>
                        <a:rPr kumimoji="0" lang="kk-KZ" sz="14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endParaRPr kumimoji="0" lang="kk-KZ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972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шығындарды қалыптастырудың ерекше тәртібінің </a:t>
                      </a:r>
                      <a:r>
                        <a:rPr kumimoji="0" lang="kk-KZ" sz="14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талаптарын алып тастау </a:t>
                      </a:r>
                      <a:r>
                        <a:rPr kumimoji="0" lang="kk-KZ" sz="14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(тарифтерде ескерілмейтін  шығындарды реттеу, шығыс баптарын шектеу, шығыс тізбесін белгілеу).</a:t>
                      </a:r>
                      <a:endParaRPr kumimoji="0" lang="kk-KZ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332" name="Text Box 11"/>
          <p:cNvSpPr txBox="1">
            <a:spLocks noChangeArrowheads="1"/>
          </p:cNvSpPr>
          <p:nvPr/>
        </p:nvSpPr>
        <p:spPr bwMode="auto">
          <a:xfrm>
            <a:off x="7704138" y="6521450"/>
            <a:ext cx="1439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latin typeface="Times New Roman" pitchFamily="18" charset="0"/>
              </a:rPr>
              <a:t>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rganization Chart 2"/>
          <p:cNvGrpSpPr>
            <a:grpSpLocks noChangeAspect="1"/>
          </p:cNvGrpSpPr>
          <p:nvPr/>
        </p:nvGrpSpPr>
        <p:grpSpPr bwMode="auto">
          <a:xfrm>
            <a:off x="323850" y="1628775"/>
            <a:ext cx="8547100" cy="4657725"/>
            <a:chOff x="272" y="999"/>
            <a:chExt cx="3669" cy="720"/>
          </a:xfrm>
        </p:grpSpPr>
        <p:cxnSp>
          <p:nvCxnSpPr>
            <p:cNvPr id="15367" name="_s4100"/>
            <p:cNvCxnSpPr>
              <a:cxnSpLocks noChangeShapeType="1"/>
              <a:stCxn id="24" idx="0"/>
              <a:endCxn id="20" idx="2"/>
            </p:cNvCxnSpPr>
            <p:nvPr/>
          </p:nvCxnSpPr>
          <p:spPr bwMode="auto">
            <a:xfrm rot="16200000" flipV="1">
              <a:off x="2753" y="675"/>
              <a:ext cx="144" cy="136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5368" name="_s4101"/>
            <p:cNvCxnSpPr>
              <a:cxnSpLocks noChangeShapeType="1"/>
              <a:stCxn id="23" idx="0"/>
              <a:endCxn id="20" idx="2"/>
            </p:cNvCxnSpPr>
            <p:nvPr/>
          </p:nvCxnSpPr>
          <p:spPr bwMode="auto">
            <a:xfrm rot="16200000" flipV="1">
              <a:off x="2286" y="1143"/>
              <a:ext cx="144" cy="43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5369" name="_s4102"/>
            <p:cNvCxnSpPr>
              <a:cxnSpLocks noChangeShapeType="1"/>
              <a:stCxn id="22" idx="0"/>
              <a:endCxn id="20" idx="2"/>
            </p:cNvCxnSpPr>
            <p:nvPr/>
          </p:nvCxnSpPr>
          <p:spPr bwMode="auto">
            <a:xfrm rot="5400000" flipH="1" flipV="1">
              <a:off x="1818" y="1108"/>
              <a:ext cx="144" cy="50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5370" name="_s4103"/>
            <p:cNvCxnSpPr>
              <a:cxnSpLocks noChangeShapeType="1"/>
              <a:stCxn id="21" idx="0"/>
              <a:endCxn id="20" idx="2"/>
            </p:cNvCxnSpPr>
            <p:nvPr/>
          </p:nvCxnSpPr>
          <p:spPr bwMode="auto">
            <a:xfrm rot="5400000" flipH="1" flipV="1">
              <a:off x="1351" y="640"/>
              <a:ext cx="144" cy="1438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0" name="_s4104"/>
            <p:cNvSpPr>
              <a:spLocks noChangeArrowheads="1"/>
            </p:cNvSpPr>
            <p:nvPr/>
          </p:nvSpPr>
          <p:spPr bwMode="auto">
            <a:xfrm>
              <a:off x="1452" y="999"/>
              <a:ext cx="1380" cy="288"/>
            </a:xfrm>
            <a:prstGeom prst="roundRect">
              <a:avLst>
                <a:gd name="adj" fmla="val 16667"/>
              </a:avLst>
            </a:prstGeom>
            <a:solidFill>
              <a:srgbClr val="D1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kk-KZ" sz="2800" dirty="0" smtClean="0">
                  <a:latin typeface="Times New Roman" pitchFamily="18" charset="0"/>
                </a:rPr>
                <a:t>626</a:t>
              </a:r>
              <a:r>
                <a:rPr lang="kk-KZ" sz="3600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kk-KZ" sz="2000" dirty="0" smtClean="0">
                  <a:latin typeface="Times New Roman" pitchFamily="18" charset="0"/>
                </a:rPr>
                <a:t>өтінім түсті,  </a:t>
              </a:r>
            </a:p>
            <a:p>
              <a:pPr algn="ctr" eaLnBrk="1" hangingPunct="1">
                <a:defRPr/>
              </a:pPr>
              <a:r>
                <a:rPr lang="kk-KZ" sz="2200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438</a:t>
              </a:r>
              <a:r>
                <a:rPr lang="kk-KZ" sz="2200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kk-KZ" sz="2000" dirty="0" smtClean="0">
                  <a:latin typeface="Times New Roman" pitchFamily="18" charset="0"/>
                </a:rPr>
                <a:t>бекітілді </a:t>
              </a:r>
            </a:p>
            <a:p>
              <a:pPr algn="ctr" eaLnBrk="1" hangingPunct="1">
                <a:defRPr/>
              </a:pPr>
              <a:r>
                <a:rPr lang="kk-KZ" sz="22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188</a:t>
              </a:r>
              <a:r>
                <a:rPr lang="kk-KZ" sz="2200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kk-KZ" sz="2000" dirty="0" smtClean="0">
                  <a:latin typeface="Times New Roman" pitchFamily="18" charset="0"/>
                </a:rPr>
                <a:t>қабылданбады </a:t>
              </a:r>
              <a:endParaRPr lang="kk-KZ" sz="2000" dirty="0">
                <a:latin typeface="Times New Roman" pitchFamily="18" charset="0"/>
              </a:endParaRPr>
            </a:p>
          </p:txBody>
        </p:sp>
        <p:sp>
          <p:nvSpPr>
            <p:cNvPr id="21" name="_s4105"/>
            <p:cNvSpPr>
              <a:spLocks noChangeArrowheads="1"/>
            </p:cNvSpPr>
            <p:nvPr/>
          </p:nvSpPr>
          <p:spPr bwMode="auto">
            <a:xfrm>
              <a:off x="272" y="143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D1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endParaRPr lang="ru-RU" sz="900" dirty="0">
                <a:solidFill>
                  <a:srgbClr val="333399"/>
                </a:solidFill>
                <a:latin typeface="Times New Roman" pitchFamily="18" charset="0"/>
              </a:endParaRPr>
            </a:p>
            <a:p>
              <a:pPr algn="ctr" eaLnBrk="1" hangingPunct="1">
                <a:defRPr/>
              </a:pPr>
              <a:r>
                <a:rPr lang="kk-KZ" sz="2900" dirty="0" smtClean="0">
                  <a:solidFill>
                    <a:srgbClr val="0000FF"/>
                  </a:solidFill>
                  <a:latin typeface="Times New Roman" pitchFamily="18" charset="0"/>
                </a:rPr>
                <a:t>203</a:t>
              </a:r>
            </a:p>
            <a:p>
              <a:pPr algn="ctr" eaLnBrk="1" hangingPunct="1">
                <a:defRPr/>
              </a:pPr>
              <a:endParaRPr lang="kk-KZ" sz="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endParaRPr>
            </a:p>
            <a:p>
              <a:pPr algn="ctr" eaLnBrk="1" hangingPunct="1">
                <a:defRPr/>
              </a:pPr>
              <a:r>
                <a:rPr lang="kk-KZ" sz="2000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itchFamily="34" charset="0"/>
                  <a:cs typeface="Arial" pitchFamily="34" charset="0"/>
                </a:rPr>
                <a:t>төмендетіліп</a:t>
              </a:r>
              <a:endParaRPr lang="kk-KZ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_s4106"/>
            <p:cNvSpPr>
              <a:spLocks noChangeArrowheads="1"/>
            </p:cNvSpPr>
            <p:nvPr/>
          </p:nvSpPr>
          <p:spPr bwMode="auto">
            <a:xfrm>
              <a:off x="1207" y="143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D1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kk-KZ" sz="2900" dirty="0" smtClean="0">
                  <a:solidFill>
                    <a:srgbClr val="0000FF"/>
                  </a:solidFill>
                  <a:latin typeface="Times New Roman" pitchFamily="18" charset="0"/>
                </a:rPr>
                <a:t>165</a:t>
              </a:r>
            </a:p>
            <a:p>
              <a:pPr algn="ctr">
                <a:defRPr/>
              </a:pPr>
              <a:endParaRPr lang="kk-KZ" sz="1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endParaRPr>
            </a:p>
            <a:p>
              <a:pPr algn="ctr">
                <a:defRPr/>
              </a:pPr>
              <a:r>
                <a:rPr lang="kk-KZ" sz="2000" dirty="0" smtClean="0">
                  <a:latin typeface="Arial" pitchFamily="34" charset="0"/>
                  <a:cs typeface="Arial" pitchFamily="34" charset="0"/>
                </a:rPr>
                <a:t>бұрынғы</a:t>
              </a:r>
            </a:p>
            <a:p>
              <a:pPr algn="ctr">
                <a:defRPr/>
              </a:pPr>
              <a:r>
                <a:rPr lang="kk-KZ" sz="2000" dirty="0" smtClean="0">
                  <a:latin typeface="Arial" pitchFamily="34" charset="0"/>
                  <a:cs typeface="Arial" pitchFamily="34" charset="0"/>
                </a:rPr>
                <a:t> деңгейде</a:t>
              </a:r>
              <a:endParaRPr lang="kk-KZ" sz="2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_s4107"/>
            <p:cNvSpPr>
              <a:spLocks noChangeArrowheads="1"/>
            </p:cNvSpPr>
            <p:nvPr/>
          </p:nvSpPr>
          <p:spPr bwMode="auto">
            <a:xfrm>
              <a:off x="2142" y="143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D1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 eaLnBrk="1" hangingPunct="1">
                <a:defRPr/>
              </a:pPr>
              <a:r>
                <a:rPr lang="ru-RU" sz="2200">
                  <a:solidFill>
                    <a:srgbClr val="333399"/>
                  </a:solidFill>
                  <a:latin typeface="Times New Roman" pitchFamily="18" charset="0"/>
                </a:rPr>
                <a:t>           </a:t>
              </a:r>
            </a:p>
            <a:p>
              <a:pPr algn="l" eaLnBrk="1" hangingPunct="1">
                <a:defRPr/>
              </a:pPr>
              <a:endParaRPr lang="ru-RU" sz="1200">
                <a:solidFill>
                  <a:srgbClr val="333399"/>
                </a:solidFill>
                <a:latin typeface="Times New Roman" pitchFamily="18" charset="0"/>
              </a:endParaRPr>
            </a:p>
          </p:txBody>
        </p:sp>
        <p:sp>
          <p:nvSpPr>
            <p:cNvPr id="24" name="_s4108"/>
            <p:cNvSpPr>
              <a:spLocks noChangeArrowheads="1"/>
            </p:cNvSpPr>
            <p:nvPr/>
          </p:nvSpPr>
          <p:spPr bwMode="auto">
            <a:xfrm>
              <a:off x="3077" y="143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D1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kk-KZ" sz="2800" dirty="0" smtClean="0">
                  <a:solidFill>
                    <a:srgbClr val="0000FF"/>
                  </a:solidFill>
                  <a:latin typeface="Times New Roman" pitchFamily="18" charset="0"/>
                </a:rPr>
                <a:t>17</a:t>
              </a:r>
            </a:p>
            <a:p>
              <a:pPr algn="ctr">
                <a:defRPr/>
              </a:pPr>
              <a:r>
                <a:rPr lang="kk-KZ" sz="2000" dirty="0" smtClean="0">
                  <a:latin typeface="Arial" pitchFamily="34" charset="0"/>
                  <a:cs typeface="Arial" pitchFamily="34" charset="0"/>
                </a:rPr>
                <a:t>көтеріліп</a:t>
              </a:r>
            </a:p>
            <a:p>
              <a:pPr algn="ctr">
                <a:defRPr/>
              </a:pPr>
              <a:r>
                <a:rPr lang="kk-KZ" sz="1600" dirty="0" smtClean="0">
                  <a:latin typeface="Arial" pitchFamily="34" charset="0"/>
                  <a:cs typeface="Arial" pitchFamily="34" charset="0"/>
                </a:rPr>
                <a:t>(жаңа желілерді </a:t>
              </a:r>
            </a:p>
            <a:p>
              <a:pPr algn="ctr">
                <a:defRPr/>
              </a:pPr>
              <a:r>
                <a:rPr lang="kk-KZ" sz="1600" dirty="0" smtClean="0">
                  <a:latin typeface="Arial" pitchFamily="34" charset="0"/>
                  <a:cs typeface="Arial" pitchFamily="34" charset="0"/>
                </a:rPr>
                <a:t>қабылдау)</a:t>
              </a:r>
              <a:endParaRPr lang="kk-KZ" sz="1600" b="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42445" name="Rectangle 13"/>
          <p:cNvSpPr>
            <a:spLocks noChangeArrowheads="1"/>
          </p:cNvSpPr>
          <p:nvPr/>
        </p:nvSpPr>
        <p:spPr bwMode="auto">
          <a:xfrm>
            <a:off x="4859338" y="4676775"/>
            <a:ext cx="1728787" cy="1461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kk-KZ" sz="2900" dirty="0" smtClean="0">
                <a:solidFill>
                  <a:srgbClr val="0000FF"/>
                </a:solidFill>
                <a:latin typeface="Times New Roman" pitchFamily="18" charset="0"/>
              </a:rPr>
              <a:t>53</a:t>
            </a:r>
          </a:p>
          <a:p>
            <a:pPr algn="ctr">
              <a:defRPr/>
            </a:pPr>
            <a:r>
              <a:rPr lang="kk-KZ" sz="2000" dirty="0" smtClean="0">
                <a:latin typeface="Arial" pitchFamily="34" charset="0"/>
                <a:cs typeface="Arial" pitchFamily="34" charset="0"/>
              </a:rPr>
              <a:t>жаңадан құрылған ТМС  </a:t>
            </a:r>
            <a:endParaRPr lang="kk-KZ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4" name="Text Box 16"/>
          <p:cNvSpPr txBox="1">
            <a:spLocks noChangeArrowheads="1"/>
          </p:cNvSpPr>
          <p:nvPr/>
        </p:nvSpPr>
        <p:spPr bwMode="auto">
          <a:xfrm>
            <a:off x="7704138" y="6484938"/>
            <a:ext cx="1439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latin typeface="Times New Roman" pitchFamily="18" charset="0"/>
              </a:rPr>
              <a:t>7</a:t>
            </a:r>
          </a:p>
        </p:txBody>
      </p:sp>
      <p:sp>
        <p:nvSpPr>
          <p:cNvPr id="1042456" name="Text Box 24"/>
          <p:cNvSpPr txBox="1">
            <a:spLocks noChangeArrowheads="1"/>
          </p:cNvSpPr>
          <p:nvPr/>
        </p:nvSpPr>
        <p:spPr bwMode="auto">
          <a:xfrm>
            <a:off x="155575" y="714356"/>
            <a:ext cx="882332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kk-KZ" sz="2200" dirty="0" smtClean="0">
                <a:solidFill>
                  <a:srgbClr val="003399"/>
                </a:solidFill>
              </a:rPr>
              <a:t>2011 жылы нормативтік техникалық ысыраптардың төмендеуі </a:t>
            </a:r>
            <a:endParaRPr lang="kk-KZ" sz="2200" dirty="0">
              <a:solidFill>
                <a:srgbClr val="003399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49525" y="142875"/>
            <a:ext cx="3209925" cy="4921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kk-KZ" altLang="zh-CN" sz="26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Энергияны сақтау</a:t>
            </a:r>
            <a:endParaRPr lang="kk-KZ" altLang="zh-CN" sz="2600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999" name="Rectangle 7"/>
          <p:cNvSpPr>
            <a:spLocks noChangeArrowheads="1"/>
          </p:cNvSpPr>
          <p:nvPr/>
        </p:nvSpPr>
        <p:spPr bwMode="auto">
          <a:xfrm>
            <a:off x="98425" y="0"/>
            <a:ext cx="8937625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kk-KZ" altLang="zh-CN" sz="26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Нормативтік техникалық ысыраптардың төмендеуі </a:t>
            </a:r>
            <a:endParaRPr lang="kk-KZ" altLang="zh-CN" sz="2600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81010" name="Text Box 18"/>
          <p:cNvSpPr txBox="1">
            <a:spLocks noChangeArrowheads="1"/>
          </p:cNvSpPr>
          <p:nvPr/>
        </p:nvSpPr>
        <p:spPr bwMode="auto">
          <a:xfrm>
            <a:off x="323850" y="692150"/>
            <a:ext cx="168275" cy="42862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%</a:t>
            </a:r>
          </a:p>
        </p:txBody>
      </p:sp>
      <p:sp>
        <p:nvSpPr>
          <p:cNvPr id="3077" name="Text Box 19"/>
          <p:cNvSpPr txBox="1">
            <a:spLocks noChangeArrowheads="1"/>
          </p:cNvSpPr>
          <p:nvPr/>
        </p:nvSpPr>
        <p:spPr bwMode="auto">
          <a:xfrm>
            <a:off x="7704138" y="6524625"/>
            <a:ext cx="1439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latin typeface="Times New Roman" pitchFamily="18" charset="0"/>
              </a:rPr>
              <a:t>8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19088" y="584200"/>
          <a:ext cx="8528050" cy="2987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0"/>
          <p:cNvSpPr/>
          <p:nvPr/>
        </p:nvSpPr>
        <p:spPr>
          <a:xfrm>
            <a:off x="939825" y="6072206"/>
            <a:ext cx="7204075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 algn="ctr" eaLnBrk="1" hangingPunct="1">
              <a:buFont typeface="Wingdings" pitchFamily="2" charset="2"/>
              <a:buNone/>
              <a:tabLst>
                <a:tab pos="355600" algn="l"/>
                <a:tab pos="719138" algn="l"/>
              </a:tabLst>
              <a:defRPr/>
            </a:pPr>
            <a:r>
              <a:rPr lang="kk-KZ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Мақсаты </a:t>
            </a:r>
            <a:r>
              <a:rPr lang="kk-KZ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–</a:t>
            </a:r>
            <a:r>
              <a:rPr lang="kk-KZ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kk-KZ" sz="2000" dirty="0" smtClean="0">
                <a:solidFill>
                  <a:srgbClr val="000066"/>
                </a:solidFill>
              </a:rPr>
              <a:t>әлемдік көрсеткіштерден аспайтын ысыраптардың ең төменгі деңгейлеріне қол жеткізу.</a:t>
            </a:r>
            <a:endParaRPr lang="kk-KZ" sz="2000" dirty="0">
              <a:solidFill>
                <a:srgbClr val="000066"/>
              </a:solidFill>
            </a:endParaRPr>
          </a:p>
        </p:txBody>
      </p:sp>
      <p:sp>
        <p:nvSpPr>
          <p:cNvPr id="3079" name="Line 16"/>
          <p:cNvSpPr>
            <a:spLocks noChangeShapeType="1"/>
          </p:cNvSpPr>
          <p:nvPr/>
        </p:nvSpPr>
        <p:spPr bwMode="auto">
          <a:xfrm>
            <a:off x="1619250" y="4149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080" name="Text Box 14"/>
          <p:cNvSpPr txBox="1">
            <a:spLocks noChangeArrowheads="1"/>
          </p:cNvSpPr>
          <p:nvPr/>
        </p:nvSpPr>
        <p:spPr bwMode="auto">
          <a:xfrm>
            <a:off x="492125" y="3500438"/>
            <a:ext cx="835501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1600" dirty="0" smtClean="0"/>
              <a:t>2011 жылы нормативтік техникалық ысыраптарды төмендетуден болған үнем </a:t>
            </a:r>
            <a:r>
              <a:rPr lang="kk-KZ" dirty="0" smtClean="0">
                <a:solidFill>
                  <a:srgbClr val="000099"/>
                </a:solidFill>
              </a:rPr>
              <a:t>1,6 млрд. теңгені </a:t>
            </a:r>
            <a:r>
              <a:rPr lang="kk-KZ" dirty="0" smtClean="0"/>
              <a:t> </a:t>
            </a:r>
            <a:r>
              <a:rPr lang="kk-KZ" sz="1600" dirty="0" smtClean="0"/>
              <a:t>құрайды, оның ішінде: </a:t>
            </a:r>
            <a:endParaRPr lang="kk-KZ" sz="1600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142952" y="4143380"/>
          <a:ext cx="6858048" cy="188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24"/>
                <a:gridCol w="1643074"/>
                <a:gridCol w="1785950"/>
              </a:tblGrid>
              <a:tr h="357189">
                <a:tc>
                  <a:txBody>
                    <a:bodyPr/>
                    <a:lstStyle/>
                    <a:p>
                      <a:endParaRPr lang="kk-KZ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noProof="0" smtClean="0"/>
                        <a:t>2011 жыл</a:t>
                      </a:r>
                      <a:endParaRPr lang="kk-KZ" b="1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noProof="0" smtClean="0"/>
                        <a:t>2010 жыл</a:t>
                      </a:r>
                      <a:endParaRPr lang="kk-KZ" b="1" noProof="0"/>
                    </a:p>
                  </a:txBody>
                  <a:tcPr/>
                </a:tc>
              </a:tr>
              <a:tr h="277181">
                <a:tc>
                  <a:txBody>
                    <a:bodyPr/>
                    <a:lstStyle/>
                    <a:p>
                      <a:r>
                        <a:rPr lang="kk-KZ" sz="1600" noProof="0" smtClean="0"/>
                        <a:t>су бойынша (млн. теңге)</a:t>
                      </a:r>
                      <a:endParaRPr lang="kk-KZ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1" kern="1200" noProof="0" smtClean="0">
                          <a:solidFill>
                            <a:srgbClr val="000099"/>
                          </a:solidFill>
                          <a:latin typeface="Arial" charset="0"/>
                          <a:ea typeface="+mn-ea"/>
                          <a:cs typeface="+mn-cs"/>
                        </a:rPr>
                        <a:t>633 </a:t>
                      </a:r>
                      <a:endParaRPr lang="kk-KZ" b="1" kern="1200" noProof="0">
                        <a:solidFill>
                          <a:srgbClr val="000099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1" noProof="0" smtClean="0"/>
                        <a:t>989,4 </a:t>
                      </a:r>
                      <a:endParaRPr lang="kk-KZ" b="1" noProof="0"/>
                    </a:p>
                  </a:txBody>
                  <a:tcPr/>
                </a:tc>
              </a:tr>
              <a:tr h="4829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noProof="0" smtClean="0"/>
                        <a:t>электр энергиясы бойынша (млн. теңге)</a:t>
                      </a:r>
                      <a:endParaRPr lang="kk-KZ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1" kern="1200" noProof="0" smtClean="0">
                          <a:solidFill>
                            <a:srgbClr val="000099"/>
                          </a:solidFill>
                          <a:latin typeface="Arial" charset="0"/>
                          <a:ea typeface="+mn-ea"/>
                          <a:cs typeface="+mn-cs"/>
                        </a:rPr>
                        <a:t>703  </a:t>
                      </a:r>
                      <a:endParaRPr lang="kk-KZ" b="1" kern="1200" noProof="0">
                        <a:solidFill>
                          <a:srgbClr val="000099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noProof="0" smtClean="0"/>
                        <a:t>1 049 </a:t>
                      </a:r>
                      <a:endParaRPr lang="kk-KZ" b="1" noProof="0"/>
                    </a:p>
                  </a:txBody>
                  <a:tcPr/>
                </a:tc>
              </a:tr>
              <a:tr h="3214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noProof="0" dirty="0" smtClean="0"/>
                        <a:t>жылу энергиясы бойынша (млн. теңге)</a:t>
                      </a:r>
                      <a:endParaRPr lang="kk-KZ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kern="1200" noProof="0" smtClean="0">
                          <a:solidFill>
                            <a:srgbClr val="000099"/>
                          </a:solidFill>
                          <a:latin typeface="Arial" charset="0"/>
                          <a:ea typeface="+mn-ea"/>
                          <a:cs typeface="+mn-cs"/>
                        </a:rPr>
                        <a:t>276  </a:t>
                      </a:r>
                      <a:endParaRPr lang="kk-KZ" b="1" kern="1200" noProof="0">
                        <a:solidFill>
                          <a:srgbClr val="000099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noProof="0" dirty="0" smtClean="0"/>
                        <a:t>1 204 </a:t>
                      </a:r>
                      <a:endParaRPr lang="kk-KZ" b="1" noProof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5">
      <a:dk1>
        <a:srgbClr val="000000"/>
      </a:dk1>
      <a:lt1>
        <a:srgbClr val="EBFFFF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F3FFFF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ECFAF7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F4FCFA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ECFAFE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F4FCFE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EBFFFF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F3FFFF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6ECEE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8F4F5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86392</TotalTime>
  <Words>1884</Words>
  <Application>Microsoft PowerPoint</Application>
  <PresentationFormat>Экран (4:3)</PresentationFormat>
  <Paragraphs>395</Paragraphs>
  <Slides>22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Default Design</vt:lpstr>
      <vt:lpstr>Точечный рисунок</vt:lpstr>
      <vt:lpstr>Диаграмма</vt:lpstr>
      <vt:lpstr>Worksheet</vt:lpstr>
      <vt:lpstr>Қазақстан Республикасы  Табиғи монополияларды реттеу агенттігі қызметінің негізгі бағыттары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Лицензиялау қызметінің тәртібін жеңілдету</vt:lpstr>
      <vt:lpstr>Слайд 19</vt:lpstr>
      <vt:lpstr>  Ақпараттық және насихаттау қызметі  </vt:lpstr>
      <vt:lpstr>Слайд 21</vt:lpstr>
      <vt:lpstr>Назарларыңызға рахмет!</vt:lpstr>
    </vt:vector>
  </TitlesOfParts>
  <Company>антимон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Принципы тарифной политики</dc:title>
  <dc:creator>IbraevA</dc:creator>
  <cp:lastModifiedBy>Абдрахманова_Э</cp:lastModifiedBy>
  <cp:revision>1516</cp:revision>
  <cp:lastPrinted>1601-01-01T00:00:00Z</cp:lastPrinted>
  <dcterms:created xsi:type="dcterms:W3CDTF">2004-09-07T02:58:37Z</dcterms:created>
  <dcterms:modified xsi:type="dcterms:W3CDTF">2012-04-10T07:33:45Z</dcterms:modified>
</cp:coreProperties>
</file>